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64" r:id="rId3"/>
    <p:sldId id="259" r:id="rId4"/>
    <p:sldId id="267" r:id="rId5"/>
    <p:sldId id="268" r:id="rId6"/>
    <p:sldId id="265" r:id="rId7"/>
    <p:sldId id="273" r:id="rId8"/>
    <p:sldId id="269" r:id="rId9"/>
    <p:sldId id="270" r:id="rId10"/>
    <p:sldId id="271" r:id="rId11"/>
    <p:sldId id="260" r:id="rId12"/>
    <p:sldId id="258" r:id="rId13"/>
    <p:sldId id="272" r:id="rId14"/>
    <p:sldId id="261" r:id="rId15"/>
    <p:sldId id="274" r:id="rId16"/>
    <p:sldId id="275" r:id="rId1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ED9D31-9551-4BD1-8DEE-B4341F3828BC}" type="datetimeFigureOut">
              <a:rPr lang="de-DE" smtClean="0"/>
              <a:pPr/>
              <a:t>28.08.2017</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61196C-00A6-4BDC-BE9F-D5E42472D60E}" type="slidenum">
              <a:rPr lang="de-DE" smtClean="0"/>
              <a:pPr/>
              <a:t>‹Nr.›</a:t>
            </a:fld>
            <a:endParaRPr lang="de-DE"/>
          </a:p>
        </p:txBody>
      </p:sp>
    </p:spTree>
    <p:extLst>
      <p:ext uri="{BB962C8B-B14F-4D97-AF65-F5344CB8AC3E}">
        <p14:creationId xmlns:p14="http://schemas.microsoft.com/office/powerpoint/2010/main" xmlns="" val="953099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Folienbildplatzhalter 1"/>
          <p:cNvSpPr>
            <a:spLocks noGrp="1" noRot="1" noChangeAspect="1" noTextEdit="1"/>
          </p:cNvSpPr>
          <p:nvPr>
            <p:ph type="sldImg"/>
          </p:nvPr>
        </p:nvSpPr>
        <p:spPr>
          <a:ln/>
        </p:spPr>
      </p:sp>
      <p:sp>
        <p:nvSpPr>
          <p:cNvPr id="162819"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162820"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8522384-8E65-48B8-9234-EFC4DF5EBB62}" type="slidenum">
              <a:rPr lang="de-DE" altLang="de-DE">
                <a:solidFill>
                  <a:prstClr val="black"/>
                </a:solidFill>
              </a:rPr>
              <a:pPr eaLnBrk="1" hangingPunct="1">
                <a:spcBef>
                  <a:spcPct val="0"/>
                </a:spcBef>
              </a:pPr>
              <a:t>1</a:t>
            </a:fld>
            <a:endParaRPr lang="de-DE" altLang="de-DE">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Folienbildplatzhalter 1"/>
          <p:cNvSpPr>
            <a:spLocks noGrp="1" noRot="1" noChangeAspect="1" noTextEdit="1"/>
          </p:cNvSpPr>
          <p:nvPr>
            <p:ph type="sldImg"/>
          </p:nvPr>
        </p:nvSpPr>
        <p:spPr>
          <a:ln/>
        </p:spPr>
      </p:sp>
      <p:sp>
        <p:nvSpPr>
          <p:cNvPr id="164867"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164868"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45C7678-3D73-4CEB-9921-8370D4DAE997}" type="slidenum">
              <a:rPr lang="de-DE" altLang="de-DE">
                <a:solidFill>
                  <a:prstClr val="black"/>
                </a:solidFill>
              </a:rPr>
              <a:pPr eaLnBrk="1" hangingPunct="1">
                <a:spcBef>
                  <a:spcPct val="0"/>
                </a:spcBef>
              </a:pPr>
              <a:t>10</a:t>
            </a:fld>
            <a:endParaRPr lang="de-DE" altLang="de-DE">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Folienbildplatzhalter 1"/>
          <p:cNvSpPr>
            <a:spLocks noGrp="1" noRot="1" noChangeAspect="1" noTextEdit="1"/>
          </p:cNvSpPr>
          <p:nvPr>
            <p:ph type="sldImg"/>
          </p:nvPr>
        </p:nvSpPr>
        <p:spPr>
          <a:ln/>
        </p:spPr>
      </p:sp>
      <p:sp>
        <p:nvSpPr>
          <p:cNvPr id="165891"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165892"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96D239B-E633-426A-A8A4-A1318BC6BFB0}" type="slidenum">
              <a:rPr lang="de-DE" altLang="de-DE">
                <a:solidFill>
                  <a:prstClr val="black"/>
                </a:solidFill>
              </a:rPr>
              <a:pPr eaLnBrk="1" hangingPunct="1">
                <a:spcBef>
                  <a:spcPct val="0"/>
                </a:spcBef>
              </a:pPr>
              <a:t>11</a:t>
            </a:fld>
            <a:endParaRPr lang="de-DE" altLang="de-DE">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Folienbildplatzhalter 1"/>
          <p:cNvSpPr>
            <a:spLocks noGrp="1" noRot="1" noChangeAspect="1" noTextEdit="1"/>
          </p:cNvSpPr>
          <p:nvPr>
            <p:ph type="sldImg"/>
          </p:nvPr>
        </p:nvSpPr>
        <p:spPr>
          <a:ln/>
        </p:spPr>
      </p:sp>
      <p:sp>
        <p:nvSpPr>
          <p:cNvPr id="163843"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163844"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E48D946-81F1-4735-9065-2D5AE663EE52}" type="slidenum">
              <a:rPr lang="de-DE" altLang="de-DE">
                <a:solidFill>
                  <a:prstClr val="black"/>
                </a:solidFill>
              </a:rPr>
              <a:pPr eaLnBrk="1" hangingPunct="1">
                <a:spcBef>
                  <a:spcPct val="0"/>
                </a:spcBef>
              </a:pPr>
              <a:t>12</a:t>
            </a:fld>
            <a:endParaRPr lang="de-DE" altLang="de-DE">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Folienbildplatzhalter 1"/>
          <p:cNvSpPr>
            <a:spLocks noGrp="1" noRot="1" noChangeAspect="1" noTextEdit="1"/>
          </p:cNvSpPr>
          <p:nvPr>
            <p:ph type="sldImg"/>
          </p:nvPr>
        </p:nvSpPr>
        <p:spPr>
          <a:ln/>
        </p:spPr>
      </p:sp>
      <p:sp>
        <p:nvSpPr>
          <p:cNvPr id="164867"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164868"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45C7678-3D73-4CEB-9921-8370D4DAE997}" type="slidenum">
              <a:rPr lang="de-DE" altLang="de-DE">
                <a:solidFill>
                  <a:prstClr val="black"/>
                </a:solidFill>
              </a:rPr>
              <a:pPr eaLnBrk="1" hangingPunct="1">
                <a:spcBef>
                  <a:spcPct val="0"/>
                </a:spcBef>
              </a:pPr>
              <a:t>13</a:t>
            </a:fld>
            <a:endParaRPr lang="de-DE" altLang="de-DE">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Folienbildplatzhalter 1"/>
          <p:cNvSpPr>
            <a:spLocks noGrp="1" noRot="1" noChangeAspect="1" noTextEdit="1"/>
          </p:cNvSpPr>
          <p:nvPr>
            <p:ph type="sldImg"/>
          </p:nvPr>
        </p:nvSpPr>
        <p:spPr>
          <a:ln/>
        </p:spPr>
      </p:sp>
      <p:sp>
        <p:nvSpPr>
          <p:cNvPr id="166915"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166916"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6B98B03-E972-437E-8407-043C6B515874}" type="slidenum">
              <a:rPr lang="de-DE" altLang="de-DE">
                <a:solidFill>
                  <a:prstClr val="black"/>
                </a:solidFill>
              </a:rPr>
              <a:pPr eaLnBrk="1" hangingPunct="1">
                <a:spcBef>
                  <a:spcPct val="0"/>
                </a:spcBef>
              </a:pPr>
              <a:t>14</a:t>
            </a:fld>
            <a:endParaRPr lang="de-DE" altLang="de-DE">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Folienbildplatzhalter 1"/>
          <p:cNvSpPr>
            <a:spLocks noGrp="1" noRot="1" noChangeAspect="1" noTextEdit="1"/>
          </p:cNvSpPr>
          <p:nvPr>
            <p:ph type="sldImg"/>
          </p:nvPr>
        </p:nvSpPr>
        <p:spPr>
          <a:ln/>
        </p:spPr>
      </p:sp>
      <p:sp>
        <p:nvSpPr>
          <p:cNvPr id="166915"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166916"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6B98B03-E972-437E-8407-043C6B515874}" type="slidenum">
              <a:rPr lang="de-DE" altLang="de-DE">
                <a:solidFill>
                  <a:prstClr val="black"/>
                </a:solidFill>
              </a:rPr>
              <a:pPr eaLnBrk="1" hangingPunct="1">
                <a:spcBef>
                  <a:spcPct val="0"/>
                </a:spcBef>
              </a:pPr>
              <a:t>15</a:t>
            </a:fld>
            <a:endParaRPr lang="de-DE" altLang="de-DE">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Folienbildplatzhalter 1"/>
          <p:cNvSpPr>
            <a:spLocks noGrp="1" noRot="1" noChangeAspect="1" noTextEdit="1"/>
          </p:cNvSpPr>
          <p:nvPr>
            <p:ph type="sldImg"/>
          </p:nvPr>
        </p:nvSpPr>
        <p:spPr>
          <a:ln/>
        </p:spPr>
      </p:sp>
      <p:sp>
        <p:nvSpPr>
          <p:cNvPr id="166915"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166916"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6B98B03-E972-437E-8407-043C6B515874}" type="slidenum">
              <a:rPr lang="de-DE" altLang="de-DE">
                <a:solidFill>
                  <a:prstClr val="black"/>
                </a:solidFill>
              </a:rPr>
              <a:pPr eaLnBrk="1" hangingPunct="1">
                <a:spcBef>
                  <a:spcPct val="0"/>
                </a:spcBef>
              </a:pPr>
              <a:t>16</a:t>
            </a:fld>
            <a:endParaRPr lang="de-DE" altLang="de-DE">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Folienbildplatzhalter 1"/>
          <p:cNvSpPr>
            <a:spLocks noGrp="1" noRot="1" noChangeAspect="1" noTextEdit="1"/>
          </p:cNvSpPr>
          <p:nvPr>
            <p:ph type="sldImg"/>
          </p:nvPr>
        </p:nvSpPr>
        <p:spPr>
          <a:ln/>
        </p:spPr>
      </p:sp>
      <p:sp>
        <p:nvSpPr>
          <p:cNvPr id="164867"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164868"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45C7678-3D73-4CEB-9921-8370D4DAE997}" type="slidenum">
              <a:rPr lang="de-DE" altLang="de-DE">
                <a:solidFill>
                  <a:prstClr val="black"/>
                </a:solidFill>
              </a:rPr>
              <a:pPr eaLnBrk="1" hangingPunct="1">
                <a:spcBef>
                  <a:spcPct val="0"/>
                </a:spcBef>
              </a:pPr>
              <a:t>2</a:t>
            </a:fld>
            <a:endParaRPr lang="de-DE" altLang="de-DE">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Folienbildplatzhalter 1"/>
          <p:cNvSpPr>
            <a:spLocks noGrp="1" noRot="1" noChangeAspect="1" noTextEdit="1"/>
          </p:cNvSpPr>
          <p:nvPr>
            <p:ph type="sldImg"/>
          </p:nvPr>
        </p:nvSpPr>
        <p:spPr>
          <a:ln/>
        </p:spPr>
      </p:sp>
      <p:sp>
        <p:nvSpPr>
          <p:cNvPr id="164867"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164868"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45C7678-3D73-4CEB-9921-8370D4DAE997}" type="slidenum">
              <a:rPr lang="de-DE" altLang="de-DE">
                <a:solidFill>
                  <a:prstClr val="black"/>
                </a:solidFill>
              </a:rPr>
              <a:pPr eaLnBrk="1" hangingPunct="1">
                <a:spcBef>
                  <a:spcPct val="0"/>
                </a:spcBef>
              </a:pPr>
              <a:t>3</a:t>
            </a:fld>
            <a:endParaRPr lang="de-DE" altLang="de-DE">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Folienbildplatzhalter 1"/>
          <p:cNvSpPr>
            <a:spLocks noGrp="1" noRot="1" noChangeAspect="1" noTextEdit="1"/>
          </p:cNvSpPr>
          <p:nvPr>
            <p:ph type="sldImg"/>
          </p:nvPr>
        </p:nvSpPr>
        <p:spPr>
          <a:ln/>
        </p:spPr>
      </p:sp>
      <p:sp>
        <p:nvSpPr>
          <p:cNvPr id="164867"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164868"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45C7678-3D73-4CEB-9921-8370D4DAE997}" type="slidenum">
              <a:rPr lang="de-DE" altLang="de-DE">
                <a:solidFill>
                  <a:prstClr val="black"/>
                </a:solidFill>
              </a:rPr>
              <a:pPr eaLnBrk="1" hangingPunct="1">
                <a:spcBef>
                  <a:spcPct val="0"/>
                </a:spcBef>
              </a:pPr>
              <a:t>4</a:t>
            </a:fld>
            <a:endParaRPr lang="de-DE" altLang="de-DE">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Folienbildplatzhalter 1"/>
          <p:cNvSpPr>
            <a:spLocks noGrp="1" noRot="1" noChangeAspect="1" noTextEdit="1"/>
          </p:cNvSpPr>
          <p:nvPr>
            <p:ph type="sldImg"/>
          </p:nvPr>
        </p:nvSpPr>
        <p:spPr>
          <a:ln/>
        </p:spPr>
      </p:sp>
      <p:sp>
        <p:nvSpPr>
          <p:cNvPr id="164867"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164868"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45C7678-3D73-4CEB-9921-8370D4DAE997}" type="slidenum">
              <a:rPr lang="de-DE" altLang="de-DE">
                <a:solidFill>
                  <a:prstClr val="black"/>
                </a:solidFill>
              </a:rPr>
              <a:pPr eaLnBrk="1" hangingPunct="1">
                <a:spcBef>
                  <a:spcPct val="0"/>
                </a:spcBef>
              </a:pPr>
              <a:t>5</a:t>
            </a:fld>
            <a:endParaRPr lang="de-DE" altLang="de-DE">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Folienbildplatzhalter 1"/>
          <p:cNvSpPr>
            <a:spLocks noGrp="1" noRot="1" noChangeAspect="1" noTextEdit="1"/>
          </p:cNvSpPr>
          <p:nvPr>
            <p:ph type="sldImg"/>
          </p:nvPr>
        </p:nvSpPr>
        <p:spPr>
          <a:ln/>
        </p:spPr>
      </p:sp>
      <p:sp>
        <p:nvSpPr>
          <p:cNvPr id="164867"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164868"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45C7678-3D73-4CEB-9921-8370D4DAE997}" type="slidenum">
              <a:rPr lang="de-DE" altLang="de-DE">
                <a:solidFill>
                  <a:prstClr val="black"/>
                </a:solidFill>
              </a:rPr>
              <a:pPr eaLnBrk="1" hangingPunct="1">
                <a:spcBef>
                  <a:spcPct val="0"/>
                </a:spcBef>
              </a:pPr>
              <a:t>6</a:t>
            </a:fld>
            <a:endParaRPr lang="de-DE" altLang="de-DE">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Folienbildplatzhalter 1"/>
          <p:cNvSpPr>
            <a:spLocks noGrp="1" noRot="1" noChangeAspect="1" noTextEdit="1"/>
          </p:cNvSpPr>
          <p:nvPr>
            <p:ph type="sldImg"/>
          </p:nvPr>
        </p:nvSpPr>
        <p:spPr>
          <a:ln/>
        </p:spPr>
      </p:sp>
      <p:sp>
        <p:nvSpPr>
          <p:cNvPr id="164867"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164868"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45C7678-3D73-4CEB-9921-8370D4DAE997}" type="slidenum">
              <a:rPr lang="de-DE" altLang="de-DE">
                <a:solidFill>
                  <a:prstClr val="black"/>
                </a:solidFill>
              </a:rPr>
              <a:pPr eaLnBrk="1" hangingPunct="1">
                <a:spcBef>
                  <a:spcPct val="0"/>
                </a:spcBef>
              </a:pPr>
              <a:t>7</a:t>
            </a:fld>
            <a:endParaRPr lang="de-DE" altLang="de-DE">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Folienbildplatzhalter 1"/>
          <p:cNvSpPr>
            <a:spLocks noGrp="1" noRot="1" noChangeAspect="1" noTextEdit="1"/>
          </p:cNvSpPr>
          <p:nvPr>
            <p:ph type="sldImg"/>
          </p:nvPr>
        </p:nvSpPr>
        <p:spPr>
          <a:ln/>
        </p:spPr>
      </p:sp>
      <p:sp>
        <p:nvSpPr>
          <p:cNvPr id="164867"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164868"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45C7678-3D73-4CEB-9921-8370D4DAE997}" type="slidenum">
              <a:rPr lang="de-DE" altLang="de-DE">
                <a:solidFill>
                  <a:prstClr val="black"/>
                </a:solidFill>
              </a:rPr>
              <a:pPr eaLnBrk="1" hangingPunct="1">
                <a:spcBef>
                  <a:spcPct val="0"/>
                </a:spcBef>
              </a:pPr>
              <a:t>8</a:t>
            </a:fld>
            <a:endParaRPr lang="de-DE" altLang="de-DE">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Folienbildplatzhalter 1"/>
          <p:cNvSpPr>
            <a:spLocks noGrp="1" noRot="1" noChangeAspect="1" noTextEdit="1"/>
          </p:cNvSpPr>
          <p:nvPr>
            <p:ph type="sldImg"/>
          </p:nvPr>
        </p:nvSpPr>
        <p:spPr>
          <a:ln/>
        </p:spPr>
      </p:sp>
      <p:sp>
        <p:nvSpPr>
          <p:cNvPr id="164867"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164868"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45C7678-3D73-4CEB-9921-8370D4DAE997}" type="slidenum">
              <a:rPr lang="de-DE" altLang="de-DE">
                <a:solidFill>
                  <a:prstClr val="black"/>
                </a:solidFill>
              </a:rPr>
              <a:pPr eaLnBrk="1" hangingPunct="1">
                <a:spcBef>
                  <a:spcPct val="0"/>
                </a:spcBef>
              </a:pPr>
              <a:t>9</a:t>
            </a:fld>
            <a:endParaRPr lang="de-DE" altLang="de-DE">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2" descr="Large confetti"/>
          <p:cNvSpPr>
            <a:spLocks noChangeArrowheads="1"/>
          </p:cNvSpPr>
          <p:nvPr/>
        </p:nvSpPr>
        <p:spPr bwMode="ltGray">
          <a:xfrm>
            <a:off x="484188" y="1549400"/>
            <a:ext cx="8158162" cy="1689100"/>
          </a:xfrm>
          <a:prstGeom prst="rect">
            <a:avLst/>
          </a:prstGeom>
          <a:pattFill prst="lgConfetti">
            <a:fgClr>
              <a:schemeClr val="accent2">
                <a:alpha val="50195"/>
              </a:schemeClr>
            </a:fgClr>
            <a:bgClr>
              <a:schemeClr val="folHlink"/>
            </a:bgClr>
          </a:patt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0"/>
              </a:spcBef>
              <a:spcAft>
                <a:spcPct val="0"/>
              </a:spcAft>
              <a:defRPr/>
            </a:pPr>
            <a:endParaRPr kumimoji="1" lang="de-DE" altLang="de-DE" smtClean="0">
              <a:solidFill>
                <a:srgbClr val="00264C"/>
              </a:solidFill>
            </a:endParaRPr>
          </a:p>
        </p:txBody>
      </p:sp>
      <p:sp>
        <p:nvSpPr>
          <p:cNvPr id="5" name="AutoShape 3"/>
          <p:cNvSpPr>
            <a:spLocks noChangeArrowheads="1"/>
          </p:cNvSpPr>
          <p:nvPr/>
        </p:nvSpPr>
        <p:spPr bwMode="ltGray">
          <a:xfrm>
            <a:off x="228600" y="3206750"/>
            <a:ext cx="8686800" cy="77788"/>
          </a:xfrm>
          <a:prstGeom prst="roundRect">
            <a:avLst>
              <a:gd name="adj" fmla="val 50000"/>
            </a:avLst>
          </a:pr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0"/>
              </a:spcBef>
              <a:spcAft>
                <a:spcPct val="0"/>
              </a:spcAft>
              <a:defRPr/>
            </a:pPr>
            <a:endParaRPr kumimoji="1" lang="de-DE" altLang="de-DE" smtClean="0">
              <a:solidFill>
                <a:srgbClr val="00264C"/>
              </a:solidFill>
            </a:endParaRPr>
          </a:p>
        </p:txBody>
      </p:sp>
      <p:sp>
        <p:nvSpPr>
          <p:cNvPr id="6" name="AutoShape 4"/>
          <p:cNvSpPr>
            <a:spLocks noChangeArrowheads="1"/>
          </p:cNvSpPr>
          <p:nvPr/>
        </p:nvSpPr>
        <p:spPr bwMode="ltGray">
          <a:xfrm>
            <a:off x="228600" y="1482725"/>
            <a:ext cx="8686800" cy="77788"/>
          </a:xfrm>
          <a:prstGeom prst="roundRect">
            <a:avLst>
              <a:gd name="adj" fmla="val 50000"/>
            </a:avLst>
          </a:pr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0"/>
              </a:spcBef>
              <a:spcAft>
                <a:spcPct val="0"/>
              </a:spcAft>
              <a:defRPr/>
            </a:pPr>
            <a:endParaRPr kumimoji="1" lang="de-DE" altLang="de-DE" smtClean="0">
              <a:solidFill>
                <a:srgbClr val="00264C"/>
              </a:solidFill>
            </a:endParaRPr>
          </a:p>
        </p:txBody>
      </p:sp>
      <p:sp>
        <p:nvSpPr>
          <p:cNvPr id="7" name="AutoShape 5"/>
          <p:cNvSpPr>
            <a:spLocks noChangeArrowheads="1"/>
          </p:cNvSpPr>
          <p:nvPr/>
        </p:nvSpPr>
        <p:spPr bwMode="ltGray">
          <a:xfrm>
            <a:off x="8623300" y="1246188"/>
            <a:ext cx="77788" cy="2235200"/>
          </a:xfrm>
          <a:prstGeom prst="roundRect">
            <a:avLst>
              <a:gd name="adj" fmla="val 50000"/>
            </a:avLst>
          </a:pr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0"/>
              </a:spcBef>
              <a:spcAft>
                <a:spcPct val="0"/>
              </a:spcAft>
              <a:defRPr/>
            </a:pPr>
            <a:endParaRPr kumimoji="1" lang="de-DE" altLang="de-DE" smtClean="0">
              <a:solidFill>
                <a:srgbClr val="00264C"/>
              </a:solidFill>
            </a:endParaRPr>
          </a:p>
        </p:txBody>
      </p:sp>
      <p:sp>
        <p:nvSpPr>
          <p:cNvPr id="8" name="AutoShape 6"/>
          <p:cNvSpPr>
            <a:spLocks noChangeArrowheads="1"/>
          </p:cNvSpPr>
          <p:nvPr/>
        </p:nvSpPr>
        <p:spPr bwMode="ltGray">
          <a:xfrm>
            <a:off x="434975" y="1252538"/>
            <a:ext cx="77788" cy="2235200"/>
          </a:xfrm>
          <a:prstGeom prst="roundRect">
            <a:avLst>
              <a:gd name="adj" fmla="val 50000"/>
            </a:avLst>
          </a:pr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0"/>
              </a:spcBef>
              <a:spcAft>
                <a:spcPct val="0"/>
              </a:spcAft>
              <a:defRPr/>
            </a:pPr>
            <a:endParaRPr kumimoji="1" lang="de-DE" altLang="de-DE" smtClean="0">
              <a:solidFill>
                <a:srgbClr val="00264C"/>
              </a:solidFill>
            </a:endParaRPr>
          </a:p>
        </p:txBody>
      </p:sp>
      <p:sp>
        <p:nvSpPr>
          <p:cNvPr id="9" name="AutoShape 7"/>
          <p:cNvSpPr>
            <a:spLocks noChangeArrowheads="1"/>
          </p:cNvSpPr>
          <p:nvPr/>
        </p:nvSpPr>
        <p:spPr bwMode="ltGray">
          <a:xfrm>
            <a:off x="2830513" y="5783263"/>
            <a:ext cx="3481387" cy="77787"/>
          </a:xfrm>
          <a:prstGeom prst="roundRect">
            <a:avLst>
              <a:gd name="adj" fmla="val 50000"/>
            </a:avLst>
          </a:pr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0"/>
              </a:spcBef>
              <a:spcAft>
                <a:spcPct val="0"/>
              </a:spcAft>
              <a:defRPr/>
            </a:pPr>
            <a:endParaRPr kumimoji="1" lang="de-DE" altLang="de-DE" smtClean="0">
              <a:solidFill>
                <a:srgbClr val="00264C"/>
              </a:solidFill>
            </a:endParaRPr>
          </a:p>
        </p:txBody>
      </p:sp>
      <p:sp>
        <p:nvSpPr>
          <p:cNvPr id="10" name="Rectangle 8" descr="Large confetti"/>
          <p:cNvSpPr>
            <a:spLocks noChangeArrowheads="1"/>
          </p:cNvSpPr>
          <p:nvPr/>
        </p:nvSpPr>
        <p:spPr bwMode="ltGray">
          <a:xfrm>
            <a:off x="4095750" y="5734050"/>
            <a:ext cx="949325" cy="176213"/>
          </a:xfrm>
          <a:prstGeom prst="rect">
            <a:avLst/>
          </a:prstGeom>
          <a:pattFill prst="lgConfetti">
            <a:fgClr>
              <a:schemeClr val="accent2"/>
            </a:fgClr>
            <a:bgClr>
              <a:schemeClr val="folHlink"/>
            </a:bgClr>
          </a:patt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0"/>
              </a:spcBef>
              <a:spcAft>
                <a:spcPct val="0"/>
              </a:spcAft>
              <a:defRPr/>
            </a:pPr>
            <a:endParaRPr kumimoji="1" lang="de-DE" altLang="de-DE" smtClean="0">
              <a:solidFill>
                <a:srgbClr val="00264C"/>
              </a:solidFill>
            </a:endParaRPr>
          </a:p>
        </p:txBody>
      </p:sp>
      <p:sp>
        <p:nvSpPr>
          <p:cNvPr id="133129" name="Rectangle 9" descr="Large confetti"/>
          <p:cNvSpPr>
            <a:spLocks noGrp="1" noChangeArrowheads="1"/>
          </p:cNvSpPr>
          <p:nvPr>
            <p:ph type="ctrTitle"/>
          </p:nvPr>
        </p:nvSpPr>
        <p:spPr>
          <a:xfrm>
            <a:off x="685800" y="1752600"/>
            <a:ext cx="7772400" cy="1143000"/>
          </a:xfrm>
          <a:pattFill prst="lgConfetti">
            <a:fgClr>
              <a:schemeClr val="accent2"/>
            </a:fgClr>
            <a:bgClr>
              <a:schemeClr val="folHlink"/>
            </a:bgClr>
          </a:pattFill>
        </p:spPr>
        <p:txBody>
          <a:bodyPr anchor="ctr"/>
          <a:lstStyle>
            <a:lvl1pPr algn="ctr">
              <a:defRPr>
                <a:solidFill>
                  <a:schemeClr val="bg1"/>
                </a:solidFill>
              </a:defRPr>
            </a:lvl1pPr>
          </a:lstStyle>
          <a:p>
            <a:r>
              <a:rPr lang="de-DE" smtClean="0"/>
              <a:t>Titelmasterformat durch Klicken bearbeiten</a:t>
            </a:r>
            <a:endParaRPr lang="de-DE"/>
          </a:p>
        </p:txBody>
      </p:sp>
      <p:sp>
        <p:nvSpPr>
          <p:cNvPr id="133130" name="Rectangle 10"/>
          <p:cNvSpPr>
            <a:spLocks noGrp="1" noChangeArrowheads="1"/>
          </p:cNvSpPr>
          <p:nvPr>
            <p:ph type="subTitle" idx="1"/>
          </p:nvPr>
        </p:nvSpPr>
        <p:spPr>
          <a:xfrm>
            <a:off x="1371600" y="3746500"/>
            <a:ext cx="6400800" cy="1752600"/>
          </a:xfrm>
        </p:spPr>
        <p:txBody>
          <a:bodyPr/>
          <a:lstStyle>
            <a:lvl1pPr marL="0" indent="0" algn="ctr">
              <a:buFontTx/>
              <a:buNone/>
              <a:defRPr/>
            </a:lvl1pPr>
          </a:lstStyle>
          <a:p>
            <a:r>
              <a:rPr lang="de-DE" smtClean="0"/>
              <a:t>Formatvorlage des Untertitelmasters durch Klicken bearbeiten</a:t>
            </a:r>
            <a:endParaRPr lang="de-DE"/>
          </a:p>
        </p:txBody>
      </p:sp>
      <p:sp>
        <p:nvSpPr>
          <p:cNvPr id="11" name="Rectangle 11"/>
          <p:cNvSpPr>
            <a:spLocks noGrp="1" noChangeArrowheads="1"/>
          </p:cNvSpPr>
          <p:nvPr>
            <p:ph type="dt" sz="half" idx="10"/>
          </p:nvPr>
        </p:nvSpPr>
        <p:spPr/>
        <p:txBody>
          <a:bodyPr/>
          <a:lstStyle>
            <a:lvl1pPr>
              <a:defRPr/>
            </a:lvl1pPr>
          </a:lstStyle>
          <a:p>
            <a:pPr>
              <a:defRPr/>
            </a:pPr>
            <a:fld id="{5FFBCFAF-F048-4D19-A3B4-E19625A1B0EB}" type="datetime1">
              <a:rPr lang="de-DE"/>
              <a:pPr>
                <a:defRPr/>
              </a:pPr>
              <a:t>28.08.2017</a:t>
            </a:fld>
            <a:endParaRPr lang="de-DE"/>
          </a:p>
        </p:txBody>
      </p:sp>
      <p:sp>
        <p:nvSpPr>
          <p:cNvPr id="12" name="Rectangle 12"/>
          <p:cNvSpPr>
            <a:spLocks noGrp="1" noChangeArrowheads="1"/>
          </p:cNvSpPr>
          <p:nvPr>
            <p:ph type="ftr" sz="quarter" idx="11"/>
          </p:nvPr>
        </p:nvSpPr>
        <p:spPr/>
        <p:txBody>
          <a:bodyPr/>
          <a:lstStyle>
            <a:lvl1pPr>
              <a:defRPr/>
            </a:lvl1pPr>
          </a:lstStyle>
          <a:p>
            <a:pPr>
              <a:defRPr/>
            </a:pPr>
            <a:r>
              <a:rPr lang="de-DE"/>
              <a:t>Keine amtliche Beantwortung</a:t>
            </a:r>
          </a:p>
        </p:txBody>
      </p:sp>
      <p:sp>
        <p:nvSpPr>
          <p:cNvPr id="13" name="Rectangle 13"/>
          <p:cNvSpPr>
            <a:spLocks noGrp="1" noChangeArrowheads="1"/>
          </p:cNvSpPr>
          <p:nvPr>
            <p:ph type="sldNum" sz="quarter" idx="12"/>
          </p:nvPr>
        </p:nvSpPr>
        <p:spPr>
          <a:xfrm>
            <a:off x="6553200" y="6248400"/>
            <a:ext cx="1905000" cy="457200"/>
          </a:xfrm>
          <a:noFill/>
        </p:spPr>
        <p:txBody>
          <a:bodyPr anchor="b" anchorCtr="0"/>
          <a:lstStyle>
            <a:lvl1pPr>
              <a:defRPr>
                <a:solidFill>
                  <a:srgbClr val="00264C"/>
                </a:solidFill>
              </a:defRPr>
            </a:lvl1pPr>
          </a:lstStyle>
          <a:p>
            <a:pPr>
              <a:defRPr/>
            </a:pPr>
            <a:fld id="{C65B2881-65A9-4485-AE32-7EB9DDB6DC25}" type="slidenum">
              <a:rPr lang="de-DE"/>
              <a:pPr>
                <a:defRPr/>
              </a:pPr>
              <a:t>‹Nr.›</a:t>
            </a:fld>
            <a:endParaRPr lang="de-DE"/>
          </a:p>
        </p:txBody>
      </p:sp>
    </p:spTree>
    <p:extLst>
      <p:ext uri="{BB962C8B-B14F-4D97-AF65-F5344CB8AC3E}">
        <p14:creationId xmlns:p14="http://schemas.microsoft.com/office/powerpoint/2010/main" xmlns="" val="1753008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E87AF70A-C5D1-4CAA-A47B-3AC99707F237}" type="datetime1">
              <a:rPr lang="de-DE"/>
              <a:pPr>
                <a:defRPr/>
              </a:pPr>
              <a:t>28.08.2017</a:t>
            </a:fld>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t>Keine amtliche Beantwortung</a:t>
            </a:r>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DECE6380-FA4A-471C-A23A-730401BB4F91}" type="slidenum">
              <a:rPr lang="de-DE"/>
              <a:pPr>
                <a:defRPr/>
              </a:pPr>
              <a:t>‹Nr.›</a:t>
            </a:fld>
            <a:endParaRPr lang="de-DE"/>
          </a:p>
        </p:txBody>
      </p:sp>
    </p:spTree>
    <p:extLst>
      <p:ext uri="{BB962C8B-B14F-4D97-AF65-F5344CB8AC3E}">
        <p14:creationId xmlns:p14="http://schemas.microsoft.com/office/powerpoint/2010/main" xmlns="" val="165943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21488" y="284163"/>
            <a:ext cx="2044700" cy="581183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284163"/>
            <a:ext cx="5983288" cy="581183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2D825F64-7919-44CE-B688-A33BB2C4DECA}" type="datetime1">
              <a:rPr lang="de-DE"/>
              <a:pPr>
                <a:defRPr/>
              </a:pPr>
              <a:t>28.08.2017</a:t>
            </a:fld>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t>Keine amtliche Beantwortung</a:t>
            </a:r>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4190AAEC-8F46-4C4A-9CD3-F76FB2AED895}" type="slidenum">
              <a:rPr lang="de-DE"/>
              <a:pPr>
                <a:defRPr/>
              </a:pPr>
              <a:t>‹Nr.›</a:t>
            </a:fld>
            <a:endParaRPr lang="de-DE"/>
          </a:p>
        </p:txBody>
      </p:sp>
    </p:spTree>
    <p:extLst>
      <p:ext uri="{BB962C8B-B14F-4D97-AF65-F5344CB8AC3E}">
        <p14:creationId xmlns:p14="http://schemas.microsoft.com/office/powerpoint/2010/main" xmlns="" val="1970464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el und Text über Inhalt">
    <p:spTree>
      <p:nvGrpSpPr>
        <p:cNvPr id="1" name=""/>
        <p:cNvGrpSpPr/>
        <p:nvPr/>
      </p:nvGrpSpPr>
      <p:grpSpPr>
        <a:xfrm>
          <a:off x="0" y="0"/>
          <a:ext cx="0" cy="0"/>
          <a:chOff x="0" y="0"/>
          <a:chExt cx="0" cy="0"/>
        </a:xfrm>
      </p:grpSpPr>
      <p:sp>
        <p:nvSpPr>
          <p:cNvPr id="2" name="Titel 1"/>
          <p:cNvSpPr>
            <a:spLocks noGrp="1"/>
          </p:cNvSpPr>
          <p:nvPr>
            <p:ph type="title"/>
          </p:nvPr>
        </p:nvSpPr>
        <p:spPr>
          <a:xfrm>
            <a:off x="1093788" y="284163"/>
            <a:ext cx="7772400" cy="1143000"/>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685800" y="1905000"/>
            <a:ext cx="7772400" cy="20193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85800" y="4076700"/>
            <a:ext cx="7772400" cy="20193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fld id="{65248D51-0FF8-40C0-9DD6-CC11A94DB9F5}" type="datetime1">
              <a:rPr lang="de-DE"/>
              <a:pPr>
                <a:defRPr/>
              </a:pPr>
              <a:t>28.08.2017</a:t>
            </a:fld>
            <a:endParaRPr lang="de-DE"/>
          </a:p>
        </p:txBody>
      </p:sp>
      <p:sp>
        <p:nvSpPr>
          <p:cNvPr id="6" name="Rectangle 5"/>
          <p:cNvSpPr>
            <a:spLocks noGrp="1" noChangeArrowheads="1"/>
          </p:cNvSpPr>
          <p:nvPr>
            <p:ph type="ftr" sz="quarter" idx="11"/>
          </p:nvPr>
        </p:nvSpPr>
        <p:spPr>
          <a:ln/>
        </p:spPr>
        <p:txBody>
          <a:bodyPr/>
          <a:lstStyle>
            <a:lvl1pPr>
              <a:defRPr/>
            </a:lvl1pPr>
          </a:lstStyle>
          <a:p>
            <a:pPr>
              <a:defRPr/>
            </a:pPr>
            <a:r>
              <a:rPr lang="de-DE"/>
              <a:t>Keine amtliche Beantwortung</a:t>
            </a:r>
          </a:p>
        </p:txBody>
      </p:sp>
      <p:sp>
        <p:nvSpPr>
          <p:cNvPr id="7" name="Rectangle 9" descr="Large confetti"/>
          <p:cNvSpPr>
            <a:spLocks noGrp="1" noChangeArrowheads="1"/>
          </p:cNvSpPr>
          <p:nvPr>
            <p:ph type="sldNum" sz="quarter" idx="12"/>
          </p:nvPr>
        </p:nvSpPr>
        <p:spPr>
          <a:ln/>
        </p:spPr>
        <p:txBody>
          <a:bodyPr/>
          <a:lstStyle>
            <a:lvl1pPr>
              <a:defRPr/>
            </a:lvl1pPr>
          </a:lstStyle>
          <a:p>
            <a:pPr>
              <a:defRPr/>
            </a:pPr>
            <a:fld id="{E93B5523-E56C-4842-8D0C-14659A8BB4D9}" type="slidenum">
              <a:rPr lang="de-DE"/>
              <a:pPr>
                <a:defRPr/>
              </a:pPr>
              <a:t>‹Nr.›</a:t>
            </a:fld>
            <a:endParaRPr lang="de-DE"/>
          </a:p>
        </p:txBody>
      </p:sp>
    </p:spTree>
    <p:extLst>
      <p:ext uri="{BB962C8B-B14F-4D97-AF65-F5344CB8AC3E}">
        <p14:creationId xmlns:p14="http://schemas.microsoft.com/office/powerpoint/2010/main" xmlns="" val="2306691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D29C8A53-8F77-4E27-98CA-155D2A4C8290}" type="datetime1">
              <a:rPr lang="de-DE"/>
              <a:pPr>
                <a:defRPr/>
              </a:pPr>
              <a:t>28.08.2017</a:t>
            </a:fld>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t>Keine amtliche Beantwortung</a:t>
            </a:r>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C92EA111-D0F5-4FF5-BA5D-0233D3BBB2FF}" type="slidenum">
              <a:rPr lang="de-DE"/>
              <a:pPr>
                <a:defRPr/>
              </a:pPr>
              <a:t>‹Nr.›</a:t>
            </a:fld>
            <a:endParaRPr lang="de-DE"/>
          </a:p>
        </p:txBody>
      </p:sp>
    </p:spTree>
    <p:extLst>
      <p:ext uri="{BB962C8B-B14F-4D97-AF65-F5344CB8AC3E}">
        <p14:creationId xmlns:p14="http://schemas.microsoft.com/office/powerpoint/2010/main" xmlns="" val="4016826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fld id="{237D16BE-A59C-4088-9EA0-E09396647955}" type="datetime1">
              <a:rPr lang="de-DE"/>
              <a:pPr>
                <a:defRPr/>
              </a:pPr>
              <a:t>28.08.2017</a:t>
            </a:fld>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t>Keine amtliche Beantwortung</a:t>
            </a:r>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59BF1975-B90B-4639-AC0B-D8F1E1C8BC41}" type="slidenum">
              <a:rPr lang="de-DE"/>
              <a:pPr>
                <a:defRPr/>
              </a:pPr>
              <a:t>‹Nr.›</a:t>
            </a:fld>
            <a:endParaRPr lang="de-DE"/>
          </a:p>
        </p:txBody>
      </p:sp>
    </p:spTree>
    <p:extLst>
      <p:ext uri="{BB962C8B-B14F-4D97-AF65-F5344CB8AC3E}">
        <p14:creationId xmlns:p14="http://schemas.microsoft.com/office/powerpoint/2010/main" xmlns="" val="2057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fld id="{172EF3D9-C935-4E93-97D6-2827C3A0DC20}" type="datetime1">
              <a:rPr lang="de-DE"/>
              <a:pPr>
                <a:defRPr/>
              </a:pPr>
              <a:t>28.08.2017</a:t>
            </a:fld>
            <a:endParaRPr lang="de-DE"/>
          </a:p>
        </p:txBody>
      </p:sp>
      <p:sp>
        <p:nvSpPr>
          <p:cNvPr id="6" name="Rectangle 5"/>
          <p:cNvSpPr>
            <a:spLocks noGrp="1" noChangeArrowheads="1"/>
          </p:cNvSpPr>
          <p:nvPr>
            <p:ph type="ftr" sz="quarter" idx="11"/>
          </p:nvPr>
        </p:nvSpPr>
        <p:spPr>
          <a:ln/>
        </p:spPr>
        <p:txBody>
          <a:bodyPr/>
          <a:lstStyle>
            <a:lvl1pPr>
              <a:defRPr/>
            </a:lvl1pPr>
          </a:lstStyle>
          <a:p>
            <a:pPr>
              <a:defRPr/>
            </a:pPr>
            <a:r>
              <a:rPr lang="de-DE"/>
              <a:t>Keine amtliche Beantwortung</a:t>
            </a:r>
          </a:p>
        </p:txBody>
      </p:sp>
      <p:sp>
        <p:nvSpPr>
          <p:cNvPr id="7" name="Rectangle 9" descr="Large confetti"/>
          <p:cNvSpPr>
            <a:spLocks noGrp="1" noChangeArrowheads="1"/>
          </p:cNvSpPr>
          <p:nvPr>
            <p:ph type="sldNum" sz="quarter" idx="12"/>
          </p:nvPr>
        </p:nvSpPr>
        <p:spPr>
          <a:ln/>
        </p:spPr>
        <p:txBody>
          <a:bodyPr/>
          <a:lstStyle>
            <a:lvl1pPr>
              <a:defRPr/>
            </a:lvl1pPr>
          </a:lstStyle>
          <a:p>
            <a:pPr>
              <a:defRPr/>
            </a:pPr>
            <a:fld id="{2AF005D8-B9A5-4645-A87F-71BF90F1D086}" type="slidenum">
              <a:rPr lang="de-DE"/>
              <a:pPr>
                <a:defRPr/>
              </a:pPr>
              <a:t>‹Nr.›</a:t>
            </a:fld>
            <a:endParaRPr lang="de-DE"/>
          </a:p>
        </p:txBody>
      </p:sp>
    </p:spTree>
    <p:extLst>
      <p:ext uri="{BB962C8B-B14F-4D97-AF65-F5344CB8AC3E}">
        <p14:creationId xmlns:p14="http://schemas.microsoft.com/office/powerpoint/2010/main" xmlns="" val="1201925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fld id="{D943C213-D611-41EF-AAC6-2C52C9041550}" type="datetime1">
              <a:rPr lang="de-DE"/>
              <a:pPr>
                <a:defRPr/>
              </a:pPr>
              <a:t>28.08.2017</a:t>
            </a:fld>
            <a:endParaRPr lang="de-DE"/>
          </a:p>
        </p:txBody>
      </p:sp>
      <p:sp>
        <p:nvSpPr>
          <p:cNvPr id="8" name="Rectangle 5"/>
          <p:cNvSpPr>
            <a:spLocks noGrp="1" noChangeArrowheads="1"/>
          </p:cNvSpPr>
          <p:nvPr>
            <p:ph type="ftr" sz="quarter" idx="11"/>
          </p:nvPr>
        </p:nvSpPr>
        <p:spPr>
          <a:ln/>
        </p:spPr>
        <p:txBody>
          <a:bodyPr/>
          <a:lstStyle>
            <a:lvl1pPr>
              <a:defRPr/>
            </a:lvl1pPr>
          </a:lstStyle>
          <a:p>
            <a:pPr>
              <a:defRPr/>
            </a:pPr>
            <a:r>
              <a:rPr lang="de-DE"/>
              <a:t>Keine amtliche Beantwortung</a:t>
            </a:r>
          </a:p>
        </p:txBody>
      </p:sp>
      <p:sp>
        <p:nvSpPr>
          <p:cNvPr id="9" name="Rectangle 9" descr="Large confetti"/>
          <p:cNvSpPr>
            <a:spLocks noGrp="1" noChangeArrowheads="1"/>
          </p:cNvSpPr>
          <p:nvPr>
            <p:ph type="sldNum" sz="quarter" idx="12"/>
          </p:nvPr>
        </p:nvSpPr>
        <p:spPr>
          <a:ln/>
        </p:spPr>
        <p:txBody>
          <a:bodyPr/>
          <a:lstStyle>
            <a:lvl1pPr>
              <a:defRPr/>
            </a:lvl1pPr>
          </a:lstStyle>
          <a:p>
            <a:pPr>
              <a:defRPr/>
            </a:pPr>
            <a:fld id="{81E17484-197F-4700-B8DA-24BAEB4BB5DB}" type="slidenum">
              <a:rPr lang="de-DE"/>
              <a:pPr>
                <a:defRPr/>
              </a:pPr>
              <a:t>‹Nr.›</a:t>
            </a:fld>
            <a:endParaRPr lang="de-DE"/>
          </a:p>
        </p:txBody>
      </p:sp>
    </p:spTree>
    <p:extLst>
      <p:ext uri="{BB962C8B-B14F-4D97-AF65-F5344CB8AC3E}">
        <p14:creationId xmlns:p14="http://schemas.microsoft.com/office/powerpoint/2010/main" xmlns="" val="3014222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fld id="{5A939990-5326-4056-8E41-7FA3173FDBCF}" type="datetime1">
              <a:rPr lang="de-DE"/>
              <a:pPr>
                <a:defRPr/>
              </a:pPr>
              <a:t>28.08.2017</a:t>
            </a:fld>
            <a:endParaRPr lang="de-DE"/>
          </a:p>
        </p:txBody>
      </p:sp>
      <p:sp>
        <p:nvSpPr>
          <p:cNvPr id="4" name="Rectangle 5"/>
          <p:cNvSpPr>
            <a:spLocks noGrp="1" noChangeArrowheads="1"/>
          </p:cNvSpPr>
          <p:nvPr>
            <p:ph type="ftr" sz="quarter" idx="11"/>
          </p:nvPr>
        </p:nvSpPr>
        <p:spPr>
          <a:ln/>
        </p:spPr>
        <p:txBody>
          <a:bodyPr/>
          <a:lstStyle>
            <a:lvl1pPr>
              <a:defRPr/>
            </a:lvl1pPr>
          </a:lstStyle>
          <a:p>
            <a:pPr>
              <a:defRPr/>
            </a:pPr>
            <a:r>
              <a:rPr lang="de-DE"/>
              <a:t>Keine amtliche Beantwortung</a:t>
            </a:r>
          </a:p>
        </p:txBody>
      </p:sp>
      <p:sp>
        <p:nvSpPr>
          <p:cNvPr id="5" name="Rectangle 9" descr="Large confetti"/>
          <p:cNvSpPr>
            <a:spLocks noGrp="1" noChangeArrowheads="1"/>
          </p:cNvSpPr>
          <p:nvPr>
            <p:ph type="sldNum" sz="quarter" idx="12"/>
          </p:nvPr>
        </p:nvSpPr>
        <p:spPr>
          <a:ln/>
        </p:spPr>
        <p:txBody>
          <a:bodyPr/>
          <a:lstStyle>
            <a:lvl1pPr>
              <a:defRPr/>
            </a:lvl1pPr>
          </a:lstStyle>
          <a:p>
            <a:pPr>
              <a:defRPr/>
            </a:pPr>
            <a:fld id="{3A8EE220-8173-453E-A0BC-E2EF3DE50EC5}" type="slidenum">
              <a:rPr lang="de-DE"/>
              <a:pPr>
                <a:defRPr/>
              </a:pPr>
              <a:t>‹Nr.›</a:t>
            </a:fld>
            <a:endParaRPr lang="de-DE"/>
          </a:p>
        </p:txBody>
      </p:sp>
    </p:spTree>
    <p:extLst>
      <p:ext uri="{BB962C8B-B14F-4D97-AF65-F5344CB8AC3E}">
        <p14:creationId xmlns:p14="http://schemas.microsoft.com/office/powerpoint/2010/main" xmlns="" val="840781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0E2B05B-999C-4739-BEE3-4697265E8154}" type="datetime1">
              <a:rPr lang="de-DE"/>
              <a:pPr>
                <a:defRPr/>
              </a:pPr>
              <a:t>28.08.2017</a:t>
            </a:fld>
            <a:endParaRPr lang="de-DE"/>
          </a:p>
        </p:txBody>
      </p:sp>
      <p:sp>
        <p:nvSpPr>
          <p:cNvPr id="3" name="Rectangle 5"/>
          <p:cNvSpPr>
            <a:spLocks noGrp="1" noChangeArrowheads="1"/>
          </p:cNvSpPr>
          <p:nvPr>
            <p:ph type="ftr" sz="quarter" idx="11"/>
          </p:nvPr>
        </p:nvSpPr>
        <p:spPr>
          <a:ln/>
        </p:spPr>
        <p:txBody>
          <a:bodyPr/>
          <a:lstStyle>
            <a:lvl1pPr>
              <a:defRPr/>
            </a:lvl1pPr>
          </a:lstStyle>
          <a:p>
            <a:pPr>
              <a:defRPr/>
            </a:pPr>
            <a:r>
              <a:rPr lang="de-DE"/>
              <a:t>Keine amtliche Beantwortung</a:t>
            </a:r>
          </a:p>
        </p:txBody>
      </p:sp>
      <p:sp>
        <p:nvSpPr>
          <p:cNvPr id="4" name="Rectangle 9" descr="Large confetti"/>
          <p:cNvSpPr>
            <a:spLocks noGrp="1" noChangeArrowheads="1"/>
          </p:cNvSpPr>
          <p:nvPr>
            <p:ph type="sldNum" sz="quarter" idx="12"/>
          </p:nvPr>
        </p:nvSpPr>
        <p:spPr>
          <a:ln/>
        </p:spPr>
        <p:txBody>
          <a:bodyPr/>
          <a:lstStyle>
            <a:lvl1pPr>
              <a:defRPr/>
            </a:lvl1pPr>
          </a:lstStyle>
          <a:p>
            <a:pPr>
              <a:defRPr/>
            </a:pPr>
            <a:fld id="{7E9F5876-BC82-482D-82FC-7947AA2EE0C7}" type="slidenum">
              <a:rPr lang="de-DE"/>
              <a:pPr>
                <a:defRPr/>
              </a:pPr>
              <a:t>‹Nr.›</a:t>
            </a:fld>
            <a:endParaRPr lang="de-DE"/>
          </a:p>
        </p:txBody>
      </p:sp>
    </p:spTree>
    <p:extLst>
      <p:ext uri="{BB962C8B-B14F-4D97-AF65-F5344CB8AC3E}">
        <p14:creationId xmlns:p14="http://schemas.microsoft.com/office/powerpoint/2010/main" xmlns="" val="319078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fld id="{9D7D5633-CDAC-4647-890C-F800F5F28FCB}" type="datetime1">
              <a:rPr lang="de-DE"/>
              <a:pPr>
                <a:defRPr/>
              </a:pPr>
              <a:t>28.08.2017</a:t>
            </a:fld>
            <a:endParaRPr lang="de-DE"/>
          </a:p>
        </p:txBody>
      </p:sp>
      <p:sp>
        <p:nvSpPr>
          <p:cNvPr id="6" name="Rectangle 5"/>
          <p:cNvSpPr>
            <a:spLocks noGrp="1" noChangeArrowheads="1"/>
          </p:cNvSpPr>
          <p:nvPr>
            <p:ph type="ftr" sz="quarter" idx="11"/>
          </p:nvPr>
        </p:nvSpPr>
        <p:spPr>
          <a:ln/>
        </p:spPr>
        <p:txBody>
          <a:bodyPr/>
          <a:lstStyle>
            <a:lvl1pPr>
              <a:defRPr/>
            </a:lvl1pPr>
          </a:lstStyle>
          <a:p>
            <a:pPr>
              <a:defRPr/>
            </a:pPr>
            <a:r>
              <a:rPr lang="de-DE"/>
              <a:t>Keine amtliche Beantwortung</a:t>
            </a:r>
          </a:p>
        </p:txBody>
      </p:sp>
      <p:sp>
        <p:nvSpPr>
          <p:cNvPr id="7" name="Rectangle 9" descr="Large confetti"/>
          <p:cNvSpPr>
            <a:spLocks noGrp="1" noChangeArrowheads="1"/>
          </p:cNvSpPr>
          <p:nvPr>
            <p:ph type="sldNum" sz="quarter" idx="12"/>
          </p:nvPr>
        </p:nvSpPr>
        <p:spPr>
          <a:ln/>
        </p:spPr>
        <p:txBody>
          <a:bodyPr/>
          <a:lstStyle>
            <a:lvl1pPr>
              <a:defRPr/>
            </a:lvl1pPr>
          </a:lstStyle>
          <a:p>
            <a:pPr>
              <a:defRPr/>
            </a:pPr>
            <a:fld id="{50AB2939-9CA5-41C7-83C0-74B82484E307}" type="slidenum">
              <a:rPr lang="de-DE"/>
              <a:pPr>
                <a:defRPr/>
              </a:pPr>
              <a:t>‹Nr.›</a:t>
            </a:fld>
            <a:endParaRPr lang="de-DE"/>
          </a:p>
        </p:txBody>
      </p:sp>
    </p:spTree>
    <p:extLst>
      <p:ext uri="{BB962C8B-B14F-4D97-AF65-F5344CB8AC3E}">
        <p14:creationId xmlns:p14="http://schemas.microsoft.com/office/powerpoint/2010/main" xmlns="" val="3583312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fld id="{F4B1A580-0528-48C5-9301-93162E9DD2EF}" type="datetime1">
              <a:rPr lang="de-DE"/>
              <a:pPr>
                <a:defRPr/>
              </a:pPr>
              <a:t>28.08.2017</a:t>
            </a:fld>
            <a:endParaRPr lang="de-DE"/>
          </a:p>
        </p:txBody>
      </p:sp>
      <p:sp>
        <p:nvSpPr>
          <p:cNvPr id="6" name="Rectangle 5"/>
          <p:cNvSpPr>
            <a:spLocks noGrp="1" noChangeArrowheads="1"/>
          </p:cNvSpPr>
          <p:nvPr>
            <p:ph type="ftr" sz="quarter" idx="11"/>
          </p:nvPr>
        </p:nvSpPr>
        <p:spPr>
          <a:ln/>
        </p:spPr>
        <p:txBody>
          <a:bodyPr/>
          <a:lstStyle>
            <a:lvl1pPr>
              <a:defRPr/>
            </a:lvl1pPr>
          </a:lstStyle>
          <a:p>
            <a:pPr>
              <a:defRPr/>
            </a:pPr>
            <a:r>
              <a:rPr lang="de-DE"/>
              <a:t>Keine amtliche Beantwortung</a:t>
            </a:r>
          </a:p>
        </p:txBody>
      </p:sp>
      <p:sp>
        <p:nvSpPr>
          <p:cNvPr id="7" name="Rectangle 9" descr="Large confetti"/>
          <p:cNvSpPr>
            <a:spLocks noGrp="1" noChangeArrowheads="1"/>
          </p:cNvSpPr>
          <p:nvPr>
            <p:ph type="sldNum" sz="quarter" idx="12"/>
          </p:nvPr>
        </p:nvSpPr>
        <p:spPr>
          <a:ln/>
        </p:spPr>
        <p:txBody>
          <a:bodyPr/>
          <a:lstStyle>
            <a:lvl1pPr>
              <a:defRPr/>
            </a:lvl1pPr>
          </a:lstStyle>
          <a:p>
            <a:pPr>
              <a:defRPr/>
            </a:pPr>
            <a:fld id="{36A94CD1-912F-4F6E-A25C-8720581A24AB}" type="slidenum">
              <a:rPr lang="de-DE"/>
              <a:pPr>
                <a:defRPr/>
              </a:pPr>
              <a:t>‹Nr.›</a:t>
            </a:fld>
            <a:endParaRPr lang="de-DE"/>
          </a:p>
        </p:txBody>
      </p:sp>
    </p:spTree>
    <p:extLst>
      <p:ext uri="{BB962C8B-B14F-4D97-AF65-F5344CB8AC3E}">
        <p14:creationId xmlns:p14="http://schemas.microsoft.com/office/powerpoint/2010/main" xmlns="" val="3850964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tile tx="0" ty="0" sx="100000" sy="100000" flip="none" algn="tl"/>
        </a:blipFill>
        <a:effectLst/>
      </p:bgPr>
    </p:bg>
    <p:spTree>
      <p:nvGrpSpPr>
        <p:cNvPr id="1" name=""/>
        <p:cNvGrpSpPr/>
        <p:nvPr/>
      </p:nvGrpSpPr>
      <p:grpSpPr>
        <a:xfrm>
          <a:off x="0" y="0"/>
          <a:ext cx="0" cy="0"/>
          <a:chOff x="0" y="0"/>
          <a:chExt cx="0" cy="0"/>
        </a:xfrm>
      </p:grpSpPr>
      <p:sp>
        <p:nvSpPr>
          <p:cNvPr id="5122" name="Rectangle 2" descr="Large confetti"/>
          <p:cNvSpPr>
            <a:spLocks noGrp="1" noChangeArrowheads="1"/>
          </p:cNvSpPr>
          <p:nvPr>
            <p:ph type="title"/>
          </p:nvPr>
        </p:nvSpPr>
        <p:spPr bwMode="auto">
          <a:xfrm>
            <a:off x="1093788" y="284163"/>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de-DE" altLang="de-DE" smtClean="0"/>
              <a:t>Titelmasterformat durch Klicken bearbeiten</a:t>
            </a:r>
          </a:p>
        </p:txBody>
      </p:sp>
      <p:sp>
        <p:nvSpPr>
          <p:cNvPr id="5123" name="Rectangle 3"/>
          <p:cNvSpPr>
            <a:spLocks noGrp="1" noChangeArrowheads="1"/>
          </p:cNvSpPr>
          <p:nvPr>
            <p:ph type="body" idx="1"/>
          </p:nvPr>
        </p:nvSpPr>
        <p:spPr bwMode="auto">
          <a:xfrm>
            <a:off x="685800" y="1905000"/>
            <a:ext cx="7772400" cy="419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3210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rgbClr val="00264C"/>
                </a:solidFill>
                <a:latin typeface="Times New Roman" pitchFamily="18" charset="0"/>
              </a:defRPr>
            </a:lvl1pPr>
          </a:lstStyle>
          <a:p>
            <a:pPr fontAlgn="base">
              <a:spcBef>
                <a:spcPct val="0"/>
              </a:spcBef>
              <a:spcAft>
                <a:spcPct val="0"/>
              </a:spcAft>
              <a:defRPr/>
            </a:pPr>
            <a:fld id="{667FD224-3A90-40E9-AE4A-6FB93D58E5D8}" type="datetime1">
              <a:rPr lang="de-DE"/>
              <a:pPr fontAlgn="base">
                <a:spcBef>
                  <a:spcPct val="0"/>
                </a:spcBef>
                <a:spcAft>
                  <a:spcPct val="0"/>
                </a:spcAft>
                <a:defRPr/>
              </a:pPr>
              <a:t>28.08.2017</a:t>
            </a:fld>
            <a:endParaRPr lang="de-DE"/>
          </a:p>
        </p:txBody>
      </p:sp>
      <p:sp>
        <p:nvSpPr>
          <p:cNvPr id="132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rgbClr val="00264C"/>
                </a:solidFill>
                <a:latin typeface="Times New Roman" pitchFamily="18" charset="0"/>
              </a:defRPr>
            </a:lvl1pPr>
          </a:lstStyle>
          <a:p>
            <a:pPr fontAlgn="base">
              <a:spcBef>
                <a:spcPct val="0"/>
              </a:spcBef>
              <a:spcAft>
                <a:spcPct val="0"/>
              </a:spcAft>
              <a:defRPr/>
            </a:pPr>
            <a:r>
              <a:rPr lang="de-DE"/>
              <a:t>Keine amtliche Beantwortung</a:t>
            </a:r>
          </a:p>
        </p:txBody>
      </p:sp>
      <p:sp>
        <p:nvSpPr>
          <p:cNvPr id="5126" name="Rectangle 6"/>
          <p:cNvSpPr>
            <a:spLocks noChangeArrowheads="1"/>
          </p:cNvSpPr>
          <p:nvPr/>
        </p:nvSpPr>
        <p:spPr bwMode="auto">
          <a:xfrm>
            <a:off x="0" y="1512888"/>
            <a:ext cx="8458200" cy="87312"/>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0"/>
              </a:spcBef>
              <a:spcAft>
                <a:spcPct val="0"/>
              </a:spcAft>
              <a:defRPr/>
            </a:pPr>
            <a:endParaRPr kumimoji="1" lang="de-DE" altLang="de-DE" smtClean="0">
              <a:solidFill>
                <a:srgbClr val="00264C"/>
              </a:solidFill>
            </a:endParaRPr>
          </a:p>
        </p:txBody>
      </p:sp>
      <p:sp>
        <p:nvSpPr>
          <p:cNvPr id="5127" name="Rectangle 7" descr="Large confetti"/>
          <p:cNvSpPr>
            <a:spLocks noChangeArrowheads="1"/>
          </p:cNvSpPr>
          <p:nvPr/>
        </p:nvSpPr>
        <p:spPr bwMode="ltGray">
          <a:xfrm>
            <a:off x="247650" y="0"/>
            <a:ext cx="793750" cy="1841500"/>
          </a:xfrm>
          <a:prstGeom prst="rect">
            <a:avLst/>
          </a:prstGeom>
          <a:pattFill prst="lgConfetti">
            <a:fgClr>
              <a:schemeClr val="accent2"/>
            </a:fgClr>
            <a:bgClr>
              <a:schemeClr val="folHlink"/>
            </a:bgClr>
          </a:patt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0"/>
              </a:spcBef>
              <a:spcAft>
                <a:spcPct val="0"/>
              </a:spcAft>
              <a:defRPr/>
            </a:pPr>
            <a:endParaRPr kumimoji="1" lang="de-DE" altLang="de-DE" smtClean="0">
              <a:solidFill>
                <a:srgbClr val="00264C"/>
              </a:solidFill>
            </a:endParaRPr>
          </a:p>
        </p:txBody>
      </p:sp>
      <p:sp>
        <p:nvSpPr>
          <p:cNvPr id="5128" name="Rectangle 8"/>
          <p:cNvSpPr>
            <a:spLocks noChangeArrowheads="1"/>
          </p:cNvSpPr>
          <p:nvPr/>
        </p:nvSpPr>
        <p:spPr bwMode="auto">
          <a:xfrm>
            <a:off x="7067550" y="6553200"/>
            <a:ext cx="2076450" cy="79375"/>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0"/>
              </a:spcBef>
              <a:spcAft>
                <a:spcPct val="0"/>
              </a:spcAft>
              <a:defRPr/>
            </a:pPr>
            <a:endParaRPr kumimoji="1" lang="de-DE" altLang="de-DE" smtClean="0">
              <a:solidFill>
                <a:srgbClr val="00264C"/>
              </a:solidFill>
            </a:endParaRPr>
          </a:p>
        </p:txBody>
      </p:sp>
      <p:sp>
        <p:nvSpPr>
          <p:cNvPr id="132105" name="Rectangle 9" descr="Large confetti"/>
          <p:cNvSpPr>
            <a:spLocks noGrp="1" noChangeArrowheads="1"/>
          </p:cNvSpPr>
          <p:nvPr>
            <p:ph type="sldNum" sz="quarter" idx="4"/>
          </p:nvPr>
        </p:nvSpPr>
        <p:spPr bwMode="auto">
          <a:xfrm>
            <a:off x="8216900" y="6248400"/>
            <a:ext cx="533400" cy="609600"/>
          </a:xfrm>
          <a:prstGeom prst="rect">
            <a:avLst/>
          </a:prstGeom>
          <a:pattFill prst="lgConfetti">
            <a:fgClr>
              <a:schemeClr val="accent2"/>
            </a:fgClr>
            <a:bgClr>
              <a:schemeClr val="folHlink"/>
            </a:bgClr>
          </a:pattFill>
          <a:ln w="9525">
            <a:noFill/>
            <a:miter lim="800000"/>
            <a:headEnd/>
            <a:tailEnd/>
          </a:ln>
          <a:effectLst/>
        </p:spPr>
        <p:txBody>
          <a:bodyPr vert="horz" wrap="square" lIns="91440" tIns="45720" rIns="91440" bIns="45720" numCol="1" anchor="ctr" anchorCtr="1" compatLnSpc="1">
            <a:prstTxWarp prst="textNoShape">
              <a:avLst/>
            </a:prstTxWarp>
          </a:bodyPr>
          <a:lstStyle>
            <a:lvl1pPr algn="r">
              <a:defRPr sz="1400">
                <a:solidFill>
                  <a:srgbClr val="FFFFE9"/>
                </a:solidFill>
                <a:latin typeface="Times New Roman" pitchFamily="18" charset="0"/>
              </a:defRPr>
            </a:lvl1pPr>
          </a:lstStyle>
          <a:p>
            <a:pPr fontAlgn="base">
              <a:spcBef>
                <a:spcPct val="0"/>
              </a:spcBef>
              <a:spcAft>
                <a:spcPct val="0"/>
              </a:spcAft>
              <a:defRPr/>
            </a:pPr>
            <a:fld id="{EA26E174-CE18-4A48-8913-BF36BA8E8389}" type="slidenum">
              <a:rPr lang="de-DE"/>
              <a:pPr fontAlgn="base">
                <a:spcBef>
                  <a:spcPct val="0"/>
                </a:spcBef>
                <a:spcAft>
                  <a:spcPct val="0"/>
                </a:spcAft>
                <a:defRPr/>
              </a:pPr>
              <a:t>‹Nr.›</a:t>
            </a:fld>
            <a:endParaRPr lang="de-DE"/>
          </a:p>
        </p:txBody>
      </p:sp>
    </p:spTree>
    <p:extLst>
      <p:ext uri="{BB962C8B-B14F-4D97-AF65-F5344CB8AC3E}">
        <p14:creationId xmlns:p14="http://schemas.microsoft.com/office/powerpoint/2010/main" xmlns="" val="26781582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85000"/>
        <a:buBlip>
          <a:blip r:embed="rId15"/>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SzPct val="7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SzPct val="7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Datumsplatzhalt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r>
              <a:rPr lang="de-DE" altLang="de-DE" sz="1400" dirty="0" smtClean="0">
                <a:solidFill>
                  <a:srgbClr val="00264C"/>
                </a:solidFill>
              </a:rPr>
              <a:t>Stand: </a:t>
            </a:r>
            <a:fld id="{23E978B9-7A01-402F-BB11-68F940BDD2B9}" type="datetime1">
              <a:rPr lang="de-DE" altLang="de-DE" sz="1400" smtClean="0">
                <a:solidFill>
                  <a:srgbClr val="00264C"/>
                </a:solidFill>
              </a:rPr>
              <a:pPr eaLnBrk="1" hangingPunct="1">
                <a:spcBef>
                  <a:spcPct val="0"/>
                </a:spcBef>
                <a:buSzTx/>
                <a:buFontTx/>
                <a:buNone/>
              </a:pPr>
              <a:t>28.08.2017</a:t>
            </a:fld>
            <a:endParaRPr lang="de-DE" altLang="de-DE" sz="1400" dirty="0" smtClean="0">
              <a:solidFill>
                <a:srgbClr val="00264C"/>
              </a:solidFill>
            </a:endParaRPr>
          </a:p>
        </p:txBody>
      </p:sp>
      <p:sp>
        <p:nvSpPr>
          <p:cNvPr id="71683" name="Fußzeilenplatzhalt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endParaRPr lang="de-DE" altLang="de-DE" sz="1400" dirty="0" smtClean="0">
              <a:solidFill>
                <a:srgbClr val="00264C"/>
              </a:solidFill>
            </a:endParaRPr>
          </a:p>
        </p:txBody>
      </p:sp>
      <p:sp>
        <p:nvSpPr>
          <p:cNvPr id="71684" name="Foliennummernplatzhalter 5"/>
          <p:cNvSpPr>
            <a:spLocks noGrp="1"/>
          </p:cNvSpPr>
          <p:nvPr>
            <p:ph type="sldNum" sz="quarter" idx="12"/>
          </p:nvPr>
        </p:nvSpPr>
        <p:spPr>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73FAEDC8-DDC4-465F-BDB8-41327C5D3A0C}" type="slidenum">
              <a:rPr lang="de-DE" altLang="de-DE" sz="1400" smtClean="0">
                <a:solidFill>
                  <a:srgbClr val="FFFFE9"/>
                </a:solidFill>
              </a:rPr>
              <a:pPr eaLnBrk="1" hangingPunct="1">
                <a:spcBef>
                  <a:spcPct val="0"/>
                </a:spcBef>
                <a:buSzTx/>
                <a:buFontTx/>
                <a:buNone/>
              </a:pPr>
              <a:t>1</a:t>
            </a:fld>
            <a:endParaRPr lang="de-DE" altLang="de-DE" sz="1400" smtClean="0">
              <a:solidFill>
                <a:srgbClr val="FFFFE9"/>
              </a:solidFill>
            </a:endParaRPr>
          </a:p>
        </p:txBody>
      </p:sp>
      <p:sp>
        <p:nvSpPr>
          <p:cNvPr id="71685" name="Rectangle 2" descr="Large confetti"/>
          <p:cNvSpPr>
            <a:spLocks noGrp="1" noChangeArrowheads="1"/>
          </p:cNvSpPr>
          <p:nvPr>
            <p:ph type="title"/>
          </p:nvPr>
        </p:nvSpPr>
        <p:spPr/>
        <p:txBody>
          <a:bodyPr/>
          <a:lstStyle/>
          <a:p>
            <a:pPr algn="ctr" eaLnBrk="1" hangingPunct="1"/>
            <a:r>
              <a:rPr lang="de-DE" altLang="de-DE" dirty="0" smtClean="0"/>
              <a:t>   </a:t>
            </a:r>
            <a:r>
              <a:rPr lang="de-DE" altLang="de-DE" sz="2800" b="1" dirty="0" smtClean="0">
                <a:solidFill>
                  <a:srgbClr val="6600FF"/>
                </a:solidFill>
              </a:rPr>
              <a:t>Erziehungs- und Ordnungsmaßnahmen</a:t>
            </a:r>
            <a:br>
              <a:rPr lang="de-DE" altLang="de-DE" sz="2800" b="1" dirty="0" smtClean="0">
                <a:solidFill>
                  <a:srgbClr val="6600FF"/>
                </a:solidFill>
              </a:rPr>
            </a:br>
            <a:r>
              <a:rPr lang="de-DE" altLang="de-DE" sz="2800" b="1" dirty="0" smtClean="0">
                <a:solidFill>
                  <a:srgbClr val="6600FF"/>
                </a:solidFill>
              </a:rPr>
              <a:t>Häufig gestellte Fragen</a:t>
            </a:r>
          </a:p>
        </p:txBody>
      </p:sp>
      <p:pic>
        <p:nvPicPr>
          <p:cNvPr id="71686" name="Picture 2" descr="C:\Program Files (x86)\Microsoft Office\MEDIA\CAGCAT10\j0286034.wmf"/>
          <p:cNvPicPr>
            <a:picLocks noGrp="1" noChangeAspect="1" noChangeArrowheads="1"/>
          </p:cNvPicPr>
          <p:nvPr>
            <p:ph idx="1"/>
          </p:nvPr>
        </p:nvPicPr>
        <p:blipFill>
          <a:blip r:embed="rId4" cstate="print">
            <a:extLst>
              <a:ext uri="{28A0092B-C50C-407E-A947-70E740481C1C}">
                <a14:useLocalDpi xmlns:a14="http://schemas.microsoft.com/office/drawing/2010/main" xmlns="" val="0"/>
              </a:ext>
            </a:extLst>
          </a:blip>
          <a:srcRect/>
          <a:stretch>
            <a:fillRect/>
          </a:stretch>
        </p:blipFill>
        <p:spPr>
          <a:xfrm>
            <a:off x="3348038" y="2924175"/>
            <a:ext cx="1900237" cy="1830388"/>
          </a:xfrm>
        </p:spPr>
      </p:pic>
    </p:spTree>
    <p:extLst>
      <p:ext uri="{BB962C8B-B14F-4D97-AF65-F5344CB8AC3E}">
        <p14:creationId xmlns:p14="http://schemas.microsoft.com/office/powerpoint/2010/main" xmlns="" val="3712628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Datumsplatzhalter 4"/>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r>
              <a:rPr lang="de-DE" altLang="de-DE" sz="1400" dirty="0" smtClean="0">
                <a:solidFill>
                  <a:srgbClr val="00264C"/>
                </a:solidFill>
              </a:rPr>
              <a:t>Stand: </a:t>
            </a:r>
            <a:fld id="{24AC7ACC-EF06-4690-823E-F8586DE3A4F3}" type="datetime1">
              <a:rPr lang="de-DE" altLang="de-DE" sz="1400" smtClean="0">
                <a:solidFill>
                  <a:srgbClr val="00264C"/>
                </a:solidFill>
              </a:rPr>
              <a:pPr eaLnBrk="1" hangingPunct="1">
                <a:spcBef>
                  <a:spcPct val="0"/>
                </a:spcBef>
                <a:buSzTx/>
                <a:buFontTx/>
                <a:buNone/>
              </a:pPr>
              <a:t>28.08.2017</a:t>
            </a:fld>
            <a:endParaRPr lang="de-DE" altLang="de-DE" sz="1400" dirty="0" smtClean="0">
              <a:solidFill>
                <a:srgbClr val="00264C"/>
              </a:solidFill>
            </a:endParaRPr>
          </a:p>
        </p:txBody>
      </p:sp>
      <p:sp>
        <p:nvSpPr>
          <p:cNvPr id="73731" name="Fußzeilenplatzhalter 5"/>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endParaRPr lang="de-DE" altLang="de-DE" sz="1400" dirty="0" smtClean="0">
              <a:solidFill>
                <a:srgbClr val="00264C"/>
              </a:solidFill>
            </a:endParaRPr>
          </a:p>
        </p:txBody>
      </p:sp>
      <p:sp>
        <p:nvSpPr>
          <p:cNvPr id="73732" name="Foliennummernplatzhalter 6"/>
          <p:cNvSpPr>
            <a:spLocks noGrp="1"/>
          </p:cNvSpPr>
          <p:nvPr>
            <p:ph type="sldNum" sz="quarter" idx="12"/>
          </p:nvPr>
        </p:nvSpPr>
        <p:spPr>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F83DA973-4D23-4794-B141-7A3740E6A5EC}" type="slidenum">
              <a:rPr lang="de-DE" altLang="de-DE" sz="1400" smtClean="0">
                <a:solidFill>
                  <a:srgbClr val="FFFFE9"/>
                </a:solidFill>
              </a:rPr>
              <a:pPr eaLnBrk="1" hangingPunct="1">
                <a:spcBef>
                  <a:spcPct val="0"/>
                </a:spcBef>
                <a:buSzTx/>
                <a:buFontTx/>
                <a:buNone/>
              </a:pPr>
              <a:t>10</a:t>
            </a:fld>
            <a:endParaRPr lang="de-DE" altLang="de-DE" sz="1400" smtClean="0">
              <a:solidFill>
                <a:srgbClr val="FFFFE9"/>
              </a:solidFill>
            </a:endParaRPr>
          </a:p>
        </p:txBody>
      </p:sp>
      <p:sp>
        <p:nvSpPr>
          <p:cNvPr id="84997" name="Rectangle 2" descr="Large confetti"/>
          <p:cNvSpPr>
            <a:spLocks noGrp="1" noChangeArrowheads="1"/>
          </p:cNvSpPr>
          <p:nvPr>
            <p:ph type="title"/>
          </p:nvPr>
        </p:nvSpPr>
        <p:spPr>
          <a:xfrm>
            <a:off x="1093788" y="309563"/>
            <a:ext cx="7772400" cy="1092200"/>
          </a:xfrm>
          <a:solidFill>
            <a:schemeClr val="accent3">
              <a:lumMod val="90000"/>
            </a:schemeClr>
          </a:solidFill>
        </p:spPr>
        <p:txBody>
          <a:bodyPr/>
          <a:lstStyle/>
          <a:p>
            <a:pPr eaLnBrk="1" hangingPunct="1">
              <a:defRPr/>
            </a:pP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Frage </a:t>
            </a:r>
            <a:r>
              <a:rPr lang="de-DE" altLang="de-DE" sz="1400" b="1" dirty="0">
                <a:solidFill>
                  <a:srgbClr val="FF0000"/>
                </a:solidFill>
                <a:latin typeface="Arial" charset="0"/>
              </a:rPr>
              <a:t>8</a:t>
            </a:r>
            <a:r>
              <a:rPr lang="de-DE" altLang="de-DE" sz="1400" b="1" dirty="0" smtClean="0">
                <a:solidFill>
                  <a:srgbClr val="FF0000"/>
                </a:solidFill>
                <a:latin typeface="Arial" charset="0"/>
              </a:rPr>
              <a:t>:</a:t>
            </a:r>
            <a:br>
              <a:rPr lang="de-DE" altLang="de-DE" sz="1400" b="1" dirty="0" smtClean="0">
                <a:solidFill>
                  <a:srgbClr val="FF0000"/>
                </a:solidFill>
                <a:latin typeface="Arial" charset="0"/>
              </a:rPr>
            </a:br>
            <a:r>
              <a:rPr lang="de-DE" altLang="de-DE" sz="1400" b="1" dirty="0" smtClean="0">
                <a:solidFill>
                  <a:srgbClr val="FF0000"/>
                </a:solidFill>
                <a:latin typeface="Arial" charset="0"/>
              </a:rPr>
              <a:t>(EOMV – Verfahren)</a:t>
            </a:r>
            <a:r>
              <a:rPr lang="de-DE" altLang="de-DE" sz="1400" dirty="0" smtClean="0">
                <a:latin typeface="Arial" charset="0"/>
              </a:rPr>
              <a:t/>
            </a:r>
            <a:br>
              <a:rPr lang="de-DE" altLang="de-DE" sz="1400" dirty="0" smtClean="0">
                <a:latin typeface="Arial" charset="0"/>
              </a:rPr>
            </a:br>
            <a:r>
              <a:rPr lang="de-DE" altLang="de-DE" sz="1400" b="1" dirty="0" smtClean="0">
                <a:latin typeface="Arial" charset="0"/>
              </a:rPr>
              <a:t>Kann eine Ordnungsmaßnahme mit einer Erziehungsmaßnahme verbunden werden oder können zwei Ordnungsmaßnahmen gleichzeitig angewendet werden</a:t>
            </a:r>
            <a:r>
              <a:rPr lang="de-DE" altLang="de-DE" sz="1400" b="1" dirty="0" smtClean="0">
                <a:latin typeface="Arial" charset="0"/>
                <a:cs typeface="Arial" charset="0"/>
              </a:rPr>
              <a:t>?</a:t>
            </a:r>
          </a:p>
        </p:txBody>
      </p:sp>
      <p:sp>
        <p:nvSpPr>
          <p:cNvPr id="73734" name="Rectangle 3"/>
          <p:cNvSpPr>
            <a:spLocks noGrp="1" noChangeArrowheads="1"/>
          </p:cNvSpPr>
          <p:nvPr>
            <p:ph type="body" sz="half" idx="1"/>
          </p:nvPr>
        </p:nvSpPr>
        <p:spPr>
          <a:xfrm>
            <a:off x="685800" y="1905000"/>
            <a:ext cx="7772400" cy="2012950"/>
          </a:xfrm>
        </p:spPr>
        <p:txBody>
          <a:bodyPr/>
          <a:lstStyle/>
          <a:p>
            <a:pPr eaLnBrk="1" hangingPunct="1">
              <a:lnSpc>
                <a:spcPct val="80000"/>
              </a:lnSpc>
              <a:buFontTx/>
              <a:buNone/>
            </a:pPr>
            <a:r>
              <a:rPr lang="de-DE" altLang="de-DE" sz="1400" b="1" dirty="0" smtClean="0">
                <a:latin typeface="Arial" charset="0"/>
              </a:rPr>
              <a:t>Antwort:</a:t>
            </a:r>
          </a:p>
          <a:p>
            <a:pPr eaLnBrk="1" hangingPunct="1">
              <a:lnSpc>
                <a:spcPct val="80000"/>
              </a:lnSpc>
              <a:buFontTx/>
              <a:buNone/>
            </a:pPr>
            <a:endParaRPr lang="de-DE" altLang="de-DE" sz="800" dirty="0" smtClean="0">
              <a:latin typeface="Arial" charset="0"/>
            </a:endParaRPr>
          </a:p>
          <a:p>
            <a:pPr eaLnBrk="1" hangingPunct="1">
              <a:lnSpc>
                <a:spcPct val="80000"/>
              </a:lnSpc>
              <a:buFontTx/>
              <a:buNone/>
            </a:pPr>
            <a:endParaRPr lang="de-DE" altLang="de-DE" sz="800" dirty="0" smtClean="0">
              <a:latin typeface="Arial" charset="0"/>
            </a:endParaRPr>
          </a:p>
        </p:txBody>
      </p:sp>
      <p:graphicFrame>
        <p:nvGraphicFramePr>
          <p:cNvPr id="137246" name="Group 30"/>
          <p:cNvGraphicFramePr>
            <a:graphicFrameLocks noGrp="1"/>
          </p:cNvGraphicFramePr>
          <p:nvPr>
            <p:ph sz="half" idx="2"/>
            <p:extLst>
              <p:ext uri="{D42A27DB-BD31-4B8C-83A1-F6EECF244321}">
                <p14:modId xmlns:p14="http://schemas.microsoft.com/office/powerpoint/2010/main" xmlns="" val="3820024427"/>
              </p:ext>
            </p:extLst>
          </p:nvPr>
        </p:nvGraphicFramePr>
        <p:xfrm>
          <a:off x="685800" y="5445224"/>
          <a:ext cx="7772400" cy="712689"/>
        </p:xfrm>
        <a:graphic>
          <a:graphicData uri="http://schemas.openxmlformats.org/drawingml/2006/table">
            <a:tbl>
              <a:tblPr/>
              <a:tblGrid>
                <a:gridCol w="7772400"/>
              </a:tblGrid>
              <a:tr h="712689">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de-DE" sz="1400" b="1" i="0" u="none" strike="noStrike" cap="none" normalizeH="0" baseline="0" dirty="0" smtClean="0">
                          <a:ln>
                            <a:noFill/>
                          </a:ln>
                          <a:solidFill>
                            <a:srgbClr val="009900"/>
                          </a:solidFill>
                          <a:effectLst/>
                          <a:latin typeface="Arial" charset="0"/>
                        </a:rPr>
                        <a:t>Rechtsgrundlagen:</a:t>
                      </a:r>
                      <a:endParaRPr kumimoji="0" lang="de-DE" sz="1400" b="1" i="0" u="none" strike="noStrike" cap="none" normalizeH="0" baseline="0" dirty="0" smtClean="0">
                        <a:ln>
                          <a:noFill/>
                        </a:ln>
                        <a:solidFill>
                          <a:schemeClr val="tx1"/>
                        </a:solidFill>
                        <a:effectLst/>
                        <a:latin typeface="Arial" charset="0"/>
                      </a:endParaRPr>
                    </a:p>
                    <a:p>
                      <a:pPr marL="171450" marR="0" lvl="0" indent="-171450" algn="l" defTabSz="914400" rtl="0" eaLnBrk="1" fontAlgn="base" latinLnBrk="0" hangingPunct="1">
                        <a:lnSpc>
                          <a:spcPct val="100000"/>
                        </a:lnSpc>
                        <a:spcBef>
                          <a:spcPct val="20000"/>
                        </a:spcBef>
                        <a:spcAft>
                          <a:spcPct val="0"/>
                        </a:spcAft>
                        <a:buClrTx/>
                        <a:buSzPct val="85000"/>
                        <a:buFontTx/>
                        <a:buChar char="-"/>
                        <a:tabLst/>
                      </a:pPr>
                      <a:r>
                        <a:rPr kumimoji="0" lang="de-DE" sz="1200" b="1" i="0" u="none" strike="noStrike" cap="none" normalizeH="0" baseline="0" dirty="0" smtClean="0">
                          <a:ln>
                            <a:noFill/>
                          </a:ln>
                          <a:solidFill>
                            <a:srgbClr val="00B050"/>
                          </a:solidFill>
                          <a:effectLst/>
                          <a:latin typeface="Arial" charset="0"/>
                        </a:rPr>
                        <a:t>§ 3 Absatz 1 und 4 Abs. 1 Erziehungs- und Ordnungsmaßnahmenverordnung</a:t>
                      </a:r>
                    </a:p>
                  </a:txBody>
                  <a:tcPr marT="45737" marB="45737"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37226" name="Rectangle 10"/>
          <p:cNvSpPr>
            <a:spLocks noChangeArrowheads="1"/>
          </p:cNvSpPr>
          <p:nvPr/>
        </p:nvSpPr>
        <p:spPr bwMode="auto">
          <a:xfrm>
            <a:off x="755650" y="1907942"/>
            <a:ext cx="7993063" cy="3200876"/>
          </a:xfrm>
          <a:prstGeom prst="rect">
            <a:avLst/>
          </a:prstGeom>
          <a:noFill/>
          <a:ln w="9525">
            <a:noFill/>
            <a:miter lim="800000"/>
            <a:headEnd/>
            <a:tailEnd/>
          </a:ln>
        </p:spPr>
        <p:txBody>
          <a:bodyPr anchor="ctr">
            <a:spAutoFit/>
          </a:bodyPr>
          <a:lstStyle/>
          <a:p>
            <a:pPr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b="1" u="sng"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400" dirty="0" smtClean="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Eine </a:t>
            </a:r>
            <a:r>
              <a:rPr lang="de-DE" sz="1200" dirty="0">
                <a:solidFill>
                  <a:srgbClr val="00264C"/>
                </a:solidFill>
                <a:latin typeface="Arial" charset="0"/>
              </a:rPr>
              <a:t>Bindung an die </a:t>
            </a:r>
            <a:r>
              <a:rPr lang="de-DE" sz="1200" dirty="0" smtClean="0">
                <a:solidFill>
                  <a:srgbClr val="00264C"/>
                </a:solidFill>
                <a:latin typeface="Arial" charset="0"/>
              </a:rPr>
              <a:t>Reihenfolge </a:t>
            </a:r>
            <a:r>
              <a:rPr lang="de-DE" sz="1200" dirty="0">
                <a:solidFill>
                  <a:srgbClr val="00264C"/>
                </a:solidFill>
                <a:latin typeface="Arial" charset="0"/>
              </a:rPr>
              <a:t>der </a:t>
            </a:r>
            <a:r>
              <a:rPr lang="de-DE" sz="1200" dirty="0" smtClean="0">
                <a:solidFill>
                  <a:srgbClr val="00264C"/>
                </a:solidFill>
                <a:latin typeface="Arial" charset="0"/>
              </a:rPr>
              <a:t>Ordnungsmaßnahmen </a:t>
            </a:r>
            <a:r>
              <a:rPr lang="de-DE" sz="1200" dirty="0">
                <a:solidFill>
                  <a:srgbClr val="00264C"/>
                </a:solidFill>
                <a:latin typeface="Arial" charset="0"/>
              </a:rPr>
              <a:t>besteht </a:t>
            </a:r>
            <a:r>
              <a:rPr lang="de-DE" sz="1200" dirty="0" smtClean="0">
                <a:solidFill>
                  <a:srgbClr val="00264C"/>
                </a:solidFill>
                <a:latin typeface="Arial" charset="0"/>
              </a:rPr>
              <a:t>nicht.</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Eine </a:t>
            </a:r>
            <a:r>
              <a:rPr lang="de-DE" sz="1200" dirty="0">
                <a:solidFill>
                  <a:srgbClr val="00264C"/>
                </a:solidFill>
                <a:latin typeface="Arial" charset="0"/>
              </a:rPr>
              <a:t>Ordnungsmaßnahme kann wiederholt angeordnet werden. </a:t>
            </a:r>
            <a:r>
              <a:rPr lang="de-DE" sz="1200" dirty="0" smtClean="0">
                <a:solidFill>
                  <a:srgbClr val="00264C"/>
                </a:solidFill>
                <a:latin typeface="Arial" charset="0"/>
              </a:rPr>
              <a:t>In </a:t>
            </a:r>
            <a:r>
              <a:rPr lang="de-DE" sz="1200" dirty="0">
                <a:solidFill>
                  <a:srgbClr val="00264C"/>
                </a:solidFill>
                <a:latin typeface="Arial" charset="0"/>
              </a:rPr>
              <a:t>besonders zu </a:t>
            </a:r>
            <a:r>
              <a:rPr lang="de-DE" sz="1200" dirty="0" smtClean="0">
                <a:solidFill>
                  <a:srgbClr val="00264C"/>
                </a:solidFill>
                <a:latin typeface="Arial" charset="0"/>
              </a:rPr>
              <a:t>begründenden Fällen </a:t>
            </a:r>
            <a:r>
              <a:rPr lang="de-DE" sz="1200" dirty="0">
                <a:solidFill>
                  <a:srgbClr val="00264C"/>
                </a:solidFill>
                <a:latin typeface="Arial" charset="0"/>
              </a:rPr>
              <a:t>können auch zwei </a:t>
            </a:r>
            <a:r>
              <a:rPr lang="de-DE" sz="1200" dirty="0" smtClean="0">
                <a:solidFill>
                  <a:srgbClr val="00264C"/>
                </a:solidFill>
                <a:latin typeface="Arial" charset="0"/>
              </a:rPr>
              <a:t>Ordnungsmaßnahmen </a:t>
            </a:r>
            <a:r>
              <a:rPr lang="de-DE" sz="1200" dirty="0">
                <a:solidFill>
                  <a:srgbClr val="00264C"/>
                </a:solidFill>
                <a:latin typeface="Arial" charset="0"/>
              </a:rPr>
              <a:t>nebeneinander </a:t>
            </a:r>
            <a:r>
              <a:rPr lang="de-DE" sz="1200" dirty="0" smtClean="0">
                <a:solidFill>
                  <a:srgbClr val="00264C"/>
                </a:solidFill>
                <a:latin typeface="Arial" charset="0"/>
              </a:rPr>
              <a:t>erfolgen oder eine Ordnungsmaßnahme mit einer </a:t>
            </a:r>
            <a:r>
              <a:rPr lang="de-DE" sz="1200" dirty="0">
                <a:solidFill>
                  <a:srgbClr val="00264C"/>
                </a:solidFill>
                <a:latin typeface="Arial" charset="0"/>
              </a:rPr>
              <a:t>E</a:t>
            </a:r>
            <a:r>
              <a:rPr lang="de-DE" sz="1200" dirty="0" smtClean="0">
                <a:solidFill>
                  <a:srgbClr val="00264C"/>
                </a:solidFill>
                <a:latin typeface="Arial" charset="0"/>
              </a:rPr>
              <a:t>rziehungsmaßnahme verbunden werden.</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Soweit </a:t>
            </a:r>
            <a:r>
              <a:rPr lang="de-DE" sz="1200" dirty="0">
                <a:solidFill>
                  <a:srgbClr val="00264C"/>
                </a:solidFill>
                <a:latin typeface="Arial" charset="0"/>
              </a:rPr>
              <a:t>die Voraussetzungen vorliegen, bedeutet die Anwendung mehrerer Maßnahmen nicht, dass eine Doppelbestrafung </a:t>
            </a:r>
            <a:r>
              <a:rPr lang="de-DE" sz="1200" dirty="0" smtClean="0">
                <a:solidFill>
                  <a:srgbClr val="00264C"/>
                </a:solidFill>
                <a:latin typeface="Arial" charset="0"/>
              </a:rPr>
              <a:t>vorliegt.</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Der </a:t>
            </a:r>
            <a:r>
              <a:rPr lang="de-DE" sz="1200" dirty="0">
                <a:solidFill>
                  <a:srgbClr val="00264C"/>
                </a:solidFill>
                <a:latin typeface="Arial" charset="0"/>
              </a:rPr>
              <a:t>Begriff der Doppelbestrafung findet sich im Strafrecht. Das Verbot der Doppelbestrafung umfasst gemäß Art. 103 Abs. 3 Grundgesetz, dass niemand für ein und dieselbe Tat zweimal bestraft werden kann. Dieser Grundsatz findet sich im Schulordnungsrecht so nicht. Hier ist vielmehr entscheidend, ob der Grundsatz der Verhältnismäßigkeit bei der Anwendung mehrerer Maßnahmen im auf das Fehlverhalten und das angestrebte Ziel erreicht werden </a:t>
            </a:r>
            <a:r>
              <a:rPr lang="de-DE" sz="1200" dirty="0" smtClean="0">
                <a:solidFill>
                  <a:srgbClr val="00264C"/>
                </a:solidFill>
                <a:latin typeface="Arial" charset="0"/>
              </a:rPr>
              <a:t>kann</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p:txBody>
      </p:sp>
    </p:spTree>
    <p:extLst>
      <p:ext uri="{BB962C8B-B14F-4D97-AF65-F5344CB8AC3E}">
        <p14:creationId xmlns:p14="http://schemas.microsoft.com/office/powerpoint/2010/main" xmlns="" val="391650032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7226">
                                            <p:txEl>
                                              <p:pRg st="2" end="2"/>
                                            </p:txEl>
                                          </p:spTgt>
                                        </p:tgtEl>
                                        <p:attrNameLst>
                                          <p:attrName>style.visibility</p:attrName>
                                        </p:attrNameLst>
                                      </p:cBhvr>
                                      <p:to>
                                        <p:strVal val="visible"/>
                                      </p:to>
                                    </p:set>
                                    <p:anim calcmode="lin" valueType="num">
                                      <p:cBhvr additive="base">
                                        <p:cTn id="7" dur="500" fill="hold"/>
                                        <p:tgtEl>
                                          <p:spTgt spid="13722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7226">
                                            <p:txEl>
                                              <p:pRg st="4" end="4"/>
                                            </p:txEl>
                                          </p:spTgt>
                                        </p:tgtEl>
                                        <p:attrNameLst>
                                          <p:attrName>style.visibility</p:attrName>
                                        </p:attrNameLst>
                                      </p:cBhvr>
                                      <p:to>
                                        <p:strVal val="visible"/>
                                      </p:to>
                                    </p:set>
                                    <p:anim calcmode="lin" valueType="num">
                                      <p:cBhvr additive="base">
                                        <p:cTn id="13" dur="500" fill="hold"/>
                                        <p:tgtEl>
                                          <p:spTgt spid="137226">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2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7226">
                                            <p:txEl>
                                              <p:pRg st="6" end="6"/>
                                            </p:txEl>
                                          </p:spTgt>
                                        </p:tgtEl>
                                        <p:attrNameLst>
                                          <p:attrName>style.visibility</p:attrName>
                                        </p:attrNameLst>
                                      </p:cBhvr>
                                      <p:to>
                                        <p:strVal val="visible"/>
                                      </p:to>
                                    </p:set>
                                    <p:anim calcmode="lin" valueType="num">
                                      <p:cBhvr additive="base">
                                        <p:cTn id="19" dur="500" fill="hold"/>
                                        <p:tgtEl>
                                          <p:spTgt spid="137226">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722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7226">
                                            <p:txEl>
                                              <p:pRg st="8" end="8"/>
                                            </p:txEl>
                                          </p:spTgt>
                                        </p:tgtEl>
                                        <p:attrNameLst>
                                          <p:attrName>style.visibility</p:attrName>
                                        </p:attrNameLst>
                                      </p:cBhvr>
                                      <p:to>
                                        <p:strVal val="visible"/>
                                      </p:to>
                                    </p:set>
                                    <p:anim calcmode="lin" valueType="num">
                                      <p:cBhvr additive="base">
                                        <p:cTn id="25" dur="500" fill="hold"/>
                                        <p:tgtEl>
                                          <p:spTgt spid="137226">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722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Datumsplatzhalter 4"/>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r>
              <a:rPr lang="de-DE" altLang="de-DE" sz="1400" dirty="0" smtClean="0">
                <a:solidFill>
                  <a:srgbClr val="00264C"/>
                </a:solidFill>
              </a:rPr>
              <a:t>Stand: </a:t>
            </a:r>
            <a:fld id="{831043FE-FF35-4121-BE70-55CB87C4B3C9}" type="datetime1">
              <a:rPr lang="de-DE" altLang="de-DE" sz="1400" smtClean="0">
                <a:solidFill>
                  <a:srgbClr val="00264C"/>
                </a:solidFill>
              </a:rPr>
              <a:pPr eaLnBrk="1" hangingPunct="1">
                <a:spcBef>
                  <a:spcPct val="0"/>
                </a:spcBef>
                <a:buSzTx/>
                <a:buFontTx/>
                <a:buNone/>
              </a:pPr>
              <a:t>28.08.2017</a:t>
            </a:fld>
            <a:endParaRPr lang="de-DE" altLang="de-DE" sz="1400" dirty="0" smtClean="0">
              <a:solidFill>
                <a:srgbClr val="00264C"/>
              </a:solidFill>
            </a:endParaRPr>
          </a:p>
        </p:txBody>
      </p:sp>
      <p:sp>
        <p:nvSpPr>
          <p:cNvPr id="74755" name="Fußzeilenplatzhalter 5"/>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endParaRPr lang="de-DE" altLang="de-DE" sz="1400" dirty="0" smtClean="0">
              <a:solidFill>
                <a:srgbClr val="00264C"/>
              </a:solidFill>
            </a:endParaRPr>
          </a:p>
        </p:txBody>
      </p:sp>
      <p:sp>
        <p:nvSpPr>
          <p:cNvPr id="74756" name="Foliennummernplatzhalter 6"/>
          <p:cNvSpPr>
            <a:spLocks noGrp="1"/>
          </p:cNvSpPr>
          <p:nvPr>
            <p:ph type="sldNum" sz="quarter" idx="12"/>
          </p:nvPr>
        </p:nvSpPr>
        <p:spPr>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FEAB11AA-5D2E-45FF-8F04-7F8AD400E52F}" type="slidenum">
              <a:rPr lang="de-DE" altLang="de-DE" sz="1400" smtClean="0">
                <a:solidFill>
                  <a:srgbClr val="FFFFE9"/>
                </a:solidFill>
              </a:rPr>
              <a:pPr eaLnBrk="1" hangingPunct="1">
                <a:spcBef>
                  <a:spcPct val="0"/>
                </a:spcBef>
                <a:buSzTx/>
                <a:buFontTx/>
                <a:buNone/>
              </a:pPr>
              <a:t>11</a:t>
            </a:fld>
            <a:endParaRPr lang="de-DE" altLang="de-DE" sz="1400" smtClean="0">
              <a:solidFill>
                <a:srgbClr val="FFFFE9"/>
              </a:solidFill>
            </a:endParaRPr>
          </a:p>
        </p:txBody>
      </p:sp>
      <p:sp>
        <p:nvSpPr>
          <p:cNvPr id="86021" name="Rectangle 2" descr="Large confetti"/>
          <p:cNvSpPr>
            <a:spLocks noGrp="1" noChangeArrowheads="1"/>
          </p:cNvSpPr>
          <p:nvPr>
            <p:ph type="title"/>
          </p:nvPr>
        </p:nvSpPr>
        <p:spPr>
          <a:xfrm>
            <a:off x="1093788" y="309563"/>
            <a:ext cx="7772400" cy="1092200"/>
          </a:xfrm>
          <a:solidFill>
            <a:schemeClr val="accent3">
              <a:lumMod val="90000"/>
            </a:schemeClr>
          </a:solidFill>
        </p:spPr>
        <p:txBody>
          <a:bodyPr/>
          <a:lstStyle/>
          <a:p>
            <a:pPr eaLnBrk="1" hangingPunct="1">
              <a:defRPr/>
            </a:pP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Frage </a:t>
            </a:r>
            <a:r>
              <a:rPr lang="de-DE" altLang="de-DE" sz="1400" b="1" dirty="0">
                <a:solidFill>
                  <a:srgbClr val="FF0000"/>
                </a:solidFill>
                <a:latin typeface="Arial" charset="0"/>
              </a:rPr>
              <a:t>9</a:t>
            </a:r>
            <a:r>
              <a:rPr lang="de-DE" altLang="de-DE" sz="1400" b="1" dirty="0" smtClean="0">
                <a:solidFill>
                  <a:srgbClr val="FF0000"/>
                </a:solidFill>
                <a:latin typeface="Arial" charset="0"/>
              </a:rPr>
              <a:t>:</a:t>
            </a:r>
            <a:br>
              <a:rPr lang="de-DE" altLang="de-DE" sz="1400" b="1" dirty="0" smtClean="0">
                <a:solidFill>
                  <a:srgbClr val="FF0000"/>
                </a:solidFill>
                <a:latin typeface="Arial" charset="0"/>
              </a:rPr>
            </a:br>
            <a:r>
              <a:rPr lang="de-DE" altLang="de-DE" sz="1400" b="1" dirty="0" smtClean="0">
                <a:solidFill>
                  <a:srgbClr val="FF0000"/>
                </a:solidFill>
                <a:latin typeface="Arial" charset="0"/>
              </a:rPr>
              <a:t>(EOMV – hier: Ausschluss vom Unterricht)</a:t>
            </a:r>
            <a:br>
              <a:rPr lang="de-DE" altLang="de-DE" sz="1400" b="1" dirty="0" smtClean="0">
                <a:solidFill>
                  <a:srgbClr val="FF0000"/>
                </a:solidFill>
                <a:latin typeface="Arial" charset="0"/>
              </a:rPr>
            </a:br>
            <a:r>
              <a:rPr lang="de-DE" altLang="de-DE" sz="1400" b="1" dirty="0" smtClean="0">
                <a:latin typeface="Arial" charset="0"/>
              </a:rPr>
              <a:t>Ist es zulässig einen Schüler bei  Störungen des Unterrichts vor die Tür zu stellen? Was muss dabei beachtet werden?</a:t>
            </a:r>
          </a:p>
        </p:txBody>
      </p:sp>
      <p:sp>
        <p:nvSpPr>
          <p:cNvPr id="74758" name="Rectangle 3"/>
          <p:cNvSpPr>
            <a:spLocks noGrp="1" noChangeArrowheads="1"/>
          </p:cNvSpPr>
          <p:nvPr>
            <p:ph type="body" sz="half" idx="1"/>
          </p:nvPr>
        </p:nvSpPr>
        <p:spPr>
          <a:xfrm>
            <a:off x="685800" y="1905000"/>
            <a:ext cx="7772400" cy="2012950"/>
          </a:xfrm>
        </p:spPr>
        <p:txBody>
          <a:bodyPr/>
          <a:lstStyle/>
          <a:p>
            <a:pPr eaLnBrk="1" hangingPunct="1">
              <a:lnSpc>
                <a:spcPct val="80000"/>
              </a:lnSpc>
              <a:buFontTx/>
              <a:buNone/>
            </a:pPr>
            <a:r>
              <a:rPr lang="de-DE" altLang="de-DE" sz="1400" b="1" smtClean="0">
                <a:latin typeface="Arial" charset="0"/>
              </a:rPr>
              <a:t>Antwort:</a:t>
            </a:r>
          </a:p>
          <a:p>
            <a:pPr eaLnBrk="1" hangingPunct="1">
              <a:lnSpc>
                <a:spcPct val="80000"/>
              </a:lnSpc>
              <a:buFontTx/>
              <a:buNone/>
            </a:pPr>
            <a:endParaRPr lang="de-DE" altLang="de-DE" sz="800" smtClean="0">
              <a:latin typeface="Arial" charset="0"/>
            </a:endParaRPr>
          </a:p>
        </p:txBody>
      </p:sp>
      <p:graphicFrame>
        <p:nvGraphicFramePr>
          <p:cNvPr id="137246" name="Group 30"/>
          <p:cNvGraphicFramePr>
            <a:graphicFrameLocks noGrp="1"/>
          </p:cNvGraphicFramePr>
          <p:nvPr>
            <p:ph sz="half" idx="2"/>
            <p:extLst>
              <p:ext uri="{D42A27DB-BD31-4B8C-83A1-F6EECF244321}">
                <p14:modId xmlns:p14="http://schemas.microsoft.com/office/powerpoint/2010/main" xmlns="" val="824164820"/>
              </p:ext>
            </p:extLst>
          </p:nvPr>
        </p:nvGraphicFramePr>
        <p:xfrm>
          <a:off x="685799" y="5157788"/>
          <a:ext cx="8062913" cy="1000125"/>
        </p:xfrm>
        <a:graphic>
          <a:graphicData uri="http://schemas.openxmlformats.org/drawingml/2006/table">
            <a:tbl>
              <a:tblPr/>
              <a:tblGrid>
                <a:gridCol w="8062913"/>
              </a:tblGrid>
              <a:tr h="1000125">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de-DE" sz="1400" b="1" i="0" u="none" strike="noStrike" cap="none" normalizeH="0" baseline="0" dirty="0" smtClean="0">
                          <a:ln>
                            <a:noFill/>
                          </a:ln>
                          <a:solidFill>
                            <a:srgbClr val="009900"/>
                          </a:solidFill>
                          <a:effectLst/>
                          <a:latin typeface="Arial" charset="0"/>
                        </a:rPr>
                        <a:t>Rechtsgrundlagen:</a:t>
                      </a:r>
                      <a:endParaRPr kumimoji="0" lang="de-DE" sz="14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de-DE" sz="1400" b="0" i="0" u="none" strike="noStrike" cap="none" normalizeH="0" baseline="0" dirty="0" smtClean="0">
                          <a:ln>
                            <a:noFill/>
                          </a:ln>
                          <a:solidFill>
                            <a:srgbClr val="009900"/>
                          </a:solidFill>
                          <a:effectLst/>
                          <a:latin typeface="Arial" charset="0"/>
                        </a:rPr>
                        <a:t> </a:t>
                      </a:r>
                      <a:r>
                        <a:rPr kumimoji="0" lang="de-DE" sz="1200" b="0" i="0" u="none" strike="noStrike" cap="none" normalizeH="0" baseline="0" dirty="0" smtClean="0">
                          <a:ln>
                            <a:noFill/>
                          </a:ln>
                          <a:solidFill>
                            <a:srgbClr val="00B050"/>
                          </a:solidFill>
                          <a:effectLst/>
                          <a:latin typeface="Arial" charset="0"/>
                        </a:rPr>
                        <a:t>§§ 63 und 64 Absatz 3 </a:t>
                      </a:r>
                      <a:r>
                        <a:rPr kumimoji="0" lang="de-DE" sz="1200" b="0" i="0" u="none" strike="noStrike" cap="none" normalizeH="0" baseline="0" dirty="0" err="1" smtClean="0">
                          <a:ln>
                            <a:noFill/>
                          </a:ln>
                          <a:solidFill>
                            <a:srgbClr val="00B050"/>
                          </a:solidFill>
                          <a:effectLst/>
                          <a:latin typeface="Arial" charset="0"/>
                        </a:rPr>
                        <a:t>BbgSchulG</a:t>
                      </a:r>
                      <a:endParaRPr kumimoji="0" lang="de-DE" sz="1200" b="0" i="0" u="none" strike="noStrike" cap="none" normalizeH="0" baseline="0" dirty="0" smtClean="0">
                        <a:ln>
                          <a:noFill/>
                        </a:ln>
                        <a:solidFill>
                          <a:srgbClr val="00B05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de-DE" sz="1200" b="0" i="0" u="none" strike="noStrike" cap="none" normalizeH="0" baseline="0" dirty="0" smtClean="0">
                          <a:ln>
                            <a:noFill/>
                          </a:ln>
                          <a:solidFill>
                            <a:srgbClr val="00B050"/>
                          </a:solidFill>
                          <a:effectLst/>
                          <a:latin typeface="Arial" charset="0"/>
                        </a:rPr>
                        <a:t> § 3 Absatz  2 Nummer 8 Erziehungs- und Ordnungsmaßnahmenverordnung (EOMV)</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de-DE" sz="1200" b="0" i="0" u="none" strike="noStrike" cap="none" normalizeH="0" baseline="0" dirty="0" smtClean="0">
                          <a:ln>
                            <a:noFill/>
                          </a:ln>
                          <a:solidFill>
                            <a:srgbClr val="00B050"/>
                          </a:solidFill>
                          <a:effectLst/>
                          <a:latin typeface="Arial" charset="0"/>
                        </a:rPr>
                        <a:t>- Nummer 1 bis 3 VV-Aufsicht</a:t>
                      </a:r>
                      <a:endParaRPr kumimoji="0" lang="de-DE" sz="1200" b="0" i="0" u="none" strike="noStrike" cap="none" normalizeH="0" baseline="0" dirty="0" smtClean="0">
                        <a:ln>
                          <a:noFill/>
                        </a:ln>
                        <a:solidFill>
                          <a:srgbClr val="009900"/>
                        </a:solidFill>
                        <a:effectLst/>
                        <a:latin typeface="Arial" charset="0"/>
                      </a:endParaRPr>
                    </a:p>
                  </a:txBody>
                  <a:tcPr marT="45737" marB="45737"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37226" name="Rectangle 10"/>
          <p:cNvSpPr>
            <a:spLocks noChangeArrowheads="1"/>
          </p:cNvSpPr>
          <p:nvPr/>
        </p:nvSpPr>
        <p:spPr bwMode="auto">
          <a:xfrm>
            <a:off x="755650" y="2120612"/>
            <a:ext cx="7993063" cy="3046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spcBef>
                <a:spcPct val="20000"/>
              </a:spcBef>
              <a:buSzPct val="85000"/>
              <a:buBlip>
                <a:blip r:embed="rId3"/>
              </a:buBlip>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4pPr>
            <a:lvl5pPr marL="2057400" indent="-228600" eaLnBrk="0" hangingPunct="0">
              <a:spcBef>
                <a:spcPct val="20000"/>
              </a:spcBef>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9pPr>
          </a:lstStyle>
          <a:p>
            <a:pPr algn="just" eaLnBrk="1" fontAlgn="base" hangingPunct="1">
              <a:spcBef>
                <a:spcPct val="0"/>
              </a:spcBef>
              <a:spcAft>
                <a:spcPct val="0"/>
              </a:spcAft>
              <a:buSzTx/>
              <a:buFontTx/>
              <a:buNone/>
            </a:pPr>
            <a:r>
              <a:rPr lang="de-DE" altLang="de-DE" sz="1200" dirty="0">
                <a:solidFill>
                  <a:srgbClr val="00264C"/>
                </a:solidFill>
                <a:latin typeface="Arial" charset="0"/>
              </a:rPr>
              <a:t>Der </a:t>
            </a:r>
            <a:r>
              <a:rPr lang="de-DE" altLang="de-DE" sz="1200" dirty="0" smtClean="0">
                <a:solidFill>
                  <a:srgbClr val="00264C"/>
                </a:solidFill>
                <a:latin typeface="Arial" charset="0"/>
              </a:rPr>
              <a:t>zeitweilige Ausschluss im Rahmen einer Unterrichtsstunde </a:t>
            </a:r>
            <a:r>
              <a:rPr lang="de-DE" altLang="de-DE" sz="1200" dirty="0">
                <a:solidFill>
                  <a:srgbClr val="00264C"/>
                </a:solidFill>
                <a:latin typeface="Arial" charset="0"/>
              </a:rPr>
              <a:t>stellt eine Erziehungsmaßnahme dar.  </a:t>
            </a:r>
          </a:p>
          <a:p>
            <a:pPr algn="just" eaLnBrk="1" fontAlgn="base" hangingPunct="1">
              <a:spcBef>
                <a:spcPct val="0"/>
              </a:spcBef>
              <a:spcAft>
                <a:spcPct val="0"/>
              </a:spcAft>
              <a:buSzTx/>
              <a:buFontTx/>
              <a:buNone/>
            </a:pPr>
            <a:endParaRPr lang="de-DE" altLang="de-DE" sz="1200" dirty="0">
              <a:solidFill>
                <a:srgbClr val="00264C"/>
              </a:solidFill>
              <a:latin typeface="Arial" charset="0"/>
            </a:endParaRPr>
          </a:p>
          <a:p>
            <a:pPr algn="just" eaLnBrk="1" fontAlgn="base" hangingPunct="1">
              <a:spcBef>
                <a:spcPct val="0"/>
              </a:spcBef>
              <a:spcAft>
                <a:spcPct val="0"/>
              </a:spcAft>
              <a:buSzTx/>
              <a:buFontTx/>
              <a:buNone/>
            </a:pPr>
            <a:r>
              <a:rPr lang="de-DE" altLang="de-DE" sz="1200" dirty="0">
                <a:solidFill>
                  <a:srgbClr val="00264C"/>
                </a:solidFill>
                <a:latin typeface="Arial" charset="0"/>
              </a:rPr>
              <a:t>Eine Erziehungsmaßnahme muss </a:t>
            </a:r>
            <a:r>
              <a:rPr lang="de-DE" altLang="de-DE" sz="1200" u="sng" dirty="0">
                <a:solidFill>
                  <a:srgbClr val="00264C"/>
                </a:solidFill>
                <a:latin typeface="Arial" charset="0"/>
              </a:rPr>
              <a:t>geeignet</a:t>
            </a:r>
            <a:r>
              <a:rPr lang="de-DE" altLang="de-DE" sz="1200" dirty="0">
                <a:solidFill>
                  <a:srgbClr val="00264C"/>
                </a:solidFill>
                <a:latin typeface="Arial" charset="0"/>
              </a:rPr>
              <a:t> sein, Einsicht zu dem Fehlverhalten herzustellen und dient nach Möglichkeit der unmittelbaren Wiedergutmachung.</a:t>
            </a:r>
          </a:p>
          <a:p>
            <a:pPr algn="just" eaLnBrk="1" fontAlgn="base" hangingPunct="1">
              <a:spcBef>
                <a:spcPct val="0"/>
              </a:spcBef>
              <a:spcAft>
                <a:spcPct val="0"/>
              </a:spcAft>
              <a:buSzTx/>
              <a:buFontTx/>
              <a:buNone/>
            </a:pPr>
            <a:endParaRPr lang="de-DE" altLang="de-DE" sz="1200" dirty="0">
              <a:solidFill>
                <a:srgbClr val="00264C"/>
              </a:solidFill>
              <a:latin typeface="Arial" charset="0"/>
            </a:endParaRPr>
          </a:p>
          <a:p>
            <a:pPr algn="just" eaLnBrk="1" fontAlgn="base" hangingPunct="1">
              <a:spcBef>
                <a:spcPct val="0"/>
              </a:spcBef>
              <a:spcAft>
                <a:spcPct val="0"/>
              </a:spcAft>
              <a:buSzTx/>
              <a:buFontTx/>
              <a:buNone/>
            </a:pPr>
            <a:r>
              <a:rPr lang="de-DE" altLang="de-DE" sz="1200" dirty="0">
                <a:solidFill>
                  <a:srgbClr val="00264C"/>
                </a:solidFill>
                <a:latin typeface="Arial" charset="0"/>
              </a:rPr>
              <a:t>Wann eine Schülerin oder ein Schüler vom Unterricht ausgeschlossen werden kann, ist eine Entscheidung im Einzelfall. Allgemein ist zu prüfen, ob der </a:t>
            </a:r>
            <a:r>
              <a:rPr lang="de-DE" altLang="de-DE" sz="1200" u="sng" dirty="0">
                <a:solidFill>
                  <a:srgbClr val="00264C"/>
                </a:solidFill>
                <a:latin typeface="Arial" charset="0"/>
              </a:rPr>
              <a:t>Ausschluss erforderlich </a:t>
            </a:r>
            <a:r>
              <a:rPr lang="de-DE" altLang="de-DE" sz="1200" dirty="0">
                <a:solidFill>
                  <a:srgbClr val="00264C"/>
                </a:solidFill>
                <a:latin typeface="Arial" charset="0"/>
              </a:rPr>
              <a:t>ist und der beabsichtigte </a:t>
            </a:r>
            <a:r>
              <a:rPr lang="de-DE" altLang="de-DE" sz="1200" u="sng" dirty="0">
                <a:solidFill>
                  <a:srgbClr val="00264C"/>
                </a:solidFill>
                <a:latin typeface="Arial" charset="0"/>
              </a:rPr>
              <a:t>Erfolg die Beeinträchtigung, welche für die ausgeschlossene Schülerin oder die ausgeschlossene Schülerin entsteht, rechtfertigt</a:t>
            </a:r>
            <a:r>
              <a:rPr lang="de-DE" altLang="de-DE" sz="1200" dirty="0">
                <a:solidFill>
                  <a:srgbClr val="00264C"/>
                </a:solidFill>
                <a:latin typeface="Arial" charset="0"/>
              </a:rPr>
              <a:t>.</a:t>
            </a:r>
          </a:p>
          <a:p>
            <a:pPr algn="just" eaLnBrk="1" fontAlgn="base" hangingPunct="1">
              <a:spcBef>
                <a:spcPct val="0"/>
              </a:spcBef>
              <a:spcAft>
                <a:spcPct val="0"/>
              </a:spcAft>
              <a:buSzTx/>
              <a:buFontTx/>
              <a:buNone/>
            </a:pPr>
            <a:endParaRPr lang="de-DE" altLang="de-DE" sz="1200" dirty="0">
              <a:solidFill>
                <a:srgbClr val="00264C"/>
              </a:solidFill>
              <a:latin typeface="Arial" charset="0"/>
            </a:endParaRPr>
          </a:p>
          <a:p>
            <a:pPr algn="just" eaLnBrk="1" fontAlgn="base" hangingPunct="1">
              <a:spcBef>
                <a:spcPct val="0"/>
              </a:spcBef>
              <a:spcAft>
                <a:spcPct val="0"/>
              </a:spcAft>
              <a:buSzTx/>
              <a:buFontTx/>
              <a:buNone/>
            </a:pPr>
            <a:r>
              <a:rPr lang="de-DE" altLang="de-DE" sz="1200" dirty="0">
                <a:solidFill>
                  <a:srgbClr val="00264C"/>
                </a:solidFill>
                <a:latin typeface="Arial" charset="0"/>
              </a:rPr>
              <a:t>Ein Ausschluss vom Unterricht kommt nicht in Betracht, wenn die seelische und körperliche Unversehrtheit der Schülerin des Schülers gefährdet ist. Dies ist dann der Fall, wenn die Lehrkraft Anhaltspunkte dafür hat, dass die Schülerin/der Schüler ohne Beaufsichtigung in der konkreten Situation gefährdet </a:t>
            </a:r>
            <a:r>
              <a:rPr lang="de-DE" altLang="de-DE" sz="1200" dirty="0">
                <a:latin typeface="Arial" charset="0"/>
              </a:rPr>
              <a:t>ist. </a:t>
            </a:r>
            <a:r>
              <a:rPr lang="de-DE" altLang="de-DE" sz="1200" dirty="0" smtClean="0">
                <a:latin typeface="Arial" charset="0"/>
              </a:rPr>
              <a:t>Gegebenenfalls ist es auch möglich, dass die betroffene Schülerin oder der betroffene Schüler am </a:t>
            </a:r>
            <a:r>
              <a:rPr lang="de-DE" altLang="de-DE" sz="1200" dirty="0">
                <a:latin typeface="Arial" charset="0"/>
              </a:rPr>
              <a:t>Unterricht einer anderen </a:t>
            </a:r>
            <a:r>
              <a:rPr lang="de-DE" altLang="de-DE" sz="1200" dirty="0" smtClean="0">
                <a:latin typeface="Arial" charset="0"/>
              </a:rPr>
              <a:t>Klasse teilnimmt oder sich unter </a:t>
            </a:r>
            <a:r>
              <a:rPr lang="de-DE" altLang="de-DE" sz="1200" dirty="0">
                <a:latin typeface="Arial" charset="0"/>
              </a:rPr>
              <a:t>Beaufsichtigung im Lehrerzimmer/Sekretariat </a:t>
            </a:r>
            <a:r>
              <a:rPr lang="de-DE" altLang="de-DE" sz="1200" dirty="0" smtClean="0">
                <a:latin typeface="Arial" charset="0"/>
              </a:rPr>
              <a:t>aufhält. Dies sollte im Vorfeld innerhalb der Schule abgestimmt werden.</a:t>
            </a:r>
            <a:endParaRPr lang="de-DE" altLang="de-DE" sz="1200" dirty="0">
              <a:latin typeface="Arial" charset="0"/>
            </a:endParaRPr>
          </a:p>
        </p:txBody>
      </p:sp>
    </p:spTree>
    <p:extLst>
      <p:ext uri="{BB962C8B-B14F-4D97-AF65-F5344CB8AC3E}">
        <p14:creationId xmlns:p14="http://schemas.microsoft.com/office/powerpoint/2010/main" xmlns="" val="84251404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7226">
                                            <p:txEl>
                                              <p:pRg st="0" end="0"/>
                                            </p:txEl>
                                          </p:spTgt>
                                        </p:tgtEl>
                                        <p:attrNameLst>
                                          <p:attrName>style.visibility</p:attrName>
                                        </p:attrNameLst>
                                      </p:cBhvr>
                                      <p:to>
                                        <p:strVal val="visible"/>
                                      </p:to>
                                    </p:set>
                                    <p:anim calcmode="lin" valueType="num">
                                      <p:cBhvr additive="base">
                                        <p:cTn id="7" dur="500" fill="hold"/>
                                        <p:tgtEl>
                                          <p:spTgt spid="1372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7226">
                                            <p:txEl>
                                              <p:pRg st="2" end="2"/>
                                            </p:txEl>
                                          </p:spTgt>
                                        </p:tgtEl>
                                        <p:attrNameLst>
                                          <p:attrName>style.visibility</p:attrName>
                                        </p:attrNameLst>
                                      </p:cBhvr>
                                      <p:to>
                                        <p:strVal val="visible"/>
                                      </p:to>
                                    </p:set>
                                    <p:anim calcmode="lin" valueType="num">
                                      <p:cBhvr additive="base">
                                        <p:cTn id="13" dur="500" fill="hold"/>
                                        <p:tgtEl>
                                          <p:spTgt spid="13722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37226">
                                            <p:txEl>
                                              <p:pRg st="4" end="4"/>
                                            </p:txEl>
                                          </p:spTgt>
                                        </p:tgtEl>
                                        <p:attrNameLst>
                                          <p:attrName>style.visibility</p:attrName>
                                        </p:attrNameLst>
                                      </p:cBhvr>
                                      <p:to>
                                        <p:strVal val="visible"/>
                                      </p:to>
                                    </p:set>
                                    <p:anim calcmode="lin" valueType="num">
                                      <p:cBhvr additive="base">
                                        <p:cTn id="19" dur="500" fill="hold"/>
                                        <p:tgtEl>
                                          <p:spTgt spid="13722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722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37226">
                                            <p:txEl>
                                              <p:pRg st="6" end="6"/>
                                            </p:txEl>
                                          </p:spTgt>
                                        </p:tgtEl>
                                        <p:attrNameLst>
                                          <p:attrName>style.visibility</p:attrName>
                                        </p:attrNameLst>
                                      </p:cBhvr>
                                      <p:to>
                                        <p:strVal val="visible"/>
                                      </p:to>
                                    </p:set>
                                    <p:anim calcmode="lin" valueType="num">
                                      <p:cBhvr additive="base">
                                        <p:cTn id="25" dur="500" fill="hold"/>
                                        <p:tgtEl>
                                          <p:spTgt spid="137226">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722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Datumsplatzhalter 4"/>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r>
              <a:rPr lang="de-DE" altLang="de-DE" sz="1400" dirty="0" smtClean="0">
                <a:solidFill>
                  <a:srgbClr val="00264C"/>
                </a:solidFill>
              </a:rPr>
              <a:t>Stand: </a:t>
            </a:r>
            <a:fld id="{935ABE66-6283-4F88-B0D1-DAF42EC15AF4}" type="datetime1">
              <a:rPr lang="de-DE" altLang="de-DE" sz="1400" smtClean="0">
                <a:solidFill>
                  <a:srgbClr val="00264C"/>
                </a:solidFill>
              </a:rPr>
              <a:pPr eaLnBrk="1" hangingPunct="1">
                <a:spcBef>
                  <a:spcPct val="0"/>
                </a:spcBef>
                <a:buSzTx/>
                <a:buFontTx/>
                <a:buNone/>
              </a:pPr>
              <a:t>28.08.2017</a:t>
            </a:fld>
            <a:endParaRPr lang="de-DE" altLang="de-DE" sz="1400" dirty="0" smtClean="0">
              <a:solidFill>
                <a:srgbClr val="00264C"/>
              </a:solidFill>
            </a:endParaRPr>
          </a:p>
        </p:txBody>
      </p:sp>
      <p:sp>
        <p:nvSpPr>
          <p:cNvPr id="72707" name="Fußzeilenplatzhalter 5"/>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endParaRPr lang="de-DE" altLang="de-DE" sz="1400" dirty="0" smtClean="0">
              <a:solidFill>
                <a:srgbClr val="00264C"/>
              </a:solidFill>
            </a:endParaRPr>
          </a:p>
        </p:txBody>
      </p:sp>
      <p:sp>
        <p:nvSpPr>
          <p:cNvPr id="72708" name="Foliennummernplatzhalter 6"/>
          <p:cNvSpPr>
            <a:spLocks noGrp="1"/>
          </p:cNvSpPr>
          <p:nvPr>
            <p:ph type="sldNum" sz="quarter" idx="12"/>
          </p:nvPr>
        </p:nvSpPr>
        <p:spPr>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027263F3-DAD2-496F-876E-37F3098B93D6}" type="slidenum">
              <a:rPr lang="de-DE" altLang="de-DE" sz="1400" smtClean="0">
                <a:solidFill>
                  <a:srgbClr val="FFFFE9"/>
                </a:solidFill>
              </a:rPr>
              <a:pPr eaLnBrk="1" hangingPunct="1">
                <a:spcBef>
                  <a:spcPct val="0"/>
                </a:spcBef>
                <a:buSzTx/>
                <a:buFontTx/>
                <a:buNone/>
              </a:pPr>
              <a:t>12</a:t>
            </a:fld>
            <a:endParaRPr lang="de-DE" altLang="de-DE" sz="1400" smtClean="0">
              <a:solidFill>
                <a:srgbClr val="FFFFE9"/>
              </a:solidFill>
            </a:endParaRPr>
          </a:p>
        </p:txBody>
      </p:sp>
      <p:sp>
        <p:nvSpPr>
          <p:cNvPr id="83973" name="Rectangle 2" descr="Large confetti"/>
          <p:cNvSpPr>
            <a:spLocks noGrp="1" noChangeArrowheads="1"/>
          </p:cNvSpPr>
          <p:nvPr>
            <p:ph type="title"/>
          </p:nvPr>
        </p:nvSpPr>
        <p:spPr>
          <a:xfrm>
            <a:off x="1093788" y="309563"/>
            <a:ext cx="7772400" cy="1092200"/>
          </a:xfrm>
          <a:solidFill>
            <a:schemeClr val="accent3">
              <a:lumMod val="90000"/>
            </a:schemeClr>
          </a:solidFill>
          <a:ln>
            <a:solidFill>
              <a:schemeClr val="bg1"/>
            </a:solidFill>
            <a:miter lim="800000"/>
            <a:headEnd/>
            <a:tailEnd/>
          </a:ln>
        </p:spPr>
        <p:txBody>
          <a:bodyPr/>
          <a:lstStyle/>
          <a:p>
            <a:pPr eaLnBrk="1" hangingPunct="1">
              <a:defRPr/>
            </a:pP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Frage 10:</a:t>
            </a:r>
            <a:br>
              <a:rPr lang="de-DE" altLang="de-DE" sz="1400" b="1" dirty="0" smtClean="0">
                <a:solidFill>
                  <a:srgbClr val="FF0000"/>
                </a:solidFill>
                <a:latin typeface="Arial" charset="0"/>
              </a:rPr>
            </a:br>
            <a:r>
              <a:rPr lang="de-DE" altLang="de-DE" sz="1400" b="1" dirty="0" smtClean="0">
                <a:solidFill>
                  <a:srgbClr val="FF0000"/>
                </a:solidFill>
                <a:latin typeface="Arial" charset="0"/>
              </a:rPr>
              <a:t>(EOMV – Nichtbefolgung der Anweisung einer Lehrkraft)</a:t>
            </a:r>
            <a:r>
              <a:rPr lang="de-DE" altLang="de-DE" sz="1400" dirty="0" smtClean="0">
                <a:latin typeface="Arial" charset="0"/>
              </a:rPr>
              <a:t/>
            </a:r>
            <a:br>
              <a:rPr lang="de-DE" altLang="de-DE" sz="1400" dirty="0" smtClean="0">
                <a:latin typeface="Arial" charset="0"/>
              </a:rPr>
            </a:br>
            <a:r>
              <a:rPr lang="de-DE" altLang="de-DE" sz="1400" b="1" dirty="0" smtClean="0">
                <a:latin typeface="Arial" charset="0"/>
                <a:cs typeface="Arial" charset="0"/>
              </a:rPr>
              <a:t> Welche Handhabungen hat man als Lehrer, wenn sich ein (volljähriger)Schüler weigert den Raum zu verlassen und bedrohlich nah kommt?</a:t>
            </a:r>
          </a:p>
        </p:txBody>
      </p:sp>
      <p:sp>
        <p:nvSpPr>
          <p:cNvPr id="72710" name="Rectangle 3"/>
          <p:cNvSpPr>
            <a:spLocks noGrp="1" noChangeArrowheads="1"/>
          </p:cNvSpPr>
          <p:nvPr>
            <p:ph type="body" sz="half" idx="1"/>
          </p:nvPr>
        </p:nvSpPr>
        <p:spPr>
          <a:xfrm>
            <a:off x="685800" y="1905000"/>
            <a:ext cx="7772400" cy="2012950"/>
          </a:xfrm>
        </p:spPr>
        <p:txBody>
          <a:bodyPr/>
          <a:lstStyle/>
          <a:p>
            <a:pPr eaLnBrk="1" hangingPunct="1">
              <a:lnSpc>
                <a:spcPct val="80000"/>
              </a:lnSpc>
              <a:buFontTx/>
              <a:buNone/>
            </a:pPr>
            <a:r>
              <a:rPr lang="de-DE" altLang="de-DE" sz="1400" b="1" smtClean="0">
                <a:latin typeface="Arial" charset="0"/>
              </a:rPr>
              <a:t>Antwort:</a:t>
            </a:r>
          </a:p>
          <a:p>
            <a:pPr eaLnBrk="1" hangingPunct="1">
              <a:lnSpc>
                <a:spcPct val="80000"/>
              </a:lnSpc>
              <a:buFontTx/>
              <a:buNone/>
            </a:pPr>
            <a:endParaRPr lang="de-DE" altLang="de-DE" sz="800" smtClean="0">
              <a:latin typeface="Arial" charset="0"/>
            </a:endParaRPr>
          </a:p>
        </p:txBody>
      </p:sp>
      <p:graphicFrame>
        <p:nvGraphicFramePr>
          <p:cNvPr id="137246" name="Group 30"/>
          <p:cNvGraphicFramePr>
            <a:graphicFrameLocks noGrp="1"/>
          </p:cNvGraphicFramePr>
          <p:nvPr>
            <p:ph sz="half" idx="2"/>
          </p:nvPr>
        </p:nvGraphicFramePr>
        <p:xfrm>
          <a:off x="685800" y="5157788"/>
          <a:ext cx="7772400" cy="1000125"/>
        </p:xfrm>
        <a:graphic>
          <a:graphicData uri="http://schemas.openxmlformats.org/drawingml/2006/table">
            <a:tbl>
              <a:tblPr/>
              <a:tblGrid>
                <a:gridCol w="7772400"/>
              </a:tblGrid>
              <a:tr h="1000125">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de-DE" sz="1400" b="1" i="0" u="none" strike="noStrike" cap="none" normalizeH="0" baseline="0" dirty="0" smtClean="0">
                          <a:ln>
                            <a:noFill/>
                          </a:ln>
                          <a:solidFill>
                            <a:srgbClr val="009900"/>
                          </a:solidFill>
                          <a:effectLst/>
                          <a:latin typeface="Arial" charset="0"/>
                        </a:rPr>
                        <a:t>Rechtsgrundlagen:</a:t>
                      </a:r>
                      <a:endParaRPr kumimoji="0" lang="de-DE" sz="14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de-DE" sz="1400" b="1" i="0" u="none" strike="noStrike" cap="none" normalizeH="0" baseline="0" dirty="0" smtClean="0">
                          <a:ln>
                            <a:noFill/>
                          </a:ln>
                          <a:solidFill>
                            <a:srgbClr val="00B050"/>
                          </a:solidFill>
                          <a:effectLst/>
                          <a:latin typeface="Arial" charset="0"/>
                        </a:rPr>
                        <a:t> </a:t>
                      </a:r>
                      <a:r>
                        <a:rPr kumimoji="0" lang="de-DE" sz="1200" b="1" i="0" u="none" strike="noStrike" cap="none" normalizeH="0" baseline="0" dirty="0" smtClean="0">
                          <a:ln>
                            <a:noFill/>
                          </a:ln>
                          <a:solidFill>
                            <a:srgbClr val="00B050"/>
                          </a:solidFill>
                          <a:effectLst/>
                          <a:latin typeface="Arial" charset="0"/>
                        </a:rPr>
                        <a:t>§ 44 Absatz 2 </a:t>
                      </a:r>
                      <a:r>
                        <a:rPr kumimoji="0" lang="de-DE" sz="1200" b="1" i="0" u="none" strike="noStrike" cap="none" normalizeH="0" baseline="0" dirty="0" err="1" smtClean="0">
                          <a:ln>
                            <a:noFill/>
                          </a:ln>
                          <a:solidFill>
                            <a:srgbClr val="00B050"/>
                          </a:solidFill>
                          <a:effectLst/>
                          <a:latin typeface="Arial" charset="0"/>
                        </a:rPr>
                        <a:t>BbgSchulG</a:t>
                      </a:r>
                      <a:r>
                        <a:rPr kumimoji="0" lang="de-DE" sz="1200" b="1" i="0" u="none" strike="noStrike" cap="none" normalizeH="0" baseline="0" dirty="0" smtClean="0">
                          <a:ln>
                            <a:noFill/>
                          </a:ln>
                          <a:solidFill>
                            <a:srgbClr val="00B050"/>
                          </a:solidFill>
                          <a:effectLst/>
                          <a:latin typeface="Arial" charset="0"/>
                        </a:rPr>
                        <a:t> </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de-DE" sz="1200" b="1" i="0" u="none" strike="noStrike" cap="none" normalizeH="0" baseline="0" dirty="0" smtClean="0">
                          <a:ln>
                            <a:noFill/>
                          </a:ln>
                          <a:solidFill>
                            <a:srgbClr val="00B050"/>
                          </a:solidFill>
                          <a:effectLst/>
                          <a:latin typeface="Arial" charset="0"/>
                        </a:rPr>
                        <a:t>- §§ 63 und 64 Absatz 3 </a:t>
                      </a:r>
                      <a:r>
                        <a:rPr kumimoji="0" lang="de-DE" sz="1200" b="1" i="0" u="none" strike="noStrike" cap="none" normalizeH="0" baseline="0" dirty="0" err="1" smtClean="0">
                          <a:ln>
                            <a:noFill/>
                          </a:ln>
                          <a:solidFill>
                            <a:srgbClr val="00B050"/>
                          </a:solidFill>
                          <a:effectLst/>
                          <a:latin typeface="Arial" charset="0"/>
                        </a:rPr>
                        <a:t>BbgSchulG</a:t>
                      </a:r>
                      <a:endParaRPr kumimoji="0" lang="de-DE" sz="1200" b="1" i="0" u="none" strike="noStrike" cap="none" normalizeH="0" baseline="0" dirty="0" smtClean="0">
                        <a:ln>
                          <a:noFill/>
                        </a:ln>
                        <a:solidFill>
                          <a:srgbClr val="00B05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de-DE" sz="1200" b="1" i="0" u="none" strike="noStrike" cap="none" normalizeH="0" baseline="0" dirty="0" smtClean="0">
                          <a:ln>
                            <a:noFill/>
                          </a:ln>
                          <a:solidFill>
                            <a:srgbClr val="00B050"/>
                          </a:solidFill>
                          <a:effectLst/>
                          <a:latin typeface="Arial" charset="0"/>
                        </a:rPr>
                        <a:t> Erziehungs- und Ordnungsmaßnahmenverordnung</a:t>
                      </a:r>
                    </a:p>
                  </a:txBody>
                  <a:tcPr marT="45737" marB="45737"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37226" name="Rectangle 10"/>
          <p:cNvSpPr>
            <a:spLocks noChangeArrowheads="1"/>
          </p:cNvSpPr>
          <p:nvPr/>
        </p:nvSpPr>
        <p:spPr bwMode="auto">
          <a:xfrm>
            <a:off x="755650" y="2200324"/>
            <a:ext cx="7993063" cy="26161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spcBef>
                <a:spcPct val="20000"/>
              </a:spcBef>
              <a:buSzPct val="85000"/>
              <a:buBlip>
                <a:blip r:embed="rId3"/>
              </a:buBlip>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4pPr>
            <a:lvl5pPr marL="2057400" indent="-228600" eaLnBrk="0" hangingPunct="0">
              <a:spcBef>
                <a:spcPct val="20000"/>
              </a:spcBef>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9pPr>
          </a:lstStyle>
          <a:p>
            <a:pPr eaLnBrk="1" fontAlgn="base" hangingPunct="1">
              <a:spcBef>
                <a:spcPct val="0"/>
              </a:spcBef>
              <a:spcAft>
                <a:spcPct val="0"/>
              </a:spcAft>
              <a:buSzTx/>
              <a:buFontTx/>
              <a:buNone/>
            </a:pPr>
            <a:endParaRPr lang="de-DE" altLang="de-DE" sz="800" b="1" u="sng" dirty="0">
              <a:solidFill>
                <a:srgbClr val="00264C"/>
              </a:solidFill>
              <a:latin typeface="Arial" charset="0"/>
            </a:endParaRPr>
          </a:p>
          <a:p>
            <a:pPr algn="just" eaLnBrk="1" fontAlgn="base" hangingPunct="1">
              <a:spcBef>
                <a:spcPct val="0"/>
              </a:spcBef>
              <a:spcAft>
                <a:spcPct val="0"/>
              </a:spcAft>
              <a:buSzTx/>
              <a:buFontTx/>
              <a:buNone/>
            </a:pPr>
            <a:r>
              <a:rPr lang="de-DE" altLang="de-DE" sz="1200" dirty="0">
                <a:solidFill>
                  <a:srgbClr val="00264C"/>
                </a:solidFill>
                <a:latin typeface="Arial" charset="0"/>
              </a:rPr>
              <a:t>Schülerinnen und Schüler müssen Vorgaben, die dazu bestimmt sind, Bildungs- und Erziehungsziel der Schule zu erreichen und die Ordnung in der Schule zu gewährleisten, einhalten. Notwendige Anweisungen des befugten Personals zur Sicherung des Unterrichts- und  Erziehungsauftrages der Schule oder zum Schutz von Personen oder Sachen sind zu befolgen. Verstößt eine Schülerin oder ein Schüler hiergegen, kommen Erziehungs- oder  Ordnungsmaßnahmen in Betracht.</a:t>
            </a:r>
          </a:p>
          <a:p>
            <a:pPr algn="just" eaLnBrk="1" fontAlgn="base" hangingPunct="1">
              <a:spcBef>
                <a:spcPct val="0"/>
              </a:spcBef>
              <a:spcAft>
                <a:spcPct val="0"/>
              </a:spcAft>
              <a:buSzTx/>
              <a:buFontTx/>
              <a:buNone/>
            </a:pPr>
            <a:endParaRPr lang="de-DE" altLang="de-DE" sz="1200" dirty="0">
              <a:solidFill>
                <a:srgbClr val="00264C"/>
              </a:solidFill>
              <a:latin typeface="Arial" charset="0"/>
            </a:endParaRPr>
          </a:p>
          <a:p>
            <a:pPr algn="just" eaLnBrk="1" fontAlgn="base" hangingPunct="1">
              <a:spcBef>
                <a:spcPct val="0"/>
              </a:spcBef>
              <a:spcAft>
                <a:spcPct val="0"/>
              </a:spcAft>
              <a:buSzTx/>
              <a:buFontTx/>
              <a:buNone/>
            </a:pPr>
            <a:r>
              <a:rPr lang="de-DE" altLang="de-DE" sz="1200" dirty="0">
                <a:solidFill>
                  <a:srgbClr val="00264C"/>
                </a:solidFill>
                <a:latin typeface="Arial" charset="0"/>
              </a:rPr>
              <a:t>Die Besonderheit in der Fragestellung liegt darin, dass die Aufforderung den Raum zu verlassen, bereits eine Erziehungsmaßnahme darstellt. Insoweit wäre </a:t>
            </a:r>
            <a:r>
              <a:rPr lang="de-DE" altLang="de-DE" sz="1200" dirty="0" smtClean="0">
                <a:solidFill>
                  <a:srgbClr val="00264C"/>
                </a:solidFill>
                <a:latin typeface="Arial" charset="0"/>
              </a:rPr>
              <a:t>ein </a:t>
            </a:r>
            <a:r>
              <a:rPr lang="de-DE" altLang="de-DE" sz="1200" dirty="0">
                <a:solidFill>
                  <a:srgbClr val="00264C"/>
                </a:solidFill>
                <a:latin typeface="Arial" charset="0"/>
              </a:rPr>
              <a:t>Verweis als nächst höhere Ordnungsmaßnahme </a:t>
            </a:r>
            <a:r>
              <a:rPr lang="de-DE" altLang="de-DE" sz="1200" dirty="0" smtClean="0">
                <a:solidFill>
                  <a:srgbClr val="00264C"/>
                </a:solidFill>
                <a:latin typeface="Arial" charset="0"/>
              </a:rPr>
              <a:t>angemessen, da die Aufforderung der Lehrkraft nicht befolgt wird. </a:t>
            </a:r>
            <a:endParaRPr lang="de-DE" altLang="de-DE" sz="1200" dirty="0">
              <a:solidFill>
                <a:srgbClr val="00264C"/>
              </a:solidFill>
              <a:latin typeface="Arial" charset="0"/>
            </a:endParaRPr>
          </a:p>
          <a:p>
            <a:pPr algn="just" eaLnBrk="1" fontAlgn="base" hangingPunct="1">
              <a:spcBef>
                <a:spcPct val="0"/>
              </a:spcBef>
              <a:spcAft>
                <a:spcPct val="0"/>
              </a:spcAft>
              <a:buSzTx/>
              <a:buFontTx/>
              <a:buNone/>
            </a:pPr>
            <a:endParaRPr lang="de-DE" altLang="de-DE" sz="1200" dirty="0">
              <a:solidFill>
                <a:srgbClr val="00264C"/>
              </a:solidFill>
              <a:latin typeface="Arial" charset="0"/>
            </a:endParaRPr>
          </a:p>
          <a:p>
            <a:pPr algn="just" eaLnBrk="1" fontAlgn="base" hangingPunct="1">
              <a:spcBef>
                <a:spcPct val="0"/>
              </a:spcBef>
              <a:spcAft>
                <a:spcPct val="0"/>
              </a:spcAft>
              <a:buSzTx/>
              <a:buFontTx/>
              <a:buNone/>
            </a:pPr>
            <a:r>
              <a:rPr lang="de-DE" altLang="de-DE" sz="1200" dirty="0">
                <a:solidFill>
                  <a:srgbClr val="00264C"/>
                </a:solidFill>
                <a:latin typeface="Arial" charset="0"/>
              </a:rPr>
              <a:t>Eine Ordnungsmaßnahme ist auch in Betracht zu ziehen, wenn die Lehrkraft körperlich bedroht wird. </a:t>
            </a:r>
            <a:r>
              <a:rPr lang="de-DE" altLang="de-DE" sz="1200" dirty="0" smtClean="0">
                <a:solidFill>
                  <a:srgbClr val="00264C"/>
                </a:solidFill>
                <a:latin typeface="Arial" charset="0"/>
              </a:rPr>
              <a:t>Zu beachten ist, dass es sich immer </a:t>
            </a:r>
            <a:r>
              <a:rPr lang="de-DE" altLang="de-DE" sz="1200" dirty="0">
                <a:solidFill>
                  <a:srgbClr val="00264C"/>
                </a:solidFill>
                <a:latin typeface="Arial" charset="0"/>
              </a:rPr>
              <a:t>um eine Entscheidung im Einzelfall </a:t>
            </a:r>
            <a:r>
              <a:rPr lang="de-DE" altLang="de-DE" sz="1200" dirty="0" smtClean="0">
                <a:solidFill>
                  <a:srgbClr val="00264C"/>
                </a:solidFill>
                <a:latin typeface="Arial" charset="0"/>
              </a:rPr>
              <a:t>handelt und alle Umstände des Einzelfalls zu in die Betrachtung und Würdigung einzubeziehen sind. </a:t>
            </a:r>
            <a:endParaRPr lang="de-DE" altLang="de-DE" sz="1200" dirty="0">
              <a:solidFill>
                <a:srgbClr val="00264C"/>
              </a:solidFill>
              <a:latin typeface="Arial" charset="0"/>
            </a:endParaRPr>
          </a:p>
        </p:txBody>
      </p:sp>
    </p:spTree>
    <p:extLst>
      <p:ext uri="{BB962C8B-B14F-4D97-AF65-F5344CB8AC3E}">
        <p14:creationId xmlns:p14="http://schemas.microsoft.com/office/powerpoint/2010/main" xmlns="" val="292072691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7226">
                                            <p:txEl>
                                              <p:pRg st="1" end="1"/>
                                            </p:txEl>
                                          </p:spTgt>
                                        </p:tgtEl>
                                        <p:attrNameLst>
                                          <p:attrName>style.visibility</p:attrName>
                                        </p:attrNameLst>
                                      </p:cBhvr>
                                      <p:to>
                                        <p:strVal val="visible"/>
                                      </p:to>
                                    </p:set>
                                    <p:anim calcmode="lin" valueType="num">
                                      <p:cBhvr additive="base">
                                        <p:cTn id="7" dur="500" fill="hold"/>
                                        <p:tgtEl>
                                          <p:spTgt spid="13722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7226">
                                            <p:txEl>
                                              <p:pRg st="3" end="3"/>
                                            </p:txEl>
                                          </p:spTgt>
                                        </p:tgtEl>
                                        <p:attrNameLst>
                                          <p:attrName>style.visibility</p:attrName>
                                        </p:attrNameLst>
                                      </p:cBhvr>
                                      <p:to>
                                        <p:strVal val="visible"/>
                                      </p:to>
                                    </p:set>
                                    <p:anim calcmode="lin" valueType="num">
                                      <p:cBhvr additive="base">
                                        <p:cTn id="13" dur="500" fill="hold"/>
                                        <p:tgtEl>
                                          <p:spTgt spid="13722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37226">
                                            <p:txEl>
                                              <p:pRg st="5" end="5"/>
                                            </p:txEl>
                                          </p:spTgt>
                                        </p:tgtEl>
                                        <p:attrNameLst>
                                          <p:attrName>style.visibility</p:attrName>
                                        </p:attrNameLst>
                                      </p:cBhvr>
                                      <p:to>
                                        <p:strVal val="visible"/>
                                      </p:to>
                                    </p:set>
                                    <p:anim calcmode="lin" valueType="num">
                                      <p:cBhvr additive="base">
                                        <p:cTn id="19" dur="500" fill="hold"/>
                                        <p:tgtEl>
                                          <p:spTgt spid="137226">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722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Datumsplatzhalter 4"/>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r>
              <a:rPr lang="de-DE" altLang="de-DE" sz="1400" dirty="0" smtClean="0">
                <a:solidFill>
                  <a:srgbClr val="00264C"/>
                </a:solidFill>
              </a:rPr>
              <a:t>Stand: </a:t>
            </a:r>
            <a:fld id="{24AC7ACC-EF06-4690-823E-F8586DE3A4F3}" type="datetime1">
              <a:rPr lang="de-DE" altLang="de-DE" sz="1400" smtClean="0">
                <a:solidFill>
                  <a:srgbClr val="00264C"/>
                </a:solidFill>
              </a:rPr>
              <a:pPr eaLnBrk="1" hangingPunct="1">
                <a:spcBef>
                  <a:spcPct val="0"/>
                </a:spcBef>
                <a:buSzTx/>
                <a:buFontTx/>
                <a:buNone/>
              </a:pPr>
              <a:t>28.08.2017</a:t>
            </a:fld>
            <a:endParaRPr lang="de-DE" altLang="de-DE" sz="1400" dirty="0" smtClean="0">
              <a:solidFill>
                <a:srgbClr val="00264C"/>
              </a:solidFill>
            </a:endParaRPr>
          </a:p>
        </p:txBody>
      </p:sp>
      <p:sp>
        <p:nvSpPr>
          <p:cNvPr id="73731" name="Fußzeilenplatzhalter 5"/>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endParaRPr lang="de-DE" altLang="de-DE" sz="1400" dirty="0" smtClean="0">
              <a:solidFill>
                <a:srgbClr val="00264C"/>
              </a:solidFill>
            </a:endParaRPr>
          </a:p>
        </p:txBody>
      </p:sp>
      <p:sp>
        <p:nvSpPr>
          <p:cNvPr id="73732" name="Foliennummernplatzhalter 6"/>
          <p:cNvSpPr>
            <a:spLocks noGrp="1"/>
          </p:cNvSpPr>
          <p:nvPr>
            <p:ph type="sldNum" sz="quarter" idx="12"/>
          </p:nvPr>
        </p:nvSpPr>
        <p:spPr>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F83DA973-4D23-4794-B141-7A3740E6A5EC}" type="slidenum">
              <a:rPr lang="de-DE" altLang="de-DE" sz="1400" smtClean="0">
                <a:solidFill>
                  <a:srgbClr val="FFFFE9"/>
                </a:solidFill>
              </a:rPr>
              <a:pPr eaLnBrk="1" hangingPunct="1">
                <a:spcBef>
                  <a:spcPct val="0"/>
                </a:spcBef>
                <a:buSzTx/>
                <a:buFontTx/>
                <a:buNone/>
              </a:pPr>
              <a:t>13</a:t>
            </a:fld>
            <a:endParaRPr lang="de-DE" altLang="de-DE" sz="1400" smtClean="0">
              <a:solidFill>
                <a:srgbClr val="FFFFE9"/>
              </a:solidFill>
            </a:endParaRPr>
          </a:p>
        </p:txBody>
      </p:sp>
      <p:sp>
        <p:nvSpPr>
          <p:cNvPr id="84997" name="Rectangle 2" descr="Large confetti"/>
          <p:cNvSpPr>
            <a:spLocks noGrp="1" noChangeArrowheads="1"/>
          </p:cNvSpPr>
          <p:nvPr>
            <p:ph type="title"/>
          </p:nvPr>
        </p:nvSpPr>
        <p:spPr>
          <a:xfrm>
            <a:off x="1093788" y="309563"/>
            <a:ext cx="7772400" cy="1092200"/>
          </a:xfrm>
          <a:solidFill>
            <a:schemeClr val="accent3">
              <a:lumMod val="90000"/>
            </a:schemeClr>
          </a:solidFill>
        </p:spPr>
        <p:txBody>
          <a:bodyPr/>
          <a:lstStyle/>
          <a:p>
            <a:pPr eaLnBrk="1" hangingPunct="1">
              <a:defRPr/>
            </a:pP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Frage 11:</a:t>
            </a:r>
            <a:br>
              <a:rPr lang="de-DE" altLang="de-DE" sz="1400" b="1" dirty="0" smtClean="0">
                <a:solidFill>
                  <a:srgbClr val="FF0000"/>
                </a:solidFill>
                <a:latin typeface="Arial" charset="0"/>
              </a:rPr>
            </a:br>
            <a:r>
              <a:rPr lang="de-DE" altLang="de-DE" sz="1400" b="1" dirty="0" smtClean="0">
                <a:solidFill>
                  <a:srgbClr val="FF0000"/>
                </a:solidFill>
                <a:latin typeface="Arial" charset="0"/>
              </a:rPr>
              <a:t>(EOMV – Verfahren)</a:t>
            </a:r>
            <a:r>
              <a:rPr lang="de-DE" altLang="de-DE" sz="1400" dirty="0" smtClean="0">
                <a:latin typeface="Arial" charset="0"/>
              </a:rPr>
              <a:t/>
            </a:r>
            <a:br>
              <a:rPr lang="de-DE" altLang="de-DE" sz="1400" dirty="0" smtClean="0">
                <a:latin typeface="Arial" charset="0"/>
              </a:rPr>
            </a:br>
            <a:r>
              <a:rPr lang="de-DE" altLang="de-DE" sz="1400" b="1" dirty="0" smtClean="0">
                <a:latin typeface="Arial" charset="0"/>
              </a:rPr>
              <a:t>Unter welchen Voraussetzungen kann eine Schülerin oder ein Schüler von einer Schulfahrt ausgeschlossen werden</a:t>
            </a:r>
            <a:r>
              <a:rPr lang="de-DE" altLang="de-DE" sz="1400" b="1" dirty="0" smtClean="0">
                <a:latin typeface="Arial" charset="0"/>
                <a:cs typeface="Arial" charset="0"/>
              </a:rPr>
              <a:t>? </a:t>
            </a:r>
          </a:p>
        </p:txBody>
      </p:sp>
      <p:sp>
        <p:nvSpPr>
          <p:cNvPr id="73734" name="Rectangle 3"/>
          <p:cNvSpPr>
            <a:spLocks noGrp="1" noChangeArrowheads="1"/>
          </p:cNvSpPr>
          <p:nvPr>
            <p:ph type="body" sz="half" idx="1"/>
          </p:nvPr>
        </p:nvSpPr>
        <p:spPr>
          <a:xfrm>
            <a:off x="685800" y="1905000"/>
            <a:ext cx="7772400" cy="2012950"/>
          </a:xfrm>
        </p:spPr>
        <p:txBody>
          <a:bodyPr/>
          <a:lstStyle/>
          <a:p>
            <a:pPr eaLnBrk="1" hangingPunct="1">
              <a:lnSpc>
                <a:spcPct val="80000"/>
              </a:lnSpc>
              <a:buFontTx/>
              <a:buNone/>
            </a:pPr>
            <a:r>
              <a:rPr lang="de-DE" altLang="de-DE" sz="1400" b="1" dirty="0" smtClean="0">
                <a:latin typeface="Arial" charset="0"/>
              </a:rPr>
              <a:t>Antwort:</a:t>
            </a:r>
          </a:p>
          <a:p>
            <a:pPr eaLnBrk="1" hangingPunct="1">
              <a:lnSpc>
                <a:spcPct val="80000"/>
              </a:lnSpc>
              <a:buFontTx/>
              <a:buNone/>
            </a:pPr>
            <a:endParaRPr lang="de-DE" altLang="de-DE" sz="800" dirty="0" smtClean="0">
              <a:latin typeface="Arial" charset="0"/>
            </a:endParaRPr>
          </a:p>
          <a:p>
            <a:pPr eaLnBrk="1" hangingPunct="1">
              <a:lnSpc>
                <a:spcPct val="80000"/>
              </a:lnSpc>
              <a:buFontTx/>
              <a:buNone/>
            </a:pPr>
            <a:endParaRPr lang="de-DE" altLang="de-DE" sz="800" dirty="0" smtClean="0">
              <a:latin typeface="Arial" charset="0"/>
            </a:endParaRPr>
          </a:p>
        </p:txBody>
      </p:sp>
      <p:graphicFrame>
        <p:nvGraphicFramePr>
          <p:cNvPr id="137246" name="Group 30"/>
          <p:cNvGraphicFramePr>
            <a:graphicFrameLocks noGrp="1"/>
          </p:cNvGraphicFramePr>
          <p:nvPr>
            <p:ph sz="half" idx="2"/>
            <p:extLst>
              <p:ext uri="{D42A27DB-BD31-4B8C-83A1-F6EECF244321}">
                <p14:modId xmlns:p14="http://schemas.microsoft.com/office/powerpoint/2010/main" xmlns="" val="4284806629"/>
              </p:ext>
            </p:extLst>
          </p:nvPr>
        </p:nvGraphicFramePr>
        <p:xfrm>
          <a:off x="685800" y="5445224"/>
          <a:ext cx="7772400" cy="743746"/>
        </p:xfrm>
        <a:graphic>
          <a:graphicData uri="http://schemas.openxmlformats.org/drawingml/2006/table">
            <a:tbl>
              <a:tblPr/>
              <a:tblGrid>
                <a:gridCol w="7772400"/>
              </a:tblGrid>
              <a:tr h="712689">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de-DE" sz="1400" b="1" i="0" u="none" strike="noStrike" cap="none" normalizeH="0" baseline="0" dirty="0" smtClean="0">
                          <a:ln>
                            <a:noFill/>
                          </a:ln>
                          <a:solidFill>
                            <a:srgbClr val="009900"/>
                          </a:solidFill>
                          <a:effectLst/>
                          <a:latin typeface="Arial" charset="0"/>
                        </a:rPr>
                        <a:t>Rechtsgrundlagen:</a:t>
                      </a:r>
                      <a:endParaRPr kumimoji="0" lang="de-DE" sz="1400" b="1" i="0" u="none" strike="noStrike" cap="none" normalizeH="0" baseline="0" dirty="0" smtClean="0">
                        <a:ln>
                          <a:noFill/>
                        </a:ln>
                        <a:solidFill>
                          <a:schemeClr val="tx1"/>
                        </a:solidFill>
                        <a:effectLst/>
                        <a:latin typeface="Arial" charset="0"/>
                      </a:endParaRPr>
                    </a:p>
                    <a:p>
                      <a:pPr marL="171450" marR="0" lvl="0" indent="-171450" algn="l" defTabSz="914400" rtl="0" eaLnBrk="1" fontAlgn="base" latinLnBrk="0" hangingPunct="1">
                        <a:lnSpc>
                          <a:spcPct val="100000"/>
                        </a:lnSpc>
                        <a:spcBef>
                          <a:spcPct val="20000"/>
                        </a:spcBef>
                        <a:spcAft>
                          <a:spcPct val="0"/>
                        </a:spcAft>
                        <a:buClrTx/>
                        <a:buSzPct val="85000"/>
                        <a:buFontTx/>
                        <a:buChar char="-"/>
                        <a:tabLst/>
                      </a:pPr>
                      <a:r>
                        <a:rPr kumimoji="0" lang="de-DE" sz="1200" b="1" i="0" u="none" strike="noStrike" cap="none" normalizeH="0" baseline="0" dirty="0" smtClean="0">
                          <a:ln>
                            <a:noFill/>
                          </a:ln>
                          <a:solidFill>
                            <a:srgbClr val="00B050"/>
                          </a:solidFill>
                          <a:effectLst/>
                          <a:latin typeface="Arial" charset="0"/>
                        </a:rPr>
                        <a:t>§ 64 Abs. 2 Nr. 3 </a:t>
                      </a:r>
                      <a:r>
                        <a:rPr kumimoji="0" lang="de-DE" sz="1200" b="1" i="0" u="none" strike="noStrike" cap="none" normalizeH="0" baseline="0" dirty="0" err="1" smtClean="0">
                          <a:ln>
                            <a:noFill/>
                          </a:ln>
                          <a:solidFill>
                            <a:srgbClr val="00B050"/>
                          </a:solidFill>
                          <a:effectLst/>
                          <a:latin typeface="Arial" charset="0"/>
                        </a:rPr>
                        <a:t>BbgSchulG</a:t>
                      </a:r>
                      <a:r>
                        <a:rPr kumimoji="0" lang="de-DE" sz="1200" b="1" i="0" u="none" strike="noStrike" cap="none" normalizeH="0" baseline="0" dirty="0" smtClean="0">
                          <a:ln>
                            <a:noFill/>
                          </a:ln>
                          <a:solidFill>
                            <a:srgbClr val="00B050"/>
                          </a:solidFill>
                          <a:effectLst/>
                          <a:latin typeface="Arial" charset="0"/>
                        </a:rPr>
                        <a:t> </a:t>
                      </a:r>
                      <a:r>
                        <a:rPr kumimoji="0" lang="de-DE" sz="1200" b="1" i="0" u="none" strike="noStrike" cap="none" normalizeH="0" baseline="0" dirty="0" err="1" smtClean="0">
                          <a:ln>
                            <a:noFill/>
                          </a:ln>
                          <a:solidFill>
                            <a:srgbClr val="00B050"/>
                          </a:solidFill>
                          <a:effectLst/>
                          <a:latin typeface="Arial" charset="0"/>
                        </a:rPr>
                        <a:t>i.V.m</a:t>
                      </a:r>
                      <a:r>
                        <a:rPr kumimoji="0" lang="de-DE" sz="1200" b="1" i="0" u="none" strike="noStrike" cap="none" normalizeH="0" baseline="0" dirty="0" smtClean="0">
                          <a:ln>
                            <a:noFill/>
                          </a:ln>
                          <a:solidFill>
                            <a:srgbClr val="00B050"/>
                          </a:solidFill>
                          <a:effectLst/>
                          <a:latin typeface="Arial" charset="0"/>
                        </a:rPr>
                        <a:t>. § 5 Abs. 2 u. 3 Erziehungs- und Ordnungsmaßnahmenverordnung</a:t>
                      </a:r>
                    </a:p>
                    <a:p>
                      <a:pPr marL="171450" marR="0" lvl="0" indent="-171450" algn="l" defTabSz="914400" rtl="0" eaLnBrk="1" fontAlgn="base" latinLnBrk="0" hangingPunct="1">
                        <a:lnSpc>
                          <a:spcPct val="100000"/>
                        </a:lnSpc>
                        <a:spcBef>
                          <a:spcPct val="20000"/>
                        </a:spcBef>
                        <a:spcAft>
                          <a:spcPct val="0"/>
                        </a:spcAft>
                        <a:buClrTx/>
                        <a:buSzPct val="85000"/>
                        <a:buFontTx/>
                        <a:buChar char="-"/>
                        <a:tabLst/>
                      </a:pPr>
                      <a:r>
                        <a:rPr kumimoji="0" lang="de-DE" sz="1200" b="1" i="0" u="none" strike="noStrike" cap="none" normalizeH="0" baseline="0" dirty="0" smtClean="0">
                          <a:ln>
                            <a:noFill/>
                          </a:ln>
                          <a:solidFill>
                            <a:srgbClr val="00B050"/>
                          </a:solidFill>
                          <a:effectLst/>
                          <a:latin typeface="Arial" charset="0"/>
                        </a:rPr>
                        <a:t>Nummer 8 Absatz 1 der VV-Schulfahrten</a:t>
                      </a:r>
                    </a:p>
                  </a:txBody>
                  <a:tcPr marT="45737" marB="45737"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37226" name="Rectangle 10"/>
          <p:cNvSpPr>
            <a:spLocks noChangeArrowheads="1"/>
          </p:cNvSpPr>
          <p:nvPr/>
        </p:nvSpPr>
        <p:spPr bwMode="auto">
          <a:xfrm>
            <a:off x="755650" y="1815609"/>
            <a:ext cx="7993063" cy="3385542"/>
          </a:xfrm>
          <a:prstGeom prst="rect">
            <a:avLst/>
          </a:prstGeom>
          <a:noFill/>
          <a:ln w="9525">
            <a:noFill/>
            <a:miter lim="800000"/>
            <a:headEnd/>
            <a:tailEnd/>
          </a:ln>
        </p:spPr>
        <p:txBody>
          <a:bodyPr anchor="ctr">
            <a:spAutoFit/>
          </a:bodyPr>
          <a:lstStyle/>
          <a:p>
            <a:pPr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b="1" u="sng"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400" dirty="0" smtClean="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a:solidFill>
                  <a:srgbClr val="00264C"/>
                </a:solidFill>
                <a:latin typeface="Arial" charset="0"/>
              </a:rPr>
              <a:t>Der Ausschluss von der Schulfahrt kann unter folgenden Voraussetzungen erfolgen</a:t>
            </a:r>
            <a:r>
              <a:rPr lang="de-DE" sz="1200" dirty="0" smtClean="0">
                <a:solidFill>
                  <a:srgbClr val="00264C"/>
                </a:solidFill>
                <a:latin typeface="Arial" charset="0"/>
              </a:rPr>
              <a:t>:</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Ausschluss </a:t>
            </a:r>
            <a:r>
              <a:rPr lang="de-DE" sz="1200" b="1" u="sng" dirty="0" smtClean="0">
                <a:solidFill>
                  <a:srgbClr val="00264C"/>
                </a:solidFill>
                <a:latin typeface="Arial" charset="0"/>
              </a:rPr>
              <a:t>vor Beginn </a:t>
            </a:r>
            <a:r>
              <a:rPr lang="de-DE" sz="1200" dirty="0">
                <a:solidFill>
                  <a:srgbClr val="00264C"/>
                </a:solidFill>
                <a:latin typeface="Arial" charset="0"/>
              </a:rPr>
              <a:t>einer </a:t>
            </a:r>
            <a:r>
              <a:rPr lang="de-DE" sz="1200" dirty="0" smtClean="0">
                <a:solidFill>
                  <a:srgbClr val="00264C"/>
                </a:solidFill>
                <a:latin typeface="Arial" charset="0"/>
              </a:rPr>
              <a:t>Schulfahrt:</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a:solidFill>
                  <a:srgbClr val="00264C"/>
                </a:solidFill>
                <a:latin typeface="Arial" charset="0"/>
              </a:rPr>
              <a:t> </a:t>
            </a:r>
            <a:r>
              <a:rPr lang="de-DE" sz="1200" dirty="0" smtClean="0">
                <a:solidFill>
                  <a:srgbClr val="00264C"/>
                </a:solidFill>
                <a:latin typeface="Arial" charset="0"/>
              </a:rPr>
              <a:t>	- ordentlicher </a:t>
            </a:r>
            <a:r>
              <a:rPr lang="de-DE" sz="1200" dirty="0">
                <a:solidFill>
                  <a:srgbClr val="00264C"/>
                </a:solidFill>
                <a:latin typeface="Arial" charset="0"/>
              </a:rPr>
              <a:t>Ablauf der Schulfahrt ist nicht mit der erforderlichen Sicherheit zu erwarten</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a:solidFill>
                  <a:srgbClr val="00264C"/>
                </a:solidFill>
                <a:latin typeface="Arial" charset="0"/>
              </a:rPr>
              <a:t>	</a:t>
            </a:r>
            <a:r>
              <a:rPr lang="de-DE" sz="1200" dirty="0" smtClean="0">
                <a:solidFill>
                  <a:srgbClr val="00264C"/>
                </a:solidFill>
                <a:latin typeface="Arial" charset="0"/>
              </a:rPr>
              <a:t>		- wenn </a:t>
            </a:r>
            <a:r>
              <a:rPr lang="de-DE" sz="1200" dirty="0">
                <a:solidFill>
                  <a:srgbClr val="00264C"/>
                </a:solidFill>
                <a:latin typeface="Arial" charset="0"/>
              </a:rPr>
              <a:t>möglich Beschluss der Klassenkonferenz - ansonsten Information der Klassenkonferenz und </a:t>
            </a:r>
            <a:r>
              <a:rPr lang="de-DE" sz="1200" dirty="0" smtClean="0">
                <a:solidFill>
                  <a:srgbClr val="00264C"/>
                </a:solidFill>
                <a:latin typeface="Arial" charset="0"/>
              </a:rPr>
              <a:t>				nachträgliche Beschlussfassung</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a:solidFill>
                  <a:srgbClr val="00264C"/>
                </a:solidFill>
                <a:latin typeface="Arial" charset="0"/>
              </a:rPr>
              <a:t>	</a:t>
            </a:r>
            <a:r>
              <a:rPr lang="de-DE" sz="1200" dirty="0" smtClean="0">
                <a:solidFill>
                  <a:srgbClr val="00264C"/>
                </a:solidFill>
                <a:latin typeface="Arial" charset="0"/>
              </a:rPr>
              <a:t>		- Information </a:t>
            </a:r>
            <a:r>
              <a:rPr lang="de-DE" sz="1200" dirty="0">
                <a:solidFill>
                  <a:srgbClr val="00264C"/>
                </a:solidFill>
                <a:latin typeface="Arial" charset="0"/>
              </a:rPr>
              <a:t>der </a:t>
            </a:r>
            <a:r>
              <a:rPr lang="de-DE" sz="1200" dirty="0" smtClean="0">
                <a:solidFill>
                  <a:srgbClr val="00264C"/>
                </a:solidFill>
                <a:latin typeface="Arial" charset="0"/>
              </a:rPr>
              <a:t>Eltern</a:t>
            </a:r>
          </a:p>
          <a:p>
            <a:pPr marL="171450" indent="-171450" algn="just" fontAlgn="base">
              <a:spcBef>
                <a:spcPct val="0"/>
              </a:spcBef>
              <a:spcAft>
                <a:spcPct val="0"/>
              </a:spcAft>
              <a:buFontTx/>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a:solidFill>
                  <a:srgbClr val="00264C"/>
                </a:solidFill>
                <a:latin typeface="Arial" charset="0"/>
              </a:rPr>
              <a:t>	Ausschluss </a:t>
            </a:r>
            <a:r>
              <a:rPr lang="de-DE" sz="1200" b="1" u="sng" dirty="0" smtClean="0">
                <a:solidFill>
                  <a:srgbClr val="00264C"/>
                </a:solidFill>
                <a:latin typeface="Arial" charset="0"/>
              </a:rPr>
              <a:t>während</a:t>
            </a:r>
            <a:r>
              <a:rPr lang="de-DE" sz="1200" b="1" dirty="0" smtClean="0">
                <a:solidFill>
                  <a:srgbClr val="00264C"/>
                </a:solidFill>
                <a:latin typeface="Arial" charset="0"/>
              </a:rPr>
              <a:t> </a:t>
            </a:r>
            <a:r>
              <a:rPr lang="de-DE" sz="1200" dirty="0" smtClean="0">
                <a:solidFill>
                  <a:srgbClr val="00264C"/>
                </a:solidFill>
                <a:latin typeface="Arial" charset="0"/>
              </a:rPr>
              <a:t>einer Schulfahrt</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		 	- Möglichst </a:t>
            </a:r>
            <a:r>
              <a:rPr lang="de-DE" sz="1200" dirty="0">
                <a:solidFill>
                  <a:srgbClr val="00264C"/>
                </a:solidFill>
                <a:latin typeface="Arial" charset="0"/>
              </a:rPr>
              <a:t>Einvernehmen mit der Schulleiterin oder dem Schulleiter erzielen.</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 	- Verhältnismäßigkeit</a:t>
            </a:r>
            <a:r>
              <a:rPr lang="de-DE" sz="1200" dirty="0">
                <a:solidFill>
                  <a:srgbClr val="00264C"/>
                </a:solidFill>
                <a:latin typeface="Arial" charset="0"/>
              </a:rPr>
              <a:t>: Alter, die Reife sowie Rückreisemöglichkeiten berücksichtigen; erhöhte Anforderungen</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 	- </a:t>
            </a:r>
            <a:r>
              <a:rPr lang="de-DE" sz="1200" u="sng" dirty="0" smtClean="0">
                <a:solidFill>
                  <a:srgbClr val="00264C"/>
                </a:solidFill>
                <a:latin typeface="Arial" charset="0"/>
              </a:rPr>
              <a:t>Unzumutbarkeit </a:t>
            </a:r>
            <a:r>
              <a:rPr lang="de-DE" sz="1200" u="sng" dirty="0">
                <a:solidFill>
                  <a:srgbClr val="00264C"/>
                </a:solidFill>
                <a:latin typeface="Arial" charset="0"/>
              </a:rPr>
              <a:t>der weiteren </a:t>
            </a:r>
            <a:r>
              <a:rPr lang="de-DE" sz="1200" u="sng" dirty="0" smtClean="0">
                <a:solidFill>
                  <a:srgbClr val="00264C"/>
                </a:solidFill>
                <a:latin typeface="Arial" charset="0"/>
              </a:rPr>
              <a:t>Teilnahme!!!</a:t>
            </a:r>
            <a:endParaRPr lang="de-DE" sz="1200" u="sng"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a:solidFill>
                  <a:srgbClr val="00264C"/>
                </a:solidFill>
                <a:latin typeface="Arial" charset="0"/>
              </a:rPr>
              <a:t>	</a:t>
            </a:r>
            <a:r>
              <a:rPr lang="de-DE" sz="1200" dirty="0" smtClean="0">
                <a:solidFill>
                  <a:srgbClr val="00264C"/>
                </a:solidFill>
                <a:latin typeface="Arial" charset="0"/>
              </a:rPr>
              <a:t>		- Information </a:t>
            </a:r>
            <a:r>
              <a:rPr lang="de-DE" sz="1200" dirty="0">
                <a:solidFill>
                  <a:srgbClr val="00264C"/>
                </a:solidFill>
                <a:latin typeface="Arial" charset="0"/>
              </a:rPr>
              <a:t>der Klassenkonferenz und nachträgliche Beschlussfassung</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p:txBody>
      </p:sp>
    </p:spTree>
    <p:extLst>
      <p:ext uri="{BB962C8B-B14F-4D97-AF65-F5344CB8AC3E}">
        <p14:creationId xmlns:p14="http://schemas.microsoft.com/office/powerpoint/2010/main" xmlns="" val="22176452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7226">
                                            <p:txEl>
                                              <p:pRg st="2" end="2"/>
                                            </p:txEl>
                                          </p:spTgt>
                                        </p:tgtEl>
                                        <p:attrNameLst>
                                          <p:attrName>style.visibility</p:attrName>
                                        </p:attrNameLst>
                                      </p:cBhvr>
                                      <p:to>
                                        <p:strVal val="visible"/>
                                      </p:to>
                                    </p:set>
                                    <p:anim calcmode="lin" valueType="num">
                                      <p:cBhvr additive="base">
                                        <p:cTn id="7" dur="500" fill="hold"/>
                                        <p:tgtEl>
                                          <p:spTgt spid="13722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7226">
                                            <p:txEl>
                                              <p:pRg st="4" end="4"/>
                                            </p:txEl>
                                          </p:spTgt>
                                        </p:tgtEl>
                                        <p:attrNameLst>
                                          <p:attrName>style.visibility</p:attrName>
                                        </p:attrNameLst>
                                      </p:cBhvr>
                                      <p:to>
                                        <p:strVal val="visible"/>
                                      </p:to>
                                    </p:set>
                                    <p:anim calcmode="lin" valueType="num">
                                      <p:cBhvr additive="base">
                                        <p:cTn id="13" dur="500" fill="hold"/>
                                        <p:tgtEl>
                                          <p:spTgt spid="137226">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2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7226">
                                            <p:txEl>
                                              <p:pRg st="6" end="6"/>
                                            </p:txEl>
                                          </p:spTgt>
                                        </p:tgtEl>
                                        <p:attrNameLst>
                                          <p:attrName>style.visibility</p:attrName>
                                        </p:attrNameLst>
                                      </p:cBhvr>
                                      <p:to>
                                        <p:strVal val="visible"/>
                                      </p:to>
                                    </p:set>
                                    <p:anim calcmode="lin" valueType="num">
                                      <p:cBhvr additive="base">
                                        <p:cTn id="19" dur="500" fill="hold"/>
                                        <p:tgtEl>
                                          <p:spTgt spid="137226">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722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7226">
                                            <p:txEl>
                                              <p:pRg st="7" end="7"/>
                                            </p:txEl>
                                          </p:spTgt>
                                        </p:tgtEl>
                                        <p:attrNameLst>
                                          <p:attrName>style.visibility</p:attrName>
                                        </p:attrNameLst>
                                      </p:cBhvr>
                                      <p:to>
                                        <p:strVal val="visible"/>
                                      </p:to>
                                    </p:set>
                                    <p:anim calcmode="lin" valueType="num">
                                      <p:cBhvr additive="base">
                                        <p:cTn id="25" dur="500" fill="hold"/>
                                        <p:tgtEl>
                                          <p:spTgt spid="137226">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722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7226">
                                            <p:txEl>
                                              <p:pRg st="8" end="8"/>
                                            </p:txEl>
                                          </p:spTgt>
                                        </p:tgtEl>
                                        <p:attrNameLst>
                                          <p:attrName>style.visibility</p:attrName>
                                        </p:attrNameLst>
                                      </p:cBhvr>
                                      <p:to>
                                        <p:strVal val="visible"/>
                                      </p:to>
                                    </p:set>
                                    <p:anim calcmode="lin" valueType="num">
                                      <p:cBhvr additive="base">
                                        <p:cTn id="31" dur="500" fill="hold"/>
                                        <p:tgtEl>
                                          <p:spTgt spid="137226">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722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7226">
                                            <p:txEl>
                                              <p:pRg st="10" end="10"/>
                                            </p:txEl>
                                          </p:spTgt>
                                        </p:tgtEl>
                                        <p:attrNameLst>
                                          <p:attrName>style.visibility</p:attrName>
                                        </p:attrNameLst>
                                      </p:cBhvr>
                                      <p:to>
                                        <p:strVal val="visible"/>
                                      </p:to>
                                    </p:set>
                                    <p:anim calcmode="lin" valueType="num">
                                      <p:cBhvr additive="base">
                                        <p:cTn id="37" dur="500" fill="hold"/>
                                        <p:tgtEl>
                                          <p:spTgt spid="137226">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722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37226">
                                            <p:txEl>
                                              <p:pRg st="12" end="12"/>
                                            </p:txEl>
                                          </p:spTgt>
                                        </p:tgtEl>
                                        <p:attrNameLst>
                                          <p:attrName>style.visibility</p:attrName>
                                        </p:attrNameLst>
                                      </p:cBhvr>
                                      <p:to>
                                        <p:strVal val="visible"/>
                                      </p:to>
                                    </p:set>
                                    <p:anim calcmode="lin" valueType="num">
                                      <p:cBhvr additive="base">
                                        <p:cTn id="43" dur="500" fill="hold"/>
                                        <p:tgtEl>
                                          <p:spTgt spid="137226">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7226">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37226">
                                            <p:txEl>
                                              <p:pRg st="13" end="13"/>
                                            </p:txEl>
                                          </p:spTgt>
                                        </p:tgtEl>
                                        <p:attrNameLst>
                                          <p:attrName>style.visibility</p:attrName>
                                        </p:attrNameLst>
                                      </p:cBhvr>
                                      <p:to>
                                        <p:strVal val="visible"/>
                                      </p:to>
                                    </p:set>
                                    <p:anim calcmode="lin" valueType="num">
                                      <p:cBhvr additive="base">
                                        <p:cTn id="49" dur="500" fill="hold"/>
                                        <p:tgtEl>
                                          <p:spTgt spid="137226">
                                            <p:txEl>
                                              <p:pRg st="13" end="1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37226">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37226">
                                            <p:txEl>
                                              <p:pRg st="14" end="14"/>
                                            </p:txEl>
                                          </p:spTgt>
                                        </p:tgtEl>
                                        <p:attrNameLst>
                                          <p:attrName>style.visibility</p:attrName>
                                        </p:attrNameLst>
                                      </p:cBhvr>
                                      <p:to>
                                        <p:strVal val="visible"/>
                                      </p:to>
                                    </p:set>
                                    <p:anim calcmode="lin" valueType="num">
                                      <p:cBhvr additive="base">
                                        <p:cTn id="55" dur="500" fill="hold"/>
                                        <p:tgtEl>
                                          <p:spTgt spid="137226">
                                            <p:txEl>
                                              <p:pRg st="14" end="1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37226">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37226">
                                            <p:txEl>
                                              <p:pRg st="15" end="15"/>
                                            </p:txEl>
                                          </p:spTgt>
                                        </p:tgtEl>
                                        <p:attrNameLst>
                                          <p:attrName>style.visibility</p:attrName>
                                        </p:attrNameLst>
                                      </p:cBhvr>
                                      <p:to>
                                        <p:strVal val="visible"/>
                                      </p:to>
                                    </p:set>
                                    <p:anim calcmode="lin" valueType="num">
                                      <p:cBhvr additive="base">
                                        <p:cTn id="61" dur="500" fill="hold"/>
                                        <p:tgtEl>
                                          <p:spTgt spid="137226">
                                            <p:txEl>
                                              <p:pRg st="15" end="15"/>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37226">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Datumsplatzhalter 4"/>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4758490A-91FD-4A0F-A09D-D21F9DCBB842}" type="datetime1">
              <a:rPr lang="de-DE" altLang="de-DE" sz="1400" smtClean="0">
                <a:solidFill>
                  <a:srgbClr val="00264C"/>
                </a:solidFill>
              </a:rPr>
              <a:pPr eaLnBrk="1" hangingPunct="1">
                <a:spcBef>
                  <a:spcPct val="0"/>
                </a:spcBef>
                <a:buSzTx/>
                <a:buFontTx/>
                <a:buNone/>
              </a:pPr>
              <a:t>28.08.2017</a:t>
            </a:fld>
            <a:endParaRPr lang="de-DE" altLang="de-DE" sz="1400" smtClean="0">
              <a:solidFill>
                <a:srgbClr val="00264C"/>
              </a:solidFill>
            </a:endParaRPr>
          </a:p>
        </p:txBody>
      </p:sp>
      <p:sp>
        <p:nvSpPr>
          <p:cNvPr id="75779" name="Fußzeilenplatzhalter 5"/>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endParaRPr lang="de-DE" altLang="de-DE" sz="1400" dirty="0" smtClean="0">
              <a:solidFill>
                <a:srgbClr val="00264C"/>
              </a:solidFill>
            </a:endParaRPr>
          </a:p>
        </p:txBody>
      </p:sp>
      <p:sp>
        <p:nvSpPr>
          <p:cNvPr id="75780" name="Foliennummernplatzhalter 6"/>
          <p:cNvSpPr>
            <a:spLocks noGrp="1"/>
          </p:cNvSpPr>
          <p:nvPr>
            <p:ph type="sldNum" sz="quarter" idx="12"/>
          </p:nvPr>
        </p:nvSpPr>
        <p:spPr>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36C6BAED-58B4-4A8B-A93E-914104CA50C7}" type="slidenum">
              <a:rPr lang="de-DE" altLang="de-DE" sz="1400" smtClean="0">
                <a:solidFill>
                  <a:srgbClr val="FFFFE9"/>
                </a:solidFill>
              </a:rPr>
              <a:pPr eaLnBrk="1" hangingPunct="1">
                <a:spcBef>
                  <a:spcPct val="0"/>
                </a:spcBef>
                <a:buSzTx/>
                <a:buFontTx/>
                <a:buNone/>
              </a:pPr>
              <a:t>14</a:t>
            </a:fld>
            <a:endParaRPr lang="de-DE" altLang="de-DE" sz="1400" smtClean="0">
              <a:solidFill>
                <a:srgbClr val="FFFFE9"/>
              </a:solidFill>
            </a:endParaRPr>
          </a:p>
        </p:txBody>
      </p:sp>
      <p:sp>
        <p:nvSpPr>
          <p:cNvPr id="87045" name="Rectangle 2" descr="Large confetti"/>
          <p:cNvSpPr>
            <a:spLocks noGrp="1" noChangeArrowheads="1"/>
          </p:cNvSpPr>
          <p:nvPr>
            <p:ph type="title"/>
          </p:nvPr>
        </p:nvSpPr>
        <p:spPr>
          <a:xfrm>
            <a:off x="1093788" y="309563"/>
            <a:ext cx="7772400" cy="1092200"/>
          </a:xfrm>
          <a:solidFill>
            <a:schemeClr val="accent3">
              <a:lumMod val="90000"/>
            </a:schemeClr>
          </a:solidFill>
        </p:spPr>
        <p:txBody>
          <a:bodyPr/>
          <a:lstStyle/>
          <a:p>
            <a:pPr eaLnBrk="1" hangingPunct="1">
              <a:defRPr/>
            </a:pP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Frage 12:</a:t>
            </a:r>
            <a:br>
              <a:rPr lang="de-DE" altLang="de-DE" sz="1400" b="1" dirty="0" smtClean="0">
                <a:solidFill>
                  <a:srgbClr val="FF0000"/>
                </a:solidFill>
                <a:latin typeface="Arial" charset="0"/>
              </a:rPr>
            </a:br>
            <a:r>
              <a:rPr lang="de-DE" altLang="de-DE" sz="1400" b="1" dirty="0" smtClean="0">
                <a:solidFill>
                  <a:srgbClr val="FF0000"/>
                </a:solidFill>
                <a:latin typeface="Arial" charset="0"/>
              </a:rPr>
              <a:t>(EOMV – Verdacht auf Konsumierung von Betäubungsmitteln/Drogen)</a:t>
            </a:r>
            <a:r>
              <a:rPr lang="de-DE" altLang="de-DE" sz="1400" dirty="0" smtClean="0">
                <a:latin typeface="Arial" charset="0"/>
              </a:rPr>
              <a:t/>
            </a:r>
            <a:br>
              <a:rPr lang="de-DE" altLang="de-DE" sz="1400" dirty="0" smtClean="0">
                <a:latin typeface="Arial" charset="0"/>
              </a:rPr>
            </a:br>
            <a:r>
              <a:rPr lang="de-DE" altLang="de-DE" sz="1400" b="1" dirty="0" smtClean="0">
                <a:latin typeface="Arial" charset="0"/>
              </a:rPr>
              <a:t>Bei einem Schüler  der Sek I hat die Fachlehrerin den Eindruck, er konsumiert Drogen. Wie sollte sie sich verhalten?</a:t>
            </a:r>
          </a:p>
        </p:txBody>
      </p:sp>
      <p:sp>
        <p:nvSpPr>
          <p:cNvPr id="75782" name="Rectangle 3"/>
          <p:cNvSpPr>
            <a:spLocks noGrp="1" noChangeArrowheads="1"/>
          </p:cNvSpPr>
          <p:nvPr>
            <p:ph type="body" sz="half" idx="1"/>
          </p:nvPr>
        </p:nvSpPr>
        <p:spPr>
          <a:xfrm>
            <a:off x="685800" y="1905000"/>
            <a:ext cx="7772400" cy="2012950"/>
          </a:xfrm>
        </p:spPr>
        <p:txBody>
          <a:bodyPr/>
          <a:lstStyle/>
          <a:p>
            <a:pPr eaLnBrk="1" hangingPunct="1">
              <a:lnSpc>
                <a:spcPct val="80000"/>
              </a:lnSpc>
              <a:buFontTx/>
              <a:buNone/>
            </a:pPr>
            <a:r>
              <a:rPr lang="de-DE" altLang="de-DE" sz="1400" b="1" dirty="0" smtClean="0">
                <a:latin typeface="Arial" charset="0"/>
              </a:rPr>
              <a:t>Antwort:</a:t>
            </a:r>
          </a:p>
          <a:p>
            <a:pPr eaLnBrk="1" hangingPunct="1">
              <a:lnSpc>
                <a:spcPct val="80000"/>
              </a:lnSpc>
              <a:buFontTx/>
              <a:buNone/>
            </a:pPr>
            <a:endParaRPr lang="de-DE" altLang="de-DE" sz="800" dirty="0" smtClean="0">
              <a:latin typeface="Arial" charset="0"/>
            </a:endParaRPr>
          </a:p>
        </p:txBody>
      </p:sp>
      <p:graphicFrame>
        <p:nvGraphicFramePr>
          <p:cNvPr id="137246" name="Group 30"/>
          <p:cNvGraphicFramePr>
            <a:graphicFrameLocks noGrp="1"/>
          </p:cNvGraphicFramePr>
          <p:nvPr>
            <p:ph sz="half" idx="2"/>
            <p:extLst>
              <p:ext uri="{D42A27DB-BD31-4B8C-83A1-F6EECF244321}">
                <p14:modId xmlns:p14="http://schemas.microsoft.com/office/powerpoint/2010/main" xmlns="" val="2217244183"/>
              </p:ext>
            </p:extLst>
          </p:nvPr>
        </p:nvGraphicFramePr>
        <p:xfrm>
          <a:off x="685800" y="5301208"/>
          <a:ext cx="7990656" cy="794792"/>
        </p:xfrm>
        <a:graphic>
          <a:graphicData uri="http://schemas.openxmlformats.org/drawingml/2006/table">
            <a:tbl>
              <a:tblPr/>
              <a:tblGrid>
                <a:gridCol w="7990656"/>
              </a:tblGrid>
              <a:tr h="794792">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de-DE" sz="1400" b="1" i="0" u="none" strike="noStrike" cap="none" normalizeH="0" baseline="0" dirty="0" smtClean="0">
                          <a:ln>
                            <a:noFill/>
                          </a:ln>
                          <a:solidFill>
                            <a:srgbClr val="009900"/>
                          </a:solidFill>
                          <a:effectLst/>
                          <a:latin typeface="Arial" charset="0"/>
                        </a:rPr>
                        <a:t>Rechtsgrundlagen:</a:t>
                      </a:r>
                      <a:endParaRPr kumimoji="0" lang="de-DE" sz="14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de-DE" sz="1400" b="0" i="0" u="none" strike="noStrike" cap="none" normalizeH="0" baseline="0" dirty="0" smtClean="0">
                          <a:ln>
                            <a:noFill/>
                          </a:ln>
                          <a:solidFill>
                            <a:srgbClr val="009900"/>
                          </a:solidFill>
                          <a:effectLst/>
                          <a:latin typeface="Arial" charset="0"/>
                        </a:rPr>
                        <a:t> </a:t>
                      </a:r>
                      <a:r>
                        <a:rPr kumimoji="0" lang="de-DE" sz="1200" b="0" i="0" u="none" strike="noStrike" cap="none" normalizeH="0" baseline="0" dirty="0" smtClean="0">
                          <a:ln>
                            <a:noFill/>
                          </a:ln>
                          <a:solidFill>
                            <a:srgbClr val="009900"/>
                          </a:solidFill>
                          <a:effectLst/>
                          <a:latin typeface="Arial" charset="0"/>
                        </a:rPr>
                        <a:t>§§ 63, 64 Brandenburgisches Schulgesetz</a:t>
                      </a:r>
                    </a:p>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de-DE" sz="1200" b="0" i="0" u="none" strike="noStrike" cap="none" normalizeH="0" baseline="0" dirty="0" smtClean="0">
                          <a:ln>
                            <a:noFill/>
                          </a:ln>
                          <a:solidFill>
                            <a:srgbClr val="009900"/>
                          </a:solidFill>
                          <a:effectLst/>
                          <a:latin typeface="Arial" charset="0"/>
                        </a:rPr>
                        <a:t> Erziehungs- und Ordnungsmaßnahmenverordnung</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37226" name="Rectangle 10"/>
          <p:cNvSpPr>
            <a:spLocks noChangeArrowheads="1"/>
          </p:cNvSpPr>
          <p:nvPr/>
        </p:nvSpPr>
        <p:spPr bwMode="auto">
          <a:xfrm>
            <a:off x="755650" y="1984882"/>
            <a:ext cx="7993063" cy="3046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spcBef>
                <a:spcPct val="20000"/>
              </a:spcBef>
              <a:buSzPct val="85000"/>
              <a:buBlip>
                <a:blip r:embed="rId3"/>
              </a:buBlip>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4pPr>
            <a:lvl5pPr marL="2057400" indent="-228600" eaLnBrk="0" hangingPunct="0">
              <a:spcBef>
                <a:spcPct val="20000"/>
              </a:spcBef>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9pPr>
          </a:lstStyle>
          <a:p>
            <a:pPr algn="just" eaLnBrk="1" fontAlgn="base" hangingPunct="1">
              <a:spcBef>
                <a:spcPct val="0"/>
              </a:spcBef>
              <a:spcAft>
                <a:spcPct val="0"/>
              </a:spcAft>
              <a:buSzTx/>
              <a:buFontTx/>
              <a:buNone/>
            </a:pPr>
            <a:endParaRPr lang="de-DE" altLang="de-DE" sz="1200" dirty="0" smtClean="0">
              <a:solidFill>
                <a:srgbClr val="00264C"/>
              </a:solidFill>
              <a:latin typeface="Arial" charset="0"/>
              <a:cs typeface="Arial" charset="0"/>
            </a:endParaRPr>
          </a:p>
          <a:p>
            <a:pPr algn="just" eaLnBrk="1" fontAlgn="base" hangingPunct="1">
              <a:spcBef>
                <a:spcPct val="0"/>
              </a:spcBef>
              <a:spcAft>
                <a:spcPct val="0"/>
              </a:spcAft>
              <a:buSzTx/>
              <a:buFontTx/>
              <a:buNone/>
            </a:pPr>
            <a:r>
              <a:rPr lang="de-DE" altLang="de-DE" sz="1200" dirty="0" smtClean="0">
                <a:solidFill>
                  <a:srgbClr val="00264C"/>
                </a:solidFill>
                <a:latin typeface="Arial" charset="0"/>
                <a:cs typeface="Arial" charset="0"/>
              </a:rPr>
              <a:t>Wird </a:t>
            </a:r>
            <a:r>
              <a:rPr lang="de-DE" altLang="de-DE" sz="1200" dirty="0">
                <a:solidFill>
                  <a:srgbClr val="00264C"/>
                </a:solidFill>
                <a:latin typeface="Arial" charset="0"/>
                <a:cs typeface="Arial" charset="0"/>
              </a:rPr>
              <a:t>bekannt oder besteht der begründete Verdacht, dass Schülerinnen und Schüler in der Schule oder im schulischen Zusammenhang Drogen konsumieren, mit ihnen handeln, sie erwerben, besitzen oder diese sonst in die Schule einführen, sind die Lehrkräfte </a:t>
            </a:r>
            <a:r>
              <a:rPr lang="de-DE" altLang="de-DE" sz="1200" u="sng" dirty="0">
                <a:solidFill>
                  <a:srgbClr val="00264C"/>
                </a:solidFill>
                <a:latin typeface="Arial" charset="0"/>
                <a:cs typeface="Arial" charset="0"/>
              </a:rPr>
              <a:t>zum Handeln verpflichtet</a:t>
            </a:r>
            <a:r>
              <a:rPr lang="de-DE" altLang="de-DE" sz="1200" dirty="0">
                <a:solidFill>
                  <a:srgbClr val="00264C"/>
                </a:solidFill>
                <a:latin typeface="Arial" charset="0"/>
                <a:cs typeface="Arial" charset="0"/>
              </a:rPr>
              <a:t>.</a:t>
            </a:r>
          </a:p>
          <a:p>
            <a:pPr algn="just" eaLnBrk="1" fontAlgn="base" hangingPunct="1">
              <a:spcBef>
                <a:spcPct val="0"/>
              </a:spcBef>
              <a:spcAft>
                <a:spcPct val="0"/>
              </a:spcAft>
              <a:buSzTx/>
              <a:buFontTx/>
              <a:buNone/>
            </a:pPr>
            <a:endParaRPr lang="de-DE" altLang="de-DE" sz="800" dirty="0">
              <a:solidFill>
                <a:srgbClr val="00264C"/>
              </a:solidFill>
              <a:latin typeface="Arial" charset="0"/>
              <a:cs typeface="Arial" charset="0"/>
            </a:endParaRPr>
          </a:p>
          <a:p>
            <a:pPr algn="just" eaLnBrk="1" fontAlgn="base" hangingPunct="1">
              <a:spcBef>
                <a:spcPct val="0"/>
              </a:spcBef>
              <a:spcAft>
                <a:spcPct val="0"/>
              </a:spcAft>
              <a:buSzTx/>
              <a:buFontTx/>
              <a:buNone/>
            </a:pPr>
            <a:r>
              <a:rPr lang="en-US" altLang="de-DE" sz="1200" dirty="0" err="1">
                <a:solidFill>
                  <a:srgbClr val="00264C"/>
                </a:solidFill>
                <a:latin typeface="Arial" charset="0"/>
                <a:cs typeface="Arial" charset="0"/>
              </a:rPr>
              <a:t>Bei</a:t>
            </a:r>
            <a:r>
              <a:rPr lang="en-US" altLang="de-DE" sz="1200" dirty="0">
                <a:solidFill>
                  <a:srgbClr val="00264C"/>
                </a:solidFill>
                <a:latin typeface="Arial" charset="0"/>
                <a:cs typeface="Arial" charset="0"/>
              </a:rPr>
              <a:t> </a:t>
            </a:r>
            <a:r>
              <a:rPr lang="en-US" altLang="de-DE" sz="1200" dirty="0" err="1">
                <a:solidFill>
                  <a:srgbClr val="00264C"/>
                </a:solidFill>
                <a:latin typeface="Arial" charset="0"/>
                <a:cs typeface="Arial" charset="0"/>
              </a:rPr>
              <a:t>minderjährigen</a:t>
            </a:r>
            <a:r>
              <a:rPr lang="en-US" altLang="de-DE" sz="1200" dirty="0">
                <a:solidFill>
                  <a:srgbClr val="00264C"/>
                </a:solidFill>
                <a:latin typeface="Arial" charset="0"/>
                <a:cs typeface="Arial" charset="0"/>
              </a:rPr>
              <a:t> </a:t>
            </a:r>
            <a:r>
              <a:rPr lang="en-US" altLang="de-DE" sz="1200" dirty="0" err="1">
                <a:solidFill>
                  <a:srgbClr val="00264C"/>
                </a:solidFill>
                <a:latin typeface="Arial" charset="0"/>
                <a:cs typeface="Arial" charset="0"/>
              </a:rPr>
              <a:t>Schülerinnen</a:t>
            </a:r>
            <a:r>
              <a:rPr lang="en-US" altLang="de-DE" sz="1200" dirty="0">
                <a:solidFill>
                  <a:srgbClr val="00264C"/>
                </a:solidFill>
                <a:latin typeface="Arial" charset="0"/>
                <a:cs typeface="Arial" charset="0"/>
              </a:rPr>
              <a:t> und </a:t>
            </a:r>
            <a:r>
              <a:rPr lang="en-US" altLang="de-DE" sz="1200" dirty="0" err="1">
                <a:solidFill>
                  <a:srgbClr val="00264C"/>
                </a:solidFill>
                <a:latin typeface="Arial" charset="0"/>
                <a:cs typeface="Arial" charset="0"/>
              </a:rPr>
              <a:t>Schülern</a:t>
            </a:r>
            <a:r>
              <a:rPr lang="en-US" altLang="de-DE" sz="1200" dirty="0">
                <a:solidFill>
                  <a:srgbClr val="00264C"/>
                </a:solidFill>
                <a:latin typeface="Arial" charset="0"/>
                <a:cs typeface="Arial" charset="0"/>
              </a:rPr>
              <a:t>, die </a:t>
            </a:r>
            <a:r>
              <a:rPr lang="en-US" altLang="de-DE" sz="1200" dirty="0" err="1">
                <a:solidFill>
                  <a:srgbClr val="00264C"/>
                </a:solidFill>
                <a:latin typeface="Arial" charset="0"/>
                <a:cs typeface="Arial" charset="0"/>
              </a:rPr>
              <a:t>im</a:t>
            </a:r>
            <a:r>
              <a:rPr lang="en-US" altLang="de-DE" sz="1200" dirty="0">
                <a:solidFill>
                  <a:srgbClr val="00264C"/>
                </a:solidFill>
                <a:latin typeface="Arial" charset="0"/>
                <a:cs typeface="Arial" charset="0"/>
              </a:rPr>
              <a:t> </a:t>
            </a:r>
            <a:r>
              <a:rPr lang="en-US" altLang="de-DE" sz="1200" dirty="0" err="1">
                <a:solidFill>
                  <a:srgbClr val="00264C"/>
                </a:solidFill>
                <a:latin typeface="Arial" charset="0"/>
                <a:cs typeface="Arial" charset="0"/>
              </a:rPr>
              <a:t>Zusammenhang</a:t>
            </a:r>
            <a:r>
              <a:rPr lang="en-US" altLang="de-DE" sz="1200" dirty="0">
                <a:solidFill>
                  <a:srgbClr val="00264C"/>
                </a:solidFill>
                <a:latin typeface="Arial" charset="0"/>
                <a:cs typeface="Arial" charset="0"/>
              </a:rPr>
              <a:t> </a:t>
            </a:r>
            <a:r>
              <a:rPr lang="en-US" altLang="de-DE" sz="1200" dirty="0" err="1">
                <a:solidFill>
                  <a:srgbClr val="00264C"/>
                </a:solidFill>
                <a:latin typeface="Arial" charset="0"/>
                <a:cs typeface="Arial" charset="0"/>
              </a:rPr>
              <a:t>mit</a:t>
            </a:r>
            <a:r>
              <a:rPr lang="en-US" altLang="de-DE" sz="1200" dirty="0">
                <a:solidFill>
                  <a:srgbClr val="00264C"/>
                </a:solidFill>
                <a:latin typeface="Arial" charset="0"/>
                <a:cs typeface="Arial" charset="0"/>
              </a:rPr>
              <a:t> </a:t>
            </a:r>
            <a:r>
              <a:rPr lang="en-US" altLang="de-DE" sz="1200" dirty="0" err="1">
                <a:solidFill>
                  <a:srgbClr val="00264C"/>
                </a:solidFill>
                <a:latin typeface="Arial" charset="0"/>
                <a:cs typeface="Arial" charset="0"/>
              </a:rPr>
              <a:t>illegalen</a:t>
            </a:r>
            <a:r>
              <a:rPr lang="en-US" altLang="de-DE" sz="1200" dirty="0">
                <a:solidFill>
                  <a:srgbClr val="00264C"/>
                </a:solidFill>
                <a:latin typeface="Arial" charset="0"/>
                <a:cs typeface="Arial" charset="0"/>
              </a:rPr>
              <a:t> </a:t>
            </a:r>
            <a:r>
              <a:rPr lang="en-US" altLang="de-DE" sz="1200" dirty="0" err="1">
                <a:solidFill>
                  <a:srgbClr val="00264C"/>
                </a:solidFill>
                <a:latin typeface="Arial" charset="0"/>
                <a:cs typeface="Arial" charset="0"/>
              </a:rPr>
              <a:t>Drogen</a:t>
            </a:r>
            <a:r>
              <a:rPr lang="en-US" altLang="de-DE" sz="1200" dirty="0">
                <a:solidFill>
                  <a:srgbClr val="00264C"/>
                </a:solidFill>
                <a:latin typeface="Arial" charset="0"/>
                <a:cs typeface="Arial" charset="0"/>
              </a:rPr>
              <a:t> </a:t>
            </a:r>
            <a:r>
              <a:rPr lang="en-US" altLang="de-DE" sz="1200" dirty="0" err="1">
                <a:solidFill>
                  <a:srgbClr val="00264C"/>
                </a:solidFill>
                <a:latin typeface="Arial" charset="0"/>
                <a:cs typeface="Arial" charset="0"/>
              </a:rPr>
              <a:t>auffällig</a:t>
            </a:r>
            <a:r>
              <a:rPr lang="en-US" altLang="de-DE" sz="1200" dirty="0">
                <a:solidFill>
                  <a:srgbClr val="00264C"/>
                </a:solidFill>
                <a:latin typeface="Arial" charset="0"/>
                <a:cs typeface="Arial" charset="0"/>
              </a:rPr>
              <a:t> </a:t>
            </a:r>
            <a:r>
              <a:rPr lang="en-US" altLang="de-DE" sz="1200" dirty="0" err="1">
                <a:solidFill>
                  <a:srgbClr val="00264C"/>
                </a:solidFill>
                <a:latin typeface="Arial" charset="0"/>
                <a:cs typeface="Arial" charset="0"/>
              </a:rPr>
              <a:t>geworden</a:t>
            </a:r>
            <a:r>
              <a:rPr lang="en-US" altLang="de-DE" sz="1200" dirty="0">
                <a:solidFill>
                  <a:srgbClr val="00264C"/>
                </a:solidFill>
                <a:latin typeface="Arial" charset="0"/>
                <a:cs typeface="Arial" charset="0"/>
              </a:rPr>
              <a:t> </a:t>
            </a:r>
            <a:r>
              <a:rPr lang="en-US" altLang="de-DE" sz="1200" dirty="0" err="1">
                <a:solidFill>
                  <a:srgbClr val="00264C"/>
                </a:solidFill>
                <a:latin typeface="Arial" charset="0"/>
                <a:cs typeface="Arial" charset="0"/>
              </a:rPr>
              <a:t>sind</a:t>
            </a:r>
            <a:r>
              <a:rPr lang="en-US" altLang="de-DE" sz="1200" dirty="0">
                <a:solidFill>
                  <a:srgbClr val="00264C"/>
                </a:solidFill>
                <a:latin typeface="Arial" charset="0"/>
                <a:cs typeface="Arial" charset="0"/>
              </a:rPr>
              <a:t>, </a:t>
            </a:r>
            <a:r>
              <a:rPr lang="en-US" altLang="de-DE" sz="1200" dirty="0" err="1">
                <a:solidFill>
                  <a:srgbClr val="00264C"/>
                </a:solidFill>
                <a:latin typeface="Arial" charset="0"/>
                <a:cs typeface="Arial" charset="0"/>
              </a:rPr>
              <a:t>sind</a:t>
            </a:r>
            <a:r>
              <a:rPr lang="en-US" altLang="de-DE" sz="1200" dirty="0">
                <a:solidFill>
                  <a:srgbClr val="00264C"/>
                </a:solidFill>
                <a:latin typeface="Arial" charset="0"/>
                <a:cs typeface="Arial" charset="0"/>
              </a:rPr>
              <a:t> die </a:t>
            </a:r>
            <a:r>
              <a:rPr lang="en-US" altLang="de-DE" sz="1200" u="sng" dirty="0" err="1">
                <a:solidFill>
                  <a:srgbClr val="00264C"/>
                </a:solidFill>
                <a:latin typeface="Arial" charset="0"/>
                <a:cs typeface="Arial" charset="0"/>
              </a:rPr>
              <a:t>Eltern</a:t>
            </a:r>
            <a:r>
              <a:rPr lang="en-US" altLang="de-DE" sz="1200" u="sng" dirty="0">
                <a:solidFill>
                  <a:srgbClr val="00264C"/>
                </a:solidFill>
                <a:latin typeface="Arial" charset="0"/>
                <a:cs typeface="Arial" charset="0"/>
              </a:rPr>
              <a:t> zu </a:t>
            </a:r>
            <a:r>
              <a:rPr lang="en-US" altLang="de-DE" sz="1200" u="sng" dirty="0" err="1">
                <a:solidFill>
                  <a:srgbClr val="00264C"/>
                </a:solidFill>
                <a:latin typeface="Arial" charset="0"/>
                <a:cs typeface="Arial" charset="0"/>
              </a:rPr>
              <a:t>benachrichtigen</a:t>
            </a:r>
            <a:r>
              <a:rPr lang="en-US" altLang="de-DE" sz="1200" u="sng" dirty="0">
                <a:solidFill>
                  <a:srgbClr val="00264C"/>
                </a:solidFill>
                <a:latin typeface="Arial" charset="0"/>
                <a:cs typeface="Arial" charset="0"/>
              </a:rPr>
              <a:t> </a:t>
            </a:r>
            <a:r>
              <a:rPr lang="en-US" altLang="de-DE" sz="1200" dirty="0">
                <a:solidFill>
                  <a:srgbClr val="00264C"/>
                </a:solidFill>
                <a:latin typeface="Arial" charset="0"/>
                <a:cs typeface="Arial" charset="0"/>
              </a:rPr>
              <a:t>und </a:t>
            </a:r>
            <a:r>
              <a:rPr lang="en-US" altLang="de-DE" sz="1200" dirty="0" err="1">
                <a:solidFill>
                  <a:srgbClr val="00264C"/>
                </a:solidFill>
                <a:latin typeface="Arial" charset="0"/>
                <a:cs typeface="Arial" charset="0"/>
              </a:rPr>
              <a:t>über</a:t>
            </a:r>
            <a:r>
              <a:rPr lang="en-US" altLang="de-DE" sz="1200" dirty="0">
                <a:solidFill>
                  <a:srgbClr val="00264C"/>
                </a:solidFill>
                <a:latin typeface="Arial" charset="0"/>
                <a:cs typeface="Arial" charset="0"/>
              </a:rPr>
              <a:t> die </a:t>
            </a:r>
            <a:r>
              <a:rPr lang="en-US" altLang="de-DE" sz="1200" dirty="0" err="1">
                <a:solidFill>
                  <a:srgbClr val="00264C"/>
                </a:solidFill>
                <a:latin typeface="Arial" charset="0"/>
                <a:cs typeface="Arial" charset="0"/>
              </a:rPr>
              <a:t>Einzelheiten</a:t>
            </a:r>
            <a:r>
              <a:rPr lang="en-US" altLang="de-DE" sz="1200" dirty="0">
                <a:solidFill>
                  <a:srgbClr val="00264C"/>
                </a:solidFill>
                <a:latin typeface="Arial" charset="0"/>
                <a:cs typeface="Arial" charset="0"/>
              </a:rPr>
              <a:t> zu </a:t>
            </a:r>
            <a:r>
              <a:rPr lang="en-US" altLang="de-DE" sz="1200" dirty="0" err="1">
                <a:solidFill>
                  <a:srgbClr val="00264C"/>
                </a:solidFill>
                <a:latin typeface="Arial" charset="0"/>
                <a:cs typeface="Arial" charset="0"/>
              </a:rPr>
              <a:t>informieren</a:t>
            </a:r>
            <a:r>
              <a:rPr lang="en-US" altLang="de-DE" sz="1200" dirty="0">
                <a:solidFill>
                  <a:srgbClr val="00264C"/>
                </a:solidFill>
                <a:latin typeface="Arial" charset="0"/>
                <a:cs typeface="Arial" charset="0"/>
              </a:rPr>
              <a:t>.</a:t>
            </a:r>
          </a:p>
          <a:p>
            <a:pPr algn="just" eaLnBrk="1" fontAlgn="base" hangingPunct="1">
              <a:spcBef>
                <a:spcPct val="0"/>
              </a:spcBef>
              <a:spcAft>
                <a:spcPct val="0"/>
              </a:spcAft>
              <a:buSzTx/>
              <a:buFontTx/>
              <a:buNone/>
            </a:pPr>
            <a:endParaRPr lang="en-US" altLang="de-DE" sz="800" dirty="0">
              <a:solidFill>
                <a:srgbClr val="00264C"/>
              </a:solidFill>
              <a:latin typeface="Arial" charset="0"/>
              <a:cs typeface="Arial" charset="0"/>
            </a:endParaRPr>
          </a:p>
          <a:p>
            <a:pPr algn="just" eaLnBrk="1" fontAlgn="base" hangingPunct="1">
              <a:spcBef>
                <a:spcPct val="0"/>
              </a:spcBef>
              <a:spcAft>
                <a:spcPct val="0"/>
              </a:spcAft>
              <a:buSzTx/>
              <a:buFontTx/>
              <a:buNone/>
            </a:pPr>
            <a:r>
              <a:rPr lang="de-DE" altLang="de-DE" sz="1200" dirty="0">
                <a:solidFill>
                  <a:srgbClr val="00264C"/>
                </a:solidFill>
                <a:latin typeface="Arial" charset="0"/>
                <a:cs typeface="Arial" charset="0"/>
              </a:rPr>
              <a:t>Tatsächliche oder begründet anzunehmende Sachverhalte im Zusammenhang mit Drogen </a:t>
            </a:r>
            <a:r>
              <a:rPr lang="de-DE" altLang="de-DE" sz="1200" u="sng" dirty="0">
                <a:solidFill>
                  <a:srgbClr val="00264C"/>
                </a:solidFill>
                <a:latin typeface="Arial" charset="0"/>
                <a:cs typeface="Arial" charset="0"/>
              </a:rPr>
              <a:t>sind mit den der Schule zur Verfügung stehenden Mitteln zu klären</a:t>
            </a:r>
            <a:r>
              <a:rPr lang="de-DE" altLang="de-DE" sz="1200" dirty="0">
                <a:solidFill>
                  <a:srgbClr val="00264C"/>
                </a:solidFill>
                <a:latin typeface="Arial" charset="0"/>
                <a:cs typeface="Arial" charset="0"/>
              </a:rPr>
              <a:t>. Hierbei geht es</a:t>
            </a:r>
            <a:r>
              <a:rPr lang="de-DE" altLang="de-DE" sz="1200" b="1" dirty="0">
                <a:solidFill>
                  <a:srgbClr val="00264C"/>
                </a:solidFill>
                <a:latin typeface="Arial" charset="0"/>
                <a:cs typeface="Arial" charset="0"/>
              </a:rPr>
              <a:t> </a:t>
            </a:r>
            <a:r>
              <a:rPr lang="de-DE" altLang="de-DE" sz="1200" dirty="0">
                <a:solidFill>
                  <a:srgbClr val="00264C"/>
                </a:solidFill>
                <a:latin typeface="Arial" charset="0"/>
                <a:cs typeface="Arial" charset="0"/>
              </a:rPr>
              <a:t>zunächst vorrangig darum, die Gefährdung anderer Schülerinnen und Schüler durch Handel, sonstige Weitergabe oder Verleiten zum Drogenkonsum zu verhindern</a:t>
            </a:r>
          </a:p>
          <a:p>
            <a:pPr algn="just" eaLnBrk="1" fontAlgn="base" hangingPunct="1">
              <a:spcBef>
                <a:spcPct val="0"/>
              </a:spcBef>
              <a:spcAft>
                <a:spcPct val="0"/>
              </a:spcAft>
              <a:buSzTx/>
              <a:buFontTx/>
              <a:buNone/>
            </a:pPr>
            <a:endParaRPr lang="de-DE" altLang="de-DE" sz="800" dirty="0">
              <a:solidFill>
                <a:srgbClr val="00264C"/>
              </a:solidFill>
              <a:latin typeface="Arial" charset="0"/>
              <a:cs typeface="Arial" charset="0"/>
            </a:endParaRPr>
          </a:p>
          <a:p>
            <a:pPr algn="just" eaLnBrk="1" fontAlgn="base" hangingPunct="1">
              <a:spcBef>
                <a:spcPct val="0"/>
              </a:spcBef>
              <a:spcAft>
                <a:spcPct val="0"/>
              </a:spcAft>
              <a:buSzTx/>
              <a:buFontTx/>
              <a:buNone/>
            </a:pPr>
            <a:r>
              <a:rPr lang="de-DE" altLang="de-DE" sz="1200" dirty="0">
                <a:solidFill>
                  <a:srgbClr val="00264C"/>
                </a:solidFill>
                <a:latin typeface="Arial" charset="0"/>
                <a:cs typeface="Arial" charset="0"/>
              </a:rPr>
              <a:t>Eine </a:t>
            </a:r>
            <a:r>
              <a:rPr lang="de-DE" altLang="de-DE" sz="1200" u="sng" dirty="0">
                <a:solidFill>
                  <a:srgbClr val="00264C"/>
                </a:solidFill>
                <a:latin typeface="Arial" charset="0"/>
                <a:cs typeface="Arial" charset="0"/>
              </a:rPr>
              <a:t>Strafanzeige</a:t>
            </a:r>
            <a:r>
              <a:rPr lang="de-DE" altLang="de-DE" sz="1200" dirty="0">
                <a:solidFill>
                  <a:srgbClr val="00264C"/>
                </a:solidFill>
                <a:latin typeface="Arial" charset="0"/>
                <a:cs typeface="Arial" charset="0"/>
              </a:rPr>
              <a:t> ist in der Regel dann geboten, wenn Verstöße eine Anzeige zum Schutz anderer Schülerinnen und Schüler erforderlich machen. Im Übrigen ist es nicht generell angezeigt, jeden Verdacht oder jedes Vorliegen eines Drogenkonsums der Polizei zu melden. Dies gilt insbesondere dann, wenn sich der Sachverhalt auf ein Ausprobieren beschränkt und die pädagogische Begleitung sowie eine therapeutische Behandlung gewährleistet sind.</a:t>
            </a:r>
          </a:p>
        </p:txBody>
      </p:sp>
    </p:spTree>
    <p:extLst>
      <p:ext uri="{BB962C8B-B14F-4D97-AF65-F5344CB8AC3E}">
        <p14:creationId xmlns:p14="http://schemas.microsoft.com/office/powerpoint/2010/main" xmlns="" val="33713926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7226">
                                            <p:txEl>
                                              <p:pRg st="1" end="1"/>
                                            </p:txEl>
                                          </p:spTgt>
                                        </p:tgtEl>
                                        <p:attrNameLst>
                                          <p:attrName>style.visibility</p:attrName>
                                        </p:attrNameLst>
                                      </p:cBhvr>
                                      <p:to>
                                        <p:strVal val="visible"/>
                                      </p:to>
                                    </p:set>
                                    <p:anim calcmode="lin" valueType="num">
                                      <p:cBhvr additive="base">
                                        <p:cTn id="7" dur="500" fill="hold"/>
                                        <p:tgtEl>
                                          <p:spTgt spid="13722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7226">
                                            <p:txEl>
                                              <p:pRg st="3" end="3"/>
                                            </p:txEl>
                                          </p:spTgt>
                                        </p:tgtEl>
                                        <p:attrNameLst>
                                          <p:attrName>style.visibility</p:attrName>
                                        </p:attrNameLst>
                                      </p:cBhvr>
                                      <p:to>
                                        <p:strVal val="visible"/>
                                      </p:to>
                                    </p:set>
                                    <p:anim calcmode="lin" valueType="num">
                                      <p:cBhvr additive="base">
                                        <p:cTn id="13" dur="500" fill="hold"/>
                                        <p:tgtEl>
                                          <p:spTgt spid="13722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37226">
                                            <p:txEl>
                                              <p:pRg st="5" end="5"/>
                                            </p:txEl>
                                          </p:spTgt>
                                        </p:tgtEl>
                                        <p:attrNameLst>
                                          <p:attrName>style.visibility</p:attrName>
                                        </p:attrNameLst>
                                      </p:cBhvr>
                                      <p:to>
                                        <p:strVal val="visible"/>
                                      </p:to>
                                    </p:set>
                                    <p:anim calcmode="lin" valueType="num">
                                      <p:cBhvr additive="base">
                                        <p:cTn id="19" dur="500" fill="hold"/>
                                        <p:tgtEl>
                                          <p:spTgt spid="137226">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722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37226">
                                            <p:txEl>
                                              <p:pRg st="7" end="7"/>
                                            </p:txEl>
                                          </p:spTgt>
                                        </p:tgtEl>
                                        <p:attrNameLst>
                                          <p:attrName>style.visibility</p:attrName>
                                        </p:attrNameLst>
                                      </p:cBhvr>
                                      <p:to>
                                        <p:strVal val="visible"/>
                                      </p:to>
                                    </p:set>
                                    <p:anim calcmode="lin" valueType="num">
                                      <p:cBhvr additive="base">
                                        <p:cTn id="25" dur="500" fill="hold"/>
                                        <p:tgtEl>
                                          <p:spTgt spid="137226">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722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Datumsplatzhalter 4"/>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4758490A-91FD-4A0F-A09D-D21F9DCBB842}" type="datetime1">
              <a:rPr lang="de-DE" altLang="de-DE" sz="1400" smtClean="0">
                <a:solidFill>
                  <a:srgbClr val="00264C"/>
                </a:solidFill>
              </a:rPr>
              <a:pPr eaLnBrk="1" hangingPunct="1">
                <a:spcBef>
                  <a:spcPct val="0"/>
                </a:spcBef>
                <a:buSzTx/>
                <a:buFontTx/>
                <a:buNone/>
              </a:pPr>
              <a:t>28.08.2017</a:t>
            </a:fld>
            <a:endParaRPr lang="de-DE" altLang="de-DE" sz="1400" smtClean="0">
              <a:solidFill>
                <a:srgbClr val="00264C"/>
              </a:solidFill>
            </a:endParaRPr>
          </a:p>
        </p:txBody>
      </p:sp>
      <p:sp>
        <p:nvSpPr>
          <p:cNvPr id="75779" name="Fußzeilenplatzhalter 5"/>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endParaRPr lang="de-DE" altLang="de-DE" sz="1400" dirty="0" smtClean="0">
              <a:solidFill>
                <a:srgbClr val="00264C"/>
              </a:solidFill>
            </a:endParaRPr>
          </a:p>
        </p:txBody>
      </p:sp>
      <p:sp>
        <p:nvSpPr>
          <p:cNvPr id="75780" name="Foliennummernplatzhalter 6"/>
          <p:cNvSpPr>
            <a:spLocks noGrp="1"/>
          </p:cNvSpPr>
          <p:nvPr>
            <p:ph type="sldNum" sz="quarter" idx="12"/>
          </p:nvPr>
        </p:nvSpPr>
        <p:spPr>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36C6BAED-58B4-4A8B-A93E-914104CA50C7}" type="slidenum">
              <a:rPr lang="de-DE" altLang="de-DE" sz="1400" smtClean="0">
                <a:solidFill>
                  <a:srgbClr val="FFFFE9"/>
                </a:solidFill>
              </a:rPr>
              <a:pPr eaLnBrk="1" hangingPunct="1">
                <a:spcBef>
                  <a:spcPct val="0"/>
                </a:spcBef>
                <a:buSzTx/>
                <a:buFontTx/>
                <a:buNone/>
              </a:pPr>
              <a:t>15</a:t>
            </a:fld>
            <a:endParaRPr lang="de-DE" altLang="de-DE" sz="1400" smtClean="0">
              <a:solidFill>
                <a:srgbClr val="FFFFE9"/>
              </a:solidFill>
            </a:endParaRPr>
          </a:p>
        </p:txBody>
      </p:sp>
      <p:sp>
        <p:nvSpPr>
          <p:cNvPr id="87045" name="Rectangle 2" descr="Large confetti"/>
          <p:cNvSpPr>
            <a:spLocks noGrp="1" noChangeArrowheads="1"/>
          </p:cNvSpPr>
          <p:nvPr>
            <p:ph type="title"/>
          </p:nvPr>
        </p:nvSpPr>
        <p:spPr>
          <a:xfrm>
            <a:off x="1093788" y="309563"/>
            <a:ext cx="7772400" cy="1092200"/>
          </a:xfrm>
          <a:solidFill>
            <a:schemeClr val="accent3">
              <a:lumMod val="90000"/>
            </a:schemeClr>
          </a:solidFill>
        </p:spPr>
        <p:txBody>
          <a:bodyPr/>
          <a:lstStyle/>
          <a:p>
            <a:pPr eaLnBrk="1" hangingPunct="1">
              <a:defRPr/>
            </a:pP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Frage 13:</a:t>
            </a:r>
            <a:br>
              <a:rPr lang="de-DE" altLang="de-DE" sz="1400" b="1" dirty="0" smtClean="0">
                <a:solidFill>
                  <a:srgbClr val="FF0000"/>
                </a:solidFill>
                <a:latin typeface="Arial" charset="0"/>
              </a:rPr>
            </a:br>
            <a:r>
              <a:rPr lang="de-DE" altLang="de-DE" sz="1400" b="1" dirty="0" smtClean="0">
                <a:solidFill>
                  <a:srgbClr val="FF0000"/>
                </a:solidFill>
                <a:latin typeface="Arial" charset="0"/>
              </a:rPr>
              <a:t>(EOMV – Verdacht auf Konsumierung von Betäubungsmitteln/Drogen)</a:t>
            </a:r>
            <a:r>
              <a:rPr lang="de-DE" altLang="de-DE" sz="1400" dirty="0" smtClean="0">
                <a:latin typeface="Arial" charset="0"/>
              </a:rPr>
              <a:t/>
            </a:r>
            <a:br>
              <a:rPr lang="de-DE" altLang="de-DE" sz="1400" dirty="0" smtClean="0">
                <a:latin typeface="Arial" charset="0"/>
              </a:rPr>
            </a:br>
            <a:r>
              <a:rPr lang="de-DE" altLang="de-DE" sz="1400" b="1" dirty="0" smtClean="0">
                <a:latin typeface="Arial" charset="0"/>
              </a:rPr>
              <a:t>Wie lange sind Unterlagen über die Verhängung einer Ordnungsmaßnahme aufzubewahren?</a:t>
            </a:r>
          </a:p>
        </p:txBody>
      </p:sp>
      <p:sp>
        <p:nvSpPr>
          <p:cNvPr id="75782" name="Rectangle 3"/>
          <p:cNvSpPr>
            <a:spLocks noGrp="1" noChangeArrowheads="1"/>
          </p:cNvSpPr>
          <p:nvPr>
            <p:ph type="body" sz="half" idx="1"/>
          </p:nvPr>
        </p:nvSpPr>
        <p:spPr>
          <a:xfrm>
            <a:off x="685800" y="1905000"/>
            <a:ext cx="7772400" cy="2012950"/>
          </a:xfrm>
        </p:spPr>
        <p:txBody>
          <a:bodyPr/>
          <a:lstStyle/>
          <a:p>
            <a:pPr eaLnBrk="1" hangingPunct="1">
              <a:lnSpc>
                <a:spcPct val="80000"/>
              </a:lnSpc>
              <a:buFontTx/>
              <a:buNone/>
            </a:pPr>
            <a:r>
              <a:rPr lang="de-DE" altLang="de-DE" sz="1400" b="1" dirty="0" smtClean="0">
                <a:latin typeface="Arial" charset="0"/>
              </a:rPr>
              <a:t>Antwort:</a:t>
            </a:r>
          </a:p>
          <a:p>
            <a:pPr eaLnBrk="1" hangingPunct="1">
              <a:lnSpc>
                <a:spcPct val="80000"/>
              </a:lnSpc>
              <a:buFontTx/>
              <a:buNone/>
            </a:pPr>
            <a:endParaRPr lang="de-DE" altLang="de-DE" sz="800" dirty="0" smtClean="0">
              <a:latin typeface="Arial" charset="0"/>
            </a:endParaRPr>
          </a:p>
        </p:txBody>
      </p:sp>
      <p:graphicFrame>
        <p:nvGraphicFramePr>
          <p:cNvPr id="137246" name="Group 30"/>
          <p:cNvGraphicFramePr>
            <a:graphicFrameLocks noGrp="1"/>
          </p:cNvGraphicFramePr>
          <p:nvPr>
            <p:ph sz="half" idx="2"/>
            <p:extLst>
              <p:ext uri="{D42A27DB-BD31-4B8C-83A1-F6EECF244321}">
                <p14:modId xmlns:p14="http://schemas.microsoft.com/office/powerpoint/2010/main" xmlns="" val="2408667399"/>
              </p:ext>
            </p:extLst>
          </p:nvPr>
        </p:nvGraphicFramePr>
        <p:xfrm>
          <a:off x="685800" y="5301208"/>
          <a:ext cx="7990656" cy="794792"/>
        </p:xfrm>
        <a:graphic>
          <a:graphicData uri="http://schemas.openxmlformats.org/drawingml/2006/table">
            <a:tbl>
              <a:tblPr/>
              <a:tblGrid>
                <a:gridCol w="7990656"/>
              </a:tblGrid>
              <a:tr h="794792">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de-DE" sz="1400" b="1" i="0" u="none" strike="noStrike" cap="none" normalizeH="0" baseline="0" dirty="0" smtClean="0">
                          <a:ln>
                            <a:noFill/>
                          </a:ln>
                          <a:solidFill>
                            <a:srgbClr val="009900"/>
                          </a:solidFill>
                          <a:effectLst/>
                          <a:latin typeface="Arial" charset="0"/>
                        </a:rPr>
                        <a:t>Rechtsgrundlagen:</a:t>
                      </a:r>
                      <a:endParaRPr kumimoji="0" lang="de-DE" sz="14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de-DE" sz="1400" b="0" i="0" u="none" strike="noStrike" cap="none" normalizeH="0" baseline="0" dirty="0" smtClean="0">
                          <a:ln>
                            <a:noFill/>
                          </a:ln>
                          <a:solidFill>
                            <a:srgbClr val="009900"/>
                          </a:solidFill>
                          <a:effectLst/>
                          <a:latin typeface="Arial" charset="0"/>
                        </a:rPr>
                        <a:t> </a:t>
                      </a:r>
                      <a:r>
                        <a:rPr kumimoji="0" lang="de-DE" sz="1200" b="0" i="0" u="none" strike="noStrike" cap="none" normalizeH="0" baseline="0" dirty="0" smtClean="0">
                          <a:ln>
                            <a:noFill/>
                          </a:ln>
                          <a:solidFill>
                            <a:srgbClr val="009900"/>
                          </a:solidFill>
                          <a:effectLst/>
                          <a:latin typeface="Arial" charset="0"/>
                        </a:rPr>
                        <a:t>§ 12 Abs. 1 Nr. 9 und Abs. 2 Nr. 6 </a:t>
                      </a:r>
                      <a:r>
                        <a:rPr kumimoji="0" lang="de-DE" sz="1200" b="0" i="0" u="none" strike="noStrike" cap="none" normalizeH="0" baseline="0" dirty="0" err="1" smtClean="0">
                          <a:ln>
                            <a:noFill/>
                          </a:ln>
                          <a:solidFill>
                            <a:srgbClr val="009900"/>
                          </a:solidFill>
                          <a:effectLst/>
                          <a:latin typeface="Arial" charset="0"/>
                        </a:rPr>
                        <a:t>i.V.m</a:t>
                      </a:r>
                      <a:r>
                        <a:rPr kumimoji="0" lang="de-DE" sz="1200" b="0" i="0" u="none" strike="noStrike" cap="none" normalizeH="0" baseline="0" dirty="0" smtClean="0">
                          <a:ln>
                            <a:noFill/>
                          </a:ln>
                          <a:solidFill>
                            <a:srgbClr val="009900"/>
                          </a:solidFill>
                          <a:effectLst/>
                          <a:latin typeface="Arial" charset="0"/>
                        </a:rPr>
                        <a:t>. Anlage 1.11 Datenschutzverordnung Schulwesen</a:t>
                      </a:r>
                    </a:p>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de-DE" sz="1200" b="0" i="0" u="none" strike="noStrike" cap="none" normalizeH="0" baseline="0" dirty="0" smtClean="0">
                          <a:ln>
                            <a:noFill/>
                          </a:ln>
                          <a:solidFill>
                            <a:srgbClr val="009900"/>
                          </a:solidFill>
                          <a:effectLst/>
                          <a:latin typeface="Arial" charset="0"/>
                        </a:rPr>
                        <a:t> § 11 Erziehungs- und Ordnungsmaßnahmenverordnung</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37226" name="Rectangle 10"/>
          <p:cNvSpPr>
            <a:spLocks noChangeArrowheads="1"/>
          </p:cNvSpPr>
          <p:nvPr/>
        </p:nvSpPr>
        <p:spPr bwMode="auto">
          <a:xfrm>
            <a:off x="755650" y="2077215"/>
            <a:ext cx="7993063" cy="2862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spcBef>
                <a:spcPct val="20000"/>
              </a:spcBef>
              <a:buSzPct val="85000"/>
              <a:buBlip>
                <a:blip r:embed="rId3"/>
              </a:buBlip>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4pPr>
            <a:lvl5pPr marL="2057400" indent="-228600" eaLnBrk="0" hangingPunct="0">
              <a:spcBef>
                <a:spcPct val="20000"/>
              </a:spcBef>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9pPr>
          </a:lstStyle>
          <a:p>
            <a:pPr algn="just" eaLnBrk="1" fontAlgn="base" hangingPunct="1">
              <a:spcBef>
                <a:spcPct val="0"/>
              </a:spcBef>
              <a:spcAft>
                <a:spcPct val="0"/>
              </a:spcAft>
              <a:buSzTx/>
              <a:buFontTx/>
              <a:buNone/>
            </a:pPr>
            <a:endParaRPr lang="de-DE" altLang="de-DE" sz="1200" dirty="0" smtClean="0">
              <a:solidFill>
                <a:srgbClr val="00264C"/>
              </a:solidFill>
              <a:latin typeface="Arial" charset="0"/>
              <a:cs typeface="Arial" charset="0"/>
            </a:endParaRPr>
          </a:p>
          <a:p>
            <a:pPr algn="just" eaLnBrk="1" fontAlgn="base" hangingPunct="1">
              <a:spcBef>
                <a:spcPct val="0"/>
              </a:spcBef>
              <a:spcAft>
                <a:spcPct val="0"/>
              </a:spcAft>
              <a:buSzTx/>
              <a:buFontTx/>
              <a:buNone/>
            </a:pPr>
            <a:r>
              <a:rPr lang="de-DE" altLang="de-DE" sz="1200" dirty="0" smtClean="0">
                <a:solidFill>
                  <a:srgbClr val="00264C"/>
                </a:solidFill>
                <a:latin typeface="Arial" charset="0"/>
                <a:cs typeface="Arial" charset="0"/>
              </a:rPr>
              <a:t>Unterlagen über eingeleitete und erteilte </a:t>
            </a:r>
            <a:r>
              <a:rPr lang="de-DE" altLang="de-DE" sz="1200" dirty="0">
                <a:solidFill>
                  <a:srgbClr val="00264C"/>
                </a:solidFill>
                <a:latin typeface="Arial" charset="0"/>
                <a:cs typeface="Arial" charset="0"/>
              </a:rPr>
              <a:t>Ordnungsmaßnahmen gemäß § 3 Absatz 2 Nummer </a:t>
            </a:r>
            <a:r>
              <a:rPr lang="de-DE" altLang="de-DE" sz="1200" dirty="0" smtClean="0">
                <a:solidFill>
                  <a:srgbClr val="00264C"/>
                </a:solidFill>
                <a:latin typeface="Arial" charset="0"/>
                <a:cs typeface="Arial" charset="0"/>
              </a:rPr>
              <a:t>2, 5 </a:t>
            </a:r>
            <a:r>
              <a:rPr lang="de-DE" altLang="de-DE" sz="1200" dirty="0">
                <a:solidFill>
                  <a:srgbClr val="00264C"/>
                </a:solidFill>
                <a:latin typeface="Arial" charset="0"/>
                <a:cs typeface="Arial" charset="0"/>
              </a:rPr>
              <a:t>und </a:t>
            </a:r>
            <a:r>
              <a:rPr lang="de-DE" altLang="de-DE" sz="1200" dirty="0" smtClean="0">
                <a:solidFill>
                  <a:srgbClr val="00264C"/>
                </a:solidFill>
                <a:latin typeface="Arial" charset="0"/>
                <a:cs typeface="Arial" charset="0"/>
              </a:rPr>
              <a:t>6 sowie Androhungen </a:t>
            </a:r>
            <a:r>
              <a:rPr lang="de-DE" altLang="de-DE" sz="1200" dirty="0">
                <a:solidFill>
                  <a:srgbClr val="00264C"/>
                </a:solidFill>
                <a:latin typeface="Arial" charset="0"/>
                <a:cs typeface="Arial" charset="0"/>
              </a:rPr>
              <a:t>von </a:t>
            </a:r>
            <a:r>
              <a:rPr lang="de-DE" altLang="de-DE" sz="1200" dirty="0" smtClean="0">
                <a:solidFill>
                  <a:srgbClr val="00264C"/>
                </a:solidFill>
                <a:latin typeface="Arial" charset="0"/>
                <a:cs typeface="Arial" charset="0"/>
              </a:rPr>
              <a:t>Ordnungsmaßnahmen </a:t>
            </a:r>
            <a:r>
              <a:rPr lang="de-DE" altLang="de-DE" sz="1200" dirty="0">
                <a:solidFill>
                  <a:srgbClr val="00264C"/>
                </a:solidFill>
                <a:latin typeface="Arial" charset="0"/>
                <a:cs typeface="Arial" charset="0"/>
              </a:rPr>
              <a:t>einschließlich der </a:t>
            </a:r>
            <a:r>
              <a:rPr lang="de-DE" altLang="de-DE" sz="1200" dirty="0" smtClean="0">
                <a:solidFill>
                  <a:srgbClr val="00264C"/>
                </a:solidFill>
                <a:latin typeface="Arial" charset="0"/>
                <a:cs typeface="Arial" charset="0"/>
              </a:rPr>
              <a:t>protokollierten Verfahren sowie </a:t>
            </a:r>
            <a:r>
              <a:rPr lang="de-DE" altLang="de-DE" sz="1200" dirty="0">
                <a:solidFill>
                  <a:srgbClr val="00264C"/>
                </a:solidFill>
                <a:latin typeface="Arial" charset="0"/>
                <a:cs typeface="Arial" charset="0"/>
              </a:rPr>
              <a:t>Erziehungsmaßnahmen gemäß § 3 Absatz 2 Nummer 2, 5 und 6 </a:t>
            </a:r>
            <a:r>
              <a:rPr lang="de-DE" altLang="de-DE" sz="1200" dirty="0" smtClean="0">
                <a:solidFill>
                  <a:srgbClr val="00264C"/>
                </a:solidFill>
                <a:latin typeface="Arial" charset="0"/>
                <a:cs typeface="Arial" charset="0"/>
              </a:rPr>
              <a:t>EOMV sind </a:t>
            </a:r>
            <a:r>
              <a:rPr lang="de-DE" altLang="de-DE" sz="1200" u="sng" dirty="0" smtClean="0">
                <a:solidFill>
                  <a:srgbClr val="00264C"/>
                </a:solidFill>
                <a:latin typeface="Arial" charset="0"/>
                <a:cs typeface="Arial" charset="0"/>
              </a:rPr>
              <a:t>Bestandteil </a:t>
            </a:r>
            <a:r>
              <a:rPr lang="de-DE" altLang="de-DE" sz="1200" u="sng" dirty="0">
                <a:solidFill>
                  <a:srgbClr val="00264C"/>
                </a:solidFill>
                <a:latin typeface="Arial" charset="0"/>
                <a:cs typeface="Arial" charset="0"/>
              </a:rPr>
              <a:t>der Schülerakte</a:t>
            </a:r>
            <a:r>
              <a:rPr lang="de-DE" altLang="de-DE" sz="1200" dirty="0">
                <a:solidFill>
                  <a:srgbClr val="00264C"/>
                </a:solidFill>
                <a:latin typeface="Arial" charset="0"/>
                <a:cs typeface="Arial" charset="0"/>
              </a:rPr>
              <a:t>. </a:t>
            </a:r>
            <a:endParaRPr lang="de-DE" altLang="de-DE" sz="1200" dirty="0" smtClean="0">
              <a:solidFill>
                <a:srgbClr val="00264C"/>
              </a:solidFill>
              <a:latin typeface="Arial" charset="0"/>
              <a:cs typeface="Arial" charset="0"/>
            </a:endParaRPr>
          </a:p>
          <a:p>
            <a:pPr algn="just" eaLnBrk="1" fontAlgn="base" hangingPunct="1">
              <a:spcBef>
                <a:spcPct val="0"/>
              </a:spcBef>
              <a:spcAft>
                <a:spcPct val="0"/>
              </a:spcAft>
              <a:buSzTx/>
              <a:buFontTx/>
              <a:buNone/>
            </a:pPr>
            <a:endParaRPr lang="de-DE" altLang="de-DE" sz="1200" dirty="0">
              <a:solidFill>
                <a:srgbClr val="00264C"/>
              </a:solidFill>
              <a:latin typeface="Arial" charset="0"/>
              <a:cs typeface="Arial" charset="0"/>
            </a:endParaRPr>
          </a:p>
          <a:p>
            <a:pPr algn="just" eaLnBrk="1" fontAlgn="base" hangingPunct="1">
              <a:spcBef>
                <a:spcPct val="0"/>
              </a:spcBef>
              <a:spcAft>
                <a:spcPct val="0"/>
              </a:spcAft>
              <a:buSzTx/>
              <a:buFontTx/>
              <a:buNone/>
            </a:pPr>
            <a:r>
              <a:rPr lang="de-DE" altLang="de-DE" sz="1200" dirty="0" smtClean="0">
                <a:solidFill>
                  <a:srgbClr val="00264C"/>
                </a:solidFill>
                <a:latin typeface="Arial" charset="0"/>
                <a:cs typeface="Arial" charset="0"/>
              </a:rPr>
              <a:t>Besondere Eintragungen </a:t>
            </a:r>
            <a:r>
              <a:rPr lang="de-DE" altLang="de-DE" sz="1200" dirty="0">
                <a:solidFill>
                  <a:srgbClr val="00264C"/>
                </a:solidFill>
                <a:latin typeface="Arial" charset="0"/>
                <a:cs typeface="Arial" charset="0"/>
              </a:rPr>
              <a:t>oder personenbezogene </a:t>
            </a:r>
            <a:r>
              <a:rPr lang="de-DE" altLang="de-DE" sz="1200" dirty="0" smtClean="0">
                <a:solidFill>
                  <a:srgbClr val="00264C"/>
                </a:solidFill>
                <a:latin typeface="Arial" charset="0"/>
                <a:cs typeface="Arial" charset="0"/>
              </a:rPr>
              <a:t>Datenerhebungen </a:t>
            </a:r>
            <a:r>
              <a:rPr lang="de-DE" altLang="de-DE" sz="1200" dirty="0">
                <a:solidFill>
                  <a:srgbClr val="00264C"/>
                </a:solidFill>
                <a:latin typeface="Arial" charset="0"/>
                <a:cs typeface="Arial" charset="0"/>
              </a:rPr>
              <a:t>darüber </a:t>
            </a:r>
            <a:r>
              <a:rPr lang="de-DE" altLang="de-DE" sz="1200" dirty="0" smtClean="0">
                <a:solidFill>
                  <a:srgbClr val="00264C"/>
                </a:solidFill>
                <a:latin typeface="Arial" charset="0"/>
                <a:cs typeface="Arial" charset="0"/>
              </a:rPr>
              <a:t>hinaus </a:t>
            </a:r>
            <a:r>
              <a:rPr lang="de-DE" altLang="de-DE" sz="1200" dirty="0">
                <a:solidFill>
                  <a:srgbClr val="00264C"/>
                </a:solidFill>
                <a:latin typeface="Arial" charset="0"/>
                <a:cs typeface="Arial" charset="0"/>
              </a:rPr>
              <a:t>dürfen nicht </a:t>
            </a:r>
            <a:r>
              <a:rPr lang="de-DE" altLang="de-DE" sz="1200" dirty="0" smtClean="0">
                <a:solidFill>
                  <a:srgbClr val="00264C"/>
                </a:solidFill>
                <a:latin typeface="Arial" charset="0"/>
                <a:cs typeface="Arial" charset="0"/>
              </a:rPr>
              <a:t>erfolgen</a:t>
            </a:r>
            <a:r>
              <a:rPr lang="de-DE" altLang="de-DE" sz="1200" dirty="0">
                <a:solidFill>
                  <a:srgbClr val="00264C"/>
                </a:solidFill>
                <a:latin typeface="Arial" charset="0"/>
                <a:cs typeface="Arial" charset="0"/>
              </a:rPr>
              <a:t>. </a:t>
            </a:r>
            <a:r>
              <a:rPr lang="de-DE" altLang="de-DE" sz="1200" dirty="0" smtClean="0">
                <a:solidFill>
                  <a:srgbClr val="00264C"/>
                </a:solidFill>
                <a:latin typeface="Arial" charset="0"/>
                <a:cs typeface="Arial" charset="0"/>
              </a:rPr>
              <a:t>Unterlagen </a:t>
            </a:r>
            <a:r>
              <a:rPr lang="de-DE" altLang="de-DE" sz="1200" dirty="0">
                <a:solidFill>
                  <a:srgbClr val="00264C"/>
                </a:solidFill>
                <a:latin typeface="Arial" charset="0"/>
                <a:cs typeface="Arial" charset="0"/>
              </a:rPr>
              <a:t>zu </a:t>
            </a:r>
            <a:r>
              <a:rPr lang="de-DE" altLang="de-DE" sz="1200" dirty="0" smtClean="0">
                <a:solidFill>
                  <a:srgbClr val="00264C"/>
                </a:solidFill>
                <a:latin typeface="Arial" charset="0"/>
                <a:cs typeface="Arial" charset="0"/>
              </a:rPr>
              <a:t>Verfahren</a:t>
            </a:r>
            <a:r>
              <a:rPr lang="de-DE" altLang="de-DE" sz="1200" dirty="0">
                <a:solidFill>
                  <a:srgbClr val="00264C"/>
                </a:solidFill>
                <a:latin typeface="Arial" charset="0"/>
                <a:cs typeface="Arial" charset="0"/>
              </a:rPr>
              <a:t>, die nicht zu einer </a:t>
            </a:r>
            <a:r>
              <a:rPr lang="de-DE" altLang="de-DE" sz="1200" dirty="0" smtClean="0">
                <a:solidFill>
                  <a:srgbClr val="00264C"/>
                </a:solidFill>
                <a:latin typeface="Arial" charset="0"/>
                <a:cs typeface="Arial" charset="0"/>
              </a:rPr>
              <a:t>Androhung </a:t>
            </a:r>
            <a:r>
              <a:rPr lang="de-DE" altLang="de-DE" sz="1200" dirty="0">
                <a:solidFill>
                  <a:srgbClr val="00264C"/>
                </a:solidFill>
                <a:latin typeface="Arial" charset="0"/>
                <a:cs typeface="Arial" charset="0"/>
              </a:rPr>
              <a:t>oder Erteilung einer </a:t>
            </a:r>
            <a:r>
              <a:rPr lang="de-DE" altLang="de-DE" sz="1200" dirty="0" smtClean="0">
                <a:solidFill>
                  <a:srgbClr val="00264C"/>
                </a:solidFill>
                <a:latin typeface="Arial" charset="0"/>
                <a:cs typeface="Arial" charset="0"/>
              </a:rPr>
              <a:t>Ordnungsmaßnahme </a:t>
            </a:r>
            <a:r>
              <a:rPr lang="de-DE" altLang="de-DE" sz="1200" dirty="0">
                <a:solidFill>
                  <a:srgbClr val="00264C"/>
                </a:solidFill>
                <a:latin typeface="Arial" charset="0"/>
                <a:cs typeface="Arial" charset="0"/>
              </a:rPr>
              <a:t>führten, sind </a:t>
            </a:r>
            <a:r>
              <a:rPr lang="de-DE" altLang="de-DE" sz="1200" dirty="0" smtClean="0">
                <a:solidFill>
                  <a:srgbClr val="00264C"/>
                </a:solidFill>
                <a:latin typeface="Arial" charset="0"/>
                <a:cs typeface="Arial" charset="0"/>
              </a:rPr>
              <a:t>unverzüglich </a:t>
            </a:r>
            <a:r>
              <a:rPr lang="de-DE" altLang="de-DE" sz="1200" dirty="0">
                <a:solidFill>
                  <a:srgbClr val="00264C"/>
                </a:solidFill>
                <a:latin typeface="Arial" charset="0"/>
                <a:cs typeface="Arial" charset="0"/>
              </a:rPr>
              <a:t>aus der Schülerakte zu entfernen. </a:t>
            </a:r>
            <a:r>
              <a:rPr lang="de-DE" altLang="de-DE" sz="1200" dirty="0" smtClean="0">
                <a:solidFill>
                  <a:srgbClr val="00264C"/>
                </a:solidFill>
                <a:latin typeface="Arial" charset="0"/>
                <a:cs typeface="Arial" charset="0"/>
              </a:rPr>
              <a:t>Dazu gehören </a:t>
            </a:r>
            <a:r>
              <a:rPr lang="de-DE" altLang="de-DE" sz="1200" dirty="0">
                <a:solidFill>
                  <a:srgbClr val="00264C"/>
                </a:solidFill>
                <a:latin typeface="Arial" charset="0"/>
                <a:cs typeface="Arial" charset="0"/>
              </a:rPr>
              <a:t>auch </a:t>
            </a:r>
            <a:r>
              <a:rPr lang="de-DE" altLang="de-DE" sz="1200" dirty="0" smtClean="0">
                <a:solidFill>
                  <a:srgbClr val="00264C"/>
                </a:solidFill>
                <a:latin typeface="Arial" charset="0"/>
                <a:cs typeface="Arial" charset="0"/>
              </a:rPr>
              <a:t>Unterlagen </a:t>
            </a:r>
            <a:r>
              <a:rPr lang="de-DE" altLang="de-DE" sz="1200" dirty="0">
                <a:solidFill>
                  <a:srgbClr val="00264C"/>
                </a:solidFill>
                <a:latin typeface="Arial" charset="0"/>
                <a:cs typeface="Arial" charset="0"/>
              </a:rPr>
              <a:t>hinsichtlich eines von dem Betroffenen erfolgreich </a:t>
            </a:r>
            <a:r>
              <a:rPr lang="de-DE" altLang="de-DE" sz="1200" dirty="0" smtClean="0">
                <a:solidFill>
                  <a:srgbClr val="00264C"/>
                </a:solidFill>
                <a:latin typeface="Arial" charset="0"/>
                <a:cs typeface="Arial" charset="0"/>
              </a:rPr>
              <a:t>durchgeführten </a:t>
            </a:r>
            <a:r>
              <a:rPr lang="de-DE" altLang="de-DE" sz="1200" dirty="0">
                <a:solidFill>
                  <a:srgbClr val="00264C"/>
                </a:solidFill>
                <a:latin typeface="Arial" charset="0"/>
                <a:cs typeface="Arial" charset="0"/>
              </a:rPr>
              <a:t>und </a:t>
            </a:r>
            <a:r>
              <a:rPr lang="de-DE" altLang="de-DE" sz="1200" dirty="0" smtClean="0">
                <a:solidFill>
                  <a:srgbClr val="00264C"/>
                </a:solidFill>
                <a:latin typeface="Arial" charset="0"/>
                <a:cs typeface="Arial" charset="0"/>
              </a:rPr>
              <a:t>rechtskräftig abgeschlossenen Widerspruchs- </a:t>
            </a:r>
            <a:r>
              <a:rPr lang="de-DE" altLang="de-DE" sz="1200" dirty="0">
                <a:solidFill>
                  <a:srgbClr val="00264C"/>
                </a:solidFill>
                <a:latin typeface="Arial" charset="0"/>
                <a:cs typeface="Arial" charset="0"/>
              </a:rPr>
              <a:t>oder </a:t>
            </a:r>
            <a:r>
              <a:rPr lang="de-DE" altLang="de-DE" sz="1200" dirty="0" smtClean="0">
                <a:solidFill>
                  <a:srgbClr val="00264C"/>
                </a:solidFill>
                <a:latin typeface="Arial" charset="0"/>
                <a:cs typeface="Arial" charset="0"/>
              </a:rPr>
              <a:t>Gerichtsverfahrens</a:t>
            </a:r>
            <a:r>
              <a:rPr lang="de-DE" altLang="de-DE" sz="1200" dirty="0">
                <a:solidFill>
                  <a:srgbClr val="00264C"/>
                </a:solidFill>
                <a:latin typeface="Arial" charset="0"/>
                <a:cs typeface="Arial" charset="0"/>
              </a:rPr>
              <a:t>. </a:t>
            </a:r>
          </a:p>
          <a:p>
            <a:pPr algn="just" eaLnBrk="1" fontAlgn="base" hangingPunct="1">
              <a:spcBef>
                <a:spcPct val="0"/>
              </a:spcBef>
              <a:spcAft>
                <a:spcPct val="0"/>
              </a:spcAft>
              <a:buSzTx/>
              <a:buFontTx/>
              <a:buNone/>
            </a:pPr>
            <a:endParaRPr lang="de-DE" altLang="de-DE" sz="1200" dirty="0">
              <a:solidFill>
                <a:srgbClr val="00264C"/>
              </a:solidFill>
              <a:latin typeface="Arial" charset="0"/>
              <a:cs typeface="Arial" charset="0"/>
            </a:endParaRPr>
          </a:p>
          <a:p>
            <a:pPr algn="just" eaLnBrk="1" fontAlgn="base" hangingPunct="1">
              <a:spcBef>
                <a:spcPct val="0"/>
              </a:spcBef>
              <a:spcAft>
                <a:spcPct val="0"/>
              </a:spcAft>
              <a:buSzTx/>
              <a:buFontTx/>
              <a:buNone/>
            </a:pPr>
            <a:r>
              <a:rPr lang="de-DE" altLang="de-DE" sz="1200" dirty="0" smtClean="0">
                <a:solidFill>
                  <a:srgbClr val="00264C"/>
                </a:solidFill>
                <a:latin typeface="Arial" charset="0"/>
                <a:cs typeface="Arial" charset="0"/>
              </a:rPr>
              <a:t>Unterlagen </a:t>
            </a:r>
            <a:r>
              <a:rPr lang="de-DE" altLang="de-DE" sz="1200" dirty="0">
                <a:solidFill>
                  <a:srgbClr val="00264C"/>
                </a:solidFill>
                <a:latin typeface="Arial" charset="0"/>
                <a:cs typeface="Arial" charset="0"/>
              </a:rPr>
              <a:t>gemäß Absatz 1 Satz 1 sind mit Ablauf der </a:t>
            </a:r>
            <a:r>
              <a:rPr lang="de-DE" altLang="de-DE" sz="1200" u="sng" dirty="0">
                <a:solidFill>
                  <a:srgbClr val="00264C"/>
                </a:solidFill>
                <a:latin typeface="Arial" charset="0"/>
                <a:cs typeface="Arial" charset="0"/>
              </a:rPr>
              <a:t>zweijährigen Aufbewahrungsfrist</a:t>
            </a:r>
            <a:r>
              <a:rPr lang="de-DE" altLang="de-DE" sz="1200" dirty="0">
                <a:solidFill>
                  <a:srgbClr val="00264C"/>
                </a:solidFill>
                <a:latin typeface="Arial" charset="0"/>
                <a:cs typeface="Arial" charset="0"/>
              </a:rPr>
              <a:t> gemäß § 12 Absatz 1 Nummer 9 in Verbindung mit § 12 Absatz 2 Nummer 6 der Datenschutzverordnung Schulwesen Nummer 2 Abs. 4 Buchstabe c der VV-Schulakten nach Bekanntgabe der Androhung </a:t>
            </a:r>
            <a:r>
              <a:rPr lang="de-DE" altLang="de-DE" sz="1200" dirty="0" smtClean="0">
                <a:solidFill>
                  <a:srgbClr val="00264C"/>
                </a:solidFill>
                <a:latin typeface="Arial" charset="0"/>
                <a:cs typeface="Arial" charset="0"/>
              </a:rPr>
              <a:t>oder der </a:t>
            </a:r>
            <a:r>
              <a:rPr lang="de-DE" altLang="de-DE" sz="1200" dirty="0">
                <a:solidFill>
                  <a:srgbClr val="00264C"/>
                </a:solidFill>
                <a:latin typeface="Arial" charset="0"/>
                <a:cs typeface="Arial" charset="0"/>
              </a:rPr>
              <a:t>Bekanntgabe einer </a:t>
            </a:r>
            <a:r>
              <a:rPr lang="de-DE" altLang="de-DE" sz="1200" dirty="0" smtClean="0">
                <a:solidFill>
                  <a:srgbClr val="00264C"/>
                </a:solidFill>
                <a:latin typeface="Arial" charset="0"/>
                <a:cs typeface="Arial" charset="0"/>
              </a:rPr>
              <a:t>Ordnungsmaßnahme </a:t>
            </a:r>
            <a:r>
              <a:rPr lang="de-DE" altLang="de-DE" sz="1200" dirty="0">
                <a:solidFill>
                  <a:srgbClr val="00264C"/>
                </a:solidFill>
                <a:latin typeface="Arial" charset="0"/>
                <a:cs typeface="Arial" charset="0"/>
              </a:rPr>
              <a:t>aus der </a:t>
            </a:r>
            <a:r>
              <a:rPr lang="de-DE" altLang="de-DE" sz="1200" dirty="0" smtClean="0">
                <a:solidFill>
                  <a:srgbClr val="00264C"/>
                </a:solidFill>
                <a:latin typeface="Arial" charset="0"/>
                <a:cs typeface="Arial" charset="0"/>
              </a:rPr>
              <a:t>Schülerakte </a:t>
            </a:r>
            <a:r>
              <a:rPr lang="de-DE" altLang="de-DE" sz="1200" dirty="0">
                <a:solidFill>
                  <a:srgbClr val="00264C"/>
                </a:solidFill>
                <a:latin typeface="Arial" charset="0"/>
                <a:cs typeface="Arial" charset="0"/>
              </a:rPr>
              <a:t>zu </a:t>
            </a:r>
            <a:r>
              <a:rPr lang="de-DE" altLang="de-DE" sz="1200" dirty="0" smtClean="0">
                <a:solidFill>
                  <a:srgbClr val="00264C"/>
                </a:solidFill>
                <a:latin typeface="Arial" charset="0"/>
                <a:cs typeface="Arial" charset="0"/>
              </a:rPr>
              <a:t>entfernen.</a:t>
            </a:r>
          </a:p>
          <a:p>
            <a:pPr algn="just" eaLnBrk="1" fontAlgn="base" hangingPunct="1">
              <a:spcBef>
                <a:spcPct val="0"/>
              </a:spcBef>
              <a:spcAft>
                <a:spcPct val="0"/>
              </a:spcAft>
              <a:buSzTx/>
              <a:buFontTx/>
              <a:buNone/>
            </a:pPr>
            <a:endParaRPr lang="de-DE" altLang="de-DE" sz="1200" dirty="0">
              <a:solidFill>
                <a:srgbClr val="00264C"/>
              </a:solidFill>
              <a:latin typeface="Arial" charset="0"/>
              <a:cs typeface="Arial" charset="0"/>
            </a:endParaRPr>
          </a:p>
        </p:txBody>
      </p:sp>
    </p:spTree>
    <p:extLst>
      <p:ext uri="{BB962C8B-B14F-4D97-AF65-F5344CB8AC3E}">
        <p14:creationId xmlns:p14="http://schemas.microsoft.com/office/powerpoint/2010/main" xmlns="" val="29350508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7226">
                                            <p:txEl>
                                              <p:pRg st="1" end="1"/>
                                            </p:txEl>
                                          </p:spTgt>
                                        </p:tgtEl>
                                        <p:attrNameLst>
                                          <p:attrName>style.visibility</p:attrName>
                                        </p:attrNameLst>
                                      </p:cBhvr>
                                      <p:to>
                                        <p:strVal val="visible"/>
                                      </p:to>
                                    </p:set>
                                    <p:anim calcmode="lin" valueType="num">
                                      <p:cBhvr additive="base">
                                        <p:cTn id="7" dur="500" fill="hold"/>
                                        <p:tgtEl>
                                          <p:spTgt spid="13722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7226">
                                            <p:txEl>
                                              <p:pRg st="3" end="3"/>
                                            </p:txEl>
                                          </p:spTgt>
                                        </p:tgtEl>
                                        <p:attrNameLst>
                                          <p:attrName>style.visibility</p:attrName>
                                        </p:attrNameLst>
                                      </p:cBhvr>
                                      <p:to>
                                        <p:strVal val="visible"/>
                                      </p:to>
                                    </p:set>
                                    <p:anim calcmode="lin" valueType="num">
                                      <p:cBhvr additive="base">
                                        <p:cTn id="13" dur="500" fill="hold"/>
                                        <p:tgtEl>
                                          <p:spTgt spid="13722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7226">
                                            <p:txEl>
                                              <p:pRg st="5" end="5"/>
                                            </p:txEl>
                                          </p:spTgt>
                                        </p:tgtEl>
                                        <p:attrNameLst>
                                          <p:attrName>style.visibility</p:attrName>
                                        </p:attrNameLst>
                                      </p:cBhvr>
                                      <p:to>
                                        <p:strVal val="visible"/>
                                      </p:to>
                                    </p:set>
                                    <p:anim calcmode="lin" valueType="num">
                                      <p:cBhvr additive="base">
                                        <p:cTn id="19" dur="500" fill="hold"/>
                                        <p:tgtEl>
                                          <p:spTgt spid="137226">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722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Datumsplatzhalter 4"/>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4758490A-91FD-4A0F-A09D-D21F9DCBB842}" type="datetime1">
              <a:rPr lang="de-DE" altLang="de-DE" sz="1400" smtClean="0">
                <a:solidFill>
                  <a:srgbClr val="00264C"/>
                </a:solidFill>
              </a:rPr>
              <a:pPr eaLnBrk="1" hangingPunct="1">
                <a:spcBef>
                  <a:spcPct val="0"/>
                </a:spcBef>
                <a:buSzTx/>
                <a:buFontTx/>
                <a:buNone/>
              </a:pPr>
              <a:t>28.08.2017</a:t>
            </a:fld>
            <a:endParaRPr lang="de-DE" altLang="de-DE" sz="1400" smtClean="0">
              <a:solidFill>
                <a:srgbClr val="00264C"/>
              </a:solidFill>
            </a:endParaRPr>
          </a:p>
        </p:txBody>
      </p:sp>
      <p:sp>
        <p:nvSpPr>
          <p:cNvPr id="75779" name="Fußzeilenplatzhalter 5"/>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endParaRPr lang="de-DE" altLang="de-DE" sz="1400" dirty="0" smtClean="0">
              <a:solidFill>
                <a:srgbClr val="00264C"/>
              </a:solidFill>
            </a:endParaRPr>
          </a:p>
        </p:txBody>
      </p:sp>
      <p:sp>
        <p:nvSpPr>
          <p:cNvPr id="75780" name="Foliennummernplatzhalter 6"/>
          <p:cNvSpPr>
            <a:spLocks noGrp="1"/>
          </p:cNvSpPr>
          <p:nvPr>
            <p:ph type="sldNum" sz="quarter" idx="12"/>
          </p:nvPr>
        </p:nvSpPr>
        <p:spPr>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36C6BAED-58B4-4A8B-A93E-914104CA50C7}" type="slidenum">
              <a:rPr lang="de-DE" altLang="de-DE" sz="1400" smtClean="0">
                <a:solidFill>
                  <a:srgbClr val="FFFFE9"/>
                </a:solidFill>
              </a:rPr>
              <a:pPr eaLnBrk="1" hangingPunct="1">
                <a:spcBef>
                  <a:spcPct val="0"/>
                </a:spcBef>
                <a:buSzTx/>
                <a:buFontTx/>
                <a:buNone/>
              </a:pPr>
              <a:t>16</a:t>
            </a:fld>
            <a:endParaRPr lang="de-DE" altLang="de-DE" sz="1400" smtClean="0">
              <a:solidFill>
                <a:srgbClr val="FFFFE9"/>
              </a:solidFill>
            </a:endParaRPr>
          </a:p>
        </p:txBody>
      </p:sp>
      <p:sp>
        <p:nvSpPr>
          <p:cNvPr id="87045" name="Rectangle 2" descr="Large confetti"/>
          <p:cNvSpPr>
            <a:spLocks noGrp="1" noChangeArrowheads="1"/>
          </p:cNvSpPr>
          <p:nvPr>
            <p:ph type="title"/>
          </p:nvPr>
        </p:nvSpPr>
        <p:spPr>
          <a:xfrm>
            <a:off x="1093788" y="309563"/>
            <a:ext cx="7772400" cy="1092200"/>
          </a:xfrm>
          <a:solidFill>
            <a:schemeClr val="accent3">
              <a:lumMod val="90000"/>
            </a:schemeClr>
          </a:solidFill>
        </p:spPr>
        <p:txBody>
          <a:bodyPr/>
          <a:lstStyle/>
          <a:p>
            <a:pPr eaLnBrk="1" hangingPunct="1">
              <a:defRPr/>
            </a:pP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Frage 14:</a:t>
            </a:r>
            <a:br>
              <a:rPr lang="de-DE" altLang="de-DE" sz="1400" b="1" dirty="0" smtClean="0">
                <a:solidFill>
                  <a:srgbClr val="FF0000"/>
                </a:solidFill>
                <a:latin typeface="Arial" charset="0"/>
              </a:rPr>
            </a:br>
            <a:r>
              <a:rPr lang="de-DE" altLang="de-DE" sz="1400" b="1" dirty="0" smtClean="0">
                <a:solidFill>
                  <a:srgbClr val="FF0000"/>
                </a:solidFill>
                <a:latin typeface="Arial" charset="0"/>
              </a:rPr>
              <a:t>(EOMV – Wegnahme von </a:t>
            </a:r>
            <a:r>
              <a:rPr lang="de-DE" altLang="de-DE" sz="1400" b="1" dirty="0">
                <a:solidFill>
                  <a:srgbClr val="FF0000"/>
                </a:solidFill>
                <a:latin typeface="Arial" charset="0"/>
              </a:rPr>
              <a:t>G</a:t>
            </a:r>
            <a:r>
              <a:rPr lang="de-DE" altLang="de-DE" sz="1400" b="1" dirty="0" smtClean="0">
                <a:solidFill>
                  <a:srgbClr val="FF0000"/>
                </a:solidFill>
                <a:latin typeface="Arial" charset="0"/>
              </a:rPr>
              <a:t>egenständen)</a:t>
            </a:r>
            <a:r>
              <a:rPr lang="de-DE" altLang="de-DE" sz="1400" dirty="0" smtClean="0">
                <a:latin typeface="Arial" charset="0"/>
              </a:rPr>
              <a:t/>
            </a:r>
            <a:br>
              <a:rPr lang="de-DE" altLang="de-DE" sz="1400" dirty="0" smtClean="0">
                <a:latin typeface="Arial" charset="0"/>
              </a:rPr>
            </a:br>
            <a:r>
              <a:rPr lang="de-DE" altLang="de-DE" sz="1400" b="1" dirty="0" smtClean="0">
                <a:latin typeface="Arial" charset="0"/>
              </a:rPr>
              <a:t>Kann ich einem Schüler einer Schülerin das Handy wegnehmen, wenn damit im Unterricht Nachrichten empfangen werden und ständig der „Benachrichtigungshinweis“ ertönt ?</a:t>
            </a:r>
          </a:p>
        </p:txBody>
      </p:sp>
      <p:sp>
        <p:nvSpPr>
          <p:cNvPr id="75782" name="Rectangle 3"/>
          <p:cNvSpPr>
            <a:spLocks noGrp="1" noChangeArrowheads="1"/>
          </p:cNvSpPr>
          <p:nvPr>
            <p:ph type="body" sz="half" idx="1"/>
          </p:nvPr>
        </p:nvSpPr>
        <p:spPr>
          <a:xfrm>
            <a:off x="685800" y="1905000"/>
            <a:ext cx="7772400" cy="2012950"/>
          </a:xfrm>
        </p:spPr>
        <p:txBody>
          <a:bodyPr/>
          <a:lstStyle/>
          <a:p>
            <a:pPr eaLnBrk="1" hangingPunct="1">
              <a:lnSpc>
                <a:spcPct val="80000"/>
              </a:lnSpc>
              <a:buFontTx/>
              <a:buNone/>
            </a:pPr>
            <a:r>
              <a:rPr lang="de-DE" altLang="de-DE" sz="1400" b="1" dirty="0" smtClean="0">
                <a:latin typeface="Arial" charset="0"/>
              </a:rPr>
              <a:t>Antwort:</a:t>
            </a:r>
          </a:p>
          <a:p>
            <a:pPr eaLnBrk="1" hangingPunct="1">
              <a:lnSpc>
                <a:spcPct val="80000"/>
              </a:lnSpc>
              <a:buFontTx/>
              <a:buNone/>
            </a:pPr>
            <a:endParaRPr lang="de-DE" altLang="de-DE" sz="800" dirty="0" smtClean="0">
              <a:latin typeface="Arial" charset="0"/>
            </a:endParaRPr>
          </a:p>
        </p:txBody>
      </p:sp>
      <p:graphicFrame>
        <p:nvGraphicFramePr>
          <p:cNvPr id="137246" name="Group 30"/>
          <p:cNvGraphicFramePr>
            <a:graphicFrameLocks noGrp="1"/>
          </p:cNvGraphicFramePr>
          <p:nvPr>
            <p:ph sz="half" idx="2"/>
            <p:extLst>
              <p:ext uri="{D42A27DB-BD31-4B8C-83A1-F6EECF244321}">
                <p14:modId xmlns:p14="http://schemas.microsoft.com/office/powerpoint/2010/main" xmlns="" val="1837632887"/>
              </p:ext>
            </p:extLst>
          </p:nvPr>
        </p:nvGraphicFramePr>
        <p:xfrm>
          <a:off x="685800" y="5315712"/>
          <a:ext cx="7990656" cy="908304"/>
        </p:xfrm>
        <a:graphic>
          <a:graphicData uri="http://schemas.openxmlformats.org/drawingml/2006/table">
            <a:tbl>
              <a:tblPr/>
              <a:tblGrid>
                <a:gridCol w="7990656"/>
              </a:tblGrid>
              <a:tr h="722784">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de-DE" sz="1400" b="1" i="0" u="none" strike="noStrike" cap="none" normalizeH="0" baseline="0" dirty="0" smtClean="0">
                          <a:ln>
                            <a:noFill/>
                          </a:ln>
                          <a:solidFill>
                            <a:srgbClr val="009900"/>
                          </a:solidFill>
                          <a:effectLst/>
                          <a:latin typeface="Arial" charset="0"/>
                        </a:rPr>
                        <a:t>Rechtsgrundlagen:</a:t>
                      </a:r>
                      <a:endParaRPr kumimoji="0" lang="de-DE" sz="14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de-DE" sz="1100" b="0" i="0" u="none" strike="noStrike" cap="none" normalizeH="0" baseline="0" dirty="0" smtClean="0">
                          <a:ln>
                            <a:noFill/>
                          </a:ln>
                          <a:solidFill>
                            <a:srgbClr val="009900"/>
                          </a:solidFill>
                          <a:effectLst/>
                          <a:latin typeface="Arial" charset="0"/>
                        </a:rPr>
                        <a:t> Art. 2 Abs. 1 GG, Art. 10 Abs. 1 </a:t>
                      </a:r>
                      <a:r>
                        <a:rPr kumimoji="0" lang="de-DE" sz="1100" b="0" i="0" u="none" strike="noStrike" cap="none" normalizeH="0" baseline="0" dirty="0" err="1" smtClean="0">
                          <a:ln>
                            <a:noFill/>
                          </a:ln>
                          <a:solidFill>
                            <a:srgbClr val="009900"/>
                          </a:solidFill>
                          <a:effectLst/>
                          <a:latin typeface="Arial" charset="0"/>
                        </a:rPr>
                        <a:t>VerfBbg</a:t>
                      </a:r>
                      <a:endParaRPr kumimoji="0" lang="de-DE" sz="1100" b="0" i="0" u="none" strike="noStrike" cap="none" normalizeH="0" baseline="0" dirty="0" smtClean="0">
                        <a:ln>
                          <a:noFill/>
                        </a:ln>
                        <a:solidFill>
                          <a:srgbClr val="0099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de-DE" sz="1100" b="0" i="0" u="none" strike="noStrike" cap="none" normalizeH="0" baseline="0" dirty="0" smtClean="0">
                          <a:ln>
                            <a:noFill/>
                          </a:ln>
                          <a:solidFill>
                            <a:srgbClr val="009900"/>
                          </a:solidFill>
                          <a:effectLst/>
                          <a:latin typeface="Arial" charset="0"/>
                        </a:rPr>
                        <a:t> § 63 Absatz 1 </a:t>
                      </a:r>
                      <a:r>
                        <a:rPr kumimoji="0" lang="de-DE" sz="1100" b="0" i="0" u="none" strike="noStrike" cap="none" normalizeH="0" baseline="0" dirty="0" err="1" smtClean="0">
                          <a:ln>
                            <a:noFill/>
                          </a:ln>
                          <a:solidFill>
                            <a:srgbClr val="009900"/>
                          </a:solidFill>
                          <a:effectLst/>
                          <a:latin typeface="Arial" charset="0"/>
                        </a:rPr>
                        <a:t>BbgSchulG</a:t>
                      </a:r>
                      <a:r>
                        <a:rPr kumimoji="0" lang="de-DE" sz="1100" b="0" i="0" u="none" strike="noStrike" cap="none" normalizeH="0" baseline="0" dirty="0" smtClean="0">
                          <a:ln>
                            <a:noFill/>
                          </a:ln>
                          <a:solidFill>
                            <a:srgbClr val="009900"/>
                          </a:solidFill>
                          <a:effectLst/>
                          <a:latin typeface="Arial" charset="0"/>
                        </a:rPr>
                        <a:t>,</a:t>
                      </a:r>
                    </a:p>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de-DE" sz="1100" b="0" i="0" u="none" strike="noStrike" cap="none" normalizeH="0" baseline="0" dirty="0" smtClean="0">
                          <a:ln>
                            <a:noFill/>
                          </a:ln>
                          <a:solidFill>
                            <a:srgbClr val="009900"/>
                          </a:solidFill>
                          <a:effectLst/>
                          <a:latin typeface="Arial" charset="0"/>
                        </a:rPr>
                        <a:t> 3 Abs. 2 Nr. 7 Datenschutzverordnung Schulwesen</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37226" name="Rectangle 10"/>
          <p:cNvSpPr>
            <a:spLocks noChangeArrowheads="1"/>
          </p:cNvSpPr>
          <p:nvPr/>
        </p:nvSpPr>
        <p:spPr bwMode="auto">
          <a:xfrm>
            <a:off x="755650" y="1723272"/>
            <a:ext cx="7993063" cy="35702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spcBef>
                <a:spcPct val="20000"/>
              </a:spcBef>
              <a:buSzPct val="85000"/>
              <a:buBlip>
                <a:blip r:embed="rId3"/>
              </a:buBlip>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4pPr>
            <a:lvl5pPr marL="2057400" indent="-228600" eaLnBrk="0" hangingPunct="0">
              <a:spcBef>
                <a:spcPct val="20000"/>
              </a:spcBef>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9pPr>
          </a:lstStyle>
          <a:p>
            <a:pPr algn="just" eaLnBrk="1" fontAlgn="base" hangingPunct="1">
              <a:spcBef>
                <a:spcPct val="0"/>
              </a:spcBef>
              <a:spcAft>
                <a:spcPct val="0"/>
              </a:spcAft>
              <a:buSzTx/>
              <a:buFontTx/>
              <a:buNone/>
            </a:pPr>
            <a:endParaRPr lang="de-DE" sz="1200" dirty="0" smtClean="0">
              <a:latin typeface="Arial" panose="020B0604020202020204" pitchFamily="34" charset="0"/>
              <a:cs typeface="Arial" panose="020B0604020202020204" pitchFamily="34" charset="0"/>
            </a:endParaRPr>
          </a:p>
          <a:p>
            <a:pPr algn="just" eaLnBrk="1" fontAlgn="base" hangingPunct="1">
              <a:spcBef>
                <a:spcPct val="0"/>
              </a:spcBef>
              <a:spcAft>
                <a:spcPct val="0"/>
              </a:spcAft>
              <a:buSzTx/>
              <a:buFontTx/>
              <a:buNone/>
            </a:pPr>
            <a:endParaRPr lang="de-DE" sz="1100" dirty="0" smtClean="0">
              <a:latin typeface="Arial" panose="020B0604020202020204" pitchFamily="34" charset="0"/>
              <a:cs typeface="Arial" panose="020B0604020202020204" pitchFamily="34" charset="0"/>
            </a:endParaRPr>
          </a:p>
          <a:p>
            <a:pPr algn="just" eaLnBrk="1" fontAlgn="base" hangingPunct="1">
              <a:spcBef>
                <a:spcPct val="0"/>
              </a:spcBef>
              <a:spcAft>
                <a:spcPct val="0"/>
              </a:spcAft>
              <a:buSzTx/>
              <a:buFontTx/>
              <a:buNone/>
            </a:pPr>
            <a:r>
              <a:rPr lang="de-DE" sz="1100" dirty="0" smtClean="0">
                <a:latin typeface="Arial" panose="020B0604020202020204" pitchFamily="34" charset="0"/>
                <a:cs typeface="Arial" panose="020B0604020202020204" pitchFamily="34" charset="0"/>
              </a:rPr>
              <a:t>Die </a:t>
            </a:r>
            <a:r>
              <a:rPr lang="de-DE" sz="1100" dirty="0">
                <a:latin typeface="Arial" panose="020B0604020202020204" pitchFamily="34" charset="0"/>
                <a:cs typeface="Arial" panose="020B0604020202020204" pitchFamily="34" charset="0"/>
              </a:rPr>
              <a:t>Wegnahme von Gegenständen ist als </a:t>
            </a:r>
            <a:r>
              <a:rPr lang="de-DE" sz="1100" dirty="0" smtClean="0">
                <a:latin typeface="Arial" panose="020B0604020202020204" pitchFamily="34" charset="0"/>
                <a:cs typeface="Arial" panose="020B0604020202020204" pitchFamily="34" charset="0"/>
              </a:rPr>
              <a:t>Erziehungsmaßnahme zulässig. Auch wenn sich das Handy in der Tasche der Schülerin oder des </a:t>
            </a:r>
            <a:r>
              <a:rPr lang="de-DE" sz="1100" dirty="0">
                <a:latin typeface="Arial" panose="020B0604020202020204" pitchFamily="34" charset="0"/>
                <a:cs typeface="Arial" panose="020B0604020202020204" pitchFamily="34" charset="0"/>
              </a:rPr>
              <a:t>S</a:t>
            </a:r>
            <a:r>
              <a:rPr lang="de-DE" sz="1100" dirty="0" smtClean="0">
                <a:latin typeface="Arial" panose="020B0604020202020204" pitchFamily="34" charset="0"/>
                <a:cs typeface="Arial" panose="020B0604020202020204" pitchFamily="34" charset="0"/>
              </a:rPr>
              <a:t>chülers befindet, kann der Unterricht z.B. durch das Ertönen der Benachrichtigungssignale von auf dem Handy eigehenden Signalen gestört werden. Folgt die Schülerin oder Schüler nicht der Aufforderung der </a:t>
            </a:r>
            <a:r>
              <a:rPr lang="de-DE" sz="1100" dirty="0">
                <a:latin typeface="Arial" panose="020B0604020202020204" pitchFamily="34" charset="0"/>
                <a:cs typeface="Arial" panose="020B0604020202020204" pitchFamily="34" charset="0"/>
              </a:rPr>
              <a:t>L</a:t>
            </a:r>
            <a:r>
              <a:rPr lang="de-DE" sz="1100" dirty="0" smtClean="0">
                <a:latin typeface="Arial" panose="020B0604020202020204" pitchFamily="34" charset="0"/>
                <a:cs typeface="Arial" panose="020B0604020202020204" pitchFamily="34" charset="0"/>
              </a:rPr>
              <a:t>ehrkraft, dass Handy auszuschalten oder lautlos zu stellen, ist die Wegnahme des Handys zur Aufrechterhaltung </a:t>
            </a:r>
            <a:r>
              <a:rPr lang="de-DE" sz="1100" dirty="0">
                <a:latin typeface="Arial" panose="020B0604020202020204" pitchFamily="34" charset="0"/>
                <a:cs typeface="Arial" panose="020B0604020202020204" pitchFamily="34" charset="0"/>
              </a:rPr>
              <a:t>eines ordnungsgemäßen Schulbetriebs </a:t>
            </a:r>
            <a:r>
              <a:rPr lang="de-DE" sz="1100" dirty="0" smtClean="0">
                <a:latin typeface="Arial" panose="020B0604020202020204" pitchFamily="34" charset="0"/>
                <a:cs typeface="Arial" panose="020B0604020202020204" pitchFamily="34" charset="0"/>
              </a:rPr>
              <a:t>erforderlich.</a:t>
            </a:r>
          </a:p>
          <a:p>
            <a:pPr algn="just" eaLnBrk="1" fontAlgn="base" hangingPunct="1">
              <a:spcBef>
                <a:spcPct val="0"/>
              </a:spcBef>
              <a:spcAft>
                <a:spcPct val="0"/>
              </a:spcAft>
              <a:buSzTx/>
              <a:buFontTx/>
              <a:buNone/>
            </a:pPr>
            <a:endParaRPr lang="de-DE" sz="800" dirty="0">
              <a:latin typeface="Arial" panose="020B0604020202020204" pitchFamily="34" charset="0"/>
              <a:cs typeface="Arial" panose="020B0604020202020204" pitchFamily="34" charset="0"/>
            </a:endParaRPr>
          </a:p>
          <a:p>
            <a:pPr algn="just" eaLnBrk="1" fontAlgn="base" hangingPunct="1">
              <a:spcBef>
                <a:spcPct val="0"/>
              </a:spcBef>
              <a:spcAft>
                <a:spcPct val="0"/>
              </a:spcAft>
              <a:buSzTx/>
              <a:buFontTx/>
              <a:buNone/>
            </a:pPr>
            <a:r>
              <a:rPr lang="de-DE" sz="1100" i="1" dirty="0" smtClean="0">
                <a:latin typeface="Arial" panose="020B0604020202020204" pitchFamily="34" charset="0"/>
                <a:cs typeface="Arial" panose="020B0604020202020204" pitchFamily="34" charset="0"/>
              </a:rPr>
              <a:t>Hinweis:</a:t>
            </a:r>
            <a:r>
              <a:rPr lang="de-DE" sz="1100" dirty="0" smtClean="0">
                <a:latin typeface="Arial" panose="020B0604020202020204" pitchFamily="34" charset="0"/>
                <a:cs typeface="Arial" panose="020B0604020202020204" pitchFamily="34" charset="0"/>
              </a:rPr>
              <a:t> Lehrkräfte </a:t>
            </a:r>
            <a:r>
              <a:rPr lang="de-DE" sz="1100" dirty="0">
                <a:latin typeface="Arial" panose="020B0604020202020204" pitchFamily="34" charset="0"/>
                <a:cs typeface="Arial" panose="020B0604020202020204" pitchFamily="34" charset="0"/>
              </a:rPr>
              <a:t>dürfen nur </a:t>
            </a:r>
            <a:r>
              <a:rPr lang="de-DE" sz="1100" dirty="0" smtClean="0">
                <a:latin typeface="Arial" panose="020B0604020202020204" pitchFamily="34" charset="0"/>
                <a:cs typeface="Arial" panose="020B0604020202020204" pitchFamily="34" charset="0"/>
              </a:rPr>
              <a:t>mit </a:t>
            </a:r>
            <a:r>
              <a:rPr lang="de-DE" sz="1100" dirty="0">
                <a:latin typeface="Arial" panose="020B0604020202020204" pitchFamily="34" charset="0"/>
                <a:cs typeface="Arial" panose="020B0604020202020204" pitchFamily="34" charset="0"/>
              </a:rPr>
              <a:t>Genehmigung der Eltern den Inhalt eines Schüler-Handys einsehen. Bei Verdacht auf eine Straftat darf nur die Staatsanwaltschaft oder die Polizei gegen den Willen des Inhabers den Inhalt des Handys durchsuchen</a:t>
            </a:r>
            <a:r>
              <a:rPr lang="de-DE" sz="1100" dirty="0" smtClean="0">
                <a:latin typeface="Arial" panose="020B0604020202020204" pitchFamily="34" charset="0"/>
                <a:cs typeface="Arial" panose="020B0604020202020204" pitchFamily="34" charset="0"/>
              </a:rPr>
              <a:t>.</a:t>
            </a:r>
          </a:p>
          <a:p>
            <a:pPr algn="just" eaLnBrk="1" fontAlgn="base" hangingPunct="1">
              <a:spcBef>
                <a:spcPct val="0"/>
              </a:spcBef>
              <a:spcAft>
                <a:spcPct val="0"/>
              </a:spcAft>
              <a:buSzTx/>
              <a:buFontTx/>
              <a:buNone/>
            </a:pPr>
            <a:endParaRPr lang="de-DE" altLang="de-DE" sz="800" dirty="0">
              <a:solidFill>
                <a:srgbClr val="00264C"/>
              </a:solidFill>
              <a:latin typeface="Arial" panose="020B0604020202020204" pitchFamily="34" charset="0"/>
              <a:cs typeface="Arial" panose="020B0604020202020204" pitchFamily="34" charset="0"/>
            </a:endParaRPr>
          </a:p>
          <a:p>
            <a:pPr algn="just" eaLnBrk="1" fontAlgn="base" hangingPunct="1">
              <a:spcBef>
                <a:spcPct val="0"/>
              </a:spcBef>
              <a:spcAft>
                <a:spcPct val="0"/>
              </a:spcAft>
              <a:buSzTx/>
              <a:buFontTx/>
              <a:buNone/>
            </a:pPr>
            <a:r>
              <a:rPr lang="de-DE" altLang="de-DE" sz="1100" dirty="0" smtClean="0">
                <a:solidFill>
                  <a:srgbClr val="00264C"/>
                </a:solidFill>
                <a:latin typeface="Arial" panose="020B0604020202020204" pitchFamily="34" charset="0"/>
                <a:cs typeface="Arial" panose="020B0604020202020204" pitchFamily="34" charset="0"/>
              </a:rPr>
              <a:t>Die Festlegung eines generellen Handyverbots in Schulen ist nicht möglich, da dies ein unzulässiger Eingriff in das </a:t>
            </a:r>
            <a:r>
              <a:rPr lang="de-DE" altLang="de-DE" sz="1100" dirty="0">
                <a:solidFill>
                  <a:srgbClr val="00264C"/>
                </a:solidFill>
                <a:latin typeface="Arial" panose="020B0604020202020204" pitchFamily="34" charset="0"/>
                <a:cs typeface="Arial" panose="020B0604020202020204" pitchFamily="34" charset="0"/>
              </a:rPr>
              <a:t>P</a:t>
            </a:r>
            <a:r>
              <a:rPr lang="de-DE" altLang="de-DE" sz="1100" dirty="0" smtClean="0">
                <a:solidFill>
                  <a:srgbClr val="00264C"/>
                </a:solidFill>
                <a:latin typeface="Arial" panose="020B0604020202020204" pitchFamily="34" charset="0"/>
                <a:cs typeface="Arial" panose="020B0604020202020204" pitchFamily="34" charset="0"/>
              </a:rPr>
              <a:t>ersönlichkeitsrecht der Schülerinnen und Schüler darstellen würde. Für ein entsprechendes Verbot bedürfte es einer gesetzlichen Regelung, die das Brandenburgische Schulgesetz nicht enthält. Durch die Hausordnung kann jedoch klarstellend festgelegt werden, dass das Handy im Unterricht auszuschalten ist. Darüber hinausgehende temporäre Verbote, die auch die Pausen umfassen, sind nur möglich, wenn sich im Einzelfall an der Schule eine besondere Gefahrensituation für die </a:t>
            </a:r>
            <a:r>
              <a:rPr lang="de-DE" altLang="de-DE" sz="1100" dirty="0">
                <a:solidFill>
                  <a:srgbClr val="00264C"/>
                </a:solidFill>
                <a:latin typeface="Arial" panose="020B0604020202020204" pitchFamily="34" charset="0"/>
                <a:cs typeface="Arial" panose="020B0604020202020204" pitchFamily="34" charset="0"/>
              </a:rPr>
              <a:t>S</a:t>
            </a:r>
            <a:r>
              <a:rPr lang="de-DE" altLang="de-DE" sz="1100" dirty="0" smtClean="0">
                <a:solidFill>
                  <a:srgbClr val="00264C"/>
                </a:solidFill>
                <a:latin typeface="Arial" panose="020B0604020202020204" pitchFamily="34" charset="0"/>
                <a:cs typeface="Arial" panose="020B0604020202020204" pitchFamily="34" charset="0"/>
              </a:rPr>
              <a:t>chülerinnen und Schüler konkretisiert (z.B. Cybermobbing mit in der </a:t>
            </a:r>
            <a:r>
              <a:rPr lang="de-DE" altLang="de-DE" sz="1100" dirty="0">
                <a:solidFill>
                  <a:srgbClr val="00264C"/>
                </a:solidFill>
                <a:latin typeface="Arial" panose="020B0604020202020204" pitchFamily="34" charset="0"/>
                <a:cs typeface="Arial" panose="020B0604020202020204" pitchFamily="34" charset="0"/>
              </a:rPr>
              <a:t>S</a:t>
            </a:r>
            <a:r>
              <a:rPr lang="de-DE" altLang="de-DE" sz="1100" dirty="0" smtClean="0">
                <a:solidFill>
                  <a:srgbClr val="00264C"/>
                </a:solidFill>
                <a:latin typeface="Arial" panose="020B0604020202020204" pitchFamily="34" charset="0"/>
                <a:cs typeface="Arial" panose="020B0604020202020204" pitchFamily="34" charset="0"/>
              </a:rPr>
              <a:t>chule aufgenommenen Videos) und diese </a:t>
            </a:r>
            <a:r>
              <a:rPr lang="de-DE" altLang="de-DE" sz="1100" u="sng" dirty="0" smtClean="0">
                <a:solidFill>
                  <a:srgbClr val="00264C"/>
                </a:solidFill>
                <a:latin typeface="Arial" panose="020B0604020202020204" pitchFamily="34" charset="0"/>
                <a:cs typeface="Arial" panose="020B0604020202020204" pitchFamily="34" charset="0"/>
              </a:rPr>
              <a:t>nur</a:t>
            </a:r>
            <a:r>
              <a:rPr lang="de-DE" altLang="de-DE" sz="1100" dirty="0" smtClean="0">
                <a:solidFill>
                  <a:srgbClr val="00264C"/>
                </a:solidFill>
                <a:latin typeface="Arial" panose="020B0604020202020204" pitchFamily="34" charset="0"/>
                <a:cs typeface="Arial" panose="020B0604020202020204" pitchFamily="34" charset="0"/>
              </a:rPr>
              <a:t> durch ein entsprechendes Verbot beseitigt werden kann.</a:t>
            </a:r>
          </a:p>
          <a:p>
            <a:pPr algn="just" eaLnBrk="1" fontAlgn="base" hangingPunct="1">
              <a:spcBef>
                <a:spcPct val="0"/>
              </a:spcBef>
              <a:spcAft>
                <a:spcPct val="0"/>
              </a:spcAft>
              <a:buSzTx/>
              <a:buFontTx/>
              <a:buNone/>
            </a:pPr>
            <a:endParaRPr lang="de-DE" altLang="de-DE" sz="800" dirty="0" smtClean="0">
              <a:solidFill>
                <a:srgbClr val="00264C"/>
              </a:solidFill>
              <a:latin typeface="Arial" panose="020B0604020202020204" pitchFamily="34" charset="0"/>
              <a:cs typeface="Arial" panose="020B0604020202020204" pitchFamily="34" charset="0"/>
            </a:endParaRPr>
          </a:p>
          <a:p>
            <a:pPr algn="just" eaLnBrk="1" fontAlgn="base" hangingPunct="1">
              <a:spcBef>
                <a:spcPct val="0"/>
              </a:spcBef>
              <a:spcAft>
                <a:spcPct val="0"/>
              </a:spcAft>
              <a:buSzTx/>
              <a:buFontTx/>
              <a:buNone/>
            </a:pPr>
            <a:r>
              <a:rPr lang="de-DE" altLang="de-DE" sz="1100" dirty="0" smtClean="0">
                <a:solidFill>
                  <a:srgbClr val="00264C"/>
                </a:solidFill>
                <a:latin typeface="Arial" panose="020B0604020202020204" pitchFamily="34" charset="0"/>
                <a:cs typeface="Arial" panose="020B0604020202020204" pitchFamily="34" charset="0"/>
              </a:rPr>
              <a:t>Es wird empfohlen, gemeinsam mit der Eltern weitergehende Festlegungen auf freiwilliger Basis zutreffen, um einem eventuellen Missbrauch oder einen übermäßigen Gebrauch von </a:t>
            </a:r>
            <a:r>
              <a:rPr lang="de-DE" altLang="de-DE" sz="1100" dirty="0">
                <a:solidFill>
                  <a:srgbClr val="00264C"/>
                </a:solidFill>
                <a:latin typeface="Arial" panose="020B0604020202020204" pitchFamily="34" charset="0"/>
                <a:cs typeface="Arial" panose="020B0604020202020204" pitchFamily="34" charset="0"/>
              </a:rPr>
              <a:t>H</a:t>
            </a:r>
            <a:r>
              <a:rPr lang="de-DE" altLang="de-DE" sz="1100" dirty="0" smtClean="0">
                <a:solidFill>
                  <a:srgbClr val="00264C"/>
                </a:solidFill>
                <a:latin typeface="Arial" panose="020B0604020202020204" pitchFamily="34" charset="0"/>
                <a:cs typeface="Arial" panose="020B0604020202020204" pitchFamily="34" charset="0"/>
              </a:rPr>
              <a:t>andys in der Schule vorzubeugen.   </a:t>
            </a:r>
            <a:endParaRPr lang="de-DE" altLang="de-DE" sz="1100" dirty="0">
              <a:solidFill>
                <a:srgbClr val="00264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7603745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7226">
                                            <p:txEl>
                                              <p:pRg st="2" end="2"/>
                                            </p:txEl>
                                          </p:spTgt>
                                        </p:tgtEl>
                                        <p:attrNameLst>
                                          <p:attrName>style.visibility</p:attrName>
                                        </p:attrNameLst>
                                      </p:cBhvr>
                                      <p:to>
                                        <p:strVal val="visible"/>
                                      </p:to>
                                    </p:set>
                                    <p:anim calcmode="lin" valueType="num">
                                      <p:cBhvr additive="base">
                                        <p:cTn id="7" dur="500" fill="hold"/>
                                        <p:tgtEl>
                                          <p:spTgt spid="13722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7226">
                                            <p:txEl>
                                              <p:pRg st="6" end="6"/>
                                            </p:txEl>
                                          </p:spTgt>
                                        </p:tgtEl>
                                        <p:attrNameLst>
                                          <p:attrName>style.visibility</p:attrName>
                                        </p:attrNameLst>
                                      </p:cBhvr>
                                      <p:to>
                                        <p:strVal val="visible"/>
                                      </p:to>
                                    </p:set>
                                    <p:anim calcmode="lin" valueType="num">
                                      <p:cBhvr additive="base">
                                        <p:cTn id="13" dur="500" fill="hold"/>
                                        <p:tgtEl>
                                          <p:spTgt spid="137226">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2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7226">
                                            <p:txEl>
                                              <p:pRg st="8" end="8"/>
                                            </p:txEl>
                                          </p:spTgt>
                                        </p:tgtEl>
                                        <p:attrNameLst>
                                          <p:attrName>style.visibility</p:attrName>
                                        </p:attrNameLst>
                                      </p:cBhvr>
                                      <p:to>
                                        <p:strVal val="visible"/>
                                      </p:to>
                                    </p:set>
                                    <p:anim calcmode="lin" valueType="num">
                                      <p:cBhvr additive="base">
                                        <p:cTn id="19" dur="500" fill="hold"/>
                                        <p:tgtEl>
                                          <p:spTgt spid="137226">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722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Datumsplatzhalter 4"/>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r>
              <a:rPr lang="de-DE" altLang="de-DE" sz="1400" dirty="0" smtClean="0">
                <a:solidFill>
                  <a:srgbClr val="00264C"/>
                </a:solidFill>
              </a:rPr>
              <a:t>Stand: </a:t>
            </a:r>
            <a:fld id="{24AC7ACC-EF06-4690-823E-F8586DE3A4F3}" type="datetime1">
              <a:rPr lang="de-DE" altLang="de-DE" sz="1400" smtClean="0">
                <a:solidFill>
                  <a:srgbClr val="00264C"/>
                </a:solidFill>
              </a:rPr>
              <a:pPr eaLnBrk="1" hangingPunct="1">
                <a:spcBef>
                  <a:spcPct val="0"/>
                </a:spcBef>
                <a:buSzTx/>
                <a:buFontTx/>
                <a:buNone/>
              </a:pPr>
              <a:t>28.08.2017</a:t>
            </a:fld>
            <a:endParaRPr lang="de-DE" altLang="de-DE" sz="1400" dirty="0" smtClean="0">
              <a:solidFill>
                <a:srgbClr val="00264C"/>
              </a:solidFill>
            </a:endParaRPr>
          </a:p>
        </p:txBody>
      </p:sp>
      <p:sp>
        <p:nvSpPr>
          <p:cNvPr id="73731" name="Fußzeilenplatzhalter 5"/>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endParaRPr lang="de-DE" altLang="de-DE" sz="1400" dirty="0" smtClean="0">
              <a:solidFill>
                <a:srgbClr val="00264C"/>
              </a:solidFill>
            </a:endParaRPr>
          </a:p>
        </p:txBody>
      </p:sp>
      <p:sp>
        <p:nvSpPr>
          <p:cNvPr id="73732" name="Foliennummernplatzhalter 6"/>
          <p:cNvSpPr>
            <a:spLocks noGrp="1"/>
          </p:cNvSpPr>
          <p:nvPr>
            <p:ph type="sldNum" sz="quarter" idx="12"/>
          </p:nvPr>
        </p:nvSpPr>
        <p:spPr>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F83DA973-4D23-4794-B141-7A3740E6A5EC}" type="slidenum">
              <a:rPr lang="de-DE" altLang="de-DE" sz="1400" smtClean="0">
                <a:solidFill>
                  <a:srgbClr val="FFFFE9"/>
                </a:solidFill>
              </a:rPr>
              <a:pPr eaLnBrk="1" hangingPunct="1">
                <a:spcBef>
                  <a:spcPct val="0"/>
                </a:spcBef>
                <a:buSzTx/>
                <a:buFontTx/>
                <a:buNone/>
              </a:pPr>
              <a:t>2</a:t>
            </a:fld>
            <a:endParaRPr lang="de-DE" altLang="de-DE" sz="1400" smtClean="0">
              <a:solidFill>
                <a:srgbClr val="FFFFE9"/>
              </a:solidFill>
            </a:endParaRPr>
          </a:p>
        </p:txBody>
      </p:sp>
      <p:sp>
        <p:nvSpPr>
          <p:cNvPr id="84997" name="Rectangle 2" descr="Large confetti"/>
          <p:cNvSpPr>
            <a:spLocks noGrp="1" noChangeArrowheads="1"/>
          </p:cNvSpPr>
          <p:nvPr>
            <p:ph type="title"/>
          </p:nvPr>
        </p:nvSpPr>
        <p:spPr>
          <a:xfrm>
            <a:off x="1093788" y="309563"/>
            <a:ext cx="7772400" cy="1092200"/>
          </a:xfrm>
          <a:solidFill>
            <a:schemeClr val="accent3">
              <a:lumMod val="90000"/>
            </a:schemeClr>
          </a:solidFill>
        </p:spPr>
        <p:txBody>
          <a:bodyPr/>
          <a:lstStyle/>
          <a:p>
            <a:pPr eaLnBrk="1" hangingPunct="1">
              <a:defRPr/>
            </a:pP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Frage </a:t>
            </a:r>
            <a:r>
              <a:rPr lang="de-DE" altLang="de-DE" sz="1400" b="1" dirty="0">
                <a:solidFill>
                  <a:srgbClr val="FF0000"/>
                </a:solidFill>
                <a:latin typeface="Arial" charset="0"/>
              </a:rPr>
              <a:t>1</a:t>
            </a:r>
            <a:r>
              <a:rPr lang="de-DE" altLang="de-DE" sz="1400" b="1" dirty="0" smtClean="0">
                <a:solidFill>
                  <a:srgbClr val="FF0000"/>
                </a:solidFill>
                <a:latin typeface="Arial" charset="0"/>
              </a:rPr>
              <a:t>:</a:t>
            </a:r>
            <a:br>
              <a:rPr lang="de-DE" altLang="de-DE" sz="1400" b="1" dirty="0" smtClean="0">
                <a:solidFill>
                  <a:srgbClr val="FF0000"/>
                </a:solidFill>
                <a:latin typeface="Arial" charset="0"/>
              </a:rPr>
            </a:br>
            <a:r>
              <a:rPr lang="de-DE" altLang="de-DE" sz="1400" b="1" dirty="0" smtClean="0">
                <a:solidFill>
                  <a:srgbClr val="FF0000"/>
                </a:solidFill>
                <a:latin typeface="Arial" charset="0"/>
              </a:rPr>
              <a:t>(EOMV – Verfahren)</a:t>
            </a:r>
            <a:r>
              <a:rPr lang="de-DE" altLang="de-DE" sz="1400" dirty="0" smtClean="0">
                <a:latin typeface="Arial" charset="0"/>
              </a:rPr>
              <a:t/>
            </a:r>
            <a:br>
              <a:rPr lang="de-DE" altLang="de-DE" sz="1400" dirty="0" smtClean="0">
                <a:latin typeface="Arial" charset="0"/>
              </a:rPr>
            </a:br>
            <a:r>
              <a:rPr lang="de-DE" altLang="de-DE" sz="1400" b="1" dirty="0" smtClean="0">
                <a:latin typeface="Arial" charset="0"/>
                <a:cs typeface="Arial" charset="0"/>
              </a:rPr>
              <a:t>Welche Rechtsgrundlagen sind bei der </a:t>
            </a:r>
            <a:r>
              <a:rPr lang="de-DE" altLang="de-DE" sz="1400" b="1" dirty="0">
                <a:latin typeface="Arial" charset="0"/>
                <a:cs typeface="Arial" charset="0"/>
              </a:rPr>
              <a:t>V</a:t>
            </a:r>
            <a:r>
              <a:rPr lang="de-DE" altLang="de-DE" sz="1400" b="1" dirty="0" smtClean="0">
                <a:latin typeface="Arial" charset="0"/>
                <a:cs typeface="Arial" charset="0"/>
              </a:rPr>
              <a:t>erhängung von Erziehungs- und Ordnungsmaßnahmen zu beachten?</a:t>
            </a:r>
          </a:p>
        </p:txBody>
      </p:sp>
      <p:sp>
        <p:nvSpPr>
          <p:cNvPr id="73734" name="Rectangle 3"/>
          <p:cNvSpPr>
            <a:spLocks noGrp="1" noChangeArrowheads="1"/>
          </p:cNvSpPr>
          <p:nvPr>
            <p:ph type="body" sz="half" idx="1"/>
          </p:nvPr>
        </p:nvSpPr>
        <p:spPr>
          <a:xfrm>
            <a:off x="685800" y="1905000"/>
            <a:ext cx="7772400" cy="2012950"/>
          </a:xfrm>
        </p:spPr>
        <p:txBody>
          <a:bodyPr/>
          <a:lstStyle/>
          <a:p>
            <a:pPr eaLnBrk="1" hangingPunct="1">
              <a:lnSpc>
                <a:spcPct val="80000"/>
              </a:lnSpc>
              <a:buFontTx/>
              <a:buNone/>
            </a:pPr>
            <a:r>
              <a:rPr lang="de-DE" altLang="de-DE" sz="1400" b="1" dirty="0" smtClean="0">
                <a:latin typeface="Arial" charset="0"/>
              </a:rPr>
              <a:t>Antwort:</a:t>
            </a:r>
          </a:p>
          <a:p>
            <a:pPr eaLnBrk="1" hangingPunct="1">
              <a:lnSpc>
                <a:spcPct val="80000"/>
              </a:lnSpc>
              <a:buFontTx/>
              <a:buNone/>
            </a:pPr>
            <a:endParaRPr lang="de-DE" altLang="de-DE" sz="800" dirty="0" smtClean="0">
              <a:latin typeface="Arial" charset="0"/>
            </a:endParaRPr>
          </a:p>
          <a:p>
            <a:pPr eaLnBrk="1" hangingPunct="1">
              <a:lnSpc>
                <a:spcPct val="80000"/>
              </a:lnSpc>
              <a:buFontTx/>
              <a:buNone/>
            </a:pPr>
            <a:endParaRPr lang="de-DE" altLang="de-DE" sz="800" dirty="0" smtClean="0">
              <a:latin typeface="Arial" charset="0"/>
            </a:endParaRPr>
          </a:p>
        </p:txBody>
      </p:sp>
      <p:graphicFrame>
        <p:nvGraphicFramePr>
          <p:cNvPr id="137246" name="Group 30"/>
          <p:cNvGraphicFramePr>
            <a:graphicFrameLocks noGrp="1"/>
          </p:cNvGraphicFramePr>
          <p:nvPr>
            <p:ph sz="half" idx="2"/>
            <p:extLst>
              <p:ext uri="{D42A27DB-BD31-4B8C-83A1-F6EECF244321}">
                <p14:modId xmlns:p14="http://schemas.microsoft.com/office/powerpoint/2010/main" xmlns="" val="2590486750"/>
              </p:ext>
            </p:extLst>
          </p:nvPr>
        </p:nvGraphicFramePr>
        <p:xfrm>
          <a:off x="685800" y="5641014"/>
          <a:ext cx="7772400" cy="524290"/>
        </p:xfrm>
        <a:graphic>
          <a:graphicData uri="http://schemas.openxmlformats.org/drawingml/2006/table">
            <a:tbl>
              <a:tblPr/>
              <a:tblGrid>
                <a:gridCol w="7772400"/>
              </a:tblGrid>
              <a:tr h="504056">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de-DE" sz="1400" b="1" i="0" u="none" strike="noStrike" cap="none" normalizeH="0" baseline="0" dirty="0" smtClean="0">
                          <a:ln>
                            <a:noFill/>
                          </a:ln>
                          <a:solidFill>
                            <a:srgbClr val="009900"/>
                          </a:solidFill>
                          <a:effectLst/>
                          <a:latin typeface="Arial" charset="0"/>
                        </a:rPr>
                        <a:t>Rechtsgrundlagen:</a:t>
                      </a:r>
                      <a:endParaRPr kumimoji="0" lang="de-DE" sz="14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de-DE" sz="1200" b="1" i="0" u="none" strike="noStrike" cap="none" normalizeH="0" baseline="0" dirty="0" smtClean="0">
                          <a:ln>
                            <a:noFill/>
                          </a:ln>
                          <a:solidFill>
                            <a:srgbClr val="00B050"/>
                          </a:solidFill>
                          <a:effectLst/>
                          <a:latin typeface="Arial" charset="0"/>
                        </a:rPr>
                        <a:t>- Siehe oben</a:t>
                      </a:r>
                    </a:p>
                  </a:txBody>
                  <a:tcPr marT="45737" marB="45737"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37226" name="Rectangle 10"/>
          <p:cNvSpPr>
            <a:spLocks noChangeArrowheads="1"/>
          </p:cNvSpPr>
          <p:nvPr/>
        </p:nvSpPr>
        <p:spPr bwMode="auto">
          <a:xfrm>
            <a:off x="755650" y="1630938"/>
            <a:ext cx="7993063" cy="3754874"/>
          </a:xfrm>
          <a:prstGeom prst="rect">
            <a:avLst/>
          </a:prstGeom>
          <a:noFill/>
          <a:ln w="9525">
            <a:noFill/>
            <a:miter lim="800000"/>
            <a:headEnd/>
            <a:tailEnd/>
          </a:ln>
        </p:spPr>
        <p:txBody>
          <a:bodyPr anchor="ctr">
            <a:spAutoFit/>
          </a:bodyPr>
          <a:lstStyle/>
          <a:p>
            <a:pPr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b="1" u="sng"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400" dirty="0" smtClean="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smtClean="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Bei der Verhängung von Erziehung- und Ordnungsmaßnahmen sind nachfolgende Rechtsgrundlagen zu beachten:</a:t>
            </a:r>
            <a:endParaRPr lang="de-DE" sz="12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 63 und 64 des Brandenburgischen Schulgesetzes,</a:t>
            </a: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dirty="0">
              <a:solidFill>
                <a:srgbClr val="00264C"/>
              </a:solidFill>
              <a:latin typeface="Arial" charset="0"/>
            </a:endParaRP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Erziehungs- und Ordnungsmaßnahmenverordnung,</a:t>
            </a: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dirty="0">
              <a:solidFill>
                <a:srgbClr val="00264C"/>
              </a:solidFill>
              <a:latin typeface="Arial" charset="0"/>
            </a:endParaRP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 12 Absatz 1 Nummer 9 der Datenschutzverordnung Schulwesen,</a:t>
            </a: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dirty="0">
              <a:solidFill>
                <a:srgbClr val="00264C"/>
              </a:solidFill>
              <a:latin typeface="Arial" charset="0"/>
            </a:endParaRP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Rundschreiben 6/09 vom 17.08.2009 (</a:t>
            </a:r>
            <a:r>
              <a:rPr lang="de-DE" sz="1200" dirty="0" err="1" smtClean="0">
                <a:solidFill>
                  <a:srgbClr val="00264C"/>
                </a:solidFill>
                <a:latin typeface="Arial" charset="0"/>
              </a:rPr>
              <a:t>Abl.MBJS</a:t>
            </a:r>
            <a:r>
              <a:rPr lang="de-DE" sz="1200" dirty="0" smtClean="0">
                <a:solidFill>
                  <a:srgbClr val="00264C"/>
                </a:solidFill>
                <a:latin typeface="Arial" charset="0"/>
              </a:rPr>
              <a:t> S. 221) – Hinsehen – Handeln – Helfen – Angstfrei leben und lernen in der Schule</a:t>
            </a: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dirty="0">
              <a:solidFill>
                <a:srgbClr val="00264C"/>
              </a:solidFill>
              <a:latin typeface="Arial" charset="0"/>
            </a:endParaRP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Gemeinsamer Runderlass des Ministeriums des MIK und des MBJS vom 10.09.2002 (</a:t>
            </a:r>
            <a:r>
              <a:rPr lang="de-DE" sz="1200" dirty="0" err="1" smtClean="0">
                <a:solidFill>
                  <a:srgbClr val="00264C"/>
                </a:solidFill>
                <a:latin typeface="Arial" charset="0"/>
              </a:rPr>
              <a:t>Abl.MBJS</a:t>
            </a:r>
            <a:r>
              <a:rPr lang="de-DE" sz="1200" dirty="0" smtClean="0">
                <a:solidFill>
                  <a:srgbClr val="00264C"/>
                </a:solidFill>
                <a:latin typeface="Arial" charset="0"/>
              </a:rPr>
              <a:t> S. 622) Partnerschaften Polizei und Schule Intensivierung der Kooperation zwischen Polizei und Schule zur Kriminalprävention bei Kindern und Jugendlichen,</a:t>
            </a: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dirty="0" smtClean="0">
              <a:solidFill>
                <a:srgbClr val="00264C"/>
              </a:solidFill>
              <a:latin typeface="Arial" charset="0"/>
            </a:endParaRP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 1 Verwaltungsverfahrensgesetz </a:t>
            </a:r>
            <a:r>
              <a:rPr lang="de-DE" sz="1200" dirty="0" err="1" smtClean="0">
                <a:solidFill>
                  <a:srgbClr val="00264C"/>
                </a:solidFill>
                <a:latin typeface="Arial" charset="0"/>
              </a:rPr>
              <a:t>Bbg</a:t>
            </a:r>
            <a:r>
              <a:rPr lang="de-DE" sz="1200" dirty="0" smtClean="0">
                <a:solidFill>
                  <a:srgbClr val="00264C"/>
                </a:solidFill>
                <a:latin typeface="Arial" charset="0"/>
              </a:rPr>
              <a:t>.; Verwaltungsverfahrensgesetz, insbesondere die §§ 9 bis 14, 20 bis 29, 35 bis 51, 79 und 80 </a:t>
            </a: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dirty="0" smtClean="0">
              <a:solidFill>
                <a:srgbClr val="00264C"/>
              </a:solidFill>
              <a:latin typeface="Arial" charset="0"/>
            </a:endParaRP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 73 ff. der Verwaltungsgerichtsordnung. </a:t>
            </a:r>
            <a:endParaRPr lang="de-DE" sz="1200" dirty="0">
              <a:solidFill>
                <a:srgbClr val="00264C"/>
              </a:solidFill>
              <a:latin typeface="Arial" charset="0"/>
            </a:endParaRPr>
          </a:p>
        </p:txBody>
      </p:sp>
    </p:spTree>
    <p:extLst>
      <p:ext uri="{BB962C8B-B14F-4D97-AF65-F5344CB8AC3E}">
        <p14:creationId xmlns:p14="http://schemas.microsoft.com/office/powerpoint/2010/main" xmlns="" val="271853174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7226">
                                            <p:txEl>
                                              <p:pRg st="3" end="3"/>
                                            </p:txEl>
                                          </p:spTgt>
                                        </p:tgtEl>
                                        <p:attrNameLst>
                                          <p:attrName>style.visibility</p:attrName>
                                        </p:attrNameLst>
                                      </p:cBhvr>
                                      <p:to>
                                        <p:strVal val="visible"/>
                                      </p:to>
                                    </p:set>
                                    <p:anim calcmode="lin" valueType="num">
                                      <p:cBhvr additive="base">
                                        <p:cTn id="7" dur="500" fill="hold"/>
                                        <p:tgtEl>
                                          <p:spTgt spid="137226">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7226">
                                            <p:txEl>
                                              <p:pRg st="5" end="5"/>
                                            </p:txEl>
                                          </p:spTgt>
                                        </p:tgtEl>
                                        <p:attrNameLst>
                                          <p:attrName>style.visibility</p:attrName>
                                        </p:attrNameLst>
                                      </p:cBhvr>
                                      <p:to>
                                        <p:strVal val="visible"/>
                                      </p:to>
                                    </p:set>
                                    <p:anim calcmode="lin" valueType="num">
                                      <p:cBhvr additive="base">
                                        <p:cTn id="13" dur="500" fill="hold"/>
                                        <p:tgtEl>
                                          <p:spTgt spid="137226">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2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7226">
                                            <p:txEl>
                                              <p:pRg st="7" end="7"/>
                                            </p:txEl>
                                          </p:spTgt>
                                        </p:tgtEl>
                                        <p:attrNameLst>
                                          <p:attrName>style.visibility</p:attrName>
                                        </p:attrNameLst>
                                      </p:cBhvr>
                                      <p:to>
                                        <p:strVal val="visible"/>
                                      </p:to>
                                    </p:set>
                                    <p:anim calcmode="lin" valueType="num">
                                      <p:cBhvr additive="base">
                                        <p:cTn id="19" dur="500" fill="hold"/>
                                        <p:tgtEl>
                                          <p:spTgt spid="137226">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722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37226">
                                            <p:txEl>
                                              <p:pRg st="9" end="9"/>
                                            </p:txEl>
                                          </p:spTgt>
                                        </p:tgtEl>
                                        <p:attrNameLst>
                                          <p:attrName>style.visibility</p:attrName>
                                        </p:attrNameLst>
                                      </p:cBhvr>
                                      <p:to>
                                        <p:strVal val="visible"/>
                                      </p:to>
                                    </p:set>
                                    <p:anim calcmode="lin" valueType="num">
                                      <p:cBhvr additive="base">
                                        <p:cTn id="25" dur="500" fill="hold"/>
                                        <p:tgtEl>
                                          <p:spTgt spid="137226">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722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7226">
                                            <p:txEl>
                                              <p:pRg st="11" end="11"/>
                                            </p:txEl>
                                          </p:spTgt>
                                        </p:tgtEl>
                                        <p:attrNameLst>
                                          <p:attrName>style.visibility</p:attrName>
                                        </p:attrNameLst>
                                      </p:cBhvr>
                                      <p:to>
                                        <p:strVal val="visible"/>
                                      </p:to>
                                    </p:set>
                                    <p:anim calcmode="lin" valueType="num">
                                      <p:cBhvr additive="base">
                                        <p:cTn id="31" dur="500" fill="hold"/>
                                        <p:tgtEl>
                                          <p:spTgt spid="137226">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7226">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37226">
                                            <p:txEl>
                                              <p:pRg st="13" end="13"/>
                                            </p:txEl>
                                          </p:spTgt>
                                        </p:tgtEl>
                                        <p:attrNameLst>
                                          <p:attrName>style.visibility</p:attrName>
                                        </p:attrNameLst>
                                      </p:cBhvr>
                                      <p:to>
                                        <p:strVal val="visible"/>
                                      </p:to>
                                    </p:set>
                                    <p:anim calcmode="lin" valueType="num">
                                      <p:cBhvr additive="base">
                                        <p:cTn id="37" dur="500" fill="hold"/>
                                        <p:tgtEl>
                                          <p:spTgt spid="137226">
                                            <p:txEl>
                                              <p:pRg st="13" end="1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7226">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37226">
                                            <p:txEl>
                                              <p:pRg st="15" end="15"/>
                                            </p:txEl>
                                          </p:spTgt>
                                        </p:tgtEl>
                                        <p:attrNameLst>
                                          <p:attrName>style.visibility</p:attrName>
                                        </p:attrNameLst>
                                      </p:cBhvr>
                                      <p:to>
                                        <p:strVal val="visible"/>
                                      </p:to>
                                    </p:set>
                                    <p:anim calcmode="lin" valueType="num">
                                      <p:cBhvr additive="base">
                                        <p:cTn id="43" dur="500" fill="hold"/>
                                        <p:tgtEl>
                                          <p:spTgt spid="137226">
                                            <p:txEl>
                                              <p:pRg st="15" end="1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7226">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37226">
                                            <p:txEl>
                                              <p:pRg st="17" end="17"/>
                                            </p:txEl>
                                          </p:spTgt>
                                        </p:tgtEl>
                                        <p:attrNameLst>
                                          <p:attrName>style.visibility</p:attrName>
                                        </p:attrNameLst>
                                      </p:cBhvr>
                                      <p:to>
                                        <p:strVal val="visible"/>
                                      </p:to>
                                    </p:set>
                                    <p:anim calcmode="lin" valueType="num">
                                      <p:cBhvr additive="base">
                                        <p:cTn id="49" dur="500" fill="hold"/>
                                        <p:tgtEl>
                                          <p:spTgt spid="137226">
                                            <p:txEl>
                                              <p:pRg st="17" end="1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37226">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Datumsplatzhalter 4"/>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r>
              <a:rPr lang="de-DE" altLang="de-DE" sz="1400" dirty="0" smtClean="0">
                <a:solidFill>
                  <a:srgbClr val="00264C"/>
                </a:solidFill>
              </a:rPr>
              <a:t>Stand: </a:t>
            </a:r>
            <a:fld id="{24AC7ACC-EF06-4690-823E-F8586DE3A4F3}" type="datetime1">
              <a:rPr lang="de-DE" altLang="de-DE" sz="1400" smtClean="0">
                <a:solidFill>
                  <a:srgbClr val="00264C"/>
                </a:solidFill>
              </a:rPr>
              <a:pPr eaLnBrk="1" hangingPunct="1">
                <a:spcBef>
                  <a:spcPct val="0"/>
                </a:spcBef>
                <a:buSzTx/>
                <a:buFontTx/>
                <a:buNone/>
              </a:pPr>
              <a:t>28.08.2017</a:t>
            </a:fld>
            <a:endParaRPr lang="de-DE" altLang="de-DE" sz="1400" dirty="0" smtClean="0">
              <a:solidFill>
                <a:srgbClr val="00264C"/>
              </a:solidFill>
            </a:endParaRPr>
          </a:p>
        </p:txBody>
      </p:sp>
      <p:sp>
        <p:nvSpPr>
          <p:cNvPr id="73731" name="Fußzeilenplatzhalter 5"/>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endParaRPr lang="de-DE" altLang="de-DE" sz="1400" dirty="0" smtClean="0">
              <a:solidFill>
                <a:srgbClr val="00264C"/>
              </a:solidFill>
            </a:endParaRPr>
          </a:p>
        </p:txBody>
      </p:sp>
      <p:sp>
        <p:nvSpPr>
          <p:cNvPr id="73732" name="Foliennummernplatzhalter 6"/>
          <p:cNvSpPr>
            <a:spLocks noGrp="1"/>
          </p:cNvSpPr>
          <p:nvPr>
            <p:ph type="sldNum" sz="quarter" idx="12"/>
          </p:nvPr>
        </p:nvSpPr>
        <p:spPr>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F83DA973-4D23-4794-B141-7A3740E6A5EC}" type="slidenum">
              <a:rPr lang="de-DE" altLang="de-DE" sz="1400" smtClean="0">
                <a:solidFill>
                  <a:srgbClr val="FFFFE9"/>
                </a:solidFill>
              </a:rPr>
              <a:pPr eaLnBrk="1" hangingPunct="1">
                <a:spcBef>
                  <a:spcPct val="0"/>
                </a:spcBef>
                <a:buSzTx/>
                <a:buFontTx/>
                <a:buNone/>
              </a:pPr>
              <a:t>3</a:t>
            </a:fld>
            <a:endParaRPr lang="de-DE" altLang="de-DE" sz="1400" smtClean="0">
              <a:solidFill>
                <a:srgbClr val="FFFFE9"/>
              </a:solidFill>
            </a:endParaRPr>
          </a:p>
        </p:txBody>
      </p:sp>
      <p:sp>
        <p:nvSpPr>
          <p:cNvPr id="84997" name="Rectangle 2" descr="Large confetti"/>
          <p:cNvSpPr>
            <a:spLocks noGrp="1" noChangeArrowheads="1"/>
          </p:cNvSpPr>
          <p:nvPr>
            <p:ph type="title"/>
          </p:nvPr>
        </p:nvSpPr>
        <p:spPr>
          <a:xfrm>
            <a:off x="1093788" y="309563"/>
            <a:ext cx="7772400" cy="1092200"/>
          </a:xfrm>
          <a:solidFill>
            <a:schemeClr val="accent3">
              <a:lumMod val="90000"/>
            </a:schemeClr>
          </a:solidFill>
        </p:spPr>
        <p:txBody>
          <a:bodyPr/>
          <a:lstStyle/>
          <a:p>
            <a:pPr eaLnBrk="1" hangingPunct="1">
              <a:defRPr/>
            </a:pP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Frage </a:t>
            </a:r>
            <a:r>
              <a:rPr lang="de-DE" altLang="de-DE" sz="1400" b="1" dirty="0">
                <a:solidFill>
                  <a:srgbClr val="FF0000"/>
                </a:solidFill>
                <a:latin typeface="Arial" charset="0"/>
              </a:rPr>
              <a:t>2</a:t>
            </a:r>
            <a:r>
              <a:rPr lang="de-DE" altLang="de-DE" sz="1400" b="1" dirty="0" smtClean="0">
                <a:solidFill>
                  <a:srgbClr val="FF0000"/>
                </a:solidFill>
                <a:latin typeface="Arial" charset="0"/>
              </a:rPr>
              <a:t>:</a:t>
            </a:r>
            <a:br>
              <a:rPr lang="de-DE" altLang="de-DE" sz="1400" b="1" dirty="0" smtClean="0">
                <a:solidFill>
                  <a:srgbClr val="FF0000"/>
                </a:solidFill>
                <a:latin typeface="Arial" charset="0"/>
              </a:rPr>
            </a:br>
            <a:r>
              <a:rPr lang="de-DE" altLang="de-DE" sz="1400" b="1" dirty="0" smtClean="0">
                <a:solidFill>
                  <a:srgbClr val="FF0000"/>
                </a:solidFill>
                <a:latin typeface="Arial" charset="0"/>
              </a:rPr>
              <a:t>(EOMV – Verfahren)</a:t>
            </a:r>
            <a:r>
              <a:rPr lang="de-DE" altLang="de-DE" sz="1400" dirty="0" smtClean="0">
                <a:latin typeface="Arial" charset="0"/>
              </a:rPr>
              <a:t/>
            </a:r>
            <a:br>
              <a:rPr lang="de-DE" altLang="de-DE" sz="1400" dirty="0" smtClean="0">
                <a:latin typeface="Arial" charset="0"/>
              </a:rPr>
            </a:br>
            <a:r>
              <a:rPr lang="de-DE" altLang="de-DE" sz="1400" b="1" dirty="0" smtClean="0">
                <a:latin typeface="Arial" charset="0"/>
                <a:cs typeface="Arial" charset="0"/>
              </a:rPr>
              <a:t>Welche Schritte sind bei der Verhängung einer Ordnungsmaßnahme zu beachten?</a:t>
            </a:r>
          </a:p>
        </p:txBody>
      </p:sp>
      <p:sp>
        <p:nvSpPr>
          <p:cNvPr id="73734" name="Rectangle 3"/>
          <p:cNvSpPr>
            <a:spLocks noGrp="1" noChangeArrowheads="1"/>
          </p:cNvSpPr>
          <p:nvPr>
            <p:ph type="body" sz="half" idx="1"/>
          </p:nvPr>
        </p:nvSpPr>
        <p:spPr>
          <a:xfrm>
            <a:off x="685800" y="1905000"/>
            <a:ext cx="7772400" cy="2012950"/>
          </a:xfrm>
        </p:spPr>
        <p:txBody>
          <a:bodyPr/>
          <a:lstStyle/>
          <a:p>
            <a:pPr eaLnBrk="1" hangingPunct="1">
              <a:lnSpc>
                <a:spcPct val="80000"/>
              </a:lnSpc>
              <a:buFontTx/>
              <a:buNone/>
            </a:pPr>
            <a:r>
              <a:rPr lang="de-DE" altLang="de-DE" sz="1400" b="1" dirty="0" smtClean="0">
                <a:latin typeface="Arial" charset="0"/>
              </a:rPr>
              <a:t>Antwort:</a:t>
            </a:r>
          </a:p>
          <a:p>
            <a:pPr eaLnBrk="1" hangingPunct="1">
              <a:lnSpc>
                <a:spcPct val="80000"/>
              </a:lnSpc>
              <a:buFontTx/>
              <a:buNone/>
            </a:pPr>
            <a:endParaRPr lang="de-DE" altLang="de-DE" sz="800" dirty="0" smtClean="0">
              <a:latin typeface="Arial" charset="0"/>
            </a:endParaRPr>
          </a:p>
        </p:txBody>
      </p:sp>
      <p:graphicFrame>
        <p:nvGraphicFramePr>
          <p:cNvPr id="137246" name="Group 30"/>
          <p:cNvGraphicFramePr>
            <a:graphicFrameLocks noGrp="1"/>
          </p:cNvGraphicFramePr>
          <p:nvPr>
            <p:ph sz="half" idx="2"/>
          </p:nvPr>
        </p:nvGraphicFramePr>
        <p:xfrm>
          <a:off x="685800" y="5157788"/>
          <a:ext cx="7772400" cy="1000125"/>
        </p:xfrm>
        <a:graphic>
          <a:graphicData uri="http://schemas.openxmlformats.org/drawingml/2006/table">
            <a:tbl>
              <a:tblPr/>
              <a:tblGrid>
                <a:gridCol w="7772400"/>
              </a:tblGrid>
              <a:tr h="1000125">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de-DE" sz="1400" b="1" i="0" u="none" strike="noStrike" cap="none" normalizeH="0" baseline="0" dirty="0" smtClean="0">
                          <a:ln>
                            <a:noFill/>
                          </a:ln>
                          <a:solidFill>
                            <a:srgbClr val="009900"/>
                          </a:solidFill>
                          <a:effectLst/>
                          <a:latin typeface="Arial" charset="0"/>
                        </a:rPr>
                        <a:t>Rechtsgrundlagen:</a:t>
                      </a:r>
                      <a:endParaRPr kumimoji="0" lang="de-DE" sz="14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de-DE" sz="1400" b="1" i="0" u="none" strike="noStrike" cap="none" normalizeH="0" baseline="0" dirty="0" smtClean="0">
                          <a:ln>
                            <a:noFill/>
                          </a:ln>
                          <a:solidFill>
                            <a:schemeClr val="tx1"/>
                          </a:solidFill>
                          <a:effectLst/>
                          <a:latin typeface="Arial" charset="0"/>
                        </a:rPr>
                        <a:t> </a:t>
                      </a:r>
                      <a:r>
                        <a:rPr kumimoji="0" lang="de-DE" sz="1200" b="1" i="0" u="none" strike="noStrike" cap="none" normalizeH="0" baseline="0" dirty="0" err="1" smtClean="0">
                          <a:ln>
                            <a:noFill/>
                          </a:ln>
                          <a:solidFill>
                            <a:srgbClr val="00B050"/>
                          </a:solidFill>
                          <a:effectLst/>
                          <a:latin typeface="Arial" charset="0"/>
                        </a:rPr>
                        <a:t>VwverfG</a:t>
                      </a:r>
                      <a:endParaRPr kumimoji="0" lang="de-DE" sz="1200" b="1" i="0" u="none" strike="noStrike" cap="none" normalizeH="0" baseline="0" dirty="0" smtClean="0">
                        <a:ln>
                          <a:noFill/>
                        </a:ln>
                        <a:solidFill>
                          <a:srgbClr val="00B05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de-DE" sz="1200" b="1" i="0" u="none" strike="noStrike" cap="none" normalizeH="0" baseline="0" dirty="0" smtClean="0">
                          <a:ln>
                            <a:noFill/>
                          </a:ln>
                          <a:solidFill>
                            <a:srgbClr val="00B050"/>
                          </a:solidFill>
                          <a:effectLst/>
                          <a:latin typeface="Arial" charset="0"/>
                        </a:rPr>
                        <a:t>- §§ 63 und 64 Absatz 3 </a:t>
                      </a:r>
                      <a:r>
                        <a:rPr kumimoji="0" lang="de-DE" sz="1200" b="1" i="0" u="none" strike="noStrike" cap="none" normalizeH="0" baseline="0" dirty="0" err="1" smtClean="0">
                          <a:ln>
                            <a:noFill/>
                          </a:ln>
                          <a:solidFill>
                            <a:srgbClr val="00B050"/>
                          </a:solidFill>
                          <a:effectLst/>
                          <a:latin typeface="Arial" charset="0"/>
                        </a:rPr>
                        <a:t>BbgSchulG</a:t>
                      </a:r>
                      <a:endParaRPr kumimoji="0" lang="de-DE" sz="1200" b="1" i="0" u="none" strike="noStrike" cap="none" normalizeH="0" baseline="0" dirty="0" smtClean="0">
                        <a:ln>
                          <a:noFill/>
                        </a:ln>
                        <a:solidFill>
                          <a:srgbClr val="00B05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de-DE" sz="1200" b="1" i="0" u="none" strike="noStrike" cap="none" normalizeH="0" baseline="0" dirty="0" smtClean="0">
                          <a:ln>
                            <a:noFill/>
                          </a:ln>
                          <a:solidFill>
                            <a:srgbClr val="00B050"/>
                          </a:solidFill>
                          <a:effectLst/>
                          <a:latin typeface="Arial" charset="0"/>
                        </a:rPr>
                        <a:t> Erziehungs- und Ordnungsmaßnahmenverordnung</a:t>
                      </a:r>
                    </a:p>
                  </a:txBody>
                  <a:tcPr marT="45737" marB="45737"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37226" name="Rectangle 10"/>
          <p:cNvSpPr>
            <a:spLocks noChangeArrowheads="1"/>
          </p:cNvSpPr>
          <p:nvPr/>
        </p:nvSpPr>
        <p:spPr bwMode="auto">
          <a:xfrm>
            <a:off x="755650" y="2107992"/>
            <a:ext cx="7993063" cy="2800767"/>
          </a:xfrm>
          <a:prstGeom prst="rect">
            <a:avLst/>
          </a:prstGeom>
          <a:noFill/>
          <a:ln w="9525">
            <a:noFill/>
            <a:miter lim="800000"/>
            <a:headEnd/>
            <a:tailEnd/>
          </a:ln>
        </p:spPr>
        <p:txBody>
          <a:bodyPr anchor="ctr">
            <a:spAutoFit/>
          </a:bodyPr>
          <a:lstStyle/>
          <a:p>
            <a:pPr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b="1" u="sng"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a:solidFill>
                  <a:srgbClr val="00264C"/>
                </a:solidFill>
                <a:latin typeface="Arial" charset="0"/>
              </a:rPr>
              <a:t>Entscheidend für die durchzuführenden Verfahrensschritte ist, welche Maßnahme ergriffen werden soll. </a:t>
            </a:r>
            <a:r>
              <a:rPr lang="de-DE" sz="1200" dirty="0" smtClean="0">
                <a:solidFill>
                  <a:srgbClr val="00264C"/>
                </a:solidFill>
                <a:latin typeface="Arial" charset="0"/>
              </a:rPr>
              <a:t>Die </a:t>
            </a:r>
            <a:r>
              <a:rPr lang="de-DE" sz="1200" dirty="0">
                <a:solidFill>
                  <a:srgbClr val="00264C"/>
                </a:solidFill>
                <a:latin typeface="Arial" charset="0"/>
              </a:rPr>
              <a:t>V</a:t>
            </a:r>
            <a:r>
              <a:rPr lang="de-DE" sz="1200" dirty="0" smtClean="0">
                <a:solidFill>
                  <a:srgbClr val="00264C"/>
                </a:solidFill>
                <a:latin typeface="Arial" charset="0"/>
              </a:rPr>
              <a:t>erhängung einer </a:t>
            </a:r>
            <a:r>
              <a:rPr lang="de-DE" sz="1200" dirty="0">
                <a:solidFill>
                  <a:srgbClr val="00264C"/>
                </a:solidFill>
                <a:latin typeface="Arial" charset="0"/>
              </a:rPr>
              <a:t>Erziehungsmaßnahmen </a:t>
            </a:r>
            <a:r>
              <a:rPr lang="de-DE" sz="1200" dirty="0" smtClean="0">
                <a:solidFill>
                  <a:srgbClr val="00264C"/>
                </a:solidFill>
                <a:latin typeface="Arial" charset="0"/>
              </a:rPr>
              <a:t>ist an keine verwaltungsverfahrensrechtlichen Vorgaben gebunden. </a:t>
            </a:r>
            <a:r>
              <a:rPr lang="de-DE" sz="1200" dirty="0">
                <a:solidFill>
                  <a:srgbClr val="00264C"/>
                </a:solidFill>
                <a:latin typeface="Arial" charset="0"/>
              </a:rPr>
              <a:t>Dagegen bedingen Ordnungsmaßnahmen (sog. Verwaltungsakte) Verfahrensschritte/Voraussetzungen, die  sich aus dem allgemeinen Verwaltungsverfahrensrecht </a:t>
            </a:r>
            <a:r>
              <a:rPr lang="de-DE" sz="1200" dirty="0" smtClean="0">
                <a:solidFill>
                  <a:srgbClr val="00264C"/>
                </a:solidFill>
                <a:latin typeface="Arial" charset="0"/>
              </a:rPr>
              <a:t>ergeben.</a:t>
            </a:r>
            <a:endParaRPr lang="de-DE" sz="12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Folgend Schritte sind im Zusammenhang mit der </a:t>
            </a:r>
            <a:r>
              <a:rPr lang="de-DE" sz="1200" dirty="0">
                <a:solidFill>
                  <a:srgbClr val="00264C"/>
                </a:solidFill>
                <a:latin typeface="Arial" charset="0"/>
              </a:rPr>
              <a:t>Verhängung </a:t>
            </a:r>
            <a:r>
              <a:rPr lang="de-DE" sz="1200" dirty="0" smtClean="0">
                <a:solidFill>
                  <a:srgbClr val="00264C"/>
                </a:solidFill>
                <a:latin typeface="Arial" charset="0"/>
              </a:rPr>
              <a:t>einer Ordnungsmaßnahme zu beachten:</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Umfassende Ermittlung des gesamten Sachverhalts!</a:t>
            </a:r>
            <a:endParaRPr lang="de-DE" sz="1200" dirty="0">
              <a:solidFill>
                <a:srgbClr val="00264C"/>
              </a:solidFill>
              <a:latin typeface="Arial" charset="0"/>
            </a:endParaRP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Auf der Grundlage des </a:t>
            </a:r>
            <a:r>
              <a:rPr lang="de-DE" sz="1200" dirty="0">
                <a:solidFill>
                  <a:srgbClr val="00264C"/>
                </a:solidFill>
                <a:latin typeface="Arial" charset="0"/>
              </a:rPr>
              <a:t>S</a:t>
            </a:r>
            <a:r>
              <a:rPr lang="de-DE" sz="1200" dirty="0" smtClean="0">
                <a:solidFill>
                  <a:srgbClr val="00264C"/>
                </a:solidFill>
                <a:latin typeface="Arial" charset="0"/>
              </a:rPr>
              <a:t>achverhaltes prüfen, </a:t>
            </a:r>
            <a:r>
              <a:rPr lang="de-DE" sz="1200" dirty="0">
                <a:solidFill>
                  <a:srgbClr val="00264C"/>
                </a:solidFill>
                <a:latin typeface="Arial" charset="0"/>
              </a:rPr>
              <a:t>ob </a:t>
            </a:r>
            <a:r>
              <a:rPr lang="de-DE" sz="1200" dirty="0" smtClean="0">
                <a:solidFill>
                  <a:srgbClr val="00264C"/>
                </a:solidFill>
                <a:latin typeface="Arial" charset="0"/>
              </a:rPr>
              <a:t>die </a:t>
            </a:r>
            <a:r>
              <a:rPr lang="de-DE" sz="1200" dirty="0">
                <a:solidFill>
                  <a:srgbClr val="00264C"/>
                </a:solidFill>
                <a:latin typeface="Arial" charset="0"/>
              </a:rPr>
              <a:t>materiell-rechtlichen Voraussetzungen (Siehe Frage 3) </a:t>
            </a:r>
            <a:r>
              <a:rPr lang="de-DE" sz="1200" dirty="0" smtClean="0">
                <a:solidFill>
                  <a:srgbClr val="00264C"/>
                </a:solidFill>
                <a:latin typeface="Arial" charset="0"/>
              </a:rPr>
              <a:t>vorliegen.</a:t>
            </a:r>
            <a:endParaRPr lang="de-DE" sz="1200" dirty="0">
              <a:solidFill>
                <a:srgbClr val="00264C"/>
              </a:solidFill>
              <a:latin typeface="Arial" charset="0"/>
            </a:endParaRP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Durchführung der </a:t>
            </a:r>
            <a:r>
              <a:rPr lang="de-DE" sz="1200" dirty="0">
                <a:solidFill>
                  <a:srgbClr val="00264C"/>
                </a:solidFill>
                <a:latin typeface="Arial" charset="0"/>
              </a:rPr>
              <a:t>Anhörung vor dem zuständigen </a:t>
            </a:r>
            <a:r>
              <a:rPr lang="de-DE" sz="1200" dirty="0" smtClean="0">
                <a:solidFill>
                  <a:srgbClr val="00264C"/>
                </a:solidFill>
                <a:latin typeface="Arial" charset="0"/>
              </a:rPr>
              <a:t>Gremium.</a:t>
            </a:r>
            <a:endParaRPr lang="de-DE" sz="1200" dirty="0">
              <a:solidFill>
                <a:srgbClr val="00264C"/>
              </a:solidFill>
              <a:latin typeface="Arial" charset="0"/>
            </a:endParaRP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Herbeiführung der </a:t>
            </a:r>
            <a:r>
              <a:rPr lang="de-DE" sz="1200" dirty="0">
                <a:solidFill>
                  <a:srgbClr val="00264C"/>
                </a:solidFill>
                <a:latin typeface="Arial" charset="0"/>
              </a:rPr>
              <a:t>Beschlussfassung durch das zuständige </a:t>
            </a:r>
            <a:r>
              <a:rPr lang="de-DE" sz="1200" dirty="0" smtClean="0">
                <a:solidFill>
                  <a:srgbClr val="00264C"/>
                </a:solidFill>
                <a:latin typeface="Arial" charset="0"/>
              </a:rPr>
              <a:t>Gremium.</a:t>
            </a:r>
            <a:endParaRPr lang="de-DE" sz="1200" dirty="0">
              <a:solidFill>
                <a:srgbClr val="00264C"/>
              </a:solidFill>
              <a:latin typeface="Arial" charset="0"/>
            </a:endParaRP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Prüfung, ob eine vorherige Androhung entfallen kann </a:t>
            </a:r>
            <a:r>
              <a:rPr lang="de-DE" sz="1200" dirty="0">
                <a:solidFill>
                  <a:srgbClr val="00264C"/>
                </a:solidFill>
                <a:latin typeface="Arial" charset="0"/>
              </a:rPr>
              <a:t>(außer bei  Verweis</a:t>
            </a:r>
            <a:r>
              <a:rPr lang="de-DE" sz="1200" dirty="0" smtClean="0">
                <a:solidFill>
                  <a:srgbClr val="00264C"/>
                </a:solidFill>
                <a:latin typeface="Arial" charset="0"/>
              </a:rPr>
              <a:t>).</a:t>
            </a:r>
            <a:endParaRPr lang="de-DE" sz="1200" dirty="0">
              <a:solidFill>
                <a:srgbClr val="00264C"/>
              </a:solidFill>
              <a:latin typeface="Arial" charset="0"/>
            </a:endParaRP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Erstellung eines Bescheids </a:t>
            </a:r>
            <a:r>
              <a:rPr lang="de-DE" sz="1200" dirty="0">
                <a:solidFill>
                  <a:srgbClr val="00264C"/>
                </a:solidFill>
                <a:latin typeface="Arial" charset="0"/>
              </a:rPr>
              <a:t>mit Rechtsbehelfsbelehrung </a:t>
            </a:r>
            <a:r>
              <a:rPr lang="de-DE" sz="1200" dirty="0" smtClean="0">
                <a:solidFill>
                  <a:srgbClr val="00264C"/>
                </a:solidFill>
                <a:latin typeface="Arial" charset="0"/>
              </a:rPr>
              <a:t>und der evtl. Anordnung der sofortigen Vollziehung. </a:t>
            </a:r>
            <a:endParaRPr lang="de-DE" sz="1200" dirty="0">
              <a:solidFill>
                <a:srgbClr val="00264C"/>
              </a:solidFill>
              <a:latin typeface="Arial" charset="0"/>
            </a:endParaRPr>
          </a:p>
        </p:txBody>
      </p:sp>
    </p:spTree>
    <p:extLst>
      <p:ext uri="{BB962C8B-B14F-4D97-AF65-F5344CB8AC3E}">
        <p14:creationId xmlns:p14="http://schemas.microsoft.com/office/powerpoint/2010/main" xmlns="" val="322868102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7226">
                                            <p:txEl>
                                              <p:pRg st="1" end="1"/>
                                            </p:txEl>
                                          </p:spTgt>
                                        </p:tgtEl>
                                        <p:attrNameLst>
                                          <p:attrName>style.visibility</p:attrName>
                                        </p:attrNameLst>
                                      </p:cBhvr>
                                      <p:to>
                                        <p:strVal val="visible"/>
                                      </p:to>
                                    </p:set>
                                    <p:anim calcmode="lin" valueType="num">
                                      <p:cBhvr additive="base">
                                        <p:cTn id="7" dur="500" fill="hold"/>
                                        <p:tgtEl>
                                          <p:spTgt spid="13722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7226">
                                            <p:txEl>
                                              <p:pRg st="3" end="3"/>
                                            </p:txEl>
                                          </p:spTgt>
                                        </p:tgtEl>
                                        <p:attrNameLst>
                                          <p:attrName>style.visibility</p:attrName>
                                        </p:attrNameLst>
                                      </p:cBhvr>
                                      <p:to>
                                        <p:strVal val="visible"/>
                                      </p:to>
                                    </p:set>
                                    <p:anim calcmode="lin" valueType="num">
                                      <p:cBhvr additive="base">
                                        <p:cTn id="13" dur="500" fill="hold"/>
                                        <p:tgtEl>
                                          <p:spTgt spid="13722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37226">
                                            <p:txEl>
                                              <p:pRg st="5" end="5"/>
                                            </p:txEl>
                                          </p:spTgt>
                                        </p:tgtEl>
                                        <p:attrNameLst>
                                          <p:attrName>style.visibility</p:attrName>
                                        </p:attrNameLst>
                                      </p:cBhvr>
                                      <p:to>
                                        <p:strVal val="visible"/>
                                      </p:to>
                                    </p:set>
                                    <p:anim calcmode="lin" valueType="num">
                                      <p:cBhvr additive="base">
                                        <p:cTn id="19" dur="500" fill="hold"/>
                                        <p:tgtEl>
                                          <p:spTgt spid="137226">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722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37226">
                                            <p:txEl>
                                              <p:pRg st="6" end="6"/>
                                            </p:txEl>
                                          </p:spTgt>
                                        </p:tgtEl>
                                        <p:attrNameLst>
                                          <p:attrName>style.visibility</p:attrName>
                                        </p:attrNameLst>
                                      </p:cBhvr>
                                      <p:to>
                                        <p:strVal val="visible"/>
                                      </p:to>
                                    </p:set>
                                    <p:anim calcmode="lin" valueType="num">
                                      <p:cBhvr additive="base">
                                        <p:cTn id="25" dur="500" fill="hold"/>
                                        <p:tgtEl>
                                          <p:spTgt spid="137226">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722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37226">
                                            <p:txEl>
                                              <p:pRg st="7" end="7"/>
                                            </p:txEl>
                                          </p:spTgt>
                                        </p:tgtEl>
                                        <p:attrNameLst>
                                          <p:attrName>style.visibility</p:attrName>
                                        </p:attrNameLst>
                                      </p:cBhvr>
                                      <p:to>
                                        <p:strVal val="visible"/>
                                      </p:to>
                                    </p:set>
                                    <p:anim calcmode="lin" valueType="num">
                                      <p:cBhvr additive="base">
                                        <p:cTn id="31" dur="500" fill="hold"/>
                                        <p:tgtEl>
                                          <p:spTgt spid="137226">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722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37226">
                                            <p:txEl>
                                              <p:pRg st="8" end="8"/>
                                            </p:txEl>
                                          </p:spTgt>
                                        </p:tgtEl>
                                        <p:attrNameLst>
                                          <p:attrName>style.visibility</p:attrName>
                                        </p:attrNameLst>
                                      </p:cBhvr>
                                      <p:to>
                                        <p:strVal val="visible"/>
                                      </p:to>
                                    </p:set>
                                    <p:anim calcmode="lin" valueType="num">
                                      <p:cBhvr additive="base">
                                        <p:cTn id="37" dur="500" fill="hold"/>
                                        <p:tgtEl>
                                          <p:spTgt spid="137226">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722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37226">
                                            <p:txEl>
                                              <p:pRg st="9" end="9"/>
                                            </p:txEl>
                                          </p:spTgt>
                                        </p:tgtEl>
                                        <p:attrNameLst>
                                          <p:attrName>style.visibility</p:attrName>
                                        </p:attrNameLst>
                                      </p:cBhvr>
                                      <p:to>
                                        <p:strVal val="visible"/>
                                      </p:to>
                                    </p:set>
                                    <p:anim calcmode="lin" valueType="num">
                                      <p:cBhvr additive="base">
                                        <p:cTn id="43" dur="500" fill="hold"/>
                                        <p:tgtEl>
                                          <p:spTgt spid="137226">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722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137226">
                                            <p:txEl>
                                              <p:pRg st="10" end="10"/>
                                            </p:txEl>
                                          </p:spTgt>
                                        </p:tgtEl>
                                        <p:attrNameLst>
                                          <p:attrName>style.visibility</p:attrName>
                                        </p:attrNameLst>
                                      </p:cBhvr>
                                      <p:to>
                                        <p:strVal val="visible"/>
                                      </p:to>
                                    </p:set>
                                    <p:anim calcmode="lin" valueType="num">
                                      <p:cBhvr additive="base">
                                        <p:cTn id="49" dur="500" fill="hold"/>
                                        <p:tgtEl>
                                          <p:spTgt spid="137226">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3722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Datumsplatzhalter 4"/>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r>
              <a:rPr lang="de-DE" altLang="de-DE" sz="1400" dirty="0" smtClean="0">
                <a:solidFill>
                  <a:srgbClr val="00264C"/>
                </a:solidFill>
              </a:rPr>
              <a:t>Stand: </a:t>
            </a:r>
            <a:fld id="{24AC7ACC-EF06-4690-823E-F8586DE3A4F3}" type="datetime1">
              <a:rPr lang="de-DE" altLang="de-DE" sz="1400" smtClean="0">
                <a:solidFill>
                  <a:srgbClr val="00264C"/>
                </a:solidFill>
              </a:rPr>
              <a:pPr eaLnBrk="1" hangingPunct="1">
                <a:spcBef>
                  <a:spcPct val="0"/>
                </a:spcBef>
                <a:buSzTx/>
                <a:buFontTx/>
                <a:buNone/>
              </a:pPr>
              <a:t>28.08.2017</a:t>
            </a:fld>
            <a:endParaRPr lang="de-DE" altLang="de-DE" sz="1400" dirty="0" smtClean="0">
              <a:solidFill>
                <a:srgbClr val="00264C"/>
              </a:solidFill>
            </a:endParaRPr>
          </a:p>
        </p:txBody>
      </p:sp>
      <p:sp>
        <p:nvSpPr>
          <p:cNvPr id="73731" name="Fußzeilenplatzhalter 5"/>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endParaRPr lang="de-DE" altLang="de-DE" sz="1400" dirty="0" smtClean="0">
              <a:solidFill>
                <a:srgbClr val="00264C"/>
              </a:solidFill>
            </a:endParaRPr>
          </a:p>
        </p:txBody>
      </p:sp>
      <p:sp>
        <p:nvSpPr>
          <p:cNvPr id="73732" name="Foliennummernplatzhalter 6"/>
          <p:cNvSpPr>
            <a:spLocks noGrp="1"/>
          </p:cNvSpPr>
          <p:nvPr>
            <p:ph type="sldNum" sz="quarter" idx="12"/>
          </p:nvPr>
        </p:nvSpPr>
        <p:spPr>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F83DA973-4D23-4794-B141-7A3740E6A5EC}" type="slidenum">
              <a:rPr lang="de-DE" altLang="de-DE" sz="1400" smtClean="0">
                <a:solidFill>
                  <a:srgbClr val="FFFFE9"/>
                </a:solidFill>
              </a:rPr>
              <a:pPr eaLnBrk="1" hangingPunct="1">
                <a:spcBef>
                  <a:spcPct val="0"/>
                </a:spcBef>
                <a:buSzTx/>
                <a:buFontTx/>
                <a:buNone/>
              </a:pPr>
              <a:t>4</a:t>
            </a:fld>
            <a:endParaRPr lang="de-DE" altLang="de-DE" sz="1400" smtClean="0">
              <a:solidFill>
                <a:srgbClr val="FFFFE9"/>
              </a:solidFill>
            </a:endParaRPr>
          </a:p>
        </p:txBody>
      </p:sp>
      <p:sp>
        <p:nvSpPr>
          <p:cNvPr id="84997" name="Rectangle 2" descr="Large confetti"/>
          <p:cNvSpPr>
            <a:spLocks noGrp="1" noChangeArrowheads="1"/>
          </p:cNvSpPr>
          <p:nvPr>
            <p:ph type="title"/>
          </p:nvPr>
        </p:nvSpPr>
        <p:spPr>
          <a:xfrm>
            <a:off x="1093788" y="309563"/>
            <a:ext cx="7772400" cy="1092200"/>
          </a:xfrm>
          <a:solidFill>
            <a:schemeClr val="accent3">
              <a:lumMod val="90000"/>
            </a:schemeClr>
          </a:solidFill>
        </p:spPr>
        <p:txBody>
          <a:bodyPr/>
          <a:lstStyle/>
          <a:p>
            <a:pPr eaLnBrk="1" hangingPunct="1">
              <a:defRPr/>
            </a:pP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a:solidFill>
                  <a:srgbClr val="FF0000"/>
                </a:solidFill>
                <a:latin typeface="Arial" charset="0"/>
              </a:rPr>
              <a:t>Frage </a:t>
            </a:r>
            <a:r>
              <a:rPr lang="de-DE" altLang="de-DE" sz="1400" b="1" dirty="0" smtClean="0">
                <a:solidFill>
                  <a:srgbClr val="FF0000"/>
                </a:solidFill>
                <a:latin typeface="Arial" charset="0"/>
              </a:rPr>
              <a:t>3:</a:t>
            </a:r>
            <a:r>
              <a:rPr lang="de-DE" altLang="de-DE" sz="1400" b="1" dirty="0">
                <a:solidFill>
                  <a:srgbClr val="FF0000"/>
                </a:solidFill>
                <a:latin typeface="Arial" charset="0"/>
              </a:rPr>
              <a:t/>
            </a:r>
            <a:br>
              <a:rPr lang="de-DE" altLang="de-DE" sz="1400" b="1" dirty="0">
                <a:solidFill>
                  <a:srgbClr val="FF0000"/>
                </a:solidFill>
                <a:latin typeface="Arial" charset="0"/>
              </a:rPr>
            </a:br>
            <a:r>
              <a:rPr lang="de-DE" altLang="de-DE" sz="1400" b="1" dirty="0">
                <a:solidFill>
                  <a:srgbClr val="FF0000"/>
                </a:solidFill>
                <a:latin typeface="Arial" charset="0"/>
              </a:rPr>
              <a:t>(EOMV – Voraussetzungen und </a:t>
            </a:r>
            <a:r>
              <a:rPr lang="de-DE" altLang="de-DE" sz="1400" b="1" dirty="0" smtClean="0">
                <a:solidFill>
                  <a:srgbClr val="FF0000"/>
                </a:solidFill>
                <a:latin typeface="Arial" charset="0"/>
              </a:rPr>
              <a:t>Verfahren – Seite 1)</a:t>
            </a:r>
            <a:r>
              <a:rPr lang="de-DE" altLang="de-DE" sz="1400" dirty="0">
                <a:solidFill>
                  <a:srgbClr val="333333"/>
                </a:solidFill>
                <a:latin typeface="Arial" charset="0"/>
              </a:rPr>
              <a:t/>
            </a:r>
            <a:br>
              <a:rPr lang="de-DE" altLang="de-DE" sz="1400" dirty="0">
                <a:solidFill>
                  <a:srgbClr val="333333"/>
                </a:solidFill>
                <a:latin typeface="Arial" charset="0"/>
              </a:rPr>
            </a:br>
            <a:r>
              <a:rPr lang="de-DE" altLang="de-DE" sz="1400" b="1" dirty="0">
                <a:solidFill>
                  <a:srgbClr val="333333"/>
                </a:solidFill>
                <a:latin typeface="Arial" charset="0"/>
              </a:rPr>
              <a:t>Welche Voraussetzungen müssen für die Anwendung von Erziehungs- oder Ordnungsmaßnahme vorliegen?</a:t>
            </a:r>
            <a:endParaRPr lang="de-DE" altLang="de-DE" sz="1400" b="1" dirty="0" smtClean="0">
              <a:latin typeface="Arial" charset="0"/>
              <a:cs typeface="Arial" charset="0"/>
            </a:endParaRPr>
          </a:p>
        </p:txBody>
      </p:sp>
      <p:sp>
        <p:nvSpPr>
          <p:cNvPr id="73734" name="Rectangle 3"/>
          <p:cNvSpPr>
            <a:spLocks noGrp="1" noChangeArrowheads="1"/>
          </p:cNvSpPr>
          <p:nvPr>
            <p:ph type="body" sz="half" idx="1"/>
          </p:nvPr>
        </p:nvSpPr>
        <p:spPr>
          <a:xfrm>
            <a:off x="685800" y="1772816"/>
            <a:ext cx="7772400" cy="2145134"/>
          </a:xfrm>
        </p:spPr>
        <p:txBody>
          <a:bodyPr/>
          <a:lstStyle/>
          <a:p>
            <a:pPr eaLnBrk="1" hangingPunct="1">
              <a:lnSpc>
                <a:spcPct val="80000"/>
              </a:lnSpc>
              <a:buFontTx/>
              <a:buNone/>
            </a:pPr>
            <a:endParaRPr lang="de-DE" altLang="de-DE" sz="1400" b="1" dirty="0" smtClean="0">
              <a:latin typeface="Arial" charset="0"/>
            </a:endParaRPr>
          </a:p>
          <a:p>
            <a:pPr eaLnBrk="1" hangingPunct="1">
              <a:lnSpc>
                <a:spcPct val="80000"/>
              </a:lnSpc>
              <a:buFontTx/>
              <a:buNone/>
            </a:pPr>
            <a:endParaRPr lang="de-DE" altLang="de-DE" sz="800" dirty="0" smtClean="0">
              <a:latin typeface="Arial" charset="0"/>
            </a:endParaRPr>
          </a:p>
        </p:txBody>
      </p:sp>
      <p:sp>
        <p:nvSpPr>
          <p:cNvPr id="2" name="Inhaltsplatzhalter 1"/>
          <p:cNvSpPr>
            <a:spLocks noGrp="1"/>
          </p:cNvSpPr>
          <p:nvPr>
            <p:ph sz="half" idx="2"/>
          </p:nvPr>
        </p:nvSpPr>
        <p:spPr>
          <a:xfrm>
            <a:off x="685800" y="6021288"/>
            <a:ext cx="7772400" cy="74712"/>
          </a:xfrm>
        </p:spPr>
        <p:txBody>
          <a:bodyPr/>
          <a:lstStyle/>
          <a:p>
            <a:endParaRPr lang="de-DE" dirty="0"/>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93885" y="1916832"/>
            <a:ext cx="8698595" cy="41764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09550961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Datumsplatzhalter 4"/>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r>
              <a:rPr lang="de-DE" altLang="de-DE" sz="1400" dirty="0" smtClean="0">
                <a:solidFill>
                  <a:srgbClr val="00264C"/>
                </a:solidFill>
              </a:rPr>
              <a:t>Stand: </a:t>
            </a:r>
            <a:fld id="{24AC7ACC-EF06-4690-823E-F8586DE3A4F3}" type="datetime1">
              <a:rPr lang="de-DE" altLang="de-DE" sz="1400" smtClean="0">
                <a:solidFill>
                  <a:srgbClr val="00264C"/>
                </a:solidFill>
              </a:rPr>
              <a:pPr eaLnBrk="1" hangingPunct="1">
                <a:spcBef>
                  <a:spcPct val="0"/>
                </a:spcBef>
                <a:buSzTx/>
                <a:buFontTx/>
                <a:buNone/>
              </a:pPr>
              <a:t>28.08.2017</a:t>
            </a:fld>
            <a:endParaRPr lang="de-DE" altLang="de-DE" sz="1400" dirty="0" smtClean="0">
              <a:solidFill>
                <a:srgbClr val="00264C"/>
              </a:solidFill>
            </a:endParaRPr>
          </a:p>
        </p:txBody>
      </p:sp>
      <p:sp>
        <p:nvSpPr>
          <p:cNvPr id="73731" name="Fußzeilenplatzhalter 5"/>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endParaRPr lang="de-DE" altLang="de-DE" sz="1400" dirty="0" smtClean="0">
              <a:solidFill>
                <a:srgbClr val="00264C"/>
              </a:solidFill>
            </a:endParaRPr>
          </a:p>
        </p:txBody>
      </p:sp>
      <p:sp>
        <p:nvSpPr>
          <p:cNvPr id="73732" name="Foliennummernplatzhalter 6"/>
          <p:cNvSpPr>
            <a:spLocks noGrp="1"/>
          </p:cNvSpPr>
          <p:nvPr>
            <p:ph type="sldNum" sz="quarter" idx="12"/>
          </p:nvPr>
        </p:nvSpPr>
        <p:spPr>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F83DA973-4D23-4794-B141-7A3740E6A5EC}" type="slidenum">
              <a:rPr lang="de-DE" altLang="de-DE" sz="1400" smtClean="0">
                <a:solidFill>
                  <a:srgbClr val="FFFFE9"/>
                </a:solidFill>
              </a:rPr>
              <a:pPr eaLnBrk="1" hangingPunct="1">
                <a:spcBef>
                  <a:spcPct val="0"/>
                </a:spcBef>
                <a:buSzTx/>
                <a:buFontTx/>
                <a:buNone/>
              </a:pPr>
              <a:t>5</a:t>
            </a:fld>
            <a:endParaRPr lang="de-DE" altLang="de-DE" sz="1400" smtClean="0">
              <a:solidFill>
                <a:srgbClr val="FFFFE9"/>
              </a:solidFill>
            </a:endParaRPr>
          </a:p>
        </p:txBody>
      </p:sp>
      <p:sp>
        <p:nvSpPr>
          <p:cNvPr id="84997" name="Rectangle 2" descr="Large confetti"/>
          <p:cNvSpPr>
            <a:spLocks noGrp="1" noChangeArrowheads="1"/>
          </p:cNvSpPr>
          <p:nvPr>
            <p:ph type="title"/>
          </p:nvPr>
        </p:nvSpPr>
        <p:spPr>
          <a:xfrm>
            <a:off x="1093788" y="309563"/>
            <a:ext cx="7772400" cy="1092200"/>
          </a:xfrm>
          <a:solidFill>
            <a:schemeClr val="accent3">
              <a:lumMod val="90000"/>
            </a:schemeClr>
          </a:solidFill>
        </p:spPr>
        <p:txBody>
          <a:bodyPr/>
          <a:lstStyle/>
          <a:p>
            <a:pPr eaLnBrk="1" hangingPunct="1">
              <a:defRPr/>
            </a:pP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a:solidFill>
                  <a:srgbClr val="FF0000"/>
                </a:solidFill>
                <a:latin typeface="Arial" charset="0"/>
              </a:rPr>
              <a:t>Frage </a:t>
            </a:r>
            <a:r>
              <a:rPr lang="de-DE" altLang="de-DE" sz="1400" b="1" dirty="0" smtClean="0">
                <a:solidFill>
                  <a:srgbClr val="FF0000"/>
                </a:solidFill>
                <a:latin typeface="Arial" charset="0"/>
              </a:rPr>
              <a:t>3:</a:t>
            </a:r>
            <a:r>
              <a:rPr lang="de-DE" altLang="de-DE" sz="1400" b="1" dirty="0">
                <a:solidFill>
                  <a:srgbClr val="FF0000"/>
                </a:solidFill>
                <a:latin typeface="Arial" charset="0"/>
              </a:rPr>
              <a:t/>
            </a:r>
            <a:br>
              <a:rPr lang="de-DE" altLang="de-DE" sz="1400" b="1" dirty="0">
                <a:solidFill>
                  <a:srgbClr val="FF0000"/>
                </a:solidFill>
                <a:latin typeface="Arial" charset="0"/>
              </a:rPr>
            </a:br>
            <a:r>
              <a:rPr lang="de-DE" altLang="de-DE" sz="1400" b="1" dirty="0">
                <a:solidFill>
                  <a:srgbClr val="FF0000"/>
                </a:solidFill>
                <a:latin typeface="Arial" charset="0"/>
              </a:rPr>
              <a:t>(EOMV – Voraussetzungen und </a:t>
            </a:r>
            <a:r>
              <a:rPr lang="de-DE" altLang="de-DE" sz="1400" b="1" dirty="0" smtClean="0">
                <a:solidFill>
                  <a:srgbClr val="FF0000"/>
                </a:solidFill>
                <a:latin typeface="Arial" charset="0"/>
              </a:rPr>
              <a:t>Verfahren - Seite 2)</a:t>
            </a:r>
            <a:r>
              <a:rPr lang="de-DE" altLang="de-DE" sz="1400" dirty="0">
                <a:solidFill>
                  <a:srgbClr val="333333"/>
                </a:solidFill>
                <a:latin typeface="Arial" charset="0"/>
              </a:rPr>
              <a:t/>
            </a:r>
            <a:br>
              <a:rPr lang="de-DE" altLang="de-DE" sz="1400" dirty="0">
                <a:solidFill>
                  <a:srgbClr val="333333"/>
                </a:solidFill>
                <a:latin typeface="Arial" charset="0"/>
              </a:rPr>
            </a:br>
            <a:r>
              <a:rPr lang="de-DE" altLang="de-DE" sz="1400" b="1" dirty="0">
                <a:solidFill>
                  <a:srgbClr val="333333"/>
                </a:solidFill>
                <a:latin typeface="Arial" charset="0"/>
              </a:rPr>
              <a:t>Welche Voraussetzungen müssen für die Anwendung von Erziehungs- oder Ordnungsmaßnahme vorliegen?</a:t>
            </a:r>
            <a:endParaRPr lang="de-DE" altLang="de-DE" sz="1400" b="1" dirty="0" smtClean="0">
              <a:latin typeface="Arial" charset="0"/>
              <a:cs typeface="Arial" charset="0"/>
            </a:endParaRPr>
          </a:p>
        </p:txBody>
      </p:sp>
      <p:sp>
        <p:nvSpPr>
          <p:cNvPr id="73734" name="Rectangle 3"/>
          <p:cNvSpPr>
            <a:spLocks noGrp="1" noChangeArrowheads="1"/>
          </p:cNvSpPr>
          <p:nvPr>
            <p:ph type="body" sz="half" idx="1"/>
          </p:nvPr>
        </p:nvSpPr>
        <p:spPr>
          <a:xfrm>
            <a:off x="685800" y="1772816"/>
            <a:ext cx="7772400" cy="2145134"/>
          </a:xfrm>
        </p:spPr>
        <p:txBody>
          <a:bodyPr/>
          <a:lstStyle/>
          <a:p>
            <a:pPr eaLnBrk="1" hangingPunct="1">
              <a:lnSpc>
                <a:spcPct val="80000"/>
              </a:lnSpc>
              <a:buFontTx/>
              <a:buNone/>
            </a:pPr>
            <a:endParaRPr lang="de-DE" altLang="de-DE" sz="1400" b="1" dirty="0" smtClean="0">
              <a:latin typeface="Arial" charset="0"/>
            </a:endParaRPr>
          </a:p>
          <a:p>
            <a:pPr eaLnBrk="1" hangingPunct="1">
              <a:lnSpc>
                <a:spcPct val="80000"/>
              </a:lnSpc>
              <a:buFontTx/>
              <a:buNone/>
            </a:pPr>
            <a:endParaRPr lang="de-DE" altLang="de-DE" sz="800" dirty="0" smtClean="0">
              <a:latin typeface="Arial" charset="0"/>
            </a:endParaRPr>
          </a:p>
        </p:txBody>
      </p:sp>
      <p:sp>
        <p:nvSpPr>
          <p:cNvPr id="2" name="Inhaltsplatzhalter 1"/>
          <p:cNvSpPr>
            <a:spLocks noGrp="1"/>
          </p:cNvSpPr>
          <p:nvPr>
            <p:ph sz="half" idx="2"/>
          </p:nvPr>
        </p:nvSpPr>
        <p:spPr>
          <a:xfrm>
            <a:off x="685800" y="6021288"/>
            <a:ext cx="7772400" cy="74712"/>
          </a:xfrm>
        </p:spPr>
        <p:txBody>
          <a:bodyPr/>
          <a:lstStyle/>
          <a:p>
            <a:endParaRPr lang="de-DE" dirty="0"/>
          </a:p>
        </p:txBody>
      </p:sp>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9512" y="1772816"/>
            <a:ext cx="8784976" cy="46085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17172539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Datumsplatzhalter 4"/>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r>
              <a:rPr lang="de-DE" altLang="de-DE" sz="1400" dirty="0" smtClean="0">
                <a:solidFill>
                  <a:srgbClr val="00264C"/>
                </a:solidFill>
              </a:rPr>
              <a:t>Stand: </a:t>
            </a:r>
            <a:fld id="{24AC7ACC-EF06-4690-823E-F8586DE3A4F3}" type="datetime1">
              <a:rPr lang="de-DE" altLang="de-DE" sz="1400" smtClean="0">
                <a:solidFill>
                  <a:srgbClr val="00264C"/>
                </a:solidFill>
              </a:rPr>
              <a:pPr eaLnBrk="1" hangingPunct="1">
                <a:spcBef>
                  <a:spcPct val="0"/>
                </a:spcBef>
                <a:buSzTx/>
                <a:buFontTx/>
                <a:buNone/>
              </a:pPr>
              <a:t>28.08.2017</a:t>
            </a:fld>
            <a:endParaRPr lang="de-DE" altLang="de-DE" sz="1400" dirty="0" smtClean="0">
              <a:solidFill>
                <a:srgbClr val="00264C"/>
              </a:solidFill>
            </a:endParaRPr>
          </a:p>
        </p:txBody>
      </p:sp>
      <p:sp>
        <p:nvSpPr>
          <p:cNvPr id="73731" name="Fußzeilenplatzhalter 5"/>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endParaRPr lang="de-DE" altLang="de-DE" sz="1400" dirty="0" smtClean="0">
              <a:solidFill>
                <a:srgbClr val="00264C"/>
              </a:solidFill>
            </a:endParaRPr>
          </a:p>
        </p:txBody>
      </p:sp>
      <p:sp>
        <p:nvSpPr>
          <p:cNvPr id="73732" name="Foliennummernplatzhalter 6"/>
          <p:cNvSpPr>
            <a:spLocks noGrp="1"/>
          </p:cNvSpPr>
          <p:nvPr>
            <p:ph type="sldNum" sz="quarter" idx="12"/>
          </p:nvPr>
        </p:nvSpPr>
        <p:spPr>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F83DA973-4D23-4794-B141-7A3740E6A5EC}" type="slidenum">
              <a:rPr lang="de-DE" altLang="de-DE" sz="1400" smtClean="0">
                <a:solidFill>
                  <a:srgbClr val="FFFFE9"/>
                </a:solidFill>
              </a:rPr>
              <a:pPr eaLnBrk="1" hangingPunct="1">
                <a:spcBef>
                  <a:spcPct val="0"/>
                </a:spcBef>
                <a:buSzTx/>
                <a:buFontTx/>
                <a:buNone/>
              </a:pPr>
              <a:t>6</a:t>
            </a:fld>
            <a:endParaRPr lang="de-DE" altLang="de-DE" sz="1400" smtClean="0">
              <a:solidFill>
                <a:srgbClr val="FFFFE9"/>
              </a:solidFill>
            </a:endParaRPr>
          </a:p>
        </p:txBody>
      </p:sp>
      <p:sp>
        <p:nvSpPr>
          <p:cNvPr id="84997" name="Rectangle 2" descr="Large confetti"/>
          <p:cNvSpPr>
            <a:spLocks noGrp="1" noChangeArrowheads="1"/>
          </p:cNvSpPr>
          <p:nvPr>
            <p:ph type="title"/>
          </p:nvPr>
        </p:nvSpPr>
        <p:spPr>
          <a:xfrm>
            <a:off x="1093788" y="309563"/>
            <a:ext cx="7772400" cy="1092200"/>
          </a:xfrm>
          <a:solidFill>
            <a:schemeClr val="accent3">
              <a:lumMod val="90000"/>
            </a:schemeClr>
          </a:solidFill>
        </p:spPr>
        <p:txBody>
          <a:bodyPr/>
          <a:lstStyle/>
          <a:p>
            <a:pPr eaLnBrk="1" hangingPunct="1">
              <a:defRPr/>
            </a:pP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Frage </a:t>
            </a:r>
            <a:r>
              <a:rPr lang="de-DE" altLang="de-DE" sz="1400" b="1" dirty="0">
                <a:solidFill>
                  <a:srgbClr val="FF0000"/>
                </a:solidFill>
                <a:latin typeface="Arial" charset="0"/>
              </a:rPr>
              <a:t>4</a:t>
            </a:r>
            <a:r>
              <a:rPr lang="de-DE" altLang="de-DE" sz="1400" b="1" dirty="0" smtClean="0">
                <a:solidFill>
                  <a:srgbClr val="FF0000"/>
                </a:solidFill>
                <a:latin typeface="Arial" charset="0"/>
              </a:rPr>
              <a:t>:</a:t>
            </a:r>
            <a:br>
              <a:rPr lang="de-DE" altLang="de-DE" sz="1400" b="1" dirty="0" smtClean="0">
                <a:solidFill>
                  <a:srgbClr val="FF0000"/>
                </a:solidFill>
                <a:latin typeface="Arial" charset="0"/>
              </a:rPr>
            </a:br>
            <a:r>
              <a:rPr lang="de-DE" altLang="de-DE" sz="1400" b="1" dirty="0" smtClean="0">
                <a:solidFill>
                  <a:srgbClr val="FF0000"/>
                </a:solidFill>
                <a:latin typeface="Arial" charset="0"/>
              </a:rPr>
              <a:t>(EOMV – Verfahren)</a:t>
            </a:r>
            <a:r>
              <a:rPr lang="de-DE" altLang="de-DE" sz="1400" dirty="0" smtClean="0">
                <a:latin typeface="Arial" charset="0"/>
              </a:rPr>
              <a:t/>
            </a:r>
            <a:br>
              <a:rPr lang="de-DE" altLang="de-DE" sz="1400" dirty="0" smtClean="0">
                <a:latin typeface="Arial" charset="0"/>
              </a:rPr>
            </a:br>
            <a:r>
              <a:rPr lang="de-DE" altLang="de-DE" sz="1400" b="1" dirty="0" smtClean="0">
                <a:latin typeface="Arial" charset="0"/>
              </a:rPr>
              <a:t>Muss vor der Verhängung einer Ordnungsmaßnahme immer erst die Konfliktschlichtung erfolgen oder eine Erziehungsmaßnahme ausgesprochen werden</a:t>
            </a:r>
            <a:r>
              <a:rPr lang="de-DE" altLang="de-DE" sz="1400" b="1" dirty="0" smtClean="0">
                <a:latin typeface="Arial" charset="0"/>
                <a:cs typeface="Arial" charset="0"/>
              </a:rPr>
              <a:t>?</a:t>
            </a:r>
          </a:p>
        </p:txBody>
      </p:sp>
      <p:sp>
        <p:nvSpPr>
          <p:cNvPr id="73734" name="Rectangle 3"/>
          <p:cNvSpPr>
            <a:spLocks noGrp="1" noChangeArrowheads="1"/>
          </p:cNvSpPr>
          <p:nvPr>
            <p:ph type="body" sz="half" idx="1"/>
          </p:nvPr>
        </p:nvSpPr>
        <p:spPr>
          <a:xfrm>
            <a:off x="685800" y="1905000"/>
            <a:ext cx="7772400" cy="2012950"/>
          </a:xfrm>
        </p:spPr>
        <p:txBody>
          <a:bodyPr/>
          <a:lstStyle/>
          <a:p>
            <a:pPr eaLnBrk="1" hangingPunct="1">
              <a:lnSpc>
                <a:spcPct val="80000"/>
              </a:lnSpc>
              <a:buFontTx/>
              <a:buNone/>
            </a:pPr>
            <a:r>
              <a:rPr lang="de-DE" altLang="de-DE" sz="1400" b="1" dirty="0" smtClean="0">
                <a:latin typeface="Arial" charset="0"/>
              </a:rPr>
              <a:t>Antwort:</a:t>
            </a:r>
          </a:p>
          <a:p>
            <a:pPr eaLnBrk="1" hangingPunct="1">
              <a:lnSpc>
                <a:spcPct val="80000"/>
              </a:lnSpc>
              <a:buFontTx/>
              <a:buNone/>
            </a:pPr>
            <a:endParaRPr lang="de-DE" altLang="de-DE" sz="800" dirty="0" smtClean="0">
              <a:latin typeface="Arial" charset="0"/>
            </a:endParaRPr>
          </a:p>
          <a:p>
            <a:pPr eaLnBrk="1" hangingPunct="1">
              <a:lnSpc>
                <a:spcPct val="80000"/>
              </a:lnSpc>
              <a:buFontTx/>
              <a:buNone/>
            </a:pPr>
            <a:endParaRPr lang="de-DE" altLang="de-DE" sz="800" dirty="0" smtClean="0">
              <a:latin typeface="Arial" charset="0"/>
            </a:endParaRPr>
          </a:p>
        </p:txBody>
      </p:sp>
      <p:graphicFrame>
        <p:nvGraphicFramePr>
          <p:cNvPr id="137246" name="Group 30"/>
          <p:cNvGraphicFramePr>
            <a:graphicFrameLocks noGrp="1"/>
          </p:cNvGraphicFramePr>
          <p:nvPr>
            <p:ph sz="half" idx="2"/>
            <p:extLst>
              <p:ext uri="{D42A27DB-BD31-4B8C-83A1-F6EECF244321}">
                <p14:modId xmlns:p14="http://schemas.microsoft.com/office/powerpoint/2010/main" xmlns="" val="265521643"/>
              </p:ext>
            </p:extLst>
          </p:nvPr>
        </p:nvGraphicFramePr>
        <p:xfrm>
          <a:off x="685800" y="5445224"/>
          <a:ext cx="7772400" cy="743746"/>
        </p:xfrm>
        <a:graphic>
          <a:graphicData uri="http://schemas.openxmlformats.org/drawingml/2006/table">
            <a:tbl>
              <a:tblPr/>
              <a:tblGrid>
                <a:gridCol w="7772400"/>
              </a:tblGrid>
              <a:tr h="712689">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de-DE" sz="1400" b="1" i="0" u="none" strike="noStrike" cap="none" normalizeH="0" baseline="0" dirty="0" smtClean="0">
                          <a:ln>
                            <a:noFill/>
                          </a:ln>
                          <a:solidFill>
                            <a:srgbClr val="009900"/>
                          </a:solidFill>
                          <a:effectLst/>
                          <a:latin typeface="Arial" charset="0"/>
                        </a:rPr>
                        <a:t>Rechtsgrundlagen:</a:t>
                      </a:r>
                      <a:endParaRPr kumimoji="0" lang="de-DE" sz="1400" b="1" i="0" u="none" strike="noStrike" cap="none" normalizeH="0" baseline="0" dirty="0" smtClean="0">
                        <a:ln>
                          <a:noFill/>
                        </a:ln>
                        <a:solidFill>
                          <a:schemeClr val="tx1"/>
                        </a:solidFill>
                        <a:effectLst/>
                        <a:latin typeface="Arial" charset="0"/>
                      </a:endParaRPr>
                    </a:p>
                    <a:p>
                      <a:pPr marL="171450" marR="0" lvl="0" indent="-171450" algn="l" defTabSz="914400" rtl="0" eaLnBrk="1" fontAlgn="base" latinLnBrk="0" hangingPunct="1">
                        <a:lnSpc>
                          <a:spcPct val="100000"/>
                        </a:lnSpc>
                        <a:spcBef>
                          <a:spcPct val="20000"/>
                        </a:spcBef>
                        <a:spcAft>
                          <a:spcPct val="0"/>
                        </a:spcAft>
                        <a:buClrTx/>
                        <a:buSzPct val="85000"/>
                        <a:buFontTx/>
                        <a:buChar char="-"/>
                        <a:tabLst/>
                      </a:pPr>
                      <a:r>
                        <a:rPr kumimoji="0" lang="de-DE" sz="1200" b="1" i="0" u="none" strike="noStrike" cap="none" normalizeH="0" baseline="0" dirty="0" smtClean="0">
                          <a:ln>
                            <a:noFill/>
                          </a:ln>
                          <a:solidFill>
                            <a:srgbClr val="00B050"/>
                          </a:solidFill>
                          <a:effectLst/>
                          <a:latin typeface="Arial" charset="0"/>
                        </a:rPr>
                        <a:t>§ 64 Absatz 1 Satz 1 </a:t>
                      </a:r>
                      <a:r>
                        <a:rPr kumimoji="0" lang="de-DE" sz="1200" b="1" i="0" u="none" strike="noStrike" cap="none" normalizeH="0" baseline="0" dirty="0" err="1" smtClean="0">
                          <a:ln>
                            <a:noFill/>
                          </a:ln>
                          <a:solidFill>
                            <a:srgbClr val="00B050"/>
                          </a:solidFill>
                          <a:effectLst/>
                          <a:latin typeface="Arial" charset="0"/>
                        </a:rPr>
                        <a:t>BbgSchulG</a:t>
                      </a:r>
                      <a:endParaRPr kumimoji="0" lang="de-DE" sz="1200" b="1" i="0" u="none" strike="noStrike" cap="none" normalizeH="0" baseline="0" dirty="0" smtClean="0">
                        <a:ln>
                          <a:noFill/>
                        </a:ln>
                        <a:solidFill>
                          <a:srgbClr val="00B050"/>
                        </a:solidFill>
                        <a:effectLst/>
                        <a:latin typeface="Arial" charset="0"/>
                      </a:endParaRPr>
                    </a:p>
                    <a:p>
                      <a:pPr marL="171450" marR="0" lvl="0" indent="-171450" algn="l" defTabSz="914400" rtl="0" eaLnBrk="1" fontAlgn="base" latinLnBrk="0" hangingPunct="1">
                        <a:lnSpc>
                          <a:spcPct val="100000"/>
                        </a:lnSpc>
                        <a:spcBef>
                          <a:spcPct val="20000"/>
                        </a:spcBef>
                        <a:spcAft>
                          <a:spcPct val="0"/>
                        </a:spcAft>
                        <a:buClrTx/>
                        <a:buSzPct val="85000"/>
                        <a:buFontTx/>
                        <a:buChar char="-"/>
                        <a:tabLst/>
                      </a:pPr>
                      <a:r>
                        <a:rPr kumimoji="0" lang="de-DE" sz="1200" b="1" i="0" u="none" strike="noStrike" cap="none" normalizeH="0" baseline="0" dirty="0" smtClean="0">
                          <a:ln>
                            <a:noFill/>
                          </a:ln>
                          <a:solidFill>
                            <a:srgbClr val="00B050"/>
                          </a:solidFill>
                          <a:effectLst/>
                          <a:latin typeface="Arial" charset="0"/>
                        </a:rPr>
                        <a:t>§ 2 Erziehungs- und Ordnungsmaßnahmenverordnung</a:t>
                      </a:r>
                    </a:p>
                  </a:txBody>
                  <a:tcPr marT="45737" marB="45737"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37226" name="Rectangle 10"/>
          <p:cNvSpPr>
            <a:spLocks noChangeArrowheads="1"/>
          </p:cNvSpPr>
          <p:nvPr/>
        </p:nvSpPr>
        <p:spPr bwMode="auto">
          <a:xfrm>
            <a:off x="755650" y="1938718"/>
            <a:ext cx="7993063" cy="3139321"/>
          </a:xfrm>
          <a:prstGeom prst="rect">
            <a:avLst/>
          </a:prstGeom>
          <a:noFill/>
          <a:ln w="9525">
            <a:noFill/>
            <a:miter lim="800000"/>
            <a:headEnd/>
            <a:tailEnd/>
          </a:ln>
        </p:spPr>
        <p:txBody>
          <a:bodyPr anchor="ctr">
            <a:spAutoFit/>
          </a:bodyPr>
          <a:lstStyle/>
          <a:p>
            <a:pPr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b="1" u="sng"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400" dirty="0" smtClean="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400" dirty="0" smtClean="0">
                <a:solidFill>
                  <a:srgbClr val="00264C"/>
                </a:solidFill>
                <a:latin typeface="Arial" charset="0"/>
              </a:rPr>
              <a:t>Eine Ordnungsmaßnahme ist u.a. nur zulässig, wenn sich eine Erziehungsmaßnahme sich als wirkungslos erwiesen hat oder nicht geeignet ist. Würde die Wirkung der Erziehungsmaßnahme in einem groben Missverhältnis zur Schwere des </a:t>
            </a:r>
            <a:r>
              <a:rPr lang="de-DE" sz="1400" dirty="0">
                <a:solidFill>
                  <a:srgbClr val="00264C"/>
                </a:solidFill>
                <a:latin typeface="Arial" charset="0"/>
              </a:rPr>
              <a:t>F</a:t>
            </a:r>
            <a:r>
              <a:rPr lang="de-DE" sz="1400" dirty="0" smtClean="0">
                <a:solidFill>
                  <a:srgbClr val="00264C"/>
                </a:solidFill>
                <a:latin typeface="Arial" charset="0"/>
              </a:rPr>
              <a:t>ehlverhaltens stehen, dann ist sie nicht geeignet und eine Ordnungsmaßnahme kann verhängt werden ohne dass im Vorfeld Erziehungsmaßnahmen ergriffen wurden. Diese Bewertung ist immer auf der Grundlage des Einzelfalls vorzunehmen.</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4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400" dirty="0" smtClean="0">
                <a:solidFill>
                  <a:srgbClr val="00264C"/>
                </a:solidFill>
                <a:latin typeface="Arial" charset="0"/>
              </a:rPr>
              <a:t>Soweit Zweifel bestehen, dass die sofortige Anwendung einer Ordnungsmaßnahme angemessen ist, sollte erst einmal mit Erziehungsmaßnahmen auf das Fehlverhalten der Schülerin oder den </a:t>
            </a:r>
            <a:r>
              <a:rPr lang="de-DE" sz="1400" dirty="0">
                <a:solidFill>
                  <a:srgbClr val="00264C"/>
                </a:solidFill>
                <a:latin typeface="Arial" charset="0"/>
              </a:rPr>
              <a:t>S</a:t>
            </a:r>
            <a:r>
              <a:rPr lang="de-DE" sz="1400" dirty="0" smtClean="0">
                <a:solidFill>
                  <a:srgbClr val="00264C"/>
                </a:solidFill>
                <a:latin typeface="Arial" charset="0"/>
              </a:rPr>
              <a:t>chüler reagiert werden.</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4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400" dirty="0" smtClean="0">
                <a:solidFill>
                  <a:srgbClr val="00264C"/>
                </a:solidFill>
                <a:latin typeface="Arial" charset="0"/>
              </a:rPr>
              <a:t>Diese Grundsätze gelten auch für eine vorherige Konfliktschlichtung.</a:t>
            </a:r>
            <a:endParaRPr lang="de-DE" sz="14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dirty="0">
              <a:solidFill>
                <a:srgbClr val="00264C"/>
              </a:solidFill>
              <a:latin typeface="Arial" charset="0"/>
            </a:endParaRPr>
          </a:p>
        </p:txBody>
      </p:sp>
    </p:spTree>
    <p:extLst>
      <p:ext uri="{BB962C8B-B14F-4D97-AF65-F5344CB8AC3E}">
        <p14:creationId xmlns:p14="http://schemas.microsoft.com/office/powerpoint/2010/main" xmlns="" val="392239912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7226">
                                            <p:txEl>
                                              <p:pRg st="2" end="2"/>
                                            </p:txEl>
                                          </p:spTgt>
                                        </p:tgtEl>
                                        <p:attrNameLst>
                                          <p:attrName>style.visibility</p:attrName>
                                        </p:attrNameLst>
                                      </p:cBhvr>
                                      <p:to>
                                        <p:strVal val="visible"/>
                                      </p:to>
                                    </p:set>
                                    <p:anim calcmode="lin" valueType="num">
                                      <p:cBhvr additive="base">
                                        <p:cTn id="7" dur="500" fill="hold"/>
                                        <p:tgtEl>
                                          <p:spTgt spid="13722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7226">
                                            <p:txEl>
                                              <p:pRg st="4" end="4"/>
                                            </p:txEl>
                                          </p:spTgt>
                                        </p:tgtEl>
                                        <p:attrNameLst>
                                          <p:attrName>style.visibility</p:attrName>
                                        </p:attrNameLst>
                                      </p:cBhvr>
                                      <p:to>
                                        <p:strVal val="visible"/>
                                      </p:to>
                                    </p:set>
                                    <p:anim calcmode="lin" valueType="num">
                                      <p:cBhvr additive="base">
                                        <p:cTn id="13" dur="500" fill="hold"/>
                                        <p:tgtEl>
                                          <p:spTgt spid="137226">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2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7226">
                                            <p:txEl>
                                              <p:pRg st="6" end="6"/>
                                            </p:txEl>
                                          </p:spTgt>
                                        </p:tgtEl>
                                        <p:attrNameLst>
                                          <p:attrName>style.visibility</p:attrName>
                                        </p:attrNameLst>
                                      </p:cBhvr>
                                      <p:to>
                                        <p:strVal val="visible"/>
                                      </p:to>
                                    </p:set>
                                    <p:anim calcmode="lin" valueType="num">
                                      <p:cBhvr additive="base">
                                        <p:cTn id="19" dur="500" fill="hold"/>
                                        <p:tgtEl>
                                          <p:spTgt spid="137226">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722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Datumsplatzhalter 4"/>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r>
              <a:rPr lang="de-DE" altLang="de-DE" sz="1400" dirty="0" smtClean="0">
                <a:solidFill>
                  <a:srgbClr val="00264C"/>
                </a:solidFill>
              </a:rPr>
              <a:t>Stand: </a:t>
            </a:r>
            <a:fld id="{24AC7ACC-EF06-4690-823E-F8586DE3A4F3}" type="datetime1">
              <a:rPr lang="de-DE" altLang="de-DE" sz="1400" smtClean="0">
                <a:solidFill>
                  <a:srgbClr val="00264C"/>
                </a:solidFill>
              </a:rPr>
              <a:pPr eaLnBrk="1" hangingPunct="1">
                <a:spcBef>
                  <a:spcPct val="0"/>
                </a:spcBef>
                <a:buSzTx/>
                <a:buFontTx/>
                <a:buNone/>
              </a:pPr>
              <a:t>28.08.2017</a:t>
            </a:fld>
            <a:endParaRPr lang="de-DE" altLang="de-DE" sz="1400" dirty="0" smtClean="0">
              <a:solidFill>
                <a:srgbClr val="00264C"/>
              </a:solidFill>
            </a:endParaRPr>
          </a:p>
        </p:txBody>
      </p:sp>
      <p:sp>
        <p:nvSpPr>
          <p:cNvPr id="73731" name="Fußzeilenplatzhalter 5"/>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endParaRPr lang="de-DE" altLang="de-DE" sz="1400" dirty="0" smtClean="0">
              <a:solidFill>
                <a:srgbClr val="00264C"/>
              </a:solidFill>
            </a:endParaRPr>
          </a:p>
        </p:txBody>
      </p:sp>
      <p:sp>
        <p:nvSpPr>
          <p:cNvPr id="73732" name="Foliennummernplatzhalter 6"/>
          <p:cNvSpPr>
            <a:spLocks noGrp="1"/>
          </p:cNvSpPr>
          <p:nvPr>
            <p:ph type="sldNum" sz="quarter" idx="12"/>
          </p:nvPr>
        </p:nvSpPr>
        <p:spPr>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F83DA973-4D23-4794-B141-7A3740E6A5EC}" type="slidenum">
              <a:rPr lang="de-DE" altLang="de-DE" sz="1400" smtClean="0">
                <a:solidFill>
                  <a:srgbClr val="FFFFE9"/>
                </a:solidFill>
              </a:rPr>
              <a:pPr eaLnBrk="1" hangingPunct="1">
                <a:spcBef>
                  <a:spcPct val="0"/>
                </a:spcBef>
                <a:buSzTx/>
                <a:buFontTx/>
                <a:buNone/>
              </a:pPr>
              <a:t>7</a:t>
            </a:fld>
            <a:endParaRPr lang="de-DE" altLang="de-DE" sz="1400" smtClean="0">
              <a:solidFill>
                <a:srgbClr val="FFFFE9"/>
              </a:solidFill>
            </a:endParaRPr>
          </a:p>
        </p:txBody>
      </p:sp>
      <p:sp>
        <p:nvSpPr>
          <p:cNvPr id="84997" name="Rectangle 2" descr="Large confetti"/>
          <p:cNvSpPr>
            <a:spLocks noGrp="1" noChangeArrowheads="1"/>
          </p:cNvSpPr>
          <p:nvPr>
            <p:ph type="title"/>
          </p:nvPr>
        </p:nvSpPr>
        <p:spPr>
          <a:xfrm>
            <a:off x="1093788" y="309563"/>
            <a:ext cx="7772400" cy="1092200"/>
          </a:xfrm>
          <a:solidFill>
            <a:schemeClr val="accent3">
              <a:lumMod val="90000"/>
            </a:schemeClr>
          </a:solidFill>
        </p:spPr>
        <p:txBody>
          <a:bodyPr/>
          <a:lstStyle/>
          <a:p>
            <a:pPr eaLnBrk="1" hangingPunct="1">
              <a:defRPr/>
            </a:pP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Frage </a:t>
            </a:r>
            <a:r>
              <a:rPr lang="de-DE" altLang="de-DE" sz="1400" b="1" dirty="0">
                <a:solidFill>
                  <a:srgbClr val="FF0000"/>
                </a:solidFill>
                <a:latin typeface="Arial" charset="0"/>
              </a:rPr>
              <a:t>5</a:t>
            </a:r>
            <a:r>
              <a:rPr lang="de-DE" altLang="de-DE" sz="1400" b="1" dirty="0" smtClean="0">
                <a:solidFill>
                  <a:srgbClr val="FF0000"/>
                </a:solidFill>
                <a:latin typeface="Arial" charset="0"/>
              </a:rPr>
              <a:t>:</a:t>
            </a:r>
            <a:br>
              <a:rPr lang="de-DE" altLang="de-DE" sz="1400" b="1" dirty="0" smtClean="0">
                <a:solidFill>
                  <a:srgbClr val="FF0000"/>
                </a:solidFill>
                <a:latin typeface="Arial" charset="0"/>
              </a:rPr>
            </a:br>
            <a:r>
              <a:rPr lang="de-DE" altLang="de-DE" sz="1400" b="1" dirty="0" smtClean="0">
                <a:solidFill>
                  <a:srgbClr val="FF0000"/>
                </a:solidFill>
                <a:latin typeface="Arial" charset="0"/>
              </a:rPr>
              <a:t>(EOMV – sofortige Vollziehung, aufschiebende Wirkung)</a:t>
            </a:r>
            <a:r>
              <a:rPr lang="de-DE" altLang="de-DE" sz="1400" dirty="0" smtClean="0">
                <a:latin typeface="Arial" charset="0"/>
              </a:rPr>
              <a:t/>
            </a:r>
            <a:br>
              <a:rPr lang="de-DE" altLang="de-DE" sz="1400" dirty="0" smtClean="0">
                <a:latin typeface="Arial" charset="0"/>
              </a:rPr>
            </a:br>
            <a:r>
              <a:rPr lang="de-DE" altLang="de-DE" sz="1400" b="1" dirty="0" smtClean="0">
                <a:latin typeface="Arial" charset="0"/>
              </a:rPr>
              <a:t>Wann ist die Verhängung einer Ordnungsmaßnahme mit der Anordnung der sofortigen Vollziehung zu verbinden</a:t>
            </a:r>
            <a:r>
              <a:rPr lang="de-DE" altLang="de-DE" sz="1400" b="1" dirty="0" smtClean="0">
                <a:latin typeface="Arial" charset="0"/>
                <a:cs typeface="Arial" charset="0"/>
              </a:rPr>
              <a:t>?</a:t>
            </a:r>
          </a:p>
        </p:txBody>
      </p:sp>
      <p:sp>
        <p:nvSpPr>
          <p:cNvPr id="73734" name="Rectangle 3"/>
          <p:cNvSpPr>
            <a:spLocks noGrp="1" noChangeArrowheads="1"/>
          </p:cNvSpPr>
          <p:nvPr>
            <p:ph type="body" sz="half" idx="1"/>
          </p:nvPr>
        </p:nvSpPr>
        <p:spPr>
          <a:xfrm>
            <a:off x="685800" y="1905000"/>
            <a:ext cx="7772400" cy="2012950"/>
          </a:xfrm>
        </p:spPr>
        <p:txBody>
          <a:bodyPr/>
          <a:lstStyle/>
          <a:p>
            <a:pPr eaLnBrk="1" hangingPunct="1">
              <a:lnSpc>
                <a:spcPct val="80000"/>
              </a:lnSpc>
              <a:buFontTx/>
              <a:buNone/>
            </a:pPr>
            <a:r>
              <a:rPr lang="de-DE" altLang="de-DE" sz="1400" b="1" dirty="0" smtClean="0">
                <a:latin typeface="Arial" charset="0"/>
              </a:rPr>
              <a:t>Antwort:</a:t>
            </a:r>
          </a:p>
          <a:p>
            <a:pPr eaLnBrk="1" hangingPunct="1">
              <a:lnSpc>
                <a:spcPct val="80000"/>
              </a:lnSpc>
              <a:buFontTx/>
              <a:buNone/>
            </a:pPr>
            <a:endParaRPr lang="de-DE" altLang="de-DE" sz="800" dirty="0" smtClean="0">
              <a:latin typeface="Arial" charset="0"/>
            </a:endParaRPr>
          </a:p>
          <a:p>
            <a:pPr eaLnBrk="1" hangingPunct="1">
              <a:lnSpc>
                <a:spcPct val="80000"/>
              </a:lnSpc>
              <a:buFontTx/>
              <a:buNone/>
            </a:pPr>
            <a:endParaRPr lang="de-DE" altLang="de-DE" sz="800" dirty="0" smtClean="0">
              <a:latin typeface="Arial" charset="0"/>
            </a:endParaRPr>
          </a:p>
        </p:txBody>
      </p:sp>
      <p:graphicFrame>
        <p:nvGraphicFramePr>
          <p:cNvPr id="137246" name="Group 30"/>
          <p:cNvGraphicFramePr>
            <a:graphicFrameLocks noGrp="1"/>
          </p:cNvGraphicFramePr>
          <p:nvPr>
            <p:ph sz="half" idx="2"/>
            <p:extLst>
              <p:ext uri="{D42A27DB-BD31-4B8C-83A1-F6EECF244321}">
                <p14:modId xmlns:p14="http://schemas.microsoft.com/office/powerpoint/2010/main" xmlns="" val="109162053"/>
              </p:ext>
            </p:extLst>
          </p:nvPr>
        </p:nvGraphicFramePr>
        <p:xfrm>
          <a:off x="685800" y="5445224"/>
          <a:ext cx="7772400" cy="743746"/>
        </p:xfrm>
        <a:graphic>
          <a:graphicData uri="http://schemas.openxmlformats.org/drawingml/2006/table">
            <a:tbl>
              <a:tblPr/>
              <a:tblGrid>
                <a:gridCol w="7772400"/>
              </a:tblGrid>
              <a:tr h="671738">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de-DE" sz="1400" b="1" i="0" u="none" strike="noStrike" cap="none" normalizeH="0" baseline="0" dirty="0" smtClean="0">
                          <a:ln>
                            <a:noFill/>
                          </a:ln>
                          <a:solidFill>
                            <a:srgbClr val="009900"/>
                          </a:solidFill>
                          <a:effectLst/>
                          <a:latin typeface="Arial" charset="0"/>
                        </a:rPr>
                        <a:t>Rechtsgrundlagen:</a:t>
                      </a:r>
                      <a:endParaRPr kumimoji="0" lang="de-DE" sz="1400" b="1" i="0" u="none" strike="noStrike" cap="none" normalizeH="0" baseline="0" dirty="0" smtClean="0">
                        <a:ln>
                          <a:noFill/>
                        </a:ln>
                        <a:solidFill>
                          <a:schemeClr val="tx1"/>
                        </a:solidFill>
                        <a:effectLst/>
                        <a:latin typeface="Arial" charset="0"/>
                      </a:endParaRPr>
                    </a:p>
                    <a:p>
                      <a:pPr marL="171450" marR="0" lvl="0" indent="-171450" algn="l" defTabSz="914400" rtl="0" eaLnBrk="1" fontAlgn="base" latinLnBrk="0" hangingPunct="1">
                        <a:lnSpc>
                          <a:spcPct val="100000"/>
                        </a:lnSpc>
                        <a:spcBef>
                          <a:spcPct val="20000"/>
                        </a:spcBef>
                        <a:spcAft>
                          <a:spcPct val="0"/>
                        </a:spcAft>
                        <a:buClrTx/>
                        <a:buSzPct val="85000"/>
                        <a:buFontTx/>
                        <a:buChar char="-"/>
                        <a:tabLst/>
                      </a:pPr>
                      <a:r>
                        <a:rPr kumimoji="0" lang="de-DE" sz="1200" b="1" i="0" u="none" strike="noStrike" cap="none" normalizeH="0" baseline="0" dirty="0" smtClean="0">
                          <a:ln>
                            <a:noFill/>
                          </a:ln>
                          <a:solidFill>
                            <a:srgbClr val="00B050"/>
                          </a:solidFill>
                          <a:effectLst/>
                          <a:latin typeface="Arial" charset="0"/>
                        </a:rPr>
                        <a:t>§ 80 VwGO</a:t>
                      </a:r>
                    </a:p>
                    <a:p>
                      <a:pPr marL="171450" marR="0" lvl="0" indent="-171450" algn="l" defTabSz="914400" rtl="0" eaLnBrk="1" fontAlgn="base" latinLnBrk="0" hangingPunct="1">
                        <a:lnSpc>
                          <a:spcPct val="100000"/>
                        </a:lnSpc>
                        <a:spcBef>
                          <a:spcPct val="20000"/>
                        </a:spcBef>
                        <a:spcAft>
                          <a:spcPct val="0"/>
                        </a:spcAft>
                        <a:buClrTx/>
                        <a:buSzPct val="85000"/>
                        <a:buFontTx/>
                        <a:buChar char="-"/>
                        <a:tabLst/>
                      </a:pPr>
                      <a:r>
                        <a:rPr kumimoji="0" lang="de-DE" sz="1200" b="1" i="0" u="none" strike="noStrike" cap="none" normalizeH="0" baseline="0" dirty="0" smtClean="0">
                          <a:ln>
                            <a:noFill/>
                          </a:ln>
                          <a:solidFill>
                            <a:srgbClr val="00B050"/>
                          </a:solidFill>
                          <a:effectLst/>
                          <a:latin typeface="Arial" charset="0"/>
                        </a:rPr>
                        <a:t>§ 10 Abs. 2 Erziehungs- und Ordnungsmaßnahmenverordnung</a:t>
                      </a:r>
                    </a:p>
                  </a:txBody>
                  <a:tcPr marT="45737" marB="45737"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37226" name="Rectangle 10"/>
          <p:cNvSpPr>
            <a:spLocks noChangeArrowheads="1"/>
          </p:cNvSpPr>
          <p:nvPr/>
        </p:nvSpPr>
        <p:spPr bwMode="auto">
          <a:xfrm>
            <a:off x="755650" y="1538610"/>
            <a:ext cx="7993063" cy="3939540"/>
          </a:xfrm>
          <a:prstGeom prst="rect">
            <a:avLst/>
          </a:prstGeom>
          <a:noFill/>
          <a:ln w="9525">
            <a:noFill/>
            <a:miter lim="800000"/>
            <a:headEnd/>
            <a:tailEnd/>
          </a:ln>
        </p:spPr>
        <p:txBody>
          <a:bodyPr anchor="ctr">
            <a:spAutoFit/>
          </a:bodyPr>
          <a:lstStyle/>
          <a:p>
            <a:pPr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b="1" u="sng"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400" dirty="0" smtClean="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smtClean="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Eine Ordnungsmaßnahme ist mit der Anordnung der sofortigen Vollziehung zu verbinden, wenn eine schnelle Umsetzung der </a:t>
            </a:r>
            <a:r>
              <a:rPr lang="de-DE" sz="1200" dirty="0">
                <a:solidFill>
                  <a:srgbClr val="00264C"/>
                </a:solidFill>
                <a:latin typeface="Arial" charset="0"/>
              </a:rPr>
              <a:t>M</a:t>
            </a:r>
            <a:r>
              <a:rPr lang="de-DE" sz="1200" dirty="0" smtClean="0">
                <a:solidFill>
                  <a:srgbClr val="00264C"/>
                </a:solidFill>
                <a:latin typeface="Arial" charset="0"/>
              </a:rPr>
              <a:t>aßnahme angezeigt ist.  </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Wird eine Ordnungsmaßnahme </a:t>
            </a:r>
            <a:r>
              <a:rPr lang="de-DE" sz="1200" u="sng" dirty="0" smtClean="0">
                <a:solidFill>
                  <a:srgbClr val="00264C"/>
                </a:solidFill>
                <a:latin typeface="Arial" charset="0"/>
              </a:rPr>
              <a:t>nicht</a:t>
            </a:r>
            <a:r>
              <a:rPr lang="de-DE" sz="1200" dirty="0" smtClean="0">
                <a:solidFill>
                  <a:srgbClr val="00264C"/>
                </a:solidFill>
                <a:latin typeface="Arial" charset="0"/>
              </a:rPr>
              <a:t> mit der Anordnung der sofortigen Vollziehung verbunden, muss abgewartet werden, ob gegen den Bescheid innerhalb der Frist von einem Monat Widerspruch eingelegt wird. Soweit kein Widerspruch erhoben wurde, kann die Maßnahme nach </a:t>
            </a:r>
            <a:r>
              <a:rPr lang="de-DE" sz="1200" dirty="0">
                <a:solidFill>
                  <a:srgbClr val="00264C"/>
                </a:solidFill>
                <a:latin typeface="Arial" charset="0"/>
              </a:rPr>
              <a:t>A</a:t>
            </a:r>
            <a:r>
              <a:rPr lang="de-DE" sz="1200" dirty="0" smtClean="0">
                <a:solidFill>
                  <a:srgbClr val="00264C"/>
                </a:solidFill>
                <a:latin typeface="Arial" charset="0"/>
              </a:rPr>
              <a:t>blauf der Widerspruchsfrist (1 Monat) umgesetzt werden. Wird ein Widerspruch eingelegt, tritt die sogenannte aufschiebende Wirkung ein. Dies bedeutet, dass die Maßnahme erst umgesetzt werden darf, wenn über diese das staatliche Schulamt abschließend in einem Widerspruchsverfahren oder ein Gericht abschließend in einem gerichtlichen Verfahren entschieden hat.</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In der Regel ist der sich daraus ergebene zeitliche Verzug mit dem Zweck der Maßnahme nicht vereinbar, da eine Ordnungsmaßnahme nur dann seine Wirkung entfalten kann, wenn sie zeitnah auf das Fehlverhalten zur Anwendung kommt. Damit dieser zeitliche Verzug nicht eintritt, ist der Bescheid über die Ordnungsmaßnahme in der Regel mit der Anordnung der sofortigen Vollziehung zu versehen. Soweit die sofortige Vollziehung angeordnet wird, ist diese gesondert zu begründen.</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dirty="0" smtClean="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Wird die sofortige Vollziehung angeordnet, haben Widerspruch und gerichtliche Klage (Anfechtungsklage) keine aufschiebende Wirkung. Die oder der Betroffene kann jedoch im Rahmen eines gerichtlichen Eilverfahrens beantragen, dass die aufschiebende Wirkung des Widerspruchs wiederhergestellt wird.</a:t>
            </a:r>
          </a:p>
        </p:txBody>
      </p:sp>
    </p:spTree>
    <p:extLst>
      <p:ext uri="{BB962C8B-B14F-4D97-AF65-F5344CB8AC3E}">
        <p14:creationId xmlns:p14="http://schemas.microsoft.com/office/powerpoint/2010/main" xmlns="" val="314707319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7226">
                                            <p:txEl>
                                              <p:pRg st="3" end="3"/>
                                            </p:txEl>
                                          </p:spTgt>
                                        </p:tgtEl>
                                        <p:attrNameLst>
                                          <p:attrName>style.visibility</p:attrName>
                                        </p:attrNameLst>
                                      </p:cBhvr>
                                      <p:to>
                                        <p:strVal val="visible"/>
                                      </p:to>
                                    </p:set>
                                    <p:anim calcmode="lin" valueType="num">
                                      <p:cBhvr additive="base">
                                        <p:cTn id="7" dur="500" fill="hold"/>
                                        <p:tgtEl>
                                          <p:spTgt spid="137226">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7226">
                                            <p:txEl>
                                              <p:pRg st="5" end="5"/>
                                            </p:txEl>
                                          </p:spTgt>
                                        </p:tgtEl>
                                        <p:attrNameLst>
                                          <p:attrName>style.visibility</p:attrName>
                                        </p:attrNameLst>
                                      </p:cBhvr>
                                      <p:to>
                                        <p:strVal val="visible"/>
                                      </p:to>
                                    </p:set>
                                    <p:anim calcmode="lin" valueType="num">
                                      <p:cBhvr additive="base">
                                        <p:cTn id="13" dur="500" fill="hold"/>
                                        <p:tgtEl>
                                          <p:spTgt spid="137226">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2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7226">
                                            <p:txEl>
                                              <p:pRg st="7" end="7"/>
                                            </p:txEl>
                                          </p:spTgt>
                                        </p:tgtEl>
                                        <p:attrNameLst>
                                          <p:attrName>style.visibility</p:attrName>
                                        </p:attrNameLst>
                                      </p:cBhvr>
                                      <p:to>
                                        <p:strVal val="visible"/>
                                      </p:to>
                                    </p:set>
                                    <p:anim calcmode="lin" valueType="num">
                                      <p:cBhvr additive="base">
                                        <p:cTn id="19" dur="500" fill="hold"/>
                                        <p:tgtEl>
                                          <p:spTgt spid="137226">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722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7226">
                                            <p:txEl>
                                              <p:pRg st="9" end="9"/>
                                            </p:txEl>
                                          </p:spTgt>
                                        </p:tgtEl>
                                        <p:attrNameLst>
                                          <p:attrName>style.visibility</p:attrName>
                                        </p:attrNameLst>
                                      </p:cBhvr>
                                      <p:to>
                                        <p:strVal val="visible"/>
                                      </p:to>
                                    </p:set>
                                    <p:anim calcmode="lin" valueType="num">
                                      <p:cBhvr additive="base">
                                        <p:cTn id="25" dur="500" fill="hold"/>
                                        <p:tgtEl>
                                          <p:spTgt spid="137226">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722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Datumsplatzhalter 4"/>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r>
              <a:rPr lang="de-DE" altLang="de-DE" sz="1400" dirty="0" smtClean="0">
                <a:solidFill>
                  <a:srgbClr val="00264C"/>
                </a:solidFill>
              </a:rPr>
              <a:t>Stand: </a:t>
            </a:r>
            <a:fld id="{24AC7ACC-EF06-4690-823E-F8586DE3A4F3}" type="datetime1">
              <a:rPr lang="de-DE" altLang="de-DE" sz="1400" smtClean="0">
                <a:solidFill>
                  <a:srgbClr val="00264C"/>
                </a:solidFill>
              </a:rPr>
              <a:pPr eaLnBrk="1" hangingPunct="1">
                <a:spcBef>
                  <a:spcPct val="0"/>
                </a:spcBef>
                <a:buSzTx/>
                <a:buFontTx/>
                <a:buNone/>
              </a:pPr>
              <a:t>28.08.2017</a:t>
            </a:fld>
            <a:endParaRPr lang="de-DE" altLang="de-DE" sz="1400" dirty="0" smtClean="0">
              <a:solidFill>
                <a:srgbClr val="00264C"/>
              </a:solidFill>
            </a:endParaRPr>
          </a:p>
        </p:txBody>
      </p:sp>
      <p:sp>
        <p:nvSpPr>
          <p:cNvPr id="73731" name="Fußzeilenplatzhalter 5"/>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endParaRPr lang="de-DE" altLang="de-DE" sz="1400" dirty="0" smtClean="0">
              <a:solidFill>
                <a:srgbClr val="00264C"/>
              </a:solidFill>
            </a:endParaRPr>
          </a:p>
        </p:txBody>
      </p:sp>
      <p:sp>
        <p:nvSpPr>
          <p:cNvPr id="73732" name="Foliennummernplatzhalter 6"/>
          <p:cNvSpPr>
            <a:spLocks noGrp="1"/>
          </p:cNvSpPr>
          <p:nvPr>
            <p:ph type="sldNum" sz="quarter" idx="12"/>
          </p:nvPr>
        </p:nvSpPr>
        <p:spPr>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F83DA973-4D23-4794-B141-7A3740E6A5EC}" type="slidenum">
              <a:rPr lang="de-DE" altLang="de-DE" sz="1400" smtClean="0">
                <a:solidFill>
                  <a:srgbClr val="FFFFE9"/>
                </a:solidFill>
              </a:rPr>
              <a:pPr eaLnBrk="1" hangingPunct="1">
                <a:spcBef>
                  <a:spcPct val="0"/>
                </a:spcBef>
                <a:buSzTx/>
                <a:buFontTx/>
                <a:buNone/>
              </a:pPr>
              <a:t>8</a:t>
            </a:fld>
            <a:endParaRPr lang="de-DE" altLang="de-DE" sz="1400" smtClean="0">
              <a:solidFill>
                <a:srgbClr val="FFFFE9"/>
              </a:solidFill>
            </a:endParaRPr>
          </a:p>
        </p:txBody>
      </p:sp>
      <p:sp>
        <p:nvSpPr>
          <p:cNvPr id="84997" name="Rectangle 2" descr="Large confetti"/>
          <p:cNvSpPr>
            <a:spLocks noGrp="1" noChangeArrowheads="1"/>
          </p:cNvSpPr>
          <p:nvPr>
            <p:ph type="title"/>
          </p:nvPr>
        </p:nvSpPr>
        <p:spPr>
          <a:xfrm>
            <a:off x="1093788" y="309563"/>
            <a:ext cx="7772400" cy="1092200"/>
          </a:xfrm>
          <a:solidFill>
            <a:schemeClr val="accent3">
              <a:lumMod val="90000"/>
            </a:schemeClr>
          </a:solidFill>
        </p:spPr>
        <p:txBody>
          <a:bodyPr/>
          <a:lstStyle/>
          <a:p>
            <a:pPr eaLnBrk="1" hangingPunct="1">
              <a:defRPr/>
            </a:pP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Frage </a:t>
            </a:r>
            <a:r>
              <a:rPr lang="de-DE" altLang="de-DE" sz="1400" b="1" dirty="0">
                <a:solidFill>
                  <a:srgbClr val="FF0000"/>
                </a:solidFill>
                <a:latin typeface="Arial" charset="0"/>
              </a:rPr>
              <a:t>6</a:t>
            </a:r>
            <a:r>
              <a:rPr lang="de-DE" altLang="de-DE" sz="1400" b="1" dirty="0" smtClean="0">
                <a:solidFill>
                  <a:srgbClr val="FF0000"/>
                </a:solidFill>
                <a:latin typeface="Arial" charset="0"/>
              </a:rPr>
              <a:t>:</a:t>
            </a:r>
            <a:br>
              <a:rPr lang="de-DE" altLang="de-DE" sz="1400" b="1" dirty="0" smtClean="0">
                <a:solidFill>
                  <a:srgbClr val="FF0000"/>
                </a:solidFill>
                <a:latin typeface="Arial" charset="0"/>
              </a:rPr>
            </a:br>
            <a:r>
              <a:rPr lang="de-DE" altLang="de-DE" sz="1400" b="1" dirty="0" smtClean="0">
                <a:solidFill>
                  <a:srgbClr val="FF0000"/>
                </a:solidFill>
                <a:latin typeface="Arial" charset="0"/>
              </a:rPr>
              <a:t>(EOMV – Verfahren)</a:t>
            </a:r>
            <a:r>
              <a:rPr lang="de-DE" altLang="de-DE" sz="1400" dirty="0" smtClean="0">
                <a:latin typeface="Arial" charset="0"/>
              </a:rPr>
              <a:t/>
            </a:r>
            <a:br>
              <a:rPr lang="de-DE" altLang="de-DE" sz="1400" dirty="0" smtClean="0">
                <a:latin typeface="Arial" charset="0"/>
              </a:rPr>
            </a:br>
            <a:r>
              <a:rPr lang="de-DE" altLang="de-DE" sz="1400" b="1" dirty="0" smtClean="0">
                <a:latin typeface="Arial" charset="0"/>
              </a:rPr>
              <a:t>Muss vor der Verhängung einer Ordnungsmaßnahme immer erst eine Androhung erfolgen</a:t>
            </a:r>
            <a:r>
              <a:rPr lang="de-DE" altLang="de-DE" sz="1400" b="1" dirty="0" smtClean="0">
                <a:latin typeface="Arial" charset="0"/>
                <a:cs typeface="Arial" charset="0"/>
              </a:rPr>
              <a:t>?</a:t>
            </a:r>
          </a:p>
        </p:txBody>
      </p:sp>
      <p:sp>
        <p:nvSpPr>
          <p:cNvPr id="73734" name="Rectangle 3"/>
          <p:cNvSpPr>
            <a:spLocks noGrp="1" noChangeArrowheads="1"/>
          </p:cNvSpPr>
          <p:nvPr>
            <p:ph type="body" sz="half" idx="1"/>
          </p:nvPr>
        </p:nvSpPr>
        <p:spPr>
          <a:xfrm>
            <a:off x="685800" y="1905000"/>
            <a:ext cx="7772400" cy="2012950"/>
          </a:xfrm>
        </p:spPr>
        <p:txBody>
          <a:bodyPr/>
          <a:lstStyle/>
          <a:p>
            <a:pPr eaLnBrk="1" hangingPunct="1">
              <a:lnSpc>
                <a:spcPct val="80000"/>
              </a:lnSpc>
              <a:buFontTx/>
              <a:buNone/>
            </a:pPr>
            <a:r>
              <a:rPr lang="de-DE" altLang="de-DE" sz="1400" b="1" dirty="0" smtClean="0">
                <a:latin typeface="Arial" charset="0"/>
              </a:rPr>
              <a:t>Antwort:</a:t>
            </a:r>
          </a:p>
          <a:p>
            <a:pPr eaLnBrk="1" hangingPunct="1">
              <a:lnSpc>
                <a:spcPct val="80000"/>
              </a:lnSpc>
              <a:buFontTx/>
              <a:buNone/>
            </a:pPr>
            <a:endParaRPr lang="de-DE" altLang="de-DE" sz="800" dirty="0" smtClean="0">
              <a:latin typeface="Arial" charset="0"/>
            </a:endParaRPr>
          </a:p>
          <a:p>
            <a:pPr eaLnBrk="1" hangingPunct="1">
              <a:lnSpc>
                <a:spcPct val="80000"/>
              </a:lnSpc>
              <a:buFontTx/>
              <a:buNone/>
            </a:pPr>
            <a:endParaRPr lang="de-DE" altLang="de-DE" sz="800" dirty="0" smtClean="0">
              <a:latin typeface="Arial" charset="0"/>
            </a:endParaRPr>
          </a:p>
        </p:txBody>
      </p:sp>
      <p:graphicFrame>
        <p:nvGraphicFramePr>
          <p:cNvPr id="137246" name="Group 30"/>
          <p:cNvGraphicFramePr>
            <a:graphicFrameLocks noGrp="1"/>
          </p:cNvGraphicFramePr>
          <p:nvPr>
            <p:ph sz="half" idx="2"/>
            <p:extLst>
              <p:ext uri="{D42A27DB-BD31-4B8C-83A1-F6EECF244321}">
                <p14:modId xmlns:p14="http://schemas.microsoft.com/office/powerpoint/2010/main" xmlns="" val="2515989594"/>
              </p:ext>
            </p:extLst>
          </p:nvPr>
        </p:nvGraphicFramePr>
        <p:xfrm>
          <a:off x="685800" y="5445224"/>
          <a:ext cx="7772400" cy="712689"/>
        </p:xfrm>
        <a:graphic>
          <a:graphicData uri="http://schemas.openxmlformats.org/drawingml/2006/table">
            <a:tbl>
              <a:tblPr/>
              <a:tblGrid>
                <a:gridCol w="7772400"/>
              </a:tblGrid>
              <a:tr h="712689">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de-DE" sz="1400" b="1" i="0" u="none" strike="noStrike" cap="none" normalizeH="0" baseline="0" dirty="0" smtClean="0">
                          <a:ln>
                            <a:noFill/>
                          </a:ln>
                          <a:solidFill>
                            <a:srgbClr val="009900"/>
                          </a:solidFill>
                          <a:effectLst/>
                          <a:latin typeface="Arial" charset="0"/>
                        </a:rPr>
                        <a:t>Rechtsgrundlagen:</a:t>
                      </a:r>
                      <a:endParaRPr kumimoji="0" lang="de-DE" sz="1400" b="1" i="0" u="none" strike="noStrike" cap="none" normalizeH="0" baseline="0" dirty="0" smtClean="0">
                        <a:ln>
                          <a:noFill/>
                        </a:ln>
                        <a:solidFill>
                          <a:schemeClr val="tx1"/>
                        </a:solidFill>
                        <a:effectLst/>
                        <a:latin typeface="Arial" charset="0"/>
                      </a:endParaRPr>
                    </a:p>
                    <a:p>
                      <a:pPr marL="171450" marR="0" lvl="0" indent="-171450" algn="l" defTabSz="914400" rtl="0" eaLnBrk="1" fontAlgn="base" latinLnBrk="0" hangingPunct="1">
                        <a:lnSpc>
                          <a:spcPct val="100000"/>
                        </a:lnSpc>
                        <a:spcBef>
                          <a:spcPct val="20000"/>
                        </a:spcBef>
                        <a:spcAft>
                          <a:spcPct val="0"/>
                        </a:spcAft>
                        <a:buClrTx/>
                        <a:buSzPct val="85000"/>
                        <a:buFontTx/>
                        <a:buChar char="-"/>
                        <a:tabLst/>
                      </a:pPr>
                      <a:r>
                        <a:rPr kumimoji="0" lang="de-DE" sz="1200" b="1" i="0" u="none" strike="noStrike" cap="none" normalizeH="0" baseline="0" dirty="0" smtClean="0">
                          <a:ln>
                            <a:noFill/>
                          </a:ln>
                          <a:solidFill>
                            <a:srgbClr val="00B050"/>
                          </a:solidFill>
                          <a:effectLst/>
                          <a:latin typeface="Arial" charset="0"/>
                        </a:rPr>
                        <a:t>§ 4 Erziehungs- und Ordnungsmaßnahmenverordnung</a:t>
                      </a:r>
                    </a:p>
                  </a:txBody>
                  <a:tcPr marT="45737" marB="45737"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37226" name="Rectangle 10"/>
          <p:cNvSpPr>
            <a:spLocks noChangeArrowheads="1"/>
          </p:cNvSpPr>
          <p:nvPr/>
        </p:nvSpPr>
        <p:spPr bwMode="auto">
          <a:xfrm>
            <a:off x="755650" y="1630942"/>
            <a:ext cx="7993063" cy="3754874"/>
          </a:xfrm>
          <a:prstGeom prst="rect">
            <a:avLst/>
          </a:prstGeom>
          <a:noFill/>
          <a:ln w="9525">
            <a:noFill/>
            <a:miter lim="800000"/>
            <a:headEnd/>
            <a:tailEnd/>
          </a:ln>
        </p:spPr>
        <p:txBody>
          <a:bodyPr anchor="ctr">
            <a:spAutoFit/>
          </a:bodyPr>
          <a:lstStyle/>
          <a:p>
            <a:pPr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b="1" u="sng"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400" dirty="0" smtClean="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smtClean="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Erziehungsmaßnahmen und der schriftliche Verweis müssen nicht angedroht werden. Alle übrigen Ordnungsmaßnahmen sind zuvor anzudrohen.</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Die </a:t>
            </a:r>
            <a:r>
              <a:rPr lang="de-DE" sz="1200" dirty="0">
                <a:solidFill>
                  <a:srgbClr val="00264C"/>
                </a:solidFill>
                <a:latin typeface="Arial" charset="0"/>
              </a:rPr>
              <a:t>Androhung erfolgt </a:t>
            </a:r>
            <a:r>
              <a:rPr lang="de-DE" sz="1200" dirty="0" smtClean="0">
                <a:solidFill>
                  <a:srgbClr val="00264C"/>
                </a:solidFill>
                <a:latin typeface="Arial" charset="0"/>
              </a:rPr>
              <a:t>schriftlich. Die </a:t>
            </a:r>
            <a:r>
              <a:rPr lang="de-DE" sz="1200" dirty="0">
                <a:solidFill>
                  <a:srgbClr val="00264C"/>
                </a:solidFill>
                <a:latin typeface="Arial" charset="0"/>
              </a:rPr>
              <a:t>wesentlichen tatsächlichen und </a:t>
            </a:r>
            <a:r>
              <a:rPr lang="de-DE" sz="1200" dirty="0" smtClean="0">
                <a:solidFill>
                  <a:srgbClr val="00264C"/>
                </a:solidFill>
                <a:latin typeface="Arial" charset="0"/>
              </a:rPr>
              <a:t>rechtlichen </a:t>
            </a:r>
            <a:r>
              <a:rPr lang="de-DE" sz="1200" dirty="0">
                <a:solidFill>
                  <a:srgbClr val="00264C"/>
                </a:solidFill>
                <a:latin typeface="Arial" charset="0"/>
              </a:rPr>
              <a:t>Gründe sind mitzuteilen. </a:t>
            </a:r>
            <a:r>
              <a:rPr lang="de-DE" sz="1200" dirty="0" smtClean="0">
                <a:solidFill>
                  <a:srgbClr val="00264C"/>
                </a:solidFill>
                <a:latin typeface="Arial" charset="0"/>
              </a:rPr>
              <a:t>Zuständig  </a:t>
            </a:r>
            <a:r>
              <a:rPr lang="de-DE" sz="1200" dirty="0">
                <a:solidFill>
                  <a:srgbClr val="00264C"/>
                </a:solidFill>
                <a:latin typeface="Arial" charset="0"/>
              </a:rPr>
              <a:t>für die </a:t>
            </a:r>
            <a:r>
              <a:rPr lang="de-DE" sz="1200" dirty="0" smtClean="0">
                <a:solidFill>
                  <a:srgbClr val="00264C"/>
                </a:solidFill>
                <a:latin typeface="Arial" charset="0"/>
              </a:rPr>
              <a:t>Androhung sind </a:t>
            </a:r>
            <a:r>
              <a:rPr lang="de-DE" sz="1200" dirty="0">
                <a:solidFill>
                  <a:srgbClr val="00264C"/>
                </a:solidFill>
                <a:latin typeface="Arial" charset="0"/>
              </a:rPr>
              <a:t>die gemäß § 64 Abs. 2 Nr. 2 bis 6 des Brandenburgischen Schulgesetzes zuständigen </a:t>
            </a:r>
            <a:r>
              <a:rPr lang="de-DE" sz="1200" dirty="0" smtClean="0">
                <a:solidFill>
                  <a:srgbClr val="00264C"/>
                </a:solidFill>
                <a:latin typeface="Arial" charset="0"/>
              </a:rPr>
              <a:t>Stellen.</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Die Androhung </a:t>
            </a:r>
            <a:r>
              <a:rPr lang="de-DE" sz="1200" dirty="0">
                <a:solidFill>
                  <a:srgbClr val="00264C"/>
                </a:solidFill>
                <a:latin typeface="Arial" charset="0"/>
              </a:rPr>
              <a:t>entfällt, wenn sie den Zweck der </a:t>
            </a:r>
            <a:r>
              <a:rPr lang="de-DE" sz="1200" dirty="0" smtClean="0">
                <a:solidFill>
                  <a:srgbClr val="00264C"/>
                </a:solidFill>
                <a:latin typeface="Arial" charset="0"/>
              </a:rPr>
              <a:t>Ordnungsmaßnahme beeinträchtigen </a:t>
            </a:r>
            <a:r>
              <a:rPr lang="de-DE" sz="1200" dirty="0">
                <a:solidFill>
                  <a:srgbClr val="00264C"/>
                </a:solidFill>
                <a:latin typeface="Arial" charset="0"/>
              </a:rPr>
              <a:t>würde. </a:t>
            </a:r>
            <a:r>
              <a:rPr lang="de-DE" sz="1200" dirty="0" smtClean="0">
                <a:solidFill>
                  <a:srgbClr val="00264C"/>
                </a:solidFill>
                <a:latin typeface="Arial" charset="0"/>
              </a:rPr>
              <a:t>Eine Beeinträchtigung </a:t>
            </a:r>
            <a:r>
              <a:rPr lang="de-DE" sz="1200" dirty="0">
                <a:solidFill>
                  <a:srgbClr val="00264C"/>
                </a:solidFill>
                <a:latin typeface="Arial" charset="0"/>
              </a:rPr>
              <a:t>des Zwecks der Maßnahme liegt insbesondere dann vor, wenn der Zweck der Maßnahme wegen Zeitablaufs nicht mehr durchgesetzt werden kann oder nicht mehr sinnvoll ist oder wenn der Verbleib der Schülerin oder des Schülers an der Schule für andere </a:t>
            </a:r>
            <a:r>
              <a:rPr lang="de-DE" sz="1200" dirty="0" smtClean="0">
                <a:solidFill>
                  <a:srgbClr val="00264C"/>
                </a:solidFill>
                <a:latin typeface="Arial" charset="0"/>
              </a:rPr>
              <a:t>Schülerinnen </a:t>
            </a:r>
            <a:r>
              <a:rPr lang="de-DE" sz="1200" dirty="0">
                <a:solidFill>
                  <a:srgbClr val="00264C"/>
                </a:solidFill>
                <a:latin typeface="Arial" charset="0"/>
              </a:rPr>
              <a:t>und Schüler oder in der Schule tätigen </a:t>
            </a:r>
            <a:r>
              <a:rPr lang="de-DE" sz="1200" dirty="0" smtClean="0">
                <a:solidFill>
                  <a:srgbClr val="00264C"/>
                </a:solidFill>
                <a:latin typeface="Arial" charset="0"/>
              </a:rPr>
              <a:t>Personen </a:t>
            </a:r>
            <a:r>
              <a:rPr lang="de-DE" sz="1200" dirty="0">
                <a:solidFill>
                  <a:srgbClr val="00264C"/>
                </a:solidFill>
                <a:latin typeface="Arial" charset="0"/>
              </a:rPr>
              <a:t>nicht </a:t>
            </a:r>
            <a:r>
              <a:rPr lang="de-DE" sz="1200" dirty="0" smtClean="0">
                <a:solidFill>
                  <a:srgbClr val="00264C"/>
                </a:solidFill>
                <a:latin typeface="Arial" charset="0"/>
              </a:rPr>
              <a:t>zumutbar </a:t>
            </a:r>
            <a:r>
              <a:rPr lang="de-DE" sz="1200" dirty="0">
                <a:solidFill>
                  <a:srgbClr val="00264C"/>
                </a:solidFill>
                <a:latin typeface="Arial" charset="0"/>
              </a:rPr>
              <a:t>ist. </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Erfolgt innerhalb </a:t>
            </a:r>
            <a:r>
              <a:rPr lang="de-DE" sz="1200" dirty="0">
                <a:solidFill>
                  <a:srgbClr val="00264C"/>
                </a:solidFill>
                <a:latin typeface="Arial" charset="0"/>
              </a:rPr>
              <a:t>von zwölf Monaten nach </a:t>
            </a:r>
            <a:r>
              <a:rPr lang="de-DE" sz="1200" dirty="0" smtClean="0">
                <a:solidFill>
                  <a:srgbClr val="00264C"/>
                </a:solidFill>
                <a:latin typeface="Arial" charset="0"/>
              </a:rPr>
              <a:t>Bekanntgabe </a:t>
            </a:r>
            <a:r>
              <a:rPr lang="de-DE" sz="1200" dirty="0">
                <a:solidFill>
                  <a:srgbClr val="00264C"/>
                </a:solidFill>
                <a:latin typeface="Arial" charset="0"/>
              </a:rPr>
              <a:t>der </a:t>
            </a:r>
            <a:r>
              <a:rPr lang="de-DE" sz="1200" dirty="0" smtClean="0">
                <a:solidFill>
                  <a:srgbClr val="00264C"/>
                </a:solidFill>
                <a:latin typeface="Arial" charset="0"/>
              </a:rPr>
              <a:t>Androhung </a:t>
            </a:r>
            <a:r>
              <a:rPr lang="de-DE" sz="1200" dirty="0">
                <a:solidFill>
                  <a:srgbClr val="00264C"/>
                </a:solidFill>
                <a:latin typeface="Arial" charset="0"/>
              </a:rPr>
              <a:t>ein </a:t>
            </a:r>
            <a:r>
              <a:rPr lang="de-DE" sz="1200" dirty="0" smtClean="0">
                <a:solidFill>
                  <a:srgbClr val="00264C"/>
                </a:solidFill>
                <a:latin typeface="Arial" charset="0"/>
              </a:rPr>
              <a:t>weiteres </a:t>
            </a:r>
            <a:r>
              <a:rPr lang="de-DE" sz="1200" dirty="0">
                <a:solidFill>
                  <a:srgbClr val="00264C"/>
                </a:solidFill>
                <a:latin typeface="Arial" charset="0"/>
              </a:rPr>
              <a:t>nicht </a:t>
            </a:r>
            <a:r>
              <a:rPr lang="de-DE" sz="1200" dirty="0" smtClean="0">
                <a:solidFill>
                  <a:srgbClr val="00264C"/>
                </a:solidFill>
                <a:latin typeface="Arial" charset="0"/>
              </a:rPr>
              <a:t>unerhebliches Fehlverhalten</a:t>
            </a:r>
            <a:r>
              <a:rPr lang="de-DE" sz="1200" dirty="0">
                <a:solidFill>
                  <a:srgbClr val="00264C"/>
                </a:solidFill>
                <a:latin typeface="Arial" charset="0"/>
              </a:rPr>
              <a:t>, muss die danach in Betracht  </a:t>
            </a:r>
            <a:r>
              <a:rPr lang="de-DE" sz="1200" dirty="0" smtClean="0">
                <a:solidFill>
                  <a:srgbClr val="00264C"/>
                </a:solidFill>
                <a:latin typeface="Arial" charset="0"/>
              </a:rPr>
              <a:t>kommende  </a:t>
            </a:r>
            <a:r>
              <a:rPr lang="de-DE" sz="1200" dirty="0">
                <a:solidFill>
                  <a:srgbClr val="00264C"/>
                </a:solidFill>
                <a:latin typeface="Arial" charset="0"/>
              </a:rPr>
              <a:t>Ordnungsmaßnahme nicht angedroht werden. </a:t>
            </a:r>
            <a:r>
              <a:rPr lang="de-DE" sz="1200" dirty="0" smtClean="0">
                <a:solidFill>
                  <a:srgbClr val="00264C"/>
                </a:solidFill>
                <a:latin typeface="Arial" charset="0"/>
              </a:rPr>
              <a:t>Dies </a:t>
            </a:r>
            <a:r>
              <a:rPr lang="de-DE" sz="1200" dirty="0">
                <a:solidFill>
                  <a:srgbClr val="00264C"/>
                </a:solidFill>
                <a:latin typeface="Arial" charset="0"/>
              </a:rPr>
              <a:t>gilt auch, wenn eine andere </a:t>
            </a:r>
            <a:r>
              <a:rPr lang="de-DE" sz="1200" dirty="0" smtClean="0">
                <a:solidFill>
                  <a:srgbClr val="00264C"/>
                </a:solidFill>
                <a:latin typeface="Arial" charset="0"/>
              </a:rPr>
              <a:t>Ordnungsmaßnahme </a:t>
            </a:r>
            <a:r>
              <a:rPr lang="de-DE" sz="1200" dirty="0">
                <a:solidFill>
                  <a:srgbClr val="00264C"/>
                </a:solidFill>
                <a:latin typeface="Arial" charset="0"/>
              </a:rPr>
              <a:t>in Betracht kommt und darauf in der </a:t>
            </a:r>
            <a:r>
              <a:rPr lang="de-DE" sz="1200" dirty="0" smtClean="0">
                <a:solidFill>
                  <a:srgbClr val="00264C"/>
                </a:solidFill>
                <a:latin typeface="Arial" charset="0"/>
              </a:rPr>
              <a:t>zurückliegenden </a:t>
            </a:r>
            <a:r>
              <a:rPr lang="de-DE" sz="1200" dirty="0">
                <a:solidFill>
                  <a:srgbClr val="00264C"/>
                </a:solidFill>
                <a:latin typeface="Arial" charset="0"/>
              </a:rPr>
              <a:t>Androhung </a:t>
            </a:r>
            <a:r>
              <a:rPr lang="de-DE" sz="1200" dirty="0" smtClean="0">
                <a:solidFill>
                  <a:srgbClr val="00264C"/>
                </a:solidFill>
                <a:latin typeface="Arial" charset="0"/>
              </a:rPr>
              <a:t>hingewiesen </a:t>
            </a:r>
            <a:r>
              <a:rPr lang="de-DE" sz="1200" dirty="0">
                <a:solidFill>
                  <a:srgbClr val="00264C"/>
                </a:solidFill>
                <a:latin typeface="Arial" charset="0"/>
              </a:rPr>
              <a:t>wurde.   </a:t>
            </a:r>
          </a:p>
        </p:txBody>
      </p:sp>
    </p:spTree>
    <p:extLst>
      <p:ext uri="{BB962C8B-B14F-4D97-AF65-F5344CB8AC3E}">
        <p14:creationId xmlns:p14="http://schemas.microsoft.com/office/powerpoint/2010/main" xmlns="" val="412610313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7226">
                                            <p:txEl>
                                              <p:pRg st="3" end="3"/>
                                            </p:txEl>
                                          </p:spTgt>
                                        </p:tgtEl>
                                        <p:attrNameLst>
                                          <p:attrName>style.visibility</p:attrName>
                                        </p:attrNameLst>
                                      </p:cBhvr>
                                      <p:to>
                                        <p:strVal val="visible"/>
                                      </p:to>
                                    </p:set>
                                    <p:anim calcmode="lin" valueType="num">
                                      <p:cBhvr additive="base">
                                        <p:cTn id="7" dur="500" fill="hold"/>
                                        <p:tgtEl>
                                          <p:spTgt spid="137226">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7226">
                                            <p:txEl>
                                              <p:pRg st="5" end="5"/>
                                            </p:txEl>
                                          </p:spTgt>
                                        </p:tgtEl>
                                        <p:attrNameLst>
                                          <p:attrName>style.visibility</p:attrName>
                                        </p:attrNameLst>
                                      </p:cBhvr>
                                      <p:to>
                                        <p:strVal val="visible"/>
                                      </p:to>
                                    </p:set>
                                    <p:anim calcmode="lin" valueType="num">
                                      <p:cBhvr additive="base">
                                        <p:cTn id="13" dur="500" fill="hold"/>
                                        <p:tgtEl>
                                          <p:spTgt spid="137226">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2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7226">
                                            <p:txEl>
                                              <p:pRg st="7" end="7"/>
                                            </p:txEl>
                                          </p:spTgt>
                                        </p:tgtEl>
                                        <p:attrNameLst>
                                          <p:attrName>style.visibility</p:attrName>
                                        </p:attrNameLst>
                                      </p:cBhvr>
                                      <p:to>
                                        <p:strVal val="visible"/>
                                      </p:to>
                                    </p:set>
                                    <p:anim calcmode="lin" valueType="num">
                                      <p:cBhvr additive="base">
                                        <p:cTn id="19" dur="500" fill="hold"/>
                                        <p:tgtEl>
                                          <p:spTgt spid="137226">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722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7226">
                                            <p:txEl>
                                              <p:pRg st="9" end="9"/>
                                            </p:txEl>
                                          </p:spTgt>
                                        </p:tgtEl>
                                        <p:attrNameLst>
                                          <p:attrName>style.visibility</p:attrName>
                                        </p:attrNameLst>
                                      </p:cBhvr>
                                      <p:to>
                                        <p:strVal val="visible"/>
                                      </p:to>
                                    </p:set>
                                    <p:anim calcmode="lin" valueType="num">
                                      <p:cBhvr additive="base">
                                        <p:cTn id="25" dur="500" fill="hold"/>
                                        <p:tgtEl>
                                          <p:spTgt spid="137226">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722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Datumsplatzhalter 4"/>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r>
              <a:rPr lang="de-DE" altLang="de-DE" sz="1400" dirty="0" smtClean="0">
                <a:solidFill>
                  <a:srgbClr val="00264C"/>
                </a:solidFill>
              </a:rPr>
              <a:t>Stand: </a:t>
            </a:r>
            <a:fld id="{24AC7ACC-EF06-4690-823E-F8586DE3A4F3}" type="datetime1">
              <a:rPr lang="de-DE" altLang="de-DE" sz="1400" smtClean="0">
                <a:solidFill>
                  <a:srgbClr val="00264C"/>
                </a:solidFill>
              </a:rPr>
              <a:pPr eaLnBrk="1" hangingPunct="1">
                <a:spcBef>
                  <a:spcPct val="0"/>
                </a:spcBef>
                <a:buSzTx/>
                <a:buFontTx/>
                <a:buNone/>
              </a:pPr>
              <a:t>28.08.2017</a:t>
            </a:fld>
            <a:endParaRPr lang="de-DE" altLang="de-DE" sz="1400" dirty="0" smtClean="0">
              <a:solidFill>
                <a:srgbClr val="00264C"/>
              </a:solidFill>
            </a:endParaRPr>
          </a:p>
        </p:txBody>
      </p:sp>
      <p:sp>
        <p:nvSpPr>
          <p:cNvPr id="73731" name="Fußzeilenplatzhalter 5"/>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endParaRPr lang="de-DE" altLang="de-DE" sz="1400" dirty="0" smtClean="0">
              <a:solidFill>
                <a:srgbClr val="00264C"/>
              </a:solidFill>
            </a:endParaRPr>
          </a:p>
        </p:txBody>
      </p:sp>
      <p:sp>
        <p:nvSpPr>
          <p:cNvPr id="73732" name="Foliennummernplatzhalter 6"/>
          <p:cNvSpPr>
            <a:spLocks noGrp="1"/>
          </p:cNvSpPr>
          <p:nvPr>
            <p:ph type="sldNum" sz="quarter" idx="12"/>
          </p:nvPr>
        </p:nvSpPr>
        <p:spPr>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F83DA973-4D23-4794-B141-7A3740E6A5EC}" type="slidenum">
              <a:rPr lang="de-DE" altLang="de-DE" sz="1400" smtClean="0">
                <a:solidFill>
                  <a:srgbClr val="FFFFE9"/>
                </a:solidFill>
              </a:rPr>
              <a:pPr eaLnBrk="1" hangingPunct="1">
                <a:spcBef>
                  <a:spcPct val="0"/>
                </a:spcBef>
                <a:buSzTx/>
                <a:buFontTx/>
                <a:buNone/>
              </a:pPr>
              <a:t>9</a:t>
            </a:fld>
            <a:endParaRPr lang="de-DE" altLang="de-DE" sz="1400" smtClean="0">
              <a:solidFill>
                <a:srgbClr val="FFFFE9"/>
              </a:solidFill>
            </a:endParaRPr>
          </a:p>
        </p:txBody>
      </p:sp>
      <p:sp>
        <p:nvSpPr>
          <p:cNvPr id="84997" name="Rectangle 2" descr="Large confetti"/>
          <p:cNvSpPr>
            <a:spLocks noGrp="1" noChangeArrowheads="1"/>
          </p:cNvSpPr>
          <p:nvPr>
            <p:ph type="title"/>
          </p:nvPr>
        </p:nvSpPr>
        <p:spPr>
          <a:xfrm>
            <a:off x="1093788" y="309563"/>
            <a:ext cx="7772400" cy="1092200"/>
          </a:xfrm>
          <a:solidFill>
            <a:schemeClr val="accent3">
              <a:lumMod val="90000"/>
            </a:schemeClr>
          </a:solidFill>
        </p:spPr>
        <p:txBody>
          <a:bodyPr/>
          <a:lstStyle/>
          <a:p>
            <a:pPr eaLnBrk="1" hangingPunct="1">
              <a:defRPr/>
            </a:pP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Frage </a:t>
            </a:r>
            <a:r>
              <a:rPr lang="de-DE" altLang="de-DE" sz="1400" b="1" dirty="0">
                <a:solidFill>
                  <a:srgbClr val="FF0000"/>
                </a:solidFill>
                <a:latin typeface="Arial" charset="0"/>
              </a:rPr>
              <a:t>7</a:t>
            </a:r>
            <a:r>
              <a:rPr lang="de-DE" altLang="de-DE" sz="1400" b="1" dirty="0" smtClean="0">
                <a:solidFill>
                  <a:srgbClr val="FF0000"/>
                </a:solidFill>
                <a:latin typeface="Arial" charset="0"/>
              </a:rPr>
              <a:t>:</a:t>
            </a:r>
            <a:br>
              <a:rPr lang="de-DE" altLang="de-DE" sz="1400" b="1" dirty="0" smtClean="0">
                <a:solidFill>
                  <a:srgbClr val="FF0000"/>
                </a:solidFill>
                <a:latin typeface="Arial" charset="0"/>
              </a:rPr>
            </a:br>
            <a:r>
              <a:rPr lang="de-DE" altLang="de-DE" sz="1400" b="1" dirty="0" smtClean="0">
                <a:solidFill>
                  <a:srgbClr val="FF0000"/>
                </a:solidFill>
                <a:latin typeface="Arial" charset="0"/>
              </a:rPr>
              <a:t>(EOMV – Verfahren)</a:t>
            </a:r>
            <a:r>
              <a:rPr lang="de-DE" altLang="de-DE" sz="1400" dirty="0" smtClean="0">
                <a:latin typeface="Arial" charset="0"/>
              </a:rPr>
              <a:t/>
            </a:r>
            <a:br>
              <a:rPr lang="de-DE" altLang="de-DE" sz="1400" dirty="0" smtClean="0">
                <a:latin typeface="Arial" charset="0"/>
              </a:rPr>
            </a:br>
            <a:r>
              <a:rPr lang="de-DE" altLang="de-DE" sz="1400" b="1" dirty="0" smtClean="0">
                <a:latin typeface="Arial" charset="0"/>
              </a:rPr>
              <a:t>Muss eine Ordnungsmaßnahme eine Rechtsbehelfsbelehrung enthalten</a:t>
            </a:r>
            <a:r>
              <a:rPr lang="de-DE" altLang="de-DE" sz="1400" b="1" dirty="0" smtClean="0">
                <a:latin typeface="Arial" charset="0"/>
                <a:cs typeface="Arial" charset="0"/>
              </a:rPr>
              <a:t>?</a:t>
            </a:r>
          </a:p>
        </p:txBody>
      </p:sp>
      <p:sp>
        <p:nvSpPr>
          <p:cNvPr id="73734" name="Rectangle 3"/>
          <p:cNvSpPr>
            <a:spLocks noGrp="1" noChangeArrowheads="1"/>
          </p:cNvSpPr>
          <p:nvPr>
            <p:ph type="body" sz="half" idx="1"/>
          </p:nvPr>
        </p:nvSpPr>
        <p:spPr>
          <a:xfrm>
            <a:off x="685800" y="1905000"/>
            <a:ext cx="7772400" cy="2012950"/>
          </a:xfrm>
        </p:spPr>
        <p:txBody>
          <a:bodyPr/>
          <a:lstStyle/>
          <a:p>
            <a:pPr eaLnBrk="1" hangingPunct="1">
              <a:lnSpc>
                <a:spcPct val="80000"/>
              </a:lnSpc>
              <a:buFontTx/>
              <a:buNone/>
            </a:pPr>
            <a:r>
              <a:rPr lang="de-DE" altLang="de-DE" sz="1400" b="1" dirty="0" smtClean="0">
                <a:latin typeface="Arial" charset="0"/>
              </a:rPr>
              <a:t>Antwort:</a:t>
            </a:r>
          </a:p>
          <a:p>
            <a:pPr eaLnBrk="1" hangingPunct="1">
              <a:lnSpc>
                <a:spcPct val="80000"/>
              </a:lnSpc>
              <a:buFontTx/>
              <a:buNone/>
            </a:pPr>
            <a:endParaRPr lang="de-DE" altLang="de-DE" sz="800" dirty="0" smtClean="0">
              <a:latin typeface="Arial" charset="0"/>
            </a:endParaRPr>
          </a:p>
        </p:txBody>
      </p:sp>
      <p:graphicFrame>
        <p:nvGraphicFramePr>
          <p:cNvPr id="137246" name="Group 30"/>
          <p:cNvGraphicFramePr>
            <a:graphicFrameLocks noGrp="1"/>
          </p:cNvGraphicFramePr>
          <p:nvPr>
            <p:ph sz="half" idx="2"/>
            <p:extLst>
              <p:ext uri="{D42A27DB-BD31-4B8C-83A1-F6EECF244321}">
                <p14:modId xmlns:p14="http://schemas.microsoft.com/office/powerpoint/2010/main" xmlns="" val="683819419"/>
              </p:ext>
            </p:extLst>
          </p:nvPr>
        </p:nvGraphicFramePr>
        <p:xfrm>
          <a:off x="685800" y="4908351"/>
          <a:ext cx="7772400" cy="1328962"/>
        </p:xfrm>
        <a:graphic>
          <a:graphicData uri="http://schemas.openxmlformats.org/drawingml/2006/table">
            <a:tbl>
              <a:tblPr/>
              <a:tblGrid>
                <a:gridCol w="7772400"/>
              </a:tblGrid>
              <a:tr h="1152128">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de-DE" sz="1400" b="1" i="0" u="none" strike="noStrike" cap="none" normalizeH="0" baseline="0" dirty="0" smtClean="0">
                          <a:ln>
                            <a:noFill/>
                          </a:ln>
                          <a:solidFill>
                            <a:srgbClr val="009900"/>
                          </a:solidFill>
                          <a:effectLst/>
                          <a:latin typeface="Arial" charset="0"/>
                        </a:rPr>
                        <a:t>Rechtsgrundlagen:</a:t>
                      </a:r>
                      <a:endParaRPr kumimoji="0" lang="de-DE" sz="1400" b="1" i="0" u="none" strike="noStrike" cap="none" normalizeH="0" baseline="0" dirty="0" smtClean="0">
                        <a:ln>
                          <a:noFill/>
                        </a:ln>
                        <a:solidFill>
                          <a:schemeClr val="tx1"/>
                        </a:solidFill>
                        <a:effectLst/>
                        <a:latin typeface="Arial" charset="0"/>
                      </a:endParaRPr>
                    </a:p>
                    <a:p>
                      <a:pPr marL="171450" marR="0" lvl="0" indent="-171450" algn="l" defTabSz="914400" rtl="0" eaLnBrk="1" fontAlgn="base" latinLnBrk="0" hangingPunct="1">
                        <a:lnSpc>
                          <a:spcPct val="100000"/>
                        </a:lnSpc>
                        <a:spcBef>
                          <a:spcPct val="20000"/>
                        </a:spcBef>
                        <a:spcAft>
                          <a:spcPct val="0"/>
                        </a:spcAft>
                        <a:buClrTx/>
                        <a:buSzPct val="85000"/>
                        <a:buFontTx/>
                        <a:buChar char="-"/>
                        <a:tabLst/>
                      </a:pPr>
                      <a:r>
                        <a:rPr kumimoji="0" lang="de-DE" sz="1200" b="1" i="0" u="none" strike="noStrike" cap="none" normalizeH="0" baseline="0" dirty="0" smtClean="0">
                          <a:ln>
                            <a:noFill/>
                          </a:ln>
                          <a:solidFill>
                            <a:srgbClr val="00B050"/>
                          </a:solidFill>
                          <a:effectLst/>
                          <a:latin typeface="Arial" charset="0"/>
                        </a:rPr>
                        <a:t>§ 1 </a:t>
                      </a:r>
                      <a:r>
                        <a:rPr kumimoji="0" lang="de-DE" sz="1200" b="1" i="0" u="none" strike="noStrike" cap="none" normalizeH="0" baseline="0" dirty="0" err="1" smtClean="0">
                          <a:ln>
                            <a:noFill/>
                          </a:ln>
                          <a:solidFill>
                            <a:srgbClr val="00B050"/>
                          </a:solidFill>
                          <a:effectLst/>
                          <a:latin typeface="Arial" charset="0"/>
                        </a:rPr>
                        <a:t>VwVfGBbg</a:t>
                      </a:r>
                      <a:endParaRPr kumimoji="0" lang="de-DE" sz="1200" b="1" i="0" u="none" strike="noStrike" cap="none" normalizeH="0" baseline="0" dirty="0" smtClean="0">
                        <a:ln>
                          <a:noFill/>
                        </a:ln>
                        <a:solidFill>
                          <a:srgbClr val="00B050"/>
                        </a:solidFill>
                        <a:effectLst/>
                        <a:latin typeface="Arial" charset="0"/>
                      </a:endParaRPr>
                    </a:p>
                    <a:p>
                      <a:pPr marL="171450" marR="0" lvl="0" indent="-171450" algn="l" defTabSz="914400" rtl="0" eaLnBrk="1" fontAlgn="base" latinLnBrk="0" hangingPunct="1">
                        <a:lnSpc>
                          <a:spcPct val="100000"/>
                        </a:lnSpc>
                        <a:spcBef>
                          <a:spcPct val="20000"/>
                        </a:spcBef>
                        <a:spcAft>
                          <a:spcPct val="0"/>
                        </a:spcAft>
                        <a:buClrTx/>
                        <a:buSzPct val="85000"/>
                        <a:buFontTx/>
                        <a:buChar char="-"/>
                        <a:tabLst/>
                      </a:pPr>
                      <a:r>
                        <a:rPr kumimoji="0" lang="de-DE" sz="1200" b="1" i="0" u="none" strike="noStrike" cap="none" normalizeH="0" baseline="0" dirty="0" smtClean="0">
                          <a:ln>
                            <a:noFill/>
                          </a:ln>
                          <a:solidFill>
                            <a:srgbClr val="00B050"/>
                          </a:solidFill>
                          <a:effectLst/>
                          <a:latin typeface="Arial" charset="0"/>
                        </a:rPr>
                        <a:t>§ 35, § 37 Abs. 6 VwVfG und § 58 Abs. 1 VwGO</a:t>
                      </a:r>
                    </a:p>
                    <a:p>
                      <a:pPr marL="171450" marR="0" lvl="0" indent="-171450" algn="l" defTabSz="914400" rtl="0" eaLnBrk="1" fontAlgn="base" latinLnBrk="0" hangingPunct="1">
                        <a:lnSpc>
                          <a:spcPct val="100000"/>
                        </a:lnSpc>
                        <a:spcBef>
                          <a:spcPct val="20000"/>
                        </a:spcBef>
                        <a:spcAft>
                          <a:spcPct val="0"/>
                        </a:spcAft>
                        <a:buClrTx/>
                        <a:buSzPct val="85000"/>
                        <a:buFontTx/>
                        <a:buChar char="-"/>
                        <a:tabLst/>
                      </a:pPr>
                      <a:r>
                        <a:rPr kumimoji="0" lang="de-DE" sz="1200" b="1" i="0" u="none" strike="noStrike" cap="none" normalizeH="0" baseline="0" dirty="0" smtClean="0">
                          <a:ln>
                            <a:noFill/>
                          </a:ln>
                          <a:solidFill>
                            <a:srgbClr val="00B050"/>
                          </a:solidFill>
                          <a:effectLst/>
                          <a:latin typeface="Arial" charset="0"/>
                        </a:rPr>
                        <a:t>Bekanntmachung des Ministeriums des Innern - Rechtsbehelfsbelehrungen nach der Verwaltungsgerichtsordnung/dem Verwaltungsverfahrensgesetz vom 28. Mai 2014 (</a:t>
                      </a:r>
                      <a:r>
                        <a:rPr kumimoji="0" lang="de-DE" sz="1200" b="1" i="0" u="none" strike="noStrike" cap="none" normalizeH="0" baseline="0" dirty="0" err="1" smtClean="0">
                          <a:ln>
                            <a:noFill/>
                          </a:ln>
                          <a:solidFill>
                            <a:srgbClr val="00B050"/>
                          </a:solidFill>
                          <a:effectLst/>
                          <a:latin typeface="Arial" charset="0"/>
                        </a:rPr>
                        <a:t>ABl.</a:t>
                      </a:r>
                      <a:r>
                        <a:rPr kumimoji="0" lang="de-DE" sz="1200" b="1" i="0" u="none" strike="noStrike" cap="none" normalizeH="0" baseline="0" dirty="0" smtClean="0">
                          <a:ln>
                            <a:noFill/>
                          </a:ln>
                          <a:solidFill>
                            <a:srgbClr val="00B050"/>
                          </a:solidFill>
                          <a:effectLst/>
                          <a:latin typeface="Arial" charset="0"/>
                        </a:rPr>
                        <a:t>/14, [Nr. 24], S.791)</a:t>
                      </a:r>
                    </a:p>
                  </a:txBody>
                  <a:tcPr marT="45737" marB="45737"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37226" name="Rectangle 10"/>
          <p:cNvSpPr>
            <a:spLocks noChangeArrowheads="1"/>
          </p:cNvSpPr>
          <p:nvPr/>
        </p:nvSpPr>
        <p:spPr bwMode="auto">
          <a:xfrm>
            <a:off x="755650" y="2169550"/>
            <a:ext cx="7993063" cy="2677656"/>
          </a:xfrm>
          <a:prstGeom prst="rect">
            <a:avLst/>
          </a:prstGeom>
          <a:noFill/>
          <a:ln w="9525">
            <a:noFill/>
            <a:miter lim="800000"/>
            <a:headEnd/>
            <a:tailEnd/>
          </a:ln>
        </p:spPr>
        <p:txBody>
          <a:bodyPr anchor="ctr">
            <a:spAutoFit/>
          </a:bodyPr>
          <a:lstStyle/>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Alle Ordnungsmaßnahmen sind Verwaltungsakte. Sie sind daher mit einer Rechtsbehelfsbelehrung zu </a:t>
            </a:r>
            <a:r>
              <a:rPr lang="de-DE" sz="1200" dirty="0">
                <a:solidFill>
                  <a:srgbClr val="00264C"/>
                </a:solidFill>
                <a:latin typeface="Arial" charset="0"/>
              </a:rPr>
              <a:t>versehen. D</a:t>
            </a:r>
            <a:r>
              <a:rPr lang="de-DE" sz="1200" dirty="0" smtClean="0">
                <a:solidFill>
                  <a:srgbClr val="00264C"/>
                </a:solidFill>
                <a:latin typeface="Arial" charset="0"/>
              </a:rPr>
              <a:t>er Beteiligte muss über den </a:t>
            </a:r>
            <a:r>
              <a:rPr lang="de-DE" sz="1200" dirty="0">
                <a:solidFill>
                  <a:srgbClr val="00264C"/>
                </a:solidFill>
                <a:latin typeface="Arial" charset="0"/>
              </a:rPr>
              <a:t>Rechtsbehelf, der gegen den Verwaltungsakt gegeben ist, über die Behörde oder das Gericht, bei denen der Rechtsbehelf einzulegen ist, den Sitz und über die einzuhaltende Frist belehrt </a:t>
            </a:r>
            <a:r>
              <a:rPr lang="de-DE" sz="1200" dirty="0" smtClean="0">
                <a:solidFill>
                  <a:srgbClr val="00264C"/>
                </a:solidFill>
                <a:latin typeface="Arial" charset="0"/>
              </a:rPr>
              <a:t>werden</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Fehlt die Rechtsbehelf, bleibt der Verweis wirksam. Die Monatsfrist für die Einlegung des Widerspruchs verlängert sich jedoch auf ein Jahr. Dies ist auch der Fall, wenn die die Rechtsbehelfsbelehrung fehlerhaft ist. </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Die Rechtsbehelfsbelehrung ist wie folgt </a:t>
            </a:r>
            <a:r>
              <a:rPr lang="de-DE" sz="1200" dirty="0">
                <a:solidFill>
                  <a:srgbClr val="00264C"/>
                </a:solidFill>
                <a:latin typeface="Arial" charset="0"/>
              </a:rPr>
              <a:t>zu </a:t>
            </a:r>
            <a:r>
              <a:rPr lang="de-DE" sz="1200" dirty="0" smtClean="0">
                <a:solidFill>
                  <a:srgbClr val="00264C"/>
                </a:solidFill>
                <a:latin typeface="Arial" charset="0"/>
              </a:rPr>
              <a:t>formulieren:</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a:p>
            <a:pPr algn="ctr"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b="1" i="1" dirty="0" smtClean="0">
                <a:solidFill>
                  <a:srgbClr val="00264C"/>
                </a:solidFill>
                <a:latin typeface="Arial" charset="0"/>
              </a:rPr>
              <a:t>„Rechtsbehelfsbelehrung</a:t>
            </a:r>
            <a:endParaRPr lang="de-DE" sz="1200" b="1" i="1"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i="1"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i="1" dirty="0">
                <a:solidFill>
                  <a:srgbClr val="00264C"/>
                </a:solidFill>
                <a:latin typeface="Arial" charset="0"/>
              </a:rPr>
              <a:t>Gegen diesen Bescheid kann innerhalb eines Monats nach Bekanntgabe Widerspruch erhoben werden. Der Widerspruch ist bei … (Name und Anschrift der Schule) … schriftlich oder zur Niederschrift einzulegen</a:t>
            </a:r>
            <a:r>
              <a:rPr lang="de-DE" sz="1200" i="1" dirty="0" smtClean="0">
                <a:solidFill>
                  <a:srgbClr val="00264C"/>
                </a:solidFill>
                <a:latin typeface="Arial" charset="0"/>
              </a:rPr>
              <a:t>.“</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p:txBody>
      </p:sp>
    </p:spTree>
    <p:extLst>
      <p:ext uri="{BB962C8B-B14F-4D97-AF65-F5344CB8AC3E}">
        <p14:creationId xmlns:p14="http://schemas.microsoft.com/office/powerpoint/2010/main" xmlns="" val="24849451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7226">
                                            <p:txEl>
                                              <p:pRg st="0" end="0"/>
                                            </p:txEl>
                                          </p:spTgt>
                                        </p:tgtEl>
                                        <p:attrNameLst>
                                          <p:attrName>style.visibility</p:attrName>
                                        </p:attrNameLst>
                                      </p:cBhvr>
                                      <p:to>
                                        <p:strVal val="visible"/>
                                      </p:to>
                                    </p:set>
                                    <p:anim calcmode="lin" valueType="num">
                                      <p:cBhvr additive="base">
                                        <p:cTn id="7" dur="500" fill="hold"/>
                                        <p:tgtEl>
                                          <p:spTgt spid="1372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7226">
                                            <p:txEl>
                                              <p:pRg st="2" end="2"/>
                                            </p:txEl>
                                          </p:spTgt>
                                        </p:tgtEl>
                                        <p:attrNameLst>
                                          <p:attrName>style.visibility</p:attrName>
                                        </p:attrNameLst>
                                      </p:cBhvr>
                                      <p:to>
                                        <p:strVal val="visible"/>
                                      </p:to>
                                    </p:set>
                                    <p:anim calcmode="lin" valueType="num">
                                      <p:cBhvr additive="base">
                                        <p:cTn id="13" dur="500" fill="hold"/>
                                        <p:tgtEl>
                                          <p:spTgt spid="13722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7226">
                                            <p:txEl>
                                              <p:pRg st="4" end="4"/>
                                            </p:txEl>
                                          </p:spTgt>
                                        </p:tgtEl>
                                        <p:attrNameLst>
                                          <p:attrName>style.visibility</p:attrName>
                                        </p:attrNameLst>
                                      </p:cBhvr>
                                      <p:to>
                                        <p:strVal val="visible"/>
                                      </p:to>
                                    </p:set>
                                    <p:anim calcmode="lin" valueType="num">
                                      <p:cBhvr additive="base">
                                        <p:cTn id="19" dur="500" fill="hold"/>
                                        <p:tgtEl>
                                          <p:spTgt spid="13722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722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7226">
                                            <p:txEl>
                                              <p:pRg st="6" end="6"/>
                                            </p:txEl>
                                          </p:spTgt>
                                        </p:tgtEl>
                                        <p:attrNameLst>
                                          <p:attrName>style.visibility</p:attrName>
                                        </p:attrNameLst>
                                      </p:cBhvr>
                                      <p:to>
                                        <p:strVal val="visible"/>
                                      </p:to>
                                    </p:set>
                                    <p:anim calcmode="lin" valueType="num">
                                      <p:cBhvr additive="base">
                                        <p:cTn id="25" dur="500" fill="hold"/>
                                        <p:tgtEl>
                                          <p:spTgt spid="137226">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722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7226">
                                            <p:txEl>
                                              <p:pRg st="8" end="8"/>
                                            </p:txEl>
                                          </p:spTgt>
                                        </p:tgtEl>
                                        <p:attrNameLst>
                                          <p:attrName>style.visibility</p:attrName>
                                        </p:attrNameLst>
                                      </p:cBhvr>
                                      <p:to>
                                        <p:strVal val="visible"/>
                                      </p:to>
                                    </p:set>
                                    <p:anim calcmode="lin" valueType="num">
                                      <p:cBhvr additive="base">
                                        <p:cTn id="31" dur="500" fill="hold"/>
                                        <p:tgtEl>
                                          <p:spTgt spid="137226">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722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00-Fragen Sportschule Potsdam">
  <a:themeElements>
    <a:clrScheme name="Reispapi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fontScheme name="Reispapier">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eispapier 1">
        <a:dk1>
          <a:srgbClr val="9D9475"/>
        </a:dk1>
        <a:lt1>
          <a:srgbClr val="333333"/>
        </a:lt1>
        <a:dk2>
          <a:srgbClr val="333300"/>
        </a:dk2>
        <a:lt2>
          <a:srgbClr val="333333"/>
        </a:lt2>
        <a:accent1>
          <a:srgbClr val="B3C39F"/>
        </a:accent1>
        <a:accent2>
          <a:srgbClr val="DCD9CE"/>
        </a:accent2>
        <a:accent3>
          <a:srgbClr val="ADADAA"/>
        </a:accent3>
        <a:accent4>
          <a:srgbClr val="2A2A2A"/>
        </a:accent4>
        <a:accent5>
          <a:srgbClr val="D6DECD"/>
        </a:accent5>
        <a:accent6>
          <a:srgbClr val="C7C4BA"/>
        </a:accent6>
        <a:hlink>
          <a:srgbClr val="CC9900"/>
        </a:hlink>
        <a:folHlink>
          <a:srgbClr val="ADA68B"/>
        </a:folHlink>
      </a:clrScheme>
      <a:clrMap bg1="dk2" tx1="lt1" bg2="dk1" tx2="lt2" accent1="accent1" accent2="accent2" accent3="accent3" accent4="accent4" accent5="accent5" accent6="accent6" hlink="hlink" folHlink="folHlink"/>
    </a:extraClrScheme>
    <a:extraClrScheme>
      <a:clrScheme name="Reispapi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clrMap bg1="lt1" tx1="dk1" bg2="lt2" tx2="dk2" accent1="accent1" accent2="accent2" accent3="accent3" accent4="accent4" accent5="accent5" accent6="accent6" hlink="hlink" folHlink="folHlink"/>
    </a:extraClrScheme>
    <a:extraClrScheme>
      <a:clrScheme name="Reispapier 3">
        <a:dk1>
          <a:srgbClr val="000000"/>
        </a:dk1>
        <a:lt1>
          <a:srgbClr val="F8F8F8"/>
        </a:lt1>
        <a:dk2>
          <a:srgbClr val="333333"/>
        </a:dk2>
        <a:lt2>
          <a:srgbClr val="5F5F5F"/>
        </a:lt2>
        <a:accent1>
          <a:srgbClr val="DDDDDD"/>
        </a:accent1>
        <a:accent2>
          <a:srgbClr val="808080"/>
        </a:accent2>
        <a:accent3>
          <a:srgbClr val="FBFBFB"/>
        </a:accent3>
        <a:accent4>
          <a:srgbClr val="000000"/>
        </a:accent4>
        <a:accent5>
          <a:srgbClr val="EBEBEB"/>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Reispapier 4">
        <a:dk1>
          <a:srgbClr val="00264C"/>
        </a:dk1>
        <a:lt1>
          <a:srgbClr val="FFFFFF"/>
        </a:lt1>
        <a:dk2>
          <a:srgbClr val="333333"/>
        </a:dk2>
        <a:lt2>
          <a:srgbClr val="2E697E"/>
        </a:lt2>
        <a:accent1>
          <a:srgbClr val="BAC8AA"/>
        </a:accent1>
        <a:accent2>
          <a:srgbClr val="6E9883"/>
        </a:accent2>
        <a:accent3>
          <a:srgbClr val="FFFFFF"/>
        </a:accent3>
        <a:accent4>
          <a:srgbClr val="001F40"/>
        </a:accent4>
        <a:accent5>
          <a:srgbClr val="D9E0D2"/>
        </a:accent5>
        <a:accent6>
          <a:srgbClr val="638976"/>
        </a:accent6>
        <a:hlink>
          <a:srgbClr val="CC9900"/>
        </a:hlink>
        <a:folHlink>
          <a:srgbClr val="7DAECF"/>
        </a:folHlink>
      </a:clrScheme>
      <a:clrMap bg1="lt1" tx1="dk1" bg2="lt2" tx2="dk2" accent1="accent1" accent2="accent2" accent3="accent3" accent4="accent4" accent5="accent5" accent6="accent6" hlink="hlink" folHlink="folHlink"/>
    </a:extraClrScheme>
    <a:extraClrScheme>
      <a:clrScheme name="Reispapier 5">
        <a:dk1>
          <a:srgbClr val="20374E"/>
        </a:dk1>
        <a:lt1>
          <a:srgbClr val="DCE4D2"/>
        </a:lt1>
        <a:dk2>
          <a:srgbClr val="333333"/>
        </a:dk2>
        <a:lt2>
          <a:srgbClr val="524C46"/>
        </a:lt2>
        <a:accent1>
          <a:srgbClr val="C9C491"/>
        </a:accent1>
        <a:accent2>
          <a:srgbClr val="8A776A"/>
        </a:accent2>
        <a:accent3>
          <a:srgbClr val="EBEFE5"/>
        </a:accent3>
        <a:accent4>
          <a:srgbClr val="1A2D41"/>
        </a:accent4>
        <a:accent5>
          <a:srgbClr val="E1DEC7"/>
        </a:accent5>
        <a:accent6>
          <a:srgbClr val="7D6B5F"/>
        </a:accent6>
        <a:hlink>
          <a:srgbClr val="67895F"/>
        </a:hlink>
        <a:folHlink>
          <a:srgbClr val="4D4D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2309</Words>
  <Application>Microsoft Office PowerPoint</Application>
  <PresentationFormat>Bildschirmpräsentation (4:3)</PresentationFormat>
  <Paragraphs>244</Paragraphs>
  <Slides>16</Slides>
  <Notes>16</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00-Fragen Sportschule Potsdam</vt:lpstr>
      <vt:lpstr>   Erziehungs- und Ordnungsmaßnahmen Häufig gestellte Fragen</vt:lpstr>
      <vt:lpstr>   Frage 1: (EOMV – Verfahren) Welche Rechtsgrundlagen sind bei der Verhängung von Erziehungs- und Ordnungsmaßnahmen zu beachten?</vt:lpstr>
      <vt:lpstr>   Frage 2: (EOMV – Verfahren) Welche Schritte sind bei der Verhängung einer Ordnungsmaßnahme zu beachten?</vt:lpstr>
      <vt:lpstr>   Frage 3: (EOMV – Voraussetzungen und Verfahren – Seite 1) Welche Voraussetzungen müssen für die Anwendung von Erziehungs- oder Ordnungsmaßnahme vorliegen?</vt:lpstr>
      <vt:lpstr>   Frage 3: (EOMV – Voraussetzungen und Verfahren - Seite 2) Welche Voraussetzungen müssen für die Anwendung von Erziehungs- oder Ordnungsmaßnahme vorliegen?</vt:lpstr>
      <vt:lpstr>   Frage 4: (EOMV – Verfahren) Muss vor der Verhängung einer Ordnungsmaßnahme immer erst die Konfliktschlichtung erfolgen oder eine Erziehungsmaßnahme ausgesprochen werden?</vt:lpstr>
      <vt:lpstr>   Frage 5: (EOMV – sofortige Vollziehung, aufschiebende Wirkung) Wann ist die Verhängung einer Ordnungsmaßnahme mit der Anordnung der sofortigen Vollziehung zu verbinden?</vt:lpstr>
      <vt:lpstr>   Frage 6: (EOMV – Verfahren) Muss vor der Verhängung einer Ordnungsmaßnahme immer erst eine Androhung erfolgen?</vt:lpstr>
      <vt:lpstr>   Frage 7: (EOMV – Verfahren) Muss eine Ordnungsmaßnahme eine Rechtsbehelfsbelehrung enthalten?</vt:lpstr>
      <vt:lpstr>   Frage 8: (EOMV – Verfahren) Kann eine Ordnungsmaßnahme mit einer Erziehungsmaßnahme verbunden werden oder können zwei Ordnungsmaßnahmen gleichzeitig angewendet werden?</vt:lpstr>
      <vt:lpstr>   Frage 9: (EOMV – hier: Ausschluss vom Unterricht) Ist es zulässig einen Schüler bei  Störungen des Unterrichts vor die Tür zu stellen? Was muss dabei beachtet werden?</vt:lpstr>
      <vt:lpstr>   Frage 10: (EOMV – Nichtbefolgung der Anweisung einer Lehrkraft)  Welche Handhabungen hat man als Lehrer, wenn sich ein (volljähriger)Schüler weigert den Raum zu verlassen und bedrohlich nah kommt?</vt:lpstr>
      <vt:lpstr>   Frage 11: (EOMV – Verfahren) Unter welchen Voraussetzungen kann eine Schülerin oder ein Schüler von einer Schulfahrt ausgeschlossen werden? </vt:lpstr>
      <vt:lpstr>   Frage 12: (EOMV – Verdacht auf Konsumierung von Betäubungsmitteln/Drogen) Bei einem Schüler  der Sek I hat die Fachlehrerin den Eindruck, er konsumiert Drogen. Wie sollte sie sich verhalten?</vt:lpstr>
      <vt:lpstr>   Frage 13: (EOMV – Verdacht auf Konsumierung von Betäubungsmitteln/Drogen) Wie lange sind Unterlagen über die Verhängung einer Ordnungsmaßnahme aufzubewahren?</vt:lpstr>
      <vt:lpstr>   Frage 14: (EOMV – Wegnahme von Gegenständen) Kann ich einem Schüler einer Schülerin das Handy wegnehmen, wenn damit im Unterricht Nachrichten empfangen werden und ständig der „Benachrichtigungshinweis“ ertönt ?</vt:lpstr>
    </vt:vector>
  </TitlesOfParts>
  <Company>ZIT-BB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 Erziehungs- und Ordnungsmaßnahmen</dc:title>
  <dc:creator>Burghardt, Timo</dc:creator>
  <cp:lastModifiedBy>TH</cp:lastModifiedBy>
  <cp:revision>43</cp:revision>
  <dcterms:created xsi:type="dcterms:W3CDTF">2017-08-04T12:43:47Z</dcterms:created>
  <dcterms:modified xsi:type="dcterms:W3CDTF">2017-08-28T07:07:48Z</dcterms:modified>
</cp:coreProperties>
</file>