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4" r:id="rId7"/>
    <p:sldId id="268" r:id="rId8"/>
    <p:sldId id="266" r:id="rId9"/>
    <p:sldId id="262" r:id="rId10"/>
    <p:sldId id="265" r:id="rId11"/>
    <p:sldId id="263" r:id="rId12"/>
    <p:sldId id="267" r:id="rId13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858" y="198"/>
      </p:cViewPr>
      <p:guideLst>
        <p:guide orient="horz" pos="2380"/>
        <p:guide pos="31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68612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11" descr="Grafik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688" y="-28575"/>
            <a:ext cx="10120315" cy="777716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4"/>
          <p:cNvSpPr/>
          <p:nvPr/>
        </p:nvSpPr>
        <p:spPr>
          <a:xfrm>
            <a:off x="0" y="0"/>
            <a:ext cx="10080625" cy="920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pic>
        <p:nvPicPr>
          <p:cNvPr id="23" name="Picture 36" descr="Picture 3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3725" y="207960"/>
            <a:ext cx="1444625" cy="554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Grafik 15" descr="Grafik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8312" y="128587"/>
            <a:ext cx="2109791" cy="714377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511521" y="7243760"/>
            <a:ext cx="291293" cy="296440"/>
          </a:xfrm>
          <a:prstGeom prst="rect">
            <a:avLst/>
          </a:prstGeom>
        </p:spPr>
        <p:txBody>
          <a:bodyPr lIns="50396" tIns="50396" rIns="50396" bIns="50396"/>
          <a:lstStyle>
            <a:lvl1pPr algn="r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6"/>
          <p:cNvSpPr/>
          <p:nvPr/>
        </p:nvSpPr>
        <p:spPr>
          <a:xfrm>
            <a:off x="0" y="4319587"/>
            <a:ext cx="503238" cy="1079504"/>
          </a:xfrm>
          <a:prstGeom prst="rect">
            <a:avLst/>
          </a:prstGeom>
          <a:solidFill>
            <a:srgbClr val="EF292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503237" y="100009"/>
            <a:ext cx="9063040" cy="1662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Textebene 1…"/>
          <p:cNvSpPr txBox="1">
            <a:spLocks noGrp="1"/>
          </p:cNvSpPr>
          <p:nvPr>
            <p:ph type="body" idx="1"/>
          </p:nvPr>
        </p:nvSpPr>
        <p:spPr>
          <a:xfrm>
            <a:off x="503237" y="1762125"/>
            <a:ext cx="9063040" cy="5792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7216775" y="7002460"/>
            <a:ext cx="266973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431800" marR="0" indent="-32385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Pct val="4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1pPr>
      <a:lvl2pPr marL="971550" marR="0" indent="-4318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2pPr>
      <a:lvl3pPr marL="1391707" marR="0" indent="-385232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Pct val="4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3pPr>
      <a:lvl4pPr marL="1799164" marR="0" indent="-287864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4pPr>
      <a:lvl5pPr marL="2230964" marR="0" indent="-287864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Pct val="4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1WnZD7E8FKY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b-web.de/material/medien/ich-mochte-eigene-materialien-als-oer-zur-verfugung-stellen.html" TargetMode="External"/><Relationship Id="rId2" Type="http://schemas.openxmlformats.org/officeDocument/2006/relationships/hyperlink" Target="https://wb-web.de/material/medien/frei-lizenziert-ist-nicht-lizenzfrei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ldungsserver.de/elixier/" TargetMode="External"/><Relationship Id="rId13" Type="http://schemas.openxmlformats.org/officeDocument/2006/relationships/hyperlink" Target="https://www.flickr.com/help/guidelines" TargetMode="External"/><Relationship Id="rId3" Type="http://schemas.openxmlformats.org/officeDocument/2006/relationships/hyperlink" Target="https://search.creativecommons.org/" TargetMode="External"/><Relationship Id="rId7" Type="http://schemas.openxmlformats.org/officeDocument/2006/relationships/hyperlink" Target="https://medienportal.siemens-stiftung.org/" TargetMode="External"/><Relationship Id="rId12" Type="http://schemas.openxmlformats.org/officeDocument/2006/relationships/hyperlink" Target="https://lizenzhinweisgenerator.de/" TargetMode="External"/><Relationship Id="rId17" Type="http://schemas.openxmlformats.org/officeDocument/2006/relationships/hyperlink" Target="https://cyberscape.de/lisum/course/view.php?id=7" TargetMode="External"/><Relationship Id="rId2" Type="http://schemas.openxmlformats.org/officeDocument/2006/relationships/hyperlink" Target="http://open-educational-resources.de/freie-lehr-lern-ressourcen-im-netz/" TargetMode="External"/><Relationship Id="rId16" Type="http://schemas.openxmlformats.org/officeDocument/2006/relationships/hyperlink" Target="http://policy.lumenlearni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um.de/portal/" TargetMode="External"/><Relationship Id="rId11" Type="http://schemas.openxmlformats.org/officeDocument/2006/relationships/hyperlink" Target="https://bildungsserver.berlin-brandenburg.de/unterricht/faecher/mathematik-naturwissenschaften/mint/i-mint-akademie/unterrichtsmaterialien-zum-download/" TargetMode="External"/><Relationship Id="rId5" Type="http://schemas.openxmlformats.org/officeDocument/2006/relationships/hyperlink" Target="https://de.serlo.org/" TargetMode="External"/><Relationship Id="rId15" Type="http://schemas.openxmlformats.org/officeDocument/2006/relationships/hyperlink" Target="http://l3t.eu/homepage/" TargetMode="External"/><Relationship Id="rId10" Type="http://schemas.openxmlformats.org/officeDocument/2006/relationships/hyperlink" Target="https://www.oerup.eu/de/modul-1/" TargetMode="External"/><Relationship Id="rId4" Type="http://schemas.openxmlformats.org/officeDocument/2006/relationships/hyperlink" Target="http://www.photosforclass.com" TargetMode="External"/><Relationship Id="rId9" Type="http://schemas.openxmlformats.org/officeDocument/2006/relationships/hyperlink" Target="https://www.google.de/advanced_search" TargetMode="External"/><Relationship Id="rId14" Type="http://schemas.openxmlformats.org/officeDocument/2006/relationships/hyperlink" Target="http://open-educational-resources.de/wp-content/uploads/Canvas_Foto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legalcode" TargetMode="External"/><Relationship Id="rId3" Type="http://schemas.openxmlformats.org/officeDocument/2006/relationships/hyperlink" Target="https://creativecommons.org/licenses/by-sa/4.0/deed.de" TargetMode="External"/><Relationship Id="rId7" Type="http://schemas.openxmlformats.org/officeDocument/2006/relationships/hyperlink" Target="https://cyberscape.de/lisum/pluginfile.php/495/mod_resource/content/5/infografik_auswahl_cc_lizenz.jpg" TargetMode="External"/><Relationship Id="rId12" Type="http://schemas.openxmlformats.org/officeDocument/2006/relationships/image" Target="../media/image16.png"/><Relationship Id="rId2" Type="http://schemas.openxmlformats.org/officeDocument/2006/relationships/hyperlink" Target="http://creativecommons.org/licenses/by-sa/3.0/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de/" TargetMode="External"/><Relationship Id="rId11" Type="http://schemas.openxmlformats.org/officeDocument/2006/relationships/hyperlink" Target="https://open-educational-resources.de/oer-canvas-im-einsatz-in-oer-weiterbildungen/#more-7118" TargetMode="External"/><Relationship Id="rId5" Type="http://schemas.openxmlformats.org/officeDocument/2006/relationships/hyperlink" Target="https://open-educational-resources.de/5rs-auf-deutsch/" TargetMode="External"/><Relationship Id="rId10" Type="http://schemas.openxmlformats.org/officeDocument/2006/relationships/hyperlink" Target="https://creativecommons.org/licenses/by/3.0/legalcode" TargetMode="External"/><Relationship Id="rId4" Type="http://schemas.openxmlformats.org/officeDocument/2006/relationships/hyperlink" Target="https://open-educational-resources.de/5rs-auf-deutsch/www.opencontent.org/definition/%E2%80%9E%3E%3Cbr%20/%3Ewww.opencontent.org/definition/%3C/a%3E%20unter%20%20%3Ca%20href=" TargetMode="External"/><Relationship Id="rId9" Type="http://schemas.openxmlformats.org/officeDocument/2006/relationships/hyperlink" Target="https://wb-web.de/material/medien/die-cc-lizenzen-im-uberblick-welche-lizenz-fur-welche-zwecke-1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s://www.google.com/url?q=https://creativecommons.org/licenses/by-sa/4.0/deed.de&amp;sa=D&amp;sntz=1&amp;usg=AFQjCNGzJSckzcayInMfIe8KmMc6FUiPMw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creativecommons.org/licenses/by/4.0/deed.de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creativecommons.org/publicdomain/zero/1.0/deed.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.bsbb.eu/schnoerzel" TargetMode="External"/><Relationship Id="rId2" Type="http://schemas.openxmlformats.org/officeDocument/2006/relationships/hyperlink" Target="https://learninglab.tugraz.at/app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b-web.de/wissen/methoden/flipped-classroom.html" TargetMode="External"/><Relationship Id="rId2" Type="http://schemas.openxmlformats.org/officeDocument/2006/relationships/hyperlink" Target="http://bildungsserver.berlin-brandenburg.de/rlp-online/b-fachuebergreifende-kompetenzentwicklung/basiscurriculum-medienbildung/der-beitrag-zum-kompetenzerwerb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open-educational-resources.de/oer-canvas-im-einsatz-in-oer-weiterbildungen/#more-711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Shape 2"/>
          <p:cNvSpPr txBox="1"/>
          <p:nvPr/>
        </p:nvSpPr>
        <p:spPr>
          <a:xfrm>
            <a:off x="503236" y="2804346"/>
            <a:ext cx="9072565" cy="2663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312735" indent="-209550" algn="ctr" defTabSz="885825">
              <a:lnSpc>
                <a:spcPct val="90000"/>
              </a:lnSpc>
              <a:spcBef>
                <a:spcPts val="1300"/>
              </a:spcBef>
              <a:buClr>
                <a:srgbClr val="000000"/>
              </a:buClr>
              <a:buSzPct val="45000"/>
              <a:buChar char="●"/>
              <a:defRPr sz="3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pPr>
            <a:r>
              <a:rPr>
                <a:hlinkClick r:id="rId2"/>
              </a:rPr>
              <a:t>Open Educational Ressources - eine sehr kurze Definition</a:t>
            </a:r>
            <a:endParaRPr sz="3400"/>
          </a:p>
          <a:p>
            <a:pPr marL="312735" indent="-209550" algn="ctr" defTabSz="885825">
              <a:lnSpc>
                <a:spcPct val="90000"/>
              </a:lnSpc>
              <a:spcBef>
                <a:spcPts val="1300"/>
              </a:spcBef>
              <a:buClr>
                <a:srgbClr val="000000"/>
              </a:buClr>
              <a:buSzPct val="45000"/>
              <a:buChar char="●"/>
              <a:defRPr sz="3200">
                <a:latin typeface="Chalkboard"/>
                <a:ea typeface="Chalkboard"/>
                <a:cs typeface="Chalkboard"/>
                <a:sym typeface="Chalkboard"/>
              </a:defRPr>
            </a:pPr>
            <a:r>
              <a:t>Welche Vorteile könnten sich ergeben, wenn ich OER verwende?</a:t>
            </a:r>
            <a:endParaRPr sz="3400"/>
          </a:p>
          <a:p>
            <a:pPr marL="312735" indent="-209550" algn="ctr" defTabSz="885825">
              <a:lnSpc>
                <a:spcPct val="90000"/>
              </a:lnSpc>
              <a:spcBef>
                <a:spcPts val="1300"/>
              </a:spcBef>
              <a:buClr>
                <a:srgbClr val="000000"/>
              </a:buClr>
              <a:buSzPct val="45000"/>
              <a:buChar char="●"/>
              <a:defRPr sz="3200">
                <a:latin typeface="Chalkboard"/>
                <a:ea typeface="Chalkboard"/>
                <a:cs typeface="Chalkboard"/>
                <a:sym typeface="Chalkboard"/>
              </a:defRPr>
            </a:pPr>
            <a:r>
              <a:t>Wo finde ich diese OER?</a:t>
            </a:r>
          </a:p>
        </p:txBody>
      </p:sp>
      <p:pic>
        <p:nvPicPr>
          <p:cNvPr id="3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775" y="1187450"/>
            <a:ext cx="9070975" cy="858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2714002" y="3288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  <p:sp>
        <p:nvSpPr>
          <p:cNvPr id="2" name="Rechteck 1"/>
          <p:cNvSpPr/>
          <p:nvPr/>
        </p:nvSpPr>
        <p:spPr>
          <a:xfrm>
            <a:off x="1147118" y="1978050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4000" dirty="0">
                <a:solidFill>
                  <a:schemeClr val="tx1"/>
                </a:solidFill>
                <a:latin typeface="Arial" charset="0"/>
                <a:cs typeface="Arial" charset="0"/>
              </a:rPr>
              <a:t>Handlungsanleitung zur „</a:t>
            </a:r>
            <a:r>
              <a:rPr lang="de-DE" altLang="de-DE" sz="4000" dirty="0">
                <a:solidFill>
                  <a:schemeClr val="tx1"/>
                </a:solidFill>
                <a:latin typeface="Arial" charset="0"/>
                <a:cs typeface="Arial" charset="0"/>
                <a:hlinkClick r:id="rId2"/>
              </a:rPr>
              <a:t>Nutzung von OER</a:t>
            </a:r>
            <a:r>
              <a:rPr lang="de-DE" altLang="de-DE" sz="4000" dirty="0">
                <a:solidFill>
                  <a:schemeClr val="tx1"/>
                </a:solidFill>
                <a:latin typeface="Arial" charset="0"/>
                <a:cs typeface="Arial" charset="0"/>
              </a:rPr>
              <a:t>“ sowie die Checkliste für die „</a:t>
            </a:r>
            <a:r>
              <a:rPr lang="de-DE" altLang="de-DE" sz="4000" dirty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Erstellung eigener Materialien als OER</a:t>
            </a:r>
            <a:r>
              <a:rPr lang="de-DE" altLang="de-DE" sz="4000" dirty="0">
                <a:solidFill>
                  <a:schemeClr val="tx1"/>
                </a:solidFill>
                <a:latin typeface="Arial" charset="0"/>
                <a:cs typeface="Arial" charset="0"/>
              </a:rPr>
              <a:t>“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hteck 2"/>
          <p:cNvSpPr txBox="1"/>
          <p:nvPr/>
        </p:nvSpPr>
        <p:spPr>
          <a:xfrm>
            <a:off x="1511300" y="1893884"/>
            <a:ext cx="6553200" cy="5078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Calibri Light" panose="020F0302020204030204" pitchFamily="34" charset="0"/>
                <a:hlinkClick r:id="rId2"/>
              </a:rPr>
              <a:t>http://open-educational-resources.de/freie-lehr-lern-ressourcen-im-netz/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Calibri Light" panose="020F0302020204030204" pitchFamily="34" charset="0"/>
                <a:hlinkClick r:id="rId3"/>
              </a:rPr>
              <a:t>CC- Search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Calibri Light" panose="020F0302020204030204" pitchFamily="34" charset="0"/>
                <a:hlinkClick r:id="rId4"/>
              </a:rPr>
              <a:t>http://www.photosforclass.com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>
                <a:latin typeface="Calibri Light" panose="020F0302020204030204" pitchFamily="34" charset="0"/>
                <a:hlinkClick r:id="rId5"/>
              </a:rPr>
              <a:t>Serlo</a:t>
            </a:r>
            <a:r>
              <a:rPr lang="de-DE" dirty="0" smtClean="0">
                <a:latin typeface="Calibri Light" panose="020F0302020204030204" pitchFamily="34" charset="0"/>
                <a:hlinkClick r:id="rId5"/>
              </a:rPr>
              <a:t>:</a:t>
            </a:r>
            <a:r>
              <a:rPr dirty="0" smtClean="0">
                <a:latin typeface="Calibri Light" panose="020F0302020204030204" pitchFamily="34" charset="0"/>
                <a:hlinkClick r:id="rId5"/>
              </a:rPr>
              <a:t> </a:t>
            </a:r>
            <a:r>
              <a:rPr dirty="0" err="1">
                <a:latin typeface="Calibri Light" panose="020F0302020204030204" pitchFamily="34" charset="0"/>
                <a:hlinkClick r:id="rId5"/>
              </a:rPr>
              <a:t>Mathematik</a:t>
            </a:r>
            <a:r>
              <a:rPr dirty="0">
                <a:latin typeface="Calibri Light" panose="020F0302020204030204" pitchFamily="34" charset="0"/>
                <a:hlinkClick r:id="rId5"/>
              </a:rPr>
              <a:t>, </a:t>
            </a:r>
            <a:r>
              <a:rPr dirty="0" err="1">
                <a:latin typeface="Calibri Light" panose="020F0302020204030204" pitchFamily="34" charset="0"/>
                <a:hlinkClick r:id="rId5"/>
              </a:rPr>
              <a:t>Biologie</a:t>
            </a:r>
            <a:r>
              <a:rPr dirty="0">
                <a:latin typeface="Calibri Light" panose="020F0302020204030204" pitchFamily="34" charset="0"/>
                <a:hlinkClick r:id="rId5"/>
              </a:rPr>
              <a:t>, </a:t>
            </a:r>
            <a:r>
              <a:rPr dirty="0" err="1">
                <a:latin typeface="Calibri Light" panose="020F0302020204030204" pitchFamily="34" charset="0"/>
                <a:hlinkClick r:id="rId5"/>
              </a:rPr>
              <a:t>Willkommensklassen</a:t>
            </a:r>
            <a:endParaRPr dirty="0">
              <a:latin typeface="Calibri Light" panose="020F0302020204030204" pitchFamily="34" charset="0"/>
              <a:hlinkClick r:id="rId5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Calibri Light" panose="020F0302020204030204" pitchFamily="34" charset="0"/>
                <a:hlinkClick r:id="rId6"/>
              </a:rPr>
              <a:t>Zum.wiki</a:t>
            </a:r>
            <a:endParaRPr dirty="0">
              <a:latin typeface="Calibri Light" panose="020F0302020204030204" pitchFamily="34" charset="0"/>
              <a:hlinkClick r:id="rId6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Calibri Light" panose="020F0302020204030204" pitchFamily="34" charset="0"/>
                <a:hlinkClick r:id="rId7"/>
              </a:rPr>
              <a:t>Siemens </a:t>
            </a:r>
            <a:r>
              <a:rPr dirty="0" err="1">
                <a:latin typeface="Calibri Light" panose="020F0302020204030204" pitchFamily="34" charset="0"/>
                <a:hlinkClick r:id="rId7"/>
              </a:rPr>
              <a:t>Medienportal</a:t>
            </a:r>
            <a:endParaRPr dirty="0">
              <a:latin typeface="Calibri Light" panose="020F0302020204030204" pitchFamily="34" charset="0"/>
              <a:hlinkClick r:id="rId7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Calibri Light" panose="020F0302020204030204" pitchFamily="34" charset="0"/>
                <a:hlinkClick r:id="rId8"/>
              </a:rPr>
              <a:t>Elixier die </a:t>
            </a:r>
            <a:r>
              <a:rPr dirty="0" err="1">
                <a:latin typeface="Calibri Light" panose="020F0302020204030204" pitchFamily="34" charset="0"/>
                <a:hlinkClick r:id="rId8"/>
              </a:rPr>
              <a:t>Suche</a:t>
            </a:r>
            <a:r>
              <a:rPr dirty="0">
                <a:latin typeface="Calibri Light" panose="020F0302020204030204" pitchFamily="34" charset="0"/>
                <a:hlinkClick r:id="rId8"/>
              </a:rPr>
              <a:t> der </a:t>
            </a:r>
            <a:r>
              <a:rPr dirty="0" err="1">
                <a:latin typeface="Calibri Light" panose="020F0302020204030204" pitchFamily="34" charset="0"/>
                <a:hlinkClick r:id="rId8"/>
              </a:rPr>
              <a:t>Bildungsserver</a:t>
            </a:r>
            <a:endParaRPr dirty="0">
              <a:latin typeface="Calibri Light" panose="020F0302020204030204" pitchFamily="34" charset="0"/>
              <a:hlinkClick r:id="rId8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Calibri Light" panose="020F0302020204030204" pitchFamily="34" charset="0"/>
                <a:hlinkClick r:id="rId9"/>
              </a:rPr>
              <a:t>Google- </a:t>
            </a:r>
            <a:r>
              <a:rPr dirty="0" err="1">
                <a:latin typeface="Calibri Light" panose="020F0302020204030204" pitchFamily="34" charset="0"/>
                <a:hlinkClick r:id="rId9"/>
              </a:rPr>
              <a:t>Suche</a:t>
            </a:r>
            <a:endParaRPr dirty="0">
              <a:latin typeface="Calibri Light" panose="020F0302020204030204" pitchFamily="34" charset="0"/>
              <a:hlinkClick r:id="rId9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Calibri Light" panose="020F0302020204030204" pitchFamily="34" charset="0"/>
                <a:hlinkClick r:id="rId10"/>
              </a:rPr>
              <a:t>OER- UP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Calibri Light" panose="020F0302020204030204" pitchFamily="34" charset="0"/>
                <a:hlinkClick r:id="rId11"/>
              </a:rPr>
              <a:t>iMint</a:t>
            </a:r>
            <a:r>
              <a:rPr dirty="0">
                <a:latin typeface="Calibri Light" panose="020F0302020204030204" pitchFamily="34" charset="0"/>
                <a:hlinkClick r:id="rId11"/>
              </a:rPr>
              <a:t>- </a:t>
            </a:r>
            <a:r>
              <a:rPr dirty="0" err="1">
                <a:latin typeface="Calibri Light" panose="020F0302020204030204" pitchFamily="34" charset="0"/>
                <a:hlinkClick r:id="rId11"/>
              </a:rPr>
              <a:t>Akademie</a:t>
            </a:r>
            <a:r>
              <a:rPr dirty="0">
                <a:latin typeface="Calibri Light" panose="020F0302020204030204" pitchFamily="34" charset="0"/>
                <a:hlinkClick r:id="rId11"/>
              </a:rPr>
              <a:t> auf dem </a:t>
            </a:r>
            <a:r>
              <a:rPr dirty="0" err="1">
                <a:latin typeface="Calibri Light" panose="020F0302020204030204" pitchFamily="34" charset="0"/>
                <a:hlinkClick r:id="rId11"/>
              </a:rPr>
              <a:t>Bildungsserver</a:t>
            </a:r>
            <a:r>
              <a:rPr dirty="0">
                <a:latin typeface="Calibri Light" panose="020F0302020204030204" pitchFamily="34" charset="0"/>
                <a:hlinkClick r:id="rId11"/>
              </a:rPr>
              <a:t> Berlin Brandenburg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Calibri Light" panose="020F0302020204030204" pitchFamily="34" charset="0"/>
                <a:hlinkClick r:id="rId12"/>
              </a:rPr>
              <a:t>Lizenzhinweisgenerator</a:t>
            </a:r>
            <a:endParaRPr dirty="0">
              <a:latin typeface="Calibri Light" panose="020F0302020204030204" pitchFamily="34" charset="0"/>
              <a:hlinkClick r:id="rId12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Calibri Light" panose="020F0302020204030204" pitchFamily="34" charset="0"/>
                <a:hlinkClick r:id="rId13"/>
              </a:rPr>
              <a:t>Flickr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Calibri Light" panose="020F0302020204030204" pitchFamily="34" charset="0"/>
                <a:hlinkClick r:id="rId14"/>
              </a:rPr>
              <a:t>OER- Canvas </a:t>
            </a:r>
            <a:r>
              <a:rPr dirty="0" err="1">
                <a:latin typeface="Calibri Light" panose="020F0302020204030204" pitchFamily="34" charset="0"/>
                <a:hlinkClick r:id="rId14"/>
              </a:rPr>
              <a:t>zur</a:t>
            </a:r>
            <a:r>
              <a:rPr dirty="0">
                <a:latin typeface="Calibri Light" panose="020F0302020204030204" pitchFamily="34" charset="0"/>
                <a:hlinkClick r:id="rId14"/>
              </a:rPr>
              <a:t> </a:t>
            </a:r>
            <a:r>
              <a:rPr dirty="0" err="1">
                <a:latin typeface="Calibri Light" panose="020F0302020204030204" pitchFamily="34" charset="0"/>
                <a:hlinkClick r:id="rId14"/>
              </a:rPr>
              <a:t>Projektplanung</a:t>
            </a:r>
            <a:endParaRPr dirty="0">
              <a:latin typeface="Calibri Light" panose="020F0302020204030204" pitchFamily="34" charset="0"/>
              <a:hlinkClick r:id="rId14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Calibri Light" panose="020F0302020204030204" pitchFamily="34" charset="0"/>
                <a:hlinkClick r:id="rId15"/>
              </a:rPr>
              <a:t>Lehren</a:t>
            </a:r>
            <a:r>
              <a:rPr dirty="0">
                <a:latin typeface="Calibri Light" panose="020F0302020204030204" pitchFamily="34" charset="0"/>
                <a:hlinkClick r:id="rId15"/>
              </a:rPr>
              <a:t> und Lernen mit </a:t>
            </a:r>
            <a:r>
              <a:rPr dirty="0" err="1">
                <a:latin typeface="Calibri Light" panose="020F0302020204030204" pitchFamily="34" charset="0"/>
                <a:hlinkClick r:id="rId15"/>
              </a:rPr>
              <a:t>digitalen</a:t>
            </a:r>
            <a:r>
              <a:rPr dirty="0">
                <a:latin typeface="Calibri Light" panose="020F0302020204030204" pitchFamily="34" charset="0"/>
                <a:hlinkClick r:id="rId15"/>
              </a:rPr>
              <a:t> </a:t>
            </a:r>
            <a:r>
              <a:rPr dirty="0" err="1">
                <a:latin typeface="Calibri Light" panose="020F0302020204030204" pitchFamily="34" charset="0"/>
                <a:hlinkClick r:id="rId15"/>
              </a:rPr>
              <a:t>Werkzeugen</a:t>
            </a:r>
            <a:endParaRPr dirty="0">
              <a:latin typeface="Calibri Light" panose="020F0302020204030204" pitchFamily="34" charset="0"/>
              <a:hlinkClick r:id="rId15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Calibri Light" panose="020F0302020204030204" pitchFamily="34" charset="0"/>
                <a:hlinkClick r:id="rId16"/>
              </a:rPr>
              <a:t>Tool </a:t>
            </a:r>
            <a:r>
              <a:rPr dirty="0" err="1">
                <a:latin typeface="Calibri Light" panose="020F0302020204030204" pitchFamily="34" charset="0"/>
                <a:hlinkClick r:id="rId16"/>
              </a:rPr>
              <a:t>zur</a:t>
            </a:r>
            <a:r>
              <a:rPr dirty="0">
                <a:latin typeface="Calibri Light" panose="020F0302020204030204" pitchFamily="34" charset="0"/>
                <a:hlinkClick r:id="rId16"/>
              </a:rPr>
              <a:t> Policy- </a:t>
            </a:r>
            <a:r>
              <a:rPr dirty="0" err="1">
                <a:latin typeface="Calibri Light" panose="020F0302020204030204" pitchFamily="34" charset="0"/>
                <a:hlinkClick r:id="rId16"/>
              </a:rPr>
              <a:t>Entwicklung</a:t>
            </a:r>
            <a:r>
              <a:rPr dirty="0">
                <a:latin typeface="Calibri Light" panose="020F0302020204030204" pitchFamily="34" charset="0"/>
                <a:hlinkClick r:id="rId16"/>
              </a:rPr>
              <a:t> (</a:t>
            </a:r>
            <a:r>
              <a:rPr dirty="0" err="1">
                <a:latin typeface="Calibri Light" panose="020F0302020204030204" pitchFamily="34" charset="0"/>
                <a:hlinkClick r:id="rId16"/>
              </a:rPr>
              <a:t>englisch</a:t>
            </a:r>
            <a:r>
              <a:rPr dirty="0">
                <a:latin typeface="Calibri Light" panose="020F0302020204030204" pitchFamily="34" charset="0"/>
                <a:hlinkClick r:id="rId16"/>
              </a:rPr>
              <a:t>)</a:t>
            </a:r>
            <a:r>
              <a:rPr dirty="0">
                <a:latin typeface="Calibri Light" panose="020F0302020204030204" pitchFamily="34" charset="0"/>
              </a:rPr>
              <a:t/>
            </a:r>
            <a:br>
              <a:rPr dirty="0">
                <a:latin typeface="Calibri Light" panose="020F0302020204030204" pitchFamily="34" charset="0"/>
              </a:rPr>
            </a:br>
            <a:endParaRPr dirty="0">
              <a:latin typeface="Calibri Light" panose="020F0302020204030204" pitchFamily="34" charset="0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Calibri Light" panose="020F0302020204030204" pitchFamily="34" charset="0"/>
                <a:hlinkClick r:id="rId17"/>
              </a:rPr>
              <a:t>Weitere</a:t>
            </a:r>
            <a:r>
              <a:rPr dirty="0">
                <a:latin typeface="Calibri Light" panose="020F0302020204030204" pitchFamily="34" charset="0"/>
                <a:hlinkClick r:id="rId17"/>
              </a:rPr>
              <a:t> </a:t>
            </a:r>
            <a:r>
              <a:rPr dirty="0" err="1">
                <a:latin typeface="Calibri Light" panose="020F0302020204030204" pitchFamily="34" charset="0"/>
                <a:hlinkClick r:id="rId17"/>
              </a:rPr>
              <a:t>Informationen</a:t>
            </a:r>
            <a:r>
              <a:rPr dirty="0">
                <a:latin typeface="Calibri Light" panose="020F0302020204030204" pitchFamily="34" charset="0"/>
                <a:hlinkClick r:id="rId17"/>
              </a:rPr>
              <a:t> </a:t>
            </a:r>
            <a:r>
              <a:rPr dirty="0" err="1">
                <a:latin typeface="Calibri Light" panose="020F0302020204030204" pitchFamily="34" charset="0"/>
                <a:hlinkClick r:id="rId17"/>
              </a:rPr>
              <a:t>auch</a:t>
            </a:r>
            <a:r>
              <a:rPr dirty="0">
                <a:latin typeface="Calibri Light" panose="020F0302020204030204" pitchFamily="34" charset="0"/>
                <a:hlinkClick r:id="rId17"/>
              </a:rPr>
              <a:t> </a:t>
            </a:r>
            <a:r>
              <a:rPr dirty="0" err="1">
                <a:latin typeface="Calibri Light" panose="020F0302020204030204" pitchFamily="34" charset="0"/>
                <a:hlinkClick r:id="rId17"/>
              </a:rPr>
              <a:t>im</a:t>
            </a:r>
            <a:r>
              <a:rPr dirty="0">
                <a:latin typeface="Calibri Light" panose="020F0302020204030204" pitchFamily="34" charset="0"/>
                <a:hlinkClick r:id="rId17"/>
              </a:rPr>
              <a:t> </a:t>
            </a:r>
            <a:r>
              <a:rPr dirty="0" err="1">
                <a:latin typeface="Calibri Light" panose="020F0302020204030204" pitchFamily="34" charset="0"/>
                <a:hlinkClick r:id="rId17"/>
              </a:rPr>
              <a:t>Kurs</a:t>
            </a:r>
            <a:r>
              <a:rPr dirty="0">
                <a:latin typeface="Calibri Light" panose="020F0302020204030204" pitchFamily="34" charset="0"/>
                <a:hlinkClick r:id="rId17"/>
              </a:rPr>
              <a:t> </a:t>
            </a:r>
            <a:r>
              <a:rPr dirty="0" err="1">
                <a:latin typeface="Calibri Light" panose="020F0302020204030204" pitchFamily="34" charset="0"/>
                <a:hlinkClick r:id="rId17"/>
              </a:rPr>
              <a:t>für</a:t>
            </a:r>
            <a:r>
              <a:rPr dirty="0">
                <a:latin typeface="Calibri Light" panose="020F0302020204030204" pitchFamily="34" charset="0"/>
                <a:hlinkClick r:id="rId17"/>
              </a:rPr>
              <a:t> </a:t>
            </a:r>
            <a:r>
              <a:rPr dirty="0" err="1">
                <a:latin typeface="Calibri Light" panose="020F0302020204030204" pitchFamily="34" charset="0"/>
                <a:hlinkClick r:id="rId17"/>
              </a:rPr>
              <a:t>Lehrende</a:t>
            </a:r>
            <a:r>
              <a:rPr dirty="0">
                <a:latin typeface="Calibri Light" panose="020F0302020204030204" pitchFamily="34" charset="0"/>
                <a:hlinkClick r:id="rId17"/>
              </a:rPr>
              <a:t> </a:t>
            </a:r>
            <a:r>
              <a:rPr dirty="0" err="1">
                <a:latin typeface="Calibri Light" panose="020F0302020204030204" pitchFamily="34" charset="0"/>
                <a:hlinkClick r:id="rId17"/>
              </a:rPr>
              <a:t>vom</a:t>
            </a:r>
            <a:r>
              <a:rPr dirty="0">
                <a:latin typeface="Calibri Light" panose="020F0302020204030204" pitchFamily="34" charset="0"/>
                <a:hlinkClick r:id="rId17"/>
              </a:rPr>
              <a:t> </a:t>
            </a:r>
            <a:r>
              <a:rPr dirty="0" err="1">
                <a:latin typeface="Calibri Light" panose="020F0302020204030204" pitchFamily="34" charset="0"/>
                <a:hlinkClick r:id="rId17"/>
              </a:rPr>
              <a:t>Lisum</a:t>
            </a:r>
            <a:endParaRPr dirty="0">
              <a:latin typeface="Calibri Light" panose="020F0302020204030204" pitchFamily="34" charset="0"/>
              <a:hlinkClick r:id="rId17"/>
            </a:endParaRPr>
          </a:p>
        </p:txBody>
      </p:sp>
      <p:sp>
        <p:nvSpPr>
          <p:cNvPr id="59" name="TextShape 1"/>
          <p:cNvSpPr txBox="1"/>
          <p:nvPr/>
        </p:nvSpPr>
        <p:spPr>
          <a:xfrm>
            <a:off x="2786059" y="164498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  <p:sp>
        <p:nvSpPr>
          <p:cNvPr id="4" name="Rechteck 1"/>
          <p:cNvSpPr txBox="1"/>
          <p:nvPr/>
        </p:nvSpPr>
        <p:spPr>
          <a:xfrm>
            <a:off x="898525" y="1133549"/>
            <a:ext cx="8280400" cy="594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 smtClean="0"/>
              <a:t>OER </a:t>
            </a:r>
            <a:r>
              <a:rPr lang="de-DE" dirty="0" smtClean="0"/>
              <a:t>–</a:t>
            </a:r>
            <a:r>
              <a:rPr dirty="0" smtClean="0"/>
              <a:t> </a:t>
            </a:r>
            <a:r>
              <a:rPr lang="de-DE" dirty="0" smtClean="0"/>
              <a:t>zum weiterlesen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1"/>
          <p:cNvSpPr txBox="1">
            <a:spLocks noGrp="1"/>
          </p:cNvSpPr>
          <p:nvPr>
            <p:ph type="title" idx="4294967295"/>
          </p:nvPr>
        </p:nvSpPr>
        <p:spPr>
          <a:xfrm>
            <a:off x="276224" y="1239837"/>
            <a:ext cx="9526590" cy="944564"/>
          </a:xfrm>
          <a:prstGeom prst="rect">
            <a:avLst/>
          </a:prstGeom>
        </p:spPr>
        <p:txBody>
          <a:bodyPr lIns="50396" tIns="50396" rIns="50396" bIns="50396"/>
          <a:lstStyle>
            <a:lvl1pPr algn="ctr">
              <a:defRPr sz="3600" b="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Quellen/ Lizenzhinweise</a:t>
            </a:r>
          </a:p>
        </p:txBody>
      </p:sp>
      <p:sp>
        <p:nvSpPr>
          <p:cNvPr id="72" name="Inhaltsplatzhalter 2"/>
          <p:cNvSpPr txBox="1">
            <a:spLocks noGrp="1"/>
          </p:cNvSpPr>
          <p:nvPr>
            <p:ph type="body" idx="4294967295"/>
          </p:nvPr>
        </p:nvSpPr>
        <p:spPr>
          <a:xfrm>
            <a:off x="276224" y="2301875"/>
            <a:ext cx="9526590" cy="4652963"/>
          </a:xfrm>
          <a:prstGeom prst="rect">
            <a:avLst/>
          </a:prstGeom>
        </p:spPr>
        <p:txBody>
          <a:bodyPr lIns="50396" tIns="50396" rIns="50396" bIns="50396"/>
          <a:lstStyle/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188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Tabelle</a:t>
            </a:r>
            <a:r>
              <a:rPr dirty="0"/>
              <a:t> 1: </a:t>
            </a:r>
            <a:r>
              <a:rPr dirty="0" err="1"/>
              <a:t>Einsatzmöglichkeiten</a:t>
            </a:r>
            <a:r>
              <a:rPr dirty="0"/>
              <a:t> und </a:t>
            </a:r>
            <a:r>
              <a:rPr dirty="0" err="1"/>
              <a:t>Vorteile</a:t>
            </a:r>
            <a:r>
              <a:rPr dirty="0"/>
              <a:t> </a:t>
            </a:r>
            <a:r>
              <a:rPr dirty="0" err="1"/>
              <a:t>für</a:t>
            </a:r>
            <a:r>
              <a:rPr dirty="0"/>
              <a:t> </a:t>
            </a:r>
            <a:r>
              <a:rPr dirty="0" err="1"/>
              <a:t>Lehrende</a:t>
            </a:r>
            <a:r>
              <a:rPr dirty="0"/>
              <a:t> und </a:t>
            </a:r>
            <a:r>
              <a:rPr dirty="0" err="1"/>
              <a:t>Studierende</a:t>
            </a:r>
            <a:r>
              <a:rPr dirty="0"/>
              <a:t>, </a:t>
            </a:r>
            <a:r>
              <a:rPr dirty="0" err="1"/>
              <a:t>eigene</a:t>
            </a:r>
            <a:r>
              <a:rPr dirty="0"/>
              <a:t> </a:t>
            </a:r>
            <a:r>
              <a:rPr dirty="0" err="1"/>
              <a:t>Darstellung</a:t>
            </a:r>
            <a:r>
              <a:rPr dirty="0"/>
              <a:t> </a:t>
            </a:r>
            <a:r>
              <a:rPr dirty="0" err="1"/>
              <a:t>unter</a:t>
            </a:r>
            <a:r>
              <a:rPr dirty="0"/>
              <a:t> </a:t>
            </a:r>
            <a:r>
              <a:rPr dirty="0" err="1"/>
              <a:t>Verwendung</a:t>
            </a:r>
            <a:r>
              <a:rPr dirty="0"/>
              <a:t> der </a:t>
            </a:r>
            <a:r>
              <a:rPr dirty="0" err="1"/>
              <a:t>Broschüre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OER, </a:t>
            </a:r>
            <a:r>
              <a:rPr dirty="0" err="1"/>
              <a:t>Arbeitshilfe</a:t>
            </a:r>
            <a:r>
              <a:rPr dirty="0"/>
              <a:t> 1 des </a:t>
            </a:r>
            <a:r>
              <a:rPr dirty="0" err="1"/>
              <a:t>Projekts</a:t>
            </a:r>
            <a:r>
              <a:rPr dirty="0"/>
              <a:t> Bremen </a:t>
            </a:r>
            <a:r>
              <a:rPr dirty="0" err="1"/>
              <a:t>konstruktiv</a:t>
            </a:r>
            <a:r>
              <a:rPr dirty="0"/>
              <a:t> von Miriam </a:t>
            </a:r>
            <a:r>
              <a:rPr dirty="0" err="1"/>
              <a:t>Kahrs</a:t>
            </a:r>
            <a:r>
              <a:rPr dirty="0"/>
              <a:t> &amp; Thea </a:t>
            </a:r>
            <a:r>
              <a:rPr dirty="0" err="1"/>
              <a:t>Rudkowski</a:t>
            </a:r>
            <a:r>
              <a:rPr dirty="0"/>
              <a:t>, </a:t>
            </a:r>
            <a:r>
              <a:rPr dirty="0" err="1"/>
              <a:t>veröffentlicht</a:t>
            </a:r>
            <a:r>
              <a:rPr dirty="0"/>
              <a:t> April 2016 </a:t>
            </a:r>
            <a:r>
              <a:rPr dirty="0" err="1"/>
              <a:t>unter</a:t>
            </a:r>
            <a:r>
              <a:rPr dirty="0"/>
              <a:t> CC-BY-SA 3.0 DE. </a:t>
            </a:r>
            <a:r>
              <a:rPr dirty="0" err="1"/>
              <a:t>Eine</a:t>
            </a:r>
            <a:r>
              <a:rPr dirty="0"/>
              <a:t> </a:t>
            </a:r>
            <a:r>
              <a:rPr dirty="0" err="1"/>
              <a:t>Beschreibung</a:t>
            </a:r>
            <a:r>
              <a:rPr dirty="0"/>
              <a:t> der </a:t>
            </a:r>
            <a:r>
              <a:rPr dirty="0" err="1"/>
              <a:t>Lizenz</a:t>
            </a:r>
            <a:r>
              <a:rPr dirty="0"/>
              <a:t> </a:t>
            </a:r>
            <a:r>
              <a:rPr dirty="0" err="1"/>
              <a:t>findet</a:t>
            </a:r>
            <a:r>
              <a:rPr dirty="0"/>
              <a:t> </a:t>
            </a:r>
            <a:r>
              <a:rPr dirty="0" err="1"/>
              <a:t>sich</a:t>
            </a:r>
            <a:r>
              <a:rPr dirty="0"/>
              <a:t> </a:t>
            </a:r>
            <a:r>
              <a:rPr dirty="0" err="1"/>
              <a:t>hier</a:t>
            </a:r>
            <a:r>
              <a:rPr dirty="0"/>
              <a:t>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http://creativecommons.org/licenses/by-sa/3.0/de/</a:t>
            </a:r>
          </a:p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188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Tabelle</a:t>
            </a:r>
            <a:r>
              <a:rPr dirty="0"/>
              <a:t> 2: </a:t>
            </a:r>
            <a:r>
              <a:rPr dirty="0" err="1"/>
              <a:t>eigene</a:t>
            </a:r>
            <a:r>
              <a:rPr dirty="0"/>
              <a:t> </a:t>
            </a:r>
            <a:r>
              <a:rPr dirty="0" err="1"/>
              <a:t>Erstellung</a:t>
            </a:r>
            <a:r>
              <a:rPr dirty="0"/>
              <a:t> </a:t>
            </a:r>
            <a:r>
              <a:rPr dirty="0" err="1"/>
              <a:t>unter</a:t>
            </a:r>
            <a:r>
              <a:rPr dirty="0"/>
              <a:t> </a:t>
            </a:r>
            <a:r>
              <a:rPr dirty="0" err="1"/>
              <a:t>Verwendung</a:t>
            </a:r>
            <a:r>
              <a:rPr dirty="0"/>
              <a:t> der </a:t>
            </a:r>
            <a:r>
              <a:rPr dirty="0" err="1"/>
              <a:t>unveröffentlichten</a:t>
            </a:r>
            <a:r>
              <a:rPr dirty="0"/>
              <a:t> </a:t>
            </a:r>
            <a:r>
              <a:rPr dirty="0" err="1"/>
              <a:t>Arbeitsergebnisse</a:t>
            </a:r>
            <a:r>
              <a:rPr dirty="0"/>
              <a:t> der „</a:t>
            </a:r>
            <a:r>
              <a:rPr dirty="0" err="1"/>
              <a:t>Arbeitsgemeinschaft</a:t>
            </a:r>
            <a:r>
              <a:rPr dirty="0"/>
              <a:t> Policy der BMBF- </a:t>
            </a:r>
            <a:r>
              <a:rPr dirty="0" err="1"/>
              <a:t>geförderten</a:t>
            </a:r>
            <a:r>
              <a:rPr dirty="0"/>
              <a:t> </a:t>
            </a:r>
            <a:r>
              <a:rPr dirty="0" err="1"/>
              <a:t>Projekte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OER/ jointly- Contentbuffet“, Franziska Richter &amp; Claudia Lehmann, M. Nestler, 2017</a:t>
            </a:r>
          </a:p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188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Video </a:t>
            </a:r>
            <a:r>
              <a:rPr dirty="0" err="1"/>
              <a:t>Grundlagen</a:t>
            </a:r>
            <a:r>
              <a:rPr dirty="0"/>
              <a:t> OER: </a:t>
            </a:r>
            <a:r>
              <a:rPr dirty="0" err="1"/>
              <a:t>Bundeszentrale</a:t>
            </a:r>
            <a:r>
              <a:rPr dirty="0"/>
              <a:t> </a:t>
            </a:r>
            <a:r>
              <a:rPr dirty="0" err="1"/>
              <a:t>für</a:t>
            </a:r>
            <a:r>
              <a:rPr dirty="0"/>
              <a:t> </a:t>
            </a:r>
            <a:r>
              <a:rPr dirty="0" err="1"/>
              <a:t>politische</a:t>
            </a:r>
            <a:r>
              <a:rPr dirty="0"/>
              <a:t> Bildung, https://www.bpb.de/lernen/digitale-bildung/oer-material-fuer-alle/234954/oer-erklaert-die-grundlagen </a:t>
            </a:r>
            <a:r>
              <a:rPr dirty="0" err="1"/>
              <a:t>veröffentlicht</a:t>
            </a:r>
            <a:r>
              <a:rPr dirty="0"/>
              <a:t> </a:t>
            </a:r>
            <a:r>
              <a:rPr dirty="0" err="1"/>
              <a:t>unter</a:t>
            </a:r>
            <a:r>
              <a:rPr dirty="0"/>
              <a:t> CC BY- SA 4.0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https:/creativecommons.org/licenses/by-sa/4.0/deed.de </a:t>
            </a:r>
            <a:r>
              <a:rPr dirty="0"/>
              <a:t>, </a:t>
            </a:r>
            <a:r>
              <a:rPr dirty="0" err="1"/>
              <a:t>zuletzt</a:t>
            </a:r>
            <a:r>
              <a:rPr dirty="0"/>
              <a:t> </a:t>
            </a:r>
            <a:r>
              <a:rPr dirty="0" err="1"/>
              <a:t>aufgerufen</a:t>
            </a:r>
            <a:r>
              <a:rPr dirty="0"/>
              <a:t> am 11.09.2017</a:t>
            </a:r>
            <a:endParaRPr sz="1386" dirty="0"/>
          </a:p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188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de-DE" sz="1188" dirty="0">
                <a:sym typeface="Calibri"/>
              </a:rPr>
              <a:t>„5 V-Freiheiten </a:t>
            </a:r>
            <a:r>
              <a:rPr lang="de-DE" sz="1188" dirty="0" err="1">
                <a:sym typeface="Calibri"/>
              </a:rPr>
              <a:t>für</a:t>
            </a:r>
            <a:r>
              <a:rPr lang="de-DE" sz="1188" dirty="0">
                <a:sym typeface="Calibri"/>
              </a:rPr>
              <a:t> Offenheit“ von Julia </a:t>
            </a:r>
            <a:r>
              <a:rPr lang="de-DE" sz="1188" dirty="0" err="1">
                <a:sym typeface="Calibri"/>
              </a:rPr>
              <a:t>Eggestein</a:t>
            </a:r>
            <a:r>
              <a:rPr lang="de-DE" sz="1188" dirty="0">
                <a:sym typeface="Calibri"/>
              </a:rPr>
              <a:t> (Grafik), </a:t>
            </a:r>
            <a:r>
              <a:rPr lang="de-DE" sz="1188" dirty="0" err="1">
                <a:sym typeface="Calibri"/>
              </a:rPr>
              <a:t>Jöran</a:t>
            </a:r>
            <a:r>
              <a:rPr lang="de-DE" sz="1188" dirty="0">
                <a:sym typeface="Calibri"/>
              </a:rPr>
              <a:t> Muuß-Merholz (inhaltliche </a:t>
            </a:r>
            <a:r>
              <a:rPr lang="de-DE" sz="1188" dirty="0" err="1">
                <a:sym typeface="Calibri"/>
              </a:rPr>
              <a:t>Übersetzung</a:t>
            </a:r>
            <a:r>
              <a:rPr lang="de-DE" sz="1188" dirty="0">
                <a:sym typeface="Calibri"/>
              </a:rPr>
              <a:t>, Anpassung und vorsichtige Erweiterung) und </a:t>
            </a:r>
            <a:r>
              <a:rPr lang="de-DE" sz="1188" dirty="0" err="1">
                <a:sym typeface="Calibri"/>
              </a:rPr>
              <a:t>Jörg</a:t>
            </a:r>
            <a:r>
              <a:rPr lang="de-DE" sz="1188" dirty="0">
                <a:sym typeface="Calibri"/>
              </a:rPr>
              <a:t> </a:t>
            </a:r>
            <a:r>
              <a:rPr lang="de-DE" sz="1188" dirty="0" err="1">
                <a:sym typeface="Calibri"/>
              </a:rPr>
              <a:t>Lohrer</a:t>
            </a:r>
            <a:r>
              <a:rPr lang="de-DE" sz="1188" dirty="0">
                <a:sym typeface="Calibri"/>
              </a:rPr>
              <a:t> (</a:t>
            </a:r>
            <a:r>
              <a:rPr lang="de-DE" sz="1188" dirty="0" err="1">
                <a:sym typeface="Calibri"/>
              </a:rPr>
              <a:t>Wortschöpfer</a:t>
            </a:r>
            <a:r>
              <a:rPr lang="de-DE" sz="1188" dirty="0">
                <a:sym typeface="Calibri"/>
              </a:rPr>
              <a:t>) unter CC BY 4.0 basierend auf „</a:t>
            </a:r>
            <a:r>
              <a:rPr lang="de-DE" sz="1188" dirty="0" err="1">
                <a:sym typeface="Calibri"/>
              </a:rPr>
              <a:t>Defining</a:t>
            </a:r>
            <a:r>
              <a:rPr lang="de-DE" sz="1188" dirty="0">
                <a:sym typeface="Calibri"/>
              </a:rPr>
              <a:t> the ‘Open’ in Open Content and Open Educational Resources“ von David </a:t>
            </a:r>
            <a:r>
              <a:rPr lang="de-DE" sz="1188" dirty="0" err="1">
                <a:sym typeface="Calibri"/>
              </a:rPr>
              <a:t>Wiley</a:t>
            </a:r>
            <a:r>
              <a:rPr lang="de-DE" sz="1188" dirty="0">
                <a:sym typeface="Calibri"/>
              </a:rPr>
              <a:t> auf </a:t>
            </a:r>
            <a:r>
              <a:rPr lang="de-DE" sz="1188" dirty="0">
                <a:sym typeface="Calibri"/>
                <a:hlinkClick r:id="rId4"/>
              </a:rPr>
              <a:t>CC BY 4.0</a:t>
            </a:r>
            <a:r>
              <a:rPr lang="de-DE" sz="1188" dirty="0" smtClean="0">
                <a:sym typeface="Calibri"/>
                <a:hlinkClick r:id="rId4"/>
              </a:rPr>
              <a:t>.</a:t>
            </a:r>
            <a:r>
              <a:rPr lang="de-DE" sz="1188" dirty="0" smtClean="0">
                <a:sym typeface="Calibri"/>
              </a:rPr>
              <a:t>  </a:t>
            </a:r>
            <a:r>
              <a:rPr lang="de-DE" sz="1188" dirty="0">
                <a:sym typeface="Calibri"/>
              </a:rPr>
              <a:t>Quelle: </a:t>
            </a:r>
            <a:r>
              <a:rPr lang="de-DE" sz="1188" dirty="0">
                <a:sym typeface="Calibri"/>
                <a:hlinkClick r:id="rId5"/>
              </a:rPr>
              <a:t>https://open-educational-resources.de/5rs-auf-deutsch</a:t>
            </a:r>
            <a:r>
              <a:rPr lang="de-DE" sz="1188" dirty="0" smtClean="0">
                <a:sym typeface="Calibri"/>
                <a:hlinkClick r:id="rId5"/>
              </a:rPr>
              <a:t>/</a:t>
            </a:r>
            <a:r>
              <a:rPr lang="de-DE" sz="1188" dirty="0" smtClean="0">
                <a:sym typeface="Calibri"/>
              </a:rPr>
              <a:t> </a:t>
            </a:r>
            <a:endParaRPr lang="de-DE" dirty="0" smtClean="0"/>
          </a:p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188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Grafik</a:t>
            </a:r>
            <a:r>
              <a:rPr dirty="0" smtClean="0"/>
              <a:t> </a:t>
            </a:r>
            <a:r>
              <a:rPr dirty="0"/>
              <a:t>„</a:t>
            </a:r>
            <a:r>
              <a:rPr dirty="0" err="1"/>
              <a:t>Lizenzschienen</a:t>
            </a:r>
            <a:r>
              <a:rPr dirty="0"/>
              <a:t>“[Name=</a:t>
            </a:r>
            <a:r>
              <a:rPr dirty="0" err="1"/>
              <a:t>Anmerk</a:t>
            </a:r>
            <a:r>
              <a:rPr dirty="0"/>
              <a:t>. d. </a:t>
            </a:r>
            <a:r>
              <a:rPr dirty="0" err="1"/>
              <a:t>Verf</a:t>
            </a:r>
            <a:r>
              <a:rPr dirty="0"/>
              <a:t>.], </a:t>
            </a:r>
            <a:r>
              <a:rPr dirty="0" err="1"/>
              <a:t>veröffentlicht</a:t>
            </a:r>
            <a:r>
              <a:rPr dirty="0"/>
              <a:t> von Barbara </a:t>
            </a:r>
            <a:r>
              <a:rPr dirty="0" err="1"/>
              <a:t>Klute</a:t>
            </a:r>
            <a:r>
              <a:rPr dirty="0"/>
              <a:t> und Jöran Muuß-Merholz </a:t>
            </a:r>
            <a:r>
              <a:rPr dirty="0" err="1"/>
              <a:t>unter</a:t>
            </a:r>
            <a:r>
              <a:rPr dirty="0"/>
              <a:t>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CC BY SA 3.0</a:t>
            </a:r>
            <a:r>
              <a:rPr dirty="0"/>
              <a:t>; </a:t>
            </a:r>
            <a:r>
              <a:rPr dirty="0" err="1"/>
              <a:t>verfügbar</a:t>
            </a:r>
            <a:r>
              <a:rPr dirty="0"/>
              <a:t> </a:t>
            </a:r>
            <a:r>
              <a:rPr dirty="0" err="1"/>
              <a:t>unter</a:t>
            </a:r>
            <a:r>
              <a:rPr dirty="0"/>
              <a:t>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https://cyberscape.de/lisum/pluginfile.php/495/mod_resource/content/5/infografik_auswahl_cc_lizenz.jpg</a:t>
            </a:r>
            <a:r>
              <a:rPr dirty="0"/>
              <a:t>, </a:t>
            </a:r>
            <a:r>
              <a:rPr dirty="0" err="1"/>
              <a:t>zuletzt</a:t>
            </a:r>
            <a:r>
              <a:rPr dirty="0"/>
              <a:t> </a:t>
            </a:r>
            <a:r>
              <a:rPr dirty="0" err="1"/>
              <a:t>abgerufen</a:t>
            </a:r>
            <a:r>
              <a:rPr dirty="0"/>
              <a:t>: 12.12.2017</a:t>
            </a:r>
          </a:p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188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Grafik</a:t>
            </a:r>
            <a:r>
              <a:rPr dirty="0"/>
              <a:t> </a:t>
            </a:r>
            <a:r>
              <a:rPr dirty="0" err="1"/>
              <a:t>Übersicht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die </a:t>
            </a:r>
            <a:r>
              <a:rPr dirty="0" err="1"/>
              <a:t>Lizenzen</a:t>
            </a:r>
            <a:r>
              <a:rPr dirty="0"/>
              <a:t>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/>
              </a:rPr>
              <a:t>CC BY SA 3.0</a:t>
            </a:r>
            <a:r>
              <a:rPr dirty="0"/>
              <a:t> by Jöran Muuß-Merholz </a:t>
            </a:r>
            <a:r>
              <a:rPr dirty="0" err="1"/>
              <a:t>für</a:t>
            </a:r>
            <a:r>
              <a:rPr dirty="0"/>
              <a:t> </a:t>
            </a:r>
            <a:r>
              <a:rPr dirty="0" err="1"/>
              <a:t>wb</a:t>
            </a:r>
            <a:r>
              <a:rPr dirty="0"/>
              <a:t>-web </a:t>
            </a:r>
            <a:r>
              <a:rPr dirty="0" err="1"/>
              <a:t>unter</a:t>
            </a:r>
            <a:r>
              <a:rPr dirty="0"/>
              <a:t>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/>
              </a:rPr>
              <a:t>https://wb-web.de/material/medien/die-cc-lizenzen-im-uberblick-welche-lizenz-fur-welche-zwecke-1.html</a:t>
            </a:r>
            <a:endParaRPr sz="1386" dirty="0"/>
          </a:p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188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Der OER-Canvas. </a:t>
            </a:r>
            <a:r>
              <a:rPr dirty="0" err="1"/>
              <a:t>Eine</a:t>
            </a:r>
            <a:r>
              <a:rPr dirty="0"/>
              <a:t> </a:t>
            </a:r>
            <a:r>
              <a:rPr dirty="0" err="1"/>
              <a:t>Hilfe</a:t>
            </a:r>
            <a:r>
              <a:rPr dirty="0"/>
              <a:t> </a:t>
            </a:r>
            <a:r>
              <a:rPr dirty="0" err="1"/>
              <a:t>zur</a:t>
            </a:r>
            <a:r>
              <a:rPr dirty="0"/>
              <a:t> </a:t>
            </a:r>
            <a:r>
              <a:rPr dirty="0" err="1"/>
              <a:t>Planung</a:t>
            </a:r>
            <a:r>
              <a:rPr dirty="0"/>
              <a:t> von OER-</a:t>
            </a:r>
            <a:r>
              <a:rPr dirty="0" err="1"/>
              <a:t>Projekten.von</a:t>
            </a:r>
            <a:r>
              <a:rPr dirty="0"/>
              <a:t> Sandra Schön &amp; Martin </a:t>
            </a:r>
            <a:r>
              <a:rPr dirty="0" err="1"/>
              <a:t>Ebner</a:t>
            </a:r>
            <a:r>
              <a:rPr dirty="0"/>
              <a:t> </a:t>
            </a:r>
            <a:r>
              <a:rPr dirty="0" err="1"/>
              <a:t>unter</a:t>
            </a:r>
            <a:r>
              <a:rPr dirty="0"/>
              <a:t>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/>
              </a:rPr>
              <a:t>CC BY, 2017, </a:t>
            </a:r>
            <a:r>
              <a:rPr dirty="0" err="1"/>
              <a:t>verfügbar</a:t>
            </a:r>
            <a:r>
              <a:rPr dirty="0"/>
              <a:t> </a:t>
            </a:r>
            <a:r>
              <a:rPr dirty="0" err="1"/>
              <a:t>unter</a:t>
            </a:r>
            <a:r>
              <a:rPr dirty="0"/>
              <a:t>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1"/>
              </a:rPr>
              <a:t>https://open-educational-resources.de/oer-canvas-im-einsatz-in-oer-weiterbildungen/#more-7118</a:t>
            </a:r>
            <a:endParaRPr sz="1386" dirty="0"/>
          </a:p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386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86" dirty="0"/>
          </a:p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386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sz="1386" dirty="0"/>
          </a:p>
          <a:p>
            <a:pPr lvl="5" indent="1131569" defTabSz="905255">
              <a:spcBef>
                <a:spcPts val="200"/>
              </a:spcBef>
              <a:defRPr sz="138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Was </a:t>
            </a:r>
            <a:r>
              <a:rPr dirty="0" err="1"/>
              <a:t>sind</a:t>
            </a:r>
            <a:r>
              <a:rPr dirty="0"/>
              <a:t> OER und was </a:t>
            </a:r>
            <a:r>
              <a:rPr dirty="0" err="1"/>
              <a:t>hab</a:t>
            </a:r>
            <a:r>
              <a:rPr dirty="0"/>
              <a:t> </a:t>
            </a:r>
            <a:r>
              <a:rPr dirty="0" err="1"/>
              <a:t>ich</a:t>
            </a:r>
            <a:r>
              <a:rPr dirty="0"/>
              <a:t> </a:t>
            </a:r>
            <a:r>
              <a:rPr dirty="0" err="1"/>
              <a:t>davon</a:t>
            </a:r>
            <a:r>
              <a:rPr dirty="0"/>
              <a:t>?! von OSM@BB Nestler/ Freye </a:t>
            </a:r>
            <a:r>
              <a:rPr dirty="0" err="1"/>
              <a:t>ist</a:t>
            </a:r>
            <a:r>
              <a:rPr dirty="0">
                <a:solidFill>
                  <a:srgbClr val="003366"/>
                </a:solidFill>
              </a:rPr>
              <a:t>, </a:t>
            </a:r>
            <a:r>
              <a:rPr dirty="0" err="1">
                <a:solidFill>
                  <a:srgbClr val="003366"/>
                </a:solidFill>
              </a:rPr>
              <a:t>bis</a:t>
            </a:r>
            <a:r>
              <a:rPr dirty="0">
                <a:solidFill>
                  <a:srgbClr val="003366"/>
                </a:solidFill>
              </a:rPr>
              <a:t> auf die </a:t>
            </a:r>
            <a:r>
              <a:rPr dirty="0" err="1">
                <a:solidFill>
                  <a:srgbClr val="003366"/>
                </a:solidFill>
              </a:rPr>
              <a:t>eingebauten</a:t>
            </a:r>
            <a:r>
              <a:rPr dirty="0">
                <a:solidFill>
                  <a:srgbClr val="003366"/>
                </a:solidFill>
              </a:rPr>
              <a:t> Logos </a:t>
            </a:r>
            <a:r>
              <a:rPr dirty="0" err="1">
                <a:solidFill>
                  <a:srgbClr val="003366"/>
                </a:solidFill>
              </a:rPr>
              <a:t>vom</a:t>
            </a:r>
            <a:r>
              <a:rPr dirty="0">
                <a:solidFill>
                  <a:srgbClr val="003366"/>
                </a:solidFill>
              </a:rPr>
              <a:t> </a:t>
            </a:r>
            <a:r>
              <a:rPr dirty="0" err="1">
                <a:solidFill>
                  <a:srgbClr val="003366"/>
                </a:solidFill>
              </a:rPr>
              <a:t>Lisum</a:t>
            </a:r>
            <a:r>
              <a:rPr dirty="0">
                <a:solidFill>
                  <a:srgbClr val="003366"/>
                </a:solidFill>
              </a:rPr>
              <a:t> und Berlin und Brandenburg,</a:t>
            </a:r>
            <a:r>
              <a:rPr dirty="0"/>
              <a:t> </a:t>
            </a:r>
            <a:r>
              <a:rPr dirty="0" err="1"/>
              <a:t>lizenziert</a:t>
            </a:r>
            <a:r>
              <a:rPr dirty="0"/>
              <a:t> </a:t>
            </a:r>
            <a:r>
              <a:rPr dirty="0" err="1"/>
              <a:t>unter</a:t>
            </a:r>
            <a:r>
              <a:rPr dirty="0"/>
              <a:t> </a:t>
            </a:r>
            <a:r>
              <a:rPr dirty="0" err="1"/>
              <a:t>einer</a:t>
            </a:r>
            <a:r>
              <a:rPr dirty="0"/>
              <a:t>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Creative Commons </a:t>
            </a:r>
            <a:r>
              <a:rPr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Namensnennung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 - </a:t>
            </a:r>
            <a:r>
              <a:rPr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Weitergabe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 </a:t>
            </a:r>
            <a:r>
              <a:rPr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unter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 </a:t>
            </a:r>
            <a:r>
              <a:rPr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gleichen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 </a:t>
            </a:r>
            <a:r>
              <a:rPr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Bedingungen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 </a:t>
            </a:r>
            <a:r>
              <a:rPr lang="de-DE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4</a:t>
            </a:r>
            <a:r>
              <a:rPr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.0 </a:t>
            </a:r>
            <a:r>
              <a:rPr u="sng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Lizenz</a:t>
            </a:r>
            <a:r>
              <a:rPr dirty="0">
                <a:hlinkClick r:id="rId3"/>
              </a:rPr>
              <a:t>.</a:t>
            </a:r>
            <a:endParaRPr dirty="0"/>
          </a:p>
        </p:txBody>
      </p:sp>
      <p:pic>
        <p:nvPicPr>
          <p:cNvPr id="73" name="88x31.png" descr="88x31.png">
            <a:hlinkClick r:id="rId6"/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10831" y="5908402"/>
            <a:ext cx="1117603" cy="39370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extShape 1"/>
          <p:cNvSpPr txBox="1"/>
          <p:nvPr/>
        </p:nvSpPr>
        <p:spPr>
          <a:xfrm>
            <a:off x="2551109" y="2907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2951159" y="2526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  <p:sp>
        <p:nvSpPr>
          <p:cNvPr id="38" name="TextShape 2"/>
          <p:cNvSpPr txBox="1"/>
          <p:nvPr/>
        </p:nvSpPr>
        <p:spPr>
          <a:xfrm>
            <a:off x="539750" y="2698749"/>
            <a:ext cx="8639175" cy="3264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71434" indent="-36512" algn="ctr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Chalkboard"/>
              <a:buChar char="✓"/>
              <a:defRPr sz="29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marL="34922" indent="0" algn="just">
              <a:lnSpc>
                <a:spcPct val="150000"/>
              </a:lnSpc>
              <a:buNone/>
            </a:pPr>
            <a:r>
              <a:rPr dirty="0"/>
              <a:t>Open Educational Resources (OER) </a:t>
            </a:r>
            <a:r>
              <a:rPr dirty="0" err="1"/>
              <a:t>bezeichnen</a:t>
            </a:r>
            <a:r>
              <a:rPr dirty="0"/>
              <a:t> </a:t>
            </a:r>
            <a:r>
              <a:rPr dirty="0" err="1"/>
              <a:t>Materialien</a:t>
            </a:r>
            <a:r>
              <a:rPr dirty="0"/>
              <a:t> und </a:t>
            </a:r>
            <a:r>
              <a:rPr dirty="0" err="1"/>
              <a:t>Ressourcen</a:t>
            </a:r>
            <a:r>
              <a:rPr dirty="0"/>
              <a:t>, die </a:t>
            </a:r>
            <a:r>
              <a:rPr dirty="0" err="1"/>
              <a:t>Lehrenden</a:t>
            </a:r>
            <a:r>
              <a:rPr dirty="0"/>
              <a:t> und </a:t>
            </a:r>
            <a:r>
              <a:rPr dirty="0" err="1"/>
              <a:t>Lernenden</a:t>
            </a:r>
            <a:r>
              <a:rPr dirty="0"/>
              <a:t> </a:t>
            </a:r>
            <a:r>
              <a:rPr dirty="0" err="1"/>
              <a:t>frei</a:t>
            </a:r>
            <a:r>
              <a:rPr dirty="0"/>
              <a:t> </a:t>
            </a:r>
            <a:r>
              <a:rPr dirty="0" err="1"/>
              <a:t>zur</a:t>
            </a:r>
            <a:r>
              <a:rPr dirty="0"/>
              <a:t> </a:t>
            </a:r>
            <a:r>
              <a:rPr dirty="0" err="1"/>
              <a:t>Verfügung</a:t>
            </a:r>
            <a:r>
              <a:rPr dirty="0"/>
              <a:t> </a:t>
            </a:r>
            <a:r>
              <a:rPr dirty="0" err="1"/>
              <a:t>stehen</a:t>
            </a:r>
            <a:r>
              <a:rPr dirty="0"/>
              <a:t> – also </a:t>
            </a:r>
            <a:r>
              <a:rPr dirty="0" err="1"/>
              <a:t>ohne</a:t>
            </a:r>
            <a:r>
              <a:rPr dirty="0"/>
              <a:t> </a:t>
            </a:r>
            <a:r>
              <a:rPr dirty="0" err="1"/>
              <a:t>Lizenzschranken</a:t>
            </a:r>
            <a:r>
              <a:rPr dirty="0"/>
              <a:t> und </a:t>
            </a:r>
            <a:r>
              <a:rPr dirty="0" err="1"/>
              <a:t>technischen</a:t>
            </a:r>
            <a:r>
              <a:rPr dirty="0"/>
              <a:t> </a:t>
            </a:r>
            <a:r>
              <a:rPr dirty="0" err="1"/>
              <a:t>Hürden</a:t>
            </a:r>
            <a:r>
              <a:rPr dirty="0"/>
              <a:t> </a:t>
            </a:r>
            <a:r>
              <a:rPr dirty="0" err="1"/>
              <a:t>genutzt</a:t>
            </a:r>
            <a:r>
              <a:rPr dirty="0"/>
              <a:t>, </a:t>
            </a:r>
            <a:r>
              <a:rPr dirty="0" err="1"/>
              <a:t>bearbeitet</a:t>
            </a:r>
            <a:r>
              <a:rPr dirty="0"/>
              <a:t> und </a:t>
            </a:r>
            <a:r>
              <a:rPr dirty="0" err="1"/>
              <a:t>weitergegeben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. </a:t>
            </a:r>
          </a:p>
        </p:txBody>
      </p:sp>
      <p:sp>
        <p:nvSpPr>
          <p:cNvPr id="39" name="Rechteck 1"/>
          <p:cNvSpPr txBox="1"/>
          <p:nvPr/>
        </p:nvSpPr>
        <p:spPr>
          <a:xfrm>
            <a:off x="898525" y="1403350"/>
            <a:ext cx="8280400" cy="594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 smtClean="0"/>
              <a:t>OER - </a:t>
            </a:r>
            <a:r>
              <a:rPr dirty="0" err="1" smtClean="0"/>
              <a:t>eine</a:t>
            </a:r>
            <a:r>
              <a:rPr dirty="0" smtClean="0"/>
              <a:t> </a:t>
            </a:r>
            <a:r>
              <a:rPr dirty="0" err="1" smtClean="0"/>
              <a:t>sehr</a:t>
            </a:r>
            <a:r>
              <a:rPr dirty="0" smtClean="0"/>
              <a:t> </a:t>
            </a:r>
            <a:r>
              <a:rPr dirty="0" err="1" smtClean="0"/>
              <a:t>kurze</a:t>
            </a:r>
            <a:r>
              <a:rPr dirty="0" smtClean="0"/>
              <a:t> Definition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951159" y="2526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  <p:sp>
        <p:nvSpPr>
          <p:cNvPr id="42" name="längere Definition:…"/>
          <p:cNvSpPr txBox="1"/>
          <p:nvPr/>
        </p:nvSpPr>
        <p:spPr>
          <a:xfrm>
            <a:off x="1003300" y="1833559"/>
            <a:ext cx="7632700" cy="53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80000"/>
              </a:lnSpc>
              <a:spcBef>
                <a:spcPts val="1400"/>
              </a:spcBef>
              <a:defRPr sz="3600">
                <a:latin typeface="Chalkboard"/>
                <a:ea typeface="Chalkboard"/>
                <a:cs typeface="Chalkboard"/>
                <a:sym typeface="Chalkboard"/>
              </a:defRPr>
            </a:pPr>
            <a:endParaRPr dirty="0"/>
          </a:p>
        </p:txBody>
      </p:sp>
      <p:pic>
        <p:nvPicPr>
          <p:cNvPr id="4" name="Picture 5" descr="https://open-educational-resources.de/wp-content/uploads/20180111Infografik_5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9" y="969938"/>
            <a:ext cx="9348725" cy="661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118" y="1114424"/>
            <a:ext cx="9054866" cy="6247154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extShape 1"/>
          <p:cNvSpPr txBox="1"/>
          <p:nvPr/>
        </p:nvSpPr>
        <p:spPr>
          <a:xfrm>
            <a:off x="2951159" y="2526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2951159" y="2526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  <p:pic>
        <p:nvPicPr>
          <p:cNvPr id="1026" name="Picture 2" descr="Symbol CC BY Lizenz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93" y="932591"/>
            <a:ext cx="14192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ymbol CC BY SA Lizen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06" y="950216"/>
            <a:ext cx="14192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ymbol CC BY ND Lizen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82" y="5506442"/>
            <a:ext cx="14192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ymbol CC BY NC Lizen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5506442"/>
            <a:ext cx="14192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ymbol CC BY NC SA Lizen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6180985"/>
            <a:ext cx="14192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ymbol CC BY NC ND Lizenz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83" y="6163328"/>
            <a:ext cx="14192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ymbol CC Zero Lizen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7" y="959384"/>
            <a:ext cx="1409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283021" y="1656670"/>
            <a:ext cx="25177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latin typeface="Arial" charset="0"/>
                <a:cs typeface="Arial" charset="0"/>
                <a:hlinkClick r:id="rId9"/>
              </a:rPr>
              <a:t>CC0 (CC Zero)</a:t>
            </a:r>
            <a:r>
              <a:rPr lang="de-DE" altLang="de-DE" dirty="0">
                <a:latin typeface="Arial" charset="0"/>
                <a:cs typeface="Arial" charset="0"/>
              </a:rPr>
              <a:t> Verzicht auf alle urheberrechtlichen und verwandten Schutzrechte</a:t>
            </a:r>
          </a:p>
        </p:txBody>
      </p:sp>
      <p:sp>
        <p:nvSpPr>
          <p:cNvPr id="8" name="Rechteck 7"/>
          <p:cNvSpPr/>
          <p:nvPr/>
        </p:nvSpPr>
        <p:spPr>
          <a:xfrm>
            <a:off x="3595390" y="1478612"/>
            <a:ext cx="2517775" cy="333937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latin typeface="Arial" charset="0"/>
                <a:cs typeface="Arial" charset="0"/>
                <a:hlinkClick r:id="rId10"/>
              </a:rPr>
              <a:t>CC BY</a:t>
            </a:r>
            <a:r>
              <a:rPr lang="de-DE" altLang="de-DE" dirty="0">
                <a:latin typeface="Arial" charset="0"/>
                <a:cs typeface="Arial" charset="0"/>
              </a:rPr>
              <a:t> Diese Lizenz erlaubt Dritten, ein Werk zu verbreiten, zu </a:t>
            </a:r>
            <a:r>
              <a:rPr lang="de-DE" altLang="de-DE" dirty="0" err="1">
                <a:latin typeface="Arial" charset="0"/>
                <a:cs typeface="Arial" charset="0"/>
              </a:rPr>
              <a:t>remixen</a:t>
            </a:r>
            <a:r>
              <a:rPr lang="de-DE" altLang="de-DE" dirty="0">
                <a:latin typeface="Arial" charset="0"/>
                <a:cs typeface="Arial" charset="0"/>
              </a:rPr>
              <a:t>, zu verbessern und darauf aufzubauen, auch kommerziell, solange der Urheber des Originals genannt wird.</a:t>
            </a: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latin typeface="Arial" charset="0"/>
                <a:cs typeface="Arial" charset="0"/>
              </a:rPr>
              <a:t>  </a:t>
            </a:r>
            <a:r>
              <a:rPr lang="de-DE" altLang="de-DE" sz="3100" dirty="0">
                <a:latin typeface="Arial" charset="0"/>
                <a:cs typeface="Arial" charset="0"/>
              </a:rPr>
              <a:t> </a:t>
            </a:r>
            <a:endParaRPr lang="de-DE" altLang="de-DE" dirty="0"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267798" y="1656670"/>
            <a:ext cx="251777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latin typeface="Arial" charset="0"/>
                <a:cs typeface="Arial" charset="0"/>
                <a:hlinkClick r:id="rId11"/>
              </a:rPr>
              <a:t>CC BY SA</a:t>
            </a:r>
            <a:r>
              <a:rPr lang="de-DE" altLang="de-DE" dirty="0">
                <a:latin typeface="Arial" charset="0"/>
                <a:cs typeface="Arial" charset="0"/>
              </a:rPr>
              <a:t> Diese Lizenz erlaubt es Dritten, ein Werk zu verbreiten, zu </a:t>
            </a:r>
            <a:r>
              <a:rPr lang="de-DE" altLang="de-DE" dirty="0" err="1">
                <a:latin typeface="Arial" charset="0"/>
                <a:cs typeface="Arial" charset="0"/>
              </a:rPr>
              <a:t>remixen</a:t>
            </a:r>
            <a:r>
              <a:rPr lang="de-DE" altLang="de-DE" dirty="0">
                <a:latin typeface="Arial" charset="0"/>
                <a:cs typeface="Arial" charset="0"/>
              </a:rPr>
              <a:t>, zu verbessern und darauf aufzubauen, auch kommerziell, solange der Urheber des Originals genannt wird und die auf seinem Werk basierenden neuen Werke unter denselben Bedingungen veröffentlicht werden.</a:t>
            </a:r>
          </a:p>
        </p:txBody>
      </p:sp>
      <p:sp>
        <p:nvSpPr>
          <p:cNvPr id="19" name="Rechteck 3"/>
          <p:cNvSpPr txBox="1"/>
          <p:nvPr/>
        </p:nvSpPr>
        <p:spPr>
          <a:xfrm>
            <a:off x="4243462" y="6249566"/>
            <a:ext cx="4821188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smtClean="0">
                <a:hlinkClick r:id="rId12"/>
              </a:rPr>
              <a:t>CC BY SA 3.0</a:t>
            </a:r>
            <a:r>
              <a:rPr dirty="0" smtClean="0"/>
              <a:t> by Jöran Muuß-Merholz </a:t>
            </a:r>
            <a:r>
              <a:rPr dirty="0" err="1" smtClean="0"/>
              <a:t>für</a:t>
            </a:r>
            <a:r>
              <a:rPr dirty="0" smtClean="0"/>
              <a:t> </a:t>
            </a:r>
            <a:r>
              <a:rPr dirty="0" err="1" smtClean="0"/>
              <a:t>wb</a:t>
            </a:r>
            <a:r>
              <a:rPr dirty="0" smtClean="0"/>
              <a:t>-web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gekürzt von Henry Freye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2951159" y="2526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  <p:sp>
        <p:nvSpPr>
          <p:cNvPr id="62" name="Rechteck 2"/>
          <p:cNvSpPr txBox="1"/>
          <p:nvPr/>
        </p:nvSpPr>
        <p:spPr>
          <a:xfrm>
            <a:off x="1291134" y="2770138"/>
            <a:ext cx="655320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de-DE"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</a:t>
            </a:r>
            <a:r>
              <a:rPr lang="de-DE" sz="1600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de.slideshare.net/sandra_slideshare/schn-oe-rzeljagdnurjagd</a:t>
            </a:r>
          </a:p>
        </p:txBody>
      </p:sp>
      <p:sp>
        <p:nvSpPr>
          <p:cNvPr id="4" name="Rechteck 1"/>
          <p:cNvSpPr txBox="1"/>
          <p:nvPr/>
        </p:nvSpPr>
        <p:spPr>
          <a:xfrm>
            <a:off x="898525" y="1133549"/>
            <a:ext cx="8280400" cy="594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lang="de-DE" dirty="0" err="1" smtClean="0"/>
              <a:t>SchnOERzeljagd</a:t>
            </a:r>
            <a:endParaRPr dirty="0"/>
          </a:p>
        </p:txBody>
      </p:sp>
      <p:sp>
        <p:nvSpPr>
          <p:cNvPr id="3" name="Textfeld 2"/>
          <p:cNvSpPr txBox="1"/>
          <p:nvPr/>
        </p:nvSpPr>
        <p:spPr>
          <a:xfrm>
            <a:off x="864915" y="4210298"/>
            <a:ext cx="7964677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ctr">
            <a:spAutoFit/>
          </a:bodyPr>
          <a:lstStyle/>
          <a:p>
            <a:r>
              <a:rPr lang="de-DE" sz="4000" dirty="0"/>
              <a:t>Kurz: </a:t>
            </a:r>
            <a:r>
              <a:rPr lang="de-DE" sz="4000" dirty="0">
                <a:hlinkClick r:id="rId3"/>
              </a:rPr>
              <a:t>https://</a:t>
            </a:r>
            <a:r>
              <a:rPr lang="de-DE" sz="4000" dirty="0" smtClean="0">
                <a:hlinkClick r:id="rId3"/>
              </a:rPr>
              <a:t>s.bsbb.eu/schnoerzel</a:t>
            </a:r>
            <a:r>
              <a:rPr lang="de-DE" sz="4000" dirty="0" smtClean="0"/>
              <a:t> </a:t>
            </a:r>
            <a:endParaRPr kumimoji="0" lang="de-DE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2951159" y="2526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  <p:sp>
        <p:nvSpPr>
          <p:cNvPr id="4" name="Rechteck 1"/>
          <p:cNvSpPr txBox="1"/>
          <p:nvPr/>
        </p:nvSpPr>
        <p:spPr>
          <a:xfrm>
            <a:off x="898525" y="1133549"/>
            <a:ext cx="8280400" cy="594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lang="de-DE" dirty="0" smtClean="0"/>
              <a:t>OER Selber Machen</a:t>
            </a:r>
            <a:endParaRPr dirty="0"/>
          </a:p>
        </p:txBody>
      </p:sp>
      <p:sp>
        <p:nvSpPr>
          <p:cNvPr id="3" name="Textfeld 2"/>
          <p:cNvSpPr txBox="1"/>
          <p:nvPr/>
        </p:nvSpPr>
        <p:spPr>
          <a:xfrm>
            <a:off x="1082390" y="2698711"/>
            <a:ext cx="5536127" cy="267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de-DE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  <a:hlinkClick r:id="rId2"/>
              </a:rPr>
              <a:t>Basiscurriculum</a:t>
            </a:r>
            <a:r>
              <a:rPr kumimoji="0" lang="de-DE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  <a:hlinkClick r:id="rId2"/>
              </a:rPr>
              <a:t> Medienbildung</a:t>
            </a:r>
            <a:endParaRPr kumimoji="0" lang="de-DE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hlinkClick r:id="rId3"/>
              </a:rPr>
              <a:t>Flipped </a:t>
            </a:r>
            <a:r>
              <a:rPr lang="de-DE" sz="2800" dirty="0" err="1" smtClean="0">
                <a:hlinkClick r:id="rId3"/>
              </a:rPr>
              <a:t>Classroom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de-DE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Lehrerzusammenarbeit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Außenwirkung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de-DE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?</a:t>
            </a:r>
            <a:endParaRPr kumimoji="0" lang="de-DE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  <a:p>
            <a:endParaRPr kumimoji="0" lang="de-DE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6457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427830" y="1277893"/>
            <a:ext cx="9215440" cy="464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Warum es hilft, gleich von Anfang an OER zu denken!</a:t>
            </a:r>
          </a:p>
        </p:txBody>
      </p:sp>
      <p:sp>
        <p:nvSpPr>
          <p:cNvPr id="68" name="TextShape 1"/>
          <p:cNvSpPr txBox="1"/>
          <p:nvPr/>
        </p:nvSpPr>
        <p:spPr>
          <a:xfrm>
            <a:off x="2951159" y="2526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  <p:pic>
        <p:nvPicPr>
          <p:cNvPr id="69" name="Canvas_Foto.png" descr="Canvas_Foto.png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94" y="1785802"/>
            <a:ext cx="7960581" cy="5664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711" y="1329978"/>
            <a:ext cx="7581680" cy="5360509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Textfeld 3"/>
          <p:cNvSpPr txBox="1"/>
          <p:nvPr/>
        </p:nvSpPr>
        <p:spPr>
          <a:xfrm>
            <a:off x="1507158" y="6835065"/>
            <a:ext cx="7200801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Veröffentlicht von Barbara Klute und Jöran Muuß-Merholz unter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CC BY SA 3.0</a:t>
            </a:r>
          </a:p>
        </p:txBody>
      </p:sp>
      <p:sp>
        <p:nvSpPr>
          <p:cNvPr id="56" name="TextShape 1"/>
          <p:cNvSpPr txBox="1"/>
          <p:nvPr/>
        </p:nvSpPr>
        <p:spPr>
          <a:xfrm>
            <a:off x="2911473" y="164498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Microsoft Office PowerPoint</Application>
  <PresentationFormat>Benutzerdefiniert</PresentationFormat>
  <Paragraphs>61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Quellen/ Lizenzhinweise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Freye</dc:creator>
  <cp:lastModifiedBy>freye</cp:lastModifiedBy>
  <cp:revision>13</cp:revision>
  <dcterms:modified xsi:type="dcterms:W3CDTF">2018-03-02T14:41:55Z</dcterms:modified>
</cp:coreProperties>
</file>