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9"/>
  </p:notesMasterIdLst>
  <p:handoutMasterIdLst>
    <p:handoutMasterId r:id="rId50"/>
  </p:handoutMasterIdLst>
  <p:sldIdLst>
    <p:sldId id="353" r:id="rId2"/>
    <p:sldId id="594" r:id="rId3"/>
    <p:sldId id="631" r:id="rId4"/>
    <p:sldId id="647" r:id="rId5"/>
    <p:sldId id="648" r:id="rId6"/>
    <p:sldId id="649" r:id="rId7"/>
    <p:sldId id="650" r:id="rId8"/>
    <p:sldId id="651" r:id="rId9"/>
    <p:sldId id="652" r:id="rId10"/>
    <p:sldId id="634" r:id="rId11"/>
    <p:sldId id="635" r:id="rId12"/>
    <p:sldId id="653" r:id="rId13"/>
    <p:sldId id="654" r:id="rId14"/>
    <p:sldId id="655" r:id="rId15"/>
    <p:sldId id="656" r:id="rId16"/>
    <p:sldId id="657" r:id="rId17"/>
    <p:sldId id="658" r:id="rId18"/>
    <p:sldId id="659" r:id="rId19"/>
    <p:sldId id="660" r:id="rId20"/>
    <p:sldId id="661" r:id="rId21"/>
    <p:sldId id="662" r:id="rId22"/>
    <p:sldId id="663" r:id="rId23"/>
    <p:sldId id="664" r:id="rId24"/>
    <p:sldId id="638" r:id="rId25"/>
    <p:sldId id="639" r:id="rId26"/>
    <p:sldId id="665" r:id="rId27"/>
    <p:sldId id="666" r:id="rId28"/>
    <p:sldId id="667" r:id="rId29"/>
    <p:sldId id="668" r:id="rId30"/>
    <p:sldId id="669" r:id="rId31"/>
    <p:sldId id="670" r:id="rId32"/>
    <p:sldId id="671" r:id="rId33"/>
    <p:sldId id="672" r:id="rId34"/>
    <p:sldId id="627" r:id="rId35"/>
    <p:sldId id="628" r:id="rId36"/>
    <p:sldId id="673" r:id="rId37"/>
    <p:sldId id="674" r:id="rId38"/>
    <p:sldId id="560" r:id="rId39"/>
    <p:sldId id="586" r:id="rId40"/>
    <p:sldId id="675" r:id="rId41"/>
    <p:sldId id="676" r:id="rId42"/>
    <p:sldId id="677" r:id="rId43"/>
    <p:sldId id="678" r:id="rId44"/>
    <p:sldId id="679" r:id="rId45"/>
    <p:sldId id="680" r:id="rId46"/>
    <p:sldId id="681" r:id="rId47"/>
    <p:sldId id="601" r:id="rId48"/>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727637-AA62-4101-FE72-774BE4B06D4E}" name="Christian Weber" initials="CW" userId="S::Weber@kurt-schwitters.schule::696a8afe-c62b-4581-9990-e0f63e869ae7" providerId="AD"/>
  <p188:author id="{8D6B03E8-C6CA-E024-9F4F-F18A71CCF5D9}" name="Christian Weber" initials="CW" userId="S::weber@kurt-schwitters.schule::696a8afe-c62b-4581-9990-e0f63e869a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CCECFF"/>
    <a:srgbClr val="F41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312" autoAdjust="0"/>
    <p:restoredTop sz="96208" autoAdjust="0"/>
  </p:normalViewPr>
  <p:slideViewPr>
    <p:cSldViewPr>
      <p:cViewPr varScale="1">
        <p:scale>
          <a:sx n="117" d="100"/>
          <a:sy n="117" d="100"/>
        </p:scale>
        <p:origin x="516" y="210"/>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30" d="100"/>
        <a:sy n="130" d="100"/>
      </p:scale>
      <p:origin x="0" y="-8592"/>
    </p:cViewPr>
  </p:sorterViewPr>
  <p:notesViewPr>
    <p:cSldViewPr>
      <p:cViewPr varScale="1">
        <p:scale>
          <a:sx n="65" d="100"/>
          <a:sy n="65" d="100"/>
        </p:scale>
        <p:origin x="1987"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chris\OneDrive%20-%20kurt-schwitters.schule\Schule\iMint-Akademie\MSA-Vorbereitung%20II\Backup%20(Daten)\Diagramm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Lieblingsobst der Klasse 10b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Obst!$B$1</c:f>
              <c:strCache>
                <c:ptCount val="1"/>
                <c:pt idx="0">
                  <c:v>Anzahl Jugendlicher</c:v>
                </c:pt>
              </c:strCache>
            </c:strRef>
          </c:tx>
          <c:spPr>
            <a:solidFill>
              <a:schemeClr val="accent2"/>
            </a:solidFill>
            <a:ln>
              <a:noFill/>
            </a:ln>
            <a:effectLst/>
          </c:spPr>
          <c:invertIfNegative val="0"/>
          <c:cat>
            <c:strRef>
              <c:f>Obst!$A$2:$A$7</c:f>
              <c:strCache>
                <c:ptCount val="6"/>
                <c:pt idx="0">
                  <c:v>Apfel</c:v>
                </c:pt>
                <c:pt idx="1">
                  <c:v>Birne</c:v>
                </c:pt>
                <c:pt idx="2">
                  <c:v>Banane</c:v>
                </c:pt>
                <c:pt idx="3">
                  <c:v>Weintrauben</c:v>
                </c:pt>
                <c:pt idx="4">
                  <c:v>Anderes</c:v>
                </c:pt>
                <c:pt idx="5">
                  <c:v>gar kein Obst</c:v>
                </c:pt>
              </c:strCache>
            </c:strRef>
          </c:cat>
          <c:val>
            <c:numRef>
              <c:f>Obst!$B$2:$B$7</c:f>
              <c:numCache>
                <c:formatCode>General</c:formatCode>
                <c:ptCount val="6"/>
                <c:pt idx="0">
                  <c:v>5</c:v>
                </c:pt>
                <c:pt idx="1">
                  <c:v>0</c:v>
                </c:pt>
                <c:pt idx="2">
                  <c:v>3</c:v>
                </c:pt>
                <c:pt idx="3">
                  <c:v>3</c:v>
                </c:pt>
                <c:pt idx="4">
                  <c:v>2</c:v>
                </c:pt>
                <c:pt idx="5">
                  <c:v>4</c:v>
                </c:pt>
              </c:numCache>
            </c:numRef>
          </c:val>
          <c:extLst>
            <c:ext xmlns:c16="http://schemas.microsoft.com/office/drawing/2014/chart" uri="{C3380CC4-5D6E-409C-BE32-E72D297353CC}">
              <c16:uniqueId val="{00000000-AB5D-4DA3-9211-D3068607AFC5}"/>
            </c:ext>
          </c:extLst>
        </c:ser>
        <c:dLbls>
          <c:showLegendKey val="0"/>
          <c:showVal val="0"/>
          <c:showCatName val="0"/>
          <c:showSerName val="0"/>
          <c:showPercent val="0"/>
          <c:showBubbleSize val="0"/>
        </c:dLbls>
        <c:gapWidth val="182"/>
        <c:axId val="914514255"/>
        <c:axId val="979972751"/>
      </c:barChart>
      <c:catAx>
        <c:axId val="914514255"/>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79972751"/>
        <c:crosses val="autoZero"/>
        <c:auto val="1"/>
        <c:lblAlgn val="ctr"/>
        <c:lblOffset val="100"/>
        <c:noMultiLvlLbl val="0"/>
      </c:catAx>
      <c:valAx>
        <c:axId val="979972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145142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b="1" dirty="0"/>
              <a:t>Kinder am Rechner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v>Anteil der Kinder, die zuhause einen Rechner mitbenutzen</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4270366507028124E-2"/>
                  <c:y val="-5.0925925925925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84-A44F-B1A9-CFCD9385520B}"/>
                </c:ext>
              </c:extLst>
            </c:dLbl>
            <c:dLbl>
              <c:idx val="1"/>
              <c:layout>
                <c:manualLayout>
                  <c:x val="-5.7117277511713541E-2"/>
                  <c:y val="-5.0925925925925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84-A44F-B1A9-CFCD9385520B}"/>
                </c:ext>
              </c:extLst>
            </c:dLbl>
            <c:dLbl>
              <c:idx val="2"/>
              <c:layout>
                <c:manualLayout>
                  <c:x val="-6.8540733014056249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84-A44F-B1A9-CFCD9385520B}"/>
                </c:ext>
              </c:extLst>
            </c:dLbl>
            <c:dLbl>
              <c:idx val="3"/>
              <c:layout>
                <c:manualLayout>
                  <c:x val="-4.9501640510151733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84-A44F-B1A9-CFCD9385520B}"/>
                </c:ext>
              </c:extLst>
            </c:dLbl>
            <c:dLbl>
              <c:idx val="4"/>
              <c:layout>
                <c:manualLayout>
                  <c:x val="-6.8540733014056318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84-A44F-B1A9-CFCD9385520B}"/>
                </c:ext>
              </c:extLst>
            </c:dLbl>
            <c:dLbl>
              <c:idx val="5"/>
              <c:layout>
                <c:manualLayout>
                  <c:x val="-3.8078185007809025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484-A44F-B1A9-CFCD9385520B}"/>
                </c:ext>
              </c:extLst>
            </c:dLbl>
            <c:dLbl>
              <c:idx val="6"/>
              <c:layout>
                <c:manualLayout>
                  <c:x val="-4.9501640510151733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84-A44F-B1A9-CFCD9385520B}"/>
                </c:ext>
              </c:extLst>
            </c:dLbl>
            <c:dLbl>
              <c:idx val="7"/>
              <c:layout>
                <c:manualLayout>
                  <c:x val="-5.7117277511713679E-2"/>
                  <c:y val="-5.0925925925925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484-A44F-B1A9-CFCD9385520B}"/>
                </c:ext>
              </c:extLst>
            </c:dLbl>
            <c:dLbl>
              <c:idx val="8"/>
              <c:layout>
                <c:manualLayout>
                  <c:x val="-3.0462548006247359E-2"/>
                  <c:y val="-7.4074074074074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484-A44F-B1A9-CFCD938552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Tabelle1!$C$4:$C$12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Tabelle1!$D$4:$D$12</c:f>
              <c:numCache>
                <c:formatCode>0%</c:formatCode>
                <c:ptCount val="9"/>
                <c:pt idx="0">
                  <c:v>0.35</c:v>
                </c:pt>
                <c:pt idx="1">
                  <c:v>0.39</c:v>
                </c:pt>
                <c:pt idx="2">
                  <c:v>0.42</c:v>
                </c:pt>
                <c:pt idx="3">
                  <c:v>0.43</c:v>
                </c:pt>
                <c:pt idx="4">
                  <c:v>0.43</c:v>
                </c:pt>
                <c:pt idx="5">
                  <c:v>0.48</c:v>
                </c:pt>
                <c:pt idx="6">
                  <c:v>0.51</c:v>
                </c:pt>
                <c:pt idx="7">
                  <c:v>0.6</c:v>
                </c:pt>
                <c:pt idx="8">
                  <c:v>0.53</c:v>
                </c:pt>
              </c:numCache>
            </c:numRef>
          </c:val>
          <c:smooth val="0"/>
          <c:extLst>
            <c:ext xmlns:c16="http://schemas.microsoft.com/office/drawing/2014/chart" uri="{C3380CC4-5D6E-409C-BE32-E72D297353CC}">
              <c16:uniqueId val="{00000000-3484-A44F-B1A9-CFCD9385520B}"/>
            </c:ext>
          </c:extLst>
        </c:ser>
        <c:ser>
          <c:idx val="1"/>
          <c:order val="1"/>
          <c:tx>
            <c:v>Anteil der Kinder, die einen eigenen Computer haben</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4270366507028124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84-A44F-B1A9-CFCD9385520B}"/>
                </c:ext>
              </c:extLst>
            </c:dLbl>
            <c:dLbl>
              <c:idx val="1"/>
              <c:layout>
                <c:manualLayout>
                  <c:x val="-5.711727751171354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84-A44F-B1A9-CFCD9385520B}"/>
                </c:ext>
              </c:extLst>
            </c:dLbl>
            <c:dLbl>
              <c:idx val="2"/>
              <c:layout>
                <c:manualLayout>
                  <c:x val="-3.046254800624722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84-A44F-B1A9-CFCD9385520B}"/>
                </c:ext>
              </c:extLst>
            </c:dLbl>
            <c:dLbl>
              <c:idx val="3"/>
              <c:layout>
                <c:manualLayout>
                  <c:x val="-4.9501640510151733E-2"/>
                  <c:y val="-6.018518518518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84-A44F-B1A9-CFCD9385520B}"/>
                </c:ext>
              </c:extLst>
            </c:dLbl>
            <c:dLbl>
              <c:idx val="4"/>
              <c:layout>
                <c:manualLayout>
                  <c:x val="-6.854073301405631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84-A44F-B1A9-CFCD9385520B}"/>
                </c:ext>
              </c:extLst>
            </c:dLbl>
            <c:dLbl>
              <c:idx val="5"/>
              <c:layout>
                <c:manualLayout>
                  <c:x val="-6.4732914513275411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84-A44F-B1A9-CFCD9385520B}"/>
                </c:ext>
              </c:extLst>
            </c:dLbl>
            <c:dLbl>
              <c:idx val="6"/>
              <c:layout>
                <c:manualLayout>
                  <c:x val="-5.3309459010932779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84-A44F-B1A9-CFCD9385520B}"/>
                </c:ext>
              </c:extLst>
            </c:dLbl>
            <c:dLbl>
              <c:idx val="7"/>
              <c:layout>
                <c:manualLayout>
                  <c:x val="-5.7117277511713679E-2"/>
                  <c:y val="-4.629629629629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84-A44F-B1A9-CFCD9385520B}"/>
                </c:ext>
              </c:extLst>
            </c:dLbl>
            <c:dLbl>
              <c:idx val="8"/>
              <c:layout>
                <c:manualLayout>
                  <c:x val="-3.0462548006247359E-2"/>
                  <c:y val="-6.018518518518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484-A44F-B1A9-CFCD938552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Tabelle1!$C$4:$C$12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Tabelle1!$E$4:$E$12</c:f>
              <c:numCache>
                <c:formatCode>0%</c:formatCode>
                <c:ptCount val="9"/>
                <c:pt idx="0">
                  <c:v>0.15</c:v>
                </c:pt>
                <c:pt idx="1">
                  <c:v>0.15</c:v>
                </c:pt>
                <c:pt idx="2">
                  <c:v>0.15</c:v>
                </c:pt>
                <c:pt idx="3">
                  <c:v>0.13</c:v>
                </c:pt>
                <c:pt idx="4">
                  <c:v>0.17</c:v>
                </c:pt>
                <c:pt idx="5">
                  <c:v>0.17</c:v>
                </c:pt>
                <c:pt idx="6">
                  <c:v>0.18</c:v>
                </c:pt>
                <c:pt idx="7">
                  <c:v>0.16</c:v>
                </c:pt>
                <c:pt idx="8">
                  <c:v>0.22</c:v>
                </c:pt>
              </c:numCache>
            </c:numRef>
          </c:val>
          <c:smooth val="0"/>
          <c:extLst>
            <c:ext xmlns:c16="http://schemas.microsoft.com/office/drawing/2014/chart" uri="{C3380CC4-5D6E-409C-BE32-E72D297353CC}">
              <c16:uniqueId val="{00000001-3484-A44F-B1A9-CFCD9385520B}"/>
            </c:ext>
          </c:extLst>
        </c:ser>
        <c:dLbls>
          <c:showLegendKey val="0"/>
          <c:showVal val="0"/>
          <c:showCatName val="0"/>
          <c:showSerName val="0"/>
          <c:showPercent val="0"/>
          <c:showBubbleSize val="0"/>
        </c:dLbls>
        <c:marker val="1"/>
        <c:smooth val="0"/>
        <c:axId val="1387362096"/>
        <c:axId val="1384532592"/>
      </c:lineChart>
      <c:catAx>
        <c:axId val="13873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84532592"/>
        <c:crosses val="autoZero"/>
        <c:auto val="1"/>
        <c:lblAlgn val="ctr"/>
        <c:lblOffset val="100"/>
        <c:noMultiLvlLbl val="0"/>
      </c:catAx>
      <c:valAx>
        <c:axId val="138453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8736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Bevölkerungsentwicklung in Deutschland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v>Geburten</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Tabelle1!$C$32:$C$40</c:f>
              <c:numCache>
                <c:formatCode>General</c:formatCode>
                <c:ptCount val="9"/>
                <c:pt idx="0">
                  <c:v>1991</c:v>
                </c:pt>
                <c:pt idx="1">
                  <c:v>1993</c:v>
                </c:pt>
                <c:pt idx="2">
                  <c:v>1995</c:v>
                </c:pt>
                <c:pt idx="3">
                  <c:v>1997</c:v>
                </c:pt>
                <c:pt idx="4">
                  <c:v>1999</c:v>
                </c:pt>
                <c:pt idx="5">
                  <c:v>2001</c:v>
                </c:pt>
                <c:pt idx="6">
                  <c:v>2003</c:v>
                </c:pt>
                <c:pt idx="7">
                  <c:v>2005</c:v>
                </c:pt>
                <c:pt idx="8">
                  <c:v>2006</c:v>
                </c:pt>
              </c:numCache>
            </c:numRef>
          </c:cat>
          <c:val>
            <c:numRef>
              <c:f>Tabelle1!$D$32:$D$40</c:f>
              <c:numCache>
                <c:formatCode>General</c:formatCode>
                <c:ptCount val="9"/>
                <c:pt idx="0">
                  <c:v>830</c:v>
                </c:pt>
                <c:pt idx="1">
                  <c:v>798</c:v>
                </c:pt>
                <c:pt idx="2">
                  <c:v>765</c:v>
                </c:pt>
                <c:pt idx="3">
                  <c:v>812</c:v>
                </c:pt>
                <c:pt idx="4">
                  <c:v>771</c:v>
                </c:pt>
                <c:pt idx="5">
                  <c:v>734</c:v>
                </c:pt>
                <c:pt idx="6">
                  <c:v>715</c:v>
                </c:pt>
                <c:pt idx="7">
                  <c:v>686</c:v>
                </c:pt>
                <c:pt idx="8">
                  <c:v>673</c:v>
                </c:pt>
              </c:numCache>
            </c:numRef>
          </c:val>
          <c:extLst>
            <c:ext xmlns:c16="http://schemas.microsoft.com/office/drawing/2014/chart" uri="{C3380CC4-5D6E-409C-BE32-E72D297353CC}">
              <c16:uniqueId val="{00000000-1A0A-E94C-99A3-72F60282B82C}"/>
            </c:ext>
          </c:extLst>
        </c:ser>
        <c:ser>
          <c:idx val="1"/>
          <c:order val="1"/>
          <c:tx>
            <c:v>Sterbefälle</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Tabelle1!$C$32:$C$40</c:f>
              <c:numCache>
                <c:formatCode>General</c:formatCode>
                <c:ptCount val="9"/>
                <c:pt idx="0">
                  <c:v>1991</c:v>
                </c:pt>
                <c:pt idx="1">
                  <c:v>1993</c:v>
                </c:pt>
                <c:pt idx="2">
                  <c:v>1995</c:v>
                </c:pt>
                <c:pt idx="3">
                  <c:v>1997</c:v>
                </c:pt>
                <c:pt idx="4">
                  <c:v>1999</c:v>
                </c:pt>
                <c:pt idx="5">
                  <c:v>2001</c:v>
                </c:pt>
                <c:pt idx="6">
                  <c:v>2003</c:v>
                </c:pt>
                <c:pt idx="7">
                  <c:v>2005</c:v>
                </c:pt>
                <c:pt idx="8">
                  <c:v>2006</c:v>
                </c:pt>
              </c:numCache>
            </c:numRef>
          </c:cat>
          <c:val>
            <c:numRef>
              <c:f>Tabelle1!$E$32:$E$40</c:f>
              <c:numCache>
                <c:formatCode>General</c:formatCode>
                <c:ptCount val="9"/>
                <c:pt idx="0">
                  <c:v>911</c:v>
                </c:pt>
                <c:pt idx="1">
                  <c:v>897</c:v>
                </c:pt>
                <c:pt idx="2">
                  <c:v>885</c:v>
                </c:pt>
                <c:pt idx="3">
                  <c:v>860</c:v>
                </c:pt>
                <c:pt idx="4">
                  <c:v>846</c:v>
                </c:pt>
                <c:pt idx="5">
                  <c:v>829</c:v>
                </c:pt>
                <c:pt idx="6">
                  <c:v>854</c:v>
                </c:pt>
                <c:pt idx="7">
                  <c:v>829</c:v>
                </c:pt>
                <c:pt idx="8">
                  <c:v>822</c:v>
                </c:pt>
              </c:numCache>
            </c:numRef>
          </c:val>
          <c:extLst>
            <c:ext xmlns:c16="http://schemas.microsoft.com/office/drawing/2014/chart" uri="{C3380CC4-5D6E-409C-BE32-E72D297353CC}">
              <c16:uniqueId val="{00000001-1A0A-E94C-99A3-72F60282B82C}"/>
            </c:ext>
          </c:extLst>
        </c:ser>
        <c:dLbls>
          <c:showLegendKey val="0"/>
          <c:showVal val="0"/>
          <c:showCatName val="0"/>
          <c:showSerName val="0"/>
          <c:showPercent val="0"/>
          <c:showBubbleSize val="0"/>
        </c:dLbls>
        <c:gapWidth val="219"/>
        <c:overlap val="-27"/>
        <c:axId val="1386744192"/>
        <c:axId val="1390046064"/>
      </c:barChart>
      <c:catAx>
        <c:axId val="138674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90046064"/>
        <c:crosses val="autoZero"/>
        <c:auto val="1"/>
        <c:lblAlgn val="ctr"/>
        <c:lblOffset val="100"/>
        <c:noMultiLvlLbl val="0"/>
      </c:catAx>
      <c:valAx>
        <c:axId val="1390046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8674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Stunden</a:t>
            </a:r>
            <a:r>
              <a:rPr lang="de-DE" baseline="0"/>
              <a:t> Sport pro Woche</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spPr>
            <a:solidFill>
              <a:schemeClr val="accent1"/>
            </a:solidFill>
            <a:ln>
              <a:noFill/>
            </a:ln>
            <a:effectLst/>
          </c:spPr>
          <c:invertIfNegative val="0"/>
          <c:cat>
            <c:strRef>
              <c:f>Tabelle1!$A$1:$A$5</c:f>
              <c:strCache>
                <c:ptCount val="5"/>
                <c:pt idx="0">
                  <c:v>kein Sport</c:v>
                </c:pt>
                <c:pt idx="1">
                  <c:v>selten Sport</c:v>
                </c:pt>
                <c:pt idx="2">
                  <c:v>1-3 Stunden Sport</c:v>
                </c:pt>
                <c:pt idx="3">
                  <c:v>mehr als 3 Stunden Sport</c:v>
                </c:pt>
                <c:pt idx="4">
                  <c:v>keine Angabe</c:v>
                </c:pt>
              </c:strCache>
            </c:strRef>
          </c:cat>
          <c:val>
            <c:numRef>
              <c:f>Tabelle1!$B$1:$B$5</c:f>
              <c:numCache>
                <c:formatCode>0%</c:formatCode>
                <c:ptCount val="5"/>
                <c:pt idx="0">
                  <c:v>0.2</c:v>
                </c:pt>
                <c:pt idx="1">
                  <c:v>0.35</c:v>
                </c:pt>
                <c:pt idx="2">
                  <c:v>0.27</c:v>
                </c:pt>
                <c:pt idx="3">
                  <c:v>0.13</c:v>
                </c:pt>
                <c:pt idx="4">
                  <c:v>0.05</c:v>
                </c:pt>
              </c:numCache>
            </c:numRef>
          </c:val>
          <c:extLst>
            <c:ext xmlns:c16="http://schemas.microsoft.com/office/drawing/2014/chart" uri="{C3380CC4-5D6E-409C-BE32-E72D297353CC}">
              <c16:uniqueId val="{00000000-0609-4E76-B19E-C7E3C01F960A}"/>
            </c:ext>
          </c:extLst>
        </c:ser>
        <c:dLbls>
          <c:showLegendKey val="0"/>
          <c:showVal val="0"/>
          <c:showCatName val="0"/>
          <c:showSerName val="0"/>
          <c:showPercent val="0"/>
          <c:showBubbleSize val="0"/>
        </c:dLbls>
        <c:gapWidth val="182"/>
        <c:axId val="215721952"/>
        <c:axId val="670804560"/>
      </c:barChart>
      <c:catAx>
        <c:axId val="215721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70804560"/>
        <c:crosses val="autoZero"/>
        <c:auto val="1"/>
        <c:lblAlgn val="ctr"/>
        <c:lblOffset val="100"/>
        <c:noMultiLvlLbl val="0"/>
      </c:catAx>
      <c:valAx>
        <c:axId val="670804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5721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b="1" dirty="0"/>
              <a:t>Bildungsausgaben steigen stetig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Tabelle1!$C$47:$C$54</c:f>
              <c:numCache>
                <c:formatCode>General</c:formatCode>
                <c:ptCount val="8"/>
                <c:pt idx="0">
                  <c:v>1995</c:v>
                </c:pt>
                <c:pt idx="1">
                  <c:v>1997</c:v>
                </c:pt>
                <c:pt idx="2">
                  <c:v>1999</c:v>
                </c:pt>
                <c:pt idx="3">
                  <c:v>2001</c:v>
                </c:pt>
                <c:pt idx="4">
                  <c:v>2003</c:v>
                </c:pt>
                <c:pt idx="5">
                  <c:v>2005</c:v>
                </c:pt>
                <c:pt idx="6">
                  <c:v>2007</c:v>
                </c:pt>
                <c:pt idx="7">
                  <c:v>2008</c:v>
                </c:pt>
              </c:numCache>
            </c:numRef>
          </c:cat>
          <c:val>
            <c:numRef>
              <c:f>Tabelle1!$D$47:$D$54</c:f>
              <c:numCache>
                <c:formatCode>General</c:formatCode>
                <c:ptCount val="8"/>
                <c:pt idx="0">
                  <c:v>75.900000000000006</c:v>
                </c:pt>
                <c:pt idx="1">
                  <c:v>77.3</c:v>
                </c:pt>
                <c:pt idx="2">
                  <c:v>78.8</c:v>
                </c:pt>
                <c:pt idx="3">
                  <c:v>81.599999999999994</c:v>
                </c:pt>
                <c:pt idx="4">
                  <c:v>85.7</c:v>
                </c:pt>
                <c:pt idx="5">
                  <c:v>86.7</c:v>
                </c:pt>
                <c:pt idx="6">
                  <c:v>91.2</c:v>
                </c:pt>
                <c:pt idx="7">
                  <c:v>92.6</c:v>
                </c:pt>
              </c:numCache>
            </c:numRef>
          </c:val>
          <c:extLst>
            <c:ext xmlns:c16="http://schemas.microsoft.com/office/drawing/2014/chart" uri="{C3380CC4-5D6E-409C-BE32-E72D297353CC}">
              <c16:uniqueId val="{00000000-4B7E-A442-970C-B31940558386}"/>
            </c:ext>
          </c:extLst>
        </c:ser>
        <c:dLbls>
          <c:showLegendKey val="0"/>
          <c:showVal val="0"/>
          <c:showCatName val="0"/>
          <c:showSerName val="0"/>
          <c:showPercent val="0"/>
          <c:showBubbleSize val="0"/>
        </c:dLbls>
        <c:gapWidth val="219"/>
        <c:overlap val="-27"/>
        <c:axId val="1392413712"/>
        <c:axId val="1392415360"/>
      </c:barChart>
      <c:catAx>
        <c:axId val="139241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92415360"/>
        <c:crosses val="autoZero"/>
        <c:auto val="1"/>
        <c:lblAlgn val="ctr"/>
        <c:lblOffset val="100"/>
        <c:noMultiLvlLbl val="0"/>
      </c:catAx>
      <c:valAx>
        <c:axId val="1392415360"/>
        <c:scaling>
          <c:orientation val="minMax"/>
          <c:max val="1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9241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F37-4B5D-B3D6-10D4E039E3D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F37-4B5D-B3D6-10D4E039E3D8}"/>
              </c:ext>
            </c:extLst>
          </c:dPt>
          <c:dLbls>
            <c:dLbl>
              <c:idx val="0"/>
              <c:tx>
                <c:rich>
                  <a:bodyPr/>
                  <a:lstStyle/>
                  <a:p>
                    <a:r>
                      <a:rPr lang="en-US"/>
                      <a:t>54°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37-4B5D-B3D6-10D4E039E3D8}"/>
                </c:ext>
              </c:extLst>
            </c:dLbl>
            <c:dLbl>
              <c:idx val="1"/>
              <c:delete val="1"/>
              <c:extLst>
                <c:ext xmlns:c15="http://schemas.microsoft.com/office/drawing/2012/chart" uri="{CE6537A1-D6FC-4f65-9D91-7224C49458BB}"/>
                <c:ext xmlns:c16="http://schemas.microsoft.com/office/drawing/2014/chart" uri="{C3380CC4-5D6E-409C-BE32-E72D297353CC}">
                  <c16:uniqueId val="{00000003-DF37-4B5D-B3D6-10D4E039E3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xxx</c:v>
                </c:pt>
                <c:pt idx="1">
                  <c:v>yyy</c:v>
                </c:pt>
              </c:strCache>
            </c:strRef>
          </c:cat>
          <c:val>
            <c:numRef>
              <c:f>Tabelle1!$B$2:$B$3</c:f>
              <c:numCache>
                <c:formatCode>General</c:formatCode>
                <c:ptCount val="2"/>
                <c:pt idx="0">
                  <c:v>15</c:v>
                </c:pt>
                <c:pt idx="1">
                  <c:v>85</c:v>
                </c:pt>
              </c:numCache>
            </c:numRef>
          </c:val>
          <c:extLst>
            <c:ext xmlns:c16="http://schemas.microsoft.com/office/drawing/2014/chart" uri="{C3380CC4-5D6E-409C-BE32-E72D297353CC}">
              <c16:uniqueId val="{00000004-DF37-4B5D-B3D6-10D4E039E3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8C84813-2FC7-5020-146E-4E4C87BC0C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A1491E6-237F-F955-C718-02476FBFEB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1C6137-F146-4EF0-97B6-092541DE6183}" type="datetimeFigureOut">
              <a:rPr lang="de-DE" smtClean="0"/>
              <a:t>11.04.2024</a:t>
            </a:fld>
            <a:endParaRPr lang="de-DE"/>
          </a:p>
        </p:txBody>
      </p:sp>
      <p:sp>
        <p:nvSpPr>
          <p:cNvPr id="4" name="Fußzeilenplatzhalter 3">
            <a:extLst>
              <a:ext uri="{FF2B5EF4-FFF2-40B4-BE49-F238E27FC236}">
                <a16:creationId xmlns:a16="http://schemas.microsoft.com/office/drawing/2014/main" id="{B2095B94-A591-9265-C812-C405E94D00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3782CFD-C638-DC52-B13D-FF01B60A3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483304-7D7D-4A19-A4AC-C610067E2718}" type="slidenum">
              <a:rPr lang="de-DE" smtClean="0"/>
              <a:t>‹Nr.›</a:t>
            </a:fld>
            <a:endParaRPr lang="de-DE"/>
          </a:p>
        </p:txBody>
      </p:sp>
    </p:spTree>
    <p:extLst>
      <p:ext uri="{BB962C8B-B14F-4D97-AF65-F5344CB8AC3E}">
        <p14:creationId xmlns:p14="http://schemas.microsoft.com/office/powerpoint/2010/main" val="3064807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BF42-5A30-43BF-968B-3C68C0F2861F}" type="datetimeFigureOut">
              <a:rPr lang="de-DE" smtClean="0"/>
              <a:t>11.04.2024</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D18B0-E496-4198-9A81-8AC64AF6E3EF}" type="slidenum">
              <a:rPr lang="de-DE" smtClean="0"/>
              <a:t>‹Nr.›</a:t>
            </a:fld>
            <a:endParaRPr lang="de-DE"/>
          </a:p>
        </p:txBody>
      </p:sp>
    </p:spTree>
    <p:extLst>
      <p:ext uri="{BB962C8B-B14F-4D97-AF65-F5344CB8AC3E}">
        <p14:creationId xmlns:p14="http://schemas.microsoft.com/office/powerpoint/2010/main" val="381956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D4D18B0-E496-4198-9A81-8AC64AF6E3EF}" type="slidenum">
              <a:rPr lang="de-DE" smtClean="0"/>
              <a:t>38</a:t>
            </a:fld>
            <a:endParaRPr lang="de-DE"/>
          </a:p>
        </p:txBody>
      </p:sp>
    </p:spTree>
    <p:extLst>
      <p:ext uri="{BB962C8B-B14F-4D97-AF65-F5344CB8AC3E}">
        <p14:creationId xmlns:p14="http://schemas.microsoft.com/office/powerpoint/2010/main" val="3085678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hyperlink" Target="https://bildungsserver.berlin-brandenburg.de/i-mint-akademi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bildungsserver.berlin-brandenburg.de/i-mint-akademie" TargetMode="External"/><Relationship Id="rId5" Type="http://schemas.openxmlformats.org/officeDocument/2006/relationships/image" Target="../media/image2.png"/><Relationship Id="rId4" Type="http://schemas.openxmlformats.org/officeDocument/2006/relationships/hyperlink" Target="https://creativecommons.org/licenses/by-sa/4.0/legalcode.de"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tion - Beginner">
    <p:bg>
      <p:bgPr>
        <a:solidFill>
          <a:schemeClr val="accent6">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92120"/>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p:spPr>
        <p:txBody>
          <a:bodyPr/>
          <a:lstStyle>
            <a:lvl1pPr>
              <a:defRPr/>
            </a:lvl1pPr>
          </a:lstStyle>
          <a:p>
            <a:r>
              <a:rPr lang="de-DE" dirty="0"/>
              <a:t>Titel der Station</a:t>
            </a:r>
          </a:p>
        </p:txBody>
      </p:sp>
      <p:pic>
        <p:nvPicPr>
          <p:cNvPr id="8" name="Grafik 7" descr="Ein Bild, das Text, Screenshot, Schrift, Reihe enthält.&#10;&#10;Automatisch generierte Beschreibung">
            <a:extLst>
              <a:ext uri="{FF2B5EF4-FFF2-40B4-BE49-F238E27FC236}">
                <a16:creationId xmlns:a16="http://schemas.microsoft.com/office/drawing/2014/main" id="{4CB5EDCF-9EA6-EF07-65ED-591E7275BF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sp>
        <p:nvSpPr>
          <p:cNvPr id="9" name="Fußzeilenplatzhalter 2">
            <a:extLst>
              <a:ext uri="{FF2B5EF4-FFF2-40B4-BE49-F238E27FC236}">
                <a16:creationId xmlns:a16="http://schemas.microsoft.com/office/drawing/2014/main" id="{FA198882-6D29-76C4-05D9-3148B50816BD}"/>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3" name="Grafik 2">
            <a:hlinkClick r:id="rId3"/>
            <a:extLst>
              <a:ext uri="{FF2B5EF4-FFF2-40B4-BE49-F238E27FC236}">
                <a16:creationId xmlns:a16="http://schemas.microsoft.com/office/drawing/2014/main" id="{183D2F94-0CF3-E8AF-6346-4D7B596A3D1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4" name="Textfeld 3">
            <a:extLst>
              <a:ext uri="{FF2B5EF4-FFF2-40B4-BE49-F238E27FC236}">
                <a16:creationId xmlns:a16="http://schemas.microsoft.com/office/drawing/2014/main" id="{B22D7616-A39A-322B-4773-881B8D4BAB0B}"/>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4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l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BFD6D-D376-BF61-8004-9AA156E25CF8}"/>
              </a:ext>
            </a:extLst>
          </p:cNvPr>
          <p:cNvSpPr>
            <a:spLocks noGrp="1"/>
          </p:cNvSpPr>
          <p:nvPr>
            <p:ph type="title" hasCustomPrompt="1"/>
          </p:nvPr>
        </p:nvSpPr>
        <p:spPr>
          <a:noFill/>
        </p:spPr>
        <p:txBody>
          <a:bodyPr/>
          <a:lstStyle>
            <a:lvl1pPr>
              <a:defRPr/>
            </a:lvl1pPr>
          </a:lstStyle>
          <a:p>
            <a:r>
              <a:rPr lang="de-DE" dirty="0"/>
              <a:t>Titel der Station</a:t>
            </a:r>
          </a:p>
        </p:txBody>
      </p:sp>
      <p:sp>
        <p:nvSpPr>
          <p:cNvPr id="3" name="Fußzeilenplatzhalter 2">
            <a:extLst>
              <a:ext uri="{FF2B5EF4-FFF2-40B4-BE49-F238E27FC236}">
                <a16:creationId xmlns:a16="http://schemas.microsoft.com/office/drawing/2014/main" id="{FCEE7F8B-508C-77E7-4455-614A673C756C}"/>
              </a:ext>
            </a:extLst>
          </p:cNvPr>
          <p:cNvSpPr>
            <a:spLocks noGrp="1"/>
          </p:cNvSpPr>
          <p:nvPr>
            <p:ph type="ftr" sz="quarter" idx="10"/>
          </p:nvPr>
        </p:nvSpPr>
        <p:spPr/>
        <p:txBody>
          <a:bodyPr/>
          <a:lstStyle/>
          <a:p>
            <a:pPr algn="r"/>
            <a:r>
              <a:rPr lang="de-DE"/>
              <a:t>Geometrie – ebene Figuren</a:t>
            </a:r>
            <a:endParaRPr lang="de-DE" dirty="0"/>
          </a:p>
        </p:txBody>
      </p:sp>
      <p:sp>
        <p:nvSpPr>
          <p:cNvPr id="4" name="Textfeld 3">
            <a:extLst>
              <a:ext uri="{FF2B5EF4-FFF2-40B4-BE49-F238E27FC236}">
                <a16:creationId xmlns:a16="http://schemas.microsoft.com/office/drawing/2014/main" id="{EADF1263-7643-85B1-CA00-302635A68873}"/>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99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CEE7F8B-508C-77E7-4455-614A673C756C}"/>
              </a:ext>
            </a:extLst>
          </p:cNvPr>
          <p:cNvSpPr>
            <a:spLocks noGrp="1"/>
          </p:cNvSpPr>
          <p:nvPr>
            <p:ph type="ftr" sz="quarter" idx="10"/>
          </p:nvPr>
        </p:nvSpPr>
        <p:spPr/>
        <p:txBody>
          <a:bodyPr/>
          <a:lstStyle/>
          <a:p>
            <a:pPr algn="r"/>
            <a:r>
              <a:rPr lang="de-DE"/>
              <a:t>Geometrie – ebene Figuren</a:t>
            </a:r>
            <a:endParaRPr lang="de-DE" dirty="0"/>
          </a:p>
        </p:txBody>
      </p:sp>
    </p:spTree>
    <p:extLst>
      <p:ext uri="{BB962C8B-B14F-4D97-AF65-F5344CB8AC3E}">
        <p14:creationId xmlns:p14="http://schemas.microsoft.com/office/powerpoint/2010/main" val="381128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4204" y="2312235"/>
            <a:ext cx="5895876" cy="1356360"/>
          </a:xfrm>
        </p:spPr>
        <p:txBody>
          <a:bodyPr anchor="b"/>
          <a:lstStyle>
            <a:lvl1pPr algn="l">
              <a:defRPr sz="2925" cap="all" baseline="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201614" y="3827504"/>
            <a:ext cx="5895876" cy="720000"/>
          </a:xfrm>
        </p:spPr>
        <p:txBody>
          <a:bodyPr/>
          <a:lstStyle>
            <a:lvl1pPr marL="0" indent="0" algn="l">
              <a:lnSpc>
                <a:spcPct val="105000"/>
              </a:lnSpc>
              <a:buNone/>
              <a:defRPr sz="1463">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dirty="0"/>
              <a:t>Formatvorlage des Untertitelmasters durch Klicken bearbeiten</a:t>
            </a:r>
            <a:endParaRPr lang="en-US" dirty="0"/>
          </a:p>
        </p:txBody>
      </p:sp>
      <p:sp>
        <p:nvSpPr>
          <p:cNvPr id="11" name="Ellipse 10"/>
          <p:cNvSpPr/>
          <p:nvPr userDrawn="1"/>
        </p:nvSpPr>
        <p:spPr>
          <a:xfrm>
            <a:off x="5971312" y="0"/>
            <a:ext cx="1579500" cy="1944000"/>
          </a:xfrm>
          <a:prstGeom prst="ellipse">
            <a:avLst/>
          </a:prstGeom>
          <a:solidFill>
            <a:srgbClr val="4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p>
        </p:txBody>
      </p:sp>
      <p:sp>
        <p:nvSpPr>
          <p:cNvPr id="14" name="Kreis 13"/>
          <p:cNvSpPr/>
          <p:nvPr userDrawn="1"/>
        </p:nvSpPr>
        <p:spPr>
          <a:xfrm rot="5400000">
            <a:off x="8941031" y="182250"/>
            <a:ext cx="1944000" cy="1579500"/>
          </a:xfrm>
          <a:prstGeom prst="pie">
            <a:avLst>
              <a:gd name="adj1" fmla="val 0"/>
              <a:gd name="adj2" fmla="val 108000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5" name="Kreis 14"/>
          <p:cNvSpPr/>
          <p:nvPr userDrawn="1"/>
        </p:nvSpPr>
        <p:spPr>
          <a:xfrm rot="5400000">
            <a:off x="8151281" y="182250"/>
            <a:ext cx="1944000" cy="15795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6" name="Kreis 15"/>
          <p:cNvSpPr/>
          <p:nvPr userDrawn="1"/>
        </p:nvSpPr>
        <p:spPr>
          <a:xfrm rot="16200000">
            <a:off x="6571781" y="182250"/>
            <a:ext cx="1944000" cy="15795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pic>
        <p:nvPicPr>
          <p:cNvPr id="9" name="Bild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788" y="663869"/>
            <a:ext cx="2995799" cy="616262"/>
          </a:xfrm>
          <a:prstGeom prst="rect">
            <a:avLst/>
          </a:prstGeom>
        </p:spPr>
      </p:pic>
    </p:spTree>
    <p:extLst>
      <p:ext uri="{BB962C8B-B14F-4D97-AF65-F5344CB8AC3E}">
        <p14:creationId xmlns:p14="http://schemas.microsoft.com/office/powerpoint/2010/main" val="331242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on - Könner">
    <p:bg>
      <p:bgPr>
        <a:solidFill>
          <a:schemeClr val="accent5">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74278"/>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a:solidFill>
            <a:schemeClr val="accent5"/>
          </a:solidFill>
        </p:spPr>
        <p:txBody>
          <a:bodyPr/>
          <a:lstStyle>
            <a:lvl1pPr>
              <a:defRPr/>
            </a:lvl1pPr>
          </a:lstStyle>
          <a:p>
            <a:r>
              <a:rPr lang="de-DE" dirty="0"/>
              <a:t>Titel der Station</a:t>
            </a:r>
          </a:p>
        </p:txBody>
      </p:sp>
      <p:sp>
        <p:nvSpPr>
          <p:cNvPr id="8" name="Fußzeilenplatzhalter 2">
            <a:extLst>
              <a:ext uri="{FF2B5EF4-FFF2-40B4-BE49-F238E27FC236}">
                <a16:creationId xmlns:a16="http://schemas.microsoft.com/office/drawing/2014/main" id="{E98C3B97-316A-8F5B-FDA4-6E6F89201D15}"/>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9" name="Grafik 8" descr="Ein Bild, das Text, Screenshot, Schrift, Reihe enthält.&#10;&#10;Automatisch generierte Beschreibung">
            <a:extLst>
              <a:ext uri="{FF2B5EF4-FFF2-40B4-BE49-F238E27FC236}">
                <a16:creationId xmlns:a16="http://schemas.microsoft.com/office/drawing/2014/main" id="{71E9A268-49E4-2B49-C123-6CF7653775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638617B-60B1-BE40-A335-6F695E79F86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F985090E-A7F3-9F57-5729-C7E9BAECEB24}"/>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68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tion - Profi">
    <p:bg>
      <p:bgPr>
        <a:solidFill>
          <a:schemeClr val="accent4">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1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a:solidFill>
            <a:schemeClr val="accent4"/>
          </a:solidFill>
        </p:spPr>
        <p:txBody>
          <a:bodyPr/>
          <a:lstStyle>
            <a:lvl1pPr>
              <a:defRPr/>
            </a:lvl1pPr>
          </a:lstStyle>
          <a:p>
            <a:r>
              <a:rPr lang="de-DE" dirty="0"/>
              <a:t>Titel der Station</a:t>
            </a:r>
          </a:p>
        </p:txBody>
      </p:sp>
      <p:sp>
        <p:nvSpPr>
          <p:cNvPr id="8" name="Fußzeilenplatzhalter 2">
            <a:extLst>
              <a:ext uri="{FF2B5EF4-FFF2-40B4-BE49-F238E27FC236}">
                <a16:creationId xmlns:a16="http://schemas.microsoft.com/office/drawing/2014/main" id="{9E09A920-0F95-4FBA-D310-E6771F8DD776}"/>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9" name="Grafik 8" descr="Ein Bild, das Text, Screenshot, Schrift, Reihe enthält.&#10;&#10;Automatisch generierte Beschreibung">
            <a:extLst>
              <a:ext uri="{FF2B5EF4-FFF2-40B4-BE49-F238E27FC236}">
                <a16:creationId xmlns:a16="http://schemas.microsoft.com/office/drawing/2014/main" id="{82894C92-0BD1-1BA8-23F1-41A4EE2E0E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4E6C4737-161C-4365-9980-D2542D0344A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10" name="Textfeld 9">
            <a:extLst>
              <a:ext uri="{FF2B5EF4-FFF2-40B4-BE49-F238E27FC236}">
                <a16:creationId xmlns:a16="http://schemas.microsoft.com/office/drawing/2014/main" id="{3CCEDCF6-35A6-430A-4ED7-495051092638}"/>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31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tion - MUSTER">
    <p:bg>
      <p:bgPr>
        <a:solidFill>
          <a:schemeClr val="accent6">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64054"/>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p:spPr>
        <p:txBody>
          <a:bodyPr/>
          <a:lstStyle>
            <a:lvl1pPr>
              <a:defRPr/>
            </a:lvl1pPr>
          </a:lstStyle>
          <a:p>
            <a:r>
              <a:rPr lang="de-DE" dirty="0"/>
              <a:t>Titel der Station</a:t>
            </a:r>
          </a:p>
        </p:txBody>
      </p:sp>
      <p:sp>
        <p:nvSpPr>
          <p:cNvPr id="127" name="Textfeld 126">
            <a:extLst>
              <a:ext uri="{FF2B5EF4-FFF2-40B4-BE49-F238E27FC236}">
                <a16:creationId xmlns:a16="http://schemas.microsoft.com/office/drawing/2014/main" id="{1F901D64-0DA9-DC7F-E409-A406629213AB}"/>
              </a:ext>
            </a:extLst>
          </p:cNvPr>
          <p:cNvSpPr txBox="1"/>
          <p:nvPr userDrawn="1"/>
        </p:nvSpPr>
        <p:spPr>
          <a:xfrm rot="19841220">
            <a:off x="2189250" y="1795716"/>
            <a:ext cx="4896544" cy="3139321"/>
          </a:xfrm>
          <a:prstGeom prst="rect">
            <a:avLst/>
          </a:prstGeom>
          <a:noFill/>
        </p:spPr>
        <p:txBody>
          <a:bodyPr wrap="square" rtlCol="0">
            <a:spAutoFit/>
          </a:bodyPr>
          <a:lstStyle/>
          <a:p>
            <a:r>
              <a:rPr lang="de-DE" sz="4800" dirty="0">
                <a:solidFill>
                  <a:schemeClr val="accent4">
                    <a:lumMod val="60000"/>
                    <a:lumOff val="40000"/>
                  </a:schemeClr>
                </a:solidFill>
              </a:rPr>
              <a:t>Muster für Folienmaster für die Stationen</a:t>
            </a:r>
          </a:p>
          <a:p>
            <a:pPr marL="285750" indent="-285750">
              <a:buFont typeface="Arial" panose="020B0604020202020204" pitchFamily="34" charset="0"/>
              <a:buChar char="•"/>
            </a:pPr>
            <a:r>
              <a:rPr lang="de-DE" sz="1800" dirty="0">
                <a:solidFill>
                  <a:schemeClr val="accent4">
                    <a:lumMod val="60000"/>
                    <a:lumOff val="40000"/>
                  </a:schemeClr>
                </a:solidFill>
              </a:rPr>
              <a:t>Farbe des Titels anpassen</a:t>
            </a:r>
          </a:p>
          <a:p>
            <a:pPr marL="285750" indent="-285750">
              <a:buFont typeface="Arial" panose="020B0604020202020204" pitchFamily="34" charset="0"/>
              <a:buChar char="•"/>
            </a:pPr>
            <a:r>
              <a:rPr lang="de-DE" sz="1800" dirty="0">
                <a:solidFill>
                  <a:schemeClr val="accent4">
                    <a:lumMod val="60000"/>
                    <a:lumOff val="40000"/>
                  </a:schemeClr>
                </a:solidFill>
              </a:rPr>
              <a:t>Farbe des Hintergrundes anpassen</a:t>
            </a:r>
          </a:p>
          <a:p>
            <a:pPr marL="285750" indent="-285750">
              <a:buFont typeface="Arial" panose="020B0604020202020204" pitchFamily="34" charset="0"/>
              <a:buChar char="•"/>
            </a:pPr>
            <a:r>
              <a:rPr lang="de-DE" sz="1800" dirty="0">
                <a:solidFill>
                  <a:schemeClr val="accent4">
                    <a:lumMod val="60000"/>
                    <a:lumOff val="40000"/>
                  </a:schemeClr>
                </a:solidFill>
              </a:rPr>
              <a:t>Zeiger in Schwierigkeitsskala löschen</a:t>
            </a:r>
          </a:p>
        </p:txBody>
      </p:sp>
      <p:sp>
        <p:nvSpPr>
          <p:cNvPr id="7" name="Fußzeilenplatzhalter 2">
            <a:extLst>
              <a:ext uri="{FF2B5EF4-FFF2-40B4-BE49-F238E27FC236}">
                <a16:creationId xmlns:a16="http://schemas.microsoft.com/office/drawing/2014/main" id="{0ABA9BB3-8E14-4277-5C20-C1C0EA2252E7}"/>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8" name="Grafik 7" descr="Ein Bild, das Text, Screenshot, Schrift, Reihe enthält.&#10;&#10;Automatisch generierte Beschreibung">
            <a:extLst>
              <a:ext uri="{FF2B5EF4-FFF2-40B4-BE49-F238E27FC236}">
                <a16:creationId xmlns:a16="http://schemas.microsoft.com/office/drawing/2014/main" id="{538C72C8-E0FD-4823-F1BE-18C589CBA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B3B962A-08E9-716B-483D-95567D53A50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D87A8344-7CEC-30D2-F62F-32DDE86BE98C}"/>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66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ösung - Begi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7" name="Fußzeilenplatzhalter 2">
            <a:extLst>
              <a:ext uri="{FF2B5EF4-FFF2-40B4-BE49-F238E27FC236}">
                <a16:creationId xmlns:a16="http://schemas.microsoft.com/office/drawing/2014/main" id="{D533E808-1D36-2E30-339C-99EA330D2F85}"/>
              </a:ext>
            </a:extLst>
          </p:cNvPr>
          <p:cNvSpPr txBox="1">
            <a:spLocks/>
          </p:cNvSpPr>
          <p:nvPr userDrawn="1"/>
        </p:nvSpPr>
        <p:spPr>
          <a:xfrm>
            <a:off x="7617296" y="5981558"/>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a:solidFill>
                  <a:prstClr val="black">
                    <a:tint val="75000"/>
                  </a:prstClr>
                </a:solidFill>
              </a:rPr>
              <a:t>Geometrie – ebene Figuren</a:t>
            </a:r>
            <a:endParaRPr lang="de-DE" dirty="0">
              <a:solidFill>
                <a:prstClr val="black">
                  <a:tint val="75000"/>
                </a:prstClr>
              </a:solidFill>
            </a:endParaRPr>
          </a:p>
        </p:txBody>
      </p:sp>
      <p:pic>
        <p:nvPicPr>
          <p:cNvPr id="8" name="Grafik 7" descr="Ein Bild, das Text, Screenshot, Schrift, Reihe enthält.&#10;&#10;Automatisch generierte Beschreibung">
            <a:extLst>
              <a:ext uri="{FF2B5EF4-FFF2-40B4-BE49-F238E27FC236}">
                <a16:creationId xmlns:a16="http://schemas.microsoft.com/office/drawing/2014/main" id="{F0C9F805-E5AF-E2C2-10F4-BE5A61CC97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84D48DC6-3B09-BCCE-1666-C0B87F5F5D5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10" name="Textfeld 9">
            <a:extLst>
              <a:ext uri="{FF2B5EF4-FFF2-40B4-BE49-F238E27FC236}">
                <a16:creationId xmlns:a16="http://schemas.microsoft.com/office/drawing/2014/main" id="{817DAFB6-141F-3373-5327-3201AC5EB55D}"/>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19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ösung - Kö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5" name="Fußzeilenplatzhalter 2">
            <a:extLst>
              <a:ext uri="{FF2B5EF4-FFF2-40B4-BE49-F238E27FC236}">
                <a16:creationId xmlns:a16="http://schemas.microsoft.com/office/drawing/2014/main" id="{5A99F6ED-E1FE-A746-9714-FAD53DE8DA39}"/>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8" name="Grafik 7" descr="Ein Bild, das Text, Screenshot, Schrift, Reihe enthält.&#10;&#10;Automatisch generierte Beschreibung">
            <a:extLst>
              <a:ext uri="{FF2B5EF4-FFF2-40B4-BE49-F238E27FC236}">
                <a16:creationId xmlns:a16="http://schemas.microsoft.com/office/drawing/2014/main" id="{53FF6742-F920-A195-E08C-1773802A3B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DAF26436-01BE-13B0-7981-597CD30B31C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3B628B86-00AB-DD04-2B47-5D4D81DCFE1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7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ösung - Profi">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8842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dirty="0"/>
              <a:t>Lösung</a:t>
            </a:r>
          </a:p>
        </p:txBody>
      </p:sp>
      <p:sp>
        <p:nvSpPr>
          <p:cNvPr id="5" name="Fußzeilenplatzhalter 2">
            <a:extLst>
              <a:ext uri="{FF2B5EF4-FFF2-40B4-BE49-F238E27FC236}">
                <a16:creationId xmlns:a16="http://schemas.microsoft.com/office/drawing/2014/main" id="{39DE5FE1-2D43-8A5C-4C2F-EBC491513846}"/>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7" name="Grafik 6" descr="Ein Bild, das Text, Screenshot, Schrift, Reihe enthält.&#10;&#10;Automatisch generierte Beschreibung">
            <a:extLst>
              <a:ext uri="{FF2B5EF4-FFF2-40B4-BE49-F238E27FC236}">
                <a16:creationId xmlns:a16="http://schemas.microsoft.com/office/drawing/2014/main" id="{797F392C-6B4D-BFA5-F545-D75602B7F8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3F9D254-8489-6AE4-1E2F-7621461F668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45CAA05B-4EFC-8890-A2D8-A7FFE020DC9F}"/>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93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Hilf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 name="Abgerundetes Rechteck 4">
            <a:extLst>
              <a:ext uri="{FF2B5EF4-FFF2-40B4-BE49-F238E27FC236}">
                <a16:creationId xmlns:a16="http://schemas.microsoft.com/office/drawing/2014/main" id="{600CBE6B-301E-049C-C04C-5AE3E87363CB}"/>
              </a:ext>
            </a:extLst>
          </p:cNvPr>
          <p:cNvSpPr>
            <a:spLocks/>
          </p:cNvSpPr>
          <p:nvPr userDrawn="1"/>
        </p:nvSpPr>
        <p:spPr>
          <a:xfrm>
            <a:off x="8260431" y="53679"/>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sp>
        <p:nvSpPr>
          <p:cNvPr id="6" name="Aufgaben">
            <a:extLst>
              <a:ext uri="{FF2B5EF4-FFF2-40B4-BE49-F238E27FC236}">
                <a16:creationId xmlns:a16="http://schemas.microsoft.com/office/drawing/2014/main" id="{EC91EF45-4943-16F8-7096-827833FEE8F0}"/>
              </a:ext>
            </a:extLst>
          </p:cNvPr>
          <p:cNvSpPr>
            <a:spLocks noGrp="1"/>
          </p:cNvSpPr>
          <p:nvPr userDrawn="1">
            <p:ph idx="1"/>
          </p:nvPr>
        </p:nvSpPr>
        <p:spPr>
          <a:xfrm>
            <a:off x="64289" y="1045050"/>
            <a:ext cx="9203968" cy="51884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userDrawn="1">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Hilfe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userDrawn="1">
            <p:ph type="title" hasCustomPrompt="1"/>
          </p:nvPr>
        </p:nvSpPr>
        <p:spPr>
          <a:xfrm>
            <a:off x="2576735" y="53679"/>
            <a:ext cx="5549507" cy="850103"/>
          </a:xfrm>
          <a:solidFill>
            <a:schemeClr val="accent1"/>
          </a:solidFill>
        </p:spPr>
        <p:txBody>
          <a:bodyPr/>
          <a:lstStyle>
            <a:lvl1pPr>
              <a:defRPr>
                <a:ln>
                  <a:noFill/>
                </a:ln>
                <a:solidFill>
                  <a:schemeClr val="bg1"/>
                </a:solidFill>
              </a:defRPr>
            </a:lvl1pPr>
          </a:lstStyle>
          <a:p>
            <a:r>
              <a:rPr lang="de-DE" dirty="0"/>
              <a:t>Titel der Hilfe</a:t>
            </a:r>
          </a:p>
        </p:txBody>
      </p:sp>
      <p:pic>
        <p:nvPicPr>
          <p:cNvPr id="9" name="Grafik 8" descr="Ein Bild, das Entwurf, Symbol, Grafiken, weiß enthält.&#10;&#10;Automatisch generierte Beschreibung">
            <a:extLst>
              <a:ext uri="{FF2B5EF4-FFF2-40B4-BE49-F238E27FC236}">
                <a16:creationId xmlns:a16="http://schemas.microsoft.com/office/drawing/2014/main" id="{2688D183-8BA3-798A-2DF4-45C5238EA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2494" y="110538"/>
            <a:ext cx="697153" cy="749967"/>
          </a:xfrm>
          <a:prstGeom prst="rect">
            <a:avLst/>
          </a:prstGeom>
        </p:spPr>
      </p:pic>
      <p:sp>
        <p:nvSpPr>
          <p:cNvPr id="11" name="Fußzeilenplatzhalter 2">
            <a:extLst>
              <a:ext uri="{FF2B5EF4-FFF2-40B4-BE49-F238E27FC236}">
                <a16:creationId xmlns:a16="http://schemas.microsoft.com/office/drawing/2014/main" id="{95A1E2D4-C44C-C3C6-EC1F-4F74B8F5E379}"/>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12" name="Grafik 11" descr="Ein Bild, das Text, Screenshot, Schrift, Reihe enthält.&#10;&#10;Automatisch generierte Beschreibung">
            <a:extLst>
              <a:ext uri="{FF2B5EF4-FFF2-40B4-BE49-F238E27FC236}">
                <a16:creationId xmlns:a16="http://schemas.microsoft.com/office/drawing/2014/main" id="{6137C566-CBB6-0CB0-73BB-0EDB1C15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4"/>
            <a:extLst>
              <a:ext uri="{FF2B5EF4-FFF2-40B4-BE49-F238E27FC236}">
                <a16:creationId xmlns:a16="http://schemas.microsoft.com/office/drawing/2014/main" id="{B5ABF3E5-E7E2-CDC5-63D6-EA3D5E0A1DB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8" name="Textfeld 7">
            <a:extLst>
              <a:ext uri="{FF2B5EF4-FFF2-40B4-BE49-F238E27FC236}">
                <a16:creationId xmlns:a16="http://schemas.microsoft.com/office/drawing/2014/main" id="{92A15E93-38F9-B163-5765-E3673CE2BBAB}"/>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318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2" name="Aufgaben">
            <a:extLst>
              <a:ext uri="{FF2B5EF4-FFF2-40B4-BE49-F238E27FC236}">
                <a16:creationId xmlns:a16="http://schemas.microsoft.com/office/drawing/2014/main" id="{94EF407B-0016-2F5F-A77F-46A6C2ADA1C5}"/>
              </a:ext>
            </a:extLst>
          </p:cNvPr>
          <p:cNvSpPr>
            <a:spLocks noGrp="1"/>
          </p:cNvSpPr>
          <p:nvPr>
            <p:ph idx="1"/>
          </p:nvPr>
        </p:nvSpPr>
        <p:spPr>
          <a:xfrm>
            <a:off x="64289" y="1045050"/>
            <a:ext cx="9203968" cy="519226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93" name="Stationsnummer">
            <a:extLst>
              <a:ext uri="{FF2B5EF4-FFF2-40B4-BE49-F238E27FC236}">
                <a16:creationId xmlns:a16="http://schemas.microsoft.com/office/drawing/2014/main" id="{4796337A-BBE9-D385-81EA-CDB6D1D36D12}"/>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94" name="Titel der Station">
            <a:extLst>
              <a:ext uri="{FF2B5EF4-FFF2-40B4-BE49-F238E27FC236}">
                <a16:creationId xmlns:a16="http://schemas.microsoft.com/office/drawing/2014/main" id="{7749EB96-BB3A-DDED-BB2C-1F2D96A32AED}"/>
              </a:ext>
            </a:extLst>
          </p:cNvPr>
          <p:cNvSpPr>
            <a:spLocks noGrp="1"/>
          </p:cNvSpPr>
          <p:nvPr>
            <p:ph type="title" hasCustomPrompt="1"/>
          </p:nvPr>
        </p:nvSpPr>
        <p:spPr>
          <a:xfrm>
            <a:off x="2576735" y="53679"/>
            <a:ext cx="5549507" cy="850103"/>
          </a:xfrm>
          <a:noFill/>
        </p:spPr>
        <p:txBody>
          <a:bodyPr/>
          <a:lstStyle>
            <a:lvl1pPr>
              <a:defRPr/>
            </a:lvl1pPr>
          </a:lstStyle>
          <a:p>
            <a:r>
              <a:rPr lang="de-DE" dirty="0"/>
              <a:t>Titel der Station</a:t>
            </a:r>
          </a:p>
        </p:txBody>
      </p:sp>
      <p:sp>
        <p:nvSpPr>
          <p:cNvPr id="5" name="Fußzeilenplatzhalter 2">
            <a:extLst>
              <a:ext uri="{FF2B5EF4-FFF2-40B4-BE49-F238E27FC236}">
                <a16:creationId xmlns:a16="http://schemas.microsoft.com/office/drawing/2014/main" id="{A09729D0-C97E-CC1C-217A-AA3CD74F71A3}"/>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6" name="Grafik 5" descr="Ein Bild, das Text, Screenshot, Schrift, Reihe enthält.&#10;&#10;Automatisch generierte Beschreibung">
            <a:extLst>
              <a:ext uri="{FF2B5EF4-FFF2-40B4-BE49-F238E27FC236}">
                <a16:creationId xmlns:a16="http://schemas.microsoft.com/office/drawing/2014/main" id="{C92DF536-BD4E-8287-3B1A-452C49374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208BEE5-1632-D94C-249A-D96AB89BA99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49BB133F-FE04-D774-8A1B-D0DF9BF65423}"/>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7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4289" y="1045049"/>
            <a:ext cx="9203968" cy="5561369"/>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288925" marR="0" lvl="0" indent="-285750" fontAlgn="auto">
              <a:lnSpc>
                <a:spcPct val="100000"/>
              </a:lnSpc>
              <a:spcBef>
                <a:spcPts val="0"/>
              </a:spcBef>
              <a:spcAft>
                <a:spcPts val="0"/>
              </a:spcAft>
              <a:buClrTx/>
              <a:buSzTx/>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5" name="Fußzeilenplatzhalter 4"/>
          <p:cNvSpPr>
            <a:spLocks noGrp="1"/>
          </p:cNvSpPr>
          <p:nvPr>
            <p:ph type="ftr" sz="quarter" idx="3"/>
          </p:nvPr>
        </p:nvSpPr>
        <p:spPr>
          <a:xfrm>
            <a:off x="6131356" y="6606418"/>
            <a:ext cx="3136901" cy="215444"/>
          </a:xfrm>
          <a:prstGeom prst="rect">
            <a:avLst/>
          </a:prstGeom>
          <a:noFill/>
        </p:spPr>
        <p:txBody>
          <a:bodyPr wrap="square" rtlCol="0">
            <a:spAutoFit/>
          </a:bodyPr>
          <a:lstStyle>
            <a:lvl1pPr>
              <a:defRPr kumimoji="0" lang="de-DE" sz="800" b="0" i="0" u="none" strike="noStrike" cap="none" spc="0" normalizeH="0" baseline="0" dirty="0">
                <a:ln>
                  <a:noFill/>
                </a:ln>
                <a:solidFill>
                  <a:prstClr val="black"/>
                </a:solidFill>
                <a:effectLst/>
                <a:uLnTx/>
                <a:uFillTx/>
                <a:latin typeface="Calibri"/>
              </a:defRPr>
            </a:lvl1pPr>
          </a:lstStyle>
          <a:p>
            <a:pPr algn="r"/>
            <a:r>
              <a:rPr lang="de-DE"/>
              <a:t>Geometrie – ebene Figuren</a:t>
            </a:r>
            <a:endParaRPr lang="de-DE" dirty="0"/>
          </a:p>
        </p:txBody>
      </p:sp>
      <p:sp>
        <p:nvSpPr>
          <p:cNvPr id="2" name="Titelplatzhalter 1"/>
          <p:cNvSpPr>
            <a:spLocks noGrp="1"/>
          </p:cNvSpPr>
          <p:nvPr>
            <p:ph type="title"/>
          </p:nvPr>
        </p:nvSpPr>
        <p:spPr>
          <a:xfrm>
            <a:off x="2576735" y="53679"/>
            <a:ext cx="5549507" cy="850103"/>
          </a:xfrm>
          <a:prstGeom prst="roundRect">
            <a:avLst/>
          </a:prstGeom>
          <a:solidFill>
            <a:srgbClr val="00B050"/>
          </a:solidFill>
          <a:ln w="12700">
            <a:solidFill>
              <a:schemeClr val="tx1"/>
            </a:solidFill>
          </a:ln>
        </p:spPr>
        <p:style>
          <a:lnRef idx="0">
            <a:schemeClr val="accent3"/>
          </a:lnRef>
          <a:fillRef idx="3">
            <a:schemeClr val="accent3"/>
          </a:fillRef>
          <a:effectRef idx="3">
            <a:schemeClr val="accent3"/>
          </a:effectRef>
          <a:fontRef idx="minor"/>
        </p:style>
        <p:txBody>
          <a:bodyPr lIns="36000" tIns="36000" rIns="36000" bIns="18000" rtlCol="0" anchor="ctr">
            <a:normAutofit/>
          </a:bodyPr>
          <a:lstStyle/>
          <a:p>
            <a:pPr marL="0" marR="0" lvl="0" indent="0" fontAlgn="auto">
              <a:lnSpc>
                <a:spcPct val="100000"/>
              </a:lnSpc>
              <a:spcBef>
                <a:spcPts val="0"/>
              </a:spcBef>
              <a:spcAft>
                <a:spcPts val="0"/>
              </a:spcAft>
              <a:buClrTx/>
              <a:buSzTx/>
              <a:buFontTx/>
              <a:tabLst/>
            </a:pPr>
            <a:r>
              <a:rPr lang="de-DE" dirty="0"/>
              <a:t>Titelmasterformat durch Klicken bearbeiten</a:t>
            </a:r>
          </a:p>
        </p:txBody>
      </p:sp>
    </p:spTree>
    <p:extLst>
      <p:ext uri="{BB962C8B-B14F-4D97-AF65-F5344CB8AC3E}">
        <p14:creationId xmlns:p14="http://schemas.microsoft.com/office/powerpoint/2010/main" val="1360763830"/>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05" r:id="rId4"/>
    <p:sldLayoutId id="2147483706" r:id="rId5"/>
    <p:sldLayoutId id="2147483711" r:id="rId6"/>
    <p:sldLayoutId id="2147483712" r:id="rId7"/>
    <p:sldLayoutId id="2147483707" r:id="rId8"/>
    <p:sldLayoutId id="2147483662" r:id="rId9"/>
    <p:sldLayoutId id="2147483713" r:id="rId10"/>
    <p:sldLayoutId id="2147483714" r:id="rId11"/>
    <p:sldLayoutId id="2147483715" r:id="rId12"/>
  </p:sldLayoutIdLst>
  <p:hf sldNum="0" hdr="0" dt="0"/>
  <p:txStyles>
    <p:titleStyle>
      <a:lvl1pPr algn="ctr" defTabSz="957861" rtl="0" eaLnBrk="1" latinLnBrk="0" hangingPunct="1">
        <a:spcBef>
          <a:spcPct val="0"/>
        </a:spcBef>
        <a:buNone/>
        <a:defRPr kumimoji="0" lang="de-DE" sz="3200" b="0" i="0" u="none" strike="noStrike" kern="1200" cap="small" spc="0" normalizeH="0" baseline="0" dirty="0">
          <a:ln>
            <a:noFill/>
          </a:ln>
          <a:solidFill>
            <a:schemeClr val="tx1"/>
          </a:solidFill>
          <a:uLnTx/>
          <a:uFillTx/>
          <a:latin typeface="Calibri"/>
          <a:ea typeface="+mn-ea"/>
          <a:cs typeface="+mn-cs"/>
        </a:defRPr>
      </a:lvl1pPr>
    </p:titleStyle>
    <p:body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de-DE"/>
      </a:defPPr>
      <a:lvl1pPr marL="0" algn="l" defTabSz="957861" rtl="0" eaLnBrk="1" latinLnBrk="0" hangingPunct="1">
        <a:defRPr sz="1900" kern="1200">
          <a:solidFill>
            <a:schemeClr val="tx1"/>
          </a:solidFill>
          <a:latin typeface="+mn-lt"/>
          <a:ea typeface="+mn-ea"/>
          <a:cs typeface="+mn-cs"/>
        </a:defRPr>
      </a:lvl1pPr>
      <a:lvl2pPr marL="478931" algn="l" defTabSz="957861" rtl="0" eaLnBrk="1" latinLnBrk="0" hangingPunct="1">
        <a:defRPr sz="1900" kern="1200">
          <a:solidFill>
            <a:schemeClr val="tx1"/>
          </a:solidFill>
          <a:latin typeface="+mn-lt"/>
          <a:ea typeface="+mn-ea"/>
          <a:cs typeface="+mn-cs"/>
        </a:defRPr>
      </a:lvl2pPr>
      <a:lvl3pPr marL="957861" algn="l" defTabSz="957861" rtl="0" eaLnBrk="1" latinLnBrk="0" hangingPunct="1">
        <a:defRPr sz="1900" kern="1200">
          <a:solidFill>
            <a:schemeClr val="tx1"/>
          </a:solidFill>
          <a:latin typeface="+mn-lt"/>
          <a:ea typeface="+mn-ea"/>
          <a:cs typeface="+mn-cs"/>
        </a:defRPr>
      </a:lvl3pPr>
      <a:lvl4pPr marL="1436792" algn="l" defTabSz="957861" rtl="0" eaLnBrk="1" latinLnBrk="0" hangingPunct="1">
        <a:defRPr sz="1900" kern="1200">
          <a:solidFill>
            <a:schemeClr val="tx1"/>
          </a:solidFill>
          <a:latin typeface="+mn-lt"/>
          <a:ea typeface="+mn-ea"/>
          <a:cs typeface="+mn-cs"/>
        </a:defRPr>
      </a:lvl4pPr>
      <a:lvl5pPr marL="1915723" algn="l" defTabSz="957861" rtl="0" eaLnBrk="1" latinLnBrk="0" hangingPunct="1">
        <a:defRPr sz="1900" kern="1200">
          <a:solidFill>
            <a:schemeClr val="tx1"/>
          </a:solidFill>
          <a:latin typeface="+mn-lt"/>
          <a:ea typeface="+mn-ea"/>
          <a:cs typeface="+mn-cs"/>
        </a:defRPr>
      </a:lvl5pPr>
      <a:lvl6pPr marL="2394652" algn="l" defTabSz="957861" rtl="0" eaLnBrk="1" latinLnBrk="0" hangingPunct="1">
        <a:defRPr sz="1900" kern="1200">
          <a:solidFill>
            <a:schemeClr val="tx1"/>
          </a:solidFill>
          <a:latin typeface="+mn-lt"/>
          <a:ea typeface="+mn-ea"/>
          <a:cs typeface="+mn-cs"/>
        </a:defRPr>
      </a:lvl6pPr>
      <a:lvl7pPr marL="2873583" algn="l" defTabSz="957861" rtl="0" eaLnBrk="1" latinLnBrk="0" hangingPunct="1">
        <a:defRPr sz="1900" kern="1200">
          <a:solidFill>
            <a:schemeClr val="tx1"/>
          </a:solidFill>
          <a:latin typeface="+mn-lt"/>
          <a:ea typeface="+mn-ea"/>
          <a:cs typeface="+mn-cs"/>
        </a:defRPr>
      </a:lvl7pPr>
      <a:lvl8pPr marL="3352513" algn="l" defTabSz="957861" rtl="0" eaLnBrk="1" latinLnBrk="0" hangingPunct="1">
        <a:defRPr sz="1900" kern="1200">
          <a:solidFill>
            <a:schemeClr val="tx1"/>
          </a:solidFill>
          <a:latin typeface="+mn-lt"/>
          <a:ea typeface="+mn-ea"/>
          <a:cs typeface="+mn-cs"/>
        </a:defRPr>
      </a:lvl8pPr>
      <a:lvl9pPr marL="3831444" algn="l" defTabSz="9578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bildungsserver.berlin-brandenburg.de/unterricht/pruefungen/pruefungen-10/pruefungsaufgaben-mathemati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e.wikipedia.org/wiki/Fichten#/media/Datei:GemeineFichte.jpg" TargetMode="External"/><Relationship Id="rId7" Type="http://schemas.openxmlformats.org/officeDocument/2006/relationships/image" Target="../media/image25.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3.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32.png"/><Relationship Id="rId10" Type="http://schemas.openxmlformats.org/officeDocument/2006/relationships/image" Target="../media/image22.png"/><Relationship Id="rId4" Type="http://schemas.openxmlformats.org/officeDocument/2006/relationships/image" Target="../media/image35.png"/><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6.png"/><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1.png"/><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Screenshot, Logo, Grafiken, Text enthält.&#10;&#10;Automatisch generierte Beschreibung">
            <a:extLst>
              <a:ext uri="{FF2B5EF4-FFF2-40B4-BE49-F238E27FC236}">
                <a16:creationId xmlns:a16="http://schemas.microsoft.com/office/drawing/2014/main" id="{C1AE2E6A-507E-8540-A60D-285DC4BA0F9C}"/>
              </a:ext>
            </a:extLst>
          </p:cNvPr>
          <p:cNvPicPr>
            <a:picLocks noChangeAspect="1"/>
          </p:cNvPicPr>
          <p:nvPr/>
        </p:nvPicPr>
        <p:blipFill rotWithShape="1">
          <a:blip r:embed="rId2">
            <a:extLst>
              <a:ext uri="{28A0092B-C50C-407E-A947-70E740481C1C}">
                <a14:useLocalDpi xmlns:a14="http://schemas.microsoft.com/office/drawing/2010/main" val="0"/>
              </a:ext>
            </a:extLst>
          </a:blip>
          <a:srcRect l="18950"/>
          <a:stretch/>
        </p:blipFill>
        <p:spPr>
          <a:xfrm>
            <a:off x="-1" y="-20731"/>
            <a:ext cx="9922317" cy="6878731"/>
          </a:xfrm>
          <a:prstGeom prst="rect">
            <a:avLst/>
          </a:prstGeom>
        </p:spPr>
      </p:pic>
      <p:sp>
        <p:nvSpPr>
          <p:cNvPr id="16" name="Textfeld 15">
            <a:extLst>
              <a:ext uri="{FF2B5EF4-FFF2-40B4-BE49-F238E27FC236}">
                <a16:creationId xmlns:a16="http://schemas.microsoft.com/office/drawing/2014/main" id="{F608A093-2DDC-C60B-B8FD-8AC6BA7997AF}"/>
              </a:ext>
            </a:extLst>
          </p:cNvPr>
          <p:cNvSpPr txBox="1"/>
          <p:nvPr/>
        </p:nvSpPr>
        <p:spPr>
          <a:xfrm>
            <a:off x="1208584" y="2890391"/>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Daten</a:t>
            </a:r>
          </a:p>
        </p:txBody>
      </p:sp>
    </p:spTree>
    <p:extLst>
      <p:ext uri="{BB962C8B-B14F-4D97-AF65-F5344CB8AC3E}">
        <p14:creationId xmlns:p14="http://schemas.microsoft.com/office/powerpoint/2010/main" val="279245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2932-D394-AC17-77DA-E7137B8C317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CFBB574-93E0-BF0A-E766-1ABE995CD3BB}"/>
              </a:ext>
            </a:extLst>
          </p:cNvPr>
          <p:cNvSpPr>
            <a:spLocks noGrp="1"/>
          </p:cNvSpPr>
          <p:nvPr>
            <p:ph idx="1"/>
          </p:nvPr>
        </p:nvSpPr>
        <p:spPr/>
        <p:txBody>
          <a:bodyPr/>
          <a:lstStyle/>
          <a:p>
            <a:pPr>
              <a:lnSpc>
                <a:spcPct val="107000"/>
              </a:lnSpc>
            </a:pPr>
            <a:r>
              <a:rPr lang="de-DE" sz="15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[MSA 2011 N Basisaufgabe]</a:t>
            </a:r>
          </a:p>
          <a:p>
            <a:r>
              <a:rPr lang="de-DE" sz="1500" kern="100" dirty="0">
                <a:effectLst/>
                <a:latin typeface="Calibri" panose="020F0502020204030204" pitchFamily="34" charset="0"/>
                <a:ea typeface="Calibri" panose="020F0502020204030204" pitchFamily="34" charset="0"/>
                <a:cs typeface="Times New Roman" panose="02020603050405020304" pitchFamily="18" charset="0"/>
              </a:rPr>
              <a:t>An fünf Tankstellen wurde der Preis für einen Liter Dieselkraftstoff notiert </a:t>
            </a:r>
          </a:p>
          <a:p>
            <a:r>
              <a:rPr lang="de-DE" sz="1500" kern="100" dirty="0">
                <a:effectLst/>
                <a:latin typeface="Calibri" panose="020F0502020204030204" pitchFamily="34" charset="0"/>
                <a:ea typeface="Calibri" panose="020F0502020204030204" pitchFamily="34" charset="0"/>
                <a:cs typeface="Times New Roman" panose="02020603050405020304" pitchFamily="18" charset="0"/>
              </a:rPr>
              <a:t>1,18 </a:t>
            </a:r>
            <a:r>
              <a:rPr lang="de-DE" sz="1500" kern="100" dirty="0">
                <a:effectLst/>
                <a:latin typeface="Calibri" panose="020F0502020204030204" pitchFamily="34" charset="0"/>
                <a:ea typeface="Calibri" panose="020F0502020204030204" pitchFamily="34" charset="0"/>
                <a:cs typeface="Calibri" panose="020F0502020204030204" pitchFamily="34" charset="0"/>
              </a:rPr>
              <a:t>€</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 1,30 </a:t>
            </a:r>
            <a:r>
              <a:rPr lang="de-DE" sz="1500" kern="100" dirty="0">
                <a:effectLst/>
                <a:latin typeface="Calibri" panose="020F0502020204030204" pitchFamily="34" charset="0"/>
                <a:ea typeface="Calibri" panose="020F0502020204030204" pitchFamily="34" charset="0"/>
                <a:cs typeface="Calibri" panose="020F0502020204030204" pitchFamily="34" charset="0"/>
              </a:rPr>
              <a:t>€</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 1,23 </a:t>
            </a:r>
            <a:r>
              <a:rPr lang="de-DE" sz="1500" kern="100" dirty="0">
                <a:effectLst/>
                <a:latin typeface="Calibri" panose="020F0502020204030204" pitchFamily="34" charset="0"/>
                <a:ea typeface="Calibri" panose="020F0502020204030204" pitchFamily="34" charset="0"/>
                <a:cs typeface="Calibri" panose="020F0502020204030204" pitchFamily="34" charset="0"/>
              </a:rPr>
              <a:t>€</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 1,27 </a:t>
            </a:r>
            <a:r>
              <a:rPr lang="de-DE" sz="1500" kern="100" dirty="0">
                <a:effectLst/>
                <a:latin typeface="Calibri" panose="020F0502020204030204" pitchFamily="34" charset="0"/>
                <a:ea typeface="Calibri" panose="020F0502020204030204" pitchFamily="34" charset="0"/>
                <a:cs typeface="Calibri" panose="020F0502020204030204" pitchFamily="34" charset="0"/>
              </a:rPr>
              <a:t>€</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 1,22 </a:t>
            </a:r>
            <a:r>
              <a:rPr lang="de-DE" sz="1500" kern="100" dirty="0">
                <a:effectLst/>
                <a:latin typeface="Calibri" panose="020F0502020204030204" pitchFamily="34" charset="0"/>
                <a:ea typeface="Calibri" panose="020F0502020204030204" pitchFamily="34" charset="0"/>
                <a:cs typeface="Calibri" panose="020F0502020204030204" pitchFamily="34" charset="0"/>
              </a:rPr>
              <a:t>€</a:t>
            </a:r>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Gib den durchschnittlichen Preis (arithmetische Mittel) für einen Liter Dieselkraftstoff an.</a:t>
            </a:r>
            <a:endParaRPr lang="de-DE" sz="15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500" b="1" kern="100" dirty="0">
                <a:latin typeface="Calibri" panose="020F0502020204030204" pitchFamily="34" charset="0"/>
                <a:ea typeface="Calibri" panose="020F0502020204030204" pitchFamily="34" charset="0"/>
                <a:cs typeface="Times New Roman" panose="02020603050405020304" pitchFamily="18" charset="0"/>
              </a:rPr>
              <a:t>Aufgabe 2</a:t>
            </a: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Gib den Modalwert (Modus) folgender Messdaten an.</a:t>
            </a:r>
          </a:p>
          <a:p>
            <a:pPr>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123 cm      124 cm       151 cm          123 cm       169 cm   </a:t>
            </a:r>
            <a:endParaRPr lang="de-DE" sz="1500" b="1"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Aufgabe 3</a:t>
            </a:r>
          </a:p>
          <a:p>
            <a:pPr marL="0" lv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Gib das Minimum und das Maximum folgender Werte an. </a:t>
            </a:r>
          </a:p>
          <a:p>
            <a:pPr>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1,3 kg; 1,5 kg; 1,8 kg; 2,1 kg; 1,2 kg; 2,2 kg</a:t>
            </a:r>
          </a:p>
          <a:p>
            <a:pPr>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Berechne außerdem die Spannweite.</a:t>
            </a:r>
          </a:p>
          <a:p>
            <a:pPr>
              <a:spcBef>
                <a:spcPts val="0"/>
              </a:spcBef>
            </a:pPr>
            <a:r>
              <a:rPr lang="de-DE" sz="1500" b="1" kern="100" dirty="0">
                <a:latin typeface="Calibri" panose="020F0502020204030204" pitchFamily="34" charset="0"/>
                <a:ea typeface="Calibri" panose="020F0502020204030204" pitchFamily="34" charset="0"/>
                <a:cs typeface="Times New Roman" panose="02020603050405020304" pitchFamily="18" charset="0"/>
              </a:rPr>
              <a:t>Aufgabe 4</a:t>
            </a: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Berechne den Zentralwert (Median) folgender Messdaten.</a:t>
            </a:r>
          </a:p>
          <a:p>
            <a:pPr>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5°C       7°C       3°C       8°C       1°C      8°C       5°C</a:t>
            </a:r>
            <a:endParaRPr lang="de-DE" sz="15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500" b="1" kern="100" dirty="0">
                <a:latin typeface="Calibri" panose="020F0502020204030204" pitchFamily="34" charset="0"/>
                <a:ea typeface="Calibri" panose="020F0502020204030204" pitchFamily="34" charset="0"/>
                <a:cs typeface="Times New Roman" panose="02020603050405020304" pitchFamily="18" charset="0"/>
              </a:rPr>
              <a:t>Aufgabe 5</a:t>
            </a: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Björn hat gestern und heute Basketball gespielt. Die Tabelle zeigt die Anzahl seiner Würfe auf den Korb und die Anzahl seiner Treffer. </a:t>
            </a:r>
            <a:r>
              <a:rPr lang="de-DE" sz="1500" dirty="0">
                <a:effectLst/>
                <a:latin typeface="Calibri" panose="020F0502020204030204" pitchFamily="34" charset="0"/>
                <a:ea typeface="Calibri" panose="020F0502020204030204" pitchFamily="34" charset="0"/>
                <a:cs typeface="Times New Roman" panose="02020603050405020304" pitchFamily="18" charset="0"/>
              </a:rPr>
              <a:t>Gib die absolute und relative Häufigkeit für Björns Treffer von gestern und heute an.</a:t>
            </a:r>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Bef>
                <a:spcPts val="0"/>
              </a:spcBef>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r>
            <a:br>
              <a:rPr lang="de-DE" sz="16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00" dirty="0">
                <a:effectLst/>
                <a:ea typeface="Times New Roman" panose="02020603050405020304" pitchFamily="18" charset="0"/>
                <a:cs typeface="Times New Roman" panose="02020603050405020304" pitchFamily="18" charset="0"/>
              </a:rPr>
              <a:t> </a:t>
            </a:r>
            <a:endParaRPr lang="de-DE" sz="16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de-DE"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el 3">
            <a:extLst>
              <a:ext uri="{FF2B5EF4-FFF2-40B4-BE49-F238E27FC236}">
                <a16:creationId xmlns:a16="http://schemas.microsoft.com/office/drawing/2014/main" id="{2F8D044F-9D95-966F-BE98-7FCBE09A9FCD}"/>
              </a:ext>
            </a:extLst>
          </p:cNvPr>
          <p:cNvSpPr>
            <a:spLocks noGrp="1"/>
          </p:cNvSpPr>
          <p:nvPr>
            <p:ph type="title"/>
          </p:nvPr>
        </p:nvSpPr>
        <p:spPr/>
        <p:txBody>
          <a:bodyPr>
            <a:normAutofit/>
          </a:bodyPr>
          <a:lstStyle/>
          <a:p>
            <a:r>
              <a:rPr lang="de-DE" dirty="0"/>
              <a:t>Statistische Kennzahlen </a:t>
            </a:r>
          </a:p>
        </p:txBody>
      </p:sp>
      <p:sp>
        <p:nvSpPr>
          <p:cNvPr id="11" name="Titel 3">
            <a:extLst>
              <a:ext uri="{FF2B5EF4-FFF2-40B4-BE49-F238E27FC236}">
                <a16:creationId xmlns:a16="http://schemas.microsoft.com/office/drawing/2014/main" id="{B1FE4BCD-64AA-E39A-3CDC-DF95CB926B16}"/>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1</a:t>
            </a:r>
          </a:p>
        </p:txBody>
      </p:sp>
      <p:sp>
        <p:nvSpPr>
          <p:cNvPr id="14" name="Fußzeilenplatzhalter 5">
            <a:extLst>
              <a:ext uri="{FF2B5EF4-FFF2-40B4-BE49-F238E27FC236}">
                <a16:creationId xmlns:a16="http://schemas.microsoft.com/office/drawing/2014/main" id="{ECAB7919-767E-A525-B8A1-31914D77366D}"/>
              </a:ext>
            </a:extLst>
          </p:cNvPr>
          <p:cNvSpPr txBox="1">
            <a:spLocks/>
          </p:cNvSpPr>
          <p:nvPr/>
        </p:nvSpPr>
        <p:spPr>
          <a:xfrm>
            <a:off x="8553400" y="5933614"/>
            <a:ext cx="792088"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pic>
        <p:nvPicPr>
          <p:cNvPr id="5" name="Grafik 4">
            <a:extLst>
              <a:ext uri="{FF2B5EF4-FFF2-40B4-BE49-F238E27FC236}">
                <a16:creationId xmlns:a16="http://schemas.microsoft.com/office/drawing/2014/main" id="{FC41A6BF-ECB4-CF88-24BD-12CEB44C8D9A}"/>
              </a:ext>
            </a:extLst>
          </p:cNvPr>
          <p:cNvPicPr>
            <a:picLocks noChangeAspect="1"/>
          </p:cNvPicPr>
          <p:nvPr/>
        </p:nvPicPr>
        <p:blipFill>
          <a:blip r:embed="rId2"/>
          <a:stretch>
            <a:fillRect/>
          </a:stretch>
        </p:blipFill>
        <p:spPr>
          <a:xfrm>
            <a:off x="200472" y="5177982"/>
            <a:ext cx="1466925" cy="863644"/>
          </a:xfrm>
          <a:prstGeom prst="rect">
            <a:avLst/>
          </a:prstGeom>
        </p:spPr>
      </p:pic>
      <p:grpSp>
        <p:nvGrpSpPr>
          <p:cNvPr id="27" name="Knopf1">
            <a:extLst>
              <a:ext uri="{FF2B5EF4-FFF2-40B4-BE49-F238E27FC236}">
                <a16:creationId xmlns:a16="http://schemas.microsoft.com/office/drawing/2014/main" id="{0747CD23-217C-4D8E-BC3C-BCF86426BA40}"/>
              </a:ext>
            </a:extLst>
          </p:cNvPr>
          <p:cNvGrpSpPr/>
          <p:nvPr/>
        </p:nvGrpSpPr>
        <p:grpSpPr>
          <a:xfrm>
            <a:off x="9383011" y="1045049"/>
            <a:ext cx="525690" cy="504000"/>
            <a:chOff x="8550142" y="4941168"/>
            <a:chExt cx="593858" cy="576064"/>
          </a:xfrm>
          <a:solidFill>
            <a:schemeClr val="accent1"/>
          </a:solidFill>
        </p:grpSpPr>
        <p:sp>
          <p:nvSpPr>
            <p:cNvPr id="28" name="Rechteck 27">
              <a:extLst>
                <a:ext uri="{FF2B5EF4-FFF2-40B4-BE49-F238E27FC236}">
                  <a16:creationId xmlns:a16="http://schemas.microsoft.com/office/drawing/2014/main" id="{A0698E0C-15BB-4A4E-9AEA-1AC3BEBEBA7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E4D6DA9E-4C11-4510-BF7E-F8E47A29A10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0" name="Hilfe 1 Grafik">
            <a:extLst>
              <a:ext uri="{FF2B5EF4-FFF2-40B4-BE49-F238E27FC236}">
                <a16:creationId xmlns:a16="http://schemas.microsoft.com/office/drawing/2014/main" id="{086F49F5-21D6-4E11-917B-019EB7D0EA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93918" y="767209"/>
            <a:ext cx="7865722" cy="4458304"/>
          </a:xfrm>
          <a:prstGeom prst="rect">
            <a:avLst/>
          </a:prstGeom>
          <a:effectLst>
            <a:glow rad="190500">
              <a:schemeClr val="accent1">
                <a:lumMod val="20000"/>
                <a:lumOff val="80000"/>
                <a:alpha val="85000"/>
              </a:schemeClr>
            </a:glow>
            <a:softEdge rad="0"/>
          </a:effectLst>
        </p:spPr>
      </p:pic>
      <p:grpSp>
        <p:nvGrpSpPr>
          <p:cNvPr id="31" name="Knopf2">
            <a:extLst>
              <a:ext uri="{FF2B5EF4-FFF2-40B4-BE49-F238E27FC236}">
                <a16:creationId xmlns:a16="http://schemas.microsoft.com/office/drawing/2014/main" id="{C1E01FBB-6E54-4370-A200-15A26FB271F0}"/>
              </a:ext>
            </a:extLst>
          </p:cNvPr>
          <p:cNvGrpSpPr/>
          <p:nvPr/>
        </p:nvGrpSpPr>
        <p:grpSpPr>
          <a:xfrm>
            <a:off x="9383011" y="1677530"/>
            <a:ext cx="525690" cy="504000"/>
            <a:chOff x="8550142" y="4941168"/>
            <a:chExt cx="593858" cy="576064"/>
          </a:xfrm>
          <a:solidFill>
            <a:schemeClr val="accent1"/>
          </a:solidFill>
        </p:grpSpPr>
        <p:sp>
          <p:nvSpPr>
            <p:cNvPr id="32" name="Rechteck 31">
              <a:extLst>
                <a:ext uri="{FF2B5EF4-FFF2-40B4-BE49-F238E27FC236}">
                  <a16:creationId xmlns:a16="http://schemas.microsoft.com/office/drawing/2014/main" id="{183EBB80-3C01-4D21-8363-E338A2D5D3C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32">
              <a:extLst>
                <a:ext uri="{FF2B5EF4-FFF2-40B4-BE49-F238E27FC236}">
                  <a16:creationId xmlns:a16="http://schemas.microsoft.com/office/drawing/2014/main" id="{61CE2121-A997-4572-A70E-45B507D70E1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34" name="Hilfe 2 Grafik">
            <a:extLst>
              <a:ext uri="{FF2B5EF4-FFF2-40B4-BE49-F238E27FC236}">
                <a16:creationId xmlns:a16="http://schemas.microsoft.com/office/drawing/2014/main" id="{4160C42F-C67C-48BF-89AD-5EE0C38DA6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71229" y="933561"/>
            <a:ext cx="7913899" cy="4481982"/>
          </a:xfrm>
          <a:prstGeom prst="rect">
            <a:avLst/>
          </a:prstGeom>
          <a:effectLst>
            <a:glow rad="190500">
              <a:schemeClr val="accent1">
                <a:lumMod val="20000"/>
                <a:lumOff val="80000"/>
                <a:alpha val="85000"/>
              </a:schemeClr>
            </a:glow>
          </a:effectLst>
        </p:spPr>
      </p:pic>
      <p:grpSp>
        <p:nvGrpSpPr>
          <p:cNvPr id="35" name="Knopf3">
            <a:extLst>
              <a:ext uri="{FF2B5EF4-FFF2-40B4-BE49-F238E27FC236}">
                <a16:creationId xmlns:a16="http://schemas.microsoft.com/office/drawing/2014/main" id="{844AAF70-8F19-4879-A291-62AAEEE215BE}"/>
              </a:ext>
            </a:extLst>
          </p:cNvPr>
          <p:cNvGrpSpPr/>
          <p:nvPr/>
        </p:nvGrpSpPr>
        <p:grpSpPr>
          <a:xfrm>
            <a:off x="9380848" y="2310011"/>
            <a:ext cx="525690" cy="504000"/>
            <a:chOff x="8550142" y="4941168"/>
            <a:chExt cx="593858" cy="576064"/>
          </a:xfrm>
          <a:solidFill>
            <a:schemeClr val="accent1"/>
          </a:solidFill>
        </p:grpSpPr>
        <p:sp>
          <p:nvSpPr>
            <p:cNvPr id="36" name="Rechteck 35">
              <a:extLst>
                <a:ext uri="{FF2B5EF4-FFF2-40B4-BE49-F238E27FC236}">
                  <a16:creationId xmlns:a16="http://schemas.microsoft.com/office/drawing/2014/main" id="{37BA4273-A4A7-49E4-88C2-B9B28094FC7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Ellipse 36">
              <a:extLst>
                <a:ext uri="{FF2B5EF4-FFF2-40B4-BE49-F238E27FC236}">
                  <a16:creationId xmlns:a16="http://schemas.microsoft.com/office/drawing/2014/main" id="{F6342728-2269-4639-9DF3-4A701746AC4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38" name="Hilfe 3 Grafik">
            <a:extLst>
              <a:ext uri="{FF2B5EF4-FFF2-40B4-BE49-F238E27FC236}">
                <a16:creationId xmlns:a16="http://schemas.microsoft.com/office/drawing/2014/main" id="{EF3C5D4A-C7B0-4895-B75D-651B217734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5568" y="1112632"/>
            <a:ext cx="7927040" cy="4480221"/>
          </a:xfrm>
          <a:prstGeom prst="rect">
            <a:avLst/>
          </a:prstGeom>
          <a:effectLst>
            <a:glow rad="190500">
              <a:schemeClr val="accent1">
                <a:lumMod val="20000"/>
                <a:lumOff val="80000"/>
                <a:alpha val="85000"/>
              </a:schemeClr>
            </a:glow>
          </a:effectLst>
        </p:spPr>
      </p:pic>
      <p:grpSp>
        <p:nvGrpSpPr>
          <p:cNvPr id="39" name="Knopf4">
            <a:extLst>
              <a:ext uri="{FF2B5EF4-FFF2-40B4-BE49-F238E27FC236}">
                <a16:creationId xmlns:a16="http://schemas.microsoft.com/office/drawing/2014/main" id="{847C4DB4-41F9-46F0-B02A-E97E9F9A00A9}"/>
              </a:ext>
            </a:extLst>
          </p:cNvPr>
          <p:cNvGrpSpPr/>
          <p:nvPr/>
        </p:nvGrpSpPr>
        <p:grpSpPr>
          <a:xfrm>
            <a:off x="9383011" y="2942492"/>
            <a:ext cx="525690" cy="504000"/>
            <a:chOff x="8550142" y="4941168"/>
            <a:chExt cx="593858" cy="576064"/>
          </a:xfrm>
          <a:solidFill>
            <a:schemeClr val="accent1"/>
          </a:solidFill>
        </p:grpSpPr>
        <p:sp>
          <p:nvSpPr>
            <p:cNvPr id="40" name="Rechteck 39">
              <a:extLst>
                <a:ext uri="{FF2B5EF4-FFF2-40B4-BE49-F238E27FC236}">
                  <a16:creationId xmlns:a16="http://schemas.microsoft.com/office/drawing/2014/main" id="{F48FBA05-CA2B-4D4A-B330-55E9D4D8C8F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Ellipse 40">
              <a:extLst>
                <a:ext uri="{FF2B5EF4-FFF2-40B4-BE49-F238E27FC236}">
                  <a16:creationId xmlns:a16="http://schemas.microsoft.com/office/drawing/2014/main" id="{34192E3E-1E45-4DB1-8742-1BEFA65D0D7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2" name="Hilfe 4 Grafik">
            <a:extLst>
              <a:ext uri="{FF2B5EF4-FFF2-40B4-BE49-F238E27FC236}">
                <a16:creationId xmlns:a16="http://schemas.microsoft.com/office/drawing/2014/main" id="{79A611E1-36B1-4593-8C91-03DD8783682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5568" y="1295667"/>
            <a:ext cx="7905986" cy="4470533"/>
          </a:xfrm>
          <a:prstGeom prst="rect">
            <a:avLst/>
          </a:prstGeom>
          <a:effectLst>
            <a:glow rad="190500">
              <a:schemeClr val="accent1">
                <a:lumMod val="20000"/>
                <a:lumOff val="80000"/>
                <a:alpha val="85000"/>
              </a:schemeClr>
            </a:glow>
          </a:effectLst>
        </p:spPr>
      </p:pic>
      <p:grpSp>
        <p:nvGrpSpPr>
          <p:cNvPr id="43" name="Knopf5">
            <a:extLst>
              <a:ext uri="{FF2B5EF4-FFF2-40B4-BE49-F238E27FC236}">
                <a16:creationId xmlns:a16="http://schemas.microsoft.com/office/drawing/2014/main" id="{BE30C661-A54C-4223-9C7D-3F102A4FBDB2}"/>
              </a:ext>
            </a:extLst>
          </p:cNvPr>
          <p:cNvGrpSpPr/>
          <p:nvPr/>
        </p:nvGrpSpPr>
        <p:grpSpPr>
          <a:xfrm>
            <a:off x="9383011" y="3574973"/>
            <a:ext cx="525690" cy="504000"/>
            <a:chOff x="8550142" y="4941168"/>
            <a:chExt cx="593858" cy="576064"/>
          </a:xfrm>
          <a:solidFill>
            <a:schemeClr val="accent1"/>
          </a:solidFill>
        </p:grpSpPr>
        <p:sp>
          <p:nvSpPr>
            <p:cNvPr id="44" name="Rechteck 43">
              <a:extLst>
                <a:ext uri="{FF2B5EF4-FFF2-40B4-BE49-F238E27FC236}">
                  <a16:creationId xmlns:a16="http://schemas.microsoft.com/office/drawing/2014/main" id="{EADA0E6A-08EC-42F7-9669-B23516B76C9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Ellipse 44">
              <a:extLst>
                <a:ext uri="{FF2B5EF4-FFF2-40B4-BE49-F238E27FC236}">
                  <a16:creationId xmlns:a16="http://schemas.microsoft.com/office/drawing/2014/main" id="{EC3CE6FD-D044-4C70-B2D3-A5A2EC89F10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6" name="Hilfe 5 Grafik">
            <a:extLst>
              <a:ext uri="{FF2B5EF4-FFF2-40B4-BE49-F238E27FC236}">
                <a16:creationId xmlns:a16="http://schemas.microsoft.com/office/drawing/2014/main" id="{39465EEE-A159-4118-997D-447BCFE1198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0605" y="1466745"/>
            <a:ext cx="7902324" cy="4484760"/>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70003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44444E-6 L -0.88093 4.44444E-6 " pathEditMode="relative" rAng="0" ptsTypes="AA">
                                      <p:cBhvr>
                                        <p:cTn id="6" dur="2000" fill="hold"/>
                                        <p:tgtEl>
                                          <p:spTgt spid="3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35897E-6 4.44444E-6 " pathEditMode="relative" rAng="0" ptsTypes="AA">
                                      <p:cBhvr>
                                        <p:cTn id="10" dur="2000" fill="hold"/>
                                        <p:tgtEl>
                                          <p:spTgt spid="30"/>
                                        </p:tgtEl>
                                        <p:attrNameLst>
                                          <p:attrName>ppt_x</p:attrName>
                                          <p:attrName>ppt_y</p:attrName>
                                        </p:attrNameLst>
                                      </p:cBhvr>
                                      <p:rCtr x="44038" y="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10256E-6 -1.48148E-6 L -0.88093 -1.48148E-6 " pathEditMode="relative" rAng="0" ptsTypes="AA">
                                      <p:cBhvr>
                                        <p:cTn id="14" dur="2000" fill="hold"/>
                                        <p:tgtEl>
                                          <p:spTgt spid="34"/>
                                        </p:tgtEl>
                                        <p:attrNameLst>
                                          <p:attrName>ppt_x</p:attrName>
                                          <p:attrName>ppt_y</p:attrName>
                                        </p:attrNameLst>
                                      </p:cBhvr>
                                      <p:rCtr x="-44054"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88093 -1.48148E-6 L 4.10256E-6 -1.48148E-6 " pathEditMode="relative" rAng="0" ptsTypes="AA">
                                      <p:cBhvr>
                                        <p:cTn id="18" dur="2000" fill="hold"/>
                                        <p:tgtEl>
                                          <p:spTgt spid="34"/>
                                        </p:tgtEl>
                                        <p:attrNameLst>
                                          <p:attrName>ppt_x</p:attrName>
                                          <p:attrName>ppt_y</p:attrName>
                                        </p:attrNameLst>
                                      </p:cBhvr>
                                      <p:rCtr x="44038" y="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4.10256E-6 1.11111E-6 L -0.88093 1.11111E-6 " pathEditMode="relative" rAng="0" ptsTypes="AA">
                                      <p:cBhvr>
                                        <p:cTn id="22" dur="2000" fill="hold"/>
                                        <p:tgtEl>
                                          <p:spTgt spid="38"/>
                                        </p:tgtEl>
                                        <p:attrNameLst>
                                          <p:attrName>ppt_x</p:attrName>
                                          <p:attrName>ppt_y</p:attrName>
                                        </p:attrNameLst>
                                      </p:cBhvr>
                                      <p:rCtr x="-44054"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88093 1.11111E-6 L 4.10256E-6 1.11111E-6 " pathEditMode="relative" rAng="0" ptsTypes="AA">
                                      <p:cBhvr>
                                        <p:cTn id="26" dur="2000" fill="hold"/>
                                        <p:tgtEl>
                                          <p:spTgt spid="38"/>
                                        </p:tgtEl>
                                        <p:attrNameLst>
                                          <p:attrName>ppt_x</p:attrName>
                                          <p:attrName>ppt_y</p:attrName>
                                        </p:attrNameLst>
                                      </p:cBhvr>
                                      <p:rCtr x="44038" y="0"/>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4.35897E-6 -4.81481E-6 L -0.88093 -4.81481E-6 " pathEditMode="relative" rAng="0" ptsTypes="AA">
                                      <p:cBhvr>
                                        <p:cTn id="30" dur="2000" fill="hold"/>
                                        <p:tgtEl>
                                          <p:spTgt spid="42"/>
                                        </p:tgtEl>
                                        <p:attrNameLst>
                                          <p:attrName>ppt_x</p:attrName>
                                          <p:attrName>ppt_y</p:attrName>
                                        </p:attrNameLst>
                                      </p:cBhvr>
                                      <p:rCtr x="-44054"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88093 -4.81481E-6 L -4.35897E-6 -4.81481E-6 " pathEditMode="relative" rAng="0" ptsTypes="AA">
                                      <p:cBhvr>
                                        <p:cTn id="34" dur="2000" fill="hold"/>
                                        <p:tgtEl>
                                          <p:spTgt spid="42"/>
                                        </p:tgtEl>
                                        <p:attrNameLst>
                                          <p:attrName>ppt_x</p:attrName>
                                          <p:attrName>ppt_y</p:attrName>
                                        </p:attrNameLst>
                                      </p:cBhvr>
                                      <p:rCtr x="44038" y="0"/>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4.87179E-6 -7.40741E-7 L -0.88092 -7.40741E-7 " pathEditMode="relative" rAng="0" ptsTypes="AA">
                                      <p:cBhvr>
                                        <p:cTn id="38" dur="2000" fill="hold"/>
                                        <p:tgtEl>
                                          <p:spTgt spid="46"/>
                                        </p:tgtEl>
                                        <p:attrNameLst>
                                          <p:attrName>ppt_x</p:attrName>
                                          <p:attrName>ppt_y</p:attrName>
                                        </p:attrNameLst>
                                      </p:cBhvr>
                                      <p:rCtr x="-44054"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88092 -7.40741E-7 L -4.87179E-6 -7.40741E-7 " pathEditMode="relative" rAng="0" ptsTypes="AA">
                                      <p:cBhvr>
                                        <p:cTn id="42" dur="2000" fill="hold"/>
                                        <p:tgtEl>
                                          <p:spTgt spid="46"/>
                                        </p:tgtEl>
                                        <p:attrNameLst>
                                          <p:attrName>ppt_x</p:attrName>
                                          <p:attrName>ppt_y</p:attrName>
                                        </p:attrNameLst>
                                      </p:cBhvr>
                                      <p:rCtr x="440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E9D2-267E-2FCD-7023-F60BEF7E3DF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0A936D71-0B0E-5367-1AF4-E16026902546}"/>
                  </a:ext>
                </a:extLst>
              </p:cNvPr>
              <p:cNvSpPr>
                <a:spLocks noGrp="1"/>
              </p:cNvSpPr>
              <p:nvPr>
                <p:ph idx="1"/>
              </p:nvPr>
            </p:nvSpPr>
            <p:spPr/>
            <p:txBody>
              <a:bodyPr/>
              <a:lstStyle/>
              <a:p>
                <a:pPr marL="0">
                  <a:spcBef>
                    <a:spcPts val="0"/>
                  </a:spcBef>
                </a:pPr>
                <a:r>
                  <a:rPr lang="de-DE" sz="15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[MSA 2011 N Basisaufgabe]</a:t>
                </a:r>
              </a:p>
              <a:p>
                <a:pPr marL="0" lvl="0">
                  <a:spcBef>
                    <a:spcPts val="0"/>
                  </a:spcBef>
                  <a:spcAft>
                    <a:spcPts val="800"/>
                  </a:spcAft>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Durchschnittlicher Preis/Arithmetische Mittel:</a:t>
                </a:r>
                <a:r>
                  <a:rPr lang="de-DE" sz="1500" kern="1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de-DE" sz="15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de-DE" sz="1500" b="0" i="1" kern="100" smtClean="0">
                            <a:effectLst/>
                            <a:latin typeface="Cambria Math" panose="02040503050406030204" pitchFamily="18" charset="0"/>
                            <a:ea typeface="Calibri" panose="020F0502020204030204" pitchFamily="34" charset="0"/>
                            <a:cs typeface="Times New Roman" panose="02020603050405020304" pitchFamily="18" charset="0"/>
                          </a:rPr>
                          <m:t>𝑥</m:t>
                        </m:r>
                      </m:e>
                    </m:acc>
                    <m:r>
                      <a:rPr lang="de-DE" sz="1500" b="0"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5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500" b="0" i="1" kern="100" smtClean="0">
                            <a:effectLst/>
                            <a:latin typeface="Cambria Math" panose="02040503050406030204" pitchFamily="18" charset="0"/>
                            <a:ea typeface="Calibri" panose="020F0502020204030204" pitchFamily="34" charset="0"/>
                            <a:cs typeface="Times New Roman" panose="02020603050405020304" pitchFamily="18" charset="0"/>
                          </a:rPr>
                          <m:t>1,18+1,30+1,23+1,27+1,22</m:t>
                        </m:r>
                      </m:num>
                      <m:den>
                        <m:r>
                          <a:rPr lang="de-DE" sz="1500" b="0" i="1" kern="100" smtClean="0">
                            <a:effectLst/>
                            <a:latin typeface="Cambria Math" panose="02040503050406030204" pitchFamily="18" charset="0"/>
                            <a:ea typeface="Calibri" panose="020F0502020204030204" pitchFamily="34" charset="0"/>
                            <a:cs typeface="Times New Roman" panose="02020603050405020304" pitchFamily="18" charset="0"/>
                          </a:rPr>
                          <m:t>5</m:t>
                        </m:r>
                      </m:den>
                    </m:f>
                    <m:r>
                      <a:rPr lang="de-DE" sz="1500" b="0" i="1" kern="100" smtClean="0">
                        <a:effectLst/>
                        <a:latin typeface="Cambria Math" panose="02040503050406030204" pitchFamily="18" charset="0"/>
                        <a:ea typeface="Calibri" panose="020F0502020204030204" pitchFamily="34" charset="0"/>
                        <a:cs typeface="Times New Roman" panose="02020603050405020304" pitchFamily="18" charset="0"/>
                      </a:rPr>
                      <m:t>=1,24 €</m:t>
                    </m:r>
                  </m:oMath>
                </a14:m>
                <a:endParaRPr lang="de-DE" sz="15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spcBef>
                    <a:spcPts val="0"/>
                  </a:spcBef>
                </a:pPr>
                <a:r>
                  <a:rPr lang="de-DE" sz="1500" b="1" kern="100" dirty="0">
                    <a:effectLst/>
                    <a:ea typeface="Calibri" panose="020F0502020204030204" pitchFamily="34" charset="0"/>
                    <a:cs typeface="Times New Roman" panose="02020603050405020304" pitchFamily="18" charset="0"/>
                  </a:rPr>
                  <a:t>Aufgabe 2</a:t>
                </a:r>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Der Modus beträgt 123 cm. Er ist der häufigste Wert. Er kommt im Gegensatz zu allen anderen zweimal vor</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a:t>
                </a:r>
              </a:p>
              <a:p>
                <a:pPr>
                  <a:spcBef>
                    <a:spcPts val="0"/>
                  </a:spcBef>
                </a:pPr>
                <a:endParaRPr lang="de-DE" sz="1500" b="1"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500" b="1" kern="100" dirty="0">
                    <a:latin typeface="Calibri" panose="020F0502020204030204" pitchFamily="34" charset="0"/>
                    <a:ea typeface="Calibri" panose="020F0502020204030204" pitchFamily="34" charset="0"/>
                    <a:cs typeface="Times New Roman" panose="02020603050405020304" pitchFamily="18" charset="0"/>
                  </a:rPr>
                  <a:t>Aufgabe 3</a:t>
                </a:r>
              </a:p>
              <a:p>
                <a:pPr>
                  <a:spcBef>
                    <a:spcPts val="0"/>
                  </a:spcBef>
                  <a:spcAft>
                    <a:spcPts val="800"/>
                  </a:spcAft>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Das Minimum ist: 1,2 kg                      Das Maximum ist 2,2 kg</a:t>
                </a:r>
                <a:endParaRPr lang="de-DE" sz="15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Spannweite R = Maximum – Minimum =  2,2 kg – 1,2 kg = 1 kg</a:t>
                </a:r>
              </a:p>
              <a:p>
                <a:pPr>
                  <a:spcBef>
                    <a:spcPts val="0"/>
                  </a:spcBef>
                </a:pP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Aufgabe 4</a:t>
                </a:r>
              </a:p>
              <a:p>
                <a:pPr>
                  <a:spcBef>
                    <a:spcPts val="0"/>
                  </a:spcBef>
                </a:pPr>
                <a:r>
                  <a:rPr lang="de-DE" sz="1500" i="1" kern="100" dirty="0">
                    <a:effectLst/>
                    <a:latin typeface="Calibri" panose="020F0502020204030204" pitchFamily="34" charset="0"/>
                    <a:ea typeface="Times New Roman" panose="02020603050405020304" pitchFamily="18" charset="0"/>
                    <a:cs typeface="Times New Roman" panose="02020603050405020304" pitchFamily="18" charset="0"/>
                  </a:rPr>
                  <a:t>Werte der Größe nach sortieren: </a:t>
                </a:r>
                <a:endParaRPr lang="de-DE" sz="15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1°C             3°C             5°C            </a:t>
                </a:r>
                <a:r>
                  <a:rPr lang="de-DE" sz="1500" i="1" kern="100" dirty="0" err="1">
                    <a:effectLst/>
                    <a:latin typeface="Calibri" panose="020F0502020204030204" pitchFamily="34" charset="0"/>
                    <a:ea typeface="Calibri" panose="020F0502020204030204" pitchFamily="34" charset="0"/>
                    <a:cs typeface="Times New Roman" panose="02020603050405020304" pitchFamily="18" charset="0"/>
                  </a:rPr>
                  <a:t>5°C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7°C               8°C               </a:t>
                </a:r>
                <a:r>
                  <a:rPr lang="de-DE" sz="1500" i="1" kern="100" dirty="0" err="1">
                    <a:effectLst/>
                    <a:latin typeface="Calibri" panose="020F0502020204030204" pitchFamily="34" charset="0"/>
                    <a:ea typeface="Calibri" panose="020F0502020204030204" pitchFamily="34" charset="0"/>
                    <a:cs typeface="Times New Roman" panose="02020603050405020304" pitchFamily="18" charset="0"/>
                  </a:rPr>
                  <a:t>8°C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de-DE" sz="1500" i="1" kern="100" dirty="0">
                    <a:effectLst/>
                    <a:latin typeface="Calibri" panose="020F0502020204030204" pitchFamily="34" charset="0"/>
                    <a:ea typeface="Times New Roman" panose="02020603050405020304" pitchFamily="18" charset="0"/>
                    <a:cs typeface="Times New Roman" panose="02020603050405020304" pitchFamily="18" charset="0"/>
                  </a:rPr>
                  <a:t>Den Wert, der genau in der Mitte liegt, ermitteln:</a:t>
                </a:r>
                <a:endParaRPr lang="de-DE" sz="15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pPr>
                <a:r>
                  <a:rPr lang="de-DE" sz="1500" i="1" strike="sngStrike" kern="100" dirty="0">
                    <a:effectLst/>
                    <a:latin typeface="Calibri" panose="020F0502020204030204" pitchFamily="34" charset="0"/>
                    <a:ea typeface="Calibri" panose="020F0502020204030204" pitchFamily="34" charset="0"/>
                    <a:cs typeface="Times New Roman (Textkörper CS)"/>
                  </a:rPr>
                  <a:t>1°C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500" i="1" strike="sngStrike" kern="100" dirty="0">
                    <a:effectLst/>
                    <a:latin typeface="Calibri" panose="020F0502020204030204" pitchFamily="34" charset="0"/>
                    <a:ea typeface="Calibri" panose="020F0502020204030204" pitchFamily="34" charset="0"/>
                    <a:cs typeface="Times New Roman (Textkörper CS)"/>
                  </a:rPr>
                  <a:t>3°C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500" i="1" strike="sngStrike" kern="100" dirty="0">
                    <a:effectLst/>
                    <a:latin typeface="Calibri" panose="020F0502020204030204" pitchFamily="34" charset="0"/>
                    <a:ea typeface="Calibri" panose="020F0502020204030204" pitchFamily="34" charset="0"/>
                    <a:cs typeface="Times New Roman (Textkörper CS)"/>
                  </a:rPr>
                  <a:t>5°C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500" i="1" kern="100" dirty="0" err="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500" i="1" strike="sngStrike" kern="100" dirty="0">
                    <a:effectLst/>
                    <a:latin typeface="Calibri" panose="020F0502020204030204" pitchFamily="34" charset="0"/>
                    <a:ea typeface="Calibri" panose="020F0502020204030204" pitchFamily="34" charset="0"/>
                    <a:cs typeface="Times New Roman (Textkörper CS)"/>
                  </a:rPr>
                  <a:t>7°C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500" i="1" strike="sngStrike" kern="100" dirty="0">
                    <a:effectLst/>
                    <a:latin typeface="Calibri" panose="020F0502020204030204" pitchFamily="34" charset="0"/>
                    <a:ea typeface="Calibri" panose="020F0502020204030204" pitchFamily="34" charset="0"/>
                    <a:cs typeface="Times New Roman (Textkörper CS)"/>
                  </a:rPr>
                  <a:t>8°C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500" i="1" strike="sngStrike" kern="100" dirty="0" err="1">
                    <a:effectLst/>
                    <a:latin typeface="Calibri" panose="020F0502020204030204" pitchFamily="34" charset="0"/>
                    <a:ea typeface="Calibri" panose="020F0502020204030204" pitchFamily="34" charset="0"/>
                    <a:cs typeface="Times New Roman (Textkörper CS)"/>
                  </a:rPr>
                  <a:t>8°C</a:t>
                </a: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Der Median beträgt 5°C. </a:t>
                </a:r>
              </a:p>
              <a:p>
                <a:pPr>
                  <a:spcBef>
                    <a:spcPts val="0"/>
                  </a:spcBef>
                </a:pPr>
                <a:endParaRPr lang="de-DE" sz="1500" b="1"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500" b="1" kern="100" dirty="0">
                    <a:latin typeface="Calibri" panose="020F0502020204030204" pitchFamily="34" charset="0"/>
                    <a:ea typeface="Calibri" panose="020F0502020204030204" pitchFamily="34" charset="0"/>
                    <a:cs typeface="Times New Roman" panose="02020603050405020304" pitchFamily="18" charset="0"/>
                  </a:rPr>
                  <a:t>Aufgabe 5</a:t>
                </a:r>
              </a:p>
              <a:p>
                <a:pPr marL="0" lvl="0">
                  <a:lnSpc>
                    <a:spcPct val="107000"/>
                  </a:lnSpc>
                </a:pPr>
                <a:r>
                  <a:rPr lang="de-DE" sz="1500" kern="100" dirty="0">
                    <a:effectLst/>
                    <a:ea typeface="Calibri" panose="020F0502020204030204" pitchFamily="34" charset="0"/>
                    <a:cs typeface="Times New Roman" panose="02020603050405020304" pitchFamily="18" charset="0"/>
                  </a:rPr>
                  <a:t>Björn hat gestern und heute insgesamt 48mal den Korb getroffen. Das ist die absolute Häufigkeit für seine Treffer. Er hat 110mal geworfen. Die relative Häufigkeit seiner Treffer liegt bei</a:t>
                </a:r>
                <a14:m>
                  <m:oMath xmlns:m="http://schemas.openxmlformats.org/officeDocument/2006/math">
                    <m:r>
                      <a:rPr lang="de-DE" sz="1500" i="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de-DE" sz="15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500" i="0" kern="100">
                            <a:effectLst/>
                            <a:latin typeface="Cambria Math" panose="02040503050406030204" pitchFamily="18" charset="0"/>
                            <a:ea typeface="Calibri" panose="020F0502020204030204" pitchFamily="34" charset="0"/>
                            <a:cs typeface="Times New Roman" panose="02020603050405020304" pitchFamily="18" charset="0"/>
                          </a:rPr>
                          <m:t>48</m:t>
                        </m:r>
                      </m:num>
                      <m:den>
                        <m:r>
                          <a:rPr lang="de-DE" sz="1500" i="0" kern="100">
                            <a:effectLst/>
                            <a:latin typeface="Cambria Math" panose="02040503050406030204" pitchFamily="18" charset="0"/>
                            <a:ea typeface="Calibri" panose="020F0502020204030204" pitchFamily="34" charset="0"/>
                            <a:cs typeface="Times New Roman" panose="02020603050405020304" pitchFamily="18" charset="0"/>
                          </a:rPr>
                          <m:t>110</m:t>
                        </m:r>
                      </m:den>
                    </m:f>
                  </m:oMath>
                </a14:m>
                <a:r>
                  <a:rPr lang="de-DE" sz="1500" kern="100" dirty="0">
                    <a:effectLst/>
                    <a:ea typeface="Times New Roman" panose="02020603050405020304" pitchFamily="18" charset="0"/>
                    <a:cs typeface="Times New Roman" panose="02020603050405020304" pitchFamily="18" charset="0"/>
                  </a:rPr>
                  <a:t>.</a:t>
                </a:r>
                <a:endParaRPr lang="de-DE" sz="1500" kern="100" dirty="0">
                  <a:effectLst/>
                  <a:ea typeface="Calibri" panose="020F0502020204030204" pitchFamily="34" charset="0"/>
                  <a:cs typeface="Times New Roman" panose="02020603050405020304" pitchFamily="18" charset="0"/>
                </a:endParaRPr>
              </a:p>
              <a:p>
                <a:pPr>
                  <a:spcBef>
                    <a:spcPts val="0"/>
                  </a:spcBef>
                </a:pP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Aft>
                    <a:spcPts val="800"/>
                  </a:spcAft>
                </a:pPr>
                <a:endParaRPr lang="de-DE" sz="1500" b="1" kern="100" dirty="0">
                  <a:effectLst/>
                  <a:ea typeface="Calibri" panose="020F0502020204030204" pitchFamily="34" charset="0"/>
                  <a:cs typeface="Times New Roman" panose="02020603050405020304" pitchFamily="18" charset="0"/>
                </a:endParaRPr>
              </a:p>
              <a:p>
                <a:pPr marL="0" lvl="0">
                  <a:lnSpc>
                    <a:spcPct val="107000"/>
                  </a:lnSpc>
                  <a:spcAft>
                    <a:spcPts val="800"/>
                  </a:spcAft>
                </a:pPr>
                <a:endParaRPr lang="de-DE" sz="1500" b="0" i="1" kern="100" dirty="0">
                  <a:effectLst/>
                  <a:latin typeface="Cambria Math" panose="02040503050406030204" pitchFamily="18" charset="0"/>
                  <a:ea typeface="Calibri" panose="020F0502020204030204" pitchFamily="34" charset="0"/>
                  <a:cs typeface="Times New Roman" panose="02020603050405020304" pitchFamily="18" charset="0"/>
                </a:endParaRPr>
              </a:p>
              <a:p>
                <a:pPr marL="0" lvl="0">
                  <a:lnSpc>
                    <a:spcPct val="107000"/>
                  </a:lnSpc>
                  <a:spcAft>
                    <a:spcPts val="800"/>
                  </a:spcAft>
                </a:pPr>
                <a14:m>
                  <m:oMathPara xmlns:m="http://schemas.openxmlformats.org/officeDocument/2006/math">
                    <m:oMathParaPr>
                      <m:jc m:val="left"/>
                    </m:oMathParaPr>
                    <m:oMath xmlns:m="http://schemas.openxmlformats.org/officeDocument/2006/math">
                      <m:r>
                        <a:rPr lang="de-DE" sz="1500" b="0" i="1" kern="100"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0A936D71-0B0E-5367-1AF4-E1602690254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42778A0C-11A5-8CE3-20FE-D90565BECCB5}"/>
              </a:ext>
            </a:extLst>
          </p:cNvPr>
          <p:cNvSpPr>
            <a:spLocks noGrp="1"/>
          </p:cNvSpPr>
          <p:nvPr>
            <p:ph type="ftr" sz="quarter" idx="10"/>
          </p:nvPr>
        </p:nvSpPr>
        <p:spPr>
          <a:xfrm>
            <a:off x="8409384" y="5877272"/>
            <a:ext cx="792088" cy="216024"/>
          </a:xfrm>
        </p:spPr>
        <p:txBody>
          <a:bodyPr/>
          <a:lstStyle/>
          <a:p>
            <a:pPr defTabSz="957861"/>
            <a:r>
              <a:rPr lang="de-DE" dirty="0">
                <a:solidFill>
                  <a:prstClr val="black">
                    <a:tint val="75000"/>
                  </a:prstClr>
                </a:solidFill>
              </a:rPr>
              <a:t>Daten</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1D057FCB-A388-B08E-8613-9657E1CBF8C2}"/>
                  </a:ext>
                </a:extLst>
              </p:cNvPr>
              <p:cNvSpPr txBox="1"/>
              <p:nvPr/>
            </p:nvSpPr>
            <p:spPr>
              <a:xfrm>
                <a:off x="-4043680" y="-1493520"/>
                <a:ext cx="32736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a:fld id="{C0E95DA3-6D84-48C3-80C1-7FB3F10770EB}" type="mathplaceholder">
                        <a:rPr lang="de-DE" i="1" smtClean="0">
                          <a:latin typeface="Cambria Math" panose="02040503050406030204" pitchFamily="18" charset="0"/>
                        </a:rPr>
                        <a:t>Geben Sie hier eine Formel ein.</a:t>
                      </a:fld>
                    </m:oMath>
                  </m:oMathPara>
                </a14:m>
                <a:endParaRPr lang="de-DE" dirty="0"/>
              </a:p>
            </p:txBody>
          </p:sp>
        </mc:Choice>
        <mc:Fallback xmlns="">
          <p:sp>
            <p:nvSpPr>
              <p:cNvPr id="8" name="Textfeld 7">
                <a:extLst>
                  <a:ext uri="{FF2B5EF4-FFF2-40B4-BE49-F238E27FC236}">
                    <a16:creationId xmlns:a16="http://schemas.microsoft.com/office/drawing/2014/main" id="{CFC6CE6D-B230-00B1-78BF-A5590DB67DFD}"/>
                  </a:ext>
                </a:extLst>
              </p:cNvPr>
              <p:cNvSpPr txBox="1">
                <a:spLocks noRot="1" noChangeAspect="1" noMove="1" noResize="1" noEditPoints="1" noAdjustHandles="1" noChangeArrowheads="1" noChangeShapeType="1" noTextEdit="1"/>
              </p:cNvSpPr>
              <p:nvPr/>
            </p:nvSpPr>
            <p:spPr>
              <a:xfrm>
                <a:off x="-4043680" y="-1493520"/>
                <a:ext cx="3273653" cy="369332"/>
              </a:xfrm>
              <a:prstGeom prst="rect">
                <a:avLst/>
              </a:prstGeom>
              <a:blipFill>
                <a:blip r:embed="rId4"/>
                <a:stretch>
                  <a:fillRect b="-13333"/>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880FAD50-C843-8BED-A5CA-29D78C1DBF3F}"/>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1</a:t>
            </a:r>
          </a:p>
        </p:txBody>
      </p:sp>
    </p:spTree>
    <p:extLst>
      <p:ext uri="{BB962C8B-B14F-4D97-AF65-F5344CB8AC3E}">
        <p14:creationId xmlns:p14="http://schemas.microsoft.com/office/powerpoint/2010/main" val="207022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ACA8-0A50-60C2-24C6-5C23A40DCC2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01781AB-8D21-A039-2DBF-C0689E0E61EF}"/>
              </a:ext>
            </a:extLst>
          </p:cNvPr>
          <p:cNvSpPr>
            <a:spLocks noGrp="1"/>
          </p:cNvSpPr>
          <p:nvPr>
            <p:ph idx="1"/>
          </p:nvPr>
        </p:nvSpPr>
        <p:spPr/>
        <p:txBody>
          <a:bodyPr/>
          <a:lstStyle/>
          <a:p>
            <a:pPr>
              <a:lnSpc>
                <a:spcPct val="107000"/>
              </a:lnSpc>
            </a:pP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2022 X A8]</a:t>
            </a:r>
          </a:p>
          <a:p>
            <a:pPr>
              <a:lnSpc>
                <a:spcPct val="107000"/>
              </a:lnSpc>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Im Jahr 2013 wurden über 500 Jungen im Alter von 9-15 Jahren zu ihrem Wunschberuf befragt. In der Tabelle werden die am häufigsten genannten Berufe in Prozent dargestellt. </a:t>
            </a:r>
          </a:p>
          <a:p>
            <a:pPr>
              <a:lnSpc>
                <a:spcPct val="107000"/>
              </a:lnSpc>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pPr>
            <a:r>
              <a:rPr lang="de-DE" sz="1600" kern="100" dirty="0">
                <a:latin typeface="Calibri" panose="020F0502020204030204" pitchFamily="34" charset="0"/>
                <a:ea typeface="Calibri" panose="020F0502020204030204" pitchFamily="34" charset="0"/>
                <a:cs typeface="Times New Roman" panose="02020603050405020304" pitchFamily="18" charset="0"/>
              </a:rPr>
              <a:t>a)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Gib an, welcher Beruf unter den Schülern am beliebtesten ist.</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Beruf:__________________________</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b) Berechne, wie viele Jungen Fußballspieler werden möchten</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c) Bestimme, wieviel </a:t>
            </a:r>
            <a:r>
              <a:rPr lang="de-D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Prozent der</a:t>
            </a:r>
            <a:r>
              <a:rPr lang="de-DE" sz="1600" kern="1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Schüler Arzt oder Tierarzt werden möchten:_____________________</a:t>
            </a:r>
          </a:p>
          <a:p>
            <a:pPr marL="0" lvl="0">
              <a:lnSpc>
                <a:spcPct val="107000"/>
              </a:lnSpc>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 Entscheide ob folgende Aussage korrekt ist:  </a:t>
            </a:r>
          </a:p>
          <a:p>
            <a:pPr marL="0" lvl="0">
              <a:lnSpc>
                <a:spcPct val="107000"/>
              </a:lnSpc>
            </a:pPr>
            <a:r>
              <a:rPr lang="de-DE" sz="1600" kern="100" dirty="0">
                <a:latin typeface="Calibri" panose="020F0502020204030204" pitchFamily="34" charset="0"/>
                <a:ea typeface="Calibri" panose="020F0502020204030204" pitchFamily="34" charset="0"/>
                <a:cs typeface="Times New Roman" panose="02020603050405020304" pitchFamily="18" charset="0"/>
              </a:rPr>
              <a:t>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Mehr Jungen möchten Arzt oder Tierarzt als Polizist oder Pilot werden . Begründe Deine Entscheidung. </a:t>
            </a:r>
          </a:p>
          <a:p>
            <a:pPr marL="457200">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effectLst/>
                <a:latin typeface="Calibri" panose="020F0502020204030204" pitchFamily="34" charset="0"/>
                <a:ea typeface="Calibri" panose="020F0502020204030204" pitchFamily="34" charset="0"/>
                <a:cs typeface="Times New Roman" panose="02020603050405020304" pitchFamily="18" charset="0"/>
              </a:rPr>
              <a:t/>
            </a:r>
            <a:br>
              <a:rPr lang="de-DE" sz="1800" b="1" dirty="0">
                <a:effectLst/>
                <a:latin typeface="Calibri" panose="020F0502020204030204" pitchFamily="34" charset="0"/>
                <a:ea typeface="Calibri" panose="020F0502020204030204" pitchFamily="34" charset="0"/>
                <a:cs typeface="Times New Roman" panose="02020603050405020304" pitchFamily="18" charset="0"/>
              </a:rPr>
            </a:b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Bef>
                <a:spcPts val="0"/>
              </a:spcBef>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r>
            <a:br>
              <a:rPr lang="de-DE" sz="16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00" dirty="0">
                <a:effectLst/>
                <a:ea typeface="Times New Roman" panose="02020603050405020304" pitchFamily="18" charset="0"/>
                <a:cs typeface="Times New Roman" panose="02020603050405020304" pitchFamily="18" charset="0"/>
              </a:rPr>
              <a:t> </a:t>
            </a:r>
            <a:endParaRPr lang="de-DE" sz="16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de-DE"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el 3">
            <a:extLst>
              <a:ext uri="{FF2B5EF4-FFF2-40B4-BE49-F238E27FC236}">
                <a16:creationId xmlns:a16="http://schemas.microsoft.com/office/drawing/2014/main" id="{6D6C7349-B998-73C2-E3C7-37BC6713033F}"/>
              </a:ext>
            </a:extLst>
          </p:cNvPr>
          <p:cNvSpPr>
            <a:spLocks noGrp="1"/>
          </p:cNvSpPr>
          <p:nvPr>
            <p:ph type="title"/>
          </p:nvPr>
        </p:nvSpPr>
        <p:spPr/>
        <p:txBody>
          <a:bodyPr>
            <a:normAutofit fontScale="90000"/>
          </a:bodyPr>
          <a:lstStyle/>
          <a:p>
            <a:r>
              <a:rPr lang="de-DE" dirty="0"/>
              <a:t>Kennzahlen aus Diagrammen entnehmen und Berechnungen I</a:t>
            </a:r>
          </a:p>
        </p:txBody>
      </p:sp>
      <p:sp>
        <p:nvSpPr>
          <p:cNvPr id="11" name="Titel 3">
            <a:extLst>
              <a:ext uri="{FF2B5EF4-FFF2-40B4-BE49-F238E27FC236}">
                <a16:creationId xmlns:a16="http://schemas.microsoft.com/office/drawing/2014/main" id="{E717D29D-AC6D-C878-3903-A0561D339DED}"/>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2</a:t>
            </a:r>
          </a:p>
        </p:txBody>
      </p:sp>
      <p:sp>
        <p:nvSpPr>
          <p:cNvPr id="14" name="Fußzeilenplatzhalter 5">
            <a:extLst>
              <a:ext uri="{FF2B5EF4-FFF2-40B4-BE49-F238E27FC236}">
                <a16:creationId xmlns:a16="http://schemas.microsoft.com/office/drawing/2014/main" id="{1A902864-2605-1B8E-D140-41737D9E4187}"/>
              </a:ext>
            </a:extLst>
          </p:cNvPr>
          <p:cNvSpPr txBox="1">
            <a:spLocks/>
          </p:cNvSpPr>
          <p:nvPr/>
        </p:nvSpPr>
        <p:spPr>
          <a:xfrm>
            <a:off x="8553400" y="5933614"/>
            <a:ext cx="792088"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pic>
        <p:nvPicPr>
          <p:cNvPr id="6" name="Grafik 5">
            <a:extLst>
              <a:ext uri="{FF2B5EF4-FFF2-40B4-BE49-F238E27FC236}">
                <a16:creationId xmlns:a16="http://schemas.microsoft.com/office/drawing/2014/main" id="{424999C1-0DF6-524B-3053-E410D1074DFA}"/>
              </a:ext>
            </a:extLst>
          </p:cNvPr>
          <p:cNvPicPr>
            <a:picLocks noChangeAspect="1"/>
          </p:cNvPicPr>
          <p:nvPr/>
        </p:nvPicPr>
        <p:blipFill>
          <a:blip r:embed="rId2"/>
          <a:stretch>
            <a:fillRect/>
          </a:stretch>
        </p:blipFill>
        <p:spPr>
          <a:xfrm>
            <a:off x="146886" y="2060848"/>
            <a:ext cx="9038773" cy="492290"/>
          </a:xfrm>
          <a:prstGeom prst="rect">
            <a:avLst/>
          </a:prstGeom>
        </p:spPr>
      </p:pic>
    </p:spTree>
    <p:extLst>
      <p:ext uri="{BB962C8B-B14F-4D97-AF65-F5344CB8AC3E}">
        <p14:creationId xmlns:p14="http://schemas.microsoft.com/office/powerpoint/2010/main" val="409472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A75E-89AE-BB95-05A7-21301838ACD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0ACBC365-7422-2A54-6A1A-2B34597440BA}"/>
                  </a:ext>
                </a:extLst>
              </p:cNvPr>
              <p:cNvSpPr>
                <a:spLocks noGrp="1"/>
              </p:cNvSpPr>
              <p:nvPr>
                <p:ph idx="1"/>
              </p:nvPr>
            </p:nvSpPr>
            <p:spPr>
              <a:xfrm>
                <a:off x="272480" y="1052736"/>
                <a:ext cx="9203968" cy="5192263"/>
              </a:xfrm>
            </p:spPr>
            <p:txBody>
              <a:bodyPr/>
              <a:lstStyle/>
              <a:p>
                <a:pPr marL="0">
                  <a:spcBef>
                    <a:spcPts val="0"/>
                  </a:spcBef>
                </a:pPr>
                <a:r>
                  <a:rPr lang="de-DE" sz="1600" b="1" dirty="0">
                    <a:effectLst/>
                    <a:ea typeface="Calibri" panose="020F0502020204030204" pitchFamily="34" charset="0"/>
                    <a:cs typeface="Times New Roman" panose="02020603050405020304" pitchFamily="18" charset="0"/>
                  </a:rPr>
                  <a:t>Aufgabe 1 </a:t>
                </a:r>
                <a:endParaRPr lang="de-DE" sz="1600" b="1" kern="100" dirty="0">
                  <a:effectLst/>
                  <a:ea typeface="Calibri" panose="020F0502020204030204" pitchFamily="34" charset="0"/>
                  <a:cs typeface="Times New Roman" panose="02020603050405020304" pitchFamily="18" charset="0"/>
                </a:endParaRPr>
              </a:p>
              <a:p>
                <a:pPr marL="0">
                  <a:spcBef>
                    <a:spcPts val="0"/>
                  </a:spcBef>
                </a:pPr>
                <a:r>
                  <a:rPr lang="de-DE" sz="1600" kern="100" dirty="0">
                    <a:ea typeface="Calibri" panose="020F0502020204030204" pitchFamily="34" charset="0"/>
                    <a:cs typeface="Times New Roman" panose="02020603050405020304" pitchFamily="18" charset="0"/>
                  </a:rPr>
                  <a:t>a) Beliebtester B</a:t>
                </a:r>
                <a:r>
                  <a:rPr lang="de-DE" sz="1600" kern="100" dirty="0">
                    <a:effectLst/>
                    <a:ea typeface="Calibri" panose="020F0502020204030204" pitchFamily="34" charset="0"/>
                    <a:cs typeface="Times New Roman" panose="02020603050405020304" pitchFamily="18" charset="0"/>
                  </a:rPr>
                  <a:t>eruf: Tierarzt</a:t>
                </a:r>
              </a:p>
              <a:p>
                <a:pPr marL="0">
                  <a:spcBef>
                    <a:spcPts val="0"/>
                  </a:spcBef>
                </a:pPr>
                <a:endParaRPr lang="de-DE" sz="1600" kern="100" dirty="0">
                  <a:effectLst/>
                  <a:ea typeface="Calibri" panose="020F0502020204030204" pitchFamily="34" charset="0"/>
                  <a:cs typeface="Times New Roman" panose="02020603050405020304" pitchFamily="18" charset="0"/>
                </a:endParaRPr>
              </a:p>
              <a:p>
                <a:pPr marL="0" lvl="0">
                  <a:spcBef>
                    <a:spcPts val="0"/>
                  </a:spcBef>
                </a:pPr>
                <a:r>
                  <a:rPr lang="de-DE" sz="1600" kern="100" dirty="0">
                    <a:effectLst/>
                    <a:ea typeface="Times New Roman" panose="02020603050405020304" pitchFamily="18" charset="0"/>
                    <a:cs typeface="Times New Roman" panose="02020603050405020304" pitchFamily="18" charset="0"/>
                  </a:rPr>
                  <a:t>b) Gesucht ist der Prozentwert:</a:t>
                </a:r>
              </a:p>
              <a:p>
                <a:pPr marL="0" lvl="0">
                  <a:spcBef>
                    <a:spcPts val="0"/>
                  </a:spcBef>
                </a:pPr>
                <a:r>
                  <a:rPr lang="de-DE" sz="1600" kern="100" dirty="0">
                    <a:effectLst/>
                    <a:ea typeface="Calibri" panose="020F0502020204030204" pitchFamily="34" charset="0"/>
                    <a:cs typeface="Times New Roman" panose="02020603050405020304" pitchFamily="18" charset="0"/>
                  </a:rPr>
                  <a:t> </a:t>
                </a:r>
              </a:p>
              <a:p>
                <a:pPr marL="0">
                  <a:spcBef>
                    <a:spcPts val="0"/>
                  </a:spcBef>
                </a:pPr>
                <a14:m>
                  <m:oMathPara xmlns:m="http://schemas.openxmlformats.org/officeDocument/2006/math">
                    <m:oMathParaPr>
                      <m:jc m:val="left"/>
                    </m:oMathParaPr>
                    <m:oMath xmlns:m="http://schemas.openxmlformats.org/officeDocument/2006/math">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𝑊</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oMath>
                  </m:oMathPara>
                </a14:m>
                <a:endParaRPr lang="de-DE" sz="1600" kern="100" dirty="0">
                  <a:effectLst/>
                  <a:ea typeface="Calibri" panose="020F0502020204030204" pitchFamily="34" charset="0"/>
                  <a:cs typeface="Times New Roman" panose="02020603050405020304" pitchFamily="18" charset="0"/>
                </a:endParaRPr>
              </a:p>
              <a:p>
                <a:pPr marL="0">
                  <a:spcBef>
                    <a:spcPts val="0"/>
                  </a:spcBef>
                </a:pPr>
                <a:r>
                  <a:rPr lang="de-DE" sz="1600" kern="100" dirty="0">
                    <a:effectLst/>
                    <a:ea typeface="Times New Roman" panose="02020603050405020304" pitchFamily="18"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oMath>
                </a14:m>
                <a:endParaRPr lang="de-DE" sz="1600" kern="100" dirty="0">
                  <a:effectLst/>
                  <a:ea typeface="Calibri" panose="020F0502020204030204" pitchFamily="34" charset="0"/>
                  <a:cs typeface="Times New Roman" panose="02020603050405020304" pitchFamily="18" charset="0"/>
                </a:endParaRPr>
              </a:p>
              <a:p>
                <a:pPr marL="0">
                  <a:spcBef>
                    <a:spcPts val="0"/>
                  </a:spcBef>
                </a:pPr>
                <a:r>
                  <a:rPr lang="de-DE" sz="1600" kern="100" dirty="0">
                    <a:effectLst/>
                    <a:ea typeface="Times New Roman" panose="02020603050405020304" pitchFamily="18"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%=5,8 %=0,058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=500</m:t>
                    </m:r>
                  </m:oMath>
                </a14:m>
                <a:r>
                  <a:rPr lang="de-DE" sz="1600" kern="100" dirty="0">
                    <a:effectLst/>
                    <a:ea typeface="Times New Roman" panose="02020603050405020304" pitchFamily="18" charset="0"/>
                    <a:cs typeface="Times New Roman" panose="02020603050405020304" pitchFamily="18" charset="0"/>
                  </a:rPr>
                  <a:t> </a:t>
                </a:r>
                <a:endParaRPr lang="de-DE" sz="1600" kern="100" dirty="0">
                  <a:effectLst/>
                  <a:ea typeface="Calibri" panose="020F0502020204030204" pitchFamily="34" charset="0"/>
                  <a:cs typeface="Times New Roman" panose="02020603050405020304" pitchFamily="18" charset="0"/>
                </a:endParaRPr>
              </a:p>
              <a:p>
                <a:pPr marL="0">
                  <a:spcBef>
                    <a:spcPts val="0"/>
                  </a:spcBef>
                </a:pP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=0,058∙500</m:t>
                    </m:r>
                  </m:oMath>
                </a14:m>
                <a:r>
                  <a:rPr lang="de-DE" sz="1600" kern="100" dirty="0">
                    <a:effectLst/>
                    <a:ea typeface="Times New Roman" panose="02020603050405020304" pitchFamily="18" charset="0"/>
                    <a:cs typeface="Times New Roman" panose="02020603050405020304" pitchFamily="18" charset="0"/>
                  </a:rPr>
                  <a:t> </a:t>
                </a:r>
                <a:endParaRPr lang="de-DE" sz="1600" kern="100" dirty="0">
                  <a:effectLst/>
                  <a:ea typeface="Calibri" panose="020F0502020204030204" pitchFamily="34" charset="0"/>
                  <a:cs typeface="Times New Roman" panose="02020603050405020304" pitchFamily="18" charset="0"/>
                </a:endParaRPr>
              </a:p>
              <a:p>
                <a:pPr marL="0">
                  <a:spcBef>
                    <a:spcPts val="0"/>
                  </a:spcBef>
                </a:pP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=29</m:t>
                    </m:r>
                  </m:oMath>
                </a14:m>
                <a:r>
                  <a:rPr lang="de-DE" sz="1600" kern="100" dirty="0">
                    <a:effectLst/>
                    <a:ea typeface="Calibri" panose="020F0502020204030204" pitchFamily="34" charset="0"/>
                    <a:cs typeface="Times New Roman" panose="02020603050405020304" pitchFamily="18" charset="0"/>
                  </a:rPr>
                  <a:t>  (</a:t>
                </a:r>
                <a:r>
                  <a:rPr lang="de-DE" sz="1600" kern="100" dirty="0">
                    <a:effectLst/>
                    <a:ea typeface="Times New Roman" panose="02020603050405020304" pitchFamily="18" charset="0"/>
                    <a:cs typeface="Times New Roman" panose="02020603050405020304" pitchFamily="18" charset="0"/>
                  </a:rPr>
                  <a:t>29 Jungen möchten Fußballspieler werden.)</a:t>
                </a:r>
              </a:p>
              <a:p>
                <a:pPr marL="0">
                  <a:spcBef>
                    <a:spcPts val="0"/>
                  </a:spcBef>
                </a:pPr>
                <a:endParaRPr lang="de-DE" sz="1600" kern="100" dirty="0">
                  <a:ea typeface="Calibri" panose="020F0502020204030204" pitchFamily="34" charset="0"/>
                  <a:cs typeface="Times New Roman" panose="02020603050405020304" pitchFamily="18" charset="0"/>
                </a:endParaRPr>
              </a:p>
              <a:p>
                <a:pPr marL="0">
                  <a:spcBef>
                    <a:spcPts val="0"/>
                  </a:spcBef>
                </a:pPr>
                <a:r>
                  <a:rPr lang="de-DE" sz="1600" kern="100" dirty="0">
                    <a:effectLst/>
                    <a:ea typeface="Calibri" panose="020F0502020204030204" pitchFamily="34" charset="0"/>
                    <a:cs typeface="Times New Roman" panose="02020603050405020304" pitchFamily="18" charset="0"/>
                  </a:rPr>
                  <a:t>c) Arzt oder Tierarzt: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6,3 % + 3,6 % = 9,9 %.</m:t>
                    </m:r>
                  </m:oMath>
                </a14:m>
                <a:r>
                  <a:rPr lang="de-DE" sz="1600" b="1" kern="100" dirty="0">
                    <a:effectLst/>
                    <a:ea typeface="Calibri" panose="020F0502020204030204" pitchFamily="34" charset="0"/>
                    <a:cs typeface="Times New Roman" panose="02020603050405020304" pitchFamily="18" charset="0"/>
                  </a:rPr>
                  <a:t> </a:t>
                </a:r>
                <a:endParaRPr lang="de-DE" sz="1600" kern="100" dirty="0">
                  <a:ea typeface="Calibri" panose="020F0502020204030204" pitchFamily="34" charset="0"/>
                  <a:cs typeface="Times New Roman" panose="02020603050405020304" pitchFamily="18" charset="0"/>
                </a:endParaRPr>
              </a:p>
              <a:p>
                <a:pPr marL="0">
                  <a:spcBef>
                    <a:spcPts val="0"/>
                  </a:spcBef>
                </a:pPr>
                <a:endParaRPr lang="de-DE" sz="1600" b="1" kern="100" dirty="0">
                  <a:effectLst/>
                  <a:ea typeface="Calibri" panose="020F0502020204030204" pitchFamily="34" charset="0"/>
                  <a:cs typeface="Times New Roman" panose="02020603050405020304" pitchFamily="18" charset="0"/>
                </a:endParaRPr>
              </a:p>
              <a:p>
                <a:pPr marL="0">
                  <a:spcBef>
                    <a:spcPts val="0"/>
                  </a:spcBef>
                </a:pPr>
                <a:r>
                  <a:rPr lang="de-DE" sz="1600" kern="100" dirty="0">
                    <a:ea typeface="Calibri" panose="020F0502020204030204" pitchFamily="34" charset="0"/>
                    <a:cs typeface="Times New Roman" panose="02020603050405020304" pitchFamily="18" charset="0"/>
                  </a:rPr>
                  <a:t>d) </a:t>
                </a:r>
                <a:r>
                  <a:rPr lang="de-DE" sz="1600" kern="100" dirty="0">
                    <a:effectLst/>
                    <a:ea typeface="Calibri" panose="020F0502020204030204" pitchFamily="34" charset="0"/>
                    <a:cs typeface="Times New Roman" panose="02020603050405020304" pitchFamily="18" charset="0"/>
                  </a:rPr>
                  <a:t>Die Aussage ist falsch. </a:t>
                </a:r>
              </a:p>
              <a:p>
                <a:pPr marL="0">
                  <a:spcBef>
                    <a:spcPts val="0"/>
                  </a:spcBef>
                </a:pPr>
                <a:r>
                  <a:rPr lang="de-DE" sz="1600" kern="100" dirty="0">
                    <a:ea typeface="Calibri" panose="020F0502020204030204" pitchFamily="34" charset="0"/>
                    <a:cs typeface="Times New Roman" panose="02020603050405020304" pitchFamily="18" charset="0"/>
                  </a:rPr>
                  <a:t>     </a:t>
                </a:r>
                <a:r>
                  <a:rPr lang="de-DE" sz="1600" kern="100" dirty="0">
                    <a:effectLst/>
                    <a:ea typeface="Calibri" panose="020F0502020204030204" pitchFamily="34" charset="0"/>
                    <a:cs typeface="Times New Roman" panose="02020603050405020304" pitchFamily="18" charset="0"/>
                  </a:rPr>
                  <a:t>Begründung:</a:t>
                </a:r>
              </a:p>
              <a:p>
                <a:pPr marL="0">
                  <a:spcBef>
                    <a:spcPts val="0"/>
                  </a:spcBef>
                </a:pPr>
                <a:r>
                  <a:rPr lang="de-DE" sz="1600" kern="100" dirty="0">
                    <a:ea typeface="Calibri" panose="020F0502020204030204" pitchFamily="34" charset="0"/>
                    <a:cs typeface="Times New Roman" panose="02020603050405020304" pitchFamily="18" charset="0"/>
                  </a:rPr>
                  <a:t>     </a:t>
                </a:r>
                <a:r>
                  <a:rPr lang="de-DE" sz="1600" kern="100" dirty="0">
                    <a:effectLst/>
                    <a:ea typeface="Calibri" panose="020F0502020204030204" pitchFamily="34" charset="0"/>
                    <a:cs typeface="Times New Roman" panose="02020603050405020304" pitchFamily="18" charset="0"/>
                  </a:rPr>
                  <a:t>Arzt oder Tierarzt möchten werden: </a:t>
                </a:r>
                <a14:m>
                  <m:oMath xmlns:m="http://schemas.openxmlformats.org/officeDocument/2006/math">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6,3 % + 3,6 % = 9,9 %</m:t>
                    </m:r>
                  </m:oMath>
                </a14:m>
                <a:endParaRPr lang="de-DE" sz="1600" b="0" kern="100" dirty="0">
                  <a:effectLst/>
                  <a:ea typeface="Calibri" panose="020F0502020204030204" pitchFamily="34" charset="0"/>
                  <a:cs typeface="Times New Roman" panose="02020603050405020304" pitchFamily="18" charset="0"/>
                </a:endParaRPr>
              </a:p>
              <a:p>
                <a:pPr marL="0">
                  <a:spcBef>
                    <a:spcPts val="0"/>
                  </a:spcBef>
                </a:pPr>
                <a:r>
                  <a:rPr lang="de-DE" sz="1600" kern="100" dirty="0">
                    <a:effectLst/>
                    <a:ea typeface="Calibri" panose="020F0502020204030204" pitchFamily="34" charset="0"/>
                    <a:cs typeface="Times New Roman" panose="02020603050405020304" pitchFamily="18" charset="0"/>
                  </a:rPr>
                  <a:t>     Polizist oder Pilot werden möchten: </a:t>
                </a:r>
                <a14:m>
                  <m:oMath xmlns:m="http://schemas.openxmlformats.org/officeDocument/2006/math">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5,8 % + 4,6 % = 10,4 %</m:t>
                    </m:r>
                  </m:oMath>
                </a14:m>
                <a:r>
                  <a:rPr lang="de-DE" sz="1600" kern="100" dirty="0">
                    <a:ea typeface="Calibri" panose="020F0502020204030204" pitchFamily="34" charset="0"/>
                    <a:cs typeface="Times New Roman" panose="02020603050405020304" pitchFamily="18" charset="0"/>
                  </a:rPr>
                  <a:t> </a:t>
                </a:r>
              </a:p>
              <a:p>
                <a:pPr marL="0">
                  <a:spcBef>
                    <a:spcPts val="0"/>
                  </a:spcBef>
                </a:pPr>
                <a:r>
                  <a:rPr lang="de-DE" sz="1600" kern="100" dirty="0">
                    <a:effectLst/>
                    <a:ea typeface="Calibri" panose="020F0502020204030204" pitchFamily="34" charset="0"/>
                    <a:cs typeface="Times New Roman" panose="02020603050405020304" pitchFamily="18" charset="0"/>
                  </a:rPr>
                  <a:t>     Also: Mehr Jungen möchten Polizist oder Pilot werden.</a:t>
                </a:r>
              </a:p>
              <a:p>
                <a:pPr marL="0">
                  <a:spcBef>
                    <a:spcPts val="0"/>
                  </a:spcBef>
                </a:pPr>
                <a:r>
                  <a:rPr lang="de-DE" sz="1600" kern="100" dirty="0">
                    <a:effectLst/>
                    <a:ea typeface="Times New Roman" panose="02020603050405020304" pitchFamily="18" charset="0"/>
                    <a:cs typeface="Times New Roman" panose="02020603050405020304" pitchFamily="18" charset="0"/>
                  </a:rPr>
                  <a:t> </a:t>
                </a:r>
                <a:endParaRPr lang="de-DE" sz="1600" kern="100" dirty="0">
                  <a:effectLst/>
                  <a:ea typeface="Calibri" panose="020F0502020204030204" pitchFamily="34" charset="0"/>
                  <a:cs typeface="Times New Roman" panose="02020603050405020304" pitchFamily="18" charset="0"/>
                </a:endParaRPr>
              </a:p>
              <a:p>
                <a:pPr marL="342900" indent="-342900">
                  <a:spcBef>
                    <a:spcPts val="0"/>
                  </a:spcBef>
                  <a:buAutoNum type="alphaLcParenR"/>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Aft>
                    <a:spcPts val="800"/>
                  </a:spcAft>
                </a:pPr>
                <a:endParaRPr lang="de-DE" sz="1500" b="1" kern="100" dirty="0">
                  <a:effectLst/>
                  <a:ea typeface="Calibri" panose="020F0502020204030204" pitchFamily="34" charset="0"/>
                  <a:cs typeface="Times New Roman" panose="02020603050405020304" pitchFamily="18" charset="0"/>
                </a:endParaRPr>
              </a:p>
              <a:p>
                <a:pPr marL="0" lvl="0">
                  <a:lnSpc>
                    <a:spcPct val="107000"/>
                  </a:lnSpc>
                  <a:spcAft>
                    <a:spcPts val="800"/>
                  </a:spcAft>
                </a:pPr>
                <a:endParaRPr lang="de-DE" sz="1500" b="0" i="1" kern="100" dirty="0">
                  <a:effectLst/>
                  <a:latin typeface="Cambria Math" panose="02040503050406030204" pitchFamily="18" charset="0"/>
                  <a:ea typeface="Calibri" panose="020F0502020204030204" pitchFamily="34" charset="0"/>
                  <a:cs typeface="Times New Roman" panose="02020603050405020304" pitchFamily="18" charset="0"/>
                </a:endParaRPr>
              </a:p>
              <a:p>
                <a:pPr marL="0" lvl="0">
                  <a:lnSpc>
                    <a:spcPct val="107000"/>
                  </a:lnSpc>
                  <a:spcAft>
                    <a:spcPts val="800"/>
                  </a:spcAft>
                </a:pPr>
                <a14:m>
                  <m:oMathPara xmlns:m="http://schemas.openxmlformats.org/officeDocument/2006/math">
                    <m:oMathParaPr>
                      <m:jc m:val="left"/>
                    </m:oMathParaPr>
                    <m:oMath xmlns:m="http://schemas.openxmlformats.org/officeDocument/2006/math">
                      <m:r>
                        <a:rPr lang="de-DE" sz="1500" b="0" i="1" kern="100"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0ACBC365-7422-2A54-6A1A-2B34597440BA}"/>
                  </a:ext>
                </a:extLst>
              </p:cNvPr>
              <p:cNvSpPr>
                <a:spLocks noGrp="1" noRot="1" noChangeAspect="1" noMove="1" noResize="1" noEditPoints="1" noAdjustHandles="1" noChangeArrowheads="1" noChangeShapeType="1" noTextEdit="1"/>
              </p:cNvSpPr>
              <p:nvPr>
                <p:ph idx="1"/>
              </p:nvPr>
            </p:nvSpPr>
            <p:spPr>
              <a:xfrm>
                <a:off x="272480" y="1052736"/>
                <a:ext cx="9203968" cy="5192263"/>
              </a:xfrm>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9E0BAF50-D8BC-4A5E-FA97-1322F41C036E}"/>
              </a:ext>
            </a:extLst>
          </p:cNvPr>
          <p:cNvSpPr>
            <a:spLocks noGrp="1"/>
          </p:cNvSpPr>
          <p:nvPr>
            <p:ph type="ftr" sz="quarter" idx="10"/>
          </p:nvPr>
        </p:nvSpPr>
        <p:spPr>
          <a:xfrm>
            <a:off x="8409384" y="5877272"/>
            <a:ext cx="792088" cy="216024"/>
          </a:xfrm>
        </p:spPr>
        <p:txBody>
          <a:bodyPr/>
          <a:lstStyle/>
          <a:p>
            <a:pPr defTabSz="957861"/>
            <a:r>
              <a:rPr lang="de-DE" dirty="0">
                <a:solidFill>
                  <a:prstClr val="black">
                    <a:tint val="75000"/>
                  </a:prstClr>
                </a:solidFill>
              </a:rPr>
              <a:t>Daten</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032BC48E-3029-C40D-A5BB-E805736ADDCA}"/>
                  </a:ext>
                </a:extLst>
              </p:cNvPr>
              <p:cNvSpPr txBox="1"/>
              <p:nvPr/>
            </p:nvSpPr>
            <p:spPr>
              <a:xfrm>
                <a:off x="-4043680" y="-1493520"/>
                <a:ext cx="32736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a:fld id="{4F6C96DD-DAD2-40A5-A95E-F791C3E1B51B}" type="mathplaceholder">
                        <a:rPr lang="de-DE" i="1" smtClean="0">
                          <a:latin typeface="Cambria Math" panose="02040503050406030204" pitchFamily="18" charset="0"/>
                        </a:rPr>
                        <a:t>Geben Sie hier eine Formel ein.</a:t>
                      </a:fld>
                    </m:oMath>
                  </m:oMathPara>
                </a14:m>
                <a:endParaRPr lang="de-DE" dirty="0"/>
              </a:p>
            </p:txBody>
          </p:sp>
        </mc:Choice>
        <mc:Fallback xmlns="">
          <p:sp>
            <p:nvSpPr>
              <p:cNvPr id="8" name="Textfeld 7">
                <a:extLst>
                  <a:ext uri="{FF2B5EF4-FFF2-40B4-BE49-F238E27FC236}">
                    <a16:creationId xmlns:a16="http://schemas.microsoft.com/office/drawing/2014/main" id="{CFC6CE6D-B230-00B1-78BF-A5590DB67DFD}"/>
                  </a:ext>
                </a:extLst>
              </p:cNvPr>
              <p:cNvSpPr txBox="1">
                <a:spLocks noRot="1" noChangeAspect="1" noMove="1" noResize="1" noEditPoints="1" noAdjustHandles="1" noChangeArrowheads="1" noChangeShapeType="1" noTextEdit="1"/>
              </p:cNvSpPr>
              <p:nvPr/>
            </p:nvSpPr>
            <p:spPr>
              <a:xfrm>
                <a:off x="-4043680" y="-1493520"/>
                <a:ext cx="3273653" cy="369332"/>
              </a:xfrm>
              <a:prstGeom prst="rect">
                <a:avLst/>
              </a:prstGeom>
              <a:blipFill>
                <a:blip r:embed="rId4"/>
                <a:stretch>
                  <a:fillRect b="-13333"/>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13A3D997-0E35-3AC7-C976-ADE9C1628662}"/>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2</a:t>
            </a:r>
          </a:p>
        </p:txBody>
      </p:sp>
    </p:spTree>
    <p:extLst>
      <p:ext uri="{BB962C8B-B14F-4D97-AF65-F5344CB8AC3E}">
        <p14:creationId xmlns:p14="http://schemas.microsoft.com/office/powerpoint/2010/main" val="380089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83187-3DED-25FC-B823-7BE39875960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C4D8B53-0A3F-20BB-03C6-5B59F9D1BF04}"/>
              </a:ext>
            </a:extLst>
          </p:cNvPr>
          <p:cNvSpPr>
            <a:spLocks noGrp="1"/>
          </p:cNvSpPr>
          <p:nvPr>
            <p:ph idx="1"/>
          </p:nvPr>
        </p:nvSpPr>
        <p:spPr/>
        <p:txBody>
          <a:bodyPr/>
          <a:lstStyle/>
          <a:p>
            <a:pPr>
              <a:lnSpc>
                <a:spcPct val="107000"/>
              </a:lnSpc>
            </a:pP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[vgl. MSA 2018 X A3</a:t>
            </a:r>
            <a:r>
              <a:rPr lang="de-DE" sz="16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Die Klasse 10b hat an einer Befragung teilgenommen.  </a:t>
            </a:r>
          </a:p>
          <a:p>
            <a:pPr marL="457200">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
            </a:r>
            <a:br>
              <a:rPr lang="de-DE" sz="1600" b="1" dirty="0">
                <a:effectLst/>
                <a:latin typeface="Calibri" panose="020F0502020204030204" pitchFamily="34" charset="0"/>
                <a:ea typeface="Calibri" panose="020F0502020204030204" pitchFamily="34" charset="0"/>
                <a:cs typeface="Times New Roman" panose="02020603050405020304" pitchFamily="18" charset="0"/>
              </a:rPr>
            </a:b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kern="100" dirty="0">
                <a:latin typeface="Calibri" panose="020F0502020204030204" pitchFamily="34" charset="0"/>
                <a:ea typeface="Calibri" panose="020F0502020204030204" pitchFamily="34" charset="0"/>
                <a:cs typeface="Times New Roman" panose="02020603050405020304" pitchFamily="18" charset="0"/>
              </a:rPr>
              <a:t>a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Vervollständige folgenden Satz: Die Klasse wurde nach ihrem  _____________________________gefragt.</a:t>
            </a:r>
          </a:p>
          <a:p>
            <a:pPr>
              <a:lnSpc>
                <a:spcPct val="107000"/>
              </a:lnSpc>
              <a:spcAft>
                <a:spcPts val="800"/>
              </a:spcAft>
            </a:pPr>
            <a:r>
              <a:rPr lang="de-DE" sz="1600" kern="100" dirty="0">
                <a:latin typeface="Calibri" panose="020F0502020204030204" pitchFamily="34" charset="0"/>
                <a:ea typeface="Calibri" panose="020F0502020204030204" pitchFamily="34" charset="0"/>
                <a:cs typeface="Times New Roman" panose="02020603050405020304" pitchFamily="18" charset="0"/>
              </a:rPr>
              <a:t>b)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Kreuze an, welche Aussagen wahr oder falsch sind. Korrigiere falsche Aussagen. </a:t>
            </a:r>
          </a:p>
          <a:p>
            <a:pPr>
              <a:lnSpc>
                <a:spcPct val="107000"/>
              </a:lnSpc>
              <a:spcAft>
                <a:spcPts val="800"/>
              </a:spcAft>
            </a:pPr>
            <a:r>
              <a:rPr lang="de-DE" sz="1600" kern="100" dirty="0">
                <a:latin typeface="Calibri" panose="020F0502020204030204" pitchFamily="34" charset="0"/>
                <a:ea typeface="Calibri" panose="020F0502020204030204" pitchFamily="34" charset="0"/>
                <a:cs typeface="Times New Roman" panose="02020603050405020304" pitchFamily="18" charset="0"/>
              </a:rPr>
              <a:t>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de-DE" sz="16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de-DE"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de-DE" sz="1600" kern="100" dirty="0">
                <a:latin typeface="Calibri" panose="020F0502020204030204" pitchFamily="34" charset="0"/>
                <a:ea typeface="Calibri" panose="020F0502020204030204" pitchFamily="34" charset="0"/>
                <a:cs typeface="Times New Roman" panose="02020603050405020304" pitchFamily="18" charset="0"/>
              </a:rPr>
              <a:t>c)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Eine Schülerin aus der 10b sieht das Diagramm und sagt: „Oh, fast jede fünfte Person in der Klasse mag        Bananen.“ Hat die Schülerin recht? Entscheide begründet.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el 3">
            <a:extLst>
              <a:ext uri="{FF2B5EF4-FFF2-40B4-BE49-F238E27FC236}">
                <a16:creationId xmlns:a16="http://schemas.microsoft.com/office/drawing/2014/main" id="{9BB2E32F-2EB8-600E-E916-23C3463F75C8}"/>
              </a:ext>
            </a:extLst>
          </p:cNvPr>
          <p:cNvSpPr>
            <a:spLocks noGrp="1"/>
          </p:cNvSpPr>
          <p:nvPr>
            <p:ph type="title"/>
          </p:nvPr>
        </p:nvSpPr>
        <p:spPr/>
        <p:txBody>
          <a:bodyPr>
            <a:normAutofit fontScale="90000"/>
          </a:bodyPr>
          <a:lstStyle/>
          <a:p>
            <a:r>
              <a:rPr lang="de-DE" dirty="0"/>
              <a:t>Kennzahlen aus Diagrammen entnehmen und Berechnungen II</a:t>
            </a:r>
          </a:p>
        </p:txBody>
      </p:sp>
      <p:sp>
        <p:nvSpPr>
          <p:cNvPr id="11" name="Titel 3">
            <a:extLst>
              <a:ext uri="{FF2B5EF4-FFF2-40B4-BE49-F238E27FC236}">
                <a16:creationId xmlns:a16="http://schemas.microsoft.com/office/drawing/2014/main" id="{81EE7904-F215-F1C1-319E-5275097DA65C}"/>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3</a:t>
            </a:r>
          </a:p>
        </p:txBody>
      </p:sp>
      <p:sp>
        <p:nvSpPr>
          <p:cNvPr id="14" name="Fußzeilenplatzhalter 5">
            <a:extLst>
              <a:ext uri="{FF2B5EF4-FFF2-40B4-BE49-F238E27FC236}">
                <a16:creationId xmlns:a16="http://schemas.microsoft.com/office/drawing/2014/main" id="{30C144E2-CFC3-A84B-0C89-99923B2209AE}"/>
              </a:ext>
            </a:extLst>
          </p:cNvPr>
          <p:cNvSpPr txBox="1">
            <a:spLocks/>
          </p:cNvSpPr>
          <p:nvPr/>
        </p:nvSpPr>
        <p:spPr>
          <a:xfrm>
            <a:off x="8553400" y="5933614"/>
            <a:ext cx="792088"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graphicFrame>
        <p:nvGraphicFramePr>
          <p:cNvPr id="3" name="Diagramm 2">
            <a:extLst>
              <a:ext uri="{FF2B5EF4-FFF2-40B4-BE49-F238E27FC236}">
                <a16:creationId xmlns:a16="http://schemas.microsoft.com/office/drawing/2014/main" id="{72DB4981-FBFF-1BC9-2A5D-2188E81E1C78}"/>
              </a:ext>
            </a:extLst>
          </p:cNvPr>
          <p:cNvGraphicFramePr/>
          <p:nvPr>
            <p:extLst>
              <p:ext uri="{D42A27DB-BD31-4B8C-83A1-F6EECF244321}">
                <p14:modId xmlns:p14="http://schemas.microsoft.com/office/powerpoint/2010/main" val="3380124316"/>
              </p:ext>
            </p:extLst>
          </p:nvPr>
        </p:nvGraphicFramePr>
        <p:xfrm>
          <a:off x="5235809" y="1045050"/>
          <a:ext cx="4032448" cy="2111588"/>
        </p:xfrm>
        <a:graphic>
          <a:graphicData uri="http://schemas.openxmlformats.org/drawingml/2006/chart">
            <c:chart xmlns:c="http://schemas.openxmlformats.org/drawingml/2006/chart" xmlns:r="http://schemas.openxmlformats.org/officeDocument/2006/relationships" r:id="rId2"/>
          </a:graphicData>
        </a:graphic>
      </p:graphicFrame>
      <p:pic>
        <p:nvPicPr>
          <p:cNvPr id="7" name="Grafik 6">
            <a:extLst>
              <a:ext uri="{FF2B5EF4-FFF2-40B4-BE49-F238E27FC236}">
                <a16:creationId xmlns:a16="http://schemas.microsoft.com/office/drawing/2014/main" id="{A15476A8-F360-8CA8-2954-45CAC37D7CAC}"/>
              </a:ext>
            </a:extLst>
          </p:cNvPr>
          <p:cNvPicPr>
            <a:picLocks noChangeAspect="1"/>
          </p:cNvPicPr>
          <p:nvPr/>
        </p:nvPicPr>
        <p:blipFill rotWithShape="1">
          <a:blip r:embed="rId3"/>
          <a:srcRect t="9407"/>
          <a:stretch/>
        </p:blipFill>
        <p:spPr>
          <a:xfrm>
            <a:off x="418870" y="4221088"/>
            <a:ext cx="7675834" cy="1386956"/>
          </a:xfrm>
          <a:prstGeom prst="rect">
            <a:avLst/>
          </a:prstGeom>
        </p:spPr>
      </p:pic>
    </p:spTree>
    <p:extLst>
      <p:ext uri="{BB962C8B-B14F-4D97-AF65-F5344CB8AC3E}">
        <p14:creationId xmlns:p14="http://schemas.microsoft.com/office/powerpoint/2010/main" val="2145605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4569D-E29F-D220-3C37-52DB6DFF67A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BB4166E4-B86C-3811-8CA3-320577023C21}"/>
                  </a:ext>
                </a:extLst>
              </p:cNvPr>
              <p:cNvSpPr>
                <a:spLocks noGrp="1"/>
              </p:cNvSpPr>
              <p:nvPr>
                <p:ph idx="1"/>
              </p:nvPr>
            </p:nvSpPr>
            <p:spPr>
              <a:xfrm>
                <a:off x="272480" y="1052736"/>
                <a:ext cx="9203968" cy="5192263"/>
              </a:xfrm>
            </p:spPr>
            <p:txBody>
              <a:bodyPr/>
              <a:lstStyle/>
              <a:p>
                <a:pPr marL="0">
                  <a:spcBef>
                    <a:spcPts val="0"/>
                  </a:spcBef>
                </a:pPr>
                <a:r>
                  <a:rPr lang="de-DE" sz="1600" b="1" dirty="0">
                    <a:effectLst/>
                    <a:ea typeface="Calibri" panose="020F0502020204030204" pitchFamily="34" charset="0"/>
                    <a:cs typeface="Times New Roman" panose="02020603050405020304" pitchFamily="18" charset="0"/>
                  </a:rPr>
                  <a:t>Aufgabe 1 </a:t>
                </a:r>
                <a:r>
                  <a:rPr lang="de-DE" sz="1600" dirty="0">
                    <a:effectLst/>
                    <a:ea typeface="Calibri" panose="020F0502020204030204" pitchFamily="34" charset="0"/>
                    <a:cs typeface="Times New Roman" panose="02020603050405020304" pitchFamily="18" charset="0"/>
                  </a:rPr>
                  <a:t>[vgl. MSA 2018 X</a:t>
                </a:r>
                <a:r>
                  <a:rPr lang="de-DE" sz="1600" dirty="0">
                    <a:ea typeface="Calibri" panose="020F0502020204030204" pitchFamily="34" charset="0"/>
                    <a:cs typeface="Times New Roman" panose="02020603050405020304" pitchFamily="18" charset="0"/>
                  </a:rPr>
                  <a:t>]</a:t>
                </a:r>
                <a:r>
                  <a:rPr lang="de-DE" sz="1600" dirty="0">
                    <a:effectLst/>
                    <a:ea typeface="Calibri" panose="020F0502020204030204" pitchFamily="34" charset="0"/>
                    <a:cs typeface="Times New Roman" panose="02020603050405020304" pitchFamily="18" charset="0"/>
                  </a:rPr>
                  <a:t> </a:t>
                </a:r>
                <a:endParaRPr lang="de-DE" sz="1600" b="1" dirty="0">
                  <a:ea typeface="Calibri" panose="020F0502020204030204" pitchFamily="34" charset="0"/>
                  <a:cs typeface="Times New Roman" panose="02020603050405020304" pitchFamily="18" charset="0"/>
                </a:endParaRPr>
              </a:p>
              <a:p>
                <a:pPr marL="342900" indent="-342900">
                  <a:spcBef>
                    <a:spcPts val="0"/>
                  </a:spcBef>
                  <a:buAutoNum type="alphaLcParenR"/>
                </a:pPr>
                <a:r>
                  <a:rPr lang="de-DE" sz="1600" dirty="0">
                    <a:effectLst/>
                    <a:latin typeface="Calibri" panose="020F0502020204030204" pitchFamily="34" charset="0"/>
                    <a:ea typeface="Calibri" panose="020F0502020204030204" pitchFamily="34" charset="0"/>
                    <a:cs typeface="Times New Roman" panose="02020603050405020304" pitchFamily="18" charset="0"/>
                  </a:rPr>
                  <a:t>Die Klasse wurde nach ihrem</a:t>
                </a:r>
                <a:r>
                  <a:rPr lang="de-DE" sz="1600" b="1" dirty="0">
                    <a:effectLst/>
                    <a:latin typeface="Calibri" panose="020F0502020204030204" pitchFamily="34" charset="0"/>
                    <a:ea typeface="Calibri" panose="020F0502020204030204" pitchFamily="34" charset="0"/>
                    <a:cs typeface="Times New Roman" panose="02020603050405020304" pitchFamily="18" charset="0"/>
                  </a:rPr>
                  <a:t> Lieblingsobst</a:t>
                </a:r>
                <a:r>
                  <a:rPr lang="de-DE" sz="1600" dirty="0">
                    <a:effectLst/>
                    <a:latin typeface="Calibri" panose="020F0502020204030204" pitchFamily="34" charset="0"/>
                    <a:ea typeface="Calibri" panose="020F0502020204030204" pitchFamily="34" charset="0"/>
                    <a:cs typeface="Times New Roman" panose="02020603050405020304" pitchFamily="18" charset="0"/>
                  </a:rPr>
                  <a:t> gefragt</a:t>
                </a:r>
                <a:r>
                  <a:rPr lang="de-DE" sz="14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0"/>
                  </a:spcBef>
                  <a:buAutoNum type="alphaLcParenR"/>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400" kern="100" dirty="0">
                    <a:effectLst/>
                    <a:ea typeface="Times New Roman" panose="02020603050405020304" pitchFamily="18" charset="0"/>
                    <a:cs typeface="Times New Roman" panose="02020603050405020304" pitchFamily="18" charset="0"/>
                  </a:rPr>
                  <a:t>b)  </a:t>
                </a:r>
                <a:endParaRPr lang="de-DE" sz="1400" kern="100" dirty="0">
                  <a:effectLst/>
                  <a:ea typeface="Calibri" panose="020F0502020204030204" pitchFamily="34" charset="0"/>
                  <a:cs typeface="Times New Roman" panose="02020603050405020304" pitchFamily="18" charset="0"/>
                </a:endParaRPr>
              </a:p>
              <a:p>
                <a:pPr marL="342900" indent="-342900">
                  <a:spcBef>
                    <a:spcPts val="0"/>
                  </a:spcBef>
                  <a:buAutoNum type="alphaLcParenR"/>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endParaRPr lang="de-DE"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a:lnSpc>
                    <a:spcPct val="107000"/>
                  </a:lnSpc>
                </a:pPr>
                <a:endParaRPr lang="de-DE" sz="1500" kern="100" dirty="0">
                  <a:ea typeface="Calibri" panose="020F0502020204030204" pitchFamily="34" charset="0"/>
                  <a:cs typeface="Times New Roman" panose="02020603050405020304" pitchFamily="18" charset="0"/>
                </a:endParaRPr>
              </a:p>
              <a:p>
                <a:pPr marL="0" lvl="0">
                  <a:lnSpc>
                    <a:spcPct val="107000"/>
                  </a:lnSpc>
                </a:pPr>
                <a:r>
                  <a:rPr lang="de-DE" sz="1500" kern="100" dirty="0">
                    <a:effectLst/>
                    <a:latin typeface="+mj-lt"/>
                    <a:ea typeface="Calibri" panose="020F0502020204030204" pitchFamily="34" charset="0"/>
                    <a:cs typeface="Times New Roman" panose="02020603050405020304" pitchFamily="18" charset="0"/>
                  </a:rPr>
                  <a:t>c) </a:t>
                </a:r>
                <a:r>
                  <a:rPr lang="de-DE" sz="1600" kern="100" dirty="0">
                    <a:effectLst/>
                    <a:latin typeface="+mj-lt"/>
                    <a:ea typeface="Calibri" panose="020F0502020204030204" pitchFamily="34" charset="0"/>
                    <a:cs typeface="Times New Roman" panose="02020603050405020304" pitchFamily="18" charset="0"/>
                  </a:rPr>
                  <a:t>Jede Fünfte Person lässt sich als Bruch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de-DE" sz="1600" kern="100" dirty="0">
                    <a:effectLst/>
                    <a:latin typeface="+mj-lt"/>
                    <a:ea typeface="Times New Roman" panose="02020603050405020304" pitchFamily="18" charset="0"/>
                    <a:cs typeface="Times New Roman" panose="02020603050405020304" pitchFamily="18" charset="0"/>
                  </a:rPr>
                  <a:t> darstellen</a:t>
                </a:r>
                <a:r>
                  <a:rPr lang="de-DE" sz="1600" kern="100" dirty="0">
                    <a:latin typeface="+mj-lt"/>
                    <a:ea typeface="Times New Roman" panose="02020603050405020304" pitchFamily="18" charset="0"/>
                    <a:cs typeface="Times New Roman" panose="02020603050405020304" pitchFamily="18" charset="0"/>
                  </a:rPr>
                  <a:t>: </a:t>
                </a:r>
                <a:r>
                  <a:rPr lang="de-DE" sz="1600" kern="1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=0,2=20 %</m:t>
                    </m:r>
                  </m:oMath>
                </a14:m>
                <a:r>
                  <a:rPr lang="de-DE" sz="1600" kern="100" dirty="0">
                    <a:effectLst/>
                    <a:latin typeface="+mj-lt"/>
                    <a:ea typeface="Calibri" panose="020F0502020204030204" pitchFamily="34" charset="0"/>
                    <a:cs typeface="Times New Roman" panose="02020603050405020304" pitchFamily="18" charset="0"/>
                  </a:rPr>
                  <a:t> . </a:t>
                </a:r>
              </a:p>
              <a:p>
                <a:pPr marL="0" lvl="0">
                  <a:lnSpc>
                    <a:spcPct val="107000"/>
                  </a:lnSpc>
                </a:pPr>
                <a:r>
                  <a:rPr lang="de-DE" sz="16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3</m:t>
                    </m:r>
                  </m:oMath>
                </a14:m>
                <a:r>
                  <a:rPr lang="de-DE" sz="1600" kern="100" dirty="0">
                    <a:effectLst/>
                    <a:latin typeface="+mj-lt"/>
                    <a:ea typeface="Calibri" panose="020F0502020204030204" pitchFamily="34" charset="0"/>
                    <a:cs typeface="Times New Roman" panose="02020603050405020304" pitchFamily="18" charset="0"/>
                  </a:rPr>
                  <a:t> von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17 </m:t>
                    </m:r>
                  </m:oMath>
                </a14:m>
                <a:r>
                  <a:rPr lang="de-DE" sz="1600" kern="100" dirty="0">
                    <a:effectLst/>
                    <a:latin typeface="+mj-lt"/>
                    <a:ea typeface="Calibri" panose="020F0502020204030204" pitchFamily="34" charset="0"/>
                    <a:cs typeface="Times New Roman" panose="02020603050405020304" pitchFamily="18" charset="0"/>
                  </a:rPr>
                  <a:t>Personen essen am liebsten Bananen.</a:t>
                </a:r>
              </a:p>
              <a:p>
                <a:pPr marL="0" lvl="0">
                  <a:lnSpc>
                    <a:spcPct val="107000"/>
                  </a:lnSpc>
                </a:pPr>
                <a:r>
                  <a:rPr lang="de-DE" sz="16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de-DE" sz="1600" b="0" i="0" kern="100" smtClean="0">
                        <a:latin typeface="Cambria Math" panose="02040503050406030204" pitchFamily="18" charset="0"/>
                        <a:ea typeface="Calibri" panose="020F0502020204030204" pitchFamily="34" charset="0"/>
                        <a:cs typeface="Times New Roman" panose="02020603050405020304" pitchFamily="18" charset="0"/>
                      </a:rPr>
                      <m:t>     </m:t>
                    </m:r>
                    <m:r>
                      <a:rPr lang="de-DE" sz="1600" i="1" kern="100">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latin typeface="Cambria Math" panose="02040503050406030204" pitchFamily="18" charset="0"/>
                        <a:ea typeface="Calibri" panose="020F0502020204030204" pitchFamily="34" charset="0"/>
                        <a:cs typeface="Times New Roman" panose="02020603050405020304" pitchFamily="18" charset="0"/>
                      </a:rPr>
                      <m:t>=3</m:t>
                    </m:r>
                    <m:r>
                      <a:rPr lang="de-DE" sz="1600" b="0" i="0" kern="10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de-DE" sz="1600" b="0" i="0" kern="100" smtClean="0">
                        <a:effectLst/>
                        <a:latin typeface="Cambria Math" panose="02040503050406030204" pitchFamily="18" charset="0"/>
                        <a:ea typeface="Calibri" panose="020F0502020204030204" pitchFamily="34" charset="0"/>
                        <a:cs typeface="Times New Roman" panose="02020603050405020304" pitchFamily="18" charset="0"/>
                      </a:rPr>
                      <m:t>G</m:t>
                    </m:r>
                    <m:r>
                      <a:rPr lang="de-DE" sz="1600" b="0" i="0" kern="100" smtClean="0">
                        <a:effectLst/>
                        <a:latin typeface="Cambria Math" panose="02040503050406030204" pitchFamily="18" charset="0"/>
                        <a:ea typeface="Calibri" panose="020F0502020204030204" pitchFamily="34" charset="0"/>
                        <a:cs typeface="Times New Roman" panose="02020603050405020304" pitchFamily="18" charset="0"/>
                      </a:rPr>
                      <m:t>=17</m:t>
                    </m:r>
                  </m:oMath>
                </a14:m>
                <a:endParaRPr lang="de-DE" sz="1600" b="0" i="0" kern="100" dirty="0">
                  <a:effectLst/>
                  <a:latin typeface="+mj-lt"/>
                  <a:ea typeface="Calibri" panose="020F0502020204030204" pitchFamily="34" charset="0"/>
                  <a:cs typeface="Times New Roman" panose="02020603050405020304" pitchFamily="18" charset="0"/>
                </a:endParaRPr>
              </a:p>
              <a:p>
                <a:pPr marL="0" lvl="0">
                  <a:lnSpc>
                    <a:spcPct val="107000"/>
                  </a:lnSpc>
                </a:pPr>
                <a:r>
                  <a:rPr lang="de-DE" sz="1600" kern="100" dirty="0">
                    <a:latin typeface="+mj-lt"/>
                    <a:ea typeface="Calibri" panose="020F0502020204030204" pitchFamily="34" charset="0"/>
                    <a:cs typeface="Times New Roman" panose="02020603050405020304" pitchFamily="18" charset="0"/>
                  </a:rPr>
                  <a:t>       </a:t>
                </a:r>
                <a14:m>
                  <m:oMath xmlns:m="http://schemas.openxmlformats.org/officeDocument/2006/math">
                    <m:f>
                      <m:fPr>
                        <m:ctrlPr>
                          <a:rPr lang="de-DE" sz="1600" b="0" i="1" kern="100" smtClean="0">
                            <a:latin typeface="Cambria Math" panose="02040503050406030204" pitchFamily="18" charset="0"/>
                            <a:ea typeface="Calibri" panose="020F0502020204030204" pitchFamily="34" charset="0"/>
                            <a:cs typeface="Times New Roman" panose="02020603050405020304" pitchFamily="18" charset="0"/>
                          </a:rPr>
                        </m:ctrlPr>
                      </m:fPr>
                      <m:num>
                        <m:r>
                          <a:rPr lang="de-DE" sz="1600" b="0" i="1" kern="100" smtClean="0">
                            <a:latin typeface="Cambria Math" panose="02040503050406030204" pitchFamily="18" charset="0"/>
                            <a:ea typeface="Calibri" panose="020F0502020204030204" pitchFamily="34" charset="0"/>
                            <a:cs typeface="Times New Roman" panose="02020603050405020304" pitchFamily="18" charset="0"/>
                          </a:rPr>
                          <m:t>𝑊</m:t>
                        </m:r>
                      </m:num>
                      <m:den>
                        <m:r>
                          <a:rPr lang="de-DE" sz="1600" b="0" i="1" kern="100" smtClean="0">
                            <a:latin typeface="Cambria Math" panose="02040503050406030204" pitchFamily="18" charset="0"/>
                            <a:ea typeface="Calibri" panose="020F0502020204030204" pitchFamily="34" charset="0"/>
                            <a:cs typeface="Times New Roman" panose="02020603050405020304" pitchFamily="18" charset="0"/>
                          </a:rPr>
                          <m:t>𝐺</m:t>
                        </m:r>
                      </m:den>
                    </m:f>
                    <m:r>
                      <a:rPr lang="de-DE" sz="1600" b="0" i="1" kern="100" smtClean="0">
                        <a:latin typeface="Cambria Math" panose="02040503050406030204" pitchFamily="18" charset="0"/>
                        <a:ea typeface="Calibri" panose="020F0502020204030204" pitchFamily="34" charset="0"/>
                        <a:cs typeface="Times New Roman" panose="02020603050405020304" pitchFamily="18" charset="0"/>
                      </a:rPr>
                      <m:t>=</m:t>
                    </m:r>
                    <m:r>
                      <a:rPr lang="de-DE" sz="1600" b="0" i="1" kern="100" smtClean="0">
                        <a:latin typeface="Cambria Math" panose="02040503050406030204" pitchFamily="18" charset="0"/>
                        <a:ea typeface="Calibri" panose="020F0502020204030204" pitchFamily="34" charset="0"/>
                        <a:cs typeface="Times New Roman" panose="02020603050405020304" pitchFamily="18" charset="0"/>
                      </a:rPr>
                      <m:t>𝑝</m:t>
                    </m:r>
                    <m:r>
                      <a:rPr lang="de-DE" sz="1600" b="0" i="1" kern="100" smtClean="0">
                        <a:latin typeface="Cambria Math" panose="02040503050406030204" pitchFamily="18" charset="0"/>
                        <a:ea typeface="Calibri" panose="020F0502020204030204" pitchFamily="34" charset="0"/>
                        <a:cs typeface="Times New Roman" panose="02020603050405020304" pitchFamily="18" charset="0"/>
                      </a:rPr>
                      <m:t> %</m:t>
                    </m:r>
                  </m:oMath>
                </a14:m>
                <a:endParaRPr lang="de-DE" sz="1600" b="0" kern="100" dirty="0">
                  <a:latin typeface="+mj-lt"/>
                  <a:ea typeface="Calibri" panose="020F0502020204030204" pitchFamily="34" charset="0"/>
                  <a:cs typeface="Times New Roman" panose="02020603050405020304" pitchFamily="18" charset="0"/>
                </a:endParaRPr>
              </a:p>
              <a:p>
                <a:pPr marL="0" lvl="0">
                  <a:lnSpc>
                    <a:spcPct val="107000"/>
                  </a:lnSpc>
                </a:pPr>
                <a14:m>
                  <m:oMathPara xmlns:m="http://schemas.openxmlformats.org/officeDocument/2006/math">
                    <m:oMathParaPr>
                      <m:jc m:val="left"/>
                    </m:oMathParaPr>
                    <m:oMath xmlns:m="http://schemas.openxmlformats.org/officeDocument/2006/math">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17</m:t>
                          </m:r>
                        </m:den>
                      </m:f>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de-DE" sz="1600" b="0" i="1" kern="100" smtClean="0">
                          <a:effectLst/>
                          <a:latin typeface="Cambria Math" panose="02040503050406030204" pitchFamily="18" charset="0"/>
                          <a:ea typeface="Cambria Math" panose="02040503050406030204" pitchFamily="18" charset="0"/>
                          <a:cs typeface="Times New Roman" panose="02020603050405020304" pitchFamily="18" charset="0"/>
                        </a:rPr>
                        <m:t>≈018 ≈18 % </m:t>
                      </m:r>
                    </m:oMath>
                  </m:oMathPara>
                </a14:m>
                <a:endParaRPr lang="de-DE" sz="1600" b="0" i="0" kern="100" dirty="0">
                  <a:effectLst/>
                  <a:latin typeface="+mj-lt"/>
                  <a:ea typeface="Calibri" panose="020F0502020204030204" pitchFamily="34" charset="0"/>
                  <a:cs typeface="Times New Roman" panose="02020603050405020304" pitchFamily="18" charset="0"/>
                </a:endParaRPr>
              </a:p>
              <a:p>
                <a:pPr marL="0" lvl="0">
                  <a:lnSpc>
                    <a:spcPct val="107000"/>
                  </a:lnSpc>
                </a:pPr>
                <a:r>
                  <a:rPr lang="de-DE" sz="1600" kern="100" dirty="0">
                    <a:effectLst/>
                    <a:latin typeface="+mj-lt"/>
                    <a:ea typeface="Times New Roman" panose="02020603050405020304" pitchFamily="18" charset="0"/>
                    <a:cs typeface="Times New Roman" panose="02020603050405020304" pitchFamily="18" charset="0"/>
                  </a:rPr>
                  <a:t>Die Aussage ist korrekt, denn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18 %</m:t>
                    </m:r>
                  </m:oMath>
                </a14:m>
                <a:r>
                  <a:rPr lang="de-DE" sz="1600" kern="100" dirty="0">
                    <a:effectLst/>
                    <a:latin typeface="+mj-lt"/>
                    <a:ea typeface="Times New Roman" panose="02020603050405020304" pitchFamily="18" charset="0"/>
                    <a:cs typeface="Times New Roman" panose="02020603050405020304" pitchFamily="18" charset="0"/>
                  </a:rPr>
                  <a:t>  sind fast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20 %</m:t>
                    </m:r>
                  </m:oMath>
                </a14:m>
                <a:r>
                  <a:rPr lang="de-DE" sz="1600" kern="100" dirty="0">
                    <a:effectLst/>
                    <a:latin typeface="+mj-lt"/>
                    <a:ea typeface="Times New Roman" panose="02020603050405020304" pitchFamily="18" charset="0"/>
                    <a:cs typeface="Times New Roman" panose="02020603050405020304" pitchFamily="18" charset="0"/>
                  </a:rPr>
                  <a:t> der Personen. </a:t>
                </a:r>
                <a:endParaRPr lang="de-DE" sz="1600" kern="100" dirty="0">
                  <a:effectLst/>
                  <a:latin typeface="+mj-lt"/>
                  <a:ea typeface="Calibri" panose="020F0502020204030204" pitchFamily="34" charset="0"/>
                  <a:cs typeface="Times New Roman" panose="02020603050405020304" pitchFamily="18" charset="0"/>
                </a:endParaRPr>
              </a:p>
              <a:p>
                <a:pPr marL="0" lvl="0">
                  <a:lnSpc>
                    <a:spcPct val="107000"/>
                  </a:lnSpc>
                  <a:spcAft>
                    <a:spcPts val="800"/>
                  </a:spcAft>
                </a:pPr>
                <a:endParaRPr lang="de-DE" sz="1500" b="0" i="1" kern="100" dirty="0">
                  <a:effectLst/>
                  <a:latin typeface="Cambria Math" panose="02040503050406030204" pitchFamily="18" charset="0"/>
                  <a:ea typeface="Calibri" panose="020F0502020204030204" pitchFamily="34" charset="0"/>
                  <a:cs typeface="Times New Roman" panose="02020603050405020304" pitchFamily="18" charset="0"/>
                </a:endParaRPr>
              </a:p>
              <a:p>
                <a:pPr marL="0" lvl="0">
                  <a:lnSpc>
                    <a:spcPct val="107000"/>
                  </a:lnSpc>
                  <a:spcAft>
                    <a:spcPts val="800"/>
                  </a:spcAft>
                </a:pPr>
                <a14:m>
                  <m:oMathPara xmlns:m="http://schemas.openxmlformats.org/officeDocument/2006/math">
                    <m:oMathParaPr>
                      <m:jc m:val="left"/>
                    </m:oMathParaPr>
                    <m:oMath xmlns:m="http://schemas.openxmlformats.org/officeDocument/2006/math">
                      <m:r>
                        <a:rPr lang="de-DE" sz="1500" b="0" i="1" kern="100"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BB4166E4-B86C-3811-8CA3-320577023C21}"/>
                  </a:ext>
                </a:extLst>
              </p:cNvPr>
              <p:cNvSpPr>
                <a:spLocks noGrp="1" noRot="1" noChangeAspect="1" noMove="1" noResize="1" noEditPoints="1" noAdjustHandles="1" noChangeArrowheads="1" noChangeShapeType="1" noTextEdit="1"/>
              </p:cNvSpPr>
              <p:nvPr>
                <p:ph idx="1"/>
              </p:nvPr>
            </p:nvSpPr>
            <p:spPr>
              <a:xfrm>
                <a:off x="272480" y="1052736"/>
                <a:ext cx="9203968" cy="5192263"/>
              </a:xfrm>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207C1E7F-B2B3-C71E-C558-301FE1880909}"/>
              </a:ext>
            </a:extLst>
          </p:cNvPr>
          <p:cNvSpPr>
            <a:spLocks noGrp="1"/>
          </p:cNvSpPr>
          <p:nvPr>
            <p:ph type="ftr" sz="quarter" idx="10"/>
          </p:nvPr>
        </p:nvSpPr>
        <p:spPr>
          <a:xfrm>
            <a:off x="8409384" y="5877272"/>
            <a:ext cx="792088" cy="216024"/>
          </a:xfrm>
        </p:spPr>
        <p:txBody>
          <a:bodyPr/>
          <a:lstStyle/>
          <a:p>
            <a:pPr defTabSz="957861"/>
            <a:r>
              <a:rPr lang="de-DE" dirty="0">
                <a:solidFill>
                  <a:prstClr val="black">
                    <a:tint val="75000"/>
                  </a:prstClr>
                </a:solidFill>
              </a:rPr>
              <a:t>Daten</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041FD78B-83E1-743B-F07A-59E5BA8357DE}"/>
                  </a:ext>
                </a:extLst>
              </p:cNvPr>
              <p:cNvSpPr txBox="1"/>
              <p:nvPr/>
            </p:nvSpPr>
            <p:spPr>
              <a:xfrm>
                <a:off x="-4043680" y="-1493520"/>
                <a:ext cx="32736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a:fld id="{66118B64-FC95-4BC5-8506-133B5C1D038C}" type="mathplaceholder">
                        <a:rPr lang="de-DE" i="1" smtClean="0">
                          <a:latin typeface="Cambria Math" panose="02040503050406030204" pitchFamily="18" charset="0"/>
                        </a:rPr>
                        <a:t>Geben Sie hier eine Formel ein.</a:t>
                      </a:fld>
                    </m:oMath>
                  </m:oMathPara>
                </a14:m>
                <a:endParaRPr lang="de-DE" dirty="0"/>
              </a:p>
            </p:txBody>
          </p:sp>
        </mc:Choice>
        <mc:Fallback xmlns="">
          <p:sp>
            <p:nvSpPr>
              <p:cNvPr id="8" name="Textfeld 7">
                <a:extLst>
                  <a:ext uri="{FF2B5EF4-FFF2-40B4-BE49-F238E27FC236}">
                    <a16:creationId xmlns:a16="http://schemas.microsoft.com/office/drawing/2014/main" id="{CFC6CE6D-B230-00B1-78BF-A5590DB67DFD}"/>
                  </a:ext>
                </a:extLst>
              </p:cNvPr>
              <p:cNvSpPr txBox="1">
                <a:spLocks noRot="1" noChangeAspect="1" noMove="1" noResize="1" noEditPoints="1" noAdjustHandles="1" noChangeArrowheads="1" noChangeShapeType="1" noTextEdit="1"/>
              </p:cNvSpPr>
              <p:nvPr/>
            </p:nvSpPr>
            <p:spPr>
              <a:xfrm>
                <a:off x="-4043680" y="-1493520"/>
                <a:ext cx="3273653" cy="369332"/>
              </a:xfrm>
              <a:prstGeom prst="rect">
                <a:avLst/>
              </a:prstGeom>
              <a:blipFill>
                <a:blip r:embed="rId4"/>
                <a:stretch>
                  <a:fillRect b="-13333"/>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2DF62F9E-75FF-29D7-D8EE-C9AD6B0A7614}"/>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3</a:t>
            </a:r>
          </a:p>
        </p:txBody>
      </p:sp>
      <p:pic>
        <p:nvPicPr>
          <p:cNvPr id="6" name="Grafik 5">
            <a:extLst>
              <a:ext uri="{FF2B5EF4-FFF2-40B4-BE49-F238E27FC236}">
                <a16:creationId xmlns:a16="http://schemas.microsoft.com/office/drawing/2014/main" id="{8B2C7AF4-CF37-242A-92E2-409BFD8D9DE4}"/>
              </a:ext>
            </a:extLst>
          </p:cNvPr>
          <p:cNvPicPr>
            <a:picLocks noChangeAspect="1"/>
          </p:cNvPicPr>
          <p:nvPr/>
        </p:nvPicPr>
        <p:blipFill>
          <a:blip r:embed="rId5"/>
          <a:stretch>
            <a:fillRect/>
          </a:stretch>
        </p:blipFill>
        <p:spPr>
          <a:xfrm>
            <a:off x="760363" y="1628800"/>
            <a:ext cx="8153078" cy="1562847"/>
          </a:xfrm>
          <a:prstGeom prst="rect">
            <a:avLst/>
          </a:prstGeom>
        </p:spPr>
      </p:pic>
    </p:spTree>
    <p:extLst>
      <p:ext uri="{BB962C8B-B14F-4D97-AF65-F5344CB8AC3E}">
        <p14:creationId xmlns:p14="http://schemas.microsoft.com/office/powerpoint/2010/main" val="53865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E7CF9-8320-81B9-816F-BD4644E1374A}"/>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595D17EA-53C6-CCFB-0559-CC644DEFE72C}"/>
              </a:ext>
            </a:extLst>
          </p:cNvPr>
          <p:cNvSpPr>
            <a:spLocks noGrp="1"/>
          </p:cNvSpPr>
          <p:nvPr>
            <p:ph idx="1"/>
          </p:nvPr>
        </p:nvSpPr>
        <p:spPr/>
        <p:txBody>
          <a:bodyPr/>
          <a:lstStyle/>
          <a:p>
            <a:pPr>
              <a:lnSpc>
                <a:spcPct val="107000"/>
              </a:lnSpc>
            </a:pP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[vgl. MSA 2016 X A6</a:t>
            </a:r>
            <a:r>
              <a:rPr lang="de-DE" sz="16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de-DE" sz="1600" kern="100" dirty="0">
                <a:latin typeface="Calibri" panose="020F0502020204030204" pitchFamily="34" charset="0"/>
                <a:ea typeface="Calibri" panose="020F0502020204030204" pitchFamily="34" charset="0"/>
                <a:cs typeface="Times New Roman" panose="02020603050405020304" pitchFamily="18" charset="0"/>
              </a:rPr>
              <a:t>Im Filmpark Babelsberg wird in jedem Jahr die Anzahl der Besucher </a:t>
            </a:r>
          </a:p>
          <a:p>
            <a:pPr>
              <a:lnSpc>
                <a:spcPct val="107000"/>
              </a:lnSpc>
            </a:pPr>
            <a:r>
              <a:rPr lang="de-DE" sz="1600" kern="100" dirty="0">
                <a:latin typeface="Calibri" panose="020F0502020204030204" pitchFamily="34" charset="0"/>
                <a:ea typeface="Calibri" panose="020F0502020204030204" pitchFamily="34" charset="0"/>
                <a:cs typeface="Times New Roman" panose="02020603050405020304" pitchFamily="18" charset="0"/>
              </a:rPr>
              <a:t>gezählt. </a:t>
            </a: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a) Gib ein Jahr an, indem die Besucherzahl niedriger als </a:t>
            </a: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     300. 000 war. </a:t>
            </a: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b) Wie hoch war die Besucherzahl im Jahr 2015?</a:t>
            </a: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c) Berechne, um wie viel die Besucherzahl von 2009 zu 2010 </a:t>
            </a: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    gestiegen ist.</a:t>
            </a: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d) Herr und Frau Peter und ihre drei Kinder </a:t>
            </a: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     (3, 6 und 10 Jahre alt) gehen gemeinsam </a:t>
            </a: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     mit Oma und Opa in den Filmpark. </a:t>
            </a: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     Ermittle den günstigsten Einstiegspreis. </a:t>
            </a: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el 3">
            <a:extLst>
              <a:ext uri="{FF2B5EF4-FFF2-40B4-BE49-F238E27FC236}">
                <a16:creationId xmlns:a16="http://schemas.microsoft.com/office/drawing/2014/main" id="{007575C8-C449-5DAB-6E2B-CDC81767607B}"/>
              </a:ext>
            </a:extLst>
          </p:cNvPr>
          <p:cNvSpPr>
            <a:spLocks noGrp="1"/>
          </p:cNvSpPr>
          <p:nvPr>
            <p:ph type="title"/>
          </p:nvPr>
        </p:nvSpPr>
        <p:spPr/>
        <p:txBody>
          <a:bodyPr>
            <a:normAutofit fontScale="90000"/>
          </a:bodyPr>
          <a:lstStyle/>
          <a:p>
            <a:r>
              <a:rPr lang="de-DE" dirty="0"/>
              <a:t>Kennzahlen aus Diagrammen entnehmen und Berechnungen III</a:t>
            </a:r>
          </a:p>
        </p:txBody>
      </p:sp>
      <p:sp>
        <p:nvSpPr>
          <p:cNvPr id="11" name="Titel 3">
            <a:extLst>
              <a:ext uri="{FF2B5EF4-FFF2-40B4-BE49-F238E27FC236}">
                <a16:creationId xmlns:a16="http://schemas.microsoft.com/office/drawing/2014/main" id="{5C48A485-4045-BD18-E32F-7A5FAF1B65FA}"/>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4</a:t>
            </a:r>
          </a:p>
        </p:txBody>
      </p:sp>
      <p:sp>
        <p:nvSpPr>
          <p:cNvPr id="14" name="Fußzeilenplatzhalter 5">
            <a:extLst>
              <a:ext uri="{FF2B5EF4-FFF2-40B4-BE49-F238E27FC236}">
                <a16:creationId xmlns:a16="http://schemas.microsoft.com/office/drawing/2014/main" id="{B5EDD2D1-E391-B13A-B23F-D85A60F824DB}"/>
              </a:ext>
            </a:extLst>
          </p:cNvPr>
          <p:cNvSpPr txBox="1">
            <a:spLocks/>
          </p:cNvSpPr>
          <p:nvPr/>
        </p:nvSpPr>
        <p:spPr>
          <a:xfrm>
            <a:off x="8553400" y="5933614"/>
            <a:ext cx="792088"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pic>
        <p:nvPicPr>
          <p:cNvPr id="5" name="Grafik 4">
            <a:extLst>
              <a:ext uri="{FF2B5EF4-FFF2-40B4-BE49-F238E27FC236}">
                <a16:creationId xmlns:a16="http://schemas.microsoft.com/office/drawing/2014/main" id="{70F4873B-9B8C-8A2D-A957-4E5EA39AD7B9}"/>
              </a:ext>
            </a:extLst>
          </p:cNvPr>
          <p:cNvPicPr>
            <a:picLocks noChangeAspect="1"/>
          </p:cNvPicPr>
          <p:nvPr/>
        </p:nvPicPr>
        <p:blipFill rotWithShape="1">
          <a:blip r:embed="rId2"/>
          <a:srcRect l="6558" t="7894" r="13216" b="50615"/>
          <a:stretch/>
        </p:blipFill>
        <p:spPr bwMode="auto">
          <a:xfrm>
            <a:off x="5817095" y="1282077"/>
            <a:ext cx="3162529" cy="2080695"/>
          </a:xfrm>
          <a:prstGeom prst="rect">
            <a:avLst/>
          </a:prstGeom>
          <a:ln>
            <a:noFill/>
          </a:ln>
          <a:extLst>
            <a:ext uri="{53640926-AAD7-44D8-BBD7-CCE9431645EC}">
              <a14:shadowObscured xmlns:a14="http://schemas.microsoft.com/office/drawing/2010/main"/>
            </a:ext>
          </a:extLst>
        </p:spPr>
      </p:pic>
      <p:sp>
        <p:nvSpPr>
          <p:cNvPr id="9" name="Fußzeilenplatzhalter 5">
            <a:extLst>
              <a:ext uri="{FF2B5EF4-FFF2-40B4-BE49-F238E27FC236}">
                <a16:creationId xmlns:a16="http://schemas.microsoft.com/office/drawing/2014/main" id="{36135CA1-FA82-C59E-0C2C-E361389ECCBF}"/>
              </a:ext>
            </a:extLst>
          </p:cNvPr>
          <p:cNvSpPr txBox="1">
            <a:spLocks/>
          </p:cNvSpPr>
          <p:nvPr/>
        </p:nvSpPr>
        <p:spPr>
          <a:xfrm>
            <a:off x="5848603" y="3285938"/>
            <a:ext cx="3162528" cy="45787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600" dirty="0">
                <a:effectLst/>
                <a:latin typeface="Calibri" panose="020F0502020204030204" pitchFamily="34" charset="0"/>
                <a:ea typeface="Calibri" panose="020F0502020204030204" pitchFamily="34" charset="0"/>
                <a:cs typeface="Times New Roman" panose="02020603050405020304" pitchFamily="18" charset="0"/>
              </a:rPr>
              <a:t>Bild: „Filmpark-Besucher“, Prüfungsaufgabe 2016, EBR- und FOR-Niveau © Senatsverwaltung für Bildung, Jugend und Familie,  </a:t>
            </a:r>
            <a:r>
              <a:rPr lang="de-DE"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lang="de-DE"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DE"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https://bildungsserver.berlin-brandenburg.de/unterricht/pruefungen/pruefungen-10/pruefungsaufgaben-mathematik</a:t>
            </a:r>
            <a:r>
              <a:rPr lang="de-DE" sz="600" dirty="0">
                <a:effectLst/>
              </a:rPr>
              <a:t> [10.04.2024]</a:t>
            </a:r>
            <a:r>
              <a:rPr lang="de-DE" sz="600" b="1" dirty="0">
                <a:solidFill>
                  <a:prstClr val="black">
                    <a:tint val="75000"/>
                  </a:prstClr>
                </a:solidFill>
              </a:rPr>
              <a:t> </a:t>
            </a:r>
          </a:p>
        </p:txBody>
      </p:sp>
      <p:sp>
        <p:nvSpPr>
          <p:cNvPr id="10" name="Fußzeilenplatzhalter 5">
            <a:extLst>
              <a:ext uri="{FF2B5EF4-FFF2-40B4-BE49-F238E27FC236}">
                <a16:creationId xmlns:a16="http://schemas.microsoft.com/office/drawing/2014/main" id="{AE4B3653-D6A6-A66E-C5C3-338030B5CF41}"/>
              </a:ext>
            </a:extLst>
          </p:cNvPr>
          <p:cNvSpPr txBox="1">
            <a:spLocks/>
          </p:cNvSpPr>
          <p:nvPr/>
        </p:nvSpPr>
        <p:spPr>
          <a:xfrm>
            <a:off x="3912154" y="5523183"/>
            <a:ext cx="4641246" cy="24928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endParaRPr lang="de-DE" sz="1000" b="1" dirty="0">
              <a:solidFill>
                <a:prstClr val="black">
                  <a:tint val="75000"/>
                </a:prstClr>
              </a:solidFill>
            </a:endParaRPr>
          </a:p>
        </p:txBody>
      </p:sp>
      <p:sp>
        <p:nvSpPr>
          <p:cNvPr id="12" name="Textfeld 11">
            <a:extLst>
              <a:ext uri="{FF2B5EF4-FFF2-40B4-BE49-F238E27FC236}">
                <a16:creationId xmlns:a16="http://schemas.microsoft.com/office/drawing/2014/main" id="{F7063424-6644-26CE-E923-8D7E0C084455}"/>
              </a:ext>
            </a:extLst>
          </p:cNvPr>
          <p:cNvSpPr txBox="1"/>
          <p:nvPr/>
        </p:nvSpPr>
        <p:spPr>
          <a:xfrm flipV="1">
            <a:off x="4664968" y="5792346"/>
            <a:ext cx="3096344" cy="249280"/>
          </a:xfrm>
          <a:prstGeom prst="rect">
            <a:avLst/>
          </a:prstGeom>
          <a:noFill/>
        </p:spPr>
        <p:txBody>
          <a:bodyPr wrap="square" rtlCol="0">
            <a:spAutoFit/>
          </a:bodyPr>
          <a:lstStyle/>
          <a:p>
            <a:endParaRPr lang="de-DE" dirty="0"/>
          </a:p>
        </p:txBody>
      </p:sp>
      <p:pic>
        <p:nvPicPr>
          <p:cNvPr id="16" name="Grafik 15">
            <a:extLst>
              <a:ext uri="{FF2B5EF4-FFF2-40B4-BE49-F238E27FC236}">
                <a16:creationId xmlns:a16="http://schemas.microsoft.com/office/drawing/2014/main" id="{651A3F0F-A82F-7686-EDAC-C24AAEB1D848}"/>
              </a:ext>
            </a:extLst>
          </p:cNvPr>
          <p:cNvPicPr>
            <a:picLocks noChangeAspect="1"/>
          </p:cNvPicPr>
          <p:nvPr/>
        </p:nvPicPr>
        <p:blipFill>
          <a:blip r:embed="rId5"/>
          <a:stretch>
            <a:fillRect/>
          </a:stretch>
        </p:blipFill>
        <p:spPr>
          <a:xfrm>
            <a:off x="4261477" y="4011637"/>
            <a:ext cx="4400776" cy="1473276"/>
          </a:xfrm>
          <a:prstGeom prst="rect">
            <a:avLst/>
          </a:prstGeom>
        </p:spPr>
      </p:pic>
      <p:grpSp>
        <p:nvGrpSpPr>
          <p:cNvPr id="17" name="Knopf6">
            <a:extLst>
              <a:ext uri="{FF2B5EF4-FFF2-40B4-BE49-F238E27FC236}">
                <a16:creationId xmlns:a16="http://schemas.microsoft.com/office/drawing/2014/main" id="{B305DE41-B4ED-4728-9491-9258FB624D2F}"/>
              </a:ext>
            </a:extLst>
          </p:cNvPr>
          <p:cNvGrpSpPr/>
          <p:nvPr/>
        </p:nvGrpSpPr>
        <p:grpSpPr>
          <a:xfrm>
            <a:off x="9383011" y="4207454"/>
            <a:ext cx="525690" cy="504000"/>
            <a:chOff x="8550142" y="4941168"/>
            <a:chExt cx="593858" cy="576064"/>
          </a:xfrm>
          <a:solidFill>
            <a:schemeClr val="accent1"/>
          </a:solidFill>
        </p:grpSpPr>
        <p:sp>
          <p:nvSpPr>
            <p:cNvPr id="18" name="Rechteck 17">
              <a:extLst>
                <a:ext uri="{FF2B5EF4-FFF2-40B4-BE49-F238E27FC236}">
                  <a16:creationId xmlns:a16="http://schemas.microsoft.com/office/drawing/2014/main" id="{D2B695A4-E474-4138-81DE-27DDB7D5D36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Ellipse 18">
              <a:extLst>
                <a:ext uri="{FF2B5EF4-FFF2-40B4-BE49-F238E27FC236}">
                  <a16:creationId xmlns:a16="http://schemas.microsoft.com/office/drawing/2014/main" id="{0EDA99D1-7723-4561-9D2D-1B17D38ADE9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0" name="Hilfe 6 Grafik">
            <a:extLst>
              <a:ext uri="{FF2B5EF4-FFF2-40B4-BE49-F238E27FC236}">
                <a16:creationId xmlns:a16="http://schemas.microsoft.com/office/drawing/2014/main" id="{7E8FAAD7-0598-461C-A868-2ACB4A6750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7506" y="1641226"/>
            <a:ext cx="7937884" cy="4492179"/>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5556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82051E-6 3.33333E-6 L -0.88093 3.33333E-6 " pathEditMode="relative" rAng="0" ptsTypes="AA">
                                      <p:cBhvr>
                                        <p:cTn id="6" dur="2000" fill="hold"/>
                                        <p:tgtEl>
                                          <p:spTgt spid="2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3.33333E-6 L 2.82051E-6 3.33333E-6 " pathEditMode="relative" rAng="0" ptsTypes="AA">
                                      <p:cBhvr>
                                        <p:cTn id="10" dur="2000" fill="hold"/>
                                        <p:tgtEl>
                                          <p:spTgt spid="20"/>
                                        </p:tgtEl>
                                        <p:attrNameLst>
                                          <p:attrName>ppt_x</p:attrName>
                                          <p:attrName>ppt_y</p:attrName>
                                        </p:attrNameLst>
                                      </p:cBhvr>
                                      <p:rCtr x="440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E0BB275C-4AE1-7173-F714-7D3928BF14EE}"/>
                  </a:ext>
                </a:extLst>
              </p:cNvPr>
              <p:cNvSpPr>
                <a:spLocks noGrp="1"/>
              </p:cNvSpPr>
              <p:nvPr>
                <p:ph idx="1"/>
              </p:nvPr>
            </p:nvSpPr>
            <p:spPr/>
            <p:txBody>
              <a:bodyPr/>
              <a:lstStyle/>
              <a:p>
                <a:r>
                  <a:rPr lang="de-DE" sz="1600" b="1" dirty="0"/>
                  <a:t>Aufgabe 1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[vgl. MSA 2016 X A6</a:t>
                </a:r>
                <a:r>
                  <a:rPr lang="de-DE" sz="1600" kern="100" dirty="0">
                    <a:latin typeface="Calibri" panose="020F0502020204030204" pitchFamily="34" charset="0"/>
                    <a:ea typeface="Calibri" panose="020F0502020204030204" pitchFamily="34" charset="0"/>
                    <a:cs typeface="Times New Roman" panose="02020603050405020304" pitchFamily="18" charset="0"/>
                  </a:rPr>
                  <a:t>]</a:t>
                </a:r>
              </a:p>
              <a:p>
                <a:endParaRPr lang="de-DE" sz="1600" dirty="0"/>
              </a:p>
              <a:p>
                <a:pPr marL="0" lvl="0">
                  <a:spcBef>
                    <a:spcPts val="0"/>
                  </a:spcBef>
                </a:pPr>
                <a:r>
                  <a:rPr lang="de-DE" sz="1600" kern="100" dirty="0">
                    <a:effectLst/>
                    <a:ea typeface="Calibri" panose="020F0502020204030204" pitchFamily="34" charset="0"/>
                    <a:cs typeface="Times New Roman" panose="02020603050405020304" pitchFamily="18" charset="0"/>
                  </a:rPr>
                  <a:t>a) 2001 oder 2012 oder 2013 oder 2015</a:t>
                </a:r>
              </a:p>
              <a:p>
                <a:pPr marL="0">
                  <a:spcBef>
                    <a:spcPts val="0"/>
                  </a:spcBef>
                </a:pPr>
                <a:r>
                  <a:rPr lang="de-DE" sz="1600" kern="100" dirty="0">
                    <a:effectLst/>
                    <a:ea typeface="Calibri" panose="020F0502020204030204" pitchFamily="34" charset="0"/>
                    <a:cs typeface="Times New Roman" panose="02020603050405020304" pitchFamily="18" charset="0"/>
                  </a:rPr>
                  <a:t> </a:t>
                </a:r>
              </a:p>
              <a:p>
                <a:pPr marL="0" lvl="0">
                  <a:spcBef>
                    <a:spcPts val="0"/>
                  </a:spcBef>
                </a:pPr>
                <a:r>
                  <a:rPr lang="de-DE" sz="1600" kern="100" dirty="0">
                    <a:effectLst/>
                    <a:ea typeface="Calibri" panose="020F0502020204030204" pitchFamily="34" charset="0"/>
                    <a:cs typeface="Times New Roman" panose="02020603050405020304" pitchFamily="18" charset="0"/>
                  </a:rPr>
                  <a:t>b) Die Besucherzahl im Jahr 2015 war 250 000.</a:t>
                </a:r>
              </a:p>
              <a:p>
                <a:pPr marL="0">
                  <a:spcBef>
                    <a:spcPts val="0"/>
                  </a:spcBef>
                </a:pPr>
                <a:r>
                  <a:rPr lang="de-DE" sz="1600" kern="100" dirty="0">
                    <a:effectLst/>
                    <a:ea typeface="Calibri" panose="020F0502020204030204" pitchFamily="34" charset="0"/>
                    <a:cs typeface="Times New Roman" panose="02020603050405020304" pitchFamily="18" charset="0"/>
                  </a:rPr>
                  <a:t> </a:t>
                </a:r>
              </a:p>
              <a:p>
                <a:pPr marL="0">
                  <a:spcBef>
                    <a:spcPts val="0"/>
                  </a:spcBef>
                </a:pPr>
                <a:r>
                  <a:rPr lang="de-DE" sz="1600" kern="100" dirty="0">
                    <a:ea typeface="Calibri" panose="020F0502020204030204" pitchFamily="34" charset="0"/>
                    <a:cs typeface="Times New Roman" panose="02020603050405020304" pitchFamily="18" charset="0"/>
                  </a:rPr>
                  <a:t>c</a:t>
                </a:r>
                <a:r>
                  <a:rPr lang="de-DE" sz="1600" kern="100" dirty="0">
                    <a:effectLst/>
                    <a:ea typeface="Calibri" panose="020F0502020204030204" pitchFamily="34" charset="0"/>
                    <a:cs typeface="Times New Roman" panose="02020603050405020304" pitchFamily="18" charset="0"/>
                  </a:rPr>
                  <a:t>)</a:t>
                </a:r>
              </a:p>
              <a:p>
                <a:pPr marL="0">
                  <a:spcBef>
                    <a:spcPts val="0"/>
                  </a:spcBef>
                </a:pPr>
                <a:endParaRPr lang="de-DE" sz="1600" kern="100" dirty="0">
                  <a:effectLst/>
                  <a:ea typeface="Calibri" panose="020F0502020204030204" pitchFamily="34" charset="0"/>
                  <a:cs typeface="Times New Roman" panose="02020603050405020304" pitchFamily="18" charset="0"/>
                </a:endParaRPr>
              </a:p>
              <a:p>
                <a:pPr marL="0">
                  <a:spcBef>
                    <a:spcPts val="0"/>
                  </a:spcBef>
                </a:pPr>
                <a:r>
                  <a:rPr lang="de-DE" sz="1600" kern="100" dirty="0">
                    <a:effectLst/>
                    <a:ea typeface="Calibri" panose="020F0502020204030204" pitchFamily="34" charset="0"/>
                    <a:cs typeface="Times New Roman" panose="02020603050405020304" pitchFamily="18" charset="0"/>
                  </a:rPr>
                  <a:t>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de-DE" sz="1600" kern="100" dirty="0">
                  <a:effectLst/>
                  <a:ea typeface="Calibri" panose="020F0502020204030204" pitchFamily="34" charset="0"/>
                  <a:cs typeface="Times New Roman" panose="02020603050405020304" pitchFamily="18" charset="0"/>
                </a:endParaRPr>
              </a:p>
              <a:p>
                <a:pPr marL="0">
                  <a:spcBef>
                    <a:spcPts val="0"/>
                  </a:spcBef>
                </a:pPr>
                <a:r>
                  <a:rPr lang="de-DE" sz="1600" kern="100" dirty="0">
                    <a:effectLst/>
                    <a:ea typeface="Times New Roman" panose="02020603050405020304" pitchFamily="18" charset="0"/>
                    <a:cs typeface="Times New Roman" panose="02020603050405020304" pitchFamily="18" charset="0"/>
                  </a:rPr>
                  <a:t> </a:t>
                </a:r>
                <a14:m>
                  <m:oMath xmlns:m="http://schemas.openxmlformats.org/officeDocument/2006/math">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400000</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320000</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=1,25=125 %</m:t>
                    </m:r>
                  </m:oMath>
                </a14:m>
                <a:r>
                  <a:rPr lang="de-DE" sz="1600" kern="100" dirty="0">
                    <a:effectLst/>
                    <a:ea typeface="Times New Roman" panose="02020603050405020304" pitchFamily="18" charset="0"/>
                    <a:cs typeface="Times New Roman" panose="02020603050405020304" pitchFamily="18" charset="0"/>
                  </a:rPr>
                  <a:t> </a:t>
                </a:r>
              </a:p>
              <a:p>
                <a:pPr marL="0">
                  <a:spcBef>
                    <a:spcPts val="0"/>
                  </a:spcBef>
                </a:pPr>
                <a:endParaRPr lang="de-DE" sz="1600" kern="100" dirty="0">
                  <a:effectLst/>
                  <a:ea typeface="Calibri" panose="020F0502020204030204" pitchFamily="34" charset="0"/>
                  <a:cs typeface="Times New Roman" panose="02020603050405020304" pitchFamily="18" charset="0"/>
                </a:endParaRPr>
              </a:p>
              <a:p>
                <a:pPr marL="0">
                  <a:spcBef>
                    <a:spcPts val="0"/>
                  </a:spcBef>
                </a:pPr>
                <a:r>
                  <a:rPr lang="de-DE" sz="1600" kern="100" dirty="0">
                    <a:effectLst/>
                    <a:ea typeface="Times New Roman" panose="02020603050405020304" pitchFamily="18" charset="0"/>
                    <a:cs typeface="Times New Roman" panose="02020603050405020304" pitchFamily="18" charset="0"/>
                  </a:rPr>
                  <a:t>Die Besucherzahl stieg somit um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25 %.</m:t>
                    </m:r>
                  </m:oMath>
                </a14:m>
                <a:r>
                  <a:rPr lang="de-DE" sz="1600" kern="100" dirty="0">
                    <a:effectLst/>
                    <a:ea typeface="Times New Roman" panose="02020603050405020304" pitchFamily="18" charset="0"/>
                    <a:cs typeface="Times New Roman" panose="02020603050405020304" pitchFamily="18" charset="0"/>
                  </a:rPr>
                  <a:t> </a:t>
                </a:r>
              </a:p>
              <a:p>
                <a:pPr marL="0">
                  <a:spcBef>
                    <a:spcPts val="0"/>
                  </a:spcBef>
                </a:pPr>
                <a:endParaRPr lang="de-DE" sz="1600" kern="100" dirty="0">
                  <a:effectLst/>
                  <a:ea typeface="Calibri" panose="020F0502020204030204" pitchFamily="34" charset="0"/>
                  <a:cs typeface="Times New Roman" panose="02020603050405020304" pitchFamily="18" charset="0"/>
                </a:endParaRPr>
              </a:p>
              <a:p>
                <a:pPr marL="0">
                  <a:spcBef>
                    <a:spcPts val="0"/>
                  </a:spcBef>
                  <a:spcAft>
                    <a:spcPts val="800"/>
                  </a:spcAft>
                </a:pPr>
                <a:r>
                  <a:rPr lang="de-DE" sz="1600" kern="100" dirty="0">
                    <a:effectLst/>
                    <a:ea typeface="Times New Roman" panose="02020603050405020304" pitchFamily="18" charset="0"/>
                    <a:cs typeface="Times New Roman" panose="02020603050405020304" pitchFamily="18" charset="0"/>
                  </a:rPr>
                  <a:t>d) </a:t>
                </a:r>
              </a:p>
              <a:p>
                <a:pPr marL="0" lvl="0">
                  <a:spcBef>
                    <a:spcPts val="0"/>
                  </a:spcBef>
                </a:pPr>
                <a:r>
                  <a:rPr lang="de-DE" sz="1600" kern="100" dirty="0">
                    <a:effectLst/>
                    <a:ea typeface="Times New Roman" panose="02020603050405020304" pitchFamily="18" charset="0"/>
                    <a:cs typeface="Times New Roman" panose="02020603050405020304" pitchFamily="18" charset="0"/>
                  </a:rPr>
                  <a:t>Oma-Opa-Enkel-Ticket: Oma+ Opa + 2 Enkelkinder (Das dreijährige Kind muss nichts bezahlen)  </a:t>
                </a:r>
                <a:r>
                  <a:rPr lang="de-DE" sz="1600" kern="100" dirty="0">
                    <a:effectLst/>
                    <a:ea typeface="Times New Roman" panose="02020603050405020304" pitchFamily="18" charset="0"/>
                    <a:cs typeface="Times New Roman" panose="02020603050405020304" pitchFamily="18" charset="0"/>
                    <a:sym typeface="Wingdings" panose="05000000000000000000" pitchFamily="2" charset="2"/>
                  </a:rPr>
                  <a:t></a:t>
                </a:r>
                <a:r>
                  <a:rPr lang="de-DE" sz="1600" kern="100" dirty="0">
                    <a:effectLst/>
                    <a:ea typeface="Times New Roman" panose="02020603050405020304" pitchFamily="18"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34 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𝐸𝑢𝑟𝑜</m:t>
                    </m:r>
                  </m:oMath>
                </a14:m>
                <a:endParaRPr lang="de-DE" sz="1600" kern="100" dirty="0">
                  <a:effectLst/>
                  <a:ea typeface="Calibri" panose="020F0502020204030204" pitchFamily="34" charset="0"/>
                  <a:cs typeface="Times New Roman" panose="02020603050405020304" pitchFamily="18" charset="0"/>
                </a:endParaRPr>
              </a:p>
              <a:p>
                <a:pPr marL="0">
                  <a:spcBef>
                    <a:spcPts val="0"/>
                  </a:spcBef>
                </a:pPr>
                <a:r>
                  <a:rPr lang="de-DE" sz="1600" kern="100" dirty="0">
                    <a:effectLst/>
                    <a:ea typeface="Times New Roman" panose="02020603050405020304" pitchFamily="18" charset="0"/>
                    <a:cs typeface="Times New Roman" panose="02020603050405020304" pitchFamily="18" charset="0"/>
                  </a:rPr>
                  <a:t>und 2 Erwachsene </a:t>
                </a:r>
                <a:r>
                  <a:rPr lang="de-DE" sz="1600" kern="100" dirty="0">
                    <a:effectLst/>
                    <a:ea typeface="Times New Roman" panose="02020603050405020304" pitchFamily="18" charset="0"/>
                    <a:cs typeface="Times New Roman" panose="02020603050405020304" pitchFamily="18" charset="0"/>
                    <a:sym typeface="Wingdings" panose="05000000000000000000" pitchFamily="2" charset="2"/>
                  </a:rPr>
                  <a:t></a:t>
                </a:r>
                <a:r>
                  <a:rPr lang="de-DE" sz="1600" kern="100" dirty="0">
                    <a:effectLst/>
                    <a:ea typeface="Times New Roman" panose="02020603050405020304" pitchFamily="18"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2∙21</m:t>
                    </m:r>
                    <m:r>
                      <a:rPr lang="de-DE" sz="1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=42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𝐸𝑢𝑟𝑜</m:t>
                    </m:r>
                  </m:oMath>
                </a14:m>
                <a:endParaRPr lang="de-DE" sz="1600" kern="100" dirty="0">
                  <a:effectLst/>
                  <a:ea typeface="Calibri" panose="020F0502020204030204" pitchFamily="34" charset="0"/>
                  <a:cs typeface="Times New Roman" panose="02020603050405020304" pitchFamily="18" charset="0"/>
                </a:endParaRPr>
              </a:p>
              <a:p>
                <a:pPr marL="0">
                  <a:spcBef>
                    <a:spcPts val="0"/>
                  </a:spcBef>
                  <a:spcAft>
                    <a:spcPts val="800"/>
                  </a:spcAft>
                </a:pPr>
                <a:r>
                  <a:rPr lang="de-DE" sz="1600" kern="100" dirty="0">
                    <a:effectLst/>
                    <a:ea typeface="Times New Roman" panose="02020603050405020304" pitchFamily="18" charset="0"/>
                    <a:cs typeface="Times New Roman" panose="02020603050405020304" pitchFamily="18" charset="0"/>
                  </a:rPr>
                  <a:t>Der günstigste Preis beträgt somit 76 Euro. </a:t>
                </a:r>
                <a:endParaRPr lang="de-DE" sz="1600" kern="100" dirty="0">
                  <a:effectLst/>
                  <a:ea typeface="Calibri" panose="020F0502020204030204" pitchFamily="34" charset="0"/>
                  <a:cs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E0BB275C-4AE1-7173-F714-7D3928BF14E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7C907246-7C2F-2803-7E0B-B5C8A22800A7}"/>
              </a:ext>
            </a:extLst>
          </p:cNvPr>
          <p:cNvSpPr>
            <a:spLocks noGrp="1"/>
          </p:cNvSpPr>
          <p:nvPr>
            <p:ph type="ftr" sz="quarter" idx="10"/>
          </p:nvPr>
        </p:nvSpPr>
        <p:spPr>
          <a:xfrm>
            <a:off x="8337376" y="5877272"/>
            <a:ext cx="1368152" cy="255754"/>
          </a:xfrm>
        </p:spPr>
        <p:txBody>
          <a:bodyPr/>
          <a:lstStyle/>
          <a:p>
            <a:pPr defTabSz="957861"/>
            <a:r>
              <a:rPr lang="de-DE" dirty="0">
                <a:solidFill>
                  <a:prstClr val="black">
                    <a:tint val="75000"/>
                  </a:prstClr>
                </a:solidFill>
              </a:rPr>
              <a:t>Daten</a:t>
            </a:r>
          </a:p>
        </p:txBody>
      </p:sp>
      <p:sp>
        <p:nvSpPr>
          <p:cNvPr id="5" name="Titel 3">
            <a:extLst>
              <a:ext uri="{FF2B5EF4-FFF2-40B4-BE49-F238E27FC236}">
                <a16:creationId xmlns:a16="http://schemas.microsoft.com/office/drawing/2014/main" id="{6CFB3189-A88D-31EC-B1CF-518BCCD16DAA}"/>
              </a:ext>
            </a:extLst>
          </p:cNvPr>
          <p:cNvSpPr txBox="1">
            <a:spLocks noGrp="1"/>
          </p:cNvSpPr>
          <p:nvPr>
            <p:ph type="body" sz="quarter" idx="11"/>
          </p:nvPr>
        </p:nvSpPr>
        <p:spPr>
          <a:xfrm>
            <a:off x="63500" y="53975"/>
            <a:ext cx="2297113" cy="84931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4</a:t>
            </a:r>
          </a:p>
        </p:txBody>
      </p:sp>
    </p:spTree>
    <p:extLst>
      <p:ext uri="{BB962C8B-B14F-4D97-AF65-F5344CB8AC3E}">
        <p14:creationId xmlns:p14="http://schemas.microsoft.com/office/powerpoint/2010/main" val="197392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21E47-F18C-7451-D867-84C9BA3AA8B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48DC515-EDFB-D67E-4981-334B96B088C1}"/>
              </a:ext>
            </a:extLst>
          </p:cNvPr>
          <p:cNvSpPr>
            <a:spLocks noGrp="1"/>
          </p:cNvSpPr>
          <p:nvPr>
            <p:ph idx="1"/>
          </p:nvPr>
        </p:nvSpPr>
        <p:spPr/>
        <p:txBody>
          <a:bodyPr/>
          <a:lstStyle/>
          <a:p>
            <a:pPr>
              <a:lnSpc>
                <a:spcPct val="107000"/>
              </a:lnSpc>
            </a:pP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a:t>
            </a:r>
            <a:endParaRPr lang="de-DE" sz="16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e-DE" sz="1600" kern="100" dirty="0">
                <a:latin typeface="Calibri" panose="020F0502020204030204" pitchFamily="34" charset="0"/>
                <a:ea typeface="Calibri" panose="020F0502020204030204" pitchFamily="34" charset="0"/>
                <a:cs typeface="Times New Roman" panose="02020603050405020304" pitchFamily="18" charset="0"/>
              </a:rPr>
              <a:t>a) I</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n Deutschland lebten im Jahr 2021 circa 13 % Kinder im Alter von 0 bis 13 Jahren und 10 % junge Menschen im Alter von 14-24 Jahren. Der Rest der Bevölkerung ist älter als 24 Jahre. Zeichne ein Streifendiagramm in Dein Heft, das die Daten darstellt. Zwei Kästchen entsprechen dabei einem Zentimeter. </a:t>
            </a:r>
          </a:p>
          <a:p>
            <a:pPr marL="0" lvl="0">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b) </a:t>
            </a:r>
            <a:r>
              <a:rPr lang="de-DE" sz="1600" dirty="0">
                <a:effectLst/>
                <a:latin typeface="Calibri" panose="020F0502020204030204" pitchFamily="34" charset="0"/>
                <a:ea typeface="Calibri" panose="020F0502020204030204" pitchFamily="34" charset="0"/>
                <a:cs typeface="Times New Roman" panose="02020603050405020304" pitchFamily="18" charset="0"/>
              </a:rPr>
              <a:t>Im nebenstehenden Streifendiagramm wird </a:t>
            </a:r>
          </a:p>
          <a:p>
            <a:pPr>
              <a:spcBef>
                <a:spcPts val="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dargestellt, wie die Kinder einer Klasse </a:t>
            </a:r>
          </a:p>
          <a:p>
            <a:pPr>
              <a:spcBef>
                <a:spcPts val="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morgens zur Schule gelangen. </a:t>
            </a:r>
          </a:p>
          <a:p>
            <a:pPr>
              <a:spcBef>
                <a:spcPts val="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Ein Kind der Klasse behauptet</a:t>
            </a:r>
            <a:r>
              <a:rPr lang="de-DE" sz="1600" dirty="0">
                <a:latin typeface="Calibri" panose="020F0502020204030204" pitchFamily="34" charset="0"/>
                <a:ea typeface="Calibri" panose="020F0502020204030204" pitchFamily="34" charset="0"/>
                <a:cs typeface="Times New Roman" panose="02020603050405020304" pitchFamily="18" charset="0"/>
              </a:rPr>
              <a:t>:</a:t>
            </a:r>
          </a:p>
          <a:p>
            <a:pPr>
              <a:spcBef>
                <a:spcPts val="0"/>
              </a:spcBef>
            </a:pPr>
            <a:r>
              <a:rPr lang="de-DE" sz="1600" dirty="0">
                <a:latin typeface="Calibri" panose="020F0502020204030204" pitchFamily="34" charset="0"/>
                <a:ea typeface="Calibri" panose="020F0502020204030204" pitchFamily="34" charset="0"/>
                <a:cs typeface="Times New Roman" panose="02020603050405020304" pitchFamily="18" charset="0"/>
              </a:rPr>
              <a:t>Es fahren 40 % mehr Kinder mit dem Auto</a:t>
            </a:r>
          </a:p>
          <a:p>
            <a:pPr>
              <a:spcBef>
                <a:spcPts val="0"/>
              </a:spcBef>
            </a:pPr>
            <a:r>
              <a:rPr lang="de-DE" sz="1600" dirty="0">
                <a:latin typeface="Calibri" panose="020F0502020204030204" pitchFamily="34" charset="0"/>
                <a:ea typeface="Calibri" panose="020F0502020204030204" pitchFamily="34" charset="0"/>
                <a:cs typeface="Times New Roman" panose="02020603050405020304" pitchFamily="18" charset="0"/>
              </a:rPr>
              <a:t>als mit dem Fahrrad. Stimmt diese Aussage?</a:t>
            </a:r>
          </a:p>
          <a:p>
            <a:pPr>
              <a:spcBef>
                <a:spcPts val="0"/>
              </a:spcBef>
            </a:pPr>
            <a:r>
              <a:rPr lang="de-DE" sz="1600" dirty="0">
                <a:latin typeface="Calibri" panose="020F0502020204030204" pitchFamily="34" charset="0"/>
                <a:ea typeface="Calibri" panose="020F0502020204030204" pitchFamily="34" charset="0"/>
                <a:cs typeface="Times New Roman" panose="02020603050405020304" pitchFamily="18" charset="0"/>
              </a:rPr>
              <a:t>Entscheide und begründe. </a:t>
            </a:r>
          </a:p>
          <a:p>
            <a:pPr>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el 3">
            <a:extLst>
              <a:ext uri="{FF2B5EF4-FFF2-40B4-BE49-F238E27FC236}">
                <a16:creationId xmlns:a16="http://schemas.microsoft.com/office/drawing/2014/main" id="{BABCAE64-36A8-12A7-B6B6-E0EDB1EDD337}"/>
              </a:ext>
            </a:extLst>
          </p:cNvPr>
          <p:cNvSpPr>
            <a:spLocks noGrp="1"/>
          </p:cNvSpPr>
          <p:nvPr>
            <p:ph type="title"/>
          </p:nvPr>
        </p:nvSpPr>
        <p:spPr/>
        <p:txBody>
          <a:bodyPr>
            <a:normAutofit/>
          </a:bodyPr>
          <a:lstStyle/>
          <a:p>
            <a:r>
              <a:rPr lang="de-DE" dirty="0"/>
              <a:t>Streifendiagramm erstellen</a:t>
            </a:r>
          </a:p>
        </p:txBody>
      </p:sp>
      <p:sp>
        <p:nvSpPr>
          <p:cNvPr id="11" name="Titel 3">
            <a:extLst>
              <a:ext uri="{FF2B5EF4-FFF2-40B4-BE49-F238E27FC236}">
                <a16:creationId xmlns:a16="http://schemas.microsoft.com/office/drawing/2014/main" id="{B09B8DC4-55EB-8B4D-3776-F098CF9DD76A}"/>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5</a:t>
            </a:r>
          </a:p>
        </p:txBody>
      </p:sp>
      <p:sp>
        <p:nvSpPr>
          <p:cNvPr id="14" name="Fußzeilenplatzhalter 5">
            <a:extLst>
              <a:ext uri="{FF2B5EF4-FFF2-40B4-BE49-F238E27FC236}">
                <a16:creationId xmlns:a16="http://schemas.microsoft.com/office/drawing/2014/main" id="{055435F9-223A-2B25-9E87-A7E203E910D3}"/>
              </a:ext>
            </a:extLst>
          </p:cNvPr>
          <p:cNvSpPr txBox="1">
            <a:spLocks/>
          </p:cNvSpPr>
          <p:nvPr/>
        </p:nvSpPr>
        <p:spPr>
          <a:xfrm>
            <a:off x="8553400" y="5933614"/>
            <a:ext cx="792088"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sp>
        <p:nvSpPr>
          <p:cNvPr id="10" name="Fußzeilenplatzhalter 5">
            <a:extLst>
              <a:ext uri="{FF2B5EF4-FFF2-40B4-BE49-F238E27FC236}">
                <a16:creationId xmlns:a16="http://schemas.microsoft.com/office/drawing/2014/main" id="{1D74A011-B540-E446-CB68-DCF05020FF2C}"/>
              </a:ext>
            </a:extLst>
          </p:cNvPr>
          <p:cNvSpPr txBox="1">
            <a:spLocks/>
          </p:cNvSpPr>
          <p:nvPr/>
        </p:nvSpPr>
        <p:spPr>
          <a:xfrm>
            <a:off x="3912154" y="5523183"/>
            <a:ext cx="4641246" cy="24928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endParaRPr lang="de-DE" sz="1000" b="1" dirty="0">
              <a:solidFill>
                <a:prstClr val="black">
                  <a:tint val="75000"/>
                </a:prstClr>
              </a:solidFill>
            </a:endParaRPr>
          </a:p>
        </p:txBody>
      </p:sp>
      <p:sp>
        <p:nvSpPr>
          <p:cNvPr id="12" name="Textfeld 11">
            <a:extLst>
              <a:ext uri="{FF2B5EF4-FFF2-40B4-BE49-F238E27FC236}">
                <a16:creationId xmlns:a16="http://schemas.microsoft.com/office/drawing/2014/main" id="{A2F1FAD1-BA33-29DC-BD15-0B6D7D93FC0C}"/>
              </a:ext>
            </a:extLst>
          </p:cNvPr>
          <p:cNvSpPr txBox="1"/>
          <p:nvPr/>
        </p:nvSpPr>
        <p:spPr>
          <a:xfrm flipV="1">
            <a:off x="4664968" y="5792346"/>
            <a:ext cx="3096344" cy="249280"/>
          </a:xfrm>
          <a:prstGeom prst="rect">
            <a:avLst/>
          </a:prstGeom>
          <a:noFill/>
        </p:spPr>
        <p:txBody>
          <a:bodyPr wrap="square" rtlCol="0">
            <a:spAutoFit/>
          </a:bodyPr>
          <a:lstStyle/>
          <a:p>
            <a:endParaRPr lang="de-DE" dirty="0"/>
          </a:p>
        </p:txBody>
      </p:sp>
      <p:pic>
        <p:nvPicPr>
          <p:cNvPr id="6" name="Grafik 5">
            <a:extLst>
              <a:ext uri="{FF2B5EF4-FFF2-40B4-BE49-F238E27FC236}">
                <a16:creationId xmlns:a16="http://schemas.microsoft.com/office/drawing/2014/main" id="{D9CC598D-64D2-FCFC-DDA0-589A8B0BAF40}"/>
              </a:ext>
            </a:extLst>
          </p:cNvPr>
          <p:cNvPicPr>
            <a:picLocks noChangeAspect="1"/>
          </p:cNvPicPr>
          <p:nvPr/>
        </p:nvPicPr>
        <p:blipFill>
          <a:blip r:embed="rId2"/>
          <a:stretch>
            <a:fillRect/>
          </a:stretch>
        </p:blipFill>
        <p:spPr>
          <a:xfrm>
            <a:off x="1583481" y="2381570"/>
            <a:ext cx="5185350" cy="1241903"/>
          </a:xfrm>
          <a:prstGeom prst="rect">
            <a:avLst/>
          </a:prstGeom>
        </p:spPr>
      </p:pic>
      <p:pic>
        <p:nvPicPr>
          <p:cNvPr id="19" name="Grafik 18">
            <a:extLst>
              <a:ext uri="{FF2B5EF4-FFF2-40B4-BE49-F238E27FC236}">
                <a16:creationId xmlns:a16="http://schemas.microsoft.com/office/drawing/2014/main" id="{3A9CBC4F-6B5B-5C10-20F3-04F6697D7DA0}"/>
              </a:ext>
            </a:extLst>
          </p:cNvPr>
          <p:cNvPicPr>
            <a:picLocks noChangeAspect="1"/>
          </p:cNvPicPr>
          <p:nvPr/>
        </p:nvPicPr>
        <p:blipFill>
          <a:blip r:embed="rId3"/>
          <a:stretch>
            <a:fillRect/>
          </a:stretch>
        </p:blipFill>
        <p:spPr>
          <a:xfrm>
            <a:off x="4176156" y="3801175"/>
            <a:ext cx="4797032" cy="2122497"/>
          </a:xfrm>
          <a:prstGeom prst="rect">
            <a:avLst/>
          </a:prstGeom>
        </p:spPr>
      </p:pic>
      <p:grpSp>
        <p:nvGrpSpPr>
          <p:cNvPr id="17" name="Knopf 7">
            <a:extLst>
              <a:ext uri="{FF2B5EF4-FFF2-40B4-BE49-F238E27FC236}">
                <a16:creationId xmlns:a16="http://schemas.microsoft.com/office/drawing/2014/main" id="{3D9FA08D-7242-4152-AD80-496E74533591}"/>
              </a:ext>
            </a:extLst>
          </p:cNvPr>
          <p:cNvGrpSpPr/>
          <p:nvPr/>
        </p:nvGrpSpPr>
        <p:grpSpPr>
          <a:xfrm>
            <a:off x="9379302" y="4839935"/>
            <a:ext cx="513769" cy="504000"/>
            <a:chOff x="9312680" y="5062255"/>
            <a:chExt cx="580391" cy="576064"/>
          </a:xfrm>
          <a:solidFill>
            <a:schemeClr val="accent1"/>
          </a:solidFill>
        </p:grpSpPr>
        <p:sp>
          <p:nvSpPr>
            <p:cNvPr id="18" name="Rechteck 17">
              <a:extLst>
                <a:ext uri="{FF2B5EF4-FFF2-40B4-BE49-F238E27FC236}">
                  <a16:creationId xmlns:a16="http://schemas.microsoft.com/office/drawing/2014/main" id="{30340C13-B77A-4F73-B7B8-F1A090CD9A0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Knop7">
              <a:extLst>
                <a:ext uri="{FF2B5EF4-FFF2-40B4-BE49-F238E27FC236}">
                  <a16:creationId xmlns:a16="http://schemas.microsoft.com/office/drawing/2014/main" id="{B057D657-D75A-4496-AE59-CBBB66237FAA}"/>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21" name="Hilfe 7 Grafik">
            <a:extLst>
              <a:ext uri="{FF2B5EF4-FFF2-40B4-BE49-F238E27FC236}">
                <a16:creationId xmlns:a16="http://schemas.microsoft.com/office/drawing/2014/main" id="{33E855A0-BCBD-4E7E-A7DA-22B5291043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1823720"/>
            <a:ext cx="7940325" cy="4483573"/>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37913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7692E-6 -4.07407E-6 L -0.88093 -4.07407E-6 " pathEditMode="relative" rAng="0" ptsTypes="AA">
                                      <p:cBhvr>
                                        <p:cTn id="6" dur="2000" fill="hold"/>
                                        <p:tgtEl>
                                          <p:spTgt spid="2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07407E-6 L 3.07692E-6 -4.07407E-6 " pathEditMode="relative" rAng="0" ptsTypes="AA">
                                      <p:cBhvr>
                                        <p:cTn id="10" dur="2000" fill="hold"/>
                                        <p:tgtEl>
                                          <p:spTgt spid="21"/>
                                        </p:tgtEl>
                                        <p:attrNameLst>
                                          <p:attrName>ppt_x</p:attrName>
                                          <p:attrName>ppt_y</p:attrName>
                                        </p:attrNameLst>
                                      </p:cBhvr>
                                      <p:rCtr x="440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E30A-0D0C-DCC8-CFBB-C92877A6751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E7BFC19-2EFD-CBE5-901F-945253D7F8BA}"/>
              </a:ext>
            </a:extLst>
          </p:cNvPr>
          <p:cNvSpPr>
            <a:spLocks noGrp="1"/>
          </p:cNvSpPr>
          <p:nvPr>
            <p:ph idx="1"/>
          </p:nvPr>
        </p:nvSpPr>
        <p:spPr/>
        <p:txBody>
          <a:bodyPr/>
          <a:lstStyle/>
          <a:p>
            <a:pPr>
              <a:lnSpc>
                <a:spcPct val="107000"/>
              </a:lnSpc>
              <a:spcAft>
                <a:spcPts val="800"/>
              </a:spcAft>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Aufgabe 1</a:t>
            </a:r>
          </a:p>
          <a:p>
            <a:pPr>
              <a:lnSpc>
                <a:spcPct val="107000"/>
              </a:lnSpc>
              <a:spcAft>
                <a:spcPts val="800"/>
              </a:spcAft>
            </a:pPr>
            <a:r>
              <a:rPr lang="de-DE" sz="1600" kern="100" dirty="0">
                <a:latin typeface="Calibri" panose="020F0502020204030204" pitchFamily="34" charset="0"/>
                <a:ea typeface="Calibri" panose="020F0502020204030204" pitchFamily="34" charset="0"/>
                <a:cs typeface="Times New Roman" panose="02020603050405020304" pitchFamily="18" charset="0"/>
              </a:rPr>
              <a:t>a)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Länge des Streifen Kinder: 1,3 cm</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Länge des Streifen Jugendliche: 1 cm</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Länge des Streifen Erwachsene: 7,7 cm</a:t>
            </a:r>
          </a:p>
          <a:p>
            <a:pPr>
              <a:lnSpc>
                <a:spcPct val="107000"/>
              </a:lnSpc>
              <a:spcAft>
                <a:spcPts val="800"/>
              </a:spcAft>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b) </a:t>
            </a: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Die Aussage ist korrekt. </a:t>
            </a:r>
          </a:p>
        </p:txBody>
      </p:sp>
      <p:sp>
        <p:nvSpPr>
          <p:cNvPr id="4" name="Fußzeilenplatzhalter 3">
            <a:extLst>
              <a:ext uri="{FF2B5EF4-FFF2-40B4-BE49-F238E27FC236}">
                <a16:creationId xmlns:a16="http://schemas.microsoft.com/office/drawing/2014/main" id="{F9767948-A412-E1DF-0AEF-C573B0CFDB19}"/>
              </a:ext>
            </a:extLst>
          </p:cNvPr>
          <p:cNvSpPr>
            <a:spLocks noGrp="1"/>
          </p:cNvSpPr>
          <p:nvPr>
            <p:ph type="ftr" sz="quarter" idx="10"/>
          </p:nvPr>
        </p:nvSpPr>
        <p:spPr>
          <a:xfrm>
            <a:off x="8337376" y="5877272"/>
            <a:ext cx="1368152" cy="255754"/>
          </a:xfrm>
        </p:spPr>
        <p:txBody>
          <a:bodyPr/>
          <a:lstStyle/>
          <a:p>
            <a:pPr defTabSz="957861"/>
            <a:r>
              <a:rPr lang="de-DE" dirty="0">
                <a:solidFill>
                  <a:prstClr val="black">
                    <a:tint val="75000"/>
                  </a:prstClr>
                </a:solidFill>
              </a:rPr>
              <a:t>Daten</a:t>
            </a:r>
          </a:p>
        </p:txBody>
      </p:sp>
      <p:sp>
        <p:nvSpPr>
          <p:cNvPr id="5" name="Titel 3">
            <a:extLst>
              <a:ext uri="{FF2B5EF4-FFF2-40B4-BE49-F238E27FC236}">
                <a16:creationId xmlns:a16="http://schemas.microsoft.com/office/drawing/2014/main" id="{9AEB273A-413E-E492-AC1C-13F3F5BF4883}"/>
              </a:ext>
            </a:extLst>
          </p:cNvPr>
          <p:cNvSpPr txBox="1">
            <a:spLocks noGrp="1"/>
          </p:cNvSpPr>
          <p:nvPr>
            <p:ph type="body" sz="quarter" idx="11"/>
          </p:nvPr>
        </p:nvSpPr>
        <p:spPr>
          <a:xfrm>
            <a:off x="63500" y="53975"/>
            <a:ext cx="2297113" cy="84931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5</a:t>
            </a:r>
          </a:p>
        </p:txBody>
      </p:sp>
      <p:pic>
        <p:nvPicPr>
          <p:cNvPr id="6" name="Grafik 5">
            <a:extLst>
              <a:ext uri="{FF2B5EF4-FFF2-40B4-BE49-F238E27FC236}">
                <a16:creationId xmlns:a16="http://schemas.microsoft.com/office/drawing/2014/main" id="{10514B91-B7BF-EF9B-AD20-13B6302437C6}"/>
              </a:ext>
            </a:extLst>
          </p:cNvPr>
          <p:cNvPicPr>
            <a:picLocks noChangeAspect="1"/>
          </p:cNvPicPr>
          <p:nvPr/>
        </p:nvPicPr>
        <p:blipFill>
          <a:blip r:embed="rId2"/>
          <a:stretch>
            <a:fillRect/>
          </a:stretch>
        </p:blipFill>
        <p:spPr>
          <a:xfrm>
            <a:off x="4088904" y="1484784"/>
            <a:ext cx="4132094" cy="1368152"/>
          </a:xfrm>
          <a:prstGeom prst="rect">
            <a:avLst/>
          </a:prstGeom>
        </p:spPr>
      </p:pic>
      <p:pic>
        <p:nvPicPr>
          <p:cNvPr id="10" name="Grafik 9">
            <a:extLst>
              <a:ext uri="{FF2B5EF4-FFF2-40B4-BE49-F238E27FC236}">
                <a16:creationId xmlns:a16="http://schemas.microsoft.com/office/drawing/2014/main" id="{30B2AACE-CCB9-92BC-CE3D-D03C33BFAC51}"/>
              </a:ext>
            </a:extLst>
          </p:cNvPr>
          <p:cNvPicPr>
            <a:picLocks noChangeAspect="1"/>
          </p:cNvPicPr>
          <p:nvPr/>
        </p:nvPicPr>
        <p:blipFill>
          <a:blip r:embed="rId3"/>
          <a:stretch>
            <a:fillRect/>
          </a:stretch>
        </p:blipFill>
        <p:spPr>
          <a:xfrm>
            <a:off x="488504" y="3717032"/>
            <a:ext cx="2736304" cy="957223"/>
          </a:xfrm>
          <a:prstGeom prst="rect">
            <a:avLst/>
          </a:prstGeom>
        </p:spPr>
      </p:pic>
    </p:spTree>
    <p:extLst>
      <p:ext uri="{BB962C8B-B14F-4D97-AF65-F5344CB8AC3E}">
        <p14:creationId xmlns:p14="http://schemas.microsoft.com/office/powerpoint/2010/main" val="379274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E16C055-EDFE-E8E3-9B7D-8A2C631F11A2}"/>
                  </a:ext>
                </a:extLst>
              </p:cNvPr>
              <p:cNvSpPr>
                <a:spLocks noGrp="1"/>
              </p:cNvSpPr>
              <p:nvPr>
                <p:ph idx="1"/>
              </p:nvPr>
            </p:nvSpPr>
            <p:spPr>
              <a:xfrm>
                <a:off x="64289" y="1065689"/>
                <a:ext cx="9203968" cy="5192120"/>
              </a:xfrm>
            </p:spPr>
            <p:txBody>
              <a:bodyPr/>
              <a:lstStyle/>
              <a:p>
                <a:pPr marL="0">
                  <a:spcBef>
                    <a:spcPts val="0"/>
                  </a:spcBef>
                  <a:tabLst>
                    <a:tab pos="1758950" algn="l"/>
                  </a:tabLst>
                </a:pPr>
                <a:r>
                  <a:rPr lang="de-DE" sz="1600" b="1" kern="100" dirty="0">
                    <a:solidFill>
                      <a:srgbClr val="000000"/>
                    </a:solidFill>
                    <a:cs typeface="Times New Roman" panose="02020603050405020304" pitchFamily="18" charset="0"/>
                  </a:rPr>
                  <a:t>Aufgabe 1</a:t>
                </a:r>
              </a:p>
              <a:p>
                <a:pPr marL="0">
                  <a:spcBef>
                    <a:spcPts val="0"/>
                  </a:spcBef>
                  <a:tabLst>
                    <a:tab pos="1758950" algn="l"/>
                  </a:tabLst>
                </a:pPr>
                <a:endParaRPr lang="de-DE" sz="1600" b="1" kern="100" dirty="0">
                  <a:solidFill>
                    <a:srgbClr val="000000"/>
                  </a:solidFill>
                  <a:ea typeface="Calibri" panose="020F0502020204030204" pitchFamily="34" charset="0"/>
                  <a:cs typeface="Times New Roman" panose="02020603050405020304" pitchFamily="18" charset="0"/>
                </a:endParaRPr>
              </a:p>
              <a:p>
                <a:pPr marL="0">
                  <a:spcBef>
                    <a:spcPts val="0"/>
                  </a:spcBef>
                  <a:tabLst>
                    <a:tab pos="1758950" algn="l"/>
                  </a:tabLst>
                </a:pPr>
                <a:r>
                  <a:rPr lang="de-DE" sz="1600" kern="100" dirty="0">
                    <a:effectLst/>
                    <a:ea typeface="Calibri" panose="020F0502020204030204" pitchFamily="34" charset="0"/>
                    <a:cs typeface="Times New Roman" panose="02020603050405020304" pitchFamily="18" charset="0"/>
                  </a:rPr>
                  <a:t>Gegeben sind folgende Zahlen:</a:t>
                </a:r>
              </a:p>
              <a:p>
                <a:pPr marL="457200">
                  <a:lnSpc>
                    <a:spcPct val="107000"/>
                  </a:lnSpc>
                </a:pPr>
                <a:r>
                  <a:rPr lang="de-DE" sz="1600" b="1" kern="100" dirty="0">
                    <a:effectLst/>
                    <a:ea typeface="Calibri" panose="020F0502020204030204" pitchFamily="34" charset="0"/>
                    <a:cs typeface="Times New Roman" panose="02020603050405020304" pitchFamily="18" charset="0"/>
                  </a:rPr>
                  <a:t> </a:t>
                </a:r>
                <a:endParaRPr lang="de-DE" sz="1600" kern="100" dirty="0">
                  <a:effectLst/>
                  <a:ea typeface="Calibri" panose="020F0502020204030204" pitchFamily="34" charset="0"/>
                  <a:cs typeface="Times New Roman" panose="02020603050405020304" pitchFamily="18" charset="0"/>
                </a:endParaRPr>
              </a:p>
              <a:p>
                <a:pPr marL="457200">
                  <a:lnSpc>
                    <a:spcPct val="107000"/>
                  </a:lnSpc>
                </a:pPr>
                <a14:m>
                  <m:oMathPara xmlns:m="http://schemas.openxmlformats.org/officeDocument/2006/math">
                    <m:oMathParaPr>
                      <m:jc m:val="centerGroup"/>
                    </m:oMathParaPr>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2              6             1               4,5                  8      </m:t>
                      </m:r>
                    </m:oMath>
                  </m:oMathPara>
                </a14:m>
                <a:endParaRPr lang="de-DE" sz="1600" kern="100" dirty="0">
                  <a:effectLst/>
                  <a:ea typeface="Calibri" panose="020F0502020204030204" pitchFamily="34" charset="0"/>
                  <a:cs typeface="Times New Roman" panose="02020603050405020304" pitchFamily="18" charset="0"/>
                </a:endParaRPr>
              </a:p>
              <a:p>
                <a:pPr marL="457200">
                  <a:lnSpc>
                    <a:spcPct val="107000"/>
                  </a:lnSpc>
                </a:pPr>
                <a:r>
                  <a:rPr lang="de-DE" sz="1600" b="1" kern="100" dirty="0">
                    <a:effectLst/>
                    <a:ea typeface="Calibri" panose="020F0502020204030204" pitchFamily="34" charset="0"/>
                    <a:cs typeface="Times New Roman" panose="02020603050405020304" pitchFamily="18" charset="0"/>
                  </a:rPr>
                  <a:t> </a:t>
                </a:r>
                <a:endParaRPr lang="de-DE" sz="1600" kern="100" dirty="0">
                  <a:effectLst/>
                  <a:ea typeface="Calibri" panose="020F0502020204030204" pitchFamily="34" charset="0"/>
                  <a:cs typeface="Times New Roman" panose="02020603050405020304" pitchFamily="18" charset="0"/>
                </a:endParaRPr>
              </a:p>
              <a:p>
                <a:pPr marL="0" lvl="0">
                  <a:lnSpc>
                    <a:spcPct val="107000"/>
                  </a:lnSpc>
                </a:pPr>
                <a:r>
                  <a:rPr lang="de-DE" sz="1600" kern="100" dirty="0">
                    <a:effectLst/>
                    <a:ea typeface="Calibri" panose="020F0502020204030204" pitchFamily="34" charset="0"/>
                    <a:cs typeface="Times New Roman" panose="02020603050405020304" pitchFamily="18" charset="0"/>
                  </a:rPr>
                  <a:t>a) Ordne die Zahlen der Größe nach. Fange mit der kleinsten Zahl an.</a:t>
                </a:r>
              </a:p>
              <a:p>
                <a:pPr marL="0" lvl="0">
                  <a:lnSpc>
                    <a:spcPct val="107000"/>
                  </a:lnSpc>
                </a:pPr>
                <a:endParaRPr lang="de-DE" sz="1600" kern="100" dirty="0">
                  <a:effectLst/>
                  <a:ea typeface="Calibri" panose="020F0502020204030204" pitchFamily="34" charset="0"/>
                  <a:cs typeface="Times New Roman" panose="02020603050405020304" pitchFamily="18" charset="0"/>
                </a:endParaRPr>
              </a:p>
              <a:p>
                <a:pPr marL="457200">
                  <a:lnSpc>
                    <a:spcPct val="107000"/>
                  </a:lnSpc>
                </a:pPr>
                <a:r>
                  <a:rPr lang="de-DE" sz="1600" kern="100" dirty="0">
                    <a:effectLst/>
                    <a:ea typeface="Calibri" panose="020F0502020204030204" pitchFamily="34" charset="0"/>
                    <a:cs typeface="Times New Roman" panose="02020603050405020304" pitchFamily="18" charset="0"/>
                  </a:rPr>
                  <a:t> </a:t>
                </a:r>
              </a:p>
              <a:p>
                <a:pPr marL="0" lvl="0">
                  <a:lnSpc>
                    <a:spcPct val="107000"/>
                  </a:lnSpc>
                  <a:spcAft>
                    <a:spcPts val="800"/>
                  </a:spcAft>
                </a:pPr>
                <a:r>
                  <a:rPr lang="de-DE" sz="1600" kern="100" dirty="0">
                    <a:effectLst/>
                    <a:ea typeface="Calibri" panose="020F0502020204030204" pitchFamily="34" charset="0"/>
                    <a:cs typeface="Times New Roman" panose="02020603050405020304" pitchFamily="18" charset="0"/>
                  </a:rPr>
                  <a:t>b) Bestimme den Abstand zwischen der größten und kleinsten Zahl. </a:t>
                </a:r>
              </a:p>
              <a:p>
                <a:pPr marL="0">
                  <a:spcBef>
                    <a:spcPts val="0"/>
                  </a:spcBef>
                  <a:tabLst>
                    <a:tab pos="1758950" algn="l"/>
                  </a:tabLst>
                </a:pPr>
                <a:endParaRPr lang="de-DE" sz="1600" b="1" dirty="0"/>
              </a:p>
              <a:p>
                <a:endParaRPr lang="de-DE" sz="1600" dirty="0"/>
              </a:p>
              <a:p>
                <a:endParaRPr lang="de-DE" sz="1600" dirty="0"/>
              </a:p>
              <a:p>
                <a:endParaRPr lang="de-DE" sz="1600" b="1" dirty="0"/>
              </a:p>
              <a:p>
                <a:r>
                  <a:rPr lang="de-DE" sz="1600" dirty="0"/>
                  <a:t>		 </a:t>
                </a:r>
              </a:p>
            </p:txBody>
          </p:sp>
        </mc:Choice>
        <mc:Fallback xmlns="">
          <p:sp>
            <p:nvSpPr>
              <p:cNvPr id="2" name="Inhaltsplatzhalter 1">
                <a:extLst>
                  <a:ext uri="{FF2B5EF4-FFF2-40B4-BE49-F238E27FC236}">
                    <a16:creationId xmlns:a16="http://schemas.microsoft.com/office/drawing/2014/main" id="{3E16C055-EDFE-E8E3-9B7D-8A2C631F11A2}"/>
                  </a:ext>
                </a:extLst>
              </p:cNvPr>
              <p:cNvSpPr>
                <a:spLocks noGrp="1" noRot="1" noChangeAspect="1" noMove="1" noResize="1" noEditPoints="1" noAdjustHandles="1" noChangeArrowheads="1" noChangeShapeType="1" noTextEdit="1"/>
              </p:cNvSpPr>
              <p:nvPr>
                <p:ph idx="1"/>
              </p:nvPr>
            </p:nvSpPr>
            <p:spPr>
              <a:xfrm>
                <a:off x="64289" y="1065689"/>
                <a:ext cx="9203968" cy="5192120"/>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881AAD97-ABF0-7263-E149-076AF8BD2078}"/>
              </a:ext>
            </a:extLst>
          </p:cNvPr>
          <p:cNvSpPr>
            <a:spLocks noGrp="1"/>
          </p:cNvSpPr>
          <p:nvPr>
            <p:ph type="title"/>
          </p:nvPr>
        </p:nvSpPr>
        <p:spPr/>
        <p:txBody>
          <a:bodyPr>
            <a:normAutofit fontScale="90000"/>
          </a:bodyPr>
          <a:lstStyle/>
          <a:p>
            <a:r>
              <a:rPr lang="de-DE" b="0" dirty="0"/>
              <a:t>Zahlen ordnen und </a:t>
            </a:r>
            <a:br>
              <a:rPr lang="de-DE" b="0" dirty="0"/>
            </a:br>
            <a:r>
              <a:rPr lang="de-DE" b="0" dirty="0"/>
              <a:t>Abstände angeben</a:t>
            </a:r>
          </a:p>
        </p:txBody>
      </p:sp>
      <p:sp>
        <p:nvSpPr>
          <p:cNvPr id="7" name="Fußzeilenplatzhalter 5">
            <a:extLst>
              <a:ext uri="{FF2B5EF4-FFF2-40B4-BE49-F238E27FC236}">
                <a16:creationId xmlns:a16="http://schemas.microsoft.com/office/drawing/2014/main" id="{40895242-6000-FD55-7F71-D95933983095}"/>
              </a:ext>
            </a:extLst>
          </p:cNvPr>
          <p:cNvSpPr>
            <a:spLocks noGrp="1"/>
          </p:cNvSpPr>
          <p:nvPr>
            <p:ph type="ftr" sz="quarter" idx="10"/>
          </p:nvPr>
        </p:nvSpPr>
        <p:spPr>
          <a:xfrm>
            <a:off x="8481393" y="5877273"/>
            <a:ext cx="576064" cy="216024"/>
          </a:xfrm>
        </p:spPr>
        <p:txBody>
          <a:bodyPr/>
          <a:lstStyle/>
          <a:p>
            <a:pPr defTabSz="957861"/>
            <a:r>
              <a:rPr lang="de-DE" dirty="0">
                <a:solidFill>
                  <a:prstClr val="black">
                    <a:tint val="75000"/>
                  </a:prstClr>
                </a:solidFill>
              </a:rPr>
              <a:t>Daten</a:t>
            </a:r>
          </a:p>
        </p:txBody>
      </p:sp>
      <p:sp>
        <p:nvSpPr>
          <p:cNvPr id="9" name="Titel 3">
            <a:extLst>
              <a:ext uri="{FF2B5EF4-FFF2-40B4-BE49-F238E27FC236}">
                <a16:creationId xmlns:a16="http://schemas.microsoft.com/office/drawing/2014/main" id="{0D0E4D3E-DD17-CFC2-0170-ADA1FE14F22B}"/>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spTree>
    <p:extLst>
      <p:ext uri="{BB962C8B-B14F-4D97-AF65-F5344CB8AC3E}">
        <p14:creationId xmlns:p14="http://schemas.microsoft.com/office/powerpoint/2010/main" val="3423948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D661-584C-3605-9525-6EA7CE08835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CADA717B-CA5B-C315-E9AF-83F790BF311D}"/>
              </a:ext>
            </a:extLst>
          </p:cNvPr>
          <p:cNvSpPr>
            <a:spLocks noGrp="1"/>
          </p:cNvSpPr>
          <p:nvPr>
            <p:ph idx="1"/>
          </p:nvPr>
        </p:nvSpPr>
        <p:spPr/>
        <p:txBody>
          <a:bodyPr/>
          <a:lstStyle/>
          <a:p>
            <a:pPr>
              <a:lnSpc>
                <a:spcPct val="107000"/>
              </a:lnSpc>
            </a:pPr>
            <a:r>
              <a:rPr lang="de-DE" sz="15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2009 X A10]</a:t>
            </a:r>
            <a:endParaRPr lang="de-DE" sz="1600" b="1"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Bei einem Biologieprojekt einer Schule wird </a:t>
            </a:r>
          </a:p>
          <a:p>
            <a:pPr mar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eine Waldfläche untersucht, auf der vor vielen Jahren </a:t>
            </a:r>
          </a:p>
          <a:p>
            <a:pPr mar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Fichten angepflanzt wurden. Die Schülerinnen und Schüler interessieren </a:t>
            </a:r>
          </a:p>
          <a:p>
            <a:pPr mar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sich dafür, wie dick die Bäume jetzt sind. Dazu messen sie den Umfang von sechs 		</a:t>
            </a:r>
          </a:p>
          <a:p>
            <a:pPr mar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Bäumen in einer Höhe von 1,30 m und notieren sich die Ergebnisse:</a:t>
            </a:r>
          </a:p>
          <a:p>
            <a:pPr marL="0">
              <a:spcBef>
                <a:spcPts val="0"/>
              </a:spcBef>
            </a:pPr>
            <a:endParaRPr lang="de-DE" sz="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500" i="1" kern="100" dirty="0">
                <a:effectLst/>
                <a:latin typeface="Calibri" panose="020F0502020204030204" pitchFamily="34" charset="0"/>
                <a:ea typeface="Calibri" panose="020F0502020204030204" pitchFamily="34" charset="0"/>
                <a:cs typeface="Times New Roman" panose="02020603050405020304" pitchFamily="18" charset="0"/>
              </a:rPr>
              <a:t>142 cm; 143 cm; 139 cm; 144,5 cm; 142,5 cm; 136 cm</a:t>
            </a:r>
          </a:p>
          <a:p>
            <a:pPr marL="0">
              <a:spcBef>
                <a:spcPts val="0"/>
              </a:spcBef>
            </a:pPr>
            <a:endParaRPr lang="de-DE" sz="500" i="1" kern="1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a) Berechne den durchschnittlichen Umfang dieser sechs Fichten.  </a:t>
            </a:r>
          </a:p>
          <a:p>
            <a:pPr marL="0" lvl="0">
              <a:lnSpc>
                <a:spcPct val="107000"/>
              </a:lnSpc>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b) Gib den Median (Zentralwert)</a:t>
            </a:r>
            <a:r>
              <a:rPr lang="de-DE"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der Messergebnisse an.  </a:t>
            </a:r>
            <a:endParaRPr lang="de-DE" sz="1500" kern="1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c) Gib den minimalen und den maximalen Umfang an. </a:t>
            </a:r>
          </a:p>
          <a:p>
            <a:pPr marL="0" lvl="0">
              <a:lnSpc>
                <a:spcPct val="107000"/>
              </a:lnSpc>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Ermittele die Spannweite der Fichtenumfänge.</a:t>
            </a: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500" b="1" kern="1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d) Zusätzlich entdeckt die Schule drei Jungbäume. </a:t>
            </a:r>
          </a:p>
          <a:p>
            <a:pPr marL="0" lv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Die Schülerinnen und Schüler notieren die Höhe </a:t>
            </a:r>
          </a:p>
          <a:p>
            <a:pPr marL="0" lv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der Jungbäume in einem Säulendiagramm.</a:t>
            </a:r>
          </a:p>
          <a:p>
            <a:pPr marL="342900" lvl="0" indent="-342900">
              <a:spcBef>
                <a:spcPts val="0"/>
              </a:spcBef>
              <a:buFont typeface="+mj-lt"/>
              <a:buAutoNum type="arabicParenR"/>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Notiere die Höhe in cm: </a:t>
            </a:r>
          </a:p>
          <a:p>
            <a:pPr marL="68580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Höhe Jungbaum 1:        ____________ </a:t>
            </a:r>
          </a:p>
          <a:p>
            <a:pPr marL="68580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Höhe Jungbaum 2: ­­­­­­­­­       ____________ </a:t>
            </a:r>
          </a:p>
          <a:p>
            <a:pPr marL="0" lv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2) Der dritte Jungbaum ist 12,5 cm hoch. </a:t>
            </a:r>
          </a:p>
          <a:p>
            <a:pPr marL="0" lvl="0">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Zeichne eine Säule, die der Höhe des Jungbaumes entspricht, in das Schaubild</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endParaRPr lang="de-DE" sz="16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el 3">
            <a:extLst>
              <a:ext uri="{FF2B5EF4-FFF2-40B4-BE49-F238E27FC236}">
                <a16:creationId xmlns:a16="http://schemas.microsoft.com/office/drawing/2014/main" id="{067A0E9F-8F9D-909D-BF80-C1BB8001EE34}"/>
              </a:ext>
            </a:extLst>
          </p:cNvPr>
          <p:cNvSpPr>
            <a:spLocks noGrp="1"/>
          </p:cNvSpPr>
          <p:nvPr>
            <p:ph type="title"/>
          </p:nvPr>
        </p:nvSpPr>
        <p:spPr/>
        <p:txBody>
          <a:bodyPr>
            <a:normAutofit/>
          </a:bodyPr>
          <a:lstStyle/>
          <a:p>
            <a:r>
              <a:rPr lang="de-DE" dirty="0"/>
              <a:t>Bäume</a:t>
            </a:r>
          </a:p>
        </p:txBody>
      </p:sp>
      <p:sp>
        <p:nvSpPr>
          <p:cNvPr id="11" name="Titel 3">
            <a:extLst>
              <a:ext uri="{FF2B5EF4-FFF2-40B4-BE49-F238E27FC236}">
                <a16:creationId xmlns:a16="http://schemas.microsoft.com/office/drawing/2014/main" id="{FE2364E0-A708-AFDA-5E70-39EDBD0DAD19}"/>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6</a:t>
            </a:r>
          </a:p>
        </p:txBody>
      </p:sp>
      <p:sp>
        <p:nvSpPr>
          <p:cNvPr id="14" name="Fußzeilenplatzhalter 5">
            <a:extLst>
              <a:ext uri="{FF2B5EF4-FFF2-40B4-BE49-F238E27FC236}">
                <a16:creationId xmlns:a16="http://schemas.microsoft.com/office/drawing/2014/main" id="{A65E8B9F-3FDE-78F0-22EA-DAA3541742B3}"/>
              </a:ext>
            </a:extLst>
          </p:cNvPr>
          <p:cNvSpPr txBox="1">
            <a:spLocks/>
          </p:cNvSpPr>
          <p:nvPr/>
        </p:nvSpPr>
        <p:spPr>
          <a:xfrm>
            <a:off x="8553400" y="5933614"/>
            <a:ext cx="792088"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sp>
        <p:nvSpPr>
          <p:cNvPr id="10" name="Fußzeilenplatzhalter 5">
            <a:extLst>
              <a:ext uri="{FF2B5EF4-FFF2-40B4-BE49-F238E27FC236}">
                <a16:creationId xmlns:a16="http://schemas.microsoft.com/office/drawing/2014/main" id="{631B883F-EF2D-D661-27B7-87B8A24FC361}"/>
              </a:ext>
            </a:extLst>
          </p:cNvPr>
          <p:cNvSpPr txBox="1">
            <a:spLocks/>
          </p:cNvSpPr>
          <p:nvPr/>
        </p:nvSpPr>
        <p:spPr>
          <a:xfrm>
            <a:off x="3912154" y="5523183"/>
            <a:ext cx="4641246" cy="24928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endParaRPr lang="de-DE" sz="1000" b="1" dirty="0">
              <a:solidFill>
                <a:prstClr val="black">
                  <a:tint val="75000"/>
                </a:prstClr>
              </a:solidFill>
            </a:endParaRPr>
          </a:p>
        </p:txBody>
      </p:sp>
      <p:sp>
        <p:nvSpPr>
          <p:cNvPr id="12" name="Textfeld 11">
            <a:extLst>
              <a:ext uri="{FF2B5EF4-FFF2-40B4-BE49-F238E27FC236}">
                <a16:creationId xmlns:a16="http://schemas.microsoft.com/office/drawing/2014/main" id="{CC7A4F0D-8BA8-69D7-AA17-F4DCED4255C9}"/>
              </a:ext>
            </a:extLst>
          </p:cNvPr>
          <p:cNvSpPr txBox="1"/>
          <p:nvPr/>
        </p:nvSpPr>
        <p:spPr>
          <a:xfrm flipV="1">
            <a:off x="4664968" y="5792346"/>
            <a:ext cx="3096344" cy="249280"/>
          </a:xfrm>
          <a:prstGeom prst="rect">
            <a:avLst/>
          </a:prstGeom>
          <a:noFill/>
        </p:spPr>
        <p:txBody>
          <a:bodyPr wrap="square" rtlCol="0">
            <a:spAutoFit/>
          </a:bodyPr>
          <a:lstStyle/>
          <a:p>
            <a:endParaRPr lang="de-DE" dirty="0"/>
          </a:p>
        </p:txBody>
      </p:sp>
      <p:pic>
        <p:nvPicPr>
          <p:cNvPr id="3" name="Grafik 2">
            <a:extLst>
              <a:ext uri="{FF2B5EF4-FFF2-40B4-BE49-F238E27FC236}">
                <a16:creationId xmlns:a16="http://schemas.microsoft.com/office/drawing/2014/main" id="{F919D4F5-0CA5-BC40-FC16-A52696FA9B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656" y="1421344"/>
            <a:ext cx="2015312" cy="1728191"/>
          </a:xfrm>
          <a:prstGeom prst="rect">
            <a:avLst/>
          </a:prstGeom>
          <a:noFill/>
          <a:ln>
            <a:noFill/>
          </a:ln>
        </p:spPr>
      </p:pic>
      <p:sp>
        <p:nvSpPr>
          <p:cNvPr id="7" name="Textfeld 6">
            <a:extLst>
              <a:ext uri="{FF2B5EF4-FFF2-40B4-BE49-F238E27FC236}">
                <a16:creationId xmlns:a16="http://schemas.microsoft.com/office/drawing/2014/main" id="{6D7E2826-CC9A-E057-E228-A32D90AE7058}"/>
              </a:ext>
            </a:extLst>
          </p:cNvPr>
          <p:cNvSpPr txBox="1"/>
          <p:nvPr/>
        </p:nvSpPr>
        <p:spPr>
          <a:xfrm>
            <a:off x="6066512" y="3149535"/>
            <a:ext cx="3278976" cy="279465"/>
          </a:xfrm>
          <a:prstGeom prst="rect">
            <a:avLst/>
          </a:prstGeom>
          <a:noFill/>
        </p:spPr>
        <p:txBody>
          <a:bodyPr wrap="square" rtlCol="0">
            <a:spAutoFit/>
          </a:bodyPr>
          <a:lstStyle/>
          <a:p>
            <a:pPr algn="ctr"/>
            <a:r>
              <a:rPr lang="de-DE" sz="600" kern="100" dirty="0">
                <a:effectLst/>
                <a:latin typeface="Calibri" panose="020F0502020204030204" pitchFamily="34" charset="0"/>
                <a:ea typeface="Calibri" panose="020F0502020204030204" pitchFamily="34" charset="0"/>
                <a:cs typeface="Times New Roman" panose="02020603050405020304" pitchFamily="18" charset="0"/>
              </a:rPr>
              <a:t>Bild: „Gemeine Fichte“, Heinz </a:t>
            </a:r>
            <a:r>
              <a:rPr lang="de-DE" sz="600" kern="100" dirty="0" err="1">
                <a:effectLst/>
                <a:latin typeface="Calibri" panose="020F0502020204030204" pitchFamily="34" charset="0"/>
                <a:ea typeface="Calibri" panose="020F0502020204030204" pitchFamily="34" charset="0"/>
                <a:cs typeface="Times New Roman" panose="02020603050405020304" pitchFamily="18" charset="0"/>
              </a:rPr>
              <a:t>Seehagel</a:t>
            </a:r>
            <a:r>
              <a:rPr lang="de-DE" sz="600" kern="100" dirty="0">
                <a:effectLst/>
                <a:latin typeface="Calibri" panose="020F0502020204030204" pitchFamily="34" charset="0"/>
                <a:ea typeface="Calibri" panose="020F0502020204030204" pitchFamily="34" charset="0"/>
                <a:cs typeface="Times New Roman" panose="02020603050405020304" pitchFamily="18" charset="0"/>
              </a:rPr>
              <a:t>, gemeinfrei, </a:t>
            </a:r>
          </a:p>
          <a:p>
            <a:pPr algn="ctr"/>
            <a:r>
              <a:rPr lang="de-DE" sz="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https://de.wikipedia.org/wiki/Fichten#/media/Datei:GemeineFichte.jpg</a:t>
            </a:r>
            <a:r>
              <a:rPr lang="de-DE" sz="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DE" sz="600" kern="100" dirty="0">
                <a:effectLst/>
                <a:latin typeface="Calibri" panose="020F0502020204030204" pitchFamily="34" charset="0"/>
                <a:ea typeface="Calibri" panose="020F0502020204030204" pitchFamily="34" charset="0"/>
                <a:cs typeface="Times New Roman" panose="02020603050405020304" pitchFamily="18" charset="0"/>
              </a:rPr>
              <a:t>[23.02.2024]</a:t>
            </a:r>
          </a:p>
        </p:txBody>
      </p:sp>
      <p:pic>
        <p:nvPicPr>
          <p:cNvPr id="8" name="Grafik 7">
            <a:extLst>
              <a:ext uri="{FF2B5EF4-FFF2-40B4-BE49-F238E27FC236}">
                <a16:creationId xmlns:a16="http://schemas.microsoft.com/office/drawing/2014/main" id="{DA7950D5-0409-2091-DA16-A8C5903A47AE}"/>
              </a:ext>
            </a:extLst>
          </p:cNvPr>
          <p:cNvPicPr>
            <a:picLocks noChangeAspect="1"/>
          </p:cNvPicPr>
          <p:nvPr/>
        </p:nvPicPr>
        <p:blipFill>
          <a:blip r:embed="rId4"/>
          <a:stretch>
            <a:fillRect/>
          </a:stretch>
        </p:blipFill>
        <p:spPr>
          <a:xfrm>
            <a:off x="5469583" y="3693709"/>
            <a:ext cx="3479861" cy="2119241"/>
          </a:xfrm>
          <a:prstGeom prst="rect">
            <a:avLst/>
          </a:prstGeom>
        </p:spPr>
      </p:pic>
      <p:grpSp>
        <p:nvGrpSpPr>
          <p:cNvPr id="27" name="Knopf1">
            <a:extLst>
              <a:ext uri="{FF2B5EF4-FFF2-40B4-BE49-F238E27FC236}">
                <a16:creationId xmlns:a16="http://schemas.microsoft.com/office/drawing/2014/main" id="{EF58C311-779A-40F0-B013-C4ADD4ACE2E0}"/>
              </a:ext>
            </a:extLst>
          </p:cNvPr>
          <p:cNvGrpSpPr/>
          <p:nvPr/>
        </p:nvGrpSpPr>
        <p:grpSpPr>
          <a:xfrm>
            <a:off x="9383011" y="1045049"/>
            <a:ext cx="525690" cy="504000"/>
            <a:chOff x="8550142" y="4941168"/>
            <a:chExt cx="593858" cy="576064"/>
          </a:xfrm>
          <a:solidFill>
            <a:schemeClr val="accent1"/>
          </a:solidFill>
        </p:grpSpPr>
        <p:sp>
          <p:nvSpPr>
            <p:cNvPr id="28" name="Rechteck 27">
              <a:extLst>
                <a:ext uri="{FF2B5EF4-FFF2-40B4-BE49-F238E27FC236}">
                  <a16:creationId xmlns:a16="http://schemas.microsoft.com/office/drawing/2014/main" id="{B46360FF-7E7C-4CB9-AF18-654FBF7A5C1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E5B084E2-F201-49C5-A512-BB0C640B5B6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30" name="Hilfe 1 Grafik">
            <a:extLst>
              <a:ext uri="{FF2B5EF4-FFF2-40B4-BE49-F238E27FC236}">
                <a16:creationId xmlns:a16="http://schemas.microsoft.com/office/drawing/2014/main" id="{A73ECCE6-E52E-4166-9C4A-8C1FA080F76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93918" y="767209"/>
            <a:ext cx="7865722" cy="4458304"/>
          </a:xfrm>
          <a:prstGeom prst="rect">
            <a:avLst/>
          </a:prstGeom>
          <a:effectLst>
            <a:glow rad="190500">
              <a:schemeClr val="accent1">
                <a:lumMod val="20000"/>
                <a:lumOff val="80000"/>
                <a:alpha val="85000"/>
              </a:schemeClr>
            </a:glow>
            <a:softEdge rad="0"/>
          </a:effectLst>
        </p:spPr>
      </p:pic>
      <p:grpSp>
        <p:nvGrpSpPr>
          <p:cNvPr id="31" name="Knopf3">
            <a:extLst>
              <a:ext uri="{FF2B5EF4-FFF2-40B4-BE49-F238E27FC236}">
                <a16:creationId xmlns:a16="http://schemas.microsoft.com/office/drawing/2014/main" id="{1D8ADC5E-73D0-480B-99E0-4D8947DD10ED}"/>
              </a:ext>
            </a:extLst>
          </p:cNvPr>
          <p:cNvGrpSpPr/>
          <p:nvPr/>
        </p:nvGrpSpPr>
        <p:grpSpPr>
          <a:xfrm>
            <a:off x="9380848" y="2310011"/>
            <a:ext cx="525690" cy="504000"/>
            <a:chOff x="8550142" y="4941168"/>
            <a:chExt cx="593858" cy="576064"/>
          </a:xfrm>
          <a:solidFill>
            <a:schemeClr val="accent1"/>
          </a:solidFill>
        </p:grpSpPr>
        <p:sp>
          <p:nvSpPr>
            <p:cNvPr id="32" name="Rechteck 31">
              <a:extLst>
                <a:ext uri="{FF2B5EF4-FFF2-40B4-BE49-F238E27FC236}">
                  <a16:creationId xmlns:a16="http://schemas.microsoft.com/office/drawing/2014/main" id="{E729AE31-F253-4178-8E42-88DEEA4E0F6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32">
              <a:extLst>
                <a:ext uri="{FF2B5EF4-FFF2-40B4-BE49-F238E27FC236}">
                  <a16:creationId xmlns:a16="http://schemas.microsoft.com/office/drawing/2014/main" id="{056B1C06-2AFA-4F55-B0F9-8B00DCDB277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34" name="Hilfe 3 Grafik">
            <a:extLst>
              <a:ext uri="{FF2B5EF4-FFF2-40B4-BE49-F238E27FC236}">
                <a16:creationId xmlns:a16="http://schemas.microsoft.com/office/drawing/2014/main" id="{45C5613B-FB41-4FDD-9AF3-91EBC38577A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5568" y="1112632"/>
            <a:ext cx="7927040" cy="4480221"/>
          </a:xfrm>
          <a:prstGeom prst="rect">
            <a:avLst/>
          </a:prstGeom>
          <a:effectLst>
            <a:glow rad="190500">
              <a:schemeClr val="accent1">
                <a:lumMod val="20000"/>
                <a:lumOff val="80000"/>
                <a:alpha val="85000"/>
              </a:schemeClr>
            </a:glow>
          </a:effectLst>
        </p:spPr>
      </p:pic>
      <p:grpSp>
        <p:nvGrpSpPr>
          <p:cNvPr id="35" name="Knopf4">
            <a:extLst>
              <a:ext uri="{FF2B5EF4-FFF2-40B4-BE49-F238E27FC236}">
                <a16:creationId xmlns:a16="http://schemas.microsoft.com/office/drawing/2014/main" id="{61D82F02-A398-4425-9492-D77E1774F651}"/>
              </a:ext>
            </a:extLst>
          </p:cNvPr>
          <p:cNvGrpSpPr/>
          <p:nvPr/>
        </p:nvGrpSpPr>
        <p:grpSpPr>
          <a:xfrm>
            <a:off x="9383011" y="2942492"/>
            <a:ext cx="525690" cy="504000"/>
            <a:chOff x="8550142" y="4941168"/>
            <a:chExt cx="593858" cy="576064"/>
          </a:xfrm>
          <a:solidFill>
            <a:schemeClr val="accent1"/>
          </a:solidFill>
        </p:grpSpPr>
        <p:sp>
          <p:nvSpPr>
            <p:cNvPr id="36" name="Rechteck 35">
              <a:extLst>
                <a:ext uri="{FF2B5EF4-FFF2-40B4-BE49-F238E27FC236}">
                  <a16:creationId xmlns:a16="http://schemas.microsoft.com/office/drawing/2014/main" id="{A1104962-4C70-4116-BE58-928A4E15D98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Ellipse 36">
              <a:extLst>
                <a:ext uri="{FF2B5EF4-FFF2-40B4-BE49-F238E27FC236}">
                  <a16:creationId xmlns:a16="http://schemas.microsoft.com/office/drawing/2014/main" id="{C8AB95BD-8D9F-4D89-9D10-FC3460409A8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38" name="Hilfe 4 Grafik">
            <a:extLst>
              <a:ext uri="{FF2B5EF4-FFF2-40B4-BE49-F238E27FC236}">
                <a16:creationId xmlns:a16="http://schemas.microsoft.com/office/drawing/2014/main" id="{A8B5A9A1-CA56-432E-8735-D5F040CBC2C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65568" y="1295667"/>
            <a:ext cx="7905986" cy="4470533"/>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6379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44444E-6 L -0.88093 4.44444E-6 " pathEditMode="relative" rAng="0" ptsTypes="AA">
                                      <p:cBhvr>
                                        <p:cTn id="6" dur="2000" fill="hold"/>
                                        <p:tgtEl>
                                          <p:spTgt spid="3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35897E-6 4.44444E-6 " pathEditMode="relative" rAng="0" ptsTypes="AA">
                                      <p:cBhvr>
                                        <p:cTn id="10" dur="2000" fill="hold"/>
                                        <p:tgtEl>
                                          <p:spTgt spid="30"/>
                                        </p:tgtEl>
                                        <p:attrNameLst>
                                          <p:attrName>ppt_x</p:attrName>
                                          <p:attrName>ppt_y</p:attrName>
                                        </p:attrNameLst>
                                      </p:cBhvr>
                                      <p:rCtr x="44038" y="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10256E-6 1.11111E-6 L -0.88093 1.11111E-6 " pathEditMode="relative" rAng="0" ptsTypes="AA">
                                      <p:cBhvr>
                                        <p:cTn id="14" dur="2000" fill="hold"/>
                                        <p:tgtEl>
                                          <p:spTgt spid="34"/>
                                        </p:tgtEl>
                                        <p:attrNameLst>
                                          <p:attrName>ppt_x</p:attrName>
                                          <p:attrName>ppt_y</p:attrName>
                                        </p:attrNameLst>
                                      </p:cBhvr>
                                      <p:rCtr x="-44054"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88093 1.11111E-6 L 4.10256E-6 1.11111E-6 " pathEditMode="relative" rAng="0" ptsTypes="AA">
                                      <p:cBhvr>
                                        <p:cTn id="18" dur="2000" fill="hold"/>
                                        <p:tgtEl>
                                          <p:spTgt spid="34"/>
                                        </p:tgtEl>
                                        <p:attrNameLst>
                                          <p:attrName>ppt_x</p:attrName>
                                          <p:attrName>ppt_y</p:attrName>
                                        </p:attrNameLst>
                                      </p:cBhvr>
                                      <p:rCtr x="44038" y="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4.35897E-6 -4.81481E-6 L -0.88093 -4.81481E-6 " pathEditMode="relative" rAng="0" ptsTypes="AA">
                                      <p:cBhvr>
                                        <p:cTn id="22" dur="2000" fill="hold"/>
                                        <p:tgtEl>
                                          <p:spTgt spid="38"/>
                                        </p:tgtEl>
                                        <p:attrNameLst>
                                          <p:attrName>ppt_x</p:attrName>
                                          <p:attrName>ppt_y</p:attrName>
                                        </p:attrNameLst>
                                      </p:cBhvr>
                                      <p:rCtr x="-44054"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88093 -4.81481E-6 L -4.35897E-6 -4.81481E-6 " pathEditMode="relative" rAng="0" ptsTypes="AA">
                                      <p:cBhvr>
                                        <p:cTn id="26" dur="2000" fill="hold"/>
                                        <p:tgtEl>
                                          <p:spTgt spid="38"/>
                                        </p:tgtEl>
                                        <p:attrNameLst>
                                          <p:attrName>ppt_x</p:attrName>
                                          <p:attrName>ppt_y</p:attrName>
                                        </p:attrNameLst>
                                      </p:cBhvr>
                                      <p:rCtr x="440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B1683-7F40-FE7F-D65E-2DA197AE705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0FDDAD7-0E22-AFED-8414-4E999F5D2B14}"/>
                  </a:ext>
                </a:extLst>
              </p:cNvPr>
              <p:cNvSpPr>
                <a:spLocks noGrp="1"/>
              </p:cNvSpPr>
              <p:nvPr>
                <p:ph idx="1"/>
              </p:nvPr>
            </p:nvSpPr>
            <p:spPr/>
            <p:txBody>
              <a:bodyPr/>
              <a:lstStyle/>
              <a:p>
                <a:pPr>
                  <a:lnSpc>
                    <a:spcPct val="107000"/>
                  </a:lnSpc>
                  <a:spcAft>
                    <a:spcPts val="800"/>
                  </a:spcAft>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2009 X A10]</a:t>
                </a:r>
                <a:endParaRPr lang="de-DE" sz="1600" b="1" kern="100" dirty="0">
                  <a:latin typeface="Calibri" panose="020F0502020204030204" pitchFamily="34" charset="0"/>
                  <a:ea typeface="Calibri" panose="020F0502020204030204" pitchFamily="34" charset="0"/>
                  <a:cs typeface="Times New Roman" panose="02020603050405020304" pitchFamily="18" charset="0"/>
                </a:endParaRPr>
              </a:p>
              <a:p>
                <a:pPr marL="0" lv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a) Es sind 6 Umfänge gemessen worden.</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Durchschnitt: </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142+143+139+144,5+142,5+136</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6</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141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Der mittlere Umfang der Bäume beträgt 141 cm.</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b) Um den Zentralwert (Median) zu ermitteln, muss man die Messwerte zunächst der Größe nach sortieren:</a:t>
                </a: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14:m>
                  <m:oMath xmlns:m="http://schemas.openxmlformats.org/officeDocument/2006/math">
                    <m:r>
                      <a:rPr lang="de-DE" sz="1600" i="1" strike="sngStrike" kern="100">
                        <a:effectLst/>
                        <a:latin typeface="Cambria Math" panose="02040503050406030204" pitchFamily="18" charset="0"/>
                        <a:ea typeface="Calibri" panose="020F0502020204030204" pitchFamily="34" charset="0"/>
                        <a:cs typeface="Times New Roman" panose="02020603050405020304" pitchFamily="18" charset="0"/>
                      </a:rPr>
                      <m:t>136 </m:t>
                    </m:r>
                    <m:r>
                      <a:rPr lang="de-DE" sz="1600" i="1" strike="sngStrike"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strike="sngStrike" kern="100">
                        <a:effectLst/>
                        <a:latin typeface="Cambria Math" panose="02040503050406030204" pitchFamily="18" charset="0"/>
                        <a:ea typeface="Calibri" panose="020F0502020204030204" pitchFamily="34" charset="0"/>
                        <a:cs typeface="Times New Roman" panose="02020603050405020304" pitchFamily="18" charset="0"/>
                      </a:rPr>
                      <m:t>139 </m:t>
                    </m:r>
                    <m:r>
                      <a:rPr lang="de-DE" sz="1600" i="1" strike="sngStrike"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142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142,5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143 </m:t>
                    </m:r>
                    <m:r>
                      <a:rPr lang="de-DE" sz="1600" i="1" strike="sngStrike"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strike="sngStrike" kern="100">
                        <a:effectLst/>
                        <a:latin typeface="Cambria Math" panose="02040503050406030204" pitchFamily="18" charset="0"/>
                        <a:ea typeface="Calibri" panose="020F0502020204030204" pitchFamily="34" charset="0"/>
                        <a:cs typeface="Times New Roman" panose="02020603050405020304" pitchFamily="18" charset="0"/>
                      </a:rPr>
                      <m:t>144,5</m:t>
                    </m:r>
                  </m:oMath>
                </a14:m>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cm </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Die beiden Werte, die die Mitte bilden sind 142 cm und 142,5 cm </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Jetzt muss der Mittelwert aus diesen beiden Zahlen gebildet werden:</a:t>
                </a:r>
                <a14:m>
                  <m:oMath xmlns:m="http://schemas.openxmlformats.org/officeDocument/2006/math">
                    <m:r>
                      <a:rPr lang="de-DE" sz="1600" b="0" i="0" kern="100" smtClea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de-DE"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accPr>
                      <m:e>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142+142,5</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=142,25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Der Median beträgt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142,25 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c</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Maximum: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144,5 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Minimum: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136 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Spannweite = Maximum – Minimum =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144,5 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−136 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=8,5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Die Spannweite beträgt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8,5 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d) Jungbaum 1: </a:t>
                </a:r>
                <a14:m>
                  <m:oMath xmlns:m="http://schemas.openxmlformats.org/officeDocument/2006/math">
                    <m:r>
                      <a:rPr lang="de-DE" sz="1600" i="1" kern="100" dirty="0" smtClean="0">
                        <a:latin typeface="Cambria Math" panose="02040503050406030204" pitchFamily="18" charset="0"/>
                        <a:ea typeface="Calibri" panose="020F0502020204030204" pitchFamily="34" charset="0"/>
                        <a:cs typeface="Times New Roman" panose="02020603050405020304" pitchFamily="18" charset="0"/>
                      </a:rPr>
                      <m:t>12 </m:t>
                    </m:r>
                    <m:r>
                      <a:rPr lang="de-DE" sz="1600" i="1" kern="100" dirty="0" smtClean="0">
                        <a:latin typeface="Cambria Math" panose="02040503050406030204" pitchFamily="18" charset="0"/>
                        <a:ea typeface="Calibri" panose="020F0502020204030204" pitchFamily="34" charset="0"/>
                        <a:cs typeface="Times New Roman" panose="02020603050405020304" pitchFamily="18" charset="0"/>
                      </a:rPr>
                      <m:t>𝑐𝑚</m:t>
                    </m:r>
                    <m:r>
                      <a:rPr lang="de-DE" sz="1600" i="1" kern="100" dirty="0" smtClean="0">
                        <a:latin typeface="Cambria Math" panose="02040503050406030204" pitchFamily="18" charset="0"/>
                        <a:ea typeface="Calibri" panose="020F0502020204030204" pitchFamily="34" charset="0"/>
                        <a:cs typeface="Times New Roman" panose="02020603050405020304" pitchFamily="18" charset="0"/>
                      </a:rPr>
                      <m:t> </m:t>
                    </m:r>
                  </m:oMath>
                </a14:m>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Jungbaum 2: </a:t>
                </a:r>
                <a14:m>
                  <m:oMath xmlns:m="http://schemas.openxmlformats.org/officeDocument/2006/math">
                    <m:r>
                      <a:rPr lang="de-DE" sz="1600" i="1" kern="100" dirty="0" smtClean="0">
                        <a:effectLst/>
                        <a:latin typeface="Cambria Math" panose="02040503050406030204" pitchFamily="18" charset="0"/>
                        <a:ea typeface="Calibri" panose="020F0502020204030204" pitchFamily="34" charset="0"/>
                        <a:cs typeface="Times New Roman" panose="02020603050405020304" pitchFamily="18" charset="0"/>
                      </a:rPr>
                      <m:t>14 </m:t>
                    </m:r>
                    <m:r>
                      <a:rPr lang="de-DE" sz="1600" i="1" kern="100" dirty="0" smtClean="0">
                        <a:effectLst/>
                        <a:latin typeface="Cambria Math" panose="02040503050406030204" pitchFamily="18" charset="0"/>
                        <a:ea typeface="Calibri" panose="020F0502020204030204" pitchFamily="34" charset="0"/>
                        <a:cs typeface="Times New Roman" panose="02020603050405020304" pitchFamily="18" charset="0"/>
                      </a:rPr>
                      <m:t>𝑐𝑚</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Inhaltsplatzhalter 1">
                <a:extLst>
                  <a:ext uri="{FF2B5EF4-FFF2-40B4-BE49-F238E27FC236}">
                    <a16:creationId xmlns:a16="http://schemas.microsoft.com/office/drawing/2014/main" id="{20FDDAD7-0E22-AFED-8414-4E999F5D2B14}"/>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F0227795-49B8-643A-B9ED-B9AF9AF80BAF}"/>
              </a:ext>
            </a:extLst>
          </p:cNvPr>
          <p:cNvSpPr>
            <a:spLocks noGrp="1"/>
          </p:cNvSpPr>
          <p:nvPr>
            <p:ph type="ftr" sz="quarter" idx="10"/>
          </p:nvPr>
        </p:nvSpPr>
        <p:spPr>
          <a:xfrm>
            <a:off x="8769424" y="5957760"/>
            <a:ext cx="1368152" cy="255754"/>
          </a:xfrm>
        </p:spPr>
        <p:txBody>
          <a:bodyPr/>
          <a:lstStyle/>
          <a:p>
            <a:pPr defTabSz="957861"/>
            <a:r>
              <a:rPr lang="de-DE" dirty="0">
                <a:solidFill>
                  <a:prstClr val="black">
                    <a:tint val="75000"/>
                  </a:prstClr>
                </a:solidFill>
              </a:rPr>
              <a:t>Daten</a:t>
            </a:r>
          </a:p>
        </p:txBody>
      </p:sp>
      <p:sp>
        <p:nvSpPr>
          <p:cNvPr id="5" name="Titel 3">
            <a:extLst>
              <a:ext uri="{FF2B5EF4-FFF2-40B4-BE49-F238E27FC236}">
                <a16:creationId xmlns:a16="http://schemas.microsoft.com/office/drawing/2014/main" id="{48273260-FCEF-A8D8-C30C-E12C6559B656}"/>
              </a:ext>
            </a:extLst>
          </p:cNvPr>
          <p:cNvSpPr txBox="1">
            <a:spLocks noGrp="1"/>
          </p:cNvSpPr>
          <p:nvPr>
            <p:ph type="body" sz="quarter" idx="11"/>
          </p:nvPr>
        </p:nvSpPr>
        <p:spPr>
          <a:xfrm>
            <a:off x="63500" y="53975"/>
            <a:ext cx="2297113" cy="84931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6</a:t>
            </a:r>
          </a:p>
        </p:txBody>
      </p:sp>
      <p:pic>
        <p:nvPicPr>
          <p:cNvPr id="8" name="Grafik 7">
            <a:extLst>
              <a:ext uri="{FF2B5EF4-FFF2-40B4-BE49-F238E27FC236}">
                <a16:creationId xmlns:a16="http://schemas.microsoft.com/office/drawing/2014/main" id="{05664699-C718-DB1D-51FB-49B2B0A6D541}"/>
              </a:ext>
            </a:extLst>
          </p:cNvPr>
          <p:cNvPicPr>
            <a:picLocks noChangeAspect="1"/>
          </p:cNvPicPr>
          <p:nvPr/>
        </p:nvPicPr>
        <p:blipFill>
          <a:blip r:embed="rId3"/>
          <a:stretch>
            <a:fillRect/>
          </a:stretch>
        </p:blipFill>
        <p:spPr>
          <a:xfrm>
            <a:off x="6033120" y="4025801"/>
            <a:ext cx="2963182" cy="1787150"/>
          </a:xfrm>
          <a:prstGeom prst="rect">
            <a:avLst/>
          </a:prstGeom>
        </p:spPr>
      </p:pic>
    </p:spTree>
    <p:extLst>
      <p:ext uri="{BB962C8B-B14F-4D97-AF65-F5344CB8AC3E}">
        <p14:creationId xmlns:p14="http://schemas.microsoft.com/office/powerpoint/2010/main" val="385853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B338-4845-72BE-EA13-47E729F20CB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92FDAF-9011-CD62-C3CD-D5D02AF454AE}"/>
              </a:ext>
            </a:extLst>
          </p:cNvPr>
          <p:cNvSpPr>
            <a:spLocks noGrp="1"/>
          </p:cNvSpPr>
          <p:nvPr>
            <p:ph idx="1"/>
          </p:nvPr>
        </p:nvSpPr>
        <p:spPr/>
        <p:txBody>
          <a:bodyPr/>
          <a:lstStyle/>
          <a:p>
            <a:pPr>
              <a:lnSpc>
                <a:spcPct val="107000"/>
              </a:lnSpc>
            </a:pPr>
            <a:r>
              <a:rPr lang="de-DE" sz="15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2012 N A5]			</a:t>
            </a: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2018 N A4]</a:t>
            </a:r>
          </a:p>
          <a:p>
            <a:pPr>
              <a:lnSpc>
                <a:spcPct val="107000"/>
              </a:lnSpc>
            </a:pPr>
            <a:endParaRPr lang="de-DE" sz="16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de-DE" sz="1600" b="1"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Grafik 4">
            <a:extLst>
              <a:ext uri="{FF2B5EF4-FFF2-40B4-BE49-F238E27FC236}">
                <a16:creationId xmlns:a16="http://schemas.microsoft.com/office/drawing/2014/main" id="{76207B4E-0865-F80C-6335-E208F5060E98}"/>
              </a:ext>
            </a:extLst>
          </p:cNvPr>
          <p:cNvPicPr>
            <a:picLocks noChangeAspect="1"/>
          </p:cNvPicPr>
          <p:nvPr/>
        </p:nvPicPr>
        <p:blipFill>
          <a:blip r:embed="rId2"/>
          <a:stretch>
            <a:fillRect/>
          </a:stretch>
        </p:blipFill>
        <p:spPr>
          <a:xfrm>
            <a:off x="114747" y="1511482"/>
            <a:ext cx="4561579" cy="4281530"/>
          </a:xfrm>
          <a:prstGeom prst="rect">
            <a:avLst/>
          </a:prstGeom>
        </p:spPr>
      </p:pic>
      <p:sp>
        <p:nvSpPr>
          <p:cNvPr id="4" name="Titel 3">
            <a:extLst>
              <a:ext uri="{FF2B5EF4-FFF2-40B4-BE49-F238E27FC236}">
                <a16:creationId xmlns:a16="http://schemas.microsoft.com/office/drawing/2014/main" id="{1D607ADB-F959-35B7-03EE-3DB2026A402E}"/>
              </a:ext>
            </a:extLst>
          </p:cNvPr>
          <p:cNvSpPr>
            <a:spLocks noGrp="1"/>
          </p:cNvSpPr>
          <p:nvPr>
            <p:ph type="title"/>
          </p:nvPr>
        </p:nvSpPr>
        <p:spPr/>
        <p:txBody>
          <a:bodyPr>
            <a:normAutofit/>
          </a:bodyPr>
          <a:lstStyle/>
          <a:p>
            <a:r>
              <a:rPr lang="de-DE" dirty="0"/>
              <a:t>Originale Prüfungsaufgaben</a:t>
            </a:r>
          </a:p>
        </p:txBody>
      </p:sp>
      <p:sp>
        <p:nvSpPr>
          <p:cNvPr id="11" name="Titel 3">
            <a:extLst>
              <a:ext uri="{FF2B5EF4-FFF2-40B4-BE49-F238E27FC236}">
                <a16:creationId xmlns:a16="http://schemas.microsoft.com/office/drawing/2014/main" id="{925EB810-EC4D-E801-4F40-9D763FB4CF82}"/>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7</a:t>
            </a:r>
          </a:p>
        </p:txBody>
      </p:sp>
      <p:sp>
        <p:nvSpPr>
          <p:cNvPr id="14" name="Fußzeilenplatzhalter 5">
            <a:extLst>
              <a:ext uri="{FF2B5EF4-FFF2-40B4-BE49-F238E27FC236}">
                <a16:creationId xmlns:a16="http://schemas.microsoft.com/office/drawing/2014/main" id="{7E552D29-73C1-E49B-B5DA-E230E05C2E7C}"/>
              </a:ext>
            </a:extLst>
          </p:cNvPr>
          <p:cNvSpPr txBox="1">
            <a:spLocks/>
          </p:cNvSpPr>
          <p:nvPr/>
        </p:nvSpPr>
        <p:spPr>
          <a:xfrm>
            <a:off x="8553400" y="5933614"/>
            <a:ext cx="792088"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sp>
        <p:nvSpPr>
          <p:cNvPr id="10" name="Fußzeilenplatzhalter 5">
            <a:extLst>
              <a:ext uri="{FF2B5EF4-FFF2-40B4-BE49-F238E27FC236}">
                <a16:creationId xmlns:a16="http://schemas.microsoft.com/office/drawing/2014/main" id="{A933A196-6E58-F6E2-9154-367C689E4207}"/>
              </a:ext>
            </a:extLst>
          </p:cNvPr>
          <p:cNvSpPr txBox="1">
            <a:spLocks/>
          </p:cNvSpPr>
          <p:nvPr/>
        </p:nvSpPr>
        <p:spPr>
          <a:xfrm>
            <a:off x="3912154" y="5523183"/>
            <a:ext cx="4641246" cy="24928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endParaRPr lang="de-DE" sz="1000" b="1" dirty="0">
              <a:solidFill>
                <a:prstClr val="black">
                  <a:tint val="75000"/>
                </a:prstClr>
              </a:solidFill>
            </a:endParaRPr>
          </a:p>
        </p:txBody>
      </p:sp>
      <p:sp>
        <p:nvSpPr>
          <p:cNvPr id="12" name="Textfeld 11">
            <a:extLst>
              <a:ext uri="{FF2B5EF4-FFF2-40B4-BE49-F238E27FC236}">
                <a16:creationId xmlns:a16="http://schemas.microsoft.com/office/drawing/2014/main" id="{C665099C-522C-B18A-7F21-C0F93A1C96F9}"/>
              </a:ext>
            </a:extLst>
          </p:cNvPr>
          <p:cNvSpPr txBox="1"/>
          <p:nvPr/>
        </p:nvSpPr>
        <p:spPr>
          <a:xfrm flipV="1">
            <a:off x="4664968" y="5792346"/>
            <a:ext cx="3096344" cy="249280"/>
          </a:xfrm>
          <a:prstGeom prst="rect">
            <a:avLst/>
          </a:prstGeom>
          <a:noFill/>
        </p:spPr>
        <p:txBody>
          <a:bodyPr wrap="square" rtlCol="0">
            <a:spAutoFit/>
          </a:bodyPr>
          <a:lstStyle/>
          <a:p>
            <a:endParaRPr lang="de-DE" dirty="0"/>
          </a:p>
        </p:txBody>
      </p:sp>
      <p:pic>
        <p:nvPicPr>
          <p:cNvPr id="6" name="Grafik 5">
            <a:extLst>
              <a:ext uri="{FF2B5EF4-FFF2-40B4-BE49-F238E27FC236}">
                <a16:creationId xmlns:a16="http://schemas.microsoft.com/office/drawing/2014/main" id="{48BE6AD6-6AF2-183D-A21F-2684545C8229}"/>
              </a:ext>
            </a:extLst>
          </p:cNvPr>
          <p:cNvPicPr>
            <a:picLocks noChangeAspect="1"/>
          </p:cNvPicPr>
          <p:nvPr/>
        </p:nvPicPr>
        <p:blipFill rotWithShape="1">
          <a:blip r:embed="rId3"/>
          <a:srcRect r="8387"/>
          <a:stretch/>
        </p:blipFill>
        <p:spPr>
          <a:xfrm>
            <a:off x="4903709" y="1458527"/>
            <a:ext cx="4251978" cy="4347323"/>
          </a:xfrm>
          <a:prstGeom prst="rect">
            <a:avLst/>
          </a:prstGeom>
        </p:spPr>
      </p:pic>
      <p:grpSp>
        <p:nvGrpSpPr>
          <p:cNvPr id="17" name="Knopf 8">
            <a:extLst>
              <a:ext uri="{FF2B5EF4-FFF2-40B4-BE49-F238E27FC236}">
                <a16:creationId xmlns:a16="http://schemas.microsoft.com/office/drawing/2014/main" id="{C79ED3DF-BC9A-4334-93AB-1485C73D2B9B}"/>
              </a:ext>
            </a:extLst>
          </p:cNvPr>
          <p:cNvGrpSpPr/>
          <p:nvPr/>
        </p:nvGrpSpPr>
        <p:grpSpPr>
          <a:xfrm>
            <a:off x="9381389" y="5472416"/>
            <a:ext cx="513769" cy="504000"/>
            <a:chOff x="9312680" y="5062255"/>
            <a:chExt cx="580391" cy="576064"/>
          </a:xfrm>
          <a:solidFill>
            <a:schemeClr val="accent1"/>
          </a:solidFill>
        </p:grpSpPr>
        <p:sp>
          <p:nvSpPr>
            <p:cNvPr id="18" name="Rechteck 17">
              <a:extLst>
                <a:ext uri="{FF2B5EF4-FFF2-40B4-BE49-F238E27FC236}">
                  <a16:creationId xmlns:a16="http://schemas.microsoft.com/office/drawing/2014/main" id="{18E82715-92ED-4399-8740-C29B043D3DE3}"/>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Knop8">
              <a:extLst>
                <a:ext uri="{FF2B5EF4-FFF2-40B4-BE49-F238E27FC236}">
                  <a16:creationId xmlns:a16="http://schemas.microsoft.com/office/drawing/2014/main" id="{3ABAA3C5-5DA2-4A4E-869B-70808EEB2830}"/>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pic>
        <p:nvPicPr>
          <p:cNvPr id="20" name="Hilfe 8 Grafik">
            <a:extLst>
              <a:ext uri="{FF2B5EF4-FFF2-40B4-BE49-F238E27FC236}">
                <a16:creationId xmlns:a16="http://schemas.microsoft.com/office/drawing/2014/main" id="{F7BF87F9-9301-42E6-81E1-B08443322F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8291" y="1985192"/>
            <a:ext cx="7952756" cy="4517011"/>
          </a:xfrm>
          <a:prstGeom prst="rect">
            <a:avLst/>
          </a:prstGeom>
          <a:effectLst>
            <a:glow rad="190500">
              <a:schemeClr val="accent1">
                <a:lumMod val="20000"/>
                <a:lumOff val="80000"/>
                <a:alpha val="85000"/>
              </a:schemeClr>
            </a:glow>
          </a:effectLst>
        </p:spPr>
      </p:pic>
      <p:sp>
        <p:nvSpPr>
          <p:cNvPr id="3" name="Textfeld 2">
            <a:extLst>
              <a:ext uri="{FF2B5EF4-FFF2-40B4-BE49-F238E27FC236}">
                <a16:creationId xmlns:a16="http://schemas.microsoft.com/office/drawing/2014/main" id="{1FC1B614-9587-B02A-CC68-C7764EC2E15B}"/>
              </a:ext>
            </a:extLst>
          </p:cNvPr>
          <p:cNvSpPr txBox="1"/>
          <p:nvPr/>
        </p:nvSpPr>
        <p:spPr>
          <a:xfrm>
            <a:off x="-3275045" y="-1110343"/>
            <a:ext cx="184731" cy="369332"/>
          </a:xfrm>
          <a:prstGeom prst="rect">
            <a:avLst/>
          </a:prstGeom>
          <a:noFill/>
        </p:spPr>
        <p:txBody>
          <a:bodyPr wrap="none" rtlCol="0">
            <a:spAutoFit/>
          </a:bodyPr>
          <a:lstStyle/>
          <a:p>
            <a:endParaRPr lang="de-DE" dirty="0"/>
          </a:p>
        </p:txBody>
      </p:sp>
      <p:sp>
        <p:nvSpPr>
          <p:cNvPr id="9" name="Rechteck 8">
            <a:extLst>
              <a:ext uri="{FF2B5EF4-FFF2-40B4-BE49-F238E27FC236}">
                <a16:creationId xmlns:a16="http://schemas.microsoft.com/office/drawing/2014/main" id="{7C787E69-083E-F955-2EF8-CB6EAAC0597C}"/>
              </a:ext>
            </a:extLst>
          </p:cNvPr>
          <p:cNvSpPr/>
          <p:nvPr/>
        </p:nvSpPr>
        <p:spPr>
          <a:xfrm>
            <a:off x="2912418" y="1985192"/>
            <a:ext cx="1536526" cy="115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73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53846E-6 1.11022E-16 L -0.88093 1.11022E-16 " pathEditMode="relative" rAng="0" ptsTypes="AA">
                                      <p:cBhvr>
                                        <p:cTn id="6" dur="2000" fill="hold"/>
                                        <p:tgtEl>
                                          <p:spTgt spid="2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022E-16 L 1.53846E-6 1.11022E-16 " pathEditMode="relative" rAng="0" ptsTypes="AA">
                                      <p:cBhvr>
                                        <p:cTn id="10" dur="2000" fill="hold"/>
                                        <p:tgtEl>
                                          <p:spTgt spid="20"/>
                                        </p:tgtEl>
                                        <p:attrNameLst>
                                          <p:attrName>ppt_x</p:attrName>
                                          <p:attrName>ppt_y</p:attrName>
                                        </p:attrNameLst>
                                      </p:cBhvr>
                                      <p:rCtr x="440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9B75-D4FE-5D0B-2C07-1ED3EC9659FE}"/>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269585A-E2A1-824F-E142-23974E538A50}"/>
              </a:ext>
            </a:extLst>
          </p:cNvPr>
          <p:cNvSpPr>
            <a:spLocks noGrp="1"/>
          </p:cNvSpPr>
          <p:nvPr>
            <p:ph idx="1"/>
          </p:nvPr>
        </p:nvSpPr>
        <p:spPr/>
        <p:txBody>
          <a:bodyPr/>
          <a:lstStyle/>
          <a:p>
            <a:pPr>
              <a:lnSpc>
                <a:spcPct val="107000"/>
              </a:lnSpc>
              <a:spcAft>
                <a:spcPts val="800"/>
              </a:spcAft>
            </a:pPr>
            <a:r>
              <a:rPr lang="de-DE" sz="15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2012 N A5]		         </a:t>
            </a: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2018 N A4]</a:t>
            </a:r>
          </a:p>
          <a:p>
            <a:pPr>
              <a:lnSpc>
                <a:spcPct val="107000"/>
              </a:lnSpc>
              <a:spcAft>
                <a:spcPts val="800"/>
              </a:spcAft>
            </a:pPr>
            <a:endParaRPr lang="de-DE" sz="16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8AE6EA74-4174-9D4C-EE46-7EC87C1115F6}"/>
              </a:ext>
            </a:extLst>
          </p:cNvPr>
          <p:cNvSpPr>
            <a:spLocks noGrp="1"/>
          </p:cNvSpPr>
          <p:nvPr>
            <p:ph type="ftr" sz="quarter" idx="10"/>
          </p:nvPr>
        </p:nvSpPr>
        <p:spPr>
          <a:xfrm>
            <a:off x="8769424" y="5957760"/>
            <a:ext cx="1368152" cy="255754"/>
          </a:xfrm>
        </p:spPr>
        <p:txBody>
          <a:bodyPr/>
          <a:lstStyle/>
          <a:p>
            <a:pPr defTabSz="957861"/>
            <a:r>
              <a:rPr lang="de-DE" dirty="0">
                <a:solidFill>
                  <a:prstClr val="black">
                    <a:tint val="75000"/>
                  </a:prstClr>
                </a:solidFill>
              </a:rPr>
              <a:t>Daten</a:t>
            </a:r>
          </a:p>
        </p:txBody>
      </p:sp>
      <p:sp>
        <p:nvSpPr>
          <p:cNvPr id="5" name="Titel 3">
            <a:extLst>
              <a:ext uri="{FF2B5EF4-FFF2-40B4-BE49-F238E27FC236}">
                <a16:creationId xmlns:a16="http://schemas.microsoft.com/office/drawing/2014/main" id="{C54CA65F-C539-8FE9-A6B6-B941B96AAAFB}"/>
              </a:ext>
            </a:extLst>
          </p:cNvPr>
          <p:cNvSpPr txBox="1">
            <a:spLocks noGrp="1"/>
          </p:cNvSpPr>
          <p:nvPr>
            <p:ph type="body" sz="quarter" idx="11"/>
          </p:nvPr>
        </p:nvSpPr>
        <p:spPr>
          <a:xfrm>
            <a:off x="63500" y="53975"/>
            <a:ext cx="2297113" cy="84931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7</a:t>
            </a:r>
          </a:p>
        </p:txBody>
      </p:sp>
      <p:pic>
        <p:nvPicPr>
          <p:cNvPr id="6" name="Grafik 5">
            <a:extLst>
              <a:ext uri="{FF2B5EF4-FFF2-40B4-BE49-F238E27FC236}">
                <a16:creationId xmlns:a16="http://schemas.microsoft.com/office/drawing/2014/main" id="{7F918E70-4427-C7FC-F370-DB03108986B6}"/>
              </a:ext>
            </a:extLst>
          </p:cNvPr>
          <p:cNvPicPr>
            <a:picLocks noChangeAspect="1"/>
          </p:cNvPicPr>
          <p:nvPr/>
        </p:nvPicPr>
        <p:blipFill rotWithShape="1">
          <a:blip r:embed="rId2"/>
          <a:srcRect t="1194"/>
          <a:stretch/>
        </p:blipFill>
        <p:spPr>
          <a:xfrm>
            <a:off x="200472" y="1484784"/>
            <a:ext cx="3672408" cy="4645488"/>
          </a:xfrm>
          <a:prstGeom prst="rect">
            <a:avLst/>
          </a:prstGeom>
        </p:spPr>
      </p:pic>
      <p:pic>
        <p:nvPicPr>
          <p:cNvPr id="10" name="Grafik 9">
            <a:extLst>
              <a:ext uri="{FF2B5EF4-FFF2-40B4-BE49-F238E27FC236}">
                <a16:creationId xmlns:a16="http://schemas.microsoft.com/office/drawing/2014/main" id="{B315AC75-6B6D-6564-7AA3-5249E010978F}"/>
              </a:ext>
            </a:extLst>
          </p:cNvPr>
          <p:cNvPicPr>
            <a:picLocks noChangeAspect="1"/>
          </p:cNvPicPr>
          <p:nvPr/>
        </p:nvPicPr>
        <p:blipFill>
          <a:blip r:embed="rId3"/>
          <a:stretch>
            <a:fillRect/>
          </a:stretch>
        </p:blipFill>
        <p:spPr>
          <a:xfrm>
            <a:off x="4304928" y="1639725"/>
            <a:ext cx="4883328" cy="4161146"/>
          </a:xfrm>
          <a:prstGeom prst="rect">
            <a:avLst/>
          </a:prstGeom>
        </p:spPr>
      </p:pic>
    </p:spTree>
    <p:extLst>
      <p:ext uri="{BB962C8B-B14F-4D97-AF65-F5344CB8AC3E}">
        <p14:creationId xmlns:p14="http://schemas.microsoft.com/office/powerpoint/2010/main" val="233971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495E-A9A2-01B4-BF88-06CF35DAF0AF}"/>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B38F73-4809-D9FE-0AE2-2EE8497A481B}"/>
              </a:ext>
            </a:extLst>
          </p:cNvPr>
          <p:cNvSpPr>
            <a:spLocks noGrp="1"/>
          </p:cNvSpPr>
          <p:nvPr>
            <p:ph idx="1"/>
          </p:nvPr>
        </p:nvSpPr>
        <p:spPr>
          <a:xfrm>
            <a:off x="87739" y="1018780"/>
            <a:ext cx="9203968" cy="5192121"/>
          </a:xfrm>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2012 N</a:t>
            </a:r>
            <a:r>
              <a:rPr lang="de-DE" sz="1600" b="1"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A6]</a:t>
            </a: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dirty="0">
                <a:latin typeface="Calibri" panose="020F0502020204030204" pitchFamily="34" charset="0"/>
                <a:ea typeface="Calibri" panose="020F0502020204030204" pitchFamily="34" charset="0"/>
                <a:cs typeface="Times New Roman" panose="02020603050405020304" pitchFamily="18" charset="0"/>
              </a:rPr>
              <a:t>*a)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In beiden Zeitungsausschnitten wird angegeben, wie viele Kinder 2010 einen Computer verwendet haben. Zeige, dass die Aussagen dazu in beiden Zeitungen gleich sind. </a:t>
            </a: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tabLst>
                <a:tab pos="1758950" algn="l"/>
              </a:tabLst>
            </a:pPr>
            <a:endParaRPr lang="de-DE" sz="1600" kern="100" dirty="0">
              <a:effectLst/>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17B0E926-94CF-CA92-A41F-12C90A9F24C2}"/>
              </a:ext>
            </a:extLst>
          </p:cNvPr>
          <p:cNvSpPr>
            <a:spLocks noGrp="1"/>
          </p:cNvSpPr>
          <p:nvPr>
            <p:ph type="title"/>
          </p:nvPr>
        </p:nvSpPr>
        <p:spPr/>
        <p:txBody>
          <a:bodyPr>
            <a:normAutofit fontScale="90000"/>
          </a:bodyPr>
          <a:lstStyle/>
          <a:p>
            <a:r>
              <a:rPr lang="de-DE" dirty="0"/>
              <a:t>Original Prüfungsaufgaben:</a:t>
            </a:r>
            <a:br>
              <a:rPr lang="de-DE" dirty="0"/>
            </a:br>
            <a:r>
              <a:rPr lang="de-DE" dirty="0"/>
              <a:t>Aussagen Bewerten I </a:t>
            </a:r>
          </a:p>
        </p:txBody>
      </p:sp>
      <p:sp>
        <p:nvSpPr>
          <p:cNvPr id="7" name="Fußzeilenplatzhalter 5">
            <a:extLst>
              <a:ext uri="{FF2B5EF4-FFF2-40B4-BE49-F238E27FC236}">
                <a16:creationId xmlns:a16="http://schemas.microsoft.com/office/drawing/2014/main" id="{F03B9BE9-AC41-17C1-EE83-9DC8F0F07DD8}"/>
              </a:ext>
            </a:extLst>
          </p:cNvPr>
          <p:cNvSpPr>
            <a:spLocks noGrp="1"/>
          </p:cNvSpPr>
          <p:nvPr>
            <p:ph type="ftr" sz="quarter" idx="10"/>
          </p:nvPr>
        </p:nvSpPr>
        <p:spPr>
          <a:xfrm>
            <a:off x="8337549" y="5839220"/>
            <a:ext cx="3136901" cy="246221"/>
          </a:xfrm>
        </p:spPr>
        <p:txBody>
          <a:bodyPr/>
          <a:lstStyle/>
          <a:p>
            <a:pPr defTabSz="957861"/>
            <a:r>
              <a:rPr lang="de-DE" dirty="0">
                <a:solidFill>
                  <a:prstClr val="black">
                    <a:tint val="75000"/>
                  </a:prstClr>
                </a:solidFill>
              </a:rPr>
              <a:t>Daten</a:t>
            </a:r>
          </a:p>
        </p:txBody>
      </p:sp>
      <p:sp>
        <p:nvSpPr>
          <p:cNvPr id="6" name="Titel 3">
            <a:extLst>
              <a:ext uri="{FF2B5EF4-FFF2-40B4-BE49-F238E27FC236}">
                <a16:creationId xmlns:a16="http://schemas.microsoft.com/office/drawing/2014/main" id="{51B84783-0694-5C3B-BB37-9C8D880CB51D}"/>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 </a:t>
            </a:r>
          </a:p>
        </p:txBody>
      </p:sp>
      <p:pic>
        <p:nvPicPr>
          <p:cNvPr id="3" name="Grafik 2">
            <a:extLst>
              <a:ext uri="{FF2B5EF4-FFF2-40B4-BE49-F238E27FC236}">
                <a16:creationId xmlns:a16="http://schemas.microsoft.com/office/drawing/2014/main" id="{1D27F57C-B9A0-D6C5-7095-3D18DD0D73C3}"/>
              </a:ext>
            </a:extLst>
          </p:cNvPr>
          <p:cNvPicPr>
            <a:picLocks noChangeAspect="1"/>
          </p:cNvPicPr>
          <p:nvPr/>
        </p:nvPicPr>
        <p:blipFill rotWithShape="1">
          <a:blip r:embed="rId2"/>
          <a:srcRect t="6883" b="14758"/>
          <a:stretch/>
        </p:blipFill>
        <p:spPr bwMode="auto">
          <a:xfrm>
            <a:off x="148790" y="1484784"/>
            <a:ext cx="5853453" cy="3312368"/>
          </a:xfrm>
          <a:prstGeom prst="rect">
            <a:avLst/>
          </a:prstGeom>
          <a:ln>
            <a:noFill/>
          </a:ln>
          <a:extLst>
            <a:ext uri="{53640926-AAD7-44D8-BBD7-CCE9431645EC}">
              <a14:shadowObscured xmlns:a14="http://schemas.microsoft.com/office/drawing/2010/main"/>
            </a:ext>
          </a:extLst>
        </p:spPr>
      </p:pic>
      <p:sp>
        <p:nvSpPr>
          <p:cNvPr id="9" name="Rechteck 8">
            <a:extLst>
              <a:ext uri="{FF2B5EF4-FFF2-40B4-BE49-F238E27FC236}">
                <a16:creationId xmlns:a16="http://schemas.microsoft.com/office/drawing/2014/main" id="{0F6EDFAD-6F45-7DF7-0D9A-5169E684CF2D}"/>
              </a:ext>
            </a:extLst>
          </p:cNvPr>
          <p:cNvSpPr/>
          <p:nvPr/>
        </p:nvSpPr>
        <p:spPr>
          <a:xfrm>
            <a:off x="344488" y="2229012"/>
            <a:ext cx="3096344" cy="244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8" name="Diagramm 7">
            <a:extLst>
              <a:ext uri="{FF2B5EF4-FFF2-40B4-BE49-F238E27FC236}">
                <a16:creationId xmlns:a16="http://schemas.microsoft.com/office/drawing/2014/main" id="{3642EE18-A564-89BD-E0A1-A3A6411A23B0}"/>
              </a:ext>
            </a:extLst>
          </p:cNvPr>
          <p:cNvGraphicFramePr>
            <a:graphicFrameLocks/>
          </p:cNvGraphicFramePr>
          <p:nvPr>
            <p:extLst>
              <p:ext uri="{D42A27DB-BD31-4B8C-83A1-F6EECF244321}">
                <p14:modId xmlns:p14="http://schemas.microsoft.com/office/powerpoint/2010/main" val="1138739632"/>
              </p:ext>
            </p:extLst>
          </p:nvPr>
        </p:nvGraphicFramePr>
        <p:xfrm>
          <a:off x="124672" y="2132856"/>
          <a:ext cx="333524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476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55093-E210-5984-5E22-70AD08E53DE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B20AAA8-B920-4440-DBE4-2F941356B1EC}"/>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2012 N</a:t>
                </a:r>
                <a:r>
                  <a:rPr lang="de-DE" sz="1600" b="1"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A6]</a:t>
                </a:r>
              </a:p>
              <a:p>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endParaRPr lang="de-DE" sz="1600" b="1" dirty="0">
                  <a:latin typeface="Calibri" panose="020F0502020204030204" pitchFamily="34" charset="0"/>
                  <a:ea typeface="Calibri" panose="020F0502020204030204" pitchFamily="34" charset="0"/>
                  <a:cs typeface="Calibri" panose="020F0502020204030204" pitchFamily="34" charset="0"/>
                </a:endParaRPr>
              </a:p>
              <a:p>
                <a:pPr marL="0" lvl="0">
                  <a:lnSpc>
                    <a:spcPct val="107000"/>
                  </a:lnSpc>
                </a:pPr>
                <a:r>
                  <a:rPr lang="de-DE" sz="1600" kern="100" dirty="0">
                    <a:latin typeface="Calibri" panose="020F0502020204030204" pitchFamily="34" charset="0"/>
                    <a:ea typeface="Calibri" panose="020F0502020204030204" pitchFamily="34" charset="0"/>
                    <a:cs typeface="Times New Roman" panose="02020603050405020304" pitchFamily="18" charset="0"/>
                  </a:rPr>
                  <a:t>*a)    </a:t>
                </a:r>
                <a:r>
                  <a:rPr lang="de-DE" sz="1600" u="sng" kern="100" dirty="0">
                    <a:effectLst/>
                    <a:latin typeface="Calibri" panose="020F0502020204030204" pitchFamily="34" charset="0"/>
                    <a:ea typeface="Calibri" panose="020F0502020204030204" pitchFamily="34" charset="0"/>
                    <a:cs typeface="Times New Roman" panose="02020603050405020304" pitchFamily="18" charset="0"/>
                  </a:rPr>
                  <a:t>Auswertung Diagramm: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53 %</m:t>
                    </m:r>
                  </m:oMath>
                </a14:m>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(Anteil der Kinder, die einen Rechner zuhause mitbenutzen) +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22 %</m:t>
                    </m:r>
                  </m:oMath>
                </a14:m>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(Anteil der Kinder, die einen eigenen Computer haben) =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75 %</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600" u="sng" kern="100" dirty="0">
                    <a:effectLst/>
                    <a:latin typeface="Calibri" panose="020F0502020204030204" pitchFamily="34" charset="0"/>
                    <a:ea typeface="Calibri" panose="020F0502020204030204" pitchFamily="34" charset="0"/>
                    <a:cs typeface="Times New Roman" panose="02020603050405020304" pitchFamily="18" charset="0"/>
                  </a:rPr>
                  <a:t>Auswertung Text:</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den>
                    </m:f>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𝑊</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=3 </m:t>
                    </m:r>
                    <m:d>
                      <m:d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𝐾𝑖𝑛𝑑𝑒𝑟</m:t>
                        </m:r>
                      </m:e>
                    </m:d>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=4 </m:t>
                    </m:r>
                    <m:d>
                      <m:d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𝐾𝑖𝑛𝑑𝑒𝑟</m:t>
                        </m:r>
                      </m:e>
                    </m:d>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=0,75=75 %</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Drei von vier Kindern entsprechen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75 %.</m:t>
                    </m:r>
                  </m:oMath>
                </a14:m>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 Beide Aussagen stimmen überein.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b="0" dirty="0"/>
              </a:p>
              <a:p>
                <a:endParaRPr lang="de-DE" sz="1600" dirty="0"/>
              </a:p>
            </p:txBody>
          </p:sp>
        </mc:Choice>
        <mc:Fallback xmlns="">
          <p:sp>
            <p:nvSpPr>
              <p:cNvPr id="2" name="Inhaltsplatzhalter 1">
                <a:extLst>
                  <a:ext uri="{FF2B5EF4-FFF2-40B4-BE49-F238E27FC236}">
                    <a16:creationId xmlns:a16="http://schemas.microsoft.com/office/drawing/2014/main" id="{4B20AAA8-B920-4440-DBE4-2F941356B1E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1C58D8BA-E1B4-B6DF-0AFC-70A9A500BC2C}"/>
              </a:ext>
            </a:extLst>
          </p:cNvPr>
          <p:cNvSpPr>
            <a:spLocks noGrp="1"/>
          </p:cNvSpPr>
          <p:nvPr>
            <p:ph type="ftr" sz="quarter" idx="10"/>
          </p:nvPr>
        </p:nvSpPr>
        <p:spPr>
          <a:xfrm>
            <a:off x="8273260" y="5847075"/>
            <a:ext cx="3136901" cy="246221"/>
          </a:xfrm>
        </p:spPr>
        <p:txBody>
          <a:bodyPr/>
          <a:lstStyle/>
          <a:p>
            <a:pPr defTabSz="957861"/>
            <a:r>
              <a:rPr lang="de-DE" dirty="0">
                <a:solidFill>
                  <a:prstClr val="black">
                    <a:tint val="75000"/>
                  </a:prstClr>
                </a:solidFill>
              </a:rPr>
              <a:t>Daten</a:t>
            </a:r>
          </a:p>
        </p:txBody>
      </p:sp>
      <p:sp>
        <p:nvSpPr>
          <p:cNvPr id="4" name="Titel 3">
            <a:extLst>
              <a:ext uri="{FF2B5EF4-FFF2-40B4-BE49-F238E27FC236}">
                <a16:creationId xmlns:a16="http://schemas.microsoft.com/office/drawing/2014/main" id="{BA210F39-B6D4-A385-38D9-81401FFC064F}"/>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 </a:t>
            </a:r>
          </a:p>
        </p:txBody>
      </p:sp>
    </p:spTree>
    <p:extLst>
      <p:ext uri="{BB962C8B-B14F-4D97-AF65-F5344CB8AC3E}">
        <p14:creationId xmlns:p14="http://schemas.microsoft.com/office/powerpoint/2010/main" val="39354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6121-3D91-09D7-5B80-278B8F5AA0E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1E99E0B-6C9B-4DD8-8023-C4030B83C387}"/>
              </a:ext>
            </a:extLst>
          </p:cNvPr>
          <p:cNvSpPr>
            <a:spLocks noGrp="1"/>
          </p:cNvSpPr>
          <p:nvPr>
            <p:ph idx="1"/>
          </p:nvPr>
        </p:nvSpPr>
        <p:spPr>
          <a:xfrm>
            <a:off x="87739" y="1018780"/>
            <a:ext cx="9203968" cy="5192121"/>
          </a:xfrm>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2008 X A5]</a:t>
            </a:r>
          </a:p>
          <a:p>
            <a:pPr marL="0">
              <a:spcBef>
                <a:spcPts val="0"/>
              </a:spcBef>
            </a:pPr>
            <a:r>
              <a:rPr lang="de-DE" sz="1600" dirty="0">
                <a:latin typeface="Calibri" panose="020F0502020204030204" pitchFamily="34" charset="0"/>
                <a:ea typeface="Calibri" panose="020F0502020204030204" pitchFamily="34" charset="0"/>
                <a:cs typeface="Times New Roman" panose="02020603050405020304" pitchFamily="18" charset="0"/>
              </a:rPr>
              <a:t>Die Zahl der Einwohner in Deutschland geht weiter zurück. Ende 2006 lebten in der Bundesrepublik 82,315 Millionen Menschen (ca. 0,1 % weniger als ein Jahr zuvor). Entgegen dem Trend wuchs die Einwohnerzahl in Berlin 2006 um 0,3 % auf 3.404.037 Einwohner.  </a:t>
            </a: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dirty="0">
                <a:latin typeface="Calibri" panose="020F0502020204030204" pitchFamily="34" charset="0"/>
                <a:ea typeface="Calibri" panose="020F0502020204030204" pitchFamily="34" charset="0"/>
                <a:cs typeface="Times New Roman" panose="02020603050405020304" pitchFamily="18" charset="0"/>
              </a:rPr>
              <a:t>*a)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Prüfe durch eine Rechnung, </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ob die folgende Aussage richtig ist:  </a:t>
            </a: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a:t>
            </a: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2006 wurden in Deutschland  </a:t>
            </a:r>
          </a:p>
          <a:p>
            <a:pPr marL="0">
              <a:spcBef>
                <a:spcPts val="0"/>
              </a:spcBef>
            </a:pP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fast ein Fünftel weniger Kinder</a:t>
            </a:r>
          </a:p>
          <a:p>
            <a:pPr marL="0">
              <a:spcBef>
                <a:spcPts val="0"/>
              </a:spcBef>
            </a:pP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geboren als 1991</a:t>
            </a:r>
            <a:r>
              <a:rPr lang="de-DE" sz="1800" i="1" kern="100" dirty="0">
                <a:effectLst/>
                <a:latin typeface="Calibri" panose="020F0502020204030204" pitchFamily="34" charset="0"/>
                <a:ea typeface="Calibri" panose="020F0502020204030204" pitchFamily="34" charset="0"/>
                <a:cs typeface="Times New Roman" panose="02020603050405020304" pitchFamily="18" charset="0"/>
              </a:rPr>
              <a:t>.“</a:t>
            </a: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tabLst>
                <a:tab pos="1758950" algn="l"/>
              </a:tabLst>
            </a:pPr>
            <a:endParaRPr lang="de-DE" sz="1600" kern="100" dirty="0">
              <a:effectLst/>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D3B4104D-22B3-ACD4-B92D-76467B451E8D}"/>
              </a:ext>
            </a:extLst>
          </p:cNvPr>
          <p:cNvSpPr>
            <a:spLocks noGrp="1"/>
          </p:cNvSpPr>
          <p:nvPr>
            <p:ph type="title"/>
          </p:nvPr>
        </p:nvSpPr>
        <p:spPr/>
        <p:txBody>
          <a:bodyPr>
            <a:normAutofit fontScale="90000"/>
          </a:bodyPr>
          <a:lstStyle/>
          <a:p>
            <a:r>
              <a:rPr lang="de-DE" dirty="0"/>
              <a:t>Original Prüfungsaufgaben:</a:t>
            </a:r>
            <a:br>
              <a:rPr lang="de-DE" dirty="0"/>
            </a:br>
            <a:r>
              <a:rPr lang="de-DE" dirty="0"/>
              <a:t>Aussagen Bewerten II</a:t>
            </a:r>
          </a:p>
        </p:txBody>
      </p:sp>
      <p:sp>
        <p:nvSpPr>
          <p:cNvPr id="7" name="Fußzeilenplatzhalter 5">
            <a:extLst>
              <a:ext uri="{FF2B5EF4-FFF2-40B4-BE49-F238E27FC236}">
                <a16:creationId xmlns:a16="http://schemas.microsoft.com/office/drawing/2014/main" id="{28C503F3-9B7F-81DF-5FB6-894E6B3B5A0E}"/>
              </a:ext>
            </a:extLst>
          </p:cNvPr>
          <p:cNvSpPr>
            <a:spLocks noGrp="1"/>
          </p:cNvSpPr>
          <p:nvPr>
            <p:ph type="ftr" sz="quarter" idx="10"/>
          </p:nvPr>
        </p:nvSpPr>
        <p:spPr>
          <a:xfrm>
            <a:off x="8337549" y="5839220"/>
            <a:ext cx="3136901" cy="246221"/>
          </a:xfrm>
        </p:spPr>
        <p:txBody>
          <a:bodyPr/>
          <a:lstStyle/>
          <a:p>
            <a:pPr defTabSz="957861"/>
            <a:r>
              <a:rPr lang="de-DE" dirty="0">
                <a:solidFill>
                  <a:prstClr val="black">
                    <a:tint val="75000"/>
                  </a:prstClr>
                </a:solidFill>
              </a:rPr>
              <a:t>Daten</a:t>
            </a:r>
          </a:p>
        </p:txBody>
      </p:sp>
      <p:sp>
        <p:nvSpPr>
          <p:cNvPr id="6" name="Titel 3">
            <a:extLst>
              <a:ext uri="{FF2B5EF4-FFF2-40B4-BE49-F238E27FC236}">
                <a16:creationId xmlns:a16="http://schemas.microsoft.com/office/drawing/2014/main" id="{732ADF09-99D8-205F-BAC4-844D097469A5}"/>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a:t>
            </a:r>
          </a:p>
        </p:txBody>
      </p:sp>
      <p:graphicFrame>
        <p:nvGraphicFramePr>
          <p:cNvPr id="3" name="Diagramm 2">
            <a:extLst>
              <a:ext uri="{FF2B5EF4-FFF2-40B4-BE49-F238E27FC236}">
                <a16:creationId xmlns:a16="http://schemas.microsoft.com/office/drawing/2014/main" id="{A53AFF6C-DE4B-2BB8-143D-4EC87296222E}"/>
              </a:ext>
            </a:extLst>
          </p:cNvPr>
          <p:cNvGraphicFramePr>
            <a:graphicFrameLocks/>
          </p:cNvGraphicFramePr>
          <p:nvPr>
            <p:extLst>
              <p:ext uri="{D42A27DB-BD31-4B8C-83A1-F6EECF244321}">
                <p14:modId xmlns:p14="http://schemas.microsoft.com/office/powerpoint/2010/main" val="2503333568"/>
              </p:ext>
            </p:extLst>
          </p:nvPr>
        </p:nvGraphicFramePr>
        <p:xfrm>
          <a:off x="3368824" y="1988840"/>
          <a:ext cx="5688632" cy="38503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a:extLst>
              <a:ext uri="{FF2B5EF4-FFF2-40B4-BE49-F238E27FC236}">
                <a16:creationId xmlns:a16="http://schemas.microsoft.com/office/drawing/2014/main" id="{7EB55E78-899C-00E1-7425-FEFE3FA35CD0}"/>
              </a:ext>
            </a:extLst>
          </p:cNvPr>
          <p:cNvSpPr txBox="1"/>
          <p:nvPr/>
        </p:nvSpPr>
        <p:spPr>
          <a:xfrm rot="16200000">
            <a:off x="2000671" y="3491729"/>
            <a:ext cx="2736304" cy="246221"/>
          </a:xfrm>
          <a:prstGeom prst="rect">
            <a:avLst/>
          </a:prstGeom>
          <a:noFill/>
        </p:spPr>
        <p:txBody>
          <a:bodyPr wrap="square" rtlCol="0">
            <a:spAutoFit/>
          </a:bodyPr>
          <a:lstStyle/>
          <a:p>
            <a:pPr algn="ctr"/>
            <a:r>
              <a:rPr lang="de-DE" sz="1000" b="1" dirty="0"/>
              <a:t>Anzahl in Tausend</a:t>
            </a:r>
          </a:p>
        </p:txBody>
      </p:sp>
      <p:sp>
        <p:nvSpPr>
          <p:cNvPr id="10" name="Textfeld 9">
            <a:extLst>
              <a:ext uri="{FF2B5EF4-FFF2-40B4-BE49-F238E27FC236}">
                <a16:creationId xmlns:a16="http://schemas.microsoft.com/office/drawing/2014/main" id="{CE6ABFE4-2EA9-AD55-BBA3-7067C0F60B08}"/>
              </a:ext>
            </a:extLst>
          </p:cNvPr>
          <p:cNvSpPr txBox="1"/>
          <p:nvPr/>
        </p:nvSpPr>
        <p:spPr>
          <a:xfrm>
            <a:off x="4808984" y="5716109"/>
            <a:ext cx="2808312" cy="246221"/>
          </a:xfrm>
          <a:prstGeom prst="rect">
            <a:avLst/>
          </a:prstGeom>
          <a:noFill/>
        </p:spPr>
        <p:txBody>
          <a:bodyPr wrap="square" rtlCol="0">
            <a:spAutoFit/>
          </a:bodyPr>
          <a:lstStyle/>
          <a:p>
            <a:pPr algn="ctr"/>
            <a:r>
              <a:rPr lang="de-DE" sz="1000" b="1" dirty="0"/>
              <a:t>Jahr</a:t>
            </a:r>
          </a:p>
        </p:txBody>
      </p:sp>
    </p:spTree>
    <p:extLst>
      <p:ext uri="{BB962C8B-B14F-4D97-AF65-F5344CB8AC3E}">
        <p14:creationId xmlns:p14="http://schemas.microsoft.com/office/powerpoint/2010/main" val="46410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14DB8-068B-8EDC-412A-B5CCA7FBAA4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D6E5CDD-E1B7-8644-CED1-111F2C81F729}"/>
                  </a:ext>
                </a:extLst>
              </p:cNvPr>
              <p:cNvSpPr>
                <a:spLocks noGrp="1"/>
              </p:cNvSpPr>
              <p:nvPr>
                <p:ph idx="1"/>
              </p:nvPr>
            </p:nvSpPr>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2008 X A5]</a:t>
                </a: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a typeface="Calibri" panose="020F0502020204030204" pitchFamily="34" charset="0"/>
                    <a:cs typeface="Times New Roman" panose="02020603050405020304" pitchFamily="18" charset="0"/>
                  </a:rPr>
                  <a:t> </a:t>
                </a:r>
                <a:r>
                  <a:rPr lang="de-DE" sz="1600" kern="100" dirty="0">
                    <a:effectLst/>
                    <a:ea typeface="Times New Roman" panose="02020603050405020304" pitchFamily="18" charset="0"/>
                    <a:cs typeface="Times New Roman" panose="02020603050405020304" pitchFamily="18" charset="0"/>
                  </a:rPr>
                  <a:t>*a)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=673 000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=830 000</m:t>
                    </m:r>
                  </m:oMath>
                </a14:m>
                <a:endParaRPr lang="de-DE" sz="1600" kern="100" dirty="0">
                  <a:effectLst/>
                  <a:ea typeface="Calibri" panose="020F0502020204030204" pitchFamily="34" charset="0"/>
                  <a:cs typeface="Times New Roman" panose="02020603050405020304" pitchFamily="18" charset="0"/>
                </a:endParaRPr>
              </a:p>
              <a:p>
                <a:pPr marL="0">
                  <a:spcBef>
                    <a:spcPts val="0"/>
                  </a:spcBef>
                </a:pPr>
                <a:endParaRPr lang="de-DE" sz="1600" i="1" kern="100" dirty="0">
                  <a:effectLst/>
                  <a:ea typeface="Calibri" panose="020F0502020204030204" pitchFamily="34" charset="0"/>
                  <a:cs typeface="Times New Roman" panose="02020603050405020304" pitchFamily="18" charset="0"/>
                </a:endParaRPr>
              </a:p>
              <a:p>
                <a:pPr marL="0">
                  <a:spcBef>
                    <a:spcPts val="0"/>
                  </a:spcBef>
                </a:pPr>
                <a14:m>
                  <m:oMathPara xmlns:m="http://schemas.openxmlformats.org/officeDocument/2006/math">
                    <m:oMathParaPr>
                      <m:jc m:val="left"/>
                    </m:oMathParaPr>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den>
                      </m:f>
                    </m:oMath>
                  </m:oMathPara>
                </a14:m>
                <a:endParaRPr lang="de-DE" sz="1600" i="1" kern="100" dirty="0">
                  <a:effectLst/>
                  <a:ea typeface="Calibri" panose="020F0502020204030204" pitchFamily="34" charset="0"/>
                  <a:cs typeface="Times New Roman" panose="02020603050405020304" pitchFamily="18" charset="0"/>
                </a:endParaRPr>
              </a:p>
              <a:p>
                <a:pPr marL="0">
                  <a:spcBef>
                    <a:spcPts val="0"/>
                  </a:spcBef>
                </a:pPr>
                <a:endParaRPr lang="de-DE" sz="1600" i="1" kern="100" dirty="0">
                  <a:effectLst/>
                  <a:ea typeface="Calibri" panose="020F0502020204030204" pitchFamily="34" charset="0"/>
                  <a:cs typeface="Times New Roman" panose="02020603050405020304" pitchFamily="18" charset="0"/>
                </a:endParaRPr>
              </a:p>
              <a:p>
                <a:pPr marL="0">
                  <a:spcBef>
                    <a:spcPts val="0"/>
                  </a:spcBef>
                </a:pPr>
                <a14:m>
                  <m:oMathPara xmlns:m="http://schemas.openxmlformats.org/officeDocument/2006/math">
                    <m:oMathParaPr>
                      <m:jc m:val="left"/>
                    </m:oMathParaPr>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673000</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830000</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≈0,81≈81 %     </m:t>
                      </m:r>
                    </m:oMath>
                  </m:oMathPara>
                </a14:m>
                <a:endParaRPr lang="de-DE" sz="1600" i="1" kern="100" dirty="0">
                  <a:effectLst/>
                  <a:ea typeface="Times New Roman" panose="02020603050405020304" pitchFamily="18" charset="0"/>
                  <a:cs typeface="Times New Roman" panose="02020603050405020304" pitchFamily="18" charset="0"/>
                </a:endParaRPr>
              </a:p>
              <a:p>
                <a:pPr marL="0">
                  <a:spcBef>
                    <a:spcPts val="0"/>
                  </a:spcBef>
                </a:pPr>
                <a:endParaRPr lang="de-DE" sz="1600" i="1" kern="100" dirty="0">
                  <a:effectLst/>
                  <a:ea typeface="Times New Roman" panose="02020603050405020304" pitchFamily="18" charset="0"/>
                  <a:cs typeface="Times New Roman" panose="02020603050405020304" pitchFamily="18" charset="0"/>
                </a:endParaRPr>
              </a:p>
              <a:p>
                <a:pPr marL="0">
                  <a:spcBef>
                    <a:spcPts val="0"/>
                  </a:spcBef>
                </a:pP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de-DE" sz="1600" kern="100" dirty="0">
                    <a:effectLst/>
                    <a:ea typeface="Times New Roman" panose="02020603050405020304" pitchFamily="18" charset="0"/>
                    <a:cs typeface="Times New Roman" panose="02020603050405020304" pitchFamily="18" charset="0"/>
                    <a:sym typeface="Wingdings" panose="05000000000000000000" pitchFamily="2" charset="2"/>
                  </a:rPr>
                  <a:t></a:t>
                </a:r>
                <a:r>
                  <a:rPr lang="de-DE" sz="1600" kern="100" dirty="0">
                    <a:effectLst/>
                    <a:ea typeface="Times New Roman" panose="02020603050405020304" pitchFamily="18" charset="0"/>
                    <a:cs typeface="Times New Roman" panose="02020603050405020304" pitchFamily="18" charset="0"/>
                  </a:rPr>
                  <a:t> Im Jahr 2006 wurden circa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19 %</m:t>
                    </m:r>
                  </m:oMath>
                </a14:m>
                <a:r>
                  <a:rPr lang="de-DE" sz="1600" kern="100" dirty="0">
                    <a:effectLst/>
                    <a:ea typeface="Times New Roman" panose="02020603050405020304" pitchFamily="18" charset="0"/>
                    <a:cs typeface="Times New Roman" panose="02020603050405020304" pitchFamily="18" charset="0"/>
                  </a:rPr>
                  <a:t> weniger Kinder geboren als 1991. Damit ist die Aussage korrekt, </a:t>
                </a:r>
              </a:p>
              <a:p>
                <a:pPr marL="0">
                  <a:spcBef>
                    <a:spcPts val="0"/>
                  </a:spcBef>
                </a:pPr>
                <a:r>
                  <a:rPr lang="de-DE" sz="1600" kern="100" dirty="0">
                    <a:effectLst/>
                    <a:ea typeface="Times New Roman" panose="02020603050405020304" pitchFamily="18" charset="0"/>
                    <a:cs typeface="Times New Roman" panose="02020603050405020304" pitchFamily="18" charset="0"/>
                  </a:rPr>
                  <a:t>da 19 % ungefähr  </a:t>
                </a:r>
                <a14:m>
                  <m:oMath xmlns:m="http://schemas.openxmlformats.org/officeDocument/2006/math">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=0,2=20 %</m:t>
                    </m:r>
                  </m:oMath>
                </a14:m>
                <a:r>
                  <a:rPr lang="de-DE" sz="1600" kern="100" dirty="0">
                    <a:effectLst/>
                    <a:ea typeface="Times New Roman" panose="02020603050405020304" pitchFamily="18" charset="0"/>
                    <a:cs typeface="Times New Roman" panose="02020603050405020304" pitchFamily="18" charset="0"/>
                  </a:rPr>
                  <a:t> ist. </a:t>
                </a:r>
                <a:endParaRPr lang="de-DE" sz="1600" kern="100" dirty="0">
                  <a:effectLst/>
                  <a:ea typeface="Calibri" panose="020F0502020204030204" pitchFamily="34" charset="0"/>
                  <a:cs typeface="Times New Roman" panose="02020603050405020304" pitchFamily="18" charset="0"/>
                </a:endParaRPr>
              </a:p>
              <a:p>
                <a:pPr marL="0" lvl="0">
                  <a:lnSpc>
                    <a:spcPct val="107000"/>
                  </a:lnSpc>
                </a:pP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b="0" dirty="0"/>
              </a:p>
              <a:p>
                <a:endParaRPr lang="de-DE" sz="1600" dirty="0"/>
              </a:p>
            </p:txBody>
          </p:sp>
        </mc:Choice>
        <mc:Fallback xmlns="">
          <p:sp>
            <p:nvSpPr>
              <p:cNvPr id="2" name="Inhaltsplatzhalter 1">
                <a:extLst>
                  <a:ext uri="{FF2B5EF4-FFF2-40B4-BE49-F238E27FC236}">
                    <a16:creationId xmlns:a16="http://schemas.microsoft.com/office/drawing/2014/main" id="{4D6E5CDD-E1B7-8644-CED1-111F2C81F72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B0857449-CD94-4A5D-1969-11B7A8F2176F}"/>
              </a:ext>
            </a:extLst>
          </p:cNvPr>
          <p:cNvSpPr>
            <a:spLocks noGrp="1"/>
          </p:cNvSpPr>
          <p:nvPr>
            <p:ph type="ftr" sz="quarter" idx="10"/>
          </p:nvPr>
        </p:nvSpPr>
        <p:spPr>
          <a:xfrm>
            <a:off x="8273260" y="5847075"/>
            <a:ext cx="3136901" cy="246221"/>
          </a:xfrm>
        </p:spPr>
        <p:txBody>
          <a:bodyPr/>
          <a:lstStyle/>
          <a:p>
            <a:pPr defTabSz="957861"/>
            <a:r>
              <a:rPr lang="de-DE" dirty="0">
                <a:solidFill>
                  <a:prstClr val="black">
                    <a:tint val="75000"/>
                  </a:prstClr>
                </a:solidFill>
              </a:rPr>
              <a:t>Daten</a:t>
            </a:r>
          </a:p>
        </p:txBody>
      </p:sp>
      <p:sp>
        <p:nvSpPr>
          <p:cNvPr id="4" name="Titel 3">
            <a:extLst>
              <a:ext uri="{FF2B5EF4-FFF2-40B4-BE49-F238E27FC236}">
                <a16:creationId xmlns:a16="http://schemas.microsoft.com/office/drawing/2014/main" id="{A05FEF7E-2905-F646-B8D9-EE09F8FE4FA9}"/>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 </a:t>
            </a:r>
          </a:p>
        </p:txBody>
      </p:sp>
    </p:spTree>
    <p:extLst>
      <p:ext uri="{BB962C8B-B14F-4D97-AF65-F5344CB8AC3E}">
        <p14:creationId xmlns:p14="http://schemas.microsoft.com/office/powerpoint/2010/main" val="2132516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67EC9-42DC-B181-E38D-6057F535AC8F}"/>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E1403F5E-8E5F-DF86-CFCD-778E8C7A6D00}"/>
              </a:ext>
            </a:extLst>
          </p:cNvPr>
          <p:cNvSpPr>
            <a:spLocks noGrp="1"/>
          </p:cNvSpPr>
          <p:nvPr>
            <p:ph idx="1"/>
          </p:nvPr>
        </p:nvSpPr>
        <p:spPr>
          <a:xfrm>
            <a:off x="87739" y="1018780"/>
            <a:ext cx="9203968" cy="5192121"/>
          </a:xfrm>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a:t>
            </a:r>
          </a:p>
          <a:p>
            <a:pPr marL="0">
              <a:spcBef>
                <a:spcPts val="0"/>
              </a:spcBef>
            </a:pP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In einer Studie wurde untersucht, </a:t>
            </a:r>
          </a:p>
          <a:p>
            <a:pPr marL="0">
              <a:spcBef>
                <a:spcPts val="0"/>
              </a:spcBef>
            </a:pP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wie viele Stunden Sport die Menschen in </a:t>
            </a:r>
          </a:p>
          <a:p>
            <a:pPr marL="0">
              <a:spcBef>
                <a:spcPts val="0"/>
              </a:spcBef>
            </a:pP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Deutschland machen. In dem </a:t>
            </a:r>
          </a:p>
          <a:p>
            <a:pPr marL="0">
              <a:spcBef>
                <a:spcPts val="0"/>
              </a:spcBef>
            </a:pP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Balkendiagramm siehst Du die Ergebnisse.</a:t>
            </a: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*a) Untersuche die beiden Aussagen. Kreuze an und gib jeweils eine Begründung an.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r>
              <a:rPr lang="de-DE" sz="16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tabLst>
                <a:tab pos="1758950" algn="l"/>
              </a:tabLst>
            </a:pPr>
            <a:endParaRPr lang="de-DE" sz="1600" kern="100" dirty="0">
              <a:effectLst/>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9F85B8A8-3CDC-E06D-BB9C-99F424D2FA5A}"/>
              </a:ext>
            </a:extLst>
          </p:cNvPr>
          <p:cNvSpPr>
            <a:spLocks noGrp="1"/>
          </p:cNvSpPr>
          <p:nvPr>
            <p:ph type="title"/>
          </p:nvPr>
        </p:nvSpPr>
        <p:spPr/>
        <p:txBody>
          <a:bodyPr>
            <a:normAutofit/>
          </a:bodyPr>
          <a:lstStyle/>
          <a:p>
            <a:r>
              <a:rPr lang="de-DE" dirty="0"/>
              <a:t>Aussagen Bewerten III</a:t>
            </a:r>
          </a:p>
        </p:txBody>
      </p:sp>
      <p:sp>
        <p:nvSpPr>
          <p:cNvPr id="7" name="Fußzeilenplatzhalter 5">
            <a:extLst>
              <a:ext uri="{FF2B5EF4-FFF2-40B4-BE49-F238E27FC236}">
                <a16:creationId xmlns:a16="http://schemas.microsoft.com/office/drawing/2014/main" id="{BE3132C3-1DF4-2F9F-D6D2-CAC82BCC06F7}"/>
              </a:ext>
            </a:extLst>
          </p:cNvPr>
          <p:cNvSpPr>
            <a:spLocks noGrp="1"/>
          </p:cNvSpPr>
          <p:nvPr>
            <p:ph type="ftr" sz="quarter" idx="10"/>
          </p:nvPr>
        </p:nvSpPr>
        <p:spPr>
          <a:xfrm>
            <a:off x="8337549" y="5839220"/>
            <a:ext cx="3136901" cy="246221"/>
          </a:xfrm>
        </p:spPr>
        <p:txBody>
          <a:bodyPr/>
          <a:lstStyle/>
          <a:p>
            <a:pPr defTabSz="957861"/>
            <a:r>
              <a:rPr lang="de-DE" dirty="0">
                <a:solidFill>
                  <a:prstClr val="black">
                    <a:tint val="75000"/>
                  </a:prstClr>
                </a:solidFill>
              </a:rPr>
              <a:t>Daten</a:t>
            </a:r>
          </a:p>
        </p:txBody>
      </p:sp>
      <p:sp>
        <p:nvSpPr>
          <p:cNvPr id="6" name="Titel 3">
            <a:extLst>
              <a:ext uri="{FF2B5EF4-FFF2-40B4-BE49-F238E27FC236}">
                <a16:creationId xmlns:a16="http://schemas.microsoft.com/office/drawing/2014/main" id="{75EA7DC9-6ED3-C3BE-94AA-C242F2546BA1}"/>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graphicFrame>
        <p:nvGraphicFramePr>
          <p:cNvPr id="3" name="Diagramm 2">
            <a:extLst>
              <a:ext uri="{FF2B5EF4-FFF2-40B4-BE49-F238E27FC236}">
                <a16:creationId xmlns:a16="http://schemas.microsoft.com/office/drawing/2014/main" id="{D6F1576F-2356-FF38-2C26-1CAB18B7DED5}"/>
              </a:ext>
            </a:extLst>
          </p:cNvPr>
          <p:cNvGraphicFramePr/>
          <p:nvPr>
            <p:extLst>
              <p:ext uri="{D42A27DB-BD31-4B8C-83A1-F6EECF244321}">
                <p14:modId xmlns:p14="http://schemas.microsoft.com/office/powerpoint/2010/main" val="797960259"/>
              </p:ext>
            </p:extLst>
          </p:nvPr>
        </p:nvGraphicFramePr>
        <p:xfrm>
          <a:off x="4236807" y="1073150"/>
          <a:ext cx="4532617" cy="264388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Grafik 9">
            <a:extLst>
              <a:ext uri="{FF2B5EF4-FFF2-40B4-BE49-F238E27FC236}">
                <a16:creationId xmlns:a16="http://schemas.microsoft.com/office/drawing/2014/main" id="{ACA0A4F8-E5CB-2F38-EBC4-53A12FA1237F}"/>
              </a:ext>
            </a:extLst>
          </p:cNvPr>
          <p:cNvPicPr>
            <a:picLocks noChangeAspect="1"/>
          </p:cNvPicPr>
          <p:nvPr/>
        </p:nvPicPr>
        <p:blipFill>
          <a:blip r:embed="rId3"/>
          <a:stretch>
            <a:fillRect/>
          </a:stretch>
        </p:blipFill>
        <p:spPr>
          <a:xfrm>
            <a:off x="488504" y="4036121"/>
            <a:ext cx="6159366" cy="2061821"/>
          </a:xfrm>
          <a:prstGeom prst="rect">
            <a:avLst/>
          </a:prstGeom>
        </p:spPr>
      </p:pic>
    </p:spTree>
    <p:extLst>
      <p:ext uri="{BB962C8B-B14F-4D97-AF65-F5344CB8AC3E}">
        <p14:creationId xmlns:p14="http://schemas.microsoft.com/office/powerpoint/2010/main" val="415751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AE7A0-CE84-BBE0-86F4-7354FB99F1C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5DC88A14-F399-0AAB-E7D8-FB638E4D71B2}"/>
              </a:ext>
            </a:extLst>
          </p:cNvPr>
          <p:cNvSpPr>
            <a:spLocks noGrp="1"/>
          </p:cNvSpPr>
          <p:nvPr>
            <p:ph idx="1"/>
          </p:nvPr>
        </p:nvSpPr>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*a)</a:t>
            </a:r>
          </a:p>
          <a:p>
            <a:pPr marL="0">
              <a:spcBef>
                <a:spcPts val="0"/>
              </a:spcBef>
            </a:pP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b="0" dirty="0"/>
          </a:p>
          <a:p>
            <a:endParaRPr lang="de-DE" sz="1600" dirty="0"/>
          </a:p>
        </p:txBody>
      </p:sp>
      <p:sp>
        <p:nvSpPr>
          <p:cNvPr id="5" name="Fußzeilenplatzhalter 5">
            <a:extLst>
              <a:ext uri="{FF2B5EF4-FFF2-40B4-BE49-F238E27FC236}">
                <a16:creationId xmlns:a16="http://schemas.microsoft.com/office/drawing/2014/main" id="{84B32F7E-72AD-2E3B-E7F2-1CD72EA92E11}"/>
              </a:ext>
            </a:extLst>
          </p:cNvPr>
          <p:cNvSpPr>
            <a:spLocks noGrp="1"/>
          </p:cNvSpPr>
          <p:nvPr>
            <p:ph type="ftr" sz="quarter" idx="10"/>
          </p:nvPr>
        </p:nvSpPr>
        <p:spPr>
          <a:xfrm>
            <a:off x="8273260" y="5847075"/>
            <a:ext cx="3136901" cy="246221"/>
          </a:xfrm>
        </p:spPr>
        <p:txBody>
          <a:bodyPr/>
          <a:lstStyle/>
          <a:p>
            <a:pPr defTabSz="957861"/>
            <a:r>
              <a:rPr lang="de-DE" dirty="0">
                <a:solidFill>
                  <a:prstClr val="black">
                    <a:tint val="75000"/>
                  </a:prstClr>
                </a:solidFill>
              </a:rPr>
              <a:t>Daten</a:t>
            </a:r>
          </a:p>
        </p:txBody>
      </p:sp>
      <p:sp>
        <p:nvSpPr>
          <p:cNvPr id="4" name="Titel 3">
            <a:extLst>
              <a:ext uri="{FF2B5EF4-FFF2-40B4-BE49-F238E27FC236}">
                <a16:creationId xmlns:a16="http://schemas.microsoft.com/office/drawing/2014/main" id="{0BC78BF8-2C4F-F4A6-9F0A-FB142CA3419D}"/>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 </a:t>
            </a:r>
          </a:p>
        </p:txBody>
      </p:sp>
      <p:pic>
        <p:nvPicPr>
          <p:cNvPr id="6" name="Grafik 5">
            <a:extLst>
              <a:ext uri="{FF2B5EF4-FFF2-40B4-BE49-F238E27FC236}">
                <a16:creationId xmlns:a16="http://schemas.microsoft.com/office/drawing/2014/main" id="{F23BE874-5293-AA55-6AD9-DFD39AFB61B1}"/>
              </a:ext>
            </a:extLst>
          </p:cNvPr>
          <p:cNvPicPr>
            <a:picLocks noChangeAspect="1"/>
          </p:cNvPicPr>
          <p:nvPr/>
        </p:nvPicPr>
        <p:blipFill>
          <a:blip r:embed="rId2"/>
          <a:stretch>
            <a:fillRect/>
          </a:stretch>
        </p:blipFill>
        <p:spPr>
          <a:xfrm>
            <a:off x="145410" y="1741838"/>
            <a:ext cx="9041725" cy="3959099"/>
          </a:xfrm>
          <a:prstGeom prst="rect">
            <a:avLst/>
          </a:prstGeom>
        </p:spPr>
      </p:pic>
    </p:spTree>
    <p:extLst>
      <p:ext uri="{BB962C8B-B14F-4D97-AF65-F5344CB8AC3E}">
        <p14:creationId xmlns:p14="http://schemas.microsoft.com/office/powerpoint/2010/main" val="240293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Inhaltsplatzhalter 1">
                <a:extLst>
                  <a:ext uri="{FF2B5EF4-FFF2-40B4-BE49-F238E27FC236}">
                    <a16:creationId xmlns:a16="http://schemas.microsoft.com/office/drawing/2014/main" id="{84338A25-2620-CCD0-6902-73115DA44C92}"/>
                  </a:ext>
                </a:extLst>
              </p:cNvPr>
              <p:cNvSpPr>
                <a:spLocks noGrp="1"/>
              </p:cNvSpPr>
              <p:nvPr>
                <p:ph idx="1"/>
              </p:nvPr>
            </p:nvSpPr>
            <p:spPr>
              <a:xfrm>
                <a:off x="64289" y="1065689"/>
                <a:ext cx="9203968" cy="5192120"/>
              </a:xfrm>
            </p:spPr>
            <p:txBody>
              <a:bodyPr/>
              <a:lstStyle/>
              <a:p>
                <a:r>
                  <a:rPr lang="de-DE" sz="1600" b="1" dirty="0"/>
                  <a:t>Aufgabe 1</a:t>
                </a:r>
              </a:p>
              <a:p>
                <a:endParaRPr lang="de-DE" sz="16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ea typeface="Calibri" panose="020F0502020204030204" pitchFamily="34" charset="0"/>
                    <a:cs typeface="Times New Roman" panose="02020603050405020304" pitchFamily="18" charset="0"/>
                  </a:rPr>
                  <a:t>a) </a:t>
                </a:r>
                <a14:m>
                  <m:oMath xmlns:m="http://schemas.openxmlformats.org/officeDocument/2006/math">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1&lt; 2&lt; 4,5&lt; 6&lt; 8</m:t>
                    </m:r>
                  </m:oMath>
                </a14:m>
                <a:endParaRPr lang="de-DE" sz="1600" kern="100" dirty="0">
                  <a:effectLst/>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a:lnSpc>
                    <a:spcPct val="107000"/>
                  </a:lnSpc>
                  <a:spcAft>
                    <a:spcPts val="800"/>
                  </a:spcAft>
                </a:pPr>
                <a:r>
                  <a:rPr lang="de-DE" sz="1600" kern="100" dirty="0">
                    <a:effectLst/>
                    <a:ea typeface="Calibri" panose="020F0502020204030204" pitchFamily="34" charset="0"/>
                    <a:cs typeface="Times New Roman" panose="02020603050405020304" pitchFamily="18" charset="0"/>
                  </a:rPr>
                  <a:t>b) Abstand zwischen größter und kleinster Zahl: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8−1=7</m:t>
                    </m:r>
                  </m:oMath>
                </a14:m>
                <a:endParaRPr lang="de-DE" sz="1600" kern="100" dirty="0">
                  <a:effectLst/>
                  <a:ea typeface="Calibri" panose="020F0502020204030204" pitchFamily="34" charset="0"/>
                  <a:cs typeface="Times New Roman" panose="02020603050405020304" pitchFamily="18" charset="0"/>
                </a:endParaRPr>
              </a:p>
              <a:p>
                <a:endParaRPr lang="de-DE" sz="1600" b="1" dirty="0"/>
              </a:p>
              <a:p>
                <a:endParaRPr lang="de-DE" sz="1600" b="1" dirty="0"/>
              </a:p>
              <a:p>
                <a:endParaRPr lang="de-DE" sz="1600" dirty="0"/>
              </a:p>
            </p:txBody>
          </p:sp>
        </mc:Choice>
        <mc:Fallback xmlns="">
          <p:sp>
            <p:nvSpPr>
              <p:cNvPr id="4" name="Inhaltsplatzhalter 1">
                <a:extLst>
                  <a:ext uri="{FF2B5EF4-FFF2-40B4-BE49-F238E27FC236}">
                    <a16:creationId xmlns:a16="http://schemas.microsoft.com/office/drawing/2014/main" id="{84338A25-2620-CCD0-6902-73115DA44C92}"/>
                  </a:ext>
                </a:extLst>
              </p:cNvPr>
              <p:cNvSpPr>
                <a:spLocks noGrp="1" noRot="1" noChangeAspect="1" noMove="1" noResize="1" noEditPoints="1" noAdjustHandles="1" noChangeArrowheads="1" noChangeShapeType="1" noTextEdit="1"/>
              </p:cNvSpPr>
              <p:nvPr>
                <p:ph idx="1"/>
              </p:nvPr>
            </p:nvSpPr>
            <p:spPr>
              <a:xfrm>
                <a:off x="64289" y="1065689"/>
                <a:ext cx="9203968" cy="5192120"/>
              </a:xfrm>
              <a:blipFill>
                <a:blip r:embed="rId2"/>
                <a:stretch>
                  <a:fillRect/>
                </a:stretch>
              </a:blipFill>
            </p:spPr>
            <p:txBody>
              <a:bodyPr/>
              <a:lstStyle/>
              <a:p>
                <a:r>
                  <a:rPr lang="de-DE">
                    <a:noFill/>
                  </a:rPr>
                  <a:t> </a:t>
                </a:r>
              </a:p>
            </p:txBody>
          </p:sp>
        </mc:Fallback>
      </mc:AlternateContent>
      <p:sp>
        <p:nvSpPr>
          <p:cNvPr id="15" name="Titel 3">
            <a:extLst>
              <a:ext uri="{FF2B5EF4-FFF2-40B4-BE49-F238E27FC236}">
                <a16:creationId xmlns:a16="http://schemas.microsoft.com/office/drawing/2014/main" id="{04BAC8A5-4CE6-88C9-4F70-27D4266B4B91}"/>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sp>
        <p:nvSpPr>
          <p:cNvPr id="25" name="Fußzeilenplatzhalter 5">
            <a:extLst>
              <a:ext uri="{FF2B5EF4-FFF2-40B4-BE49-F238E27FC236}">
                <a16:creationId xmlns:a16="http://schemas.microsoft.com/office/drawing/2014/main" id="{511610FE-0387-835F-214A-9599CD7E0FCA}"/>
              </a:ext>
            </a:extLst>
          </p:cNvPr>
          <p:cNvSpPr txBox="1">
            <a:spLocks/>
          </p:cNvSpPr>
          <p:nvPr/>
        </p:nvSpPr>
        <p:spPr>
          <a:xfrm>
            <a:off x="8625408" y="5949280"/>
            <a:ext cx="864096"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spTree>
    <p:extLst>
      <p:ext uri="{BB962C8B-B14F-4D97-AF65-F5344CB8AC3E}">
        <p14:creationId xmlns:p14="http://schemas.microsoft.com/office/powerpoint/2010/main" val="3298405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F284-D9E3-A505-EF53-247F4124528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2F0E6DE-5BA0-5532-2EA3-82FB8C1C9F5E}"/>
              </a:ext>
            </a:extLst>
          </p:cNvPr>
          <p:cNvSpPr>
            <a:spLocks noGrp="1"/>
          </p:cNvSpPr>
          <p:nvPr>
            <p:ph idx="1"/>
          </p:nvPr>
        </p:nvSpPr>
        <p:spPr>
          <a:xfrm>
            <a:off x="87739" y="1018780"/>
            <a:ext cx="9203968" cy="5192121"/>
          </a:xfrm>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[vgl. MSA 2019 A5]</a:t>
            </a: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In einer Studie wurde das  durchschnittliche wöchentliche </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Taschengeld von Kindern in Deutschland ermittelt. </a:t>
            </a:r>
            <a:r>
              <a:rPr lang="de-DE" sz="1600" dirty="0">
                <a:effectLst/>
                <a:latin typeface="Calibri" panose="020F0502020204030204" pitchFamily="34" charset="0"/>
                <a:ea typeface="Calibri" panose="020F0502020204030204" pitchFamily="34" charset="0"/>
                <a:cs typeface="Times New Roman" panose="02020603050405020304" pitchFamily="18" charset="0"/>
              </a:rPr>
              <a:t>Nun beklagen besorgte Eltern, dass das Taschengeld in den letzten Jahren extrem gewachsen sei. Die Kinder würden zu sehr verwöhnt. </a:t>
            </a: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*a) Die Jugendlichen der Klasse 10 a stimmen der Aussage der besorgten Eltern nicht zu. </a:t>
            </a:r>
          </a:p>
          <a:p>
            <a:pPr marL="0">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Nenne die Aussage und berichtige.</a:t>
            </a:r>
          </a:p>
          <a:p>
            <a:pPr marL="914400">
              <a:lnSpc>
                <a:spcPct val="107000"/>
              </a:lnSpc>
              <a:spcAft>
                <a:spcPts val="800"/>
              </a:spcAft>
            </a:pPr>
            <a:r>
              <a:rPr lang="de-DE"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tabLst>
                <a:tab pos="1758950" algn="l"/>
              </a:tabLst>
            </a:pPr>
            <a:endParaRPr lang="de-DE" sz="1600" kern="100" dirty="0">
              <a:effectLst/>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D6374265-63C7-118C-5DB1-764EE3703DBE}"/>
              </a:ext>
            </a:extLst>
          </p:cNvPr>
          <p:cNvSpPr>
            <a:spLocks noGrp="1"/>
          </p:cNvSpPr>
          <p:nvPr>
            <p:ph type="title"/>
          </p:nvPr>
        </p:nvSpPr>
        <p:spPr/>
        <p:txBody>
          <a:bodyPr>
            <a:normAutofit/>
          </a:bodyPr>
          <a:lstStyle/>
          <a:p>
            <a:r>
              <a:rPr lang="de-DE" dirty="0"/>
              <a:t>Manipulierte Statistiken</a:t>
            </a:r>
          </a:p>
        </p:txBody>
      </p:sp>
      <p:sp>
        <p:nvSpPr>
          <p:cNvPr id="7" name="Fußzeilenplatzhalter 5">
            <a:extLst>
              <a:ext uri="{FF2B5EF4-FFF2-40B4-BE49-F238E27FC236}">
                <a16:creationId xmlns:a16="http://schemas.microsoft.com/office/drawing/2014/main" id="{882A0AF2-8815-6EC2-D405-1A17F95BA9D9}"/>
              </a:ext>
            </a:extLst>
          </p:cNvPr>
          <p:cNvSpPr>
            <a:spLocks noGrp="1"/>
          </p:cNvSpPr>
          <p:nvPr>
            <p:ph type="ftr" sz="quarter" idx="10"/>
          </p:nvPr>
        </p:nvSpPr>
        <p:spPr>
          <a:xfrm>
            <a:off x="8337549" y="5839220"/>
            <a:ext cx="3136901" cy="246221"/>
          </a:xfrm>
        </p:spPr>
        <p:txBody>
          <a:bodyPr/>
          <a:lstStyle/>
          <a:p>
            <a:pPr defTabSz="957861"/>
            <a:r>
              <a:rPr lang="de-DE" dirty="0">
                <a:solidFill>
                  <a:prstClr val="black">
                    <a:tint val="75000"/>
                  </a:prstClr>
                </a:solidFill>
              </a:rPr>
              <a:t>Daten</a:t>
            </a:r>
          </a:p>
        </p:txBody>
      </p:sp>
      <p:sp>
        <p:nvSpPr>
          <p:cNvPr id="6" name="Titel 3">
            <a:extLst>
              <a:ext uri="{FF2B5EF4-FFF2-40B4-BE49-F238E27FC236}">
                <a16:creationId xmlns:a16="http://schemas.microsoft.com/office/drawing/2014/main" id="{602F3A99-489F-DF1E-355E-34312217526A}"/>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4</a:t>
            </a:r>
          </a:p>
        </p:txBody>
      </p:sp>
      <p:pic>
        <p:nvPicPr>
          <p:cNvPr id="5" name="Grafik 4">
            <a:extLst>
              <a:ext uri="{FF2B5EF4-FFF2-40B4-BE49-F238E27FC236}">
                <a16:creationId xmlns:a16="http://schemas.microsoft.com/office/drawing/2014/main" id="{347FD99B-0ABC-8F12-C622-DFB5F32F8FEA}"/>
              </a:ext>
            </a:extLst>
          </p:cNvPr>
          <p:cNvPicPr>
            <a:picLocks noChangeAspect="1"/>
          </p:cNvPicPr>
          <p:nvPr/>
        </p:nvPicPr>
        <p:blipFill>
          <a:blip r:embed="rId2"/>
          <a:stretch>
            <a:fillRect/>
          </a:stretch>
        </p:blipFill>
        <p:spPr>
          <a:xfrm>
            <a:off x="2072680" y="2492896"/>
            <a:ext cx="4610100" cy="2781300"/>
          </a:xfrm>
          <a:prstGeom prst="rect">
            <a:avLst/>
          </a:prstGeom>
        </p:spPr>
      </p:pic>
    </p:spTree>
    <p:extLst>
      <p:ext uri="{BB962C8B-B14F-4D97-AF65-F5344CB8AC3E}">
        <p14:creationId xmlns:p14="http://schemas.microsoft.com/office/powerpoint/2010/main" val="103224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65513-E971-EB71-D8E9-FA4109E1911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904F452-822F-3ECF-CEFA-CB69938F8FDE}"/>
              </a:ext>
            </a:extLst>
          </p:cNvPr>
          <p:cNvSpPr>
            <a:spLocks noGrp="1"/>
          </p:cNvSpPr>
          <p:nvPr>
            <p:ph idx="1"/>
          </p:nvPr>
        </p:nvSpPr>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a:t>
            </a:r>
          </a:p>
          <a:p>
            <a:pPr marL="0">
              <a:spcBef>
                <a:spcPts val="0"/>
              </a:spcBef>
            </a:pPr>
            <a:endParaRPr lang="de-DE" sz="1600" kern="1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*a)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Die Aussage, dass das Taschengeld extrem gewachsen sei in den letzten Jahren ist so nicht korrekt.</a:t>
            </a:r>
          </a:p>
          <a:p>
            <a:pPr marL="0">
              <a:spcBef>
                <a:spcPts val="0"/>
              </a:spcBef>
            </a:pPr>
            <a:endParaRPr lang="de-DE" sz="1600" b="1"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Berichtigung: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Im Jahr 2017 lag das Taschengeld etwas über drei Euro, im Jahr 2019 lag das Taschengeld knapp unter vier Euro. Der Anstieg liegt also unter einem Euro. Aufgrund der allgemeinen Preissteigerungen ist das kein extremer Anstieg. </a:t>
            </a:r>
          </a:p>
          <a:p>
            <a:pPr marL="914400">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b="0" dirty="0"/>
          </a:p>
          <a:p>
            <a:endParaRPr lang="de-DE" sz="1600" dirty="0"/>
          </a:p>
        </p:txBody>
      </p:sp>
      <p:sp>
        <p:nvSpPr>
          <p:cNvPr id="5" name="Fußzeilenplatzhalter 5">
            <a:extLst>
              <a:ext uri="{FF2B5EF4-FFF2-40B4-BE49-F238E27FC236}">
                <a16:creationId xmlns:a16="http://schemas.microsoft.com/office/drawing/2014/main" id="{D34EE5F0-A5EF-EFF0-CFCE-86F849CFA53D}"/>
              </a:ext>
            </a:extLst>
          </p:cNvPr>
          <p:cNvSpPr>
            <a:spLocks noGrp="1"/>
          </p:cNvSpPr>
          <p:nvPr>
            <p:ph type="ftr" sz="quarter" idx="10"/>
          </p:nvPr>
        </p:nvSpPr>
        <p:spPr>
          <a:xfrm>
            <a:off x="8273260" y="5847075"/>
            <a:ext cx="3136901" cy="246221"/>
          </a:xfrm>
        </p:spPr>
        <p:txBody>
          <a:bodyPr/>
          <a:lstStyle/>
          <a:p>
            <a:pPr defTabSz="957861"/>
            <a:r>
              <a:rPr lang="de-DE" dirty="0">
                <a:solidFill>
                  <a:prstClr val="black">
                    <a:tint val="75000"/>
                  </a:prstClr>
                </a:solidFill>
              </a:rPr>
              <a:t>Daten</a:t>
            </a:r>
          </a:p>
        </p:txBody>
      </p:sp>
      <p:sp>
        <p:nvSpPr>
          <p:cNvPr id="4" name="Titel 3">
            <a:extLst>
              <a:ext uri="{FF2B5EF4-FFF2-40B4-BE49-F238E27FC236}">
                <a16:creationId xmlns:a16="http://schemas.microsoft.com/office/drawing/2014/main" id="{25543205-8248-4973-FA91-27878A9B2CE1}"/>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4</a:t>
            </a:r>
          </a:p>
        </p:txBody>
      </p:sp>
    </p:spTree>
    <p:extLst>
      <p:ext uri="{BB962C8B-B14F-4D97-AF65-F5344CB8AC3E}">
        <p14:creationId xmlns:p14="http://schemas.microsoft.com/office/powerpoint/2010/main" val="1870346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9AB5-DBCF-EE0C-75FB-2FEDAD32DAD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E1F8CB-20AC-A23D-8F32-CE941B8AFD0B}"/>
              </a:ext>
            </a:extLst>
          </p:cNvPr>
          <p:cNvSpPr>
            <a:spLocks noGrp="1"/>
          </p:cNvSpPr>
          <p:nvPr>
            <p:ph idx="1"/>
          </p:nvPr>
        </p:nvSpPr>
        <p:spPr>
          <a:xfrm>
            <a:off x="87739" y="1018780"/>
            <a:ext cx="9203968" cy="5192121"/>
          </a:xfrm>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2018 N A4</a:t>
            </a:r>
            <a:r>
              <a:rPr lang="de-DE" dirty="0">
                <a:latin typeface="Calibri" panose="020F0502020204030204" pitchFamily="34" charset="0"/>
                <a:ea typeface="Calibri" panose="020F0502020204030204" pitchFamily="34" charset="0"/>
                <a:cs typeface="Times New Roman" panose="02020603050405020304" pitchFamily="18" charset="0"/>
              </a:rPr>
              <a:t>]</a:t>
            </a:r>
          </a:p>
          <a:p>
            <a:pPr marL="0">
              <a:spcBef>
                <a:spcPts val="0"/>
              </a:spcBef>
            </a:pP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Im Jahr 2021 haben die Menschen im Vergleich zum Vorjahr weniger Tomaten gegessen.</a:t>
            </a: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*a) Berechne, wie viele Tomaten im Jahr 2020 in Deutschland gegessen wurden.</a:t>
            </a: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spcAft>
                <a:spcPts val="800"/>
              </a:spcAft>
            </a:pPr>
            <a:r>
              <a:rPr lang="de-DE"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tabLst>
                <a:tab pos="1758950" algn="l"/>
              </a:tabLst>
            </a:pPr>
            <a:endParaRPr lang="de-DE" sz="1600" kern="100" dirty="0">
              <a:effectLst/>
              <a:ea typeface="Calibri" panose="020F0502020204030204" pitchFamily="34" charset="0"/>
              <a:cs typeface="Times New Roman" panose="02020603050405020304" pitchFamily="18" charset="0"/>
            </a:endParaRPr>
          </a:p>
          <a:p>
            <a:pPr marL="0">
              <a:spcBef>
                <a:spcPts val="0"/>
              </a:spcBef>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4C316A87-8082-1850-2F3A-F33A1043DD92}"/>
              </a:ext>
            </a:extLst>
          </p:cNvPr>
          <p:cNvSpPr>
            <a:spLocks noGrp="1"/>
          </p:cNvSpPr>
          <p:nvPr>
            <p:ph type="title"/>
          </p:nvPr>
        </p:nvSpPr>
        <p:spPr/>
        <p:txBody>
          <a:bodyPr>
            <a:normAutofit/>
          </a:bodyPr>
          <a:lstStyle/>
          <a:p>
            <a:r>
              <a:rPr lang="de-DE" dirty="0"/>
              <a:t>Komplexe Berechnungen</a:t>
            </a:r>
          </a:p>
        </p:txBody>
      </p:sp>
      <p:sp>
        <p:nvSpPr>
          <p:cNvPr id="7" name="Fußzeilenplatzhalter 5">
            <a:extLst>
              <a:ext uri="{FF2B5EF4-FFF2-40B4-BE49-F238E27FC236}">
                <a16:creationId xmlns:a16="http://schemas.microsoft.com/office/drawing/2014/main" id="{4F18B75C-4C3E-4A3F-2659-FF13F21BD3A6}"/>
              </a:ext>
            </a:extLst>
          </p:cNvPr>
          <p:cNvSpPr>
            <a:spLocks noGrp="1"/>
          </p:cNvSpPr>
          <p:nvPr>
            <p:ph type="ftr" sz="quarter" idx="10"/>
          </p:nvPr>
        </p:nvSpPr>
        <p:spPr>
          <a:xfrm>
            <a:off x="8337549" y="5839220"/>
            <a:ext cx="3136901" cy="246221"/>
          </a:xfrm>
        </p:spPr>
        <p:txBody>
          <a:bodyPr/>
          <a:lstStyle/>
          <a:p>
            <a:pPr defTabSz="957861"/>
            <a:r>
              <a:rPr lang="de-DE" dirty="0">
                <a:solidFill>
                  <a:prstClr val="black">
                    <a:tint val="75000"/>
                  </a:prstClr>
                </a:solidFill>
              </a:rPr>
              <a:t>Daten</a:t>
            </a:r>
          </a:p>
        </p:txBody>
      </p:sp>
      <p:sp>
        <p:nvSpPr>
          <p:cNvPr id="6" name="Titel 3">
            <a:extLst>
              <a:ext uri="{FF2B5EF4-FFF2-40B4-BE49-F238E27FC236}">
                <a16:creationId xmlns:a16="http://schemas.microsoft.com/office/drawing/2014/main" id="{839BE326-DAD2-8C0C-FE7F-14721F802397}"/>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5</a:t>
            </a:r>
          </a:p>
        </p:txBody>
      </p:sp>
      <p:pic>
        <p:nvPicPr>
          <p:cNvPr id="8" name="Grafik 7">
            <a:extLst>
              <a:ext uri="{FF2B5EF4-FFF2-40B4-BE49-F238E27FC236}">
                <a16:creationId xmlns:a16="http://schemas.microsoft.com/office/drawing/2014/main" id="{24EA4396-028C-1057-554C-9B72EC82E671}"/>
              </a:ext>
            </a:extLst>
          </p:cNvPr>
          <p:cNvPicPr>
            <a:picLocks noChangeAspect="1"/>
          </p:cNvPicPr>
          <p:nvPr/>
        </p:nvPicPr>
        <p:blipFill>
          <a:blip r:embed="rId2"/>
          <a:stretch>
            <a:fillRect/>
          </a:stretch>
        </p:blipFill>
        <p:spPr>
          <a:xfrm>
            <a:off x="439513" y="2132856"/>
            <a:ext cx="6624736" cy="1845246"/>
          </a:xfrm>
          <a:prstGeom prst="rect">
            <a:avLst/>
          </a:prstGeom>
        </p:spPr>
      </p:pic>
    </p:spTree>
    <p:extLst>
      <p:ext uri="{BB962C8B-B14F-4D97-AF65-F5344CB8AC3E}">
        <p14:creationId xmlns:p14="http://schemas.microsoft.com/office/powerpoint/2010/main" val="479251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85BC1-09CE-7626-30E5-BD9E9C12C36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BB1BD4D-6B15-9D52-2172-599479CE6CE4}"/>
                  </a:ext>
                </a:extLst>
              </p:cNvPr>
              <p:cNvSpPr>
                <a:spLocks noGrp="1"/>
              </p:cNvSpPr>
              <p:nvPr>
                <p:ph idx="1"/>
              </p:nvPr>
            </p:nvSpPr>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2018 N A4</a:t>
                </a:r>
                <a:r>
                  <a:rPr lang="de-DE" sz="1600" dirty="0">
                    <a:latin typeface="Calibri" panose="020F0502020204030204" pitchFamily="34" charset="0"/>
                    <a:ea typeface="Calibri" panose="020F0502020204030204" pitchFamily="34" charset="0"/>
                    <a:cs typeface="Times New Roman" panose="02020603050405020304" pitchFamily="18" charset="0"/>
                  </a:rPr>
                  <a:t>]</a:t>
                </a: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kern="100" dirty="0">
                    <a:latin typeface="Calibri" panose="020F0502020204030204" pitchFamily="34" charset="0"/>
                    <a:ea typeface="Calibri" panose="020F0502020204030204" pitchFamily="34" charset="0"/>
                    <a:cs typeface="Times New Roman" panose="02020603050405020304" pitchFamily="18" charset="0"/>
                  </a:rPr>
                  <a:t>*a)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Der Verzehr von 30, 5 kg Tomaten pro Kopf im Jahr 2022 entsprechen 96,8 % </a:t>
                </a:r>
                <a14:m>
                  <m:oMath xmlns:m="http://schemas.openxmlformats.org/officeDocument/2006/math">
                    <m:r>
                      <a:rPr lang="de-DE" sz="1600" i="1" kern="100" dirty="0" smtClean="0">
                        <a:effectLst/>
                        <a:latin typeface="Cambria Math" panose="02040503050406030204" pitchFamily="18" charset="0"/>
                        <a:ea typeface="Calibri" panose="020F0502020204030204" pitchFamily="34" charset="0"/>
                        <a:cs typeface="Times New Roman" panose="02020603050405020304" pitchFamily="18" charset="0"/>
                      </a:rPr>
                      <m:t>(100 %−3,2 %) </m:t>
                    </m:r>
                  </m:oMath>
                </a14:m>
                <a:r>
                  <a:rPr lang="de-DE" sz="1600" kern="100" dirty="0">
                    <a:effectLst/>
                    <a:latin typeface="Calibri" panose="020F0502020204030204" pitchFamily="34" charset="0"/>
                    <a:ea typeface="Calibri" panose="020F0502020204030204" pitchFamily="34" charset="0"/>
                    <a:cs typeface="Times New Roman" panose="02020603050405020304" pitchFamily="18" charset="0"/>
                  </a:rPr>
                  <a:t>im Vergleich zum Vorjahr. </a:t>
                </a: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Gesucht ist nun der Grundwert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de-DE" sz="1600" i="1" kern="100" dirty="0">
                  <a:effectLst/>
                  <a:latin typeface="Cambria Math" panose="02040503050406030204" pitchFamily="18" charset="0"/>
                  <a:ea typeface="Calibri" panose="020F0502020204030204" pitchFamily="34" charset="0"/>
                  <a:cs typeface="Times New Roman" panose="02020603050405020304" pitchFamily="18" charset="0"/>
                </a:endParaRPr>
              </a:p>
              <a:p>
                <a:pPr marL="0">
                  <a:spcBef>
                    <a:spcPts val="0"/>
                  </a:spcBef>
                </a:pPr>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14:m>
                  <m:oMathPara xmlns:m="http://schemas.openxmlformats.org/officeDocument/2006/math">
                    <m:oMathParaPr>
                      <m:jc m:val="left"/>
                    </m:oMathParaPr>
                    <m:oMath xmlns:m="http://schemas.openxmlformats.org/officeDocument/2006/math">
                      <m:r>
                        <a:rPr lang="de-DE" sz="1600" i="1" kern="100" smtClean="0">
                          <a:effectLst/>
                          <a:latin typeface="Cambria Math" panose="02040503050406030204" pitchFamily="18" charset="0"/>
                          <a:ea typeface="Times New Roman" panose="02020603050405020304" pitchFamily="18" charset="0"/>
                          <a:cs typeface="Times New Roman" panose="02020603050405020304" pitchFamily="18" charset="0"/>
                        </a:rPr>
                        <m:t>𝑊</m:t>
                      </m:r>
                      <m:r>
                        <a:rPr lang="de-DE" sz="1600" i="1" kern="100" smtClean="0">
                          <a:effectLst/>
                          <a:latin typeface="Cambria Math" panose="02040503050406030204" pitchFamily="18" charset="0"/>
                          <a:ea typeface="Times New Roman" panose="02020603050405020304" pitchFamily="18" charset="0"/>
                          <a:cs typeface="Times New Roman" panose="02020603050405020304" pitchFamily="18" charset="0"/>
                        </a:rPr>
                        <m:t>=30,5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%=96,8 %=0,968</m:t>
                      </m:r>
                    </m:oMath>
                  </m:oMathPara>
                </a14:m>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14:m>
                  <m:oMathPara xmlns:m="http://schemas.openxmlformats.org/officeDocument/2006/math">
                    <m:oMathParaPr>
                      <m:jc m:val="left"/>
                    </m:oMathParaPr>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𝑊</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den>
                      </m:f>
                    </m:oMath>
                  </m:oMathPara>
                </a14:m>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14:m>
                  <m:oMathPara xmlns:m="http://schemas.openxmlformats.org/officeDocument/2006/math">
                    <m:oMathParaPr>
                      <m:jc m:val="left"/>
                    </m:oMathParaPr>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𝑊</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m:t>
                          </m:r>
                        </m:den>
                      </m:f>
                    </m:oMath>
                  </m:oMathPara>
                </a14:m>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14:m>
                  <m:oMathPara xmlns:m="http://schemas.openxmlformats.org/officeDocument/2006/math">
                    <m:oMathParaPr>
                      <m:jc m:val="left"/>
                    </m:oMathParaPr>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30,5</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0,968</m:t>
                          </m:r>
                        </m:den>
                      </m:f>
                    </m:oMath>
                  </m:oMathPara>
                </a14:m>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endParaRPr lang="de-DE" sz="16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a:spcBef>
                    <a:spcPts val="0"/>
                  </a:spcBef>
                </a:pPr>
                <a14:m>
                  <m:oMathPara xmlns:m="http://schemas.openxmlformats.org/officeDocument/2006/math">
                    <m:oMathParaPr>
                      <m:jc m:val="left"/>
                    </m:oMathParaPr>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≈31,5 </m:t>
                      </m:r>
                    </m:oMath>
                  </m:oMathPara>
                </a14:m>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Es wurden circa 31, 5 kg Tomaten verzehrt.  </a:t>
                </a:r>
              </a:p>
              <a:p>
                <a:pPr marL="0">
                  <a:spcBef>
                    <a:spcPts val="0"/>
                  </a:spcBef>
                </a:pPr>
                <a:endParaRPr lang="de-DE" sz="1600"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b="0" dirty="0"/>
              </a:p>
              <a:p>
                <a:endParaRPr lang="de-DE" sz="1600" dirty="0"/>
              </a:p>
            </p:txBody>
          </p:sp>
        </mc:Choice>
        <mc:Fallback xmlns="">
          <p:sp>
            <p:nvSpPr>
              <p:cNvPr id="2" name="Inhaltsplatzhalter 1">
                <a:extLst>
                  <a:ext uri="{FF2B5EF4-FFF2-40B4-BE49-F238E27FC236}">
                    <a16:creationId xmlns:a16="http://schemas.microsoft.com/office/drawing/2014/main" id="{2BB1BD4D-6B15-9D52-2172-599479CE6CE4}"/>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96F86403-9451-FC15-EDB9-2358586073DA}"/>
              </a:ext>
            </a:extLst>
          </p:cNvPr>
          <p:cNvSpPr>
            <a:spLocks noGrp="1"/>
          </p:cNvSpPr>
          <p:nvPr>
            <p:ph type="ftr" sz="quarter" idx="10"/>
          </p:nvPr>
        </p:nvSpPr>
        <p:spPr>
          <a:xfrm>
            <a:off x="8273260" y="5847075"/>
            <a:ext cx="3136901" cy="246221"/>
          </a:xfrm>
        </p:spPr>
        <p:txBody>
          <a:bodyPr/>
          <a:lstStyle/>
          <a:p>
            <a:pPr defTabSz="957861"/>
            <a:r>
              <a:rPr lang="de-DE" dirty="0">
                <a:solidFill>
                  <a:prstClr val="black">
                    <a:tint val="75000"/>
                  </a:prstClr>
                </a:solidFill>
              </a:rPr>
              <a:t>Daten</a:t>
            </a:r>
          </a:p>
        </p:txBody>
      </p:sp>
      <p:sp>
        <p:nvSpPr>
          <p:cNvPr id="4" name="Titel 3">
            <a:extLst>
              <a:ext uri="{FF2B5EF4-FFF2-40B4-BE49-F238E27FC236}">
                <a16:creationId xmlns:a16="http://schemas.microsoft.com/office/drawing/2014/main" id="{3E6D98A5-3D80-09D6-464F-3902B2BF68DC}"/>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5</a:t>
            </a:r>
          </a:p>
        </p:txBody>
      </p:sp>
    </p:spTree>
    <p:extLst>
      <p:ext uri="{BB962C8B-B14F-4D97-AF65-F5344CB8AC3E}">
        <p14:creationId xmlns:p14="http://schemas.microsoft.com/office/powerpoint/2010/main" val="1858069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1055A14-A737-153C-09E3-FE9BE8516011}"/>
              </a:ext>
            </a:extLst>
          </p:cNvPr>
          <p:cNvSpPr>
            <a:spLocks noGrp="1"/>
          </p:cNvSpPr>
          <p:nvPr>
            <p:ph idx="1"/>
          </p:nvPr>
        </p:nvSpPr>
        <p:spPr/>
        <p:txBody>
          <a:bodyPr/>
          <a:lstStyle/>
          <a:p>
            <a:r>
              <a:rPr lang="de-DE" sz="1600" b="1" dirty="0">
                <a:solidFill>
                  <a:schemeClr val="tx1"/>
                </a:solidFill>
                <a:latin typeface="Calibri" panose="020F0502020204030204" pitchFamily="34" charset="0"/>
                <a:cs typeface="Calibri" panose="020F0502020204030204" pitchFamily="34" charset="0"/>
              </a:rPr>
              <a:t>Aufgabe 1</a:t>
            </a:r>
            <a:r>
              <a:rPr lang="de-DE" sz="1600" dirty="0">
                <a:solidFill>
                  <a:schemeClr val="tx1"/>
                </a:solidFill>
                <a:latin typeface="Calibri" panose="020F0502020204030204" pitchFamily="34" charset="0"/>
                <a:cs typeface="Calibri" panose="020F0502020204030204" pitchFamily="34" charset="0"/>
              </a:rPr>
              <a:t> </a:t>
            </a: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[MSA 2012 N A7]</a:t>
            </a:r>
            <a:endPar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Geben Sie jeweils an, in welchem Monat</a:t>
            </a: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t>
            </a:r>
            <a:r>
              <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in Potsdam am häufigsten und in welchen </a:t>
            </a: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Monaten es am wenigsten regnete.</a:t>
            </a:r>
          </a:p>
          <a:p>
            <a:pPr>
              <a:spcBef>
                <a:spcPts val="0"/>
              </a:spcBef>
            </a:pPr>
            <a:endPar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 Geben Sie an, in welchem Monat der </a:t>
            </a: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Temperaturunterschied am kleinsten war.</a:t>
            </a: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Wie g</a:t>
            </a:r>
            <a:r>
              <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roß ist dieser Temperaturunterschied?</a:t>
            </a:r>
          </a:p>
          <a:p>
            <a:pPr>
              <a:spcBef>
                <a:spcPts val="0"/>
              </a:spcBef>
            </a:pPr>
            <a:endPar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 Berechne Sie das arithmetische Mittel</a:t>
            </a: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 Höchsttemperaturen (Maximum) fü</a:t>
            </a: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r die </a:t>
            </a:r>
            <a:r>
              <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Monate Mai bis einschließlich August.</a:t>
            </a:r>
          </a:p>
          <a:p>
            <a:pPr>
              <a:spcBef>
                <a:spcPts val="0"/>
              </a:spcBef>
            </a:pPr>
            <a:endPar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 der Tabelle sind die monatlichen Mittelwerte d</a:t>
            </a:r>
            <a:r>
              <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 Sonnenstunde pro Tag aufgelistet. Gebe</a:t>
            </a: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n Sie deren Modalwert an. </a:t>
            </a:r>
          </a:p>
          <a:p>
            <a:pPr>
              <a:spcBef>
                <a:spcPts val="0"/>
              </a:spcBef>
            </a:pPr>
            <a:endPar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 Samira behauptet: „In Potsdam ist die relative Häufigkeit der Regentage im Zeitraum von April</a:t>
            </a:r>
          </a:p>
          <a:p>
            <a:pPr>
              <a:spcBef>
                <a:spcPts val="0"/>
              </a:spcBef>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bis Juni genau so groß wie im Zeitraum von Oktober bis Dezember.“ Entscheiden und begründen Sie.</a:t>
            </a:r>
          </a:p>
          <a:p>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de-DE" sz="1600" kern="100" dirty="0">
                <a:effectLst/>
                <a:ea typeface="Times New Roman" panose="02020603050405020304" pitchFamily="18" charset="0"/>
                <a:cs typeface="Times New Roman" panose="02020603050405020304" pitchFamily="18" charset="0"/>
              </a:rPr>
              <a:t> </a:t>
            </a:r>
          </a:p>
          <a:p>
            <a:endParaRPr lang="de-DE" sz="1600" kern="100" dirty="0">
              <a:ea typeface="Calibri" panose="020F0502020204030204" pitchFamily="34" charset="0"/>
              <a:cs typeface="Times New Roman" panose="02020603050405020304" pitchFamily="18" charset="0"/>
            </a:endParaRPr>
          </a:p>
          <a:p>
            <a:endParaRPr lang="de-DE" sz="1600" dirty="0">
              <a:effectLst/>
              <a:ea typeface="Times New Roman" panose="02020603050405020304" pitchFamily="18" charset="0"/>
            </a:endParaRPr>
          </a:p>
          <a:p>
            <a:endParaRPr lang="de-DE" sz="1600" dirty="0">
              <a:ea typeface="Times New Roman" panose="02020603050405020304" pitchFamily="18" charset="0"/>
            </a:endParaRPr>
          </a:p>
          <a:p>
            <a:endParaRPr lang="de-DE" sz="1600" dirty="0">
              <a:effectLst/>
              <a:ea typeface="Times New Roman" panose="02020603050405020304" pitchFamily="18" charset="0"/>
            </a:endParaRPr>
          </a:p>
          <a:p>
            <a:endParaRPr lang="de-DE" sz="1600" dirty="0">
              <a:effectLst/>
              <a:latin typeface="Times New Roman" panose="02020603050405020304" pitchFamily="18" charset="0"/>
              <a:ea typeface="Times New Roman" panose="02020603050405020304" pitchFamily="18" charset="0"/>
            </a:endParaRPr>
          </a:p>
          <a:p>
            <a:endParaRPr lang="de-DE" sz="1600" dirty="0">
              <a:latin typeface="Times New Roman" panose="02020603050405020304" pitchFamily="18" charset="0"/>
              <a:ea typeface="Times New Roman" panose="02020603050405020304" pitchFamily="18" charset="0"/>
            </a:endParaRPr>
          </a:p>
          <a:p>
            <a:endParaRPr lang="de-DE" sz="1600" dirty="0">
              <a:effectLst/>
              <a:latin typeface="Times New Roman" panose="02020603050405020304" pitchFamily="18" charset="0"/>
              <a:ea typeface="Times New Roman" panose="02020603050405020304" pitchFamily="18" charset="0"/>
            </a:endParaRPr>
          </a:p>
          <a:p>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6549F015-7706-F208-8D97-5713EF115DD5}"/>
              </a:ext>
            </a:extLst>
          </p:cNvPr>
          <p:cNvSpPr>
            <a:spLocks noGrp="1"/>
          </p:cNvSpPr>
          <p:nvPr>
            <p:ph type="title"/>
          </p:nvPr>
        </p:nvSpPr>
        <p:spPr/>
        <p:txBody>
          <a:bodyPr/>
          <a:lstStyle/>
          <a:p>
            <a:r>
              <a:rPr lang="de-DE" dirty="0"/>
              <a:t>Prüfungsaufgabe</a:t>
            </a:r>
          </a:p>
        </p:txBody>
      </p:sp>
      <p:sp>
        <p:nvSpPr>
          <p:cNvPr id="6" name="Fußzeilenplatzhalter 5">
            <a:extLst>
              <a:ext uri="{FF2B5EF4-FFF2-40B4-BE49-F238E27FC236}">
                <a16:creationId xmlns:a16="http://schemas.microsoft.com/office/drawing/2014/main" id="{CE0E757E-E818-D526-FC54-3DEDCA3E37ED}"/>
              </a:ext>
            </a:extLst>
          </p:cNvPr>
          <p:cNvSpPr>
            <a:spLocks noGrp="1"/>
          </p:cNvSpPr>
          <p:nvPr>
            <p:ph type="ftr" sz="quarter" idx="10"/>
          </p:nvPr>
        </p:nvSpPr>
        <p:spPr>
          <a:xfrm>
            <a:off x="8697416" y="5944819"/>
            <a:ext cx="3136901" cy="246221"/>
          </a:xfrm>
        </p:spPr>
        <p:txBody>
          <a:bodyPr/>
          <a:lstStyle/>
          <a:p>
            <a:pPr defTabSz="957861"/>
            <a:r>
              <a:rPr lang="de-DE" dirty="0">
                <a:solidFill>
                  <a:prstClr val="black">
                    <a:tint val="75000"/>
                  </a:prstClr>
                </a:solidFill>
              </a:rPr>
              <a:t>Daten</a:t>
            </a:r>
          </a:p>
        </p:txBody>
      </p:sp>
      <p:sp>
        <p:nvSpPr>
          <p:cNvPr id="11" name="Titel 3">
            <a:extLst>
              <a:ext uri="{FF2B5EF4-FFF2-40B4-BE49-F238E27FC236}">
                <a16:creationId xmlns:a16="http://schemas.microsoft.com/office/drawing/2014/main" id="{60658B68-C3C9-BB7D-3F92-6008EF0B8D98}"/>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 1 </a:t>
            </a:r>
          </a:p>
        </p:txBody>
      </p:sp>
      <p:pic>
        <p:nvPicPr>
          <p:cNvPr id="3" name="Grafik 2">
            <a:extLst>
              <a:ext uri="{FF2B5EF4-FFF2-40B4-BE49-F238E27FC236}">
                <a16:creationId xmlns:a16="http://schemas.microsoft.com/office/drawing/2014/main" id="{35C457C5-0D3B-33F2-7037-A006A932198C}"/>
              </a:ext>
            </a:extLst>
          </p:cNvPr>
          <p:cNvPicPr>
            <a:picLocks noChangeAspect="1"/>
          </p:cNvPicPr>
          <p:nvPr/>
        </p:nvPicPr>
        <p:blipFill>
          <a:blip r:embed="rId2"/>
          <a:stretch>
            <a:fillRect/>
          </a:stretch>
        </p:blipFill>
        <p:spPr>
          <a:xfrm>
            <a:off x="3929651" y="1074050"/>
            <a:ext cx="5147686" cy="2726560"/>
          </a:xfrm>
          <a:prstGeom prst="rect">
            <a:avLst/>
          </a:prstGeom>
        </p:spPr>
      </p:pic>
    </p:spTree>
    <p:extLst>
      <p:ext uri="{BB962C8B-B14F-4D97-AF65-F5344CB8AC3E}">
        <p14:creationId xmlns:p14="http://schemas.microsoft.com/office/powerpoint/2010/main" val="232410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1055A14-A737-153C-09E3-FE9BE8516011}"/>
                  </a:ext>
                </a:extLst>
              </p:cNvPr>
              <p:cNvSpPr>
                <a:spLocks noGrp="1"/>
              </p:cNvSpPr>
              <p:nvPr>
                <p:ph idx="1"/>
              </p:nvPr>
            </p:nvSpPr>
            <p:spPr/>
            <p:txBody>
              <a:bodyPr/>
              <a:lstStyle/>
              <a:p>
                <a:r>
                  <a:rPr lang="de-DE" sz="1600" b="1" dirty="0">
                    <a:latin typeface="+mj-lt"/>
                    <a:cs typeface="Calibri" panose="020F0502020204030204" pitchFamily="34" charset="0"/>
                  </a:rPr>
                  <a:t>Aufgabe 1</a:t>
                </a:r>
                <a:r>
                  <a:rPr lang="de-DE" sz="1600" dirty="0">
                    <a:latin typeface="+mj-lt"/>
                    <a:cs typeface="Calibri" panose="020F0502020204030204" pitchFamily="34" charset="0"/>
                  </a:rPr>
                  <a:t> </a:t>
                </a:r>
                <a:r>
                  <a:rPr lang="de-DE" sz="1600" dirty="0">
                    <a:effectLst/>
                    <a:latin typeface="+mj-lt"/>
                    <a:ea typeface="Times New Roman" panose="02020603050405020304" pitchFamily="18" charset="0"/>
                    <a:cs typeface="Times New Roman" panose="02020603050405020304" pitchFamily="18" charset="0"/>
                  </a:rPr>
                  <a:t>[vgl. MSA 2012 N A7]</a:t>
                </a:r>
                <a:endParaRPr lang="de-DE" sz="1600" dirty="0">
                  <a:latin typeface="+mj-lt"/>
                  <a:ea typeface="Calibri" panose="020F0502020204030204" pitchFamily="34" charset="0"/>
                  <a:cs typeface="Times New Roman" panose="02020603050405020304" pitchFamily="18" charset="0"/>
                </a:endParaRPr>
              </a:p>
              <a:p>
                <a:pPr marL="0" lvl="0"/>
                <a:r>
                  <a:rPr lang="de-DE" sz="1600" kern="100" dirty="0">
                    <a:effectLst/>
                    <a:latin typeface="+mj-lt"/>
                    <a:ea typeface="Calibri" panose="020F0502020204030204" pitchFamily="34" charset="0"/>
                    <a:cs typeface="Times New Roman" panose="02020603050405020304" pitchFamily="18" charset="0"/>
                  </a:rPr>
                  <a:t>a) In Potsdam regnete es im Dezember am häufigsten und im März bzw. Oktober am wenigstens.</a:t>
                </a:r>
              </a:p>
              <a:p>
                <a:pPr marL="0" lvl="0"/>
                <a:r>
                  <a:rPr lang="de-DE" sz="1600" kern="100" dirty="0">
                    <a:effectLst/>
                    <a:latin typeface="+mj-lt"/>
                    <a:ea typeface="Calibri" panose="020F0502020204030204" pitchFamily="34" charset="0"/>
                    <a:cs typeface="Times New Roman" panose="02020603050405020304" pitchFamily="18" charset="0"/>
                  </a:rPr>
                  <a:t> </a:t>
                </a:r>
              </a:p>
              <a:p>
                <a:pPr marL="0" lvl="0"/>
                <a:r>
                  <a:rPr lang="de-DE" sz="1600" kern="100" dirty="0">
                    <a:effectLst/>
                    <a:latin typeface="+mj-lt"/>
                    <a:ea typeface="Calibri" panose="020F0502020204030204" pitchFamily="34" charset="0"/>
                    <a:cs typeface="Times New Roman" panose="02020603050405020304" pitchFamily="18" charset="0"/>
                  </a:rPr>
                  <a:t>b) Die Maximaltemperatur im Dezember beträgt 3 Grad Celsius. Die Minimaltemperatur beträgt -1 Grad Celsius. Die Spannweite (der Temperaturunterschied) beträgt damit nur 4 Grad Celsius, </a:t>
                </a:r>
              </a:p>
              <a:p>
                <a:pPr marL="0" lvl="0"/>
                <a:r>
                  <a:rPr lang="de-DE" sz="1600" kern="100" dirty="0">
                    <a:effectLst/>
                    <a:latin typeface="+mj-lt"/>
                    <a:ea typeface="Calibri" panose="020F0502020204030204" pitchFamily="34" charset="0"/>
                    <a:cs typeface="Times New Roman" panose="02020603050405020304" pitchFamily="18" charset="0"/>
                  </a:rPr>
                  <a:t>denn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3−</m:t>
                    </m:r>
                    <m:d>
                      <m:d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m:t>
                        </m:r>
                      </m:e>
                    </m:d>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4. </m:t>
                    </m:r>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de-DE" sz="1600" kern="100" dirty="0">
                    <a:effectLst/>
                    <a:latin typeface="+mj-lt"/>
                    <a:ea typeface="Calibri" panose="020F0502020204030204" pitchFamily="34" charset="0"/>
                    <a:cs typeface="Times New Roman" panose="02020603050405020304" pitchFamily="18" charset="0"/>
                  </a:rPr>
                  <a:t>Dieser Unterschied ist im Vergleich zu den anderen Monaten der Kleinste.</a:t>
                </a:r>
              </a:p>
              <a:p>
                <a:pPr marL="457200"/>
                <a:r>
                  <a:rPr lang="de-DE" sz="1600" kern="100" dirty="0">
                    <a:effectLst/>
                    <a:latin typeface="+mj-lt"/>
                    <a:ea typeface="Calibri" panose="020F0502020204030204" pitchFamily="34" charset="0"/>
                    <a:cs typeface="Times New Roman" panose="02020603050405020304" pitchFamily="18" charset="0"/>
                  </a:rPr>
                  <a:t> </a:t>
                </a:r>
              </a:p>
              <a:p>
                <a:pPr marL="0" lvl="0"/>
                <a:r>
                  <a:rPr lang="de-DE" sz="1600" kern="100" dirty="0">
                    <a:effectLst/>
                    <a:latin typeface="+mj-lt"/>
                    <a:ea typeface="Calibri" panose="020F0502020204030204" pitchFamily="34" charset="0"/>
                    <a:cs typeface="Times New Roman" panose="02020603050405020304" pitchFamily="18" charset="0"/>
                  </a:rPr>
                  <a:t>c)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19°</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𝐶</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+22°</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𝐶</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+23°</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𝐶</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+23°</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𝐶</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=21,75 </m:t>
                    </m:r>
                  </m:oMath>
                </a14:m>
                <a:r>
                  <a:rPr lang="de-DE" sz="1600" kern="100" dirty="0">
                    <a:effectLst/>
                    <a:latin typeface="+mj-lt"/>
                    <a:ea typeface="Times New Roman" panose="02020603050405020304" pitchFamily="18" charset="0"/>
                    <a:cs typeface="Times New Roman" panose="02020603050405020304" pitchFamily="18" charset="0"/>
                  </a:rPr>
                  <a:t>Grad Celsius. </a:t>
                </a:r>
                <a:endParaRPr lang="de-DE" sz="1600" kern="100" dirty="0">
                  <a:effectLst/>
                  <a:latin typeface="+mj-lt"/>
                  <a:ea typeface="Calibri" panose="020F0502020204030204" pitchFamily="34" charset="0"/>
                  <a:cs typeface="Times New Roman" panose="02020603050405020304" pitchFamily="18" charset="0"/>
                </a:endParaRPr>
              </a:p>
              <a:p>
                <a:r>
                  <a:rPr lang="de-DE" sz="1600" kern="100" dirty="0">
                    <a:effectLst/>
                    <a:latin typeface="+mj-lt"/>
                    <a:ea typeface="Calibri" panose="020F0502020204030204" pitchFamily="34" charset="0"/>
                    <a:cs typeface="Times New Roman" panose="02020603050405020304" pitchFamily="18" charset="0"/>
                  </a:rPr>
                  <a:t> </a:t>
                </a:r>
              </a:p>
              <a:p>
                <a:pPr marL="0" lvl="0"/>
                <a:r>
                  <a:rPr lang="de-DE" sz="1600" kern="100" dirty="0">
                    <a:latin typeface="+mj-lt"/>
                    <a:ea typeface="Calibri" panose="020F0502020204030204" pitchFamily="34" charset="0"/>
                    <a:cs typeface="Times New Roman" panose="02020603050405020304" pitchFamily="18" charset="0"/>
                  </a:rPr>
                  <a:t>d</a:t>
                </a:r>
                <a:r>
                  <a:rPr lang="de-DE" sz="1600" kern="100" dirty="0">
                    <a:effectLst/>
                    <a:latin typeface="+mj-lt"/>
                    <a:ea typeface="Calibri" panose="020F0502020204030204" pitchFamily="34" charset="0"/>
                    <a:cs typeface="Times New Roman" panose="02020603050405020304" pitchFamily="18" charset="0"/>
                  </a:rPr>
                  <a:t>)Der Modalwert beträgt 7 (die am häufigsten vorkommende Sonnenstundenanzahl).</a:t>
                </a:r>
              </a:p>
              <a:p>
                <a:pPr marL="0" lvl="0"/>
                <a:endParaRPr lang="de-DE" sz="1600" kern="100" dirty="0">
                  <a:effectLst/>
                  <a:latin typeface="+mj-lt"/>
                  <a:ea typeface="Calibri" panose="020F0502020204030204" pitchFamily="34" charset="0"/>
                  <a:cs typeface="Times New Roman" panose="02020603050405020304" pitchFamily="18" charset="0"/>
                </a:endParaRPr>
              </a:p>
              <a:p>
                <a:r>
                  <a:rPr lang="de-DE" sz="1600" kern="100" dirty="0">
                    <a:effectLst/>
                    <a:latin typeface="+mj-lt"/>
                    <a:ea typeface="Calibri" panose="020F0502020204030204" pitchFamily="34" charset="0"/>
                    <a:cs typeface="Times New Roman" panose="02020603050405020304" pitchFamily="18" charset="0"/>
                  </a:rPr>
                  <a:t> *e) Die Monate April, Mai und Juni haben insgesamt 91 Tage. Es hat insgesamt 29 Tage in den drei Monaten geregnet. Die relative Häufigkeit beträgt also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29</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91</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de-DE" sz="1600" kern="100" dirty="0">
                    <a:effectLst/>
                    <a:latin typeface="+mj-lt"/>
                    <a:ea typeface="Calibri" panose="020F0502020204030204" pitchFamily="34" charset="0"/>
                    <a:cs typeface="Times New Roman" panose="02020603050405020304" pitchFamily="18" charset="0"/>
                  </a:rPr>
                  <a:t> Die Monate Oktober, November und Dezember haben insgesamt 92 Tage. Es hat insgesamt auch 29 Tage in den drei Monaten geregnet. Die relative Häufigkeit beträgt jedoch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29</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92</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r>
                      <a:rPr lang="de-DE" sz="1600" b="0" i="1" kern="10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de-DE" sz="1600" kern="100" dirty="0">
                    <a:effectLst/>
                    <a:latin typeface="+mj-lt"/>
                    <a:ea typeface="Times New Roman" panose="02020603050405020304" pitchFamily="18" charset="0"/>
                    <a:cs typeface="Times New Roman" panose="02020603050405020304" pitchFamily="18" charset="0"/>
                  </a:rPr>
                  <a:t>Samira hat also nicht Recht, denn </a:t>
                </a:r>
                <a14:m>
                  <m:oMath xmlns:m="http://schemas.openxmlformats.org/officeDocument/2006/math">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29</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91</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29</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92</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de-DE" sz="1600" kern="100" dirty="0">
                  <a:effectLst/>
                  <a:ea typeface="Calibri" panose="020F0502020204030204" pitchFamily="34" charset="0"/>
                  <a:cs typeface="Times New Roman" panose="02020603050405020304" pitchFamily="18" charset="0"/>
                </a:endParaRPr>
              </a:p>
              <a:p>
                <a:r>
                  <a:rPr lang="de-DE" sz="1600" dirty="0"/>
                  <a:t> </a:t>
                </a:r>
              </a:p>
            </p:txBody>
          </p:sp>
        </mc:Choice>
        <mc:Fallback xmlns="">
          <p:sp>
            <p:nvSpPr>
              <p:cNvPr id="2" name="Inhaltsplatzhalter 1">
                <a:extLst>
                  <a:ext uri="{FF2B5EF4-FFF2-40B4-BE49-F238E27FC236}">
                    <a16:creationId xmlns:a16="http://schemas.microsoft.com/office/drawing/2014/main" id="{71055A14-A737-153C-09E3-FE9BE851601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6549F015-7706-F208-8D97-5713EF115DD5}"/>
              </a:ext>
            </a:extLst>
          </p:cNvPr>
          <p:cNvSpPr>
            <a:spLocks noGrp="1"/>
          </p:cNvSpPr>
          <p:nvPr>
            <p:ph type="title"/>
          </p:nvPr>
        </p:nvSpPr>
        <p:spPr/>
        <p:txBody>
          <a:bodyPr/>
          <a:lstStyle/>
          <a:p>
            <a:r>
              <a:rPr lang="de-DE" dirty="0"/>
              <a:t>Lösung</a:t>
            </a:r>
          </a:p>
        </p:txBody>
      </p:sp>
      <p:sp>
        <p:nvSpPr>
          <p:cNvPr id="19" name="Fußzeilenplatzhalter 5">
            <a:extLst>
              <a:ext uri="{FF2B5EF4-FFF2-40B4-BE49-F238E27FC236}">
                <a16:creationId xmlns:a16="http://schemas.microsoft.com/office/drawing/2014/main" id="{C91BC7D0-4AF9-6116-0742-CB41C3EFEB25}"/>
              </a:ext>
            </a:extLst>
          </p:cNvPr>
          <p:cNvSpPr>
            <a:spLocks noGrp="1"/>
          </p:cNvSpPr>
          <p:nvPr>
            <p:ph type="ftr" sz="quarter" idx="10"/>
          </p:nvPr>
        </p:nvSpPr>
        <p:spPr>
          <a:xfrm>
            <a:off x="8697416" y="5956661"/>
            <a:ext cx="3136901" cy="246221"/>
          </a:xfrm>
        </p:spPr>
        <p:txBody>
          <a:bodyPr/>
          <a:lstStyle/>
          <a:p>
            <a:pPr defTabSz="957861"/>
            <a:r>
              <a:rPr lang="de-DE" dirty="0">
                <a:solidFill>
                  <a:prstClr val="black">
                    <a:tint val="75000"/>
                  </a:prstClr>
                </a:solidFill>
              </a:rPr>
              <a:t>Daten</a:t>
            </a:r>
          </a:p>
        </p:txBody>
      </p:sp>
      <p:sp>
        <p:nvSpPr>
          <p:cNvPr id="6" name="Titel 3">
            <a:extLst>
              <a:ext uri="{FF2B5EF4-FFF2-40B4-BE49-F238E27FC236}">
                <a16:creationId xmlns:a16="http://schemas.microsoft.com/office/drawing/2014/main" id="{71D4E445-905F-82FA-47DB-EA28445D292E}"/>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 1</a:t>
            </a:r>
          </a:p>
        </p:txBody>
      </p:sp>
    </p:spTree>
    <p:extLst>
      <p:ext uri="{BB962C8B-B14F-4D97-AF65-F5344CB8AC3E}">
        <p14:creationId xmlns:p14="http://schemas.microsoft.com/office/powerpoint/2010/main" val="697875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04F9A-F6EB-BB99-877A-CB994F401D1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0C1DB9A9-9E60-8269-3030-F9BF65D23D21}"/>
              </a:ext>
            </a:extLst>
          </p:cNvPr>
          <p:cNvSpPr>
            <a:spLocks noGrp="1"/>
          </p:cNvSpPr>
          <p:nvPr>
            <p:ph idx="1"/>
          </p:nvPr>
        </p:nvSpPr>
        <p:spPr/>
        <p:txBody>
          <a:bodyPr/>
          <a:lstStyle/>
          <a:p>
            <a:r>
              <a:rPr lang="de-DE" sz="1600" b="1" dirty="0">
                <a:solidFill>
                  <a:schemeClr val="tx1"/>
                </a:solidFill>
                <a:latin typeface="Calibri" panose="020F0502020204030204" pitchFamily="34" charset="0"/>
                <a:cs typeface="Calibri" panose="020F0502020204030204" pitchFamily="34" charset="0"/>
              </a:rPr>
              <a:t>Aufgabe 1</a:t>
            </a:r>
            <a:r>
              <a:rPr lang="de-DE" sz="1600" dirty="0">
                <a:solidFill>
                  <a:schemeClr val="tx1"/>
                </a:solidFill>
                <a:latin typeface="Calibri" panose="020F0502020204030204" pitchFamily="34" charset="0"/>
                <a:cs typeface="Calibri" panose="020F0502020204030204" pitchFamily="34" charset="0"/>
              </a:rPr>
              <a:t> </a:t>
            </a: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[MSA 2011 X A6]</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In einer Zeitung stand:</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„In Deutschland wurden im Jahr 2008 ungefähr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92,6 Milliarden Euro für Bildung ausgegeben. Das sind 1127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Euro je Einwohner und insgesamt 0,8 Prozent mehr als 2007.“</a:t>
            </a:r>
          </a:p>
          <a:p>
            <a:endParaRPr lang="de-DE"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effectLst/>
                <a:latin typeface="Calibri" panose="020F0502020204030204" pitchFamily="34" charset="0"/>
                <a:ea typeface="Calibri" panose="020F0502020204030204" pitchFamily="34" charset="0"/>
                <a:cs typeface="Calibri" panose="020F0502020204030204" pitchFamily="34" charset="0"/>
              </a:rPr>
              <a:t>a) Lesen Sie aus dem Diagramm ab, wie hoch die </a:t>
            </a:r>
          </a:p>
          <a:p>
            <a:r>
              <a:rPr lang="de-DE" sz="1600" kern="100" dirty="0">
                <a:effectLst/>
                <a:latin typeface="Calibri" panose="020F0502020204030204" pitchFamily="34" charset="0"/>
                <a:ea typeface="Calibri" panose="020F0502020204030204" pitchFamily="34" charset="0"/>
                <a:cs typeface="Calibri" panose="020F0502020204030204" pitchFamily="34" charset="0"/>
              </a:rPr>
              <a:t>Bildungsausgaben im Jahr 2007 waren.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a:lnSpc>
                <a:spcPct val="110000"/>
              </a:lnSpc>
            </a:pPr>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 </a:t>
            </a:r>
            <a:r>
              <a:rPr lang="de-DE" sz="1600" kern="100" dirty="0">
                <a:effectLst/>
                <a:latin typeface="Calibri" panose="020F0502020204030204" pitchFamily="34" charset="0"/>
                <a:ea typeface="Calibri" panose="020F0502020204030204" pitchFamily="34" charset="0"/>
                <a:cs typeface="Calibri" panose="020F0502020204030204" pitchFamily="34" charset="0"/>
              </a:rPr>
              <a:t>In dem Zeitungsartikel wird behauptet, dass die </a:t>
            </a:r>
          </a:p>
          <a:p>
            <a:pPr marL="0" lvl="0">
              <a:lnSpc>
                <a:spcPct val="110000"/>
              </a:lnSpc>
            </a:pPr>
            <a:r>
              <a:rPr lang="de-DE" sz="1600" kern="100" dirty="0">
                <a:effectLst/>
                <a:latin typeface="Calibri" panose="020F0502020204030204" pitchFamily="34" charset="0"/>
                <a:ea typeface="Calibri" panose="020F0502020204030204" pitchFamily="34" charset="0"/>
                <a:cs typeface="Calibri" panose="020F0502020204030204" pitchFamily="34" charset="0"/>
              </a:rPr>
              <a:t>Ausgaben von 2007 nach 2008 um 0,8 % gestiegen sind. </a:t>
            </a:r>
          </a:p>
          <a:p>
            <a:pPr marL="0" lvl="0">
              <a:lnSpc>
                <a:spcPct val="110000"/>
              </a:lnSpc>
            </a:pPr>
            <a:r>
              <a:rPr lang="de-DE" sz="1600" kern="100" dirty="0">
                <a:effectLst/>
                <a:latin typeface="Calibri" panose="020F0502020204030204" pitchFamily="34" charset="0"/>
                <a:ea typeface="Calibri" panose="020F0502020204030204" pitchFamily="34" charset="0"/>
                <a:cs typeface="Calibri" panose="020F0502020204030204" pitchFamily="34" charset="0"/>
              </a:rPr>
              <a:t>Weisen Sie rechnerisch nach, dass diese Behauptung falsch ist.</a:t>
            </a:r>
            <a:endPar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 </a:t>
            </a:r>
            <a:r>
              <a:rPr lang="de-DE" sz="1600" dirty="0">
                <a:effectLst/>
                <a:latin typeface="Calibri" panose="020F0502020204030204" pitchFamily="34" charset="0"/>
                <a:ea typeface="Calibri" panose="020F0502020204030204" pitchFamily="34" charset="0"/>
              </a:rPr>
              <a:t>Ermitteln Sie, von welcher Gesamteinwohnerzahl </a:t>
            </a:r>
          </a:p>
          <a:p>
            <a:r>
              <a:rPr lang="de-DE" sz="1600" dirty="0">
                <a:effectLst/>
                <a:latin typeface="Calibri" panose="020F0502020204030204" pitchFamily="34" charset="0"/>
                <a:ea typeface="Calibri" panose="020F0502020204030204" pitchFamily="34" charset="0"/>
              </a:rPr>
              <a:t>Deutschlands in dem Artikel ausgegangen wird.</a:t>
            </a:r>
            <a:endPar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effectLst/>
                <a:latin typeface="Calibri" panose="020F0502020204030204" pitchFamily="34" charset="0"/>
                <a:ea typeface="Calibri" panose="020F0502020204030204" pitchFamily="34" charset="0"/>
                <a:cs typeface="Calibri" panose="020F0502020204030204" pitchFamily="34" charset="0"/>
              </a:rPr>
              <a:t>*d) „Das ist ja toll, dass immer mehr Geld für die Bildung ausgegeben wird“, freut sich Paul.</a:t>
            </a:r>
          </a:p>
          <a:p>
            <a:r>
              <a:rPr lang="de-DE" sz="1600" kern="100" dirty="0">
                <a:effectLst/>
                <a:latin typeface="Calibri" panose="020F0502020204030204" pitchFamily="34" charset="0"/>
                <a:ea typeface="Calibri" panose="020F0502020204030204" pitchFamily="34" charset="0"/>
                <a:cs typeface="Calibri" panose="020F0502020204030204" pitchFamily="34" charset="0"/>
              </a:rPr>
              <a:t> „Naja“, sagt Karl, „die Wirtschaftsleistung der Bundesrepublik Deutschland, also das Bruttosozialprodukt, stieg aber 2008 um 1,8 %.“  Was meint Karl damit? Nehmen Sie schriftlich Stellung.</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de-DE" sz="1600" kern="100" dirty="0">
                <a:effectLst/>
                <a:ea typeface="Times New Roman" panose="02020603050405020304" pitchFamily="18" charset="0"/>
                <a:cs typeface="Times New Roman" panose="02020603050405020304" pitchFamily="18" charset="0"/>
              </a:rPr>
              <a:t> </a:t>
            </a:r>
          </a:p>
          <a:p>
            <a:endParaRPr lang="de-DE" sz="1600" kern="100" dirty="0">
              <a:ea typeface="Calibri" panose="020F0502020204030204" pitchFamily="34" charset="0"/>
              <a:cs typeface="Times New Roman" panose="02020603050405020304" pitchFamily="18" charset="0"/>
            </a:endParaRPr>
          </a:p>
          <a:p>
            <a:endParaRPr lang="de-DE" sz="1600" dirty="0">
              <a:effectLst/>
              <a:ea typeface="Times New Roman" panose="02020603050405020304" pitchFamily="18" charset="0"/>
            </a:endParaRPr>
          </a:p>
          <a:p>
            <a:endParaRPr lang="de-DE" sz="1600" dirty="0">
              <a:ea typeface="Times New Roman" panose="02020603050405020304" pitchFamily="18" charset="0"/>
            </a:endParaRPr>
          </a:p>
          <a:p>
            <a:endParaRPr lang="de-DE" sz="1600" dirty="0">
              <a:effectLst/>
              <a:ea typeface="Times New Roman" panose="02020603050405020304" pitchFamily="18" charset="0"/>
            </a:endParaRPr>
          </a:p>
          <a:p>
            <a:endParaRPr lang="de-DE" sz="1600" dirty="0">
              <a:effectLst/>
              <a:latin typeface="Times New Roman" panose="02020603050405020304" pitchFamily="18" charset="0"/>
              <a:ea typeface="Times New Roman" panose="02020603050405020304" pitchFamily="18" charset="0"/>
            </a:endParaRPr>
          </a:p>
          <a:p>
            <a:endParaRPr lang="de-DE" sz="1600" dirty="0">
              <a:latin typeface="Times New Roman" panose="02020603050405020304" pitchFamily="18" charset="0"/>
              <a:ea typeface="Times New Roman" panose="02020603050405020304" pitchFamily="18" charset="0"/>
            </a:endParaRPr>
          </a:p>
          <a:p>
            <a:endParaRPr lang="de-DE" sz="1600" dirty="0">
              <a:effectLst/>
              <a:latin typeface="Times New Roman" panose="02020603050405020304" pitchFamily="18" charset="0"/>
              <a:ea typeface="Times New Roman" panose="02020603050405020304" pitchFamily="18" charset="0"/>
            </a:endParaRPr>
          </a:p>
          <a:p>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08C30CC4-AC5B-2CE7-A7D5-8A5ADC4D8F7A}"/>
              </a:ext>
            </a:extLst>
          </p:cNvPr>
          <p:cNvSpPr>
            <a:spLocks noGrp="1"/>
          </p:cNvSpPr>
          <p:nvPr>
            <p:ph type="title"/>
          </p:nvPr>
        </p:nvSpPr>
        <p:spPr/>
        <p:txBody>
          <a:bodyPr/>
          <a:lstStyle/>
          <a:p>
            <a:r>
              <a:rPr lang="de-DE"/>
              <a:t>Prüfungsaufgabe</a:t>
            </a:r>
            <a:endParaRPr lang="de-DE" dirty="0"/>
          </a:p>
        </p:txBody>
      </p:sp>
      <p:sp>
        <p:nvSpPr>
          <p:cNvPr id="6" name="Fußzeilenplatzhalter 5">
            <a:extLst>
              <a:ext uri="{FF2B5EF4-FFF2-40B4-BE49-F238E27FC236}">
                <a16:creationId xmlns:a16="http://schemas.microsoft.com/office/drawing/2014/main" id="{08D1F823-9F62-A424-4E46-E5277C2CC1E1}"/>
              </a:ext>
            </a:extLst>
          </p:cNvPr>
          <p:cNvSpPr>
            <a:spLocks noGrp="1"/>
          </p:cNvSpPr>
          <p:nvPr>
            <p:ph type="ftr" sz="quarter" idx="10"/>
          </p:nvPr>
        </p:nvSpPr>
        <p:spPr>
          <a:xfrm>
            <a:off x="8697416" y="5944819"/>
            <a:ext cx="3136901" cy="246221"/>
          </a:xfrm>
        </p:spPr>
        <p:txBody>
          <a:bodyPr/>
          <a:lstStyle/>
          <a:p>
            <a:pPr defTabSz="957861"/>
            <a:r>
              <a:rPr lang="de-DE" dirty="0">
                <a:solidFill>
                  <a:prstClr val="black">
                    <a:tint val="75000"/>
                  </a:prstClr>
                </a:solidFill>
              </a:rPr>
              <a:t>Daten</a:t>
            </a:r>
          </a:p>
        </p:txBody>
      </p:sp>
      <p:sp>
        <p:nvSpPr>
          <p:cNvPr id="11" name="Titel 3">
            <a:extLst>
              <a:ext uri="{FF2B5EF4-FFF2-40B4-BE49-F238E27FC236}">
                <a16:creationId xmlns:a16="http://schemas.microsoft.com/office/drawing/2014/main" id="{8F42EF71-6C3D-53D0-359B-8D76EDD0A203}"/>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 2 </a:t>
            </a:r>
          </a:p>
        </p:txBody>
      </p:sp>
      <p:graphicFrame>
        <p:nvGraphicFramePr>
          <p:cNvPr id="3" name="Diagramm 2">
            <a:extLst>
              <a:ext uri="{FF2B5EF4-FFF2-40B4-BE49-F238E27FC236}">
                <a16:creationId xmlns:a16="http://schemas.microsoft.com/office/drawing/2014/main" id="{296F4AF5-7F2E-41D8-EE3E-F32DE7F44708}"/>
              </a:ext>
            </a:extLst>
          </p:cNvPr>
          <p:cNvGraphicFramePr>
            <a:graphicFrameLocks/>
          </p:cNvGraphicFramePr>
          <p:nvPr>
            <p:extLst>
              <p:ext uri="{D42A27DB-BD31-4B8C-83A1-F6EECF244321}">
                <p14:modId xmlns:p14="http://schemas.microsoft.com/office/powerpoint/2010/main" val="2808119448"/>
              </p:ext>
            </p:extLst>
          </p:nvPr>
        </p:nvGraphicFramePr>
        <p:xfrm>
          <a:off x="5601072" y="1196752"/>
          <a:ext cx="3491880"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387D4E3B-3FC0-F6D5-F639-DAC707EAC430}"/>
              </a:ext>
            </a:extLst>
          </p:cNvPr>
          <p:cNvSpPr txBox="1"/>
          <p:nvPr/>
        </p:nvSpPr>
        <p:spPr>
          <a:xfrm rot="16200000">
            <a:off x="4196916" y="2693821"/>
            <a:ext cx="2808312" cy="246221"/>
          </a:xfrm>
          <a:prstGeom prst="rect">
            <a:avLst/>
          </a:prstGeom>
          <a:noFill/>
        </p:spPr>
        <p:txBody>
          <a:bodyPr wrap="square" rtlCol="0">
            <a:spAutoFit/>
          </a:bodyPr>
          <a:lstStyle/>
          <a:p>
            <a:pPr algn="ctr"/>
            <a:r>
              <a:rPr lang="de-DE" sz="1000" b="1" dirty="0"/>
              <a:t>in Mrd. Euro</a:t>
            </a:r>
          </a:p>
        </p:txBody>
      </p:sp>
      <p:sp>
        <p:nvSpPr>
          <p:cNvPr id="9" name="Textfeld 8">
            <a:extLst>
              <a:ext uri="{FF2B5EF4-FFF2-40B4-BE49-F238E27FC236}">
                <a16:creationId xmlns:a16="http://schemas.microsoft.com/office/drawing/2014/main" id="{DF7BB795-2923-4FA0-0215-68C5EE002AFB}"/>
              </a:ext>
            </a:extLst>
          </p:cNvPr>
          <p:cNvSpPr txBox="1"/>
          <p:nvPr/>
        </p:nvSpPr>
        <p:spPr>
          <a:xfrm>
            <a:off x="5942856" y="4356276"/>
            <a:ext cx="2808312" cy="246221"/>
          </a:xfrm>
          <a:prstGeom prst="rect">
            <a:avLst/>
          </a:prstGeom>
          <a:noFill/>
        </p:spPr>
        <p:txBody>
          <a:bodyPr wrap="square" rtlCol="0">
            <a:spAutoFit/>
          </a:bodyPr>
          <a:lstStyle/>
          <a:p>
            <a:pPr algn="ctr"/>
            <a:r>
              <a:rPr lang="de-DE" sz="1000" b="1" dirty="0"/>
              <a:t>Jahr</a:t>
            </a:r>
          </a:p>
        </p:txBody>
      </p:sp>
    </p:spTree>
    <p:extLst>
      <p:ext uri="{BB962C8B-B14F-4D97-AF65-F5344CB8AC3E}">
        <p14:creationId xmlns:p14="http://schemas.microsoft.com/office/powerpoint/2010/main" val="319820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00426-6A90-BD04-9F6B-8A43906676D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0EEB889C-45A5-2C8E-D5AD-CC5855BC73DD}"/>
                  </a:ext>
                </a:extLst>
              </p:cNvPr>
              <p:cNvSpPr>
                <a:spLocks noGrp="1"/>
              </p:cNvSpPr>
              <p:nvPr>
                <p:ph idx="1"/>
              </p:nvPr>
            </p:nvSpPr>
            <p:spPr/>
            <p:txBody>
              <a:bodyPr/>
              <a:lstStyle/>
              <a:p>
                <a:r>
                  <a:rPr lang="de-DE" sz="1600" b="1" dirty="0">
                    <a:latin typeface="+mj-lt"/>
                    <a:cs typeface="Calibri" panose="020F0502020204030204" pitchFamily="34" charset="0"/>
                  </a:rPr>
                  <a:t>Aufgabe 1</a:t>
                </a:r>
                <a:r>
                  <a:rPr lang="de-DE" sz="1600" dirty="0">
                    <a:latin typeface="+mj-lt"/>
                    <a:cs typeface="Calibri" panose="020F0502020204030204" pitchFamily="34" charset="0"/>
                  </a:rPr>
                  <a:t> </a:t>
                </a: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[MSA 2011 X A6]</a:t>
                </a:r>
              </a:p>
              <a:p>
                <a:pPr marL="0" lvl="0">
                  <a:spcBef>
                    <a:spcPts val="0"/>
                  </a:spcBef>
                </a:pPr>
                <a:endParaRPr lang="de-DE"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AutoNum type="alphaLcParenR"/>
                </a:pPr>
                <a:r>
                  <a:rPr lang="de-DE" sz="1600" kern="100" dirty="0">
                    <a:effectLst/>
                    <a:latin typeface="+mj-lt"/>
                    <a:ea typeface="Calibri" panose="020F0502020204030204" pitchFamily="34" charset="0"/>
                    <a:cs typeface="Times New Roman" panose="02020603050405020304" pitchFamily="18" charset="0"/>
                  </a:rPr>
                  <a:t>Sie betrugen im Jahr 2007 91,2 Milliarden Euro.</a:t>
                </a:r>
              </a:p>
              <a:p>
                <a:pPr marL="342900" indent="-342900">
                  <a:spcBef>
                    <a:spcPts val="0"/>
                  </a:spcBef>
                  <a:buFont typeface="Arial" pitchFamily="34" charset="0"/>
                  <a:buAutoNum type="alphaLcParenR"/>
                </a:pPr>
                <a14:m>
                  <m:oMath xmlns:m="http://schemas.openxmlformats.org/officeDocument/2006/math">
                    <m:r>
                      <a:rPr lang="de-DE" sz="1600" b="0" i="0" kern="100" smtClean="0">
                        <a:latin typeface="Cambria Math" panose="02040503050406030204" pitchFamily="18" charset="0"/>
                        <a:ea typeface="Calibri" panose="020F0502020204030204" pitchFamily="34" charset="0"/>
                        <a:cs typeface="Times New Roman" panose="02020603050405020304" pitchFamily="18" charset="0"/>
                      </a:rPr>
                      <m:t>  92,</m:t>
                    </m:r>
                    <m:r>
                      <a:rPr lang="de-DE" sz="1600" i="0" kern="100" smtClean="0">
                        <a:effectLst/>
                        <a:latin typeface="Cambria Math" panose="02040503050406030204" pitchFamily="18" charset="0"/>
                        <a:ea typeface="Calibri" panose="020F0502020204030204" pitchFamily="34" charset="0"/>
                        <a:cs typeface="Times New Roman" panose="02020603050405020304" pitchFamily="18" charset="0"/>
                      </a:rPr>
                      <m:t>6−91,2=1,4</m:t>
                    </m:r>
                  </m:oMath>
                </a14:m>
                <a:endParaRPr lang="de-DE" sz="1600" kern="100" dirty="0">
                  <a:effectLst/>
                  <a:latin typeface="+mj-lt"/>
                  <a:ea typeface="Calibri" panose="020F0502020204030204" pitchFamily="34" charset="0"/>
                  <a:cs typeface="Times New Roman" panose="02020603050405020304" pitchFamily="18" charset="0"/>
                </a:endParaRPr>
              </a:p>
              <a:p>
                <a:pPr marL="0" lvl="0">
                  <a:spcBef>
                    <a:spcPts val="0"/>
                  </a:spcBef>
                </a:pPr>
                <a:endParaRPr lang="de-DE" sz="1600" kern="100" dirty="0">
                  <a:effectLst/>
                  <a:latin typeface="+mj-lt"/>
                  <a:ea typeface="Calibri" panose="020F0502020204030204" pitchFamily="34" charset="0"/>
                  <a:cs typeface="Times New Roman" panose="02020603050405020304" pitchFamily="18" charset="0"/>
                </a:endParaRPr>
              </a:p>
              <a:p>
                <a:pPr marL="0" lvl="0">
                  <a:spcBef>
                    <a:spcPts val="0"/>
                  </a:spcBef>
                </a:pPr>
                <a14:m>
                  <m:oMathPara xmlns:m="http://schemas.openxmlformats.org/officeDocument/2006/math">
                    <m:oMathParaPr>
                      <m:jc m:val="left"/>
                    </m:oMathParaPr>
                    <m:oMath xmlns:m="http://schemas.openxmlformats.org/officeDocument/2006/math">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1,4</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91,2</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 </m:t>
                      </m:r>
                    </m:oMath>
                  </m:oMathPara>
                </a14:m>
                <a:endParaRPr lang="de-DE" sz="1600" i="1" kern="100" dirty="0">
                  <a:effectLst/>
                  <a:latin typeface="+mj-lt"/>
                  <a:ea typeface="Times New Roman" panose="02020603050405020304" pitchFamily="18" charset="0"/>
                  <a:cs typeface="Times New Roman" panose="02020603050405020304" pitchFamily="18" charset="0"/>
                </a:endParaRPr>
              </a:p>
              <a:p>
                <a:pPr marL="0" lvl="0">
                  <a:spcBef>
                    <a:spcPts val="0"/>
                  </a:spcBef>
                </a:pPr>
                <a:r>
                  <a:rPr lang="de-DE" sz="1600" kern="100" dirty="0">
                    <a:effectLst/>
                    <a:ea typeface="Times New Roman" panose="02020603050405020304" pitchFamily="18"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1,4 </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91,2</m:t>
                        </m:r>
                      </m:den>
                    </m:f>
                  </m:oMath>
                </a14:m>
                <a:endParaRPr lang="de-DE" sz="1600" i="1" kern="100" dirty="0">
                  <a:effectLst/>
                  <a:latin typeface="+mj-lt"/>
                  <a:ea typeface="Times New Roman" panose="02020603050405020304" pitchFamily="18" charset="0"/>
                  <a:cs typeface="Times New Roman" panose="02020603050405020304" pitchFamily="18" charset="0"/>
                </a:endParaRPr>
              </a:p>
              <a:p>
                <a:pPr marL="0" lvl="0">
                  <a:spcBef>
                    <a:spcPts val="0"/>
                  </a:spcBef>
                </a:pPr>
                <a:r>
                  <a:rPr lang="de-DE" sz="1600" kern="100" dirty="0">
                    <a:effectLst/>
                    <a:ea typeface="Times New Roman" panose="02020603050405020304" pitchFamily="18" charset="0"/>
                    <a:cs typeface="Times New Roman" panose="02020603050405020304" pitchFamily="18" charset="0"/>
                  </a:rPr>
                  <a: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 ≈1,54 %</m:t>
                    </m:r>
                  </m:oMath>
                </a14:m>
                <a:endParaRPr lang="de-DE" sz="1600" kern="100" dirty="0">
                  <a:latin typeface="+mj-lt"/>
                  <a:ea typeface="Calibri" panose="020F0502020204030204" pitchFamily="34" charset="0"/>
                  <a:cs typeface="Times New Roman" panose="02020603050405020304" pitchFamily="18" charset="0"/>
                </a:endParaRPr>
              </a:p>
              <a:p>
                <a:pPr marL="0" lvl="0">
                  <a:spcBef>
                    <a:spcPts val="0"/>
                  </a:spcBef>
                </a:pPr>
                <a:r>
                  <a:rPr lang="de-DE" sz="1600" kern="100" dirty="0">
                    <a:effectLst/>
                    <a:latin typeface="+mj-lt"/>
                    <a:ea typeface="Calibri" panose="020F0502020204030204" pitchFamily="34" charset="0"/>
                    <a:cs typeface="Times New Roman" panose="02020603050405020304" pitchFamily="18" charset="0"/>
                  </a:rPr>
                  <a:t>        </a:t>
                </a:r>
                <a:r>
                  <a:rPr lang="de-DE" sz="1600" kern="100" dirty="0">
                    <a:effectLst/>
                    <a:latin typeface="+mj-lt"/>
                    <a:ea typeface="Times New Roman" panose="02020603050405020304" pitchFamily="18" charset="0"/>
                    <a:cs typeface="Times New Roman" panose="02020603050405020304" pitchFamily="18" charset="0"/>
                  </a:rPr>
                  <a:t>Die Ausgaben stiegen um 1,54 % nicht um 0,8 %.</a:t>
                </a:r>
              </a:p>
              <a:p>
                <a:pPr marL="0" lvl="0">
                  <a:spcBef>
                    <a:spcPts val="0"/>
                  </a:spcBef>
                </a:pPr>
                <a:endParaRPr lang="de-DE" sz="1600" i="1" kern="100" dirty="0">
                  <a:latin typeface="+mj-lt"/>
                  <a:ea typeface="Times New Roman" panose="02020603050405020304" pitchFamily="18" charset="0"/>
                  <a:cs typeface="Times New Roman" panose="02020603050405020304" pitchFamily="18" charset="0"/>
                </a:endParaRPr>
              </a:p>
              <a:p>
                <a:pPr marL="0" lvl="0">
                  <a:spcBef>
                    <a:spcPts val="0"/>
                  </a:spcBef>
                </a:pPr>
                <a:r>
                  <a:rPr lang="de-DE" sz="1600" kern="100" dirty="0">
                    <a:effectLst/>
                    <a:latin typeface="+mj-lt"/>
                    <a:ea typeface="Times New Roman" panose="02020603050405020304" pitchFamily="18" charset="0"/>
                    <a:cs typeface="Times New Roman" panose="02020603050405020304" pitchFamily="18" charset="0"/>
                  </a:rPr>
                  <a:t>c)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92. 600. 000. 000 : 1127 = 82. 165. 039</m:t>
                    </m:r>
                  </m:oMath>
                </a14:m>
                <a:endParaRPr lang="de-DE" sz="1600" kern="100" dirty="0">
                  <a:latin typeface="+mj-lt"/>
                  <a:ea typeface="Calibri" panose="020F0502020204030204" pitchFamily="34" charset="0"/>
                  <a:cs typeface="Times New Roman" panose="02020603050405020304" pitchFamily="18" charset="0"/>
                </a:endParaRPr>
              </a:p>
              <a:p>
                <a:pPr marL="0" lvl="0">
                  <a:spcBef>
                    <a:spcPts val="0"/>
                  </a:spcBef>
                </a:pPr>
                <a:r>
                  <a:rPr lang="de-DE" sz="1600" kern="100" dirty="0">
                    <a:effectLst/>
                    <a:latin typeface="+mj-lt"/>
                    <a:ea typeface="Calibri" panose="020F0502020204030204" pitchFamily="34" charset="0"/>
                    <a:cs typeface="Times New Roman" panose="02020603050405020304" pitchFamily="18" charset="0"/>
                  </a:rPr>
                  <a:t>    </a:t>
                </a:r>
                <a:r>
                  <a:rPr lang="de-DE" sz="1600" kern="100" dirty="0">
                    <a:effectLst/>
                    <a:latin typeface="+mj-lt"/>
                    <a:ea typeface="Times New Roman" panose="02020603050405020304" pitchFamily="18" charset="0"/>
                    <a:cs typeface="Times New Roman" panose="02020603050405020304" pitchFamily="18" charset="0"/>
                  </a:rPr>
                  <a:t>Es wird von einer Bevölkerungszahl von ungefähr 82 Millionen ausgegangen. </a:t>
                </a:r>
                <a:endParaRPr lang="de-DE" sz="1600" kern="100" dirty="0">
                  <a:effectLst/>
                  <a:latin typeface="+mj-lt"/>
                  <a:ea typeface="Calibri" panose="020F0502020204030204" pitchFamily="34" charset="0"/>
                  <a:cs typeface="Times New Roman" panose="02020603050405020304" pitchFamily="18" charset="0"/>
                </a:endParaRPr>
              </a:p>
              <a:p>
                <a:pPr marL="457200">
                  <a:spcBef>
                    <a:spcPts val="0"/>
                  </a:spcBef>
                </a:pPr>
                <a:r>
                  <a:rPr lang="de-DE" sz="1600" kern="100" dirty="0">
                    <a:effectLst/>
                    <a:latin typeface="+mj-lt"/>
                    <a:ea typeface="Times New Roman" panose="02020603050405020304" pitchFamily="18" charset="0"/>
                    <a:cs typeface="Times New Roman" panose="02020603050405020304" pitchFamily="18" charset="0"/>
                  </a:rPr>
                  <a:t> </a:t>
                </a:r>
                <a:endParaRPr lang="de-DE" sz="1600" kern="100" dirty="0">
                  <a:effectLst/>
                  <a:latin typeface="+mj-lt"/>
                  <a:ea typeface="Calibri" panose="020F0502020204030204" pitchFamily="34" charset="0"/>
                  <a:cs typeface="Times New Roman" panose="02020603050405020304" pitchFamily="18" charset="0"/>
                </a:endParaRPr>
              </a:p>
              <a:p>
                <a:pPr marL="0" lvl="0">
                  <a:spcBef>
                    <a:spcPts val="0"/>
                  </a:spcBef>
                </a:pPr>
                <a:r>
                  <a:rPr lang="de-DE" sz="1600" kern="100" dirty="0">
                    <a:effectLst/>
                    <a:latin typeface="+mj-lt"/>
                    <a:ea typeface="Times New Roman" panose="02020603050405020304" pitchFamily="18" charset="0"/>
                    <a:cs typeface="Times New Roman" panose="02020603050405020304" pitchFamily="18" charset="0"/>
                  </a:rPr>
                  <a:t>*d) z.B. „Die absoluten Ausgaben sind zwar größer geworden, aber Karl weist darauf hin, dass der Anteil, der für Bildung ausgegeben wurde, geringer geworden ist. Er hätte nicht um 1,5 % (bzw. 0,8 % wie im Text), sondern um 1,8 % steigen müssen, damit das Verhältnis zu 2007 gleichbleibt.“ </a:t>
                </a:r>
                <a:endParaRPr lang="de-DE" sz="1600" kern="100" dirty="0">
                  <a:effectLst/>
                  <a:latin typeface="+mj-lt"/>
                  <a:ea typeface="Calibri" panose="020F0502020204030204" pitchFamily="34" charset="0"/>
                  <a:cs typeface="Times New Roman" panose="02020603050405020304" pitchFamily="18" charset="0"/>
                </a:endParaRPr>
              </a:p>
              <a:p>
                <a:pPr marL="457200">
                  <a:lnSpc>
                    <a:spcPct val="107000"/>
                  </a:lnSpc>
                  <a:spcAft>
                    <a:spcPts val="800"/>
                  </a:spcAft>
                </a:pPr>
                <a:r>
                  <a:rPr lang="de-DE"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1600" dirty="0">
                  <a:latin typeface="+mj-lt"/>
                  <a:ea typeface="Calibri" panose="020F0502020204030204" pitchFamily="34" charset="0"/>
                  <a:cs typeface="Times New Roman" panose="02020603050405020304" pitchFamily="18" charset="0"/>
                </a:endParaRPr>
              </a:p>
              <a:p>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de-DE" sz="1600" kern="100" dirty="0">
                  <a:effectLst/>
                  <a:ea typeface="Calibri" panose="020F0502020204030204" pitchFamily="34" charset="0"/>
                  <a:cs typeface="Times New Roman" panose="02020603050405020304" pitchFamily="18" charset="0"/>
                </a:endParaRPr>
              </a:p>
              <a:p>
                <a:r>
                  <a:rPr lang="de-DE" sz="1600" dirty="0"/>
                  <a:t> </a:t>
                </a:r>
              </a:p>
            </p:txBody>
          </p:sp>
        </mc:Choice>
        <mc:Fallback xmlns="">
          <p:sp>
            <p:nvSpPr>
              <p:cNvPr id="2" name="Inhaltsplatzhalter 1">
                <a:extLst>
                  <a:ext uri="{FF2B5EF4-FFF2-40B4-BE49-F238E27FC236}">
                    <a16:creationId xmlns:a16="http://schemas.microsoft.com/office/drawing/2014/main" id="{0EEB889C-45A5-2C8E-D5AD-CC5855BC73D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269B145B-F988-455A-62B1-8696280A449B}"/>
              </a:ext>
            </a:extLst>
          </p:cNvPr>
          <p:cNvSpPr>
            <a:spLocks noGrp="1"/>
          </p:cNvSpPr>
          <p:nvPr>
            <p:ph type="title"/>
          </p:nvPr>
        </p:nvSpPr>
        <p:spPr/>
        <p:txBody>
          <a:bodyPr/>
          <a:lstStyle/>
          <a:p>
            <a:r>
              <a:rPr lang="de-DE" dirty="0"/>
              <a:t>Lösung</a:t>
            </a:r>
          </a:p>
        </p:txBody>
      </p:sp>
      <p:sp>
        <p:nvSpPr>
          <p:cNvPr id="19" name="Fußzeilenplatzhalter 5">
            <a:extLst>
              <a:ext uri="{FF2B5EF4-FFF2-40B4-BE49-F238E27FC236}">
                <a16:creationId xmlns:a16="http://schemas.microsoft.com/office/drawing/2014/main" id="{95E35812-C7AB-D93A-D0AD-3CEA3A37B998}"/>
              </a:ext>
            </a:extLst>
          </p:cNvPr>
          <p:cNvSpPr>
            <a:spLocks noGrp="1"/>
          </p:cNvSpPr>
          <p:nvPr>
            <p:ph type="ftr" sz="quarter" idx="10"/>
          </p:nvPr>
        </p:nvSpPr>
        <p:spPr>
          <a:xfrm>
            <a:off x="8697416" y="5956661"/>
            <a:ext cx="3136901" cy="246221"/>
          </a:xfrm>
        </p:spPr>
        <p:txBody>
          <a:bodyPr/>
          <a:lstStyle/>
          <a:p>
            <a:pPr defTabSz="957861"/>
            <a:r>
              <a:rPr lang="de-DE" dirty="0">
                <a:solidFill>
                  <a:prstClr val="black">
                    <a:tint val="75000"/>
                  </a:prstClr>
                </a:solidFill>
              </a:rPr>
              <a:t>Daten</a:t>
            </a:r>
          </a:p>
        </p:txBody>
      </p:sp>
      <p:sp>
        <p:nvSpPr>
          <p:cNvPr id="6" name="Titel 3">
            <a:extLst>
              <a:ext uri="{FF2B5EF4-FFF2-40B4-BE49-F238E27FC236}">
                <a16:creationId xmlns:a16="http://schemas.microsoft.com/office/drawing/2014/main" id="{2EDA6A76-5638-FD51-BE22-97EEDCD509B6}"/>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 2</a:t>
            </a:r>
          </a:p>
        </p:txBody>
      </p:sp>
    </p:spTree>
    <p:extLst>
      <p:ext uri="{BB962C8B-B14F-4D97-AF65-F5344CB8AC3E}">
        <p14:creationId xmlns:p14="http://schemas.microsoft.com/office/powerpoint/2010/main" val="3239765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nhaltsplatzhalter 39">
            <a:extLst>
              <a:ext uri="{FF2B5EF4-FFF2-40B4-BE49-F238E27FC236}">
                <a16:creationId xmlns:a16="http://schemas.microsoft.com/office/drawing/2014/main" id="{260CAF2C-A9B6-9793-BFE3-E1B59D568880}"/>
              </a:ext>
            </a:extLst>
          </p:cNvPr>
          <p:cNvSpPr>
            <a:spLocks noGrp="1"/>
          </p:cNvSpPr>
          <p:nvPr>
            <p:ph idx="1"/>
          </p:nvPr>
        </p:nvSpPr>
        <p:spPr/>
        <p:txBody>
          <a:bodyPr/>
          <a:lstStyle/>
          <a:p>
            <a:endParaRPr lang="de-DE" dirty="0"/>
          </a:p>
        </p:txBody>
      </p:sp>
      <p:sp>
        <p:nvSpPr>
          <p:cNvPr id="41" name="Textplatzhalter 40">
            <a:extLst>
              <a:ext uri="{FF2B5EF4-FFF2-40B4-BE49-F238E27FC236}">
                <a16:creationId xmlns:a16="http://schemas.microsoft.com/office/drawing/2014/main" id="{9FEEF528-D944-12AB-7ED2-664F76695733}"/>
              </a:ext>
            </a:extLst>
          </p:cNvPr>
          <p:cNvSpPr>
            <a:spLocks noGrp="1"/>
          </p:cNvSpPr>
          <p:nvPr>
            <p:ph type="body" sz="quarter" idx="11"/>
          </p:nvPr>
        </p:nvSpPr>
        <p:spPr/>
        <p:txBody>
          <a:bodyPr/>
          <a:lstStyle/>
          <a:p>
            <a:pPr algn="ctr"/>
            <a:r>
              <a:rPr lang="de-DE" dirty="0"/>
              <a:t>HILFE</a:t>
            </a:r>
          </a:p>
        </p:txBody>
      </p:sp>
      <p:sp>
        <p:nvSpPr>
          <p:cNvPr id="39" name="Titel 38">
            <a:extLst>
              <a:ext uri="{FF2B5EF4-FFF2-40B4-BE49-F238E27FC236}">
                <a16:creationId xmlns:a16="http://schemas.microsoft.com/office/drawing/2014/main" id="{3BCD5F4F-9942-0B34-C8AA-31F873B8C10D}"/>
              </a:ext>
            </a:extLst>
          </p:cNvPr>
          <p:cNvSpPr>
            <a:spLocks noGrp="1"/>
          </p:cNvSpPr>
          <p:nvPr>
            <p:ph type="title"/>
          </p:nvPr>
        </p:nvSpPr>
        <p:spPr/>
        <p:txBody>
          <a:bodyPr/>
          <a:lstStyle/>
          <a:p>
            <a:r>
              <a:rPr lang="de-DE" dirty="0"/>
              <a:t>Sammlung der Hilfeknöpfe</a:t>
            </a:r>
          </a:p>
        </p:txBody>
      </p:sp>
      <p:grpSp>
        <p:nvGrpSpPr>
          <p:cNvPr id="6" name="Knopf 8">
            <a:extLst>
              <a:ext uri="{FF2B5EF4-FFF2-40B4-BE49-F238E27FC236}">
                <a16:creationId xmlns:a16="http://schemas.microsoft.com/office/drawing/2014/main" id="{BDC08F6D-7AE2-A511-32A5-888674FA315F}"/>
              </a:ext>
            </a:extLst>
          </p:cNvPr>
          <p:cNvGrpSpPr/>
          <p:nvPr/>
        </p:nvGrpSpPr>
        <p:grpSpPr>
          <a:xfrm>
            <a:off x="9381389" y="5472416"/>
            <a:ext cx="513769" cy="504000"/>
            <a:chOff x="9312680" y="5062255"/>
            <a:chExt cx="580391" cy="576064"/>
          </a:xfrm>
          <a:solidFill>
            <a:schemeClr val="accent1"/>
          </a:solidFill>
        </p:grpSpPr>
        <p:sp>
          <p:nvSpPr>
            <p:cNvPr id="7" name="Rechteck 6">
              <a:extLst>
                <a:ext uri="{FF2B5EF4-FFF2-40B4-BE49-F238E27FC236}">
                  <a16:creationId xmlns:a16="http://schemas.microsoft.com/office/drawing/2014/main" id="{78BFE21E-C2D3-0E4C-6940-1192BB915E1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Knop8">
              <a:extLst>
                <a:ext uri="{FF2B5EF4-FFF2-40B4-BE49-F238E27FC236}">
                  <a16:creationId xmlns:a16="http://schemas.microsoft.com/office/drawing/2014/main" id="{7B33311F-AEB4-D549-5485-9A60D8D02508}"/>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9" name="Knopf 7">
            <a:extLst>
              <a:ext uri="{FF2B5EF4-FFF2-40B4-BE49-F238E27FC236}">
                <a16:creationId xmlns:a16="http://schemas.microsoft.com/office/drawing/2014/main" id="{A88242B4-212F-8934-D319-7B30C5AA505B}"/>
              </a:ext>
            </a:extLst>
          </p:cNvPr>
          <p:cNvGrpSpPr/>
          <p:nvPr/>
        </p:nvGrpSpPr>
        <p:grpSpPr>
          <a:xfrm>
            <a:off x="9379302" y="4839935"/>
            <a:ext cx="513769" cy="504000"/>
            <a:chOff x="9312680" y="5062255"/>
            <a:chExt cx="580391" cy="576064"/>
          </a:xfrm>
          <a:solidFill>
            <a:schemeClr val="accent1"/>
          </a:solidFill>
        </p:grpSpPr>
        <p:sp>
          <p:nvSpPr>
            <p:cNvPr id="10" name="Rechteck 9">
              <a:extLst>
                <a:ext uri="{FF2B5EF4-FFF2-40B4-BE49-F238E27FC236}">
                  <a16:creationId xmlns:a16="http://schemas.microsoft.com/office/drawing/2014/main" id="{926700A9-683C-E254-FD2D-01639B9A334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Knop7">
              <a:extLst>
                <a:ext uri="{FF2B5EF4-FFF2-40B4-BE49-F238E27FC236}">
                  <a16:creationId xmlns:a16="http://schemas.microsoft.com/office/drawing/2014/main" id="{6A932A13-622B-8647-A507-A37540863B4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2" name="Knopf6">
            <a:extLst>
              <a:ext uri="{FF2B5EF4-FFF2-40B4-BE49-F238E27FC236}">
                <a16:creationId xmlns:a16="http://schemas.microsoft.com/office/drawing/2014/main" id="{192F5C8F-5FDF-AC57-AFA2-A8C11D37329D}"/>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3993D9C9-241D-B4B1-892E-A31F1535910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D652747C-49F1-61DB-7012-1C64B71C841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5" name="Knopf5">
            <a:extLst>
              <a:ext uri="{FF2B5EF4-FFF2-40B4-BE49-F238E27FC236}">
                <a16:creationId xmlns:a16="http://schemas.microsoft.com/office/drawing/2014/main" id="{DCFE5465-281D-2D76-049A-8D1692FAAA3D}"/>
              </a:ext>
            </a:extLst>
          </p:cNvPr>
          <p:cNvGrpSpPr/>
          <p:nvPr/>
        </p:nvGrpSpPr>
        <p:grpSpPr>
          <a:xfrm>
            <a:off x="9383011" y="3574973"/>
            <a:ext cx="525690" cy="504000"/>
            <a:chOff x="8550142" y="4941168"/>
            <a:chExt cx="593858" cy="576064"/>
          </a:xfrm>
          <a:solidFill>
            <a:schemeClr val="accent1"/>
          </a:solidFill>
        </p:grpSpPr>
        <p:sp>
          <p:nvSpPr>
            <p:cNvPr id="16" name="Rechteck 15">
              <a:extLst>
                <a:ext uri="{FF2B5EF4-FFF2-40B4-BE49-F238E27FC236}">
                  <a16:creationId xmlns:a16="http://schemas.microsoft.com/office/drawing/2014/main" id="{7FF34A69-32CE-9447-FED0-3CAB343C165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Ellipse 16">
              <a:extLst>
                <a:ext uri="{FF2B5EF4-FFF2-40B4-BE49-F238E27FC236}">
                  <a16:creationId xmlns:a16="http://schemas.microsoft.com/office/drawing/2014/main" id="{333DB33A-F02A-BDFE-D86A-F269B71E6B9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 name="Knopf4">
            <a:extLst>
              <a:ext uri="{FF2B5EF4-FFF2-40B4-BE49-F238E27FC236}">
                <a16:creationId xmlns:a16="http://schemas.microsoft.com/office/drawing/2014/main" id="{ABBEF484-56C0-7AFA-934D-59DA2ACC20CA}"/>
              </a:ext>
            </a:extLst>
          </p:cNvPr>
          <p:cNvGrpSpPr/>
          <p:nvPr/>
        </p:nvGrpSpPr>
        <p:grpSpPr>
          <a:xfrm>
            <a:off x="9383011" y="2942492"/>
            <a:ext cx="525690" cy="504000"/>
            <a:chOff x="8550142" y="4941168"/>
            <a:chExt cx="593858" cy="576064"/>
          </a:xfrm>
          <a:solidFill>
            <a:schemeClr val="accent1"/>
          </a:solidFill>
        </p:grpSpPr>
        <p:sp>
          <p:nvSpPr>
            <p:cNvPr id="19" name="Rechteck 18">
              <a:extLst>
                <a:ext uri="{FF2B5EF4-FFF2-40B4-BE49-F238E27FC236}">
                  <a16:creationId xmlns:a16="http://schemas.microsoft.com/office/drawing/2014/main" id="{0E8018CB-1728-A5AD-4502-76D73444E00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lipse 19">
              <a:extLst>
                <a:ext uri="{FF2B5EF4-FFF2-40B4-BE49-F238E27FC236}">
                  <a16:creationId xmlns:a16="http://schemas.microsoft.com/office/drawing/2014/main" id="{598BA7CF-9C1A-C24D-6174-0B425570D90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1" name="Knopf3">
            <a:extLst>
              <a:ext uri="{FF2B5EF4-FFF2-40B4-BE49-F238E27FC236}">
                <a16:creationId xmlns:a16="http://schemas.microsoft.com/office/drawing/2014/main" id="{ADFE651B-C2F1-7C26-1D83-7CDC55E819E0}"/>
              </a:ext>
            </a:extLst>
          </p:cNvPr>
          <p:cNvGrpSpPr/>
          <p:nvPr/>
        </p:nvGrpSpPr>
        <p:grpSpPr>
          <a:xfrm>
            <a:off x="9380848" y="2310011"/>
            <a:ext cx="525690" cy="504000"/>
            <a:chOff x="8550142" y="4941168"/>
            <a:chExt cx="593858" cy="576064"/>
          </a:xfrm>
          <a:solidFill>
            <a:schemeClr val="accent1"/>
          </a:solidFill>
        </p:grpSpPr>
        <p:sp>
          <p:nvSpPr>
            <p:cNvPr id="22" name="Rechteck 21">
              <a:extLst>
                <a:ext uri="{FF2B5EF4-FFF2-40B4-BE49-F238E27FC236}">
                  <a16:creationId xmlns:a16="http://schemas.microsoft.com/office/drawing/2014/main" id="{14C314D5-B29E-311E-012C-67280A90836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Ellipse 22">
              <a:extLst>
                <a:ext uri="{FF2B5EF4-FFF2-40B4-BE49-F238E27FC236}">
                  <a16:creationId xmlns:a16="http://schemas.microsoft.com/office/drawing/2014/main" id="{56B7F91B-1CAB-FF3E-455D-E3DDFFD23BA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4" name="Knopf2">
            <a:extLst>
              <a:ext uri="{FF2B5EF4-FFF2-40B4-BE49-F238E27FC236}">
                <a16:creationId xmlns:a16="http://schemas.microsoft.com/office/drawing/2014/main" id="{5A467E82-A392-3F56-B209-2DD97FA45CEF}"/>
              </a:ext>
            </a:extLst>
          </p:cNvPr>
          <p:cNvGrpSpPr/>
          <p:nvPr/>
        </p:nvGrpSpPr>
        <p:grpSpPr>
          <a:xfrm>
            <a:off x="9383011" y="1677530"/>
            <a:ext cx="525690" cy="504000"/>
            <a:chOff x="8550142" y="4941168"/>
            <a:chExt cx="593858" cy="576064"/>
          </a:xfrm>
          <a:solidFill>
            <a:schemeClr val="accent1"/>
          </a:solidFill>
        </p:grpSpPr>
        <p:sp>
          <p:nvSpPr>
            <p:cNvPr id="25" name="Rechteck 24">
              <a:extLst>
                <a:ext uri="{FF2B5EF4-FFF2-40B4-BE49-F238E27FC236}">
                  <a16:creationId xmlns:a16="http://schemas.microsoft.com/office/drawing/2014/main" id="{B6BC5724-AA1D-CB92-7485-DCA5836BAA6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Ellipse 25">
              <a:extLst>
                <a:ext uri="{FF2B5EF4-FFF2-40B4-BE49-F238E27FC236}">
                  <a16:creationId xmlns:a16="http://schemas.microsoft.com/office/drawing/2014/main" id="{D3AB1D66-2CDD-6645-43DB-ACEF1ADCC18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7" name="Knopf1">
            <a:extLst>
              <a:ext uri="{FF2B5EF4-FFF2-40B4-BE49-F238E27FC236}">
                <a16:creationId xmlns:a16="http://schemas.microsoft.com/office/drawing/2014/main" id="{016CA5EF-5AC3-1B2D-A97A-1E7765BEAFC5}"/>
              </a:ext>
            </a:extLst>
          </p:cNvPr>
          <p:cNvGrpSpPr/>
          <p:nvPr/>
        </p:nvGrpSpPr>
        <p:grpSpPr>
          <a:xfrm>
            <a:off x="9383011" y="1045049"/>
            <a:ext cx="525690" cy="504000"/>
            <a:chOff x="8550142" y="4941168"/>
            <a:chExt cx="593858" cy="576064"/>
          </a:xfrm>
          <a:solidFill>
            <a:schemeClr val="accent1"/>
          </a:solidFill>
        </p:grpSpPr>
        <p:sp>
          <p:nvSpPr>
            <p:cNvPr id="28" name="Rechteck 27">
              <a:extLst>
                <a:ext uri="{FF2B5EF4-FFF2-40B4-BE49-F238E27FC236}">
                  <a16:creationId xmlns:a16="http://schemas.microsoft.com/office/drawing/2014/main" id="{7424C59E-4047-FA16-6569-2F09BBFA981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246BEEC7-928B-473D-19C4-19C833ECEC8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sp>
        <p:nvSpPr>
          <p:cNvPr id="32" name="Fußzeilenplatzhalter 5">
            <a:extLst>
              <a:ext uri="{FF2B5EF4-FFF2-40B4-BE49-F238E27FC236}">
                <a16:creationId xmlns:a16="http://schemas.microsoft.com/office/drawing/2014/main" id="{AB7BCACE-DEC4-4C43-B12E-38D48E14D0D8}"/>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Daten</a:t>
            </a:r>
          </a:p>
        </p:txBody>
      </p:sp>
      <p:pic>
        <p:nvPicPr>
          <p:cNvPr id="31" name="Hilfe 8 Grafik" hidden="1">
            <a:extLst>
              <a:ext uri="{FF2B5EF4-FFF2-40B4-BE49-F238E27FC236}">
                <a16:creationId xmlns:a16="http://schemas.microsoft.com/office/drawing/2014/main" id="{92EC3920-BFE3-A087-E074-94C75B002C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68291" y="1985192"/>
            <a:ext cx="7952756" cy="4517011"/>
          </a:xfrm>
          <a:prstGeom prst="rect">
            <a:avLst/>
          </a:prstGeom>
          <a:effectLst>
            <a:glow rad="190500">
              <a:schemeClr val="accent1">
                <a:lumMod val="20000"/>
                <a:lumOff val="80000"/>
                <a:alpha val="85000"/>
              </a:schemeClr>
            </a:glow>
          </a:effectLst>
        </p:spPr>
      </p:pic>
      <p:pic>
        <p:nvPicPr>
          <p:cNvPr id="33" name="Hilfe 7 Grafik" hidden="1">
            <a:extLst>
              <a:ext uri="{FF2B5EF4-FFF2-40B4-BE49-F238E27FC236}">
                <a16:creationId xmlns:a16="http://schemas.microsoft.com/office/drawing/2014/main" id="{CA4C0449-771C-AD88-9439-6A195A4709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1823720"/>
            <a:ext cx="7940325" cy="4483573"/>
          </a:xfrm>
          <a:prstGeom prst="rect">
            <a:avLst/>
          </a:prstGeom>
          <a:effectLst>
            <a:glow rad="190500">
              <a:schemeClr val="accent1">
                <a:lumMod val="20000"/>
                <a:lumOff val="80000"/>
                <a:alpha val="85000"/>
              </a:schemeClr>
            </a:glow>
          </a:effectLst>
        </p:spPr>
      </p:pic>
      <p:pic>
        <p:nvPicPr>
          <p:cNvPr id="34" name="Hilfe 6 Grafik" hidden="1">
            <a:extLst>
              <a:ext uri="{FF2B5EF4-FFF2-40B4-BE49-F238E27FC236}">
                <a16:creationId xmlns:a16="http://schemas.microsoft.com/office/drawing/2014/main" id="{4B39A956-82BA-EF21-B50C-36E1C346207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7506" y="1641226"/>
            <a:ext cx="7937884" cy="4492179"/>
          </a:xfrm>
          <a:prstGeom prst="rect">
            <a:avLst/>
          </a:prstGeom>
          <a:effectLst>
            <a:glow rad="190500">
              <a:schemeClr val="accent1">
                <a:lumMod val="20000"/>
                <a:lumOff val="80000"/>
                <a:alpha val="85000"/>
              </a:schemeClr>
            </a:glow>
          </a:effectLst>
        </p:spPr>
      </p:pic>
      <p:pic>
        <p:nvPicPr>
          <p:cNvPr id="35" name="Hilfe 5 Grafik" hidden="1">
            <a:extLst>
              <a:ext uri="{FF2B5EF4-FFF2-40B4-BE49-F238E27FC236}">
                <a16:creationId xmlns:a16="http://schemas.microsoft.com/office/drawing/2014/main" id="{3E667766-C9B2-FC67-9484-C777AF407A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70605" y="1466745"/>
            <a:ext cx="7902324" cy="4484760"/>
          </a:xfrm>
          <a:prstGeom prst="rect">
            <a:avLst/>
          </a:prstGeom>
          <a:effectLst>
            <a:glow rad="190500">
              <a:schemeClr val="accent1">
                <a:lumMod val="20000"/>
                <a:lumOff val="80000"/>
                <a:alpha val="85000"/>
              </a:schemeClr>
            </a:glow>
          </a:effectLst>
        </p:spPr>
      </p:pic>
      <p:pic>
        <p:nvPicPr>
          <p:cNvPr id="36" name="Hilfe 4 Grafik" hidden="1">
            <a:extLst>
              <a:ext uri="{FF2B5EF4-FFF2-40B4-BE49-F238E27FC236}">
                <a16:creationId xmlns:a16="http://schemas.microsoft.com/office/drawing/2014/main" id="{76E49E12-2F31-3D53-3E9F-BFCFBBC771E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65568" y="1295667"/>
            <a:ext cx="7905986" cy="4470533"/>
          </a:xfrm>
          <a:prstGeom prst="rect">
            <a:avLst/>
          </a:prstGeom>
          <a:effectLst>
            <a:glow rad="190500">
              <a:schemeClr val="accent1">
                <a:lumMod val="20000"/>
                <a:lumOff val="80000"/>
                <a:alpha val="85000"/>
              </a:schemeClr>
            </a:glow>
          </a:effectLst>
        </p:spPr>
      </p:pic>
      <p:pic>
        <p:nvPicPr>
          <p:cNvPr id="37" name="Hilfe 3 Grafik">
            <a:extLst>
              <a:ext uri="{FF2B5EF4-FFF2-40B4-BE49-F238E27FC236}">
                <a16:creationId xmlns:a16="http://schemas.microsoft.com/office/drawing/2014/main" id="{5CBF16BF-1172-6769-72BC-B1168201277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65568" y="1112632"/>
            <a:ext cx="7927040" cy="4480221"/>
          </a:xfrm>
          <a:prstGeom prst="rect">
            <a:avLst/>
          </a:prstGeom>
          <a:effectLst>
            <a:glow rad="190500">
              <a:schemeClr val="accent1">
                <a:lumMod val="20000"/>
                <a:lumOff val="80000"/>
                <a:alpha val="85000"/>
              </a:schemeClr>
            </a:glow>
          </a:effectLst>
        </p:spPr>
      </p:pic>
      <p:pic>
        <p:nvPicPr>
          <p:cNvPr id="38" name="Hilfe 2 Grafik" hidden="1">
            <a:extLst>
              <a:ext uri="{FF2B5EF4-FFF2-40B4-BE49-F238E27FC236}">
                <a16:creationId xmlns:a16="http://schemas.microsoft.com/office/drawing/2014/main" id="{6B24CFAC-81F5-CDAE-C687-B24B607AD0D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071229" y="933561"/>
            <a:ext cx="7913899" cy="4481982"/>
          </a:xfrm>
          <a:prstGeom prst="rect">
            <a:avLst/>
          </a:prstGeom>
          <a:effectLst>
            <a:glow rad="190500">
              <a:schemeClr val="accent1">
                <a:lumMod val="20000"/>
                <a:lumOff val="80000"/>
                <a:alpha val="85000"/>
              </a:schemeClr>
            </a:glow>
          </a:effectLst>
        </p:spPr>
      </p:pic>
      <p:pic>
        <p:nvPicPr>
          <p:cNvPr id="42" name="Hilfe 1 Grafik" hidden="1">
            <a:extLst>
              <a:ext uri="{FF2B5EF4-FFF2-40B4-BE49-F238E27FC236}">
                <a16:creationId xmlns:a16="http://schemas.microsoft.com/office/drawing/2014/main" id="{3548F6E1-0E9C-D7DF-5C80-03CAA854F9E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093918" y="767209"/>
            <a:ext cx="7865722" cy="4458304"/>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12857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44444E-6 L -0.88093 4.44444E-6 " pathEditMode="relative" rAng="0" ptsTypes="AA">
                                      <p:cBhvr>
                                        <p:cTn id="6" dur="2000" fill="hold"/>
                                        <p:tgtEl>
                                          <p:spTgt spid="42"/>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35897E-6 4.44444E-6 " pathEditMode="relative" rAng="0" ptsTypes="AA">
                                      <p:cBhvr>
                                        <p:cTn id="10" dur="2000" fill="hold"/>
                                        <p:tgtEl>
                                          <p:spTgt spid="42"/>
                                        </p:tgtEl>
                                        <p:attrNameLst>
                                          <p:attrName>ppt_x</p:attrName>
                                          <p:attrName>ppt_y</p:attrName>
                                        </p:attrNameLst>
                                      </p:cBhvr>
                                      <p:rCtr x="44038" y="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10256E-6 -1.48148E-6 L -0.88093 -1.48148E-6 " pathEditMode="relative" rAng="0" ptsTypes="AA">
                                      <p:cBhvr>
                                        <p:cTn id="14" dur="2000" fill="hold"/>
                                        <p:tgtEl>
                                          <p:spTgt spid="38"/>
                                        </p:tgtEl>
                                        <p:attrNameLst>
                                          <p:attrName>ppt_x</p:attrName>
                                          <p:attrName>ppt_y</p:attrName>
                                        </p:attrNameLst>
                                      </p:cBhvr>
                                      <p:rCtr x="-44054"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88093 -1.48148E-6 L 4.10256E-6 -1.48148E-6 " pathEditMode="relative" rAng="0" ptsTypes="AA">
                                      <p:cBhvr>
                                        <p:cTn id="18" dur="2000" fill="hold"/>
                                        <p:tgtEl>
                                          <p:spTgt spid="38"/>
                                        </p:tgtEl>
                                        <p:attrNameLst>
                                          <p:attrName>ppt_x</p:attrName>
                                          <p:attrName>ppt_y</p:attrName>
                                        </p:attrNameLst>
                                      </p:cBhvr>
                                      <p:rCtr x="44038" y="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4.10256E-6 1.11111E-6 L -0.88093 1.11111E-6 " pathEditMode="relative" rAng="0" ptsTypes="AA">
                                      <p:cBhvr>
                                        <p:cTn id="22" dur="2000" fill="hold"/>
                                        <p:tgtEl>
                                          <p:spTgt spid="37"/>
                                        </p:tgtEl>
                                        <p:attrNameLst>
                                          <p:attrName>ppt_x</p:attrName>
                                          <p:attrName>ppt_y</p:attrName>
                                        </p:attrNameLst>
                                      </p:cBhvr>
                                      <p:rCtr x="-44054"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88093 1.11111E-6 L 4.10256E-6 1.11111E-6 " pathEditMode="relative" rAng="0" ptsTypes="AA">
                                      <p:cBhvr>
                                        <p:cTn id="26" dur="2000" fill="hold"/>
                                        <p:tgtEl>
                                          <p:spTgt spid="37"/>
                                        </p:tgtEl>
                                        <p:attrNameLst>
                                          <p:attrName>ppt_x</p:attrName>
                                          <p:attrName>ppt_y</p:attrName>
                                        </p:attrNameLst>
                                      </p:cBhvr>
                                      <p:rCtr x="44038" y="0"/>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1.53846E-6 1.11022E-16 L -0.88093 1.11022E-16 " pathEditMode="relative" rAng="0" ptsTypes="AA">
                                      <p:cBhvr>
                                        <p:cTn id="30" dur="2000" fill="hold"/>
                                        <p:tgtEl>
                                          <p:spTgt spid="31"/>
                                        </p:tgtEl>
                                        <p:attrNameLst>
                                          <p:attrName>ppt_x</p:attrName>
                                          <p:attrName>ppt_y</p:attrName>
                                        </p:attrNameLst>
                                      </p:cBhvr>
                                      <p:rCtr x="-44054"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88093 1.11022E-16 L 1.53846E-6 1.11022E-16 " pathEditMode="relative" rAng="0" ptsTypes="AA">
                                      <p:cBhvr>
                                        <p:cTn id="34" dur="2000" fill="hold"/>
                                        <p:tgtEl>
                                          <p:spTgt spid="31"/>
                                        </p:tgtEl>
                                        <p:attrNameLst>
                                          <p:attrName>ppt_x</p:attrName>
                                          <p:attrName>ppt_y</p:attrName>
                                        </p:attrNameLst>
                                      </p:cBhvr>
                                      <p:rCtr x="44038" y="0"/>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3.07692E-6 -4.07407E-6 L -0.88093 -4.07407E-6 " pathEditMode="relative" rAng="0" ptsTypes="AA">
                                      <p:cBhvr>
                                        <p:cTn id="38" dur="2000" fill="hold"/>
                                        <p:tgtEl>
                                          <p:spTgt spid="33"/>
                                        </p:tgtEl>
                                        <p:attrNameLst>
                                          <p:attrName>ppt_x</p:attrName>
                                          <p:attrName>ppt_y</p:attrName>
                                        </p:attrNameLst>
                                      </p:cBhvr>
                                      <p:rCtr x="-44054"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88093 -4.07407E-6 L 3.07692E-6 -4.07407E-6 " pathEditMode="relative" rAng="0" ptsTypes="AA">
                                      <p:cBhvr>
                                        <p:cTn id="42" dur="2000" fill="hold"/>
                                        <p:tgtEl>
                                          <p:spTgt spid="33"/>
                                        </p:tgtEl>
                                        <p:attrNameLst>
                                          <p:attrName>ppt_x</p:attrName>
                                          <p:attrName>ppt_y</p:attrName>
                                        </p:attrNameLst>
                                      </p:cBhvr>
                                      <p:rCtr x="44038" y="0"/>
                                    </p:animMotion>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2.82051E-6 3.33333E-6 L -0.88093 3.33333E-6 " pathEditMode="relative" rAng="0" ptsTypes="AA">
                                      <p:cBhvr>
                                        <p:cTn id="46" dur="2000" fill="hold"/>
                                        <p:tgtEl>
                                          <p:spTgt spid="34"/>
                                        </p:tgtEl>
                                        <p:attrNameLst>
                                          <p:attrName>ppt_x</p:attrName>
                                          <p:attrName>ppt_y</p:attrName>
                                        </p:attrNameLst>
                                      </p:cBhvr>
                                      <p:rCtr x="-44054" y="0"/>
                                    </p:animMotion>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88093 3.33333E-6 L 2.82051E-6 3.33333E-6 " pathEditMode="relative" rAng="0" ptsTypes="AA">
                                      <p:cBhvr>
                                        <p:cTn id="50" dur="2000" fill="hold"/>
                                        <p:tgtEl>
                                          <p:spTgt spid="34"/>
                                        </p:tgtEl>
                                        <p:attrNameLst>
                                          <p:attrName>ppt_x</p:attrName>
                                          <p:attrName>ppt_y</p:attrName>
                                        </p:attrNameLst>
                                      </p:cBhvr>
                                      <p:rCtr x="44038" y="0"/>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4.87179E-6 -7.40741E-7 L -0.88092 -7.40741E-7 " pathEditMode="relative" rAng="0" ptsTypes="AA">
                                      <p:cBhvr>
                                        <p:cTn id="54" dur="2000" fill="hold"/>
                                        <p:tgtEl>
                                          <p:spTgt spid="35"/>
                                        </p:tgtEl>
                                        <p:attrNameLst>
                                          <p:attrName>ppt_x</p:attrName>
                                          <p:attrName>ppt_y</p:attrName>
                                        </p:attrNameLst>
                                      </p:cBhvr>
                                      <p:rCtr x="-44054" y="0"/>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88092 -7.40741E-7 L -4.87179E-6 -7.40741E-7 " pathEditMode="relative" rAng="0" ptsTypes="AA">
                                      <p:cBhvr>
                                        <p:cTn id="58" dur="2000" fill="hold"/>
                                        <p:tgtEl>
                                          <p:spTgt spid="35"/>
                                        </p:tgtEl>
                                        <p:attrNameLst>
                                          <p:attrName>ppt_x</p:attrName>
                                          <p:attrName>ppt_y</p:attrName>
                                        </p:attrNameLst>
                                      </p:cBhvr>
                                      <p:rCtr x="44038" y="0"/>
                                    </p:animMotion>
                                  </p:childTnLst>
                                </p:cTn>
                              </p:par>
                            </p:childTnLst>
                          </p:cTn>
                        </p:par>
                      </p:childTnLst>
                    </p:cTn>
                  </p:par>
                  <p:par>
                    <p:cTn id="59" fill="hold">
                      <p:stCondLst>
                        <p:cond delay="indefinite"/>
                      </p:stCondLst>
                      <p:childTnLst>
                        <p:par>
                          <p:cTn id="60" fill="hold">
                            <p:stCondLst>
                              <p:cond delay="0"/>
                            </p:stCondLst>
                            <p:childTnLst>
                              <p:par>
                                <p:cTn id="61" presetID="35" presetClass="path" presetSubtype="0" accel="50000" decel="50000" fill="hold" nodeType="clickEffect">
                                  <p:stCondLst>
                                    <p:cond delay="0"/>
                                  </p:stCondLst>
                                  <p:childTnLst>
                                    <p:animMotion origin="layout" path="M -4.35897E-6 -4.81481E-6 L -0.88093 -4.81481E-6 " pathEditMode="relative" rAng="0" ptsTypes="AA">
                                      <p:cBhvr>
                                        <p:cTn id="62" dur="2000" fill="hold"/>
                                        <p:tgtEl>
                                          <p:spTgt spid="36"/>
                                        </p:tgtEl>
                                        <p:attrNameLst>
                                          <p:attrName>ppt_x</p:attrName>
                                          <p:attrName>ppt_y</p:attrName>
                                        </p:attrNameLst>
                                      </p:cBhvr>
                                      <p:rCtr x="-44054" y="0"/>
                                    </p:animMotion>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nodeType="clickEffect">
                                  <p:stCondLst>
                                    <p:cond delay="0"/>
                                  </p:stCondLst>
                                  <p:childTnLst>
                                    <p:animMotion origin="layout" path="M -0.88093 -4.81481E-6 L -4.35897E-6 -4.81481E-6 " pathEditMode="relative" rAng="0" ptsTypes="AA">
                                      <p:cBhvr>
                                        <p:cTn id="66" dur="2000" fill="hold"/>
                                        <p:tgtEl>
                                          <p:spTgt spid="36"/>
                                        </p:tgtEl>
                                        <p:attrNameLst>
                                          <p:attrName>ppt_x</p:attrName>
                                          <p:attrName>ppt_y</p:attrName>
                                        </p:attrNameLst>
                                      </p:cBhvr>
                                      <p:rCtr x="440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prstClr val="black"/>
                    </a:solidFill>
                    <a:latin typeface="Calibri" panose="020F0502020204030204" pitchFamily="34" charset="0"/>
                    <a:cs typeface="Calibri" panose="020F0502020204030204" pitchFamily="34" charset="0"/>
                  </a:rPr>
                  <a:t>Arithmetische Mittel </a:t>
                </a:r>
              </a:p>
              <a:p>
                <a:pPr>
                  <a:lnSpc>
                    <a:spcPct val="107000"/>
                  </a:lnSpc>
                  <a:spcAft>
                    <a:spcPts val="800"/>
                  </a:spcAft>
                </a:pPr>
                <a:endParaRPr lang="de-DE" sz="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Das </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arithmetische Mittel</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gibt einen </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Durchschnittswert</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an. Man spricht man auch vom </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Mittelwert.</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Um das arithmetische Mittel zu berechnen, musst Du alle Zahlen addieren und teilst diese Summe durch die Anzahl der Zahlen. </a:t>
                </a:r>
              </a:p>
              <a:p>
                <a:pPr>
                  <a:lnSpc>
                    <a:spcPct val="107000"/>
                  </a:lnSpc>
                  <a:spcAft>
                    <a:spcPts val="800"/>
                  </a:spcAft>
                </a:pPr>
                <a:r>
                  <a:rPr lang="de-DE" sz="1600" b="1" i="1" kern="100" dirty="0">
                    <a:effectLst/>
                    <a:latin typeface="Calibri" panose="020F0502020204030204" pitchFamily="34" charset="0"/>
                    <a:ea typeface="Calibri" panose="020F0502020204030204" pitchFamily="34" charset="0"/>
                    <a:cs typeface="Times New Roman" panose="02020603050405020304" pitchFamily="18" charset="0"/>
                  </a:rPr>
                  <a:t>Ein Beispiel:</a:t>
                </a:r>
                <a:endParaRPr lang="de-DE" sz="1600" b="1"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Gegeben sind folgende Zahlen: </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2          5         6         10</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Es sind also 4 Zahlen.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Das arithmetische Mittel errechnest Du nun wie folgt: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2+5+6+10</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=5,75</m:t>
                      </m:r>
                    </m:oMath>
                  </m:oMathPara>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1"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						</a:t>
                </a:r>
                <a:endParaRPr lang="de-DE" sz="1600" b="1" u="sng" dirty="0">
                  <a:solidFill>
                    <a:prstClr val="black"/>
                  </a:solidFill>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44507878-99E9-2C2C-69F6-9D9F64C4586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p:txBody>
          <a:bodyPr/>
          <a:lstStyle/>
          <a:p>
            <a:pPr algn="ctr"/>
            <a:r>
              <a:rPr lang="de-DE" dirty="0"/>
              <a:t>Hilfe 1</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normAutofit/>
          </a:bodyPr>
          <a:lstStyle/>
          <a:p>
            <a:r>
              <a:rPr lang="de-DE" dirty="0"/>
              <a:t>Arithmetisches mittel</a:t>
            </a:r>
          </a:p>
        </p:txBody>
      </p:sp>
      <p:sp>
        <p:nvSpPr>
          <p:cNvPr id="5" name="Fußzeilenplatzhalter 5">
            <a:extLst>
              <a:ext uri="{FF2B5EF4-FFF2-40B4-BE49-F238E27FC236}">
                <a16:creationId xmlns:a16="http://schemas.microsoft.com/office/drawing/2014/main" id="{55535EAC-BEB8-C664-F2AF-F58CB76A3E58}"/>
              </a:ext>
            </a:extLst>
          </p:cNvPr>
          <p:cNvSpPr>
            <a:spLocks noGrp="1"/>
          </p:cNvSpPr>
          <p:nvPr>
            <p:ph type="ftr" sz="quarter" idx="10"/>
          </p:nvPr>
        </p:nvSpPr>
        <p:spPr>
          <a:xfrm>
            <a:off x="8625408" y="5971665"/>
            <a:ext cx="3136901" cy="246221"/>
          </a:xfrm>
        </p:spPr>
        <p:txBody>
          <a:bodyPr/>
          <a:lstStyle/>
          <a:p>
            <a:pPr defTabSz="957861"/>
            <a:r>
              <a:rPr lang="de-DE" dirty="0">
                <a:solidFill>
                  <a:prstClr val="black">
                    <a:tint val="75000"/>
                  </a:prstClr>
                </a:solidFill>
              </a:rPr>
              <a:t>Daten</a:t>
            </a:r>
          </a:p>
        </p:txBody>
      </p:sp>
    </p:spTree>
    <p:extLst>
      <p:ext uri="{BB962C8B-B14F-4D97-AF65-F5344CB8AC3E}">
        <p14:creationId xmlns:p14="http://schemas.microsoft.com/office/powerpoint/2010/main" val="414617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4D0BC-4E4B-3827-7564-443CA459F98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3641B3F-C5A6-4C37-471B-FDFDBFA0502D}"/>
                  </a:ext>
                </a:extLst>
              </p:cNvPr>
              <p:cNvSpPr>
                <a:spLocks noGrp="1"/>
              </p:cNvSpPr>
              <p:nvPr>
                <p:ph idx="1"/>
              </p:nvPr>
            </p:nvSpPr>
            <p:spPr>
              <a:xfrm>
                <a:off x="64289" y="1065689"/>
                <a:ext cx="9203968" cy="5192120"/>
              </a:xfrm>
            </p:spPr>
            <p:txBody>
              <a:bodyPr/>
              <a:lstStyle/>
              <a:p>
                <a:pPr marL="0">
                  <a:spcBef>
                    <a:spcPts val="0"/>
                  </a:spcBef>
                  <a:tabLst>
                    <a:tab pos="1758950" algn="l"/>
                  </a:tabLst>
                </a:pPr>
                <a:r>
                  <a:rPr lang="de-DE" sz="1600" kern="100" dirty="0">
                    <a:effectLst/>
                    <a:latin typeface="Calibri" panose="020F0502020204030204" pitchFamily="34" charset="0"/>
                    <a:ea typeface="Calibri" panose="020F0502020204030204" pitchFamily="34" charset="0"/>
                    <a:cs typeface="Calibri" panose="020F0502020204030204" pitchFamily="34" charset="0"/>
                  </a:rPr>
                  <a:t>Ein Teil von einem Ganzen nennt man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Anteil.</a:t>
                </a:r>
                <a:r>
                  <a:rPr lang="de-DE" sz="1600" kern="100" dirty="0">
                    <a:effectLst/>
                    <a:latin typeface="Calibri" panose="020F0502020204030204" pitchFamily="34" charset="0"/>
                    <a:ea typeface="Calibri" panose="020F0502020204030204" pitchFamily="34" charset="0"/>
                    <a:cs typeface="Calibri" panose="020F0502020204030204" pitchFamily="34" charset="0"/>
                  </a:rPr>
                  <a:t> Anteile lassen sich als </a:t>
                </a:r>
                <a:r>
                  <a:rPr lang="de-DE" sz="1600" b="1" u="sng" kern="100" dirty="0">
                    <a:effectLst/>
                    <a:latin typeface="Calibri" panose="020F0502020204030204" pitchFamily="34" charset="0"/>
                    <a:ea typeface="Calibri" panose="020F0502020204030204" pitchFamily="34" charset="0"/>
                    <a:cs typeface="Calibri" panose="020F0502020204030204" pitchFamily="34" charset="0"/>
                  </a:rPr>
                  <a:t>Bruch</a:t>
                </a:r>
                <a:r>
                  <a:rPr lang="de-DE" sz="1600" kern="100" dirty="0">
                    <a:effectLst/>
                    <a:latin typeface="Calibri" panose="020F0502020204030204" pitchFamily="34" charset="0"/>
                    <a:ea typeface="Calibri" panose="020F0502020204030204" pitchFamily="34" charset="0"/>
                    <a:cs typeface="Calibri" panose="020F0502020204030204" pitchFamily="34" charset="0"/>
                  </a:rPr>
                  <a:t>, als </a:t>
                </a:r>
                <a:r>
                  <a:rPr lang="de-DE" sz="1600" b="1" u="sng" kern="100" dirty="0">
                    <a:effectLst/>
                    <a:latin typeface="Calibri" panose="020F0502020204030204" pitchFamily="34" charset="0"/>
                    <a:ea typeface="Calibri" panose="020F0502020204030204" pitchFamily="34" charset="0"/>
                    <a:cs typeface="Calibri" panose="020F0502020204030204" pitchFamily="34" charset="0"/>
                  </a:rPr>
                  <a:t>Dezimalzahl</a:t>
                </a:r>
                <a:r>
                  <a:rPr lang="de-DE" sz="1600" kern="100" dirty="0">
                    <a:effectLst/>
                    <a:latin typeface="Calibri" panose="020F0502020204030204" pitchFamily="34" charset="0"/>
                    <a:ea typeface="Calibri" panose="020F0502020204030204" pitchFamily="34" charset="0"/>
                    <a:cs typeface="Calibri" panose="020F0502020204030204" pitchFamily="34" charset="0"/>
                  </a:rPr>
                  <a:t> oder als </a:t>
                </a:r>
                <a:r>
                  <a:rPr lang="de-DE" sz="1600" b="1" u="sng" kern="100" dirty="0">
                    <a:effectLst/>
                    <a:latin typeface="Calibri" panose="020F0502020204030204" pitchFamily="34" charset="0"/>
                    <a:ea typeface="Calibri" panose="020F0502020204030204" pitchFamily="34" charset="0"/>
                    <a:cs typeface="Calibri" panose="020F0502020204030204" pitchFamily="34" charset="0"/>
                  </a:rPr>
                  <a:t>Prozent </a:t>
                </a:r>
                <a:r>
                  <a:rPr lang="de-DE" sz="1600" kern="100" dirty="0">
                    <a:effectLst/>
                    <a:latin typeface="Calibri" panose="020F0502020204030204" pitchFamily="34" charset="0"/>
                    <a:ea typeface="Calibri" panose="020F0502020204030204" pitchFamily="34" charset="0"/>
                    <a:cs typeface="Calibri" panose="020F0502020204030204" pitchFamily="34" charset="0"/>
                  </a:rPr>
                  <a:t>darstellen:</a:t>
                </a:r>
              </a:p>
              <a:p>
                <a:pPr marL="0">
                  <a:spcBef>
                    <a:spcPts val="0"/>
                  </a:spcBef>
                  <a:tabLst>
                    <a:tab pos="1758950" algn="l"/>
                  </a:tabLst>
                </a:pPr>
                <a:endParaRPr lang="de-DE" sz="1600" kern="100"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tabLst>
                    <a:tab pos="1758950" algn="l"/>
                  </a:tabLst>
                </a:pPr>
                <a:r>
                  <a:rPr lang="de-DE" sz="1600" b="1" kern="100" dirty="0">
                    <a:effectLst/>
                    <a:latin typeface="Calibri" panose="020F0502020204030204" pitchFamily="34" charset="0"/>
                    <a:ea typeface="Calibri" panose="020F0502020204030204" pitchFamily="34" charset="0"/>
                    <a:cs typeface="Calibri" panose="020F0502020204030204" pitchFamily="34" charset="0"/>
                  </a:rPr>
                  <a:t>Beispiel</a:t>
                </a:r>
                <a:r>
                  <a:rPr lang="de-DE" sz="1600" kern="100" dirty="0">
                    <a:effectLst/>
                    <a:latin typeface="Calibri" panose="020F0502020204030204" pitchFamily="34" charset="0"/>
                    <a:ea typeface="Calibri" panose="020F0502020204030204" pitchFamily="34" charset="0"/>
                    <a:cs typeface="Calibri" panose="020F0502020204030204" pitchFamily="34" charset="0"/>
                  </a:rPr>
                  <a:t>:</a:t>
                </a:r>
              </a:p>
              <a:p>
                <a:pPr marL="0">
                  <a:spcBef>
                    <a:spcPts val="0"/>
                  </a:spcBef>
                  <a:tabLst>
                    <a:tab pos="1758950" algn="l"/>
                  </a:tabLst>
                </a:pPr>
                <a:endParaRPr lang="de-DE" sz="1600" kern="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Calibri" panose="020F0502020204030204" pitchFamily="34" charset="0"/>
                  </a:rPr>
                  <a:t>In der Graphik sind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3 von 4 Feldern</a:t>
                </a:r>
                <a:r>
                  <a:rPr lang="de-DE" sz="1600" kern="100" dirty="0">
                    <a:effectLst/>
                    <a:latin typeface="Calibri" panose="020F0502020204030204" pitchFamily="34" charset="0"/>
                    <a:ea typeface="Calibri" panose="020F0502020204030204" pitchFamily="34" charset="0"/>
                    <a:cs typeface="Calibri" panose="020F0502020204030204" pitchFamily="34" charset="0"/>
                  </a:rPr>
                  <a:t> gefärbt.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Das Ganze</a:t>
                </a:r>
                <a:r>
                  <a:rPr lang="de-DE" sz="1600" kern="100" dirty="0">
                    <a:effectLst/>
                    <a:latin typeface="Calibri" panose="020F0502020204030204" pitchFamily="34" charset="0"/>
                    <a:ea typeface="Calibri" panose="020F0502020204030204" pitchFamily="34" charset="0"/>
                    <a:cs typeface="Calibri" panose="020F0502020204030204" pitchFamily="34" charset="0"/>
                  </a:rPr>
                  <a:t> sind also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4 Felder,</a:t>
                </a:r>
                <a:r>
                  <a:rPr lang="de-DE" sz="1600" kern="100" dirty="0">
                    <a:effectLst/>
                    <a:latin typeface="Calibri" panose="020F0502020204030204" pitchFamily="34" charset="0"/>
                    <a:ea typeface="Calibri" panose="020F0502020204030204" pitchFamily="34" charset="0"/>
                    <a:cs typeface="Calibri" panose="020F0502020204030204" pitchFamily="34" charset="0"/>
                  </a:rPr>
                  <a:t> der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Teil entspricht 3 Felder.</a:t>
                </a:r>
                <a:r>
                  <a:rPr lang="de-DE" sz="1600" kern="100" dirty="0">
                    <a:effectLst/>
                    <a:latin typeface="Calibri" panose="020F0502020204030204" pitchFamily="34" charset="0"/>
                    <a:ea typeface="Calibri" panose="020F0502020204030204" pitchFamily="34" charset="0"/>
                    <a:cs typeface="Calibri" panose="020F0502020204030204" pitchFamily="34" charset="0"/>
                  </a:rPr>
                  <a:t> Der Anteil ist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3 von 4.</a:t>
                </a:r>
                <a:r>
                  <a:rPr lang="de-DE" sz="1600" kern="100" dirty="0">
                    <a:effectLst/>
                    <a:latin typeface="Calibri" panose="020F0502020204030204" pitchFamily="34" charset="0"/>
                    <a:ea typeface="Calibri" panose="020F0502020204030204" pitchFamily="34" charset="0"/>
                    <a:cs typeface="Calibri" panose="020F0502020204030204" pitchFamily="34" charset="0"/>
                  </a:rPr>
                  <a:t> </a:t>
                </a: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Calibri" panose="020F0502020204030204" pitchFamily="34" charset="0"/>
                  </a:rPr>
                  <a:t>Dieser Anteil lässt sich als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ea typeface="Calibri" panose="020F0502020204030204" pitchFamily="34" charset="0"/>
                    <a:cs typeface="Calibri" panose="020F0502020204030204" pitchFamily="34" charset="0"/>
                  </a:rPr>
                  <a:t> - </a:t>
                </a:r>
                <a:r>
                  <a:rPr lang="de-DE" sz="1600" b="1" i="1" kern="100" dirty="0">
                    <a:effectLst/>
                    <a:ea typeface="Calibri" panose="020F0502020204030204" pitchFamily="34" charset="0"/>
                    <a:cs typeface="Calibri" panose="020F0502020204030204" pitchFamily="34" charset="0"/>
                  </a:rPr>
                  <a:t>Bruch: </a:t>
                </a:r>
                <a14:m>
                  <m:oMath xmlns:m="http://schemas.openxmlformats.org/officeDocument/2006/math">
                    <m:f>
                      <m:fPr>
                        <m:ctrlPr>
                          <a:rPr lang="de-DE" sz="1600" b="1" i="1" kern="100">
                            <a:effectLst/>
                            <a:latin typeface="Cambria Math" panose="02040503050406030204" pitchFamily="18" charset="0"/>
                            <a:ea typeface="Calibri" panose="020F0502020204030204" pitchFamily="34" charset="0"/>
                            <a:cs typeface="Calibri" panose="020F0502020204030204" pitchFamily="34" charset="0"/>
                          </a:rPr>
                        </m:ctrlPr>
                      </m:fPr>
                      <m:num>
                        <m:r>
                          <a:rPr lang="de-DE" sz="1600" b="1" i="1" kern="100">
                            <a:effectLst/>
                            <a:latin typeface="Cambria Math" panose="02040503050406030204" pitchFamily="18" charset="0"/>
                            <a:ea typeface="Calibri" panose="020F0502020204030204" pitchFamily="34" charset="0"/>
                            <a:cs typeface="Calibri" panose="020F0502020204030204" pitchFamily="34" charset="0"/>
                          </a:rPr>
                          <m:t>𝟑</m:t>
                        </m:r>
                      </m:num>
                      <m:den>
                        <m:r>
                          <a:rPr lang="de-DE" sz="1600" b="1" i="1" kern="100">
                            <a:effectLst/>
                            <a:latin typeface="Cambria Math" panose="02040503050406030204" pitchFamily="18" charset="0"/>
                            <a:ea typeface="Calibri" panose="020F0502020204030204" pitchFamily="34" charset="0"/>
                            <a:cs typeface="Calibri" panose="020F0502020204030204" pitchFamily="34" charset="0"/>
                          </a:rPr>
                          <m:t>𝟒</m:t>
                        </m:r>
                      </m:den>
                    </m:f>
                  </m:oMath>
                </a14:m>
                <a:r>
                  <a:rPr lang="de-DE" sz="1600" b="1" i="1" kern="100" dirty="0">
                    <a:effectLst/>
                    <a:ea typeface="Calibri" panose="020F0502020204030204" pitchFamily="34" charset="0"/>
                    <a:cs typeface="Calibri" panose="020F0502020204030204" pitchFamily="34" charset="0"/>
                  </a:rPr>
                  <a:t> </a:t>
                </a:r>
                <a:endParaRPr lang="de-DE" sz="1600" kern="100" dirty="0">
                  <a:effectLst/>
                  <a:ea typeface="Calibri" panose="020F0502020204030204" pitchFamily="34" charset="0"/>
                  <a:cs typeface="Times New Roman" panose="02020603050405020304" pitchFamily="18" charset="0"/>
                </a:endParaRPr>
              </a:p>
              <a:p>
                <a:pPr marL="0" lvl="0">
                  <a:lnSpc>
                    <a:spcPct val="107000"/>
                  </a:lnSpc>
                </a:pPr>
                <a:r>
                  <a:rPr lang="de-DE" sz="1600" b="1" i="1" kern="100" dirty="0">
                    <a:effectLst/>
                    <a:ea typeface="Calibri" panose="020F0502020204030204" pitchFamily="34" charset="0"/>
                    <a:cs typeface="Calibri" panose="020F0502020204030204" pitchFamily="34" charset="0"/>
                  </a:rPr>
                  <a:t>- Dezimalzahl: 0,75</a:t>
                </a:r>
              </a:p>
              <a:p>
                <a:pPr marL="0" lvl="0">
                  <a:lnSpc>
                    <a:spcPct val="107000"/>
                  </a:lnSpc>
                </a:pPr>
                <a:r>
                  <a:rPr lang="de-DE" sz="1600" b="1" i="1" kern="100" dirty="0">
                    <a:effectLst/>
                    <a:ea typeface="Calibri" panose="020F0502020204030204" pitchFamily="34" charset="0"/>
                    <a:cs typeface="Calibri" panose="020F0502020204030204" pitchFamily="34" charset="0"/>
                  </a:rPr>
                  <a:t> </a:t>
                </a:r>
                <a:endParaRPr lang="de-DE" sz="1600" kern="100" dirty="0">
                  <a:effectLst/>
                  <a:ea typeface="Calibri" panose="020F0502020204030204" pitchFamily="34" charset="0"/>
                  <a:cs typeface="Times New Roman" panose="02020603050405020304" pitchFamily="18" charset="0"/>
                </a:endParaRPr>
              </a:p>
              <a:p>
                <a:pPr marL="0" lvl="0">
                  <a:lnSpc>
                    <a:spcPct val="107000"/>
                  </a:lnSpc>
                  <a:spcAft>
                    <a:spcPts val="800"/>
                  </a:spcAft>
                </a:pPr>
                <a:r>
                  <a:rPr lang="de-DE" sz="1600" b="1" i="1" kern="100" dirty="0">
                    <a:effectLst/>
                    <a:ea typeface="Calibri" panose="020F0502020204030204" pitchFamily="34" charset="0"/>
                    <a:cs typeface="Calibri" panose="020F0502020204030204" pitchFamily="34" charset="0"/>
                  </a:rPr>
                  <a:t>- Prozent: 75 % </a:t>
                </a:r>
                <a:endParaRPr lang="de-DE" sz="16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ea typeface="Calibri" panose="020F0502020204030204" pitchFamily="34" charset="0"/>
                    <a:cs typeface="Calibri" panose="020F0502020204030204" pitchFamily="34" charset="0"/>
                  </a:rPr>
                  <a:t> darstellen.</a:t>
                </a:r>
                <a:endParaRPr lang="de-DE" sz="1600" kern="100" dirty="0">
                  <a:effectLst/>
                  <a:ea typeface="Calibri" panose="020F0502020204030204" pitchFamily="34" charset="0"/>
                  <a:cs typeface="Times New Roman" panose="02020603050405020304" pitchFamily="18" charset="0"/>
                </a:endParaRPr>
              </a:p>
              <a:p>
                <a:r>
                  <a:rPr lang="de-DE" sz="1600" b="1" dirty="0">
                    <a:effectLst/>
                    <a:ea typeface="Calibri" panose="020F0502020204030204" pitchFamily="34" charset="0"/>
                  </a:rPr>
                  <a:t>Das heißt:      </a:t>
                </a:r>
                <a14:m>
                  <m:oMath xmlns:m="http://schemas.openxmlformats.org/officeDocument/2006/math">
                    <m:f>
                      <m:fPr>
                        <m:ctrlPr>
                          <a:rPr lang="de-DE" sz="1600" b="1" i="1">
                            <a:effectLst/>
                            <a:latin typeface="Cambria Math" panose="02040503050406030204" pitchFamily="18" charset="0"/>
                            <a:cs typeface="Calibri" panose="020F0502020204030204" pitchFamily="34" charset="0"/>
                          </a:rPr>
                        </m:ctrlPr>
                      </m:fPr>
                      <m:num>
                        <m:r>
                          <a:rPr lang="de-DE" sz="1600" b="1" i="1">
                            <a:effectLst/>
                            <a:latin typeface="Cambria Math" panose="02040503050406030204" pitchFamily="18" charset="0"/>
                            <a:ea typeface="Calibri" panose="020F0502020204030204" pitchFamily="34" charset="0"/>
                            <a:cs typeface="Calibri" panose="020F0502020204030204" pitchFamily="34" charset="0"/>
                          </a:rPr>
                          <m:t>𝟑</m:t>
                        </m:r>
                      </m:num>
                      <m:den>
                        <m:r>
                          <a:rPr lang="de-DE" sz="1600" b="1" i="1">
                            <a:effectLst/>
                            <a:latin typeface="Cambria Math" panose="02040503050406030204" pitchFamily="18" charset="0"/>
                            <a:ea typeface="Calibri" panose="020F0502020204030204" pitchFamily="34" charset="0"/>
                            <a:cs typeface="Calibri" panose="020F0502020204030204" pitchFamily="34" charset="0"/>
                          </a:rPr>
                          <m:t>𝟒</m:t>
                        </m:r>
                      </m:den>
                    </m:f>
                    <m:r>
                      <a:rPr lang="de-DE" sz="1600" b="1" i="1">
                        <a:effectLst/>
                        <a:latin typeface="Cambria Math" panose="02040503050406030204" pitchFamily="18" charset="0"/>
                        <a:ea typeface="Calibri" panose="020F0502020204030204" pitchFamily="34" charset="0"/>
                        <a:cs typeface="Calibri" panose="020F0502020204030204" pitchFamily="34" charset="0"/>
                      </a:rPr>
                      <m:t>=</m:t>
                    </m:r>
                    <m:r>
                      <a:rPr lang="de-DE" sz="1600" b="1" i="1">
                        <a:effectLst/>
                        <a:latin typeface="Cambria Math" panose="02040503050406030204" pitchFamily="18" charset="0"/>
                        <a:ea typeface="Calibri" panose="020F0502020204030204" pitchFamily="34" charset="0"/>
                        <a:cs typeface="Calibri" panose="020F0502020204030204" pitchFamily="34" charset="0"/>
                      </a:rPr>
                      <m:t>𝟎</m:t>
                    </m:r>
                    <m:r>
                      <a:rPr lang="de-DE" sz="1600" b="1" i="1">
                        <a:effectLst/>
                        <a:latin typeface="Cambria Math" panose="02040503050406030204" pitchFamily="18" charset="0"/>
                        <a:ea typeface="Calibri" panose="020F0502020204030204" pitchFamily="34" charset="0"/>
                        <a:cs typeface="Calibri" panose="020F0502020204030204" pitchFamily="34" charset="0"/>
                      </a:rPr>
                      <m:t>,</m:t>
                    </m:r>
                    <m:r>
                      <a:rPr lang="de-DE" sz="1600" b="1" i="1">
                        <a:effectLst/>
                        <a:latin typeface="Cambria Math" panose="02040503050406030204" pitchFamily="18" charset="0"/>
                        <a:ea typeface="Calibri" panose="020F0502020204030204" pitchFamily="34" charset="0"/>
                        <a:cs typeface="Calibri" panose="020F0502020204030204" pitchFamily="34" charset="0"/>
                      </a:rPr>
                      <m:t>𝟕𝟓</m:t>
                    </m:r>
                    <m:r>
                      <a:rPr lang="de-DE" sz="1600" b="1" i="1">
                        <a:effectLst/>
                        <a:latin typeface="Cambria Math" panose="02040503050406030204" pitchFamily="18" charset="0"/>
                        <a:ea typeface="Calibri" panose="020F0502020204030204" pitchFamily="34" charset="0"/>
                        <a:cs typeface="Calibri" panose="020F0502020204030204" pitchFamily="34" charset="0"/>
                      </a:rPr>
                      <m:t>=</m:t>
                    </m:r>
                    <m:r>
                      <a:rPr lang="de-DE" sz="1600" b="1" i="1">
                        <a:effectLst/>
                        <a:latin typeface="Cambria Math" panose="02040503050406030204" pitchFamily="18" charset="0"/>
                        <a:ea typeface="Calibri" panose="020F0502020204030204" pitchFamily="34" charset="0"/>
                        <a:cs typeface="Calibri" panose="020F0502020204030204" pitchFamily="34" charset="0"/>
                      </a:rPr>
                      <m:t>𝟕𝟓</m:t>
                    </m:r>
                    <m:r>
                      <a:rPr lang="de-DE" sz="1600" b="1" i="1">
                        <a:effectLst/>
                        <a:latin typeface="Cambria Math" panose="02040503050406030204" pitchFamily="18" charset="0"/>
                        <a:ea typeface="Calibri" panose="020F0502020204030204" pitchFamily="34" charset="0"/>
                        <a:cs typeface="Calibri" panose="020F0502020204030204" pitchFamily="34" charset="0"/>
                      </a:rPr>
                      <m:t>  %</m:t>
                    </m:r>
                  </m:oMath>
                </a14:m>
                <a:r>
                  <a:rPr lang="de-DE" sz="1600" b="1" dirty="0">
                    <a:effectLst/>
                    <a:ea typeface="Times New Roman" panose="02020603050405020304" pitchFamily="18" charset="0"/>
                  </a:rPr>
                  <a:t>          </a:t>
                </a:r>
                <a:r>
                  <a:rPr lang="de-DE" sz="1600" dirty="0">
                    <a:effectLst/>
                    <a:ea typeface="Times New Roman" panose="02020603050405020304" pitchFamily="18" charset="0"/>
                  </a:rPr>
                  <a:t>(Rechnest Du </a:t>
                </a:r>
                <a14:m>
                  <m:oMath xmlns:m="http://schemas.openxmlformats.org/officeDocument/2006/math">
                    <m:r>
                      <a:rPr lang="de-DE" sz="1600" i="1">
                        <a:effectLst/>
                        <a:latin typeface="Cambria Math" panose="02040503050406030204" pitchFamily="18" charset="0"/>
                        <a:ea typeface="Times New Roman" panose="02020603050405020304" pitchFamily="18" charset="0"/>
                        <a:cs typeface="Calibri" panose="020F0502020204030204" pitchFamily="34" charset="0"/>
                      </a:rPr>
                      <m:t>3:4</m:t>
                    </m:r>
                  </m:oMath>
                </a14:m>
                <a:r>
                  <a:rPr lang="de-DE" sz="1600" dirty="0">
                    <a:effectLst/>
                    <a:ea typeface="Times New Roman" panose="02020603050405020304" pitchFamily="18" charset="0"/>
                  </a:rPr>
                  <a:t> erhältst Du </a:t>
                </a:r>
                <a14:m>
                  <m:oMath xmlns:m="http://schemas.openxmlformats.org/officeDocument/2006/math">
                    <m:r>
                      <a:rPr lang="de-DE" sz="1600" i="1">
                        <a:effectLst/>
                        <a:latin typeface="Cambria Math" panose="02040503050406030204" pitchFamily="18" charset="0"/>
                        <a:ea typeface="Times New Roman" panose="02020603050405020304" pitchFamily="18" charset="0"/>
                        <a:cs typeface="Calibri" panose="020F0502020204030204" pitchFamily="34" charset="0"/>
                      </a:rPr>
                      <m:t>0,75</m:t>
                    </m:r>
                  </m:oMath>
                </a14:m>
                <a:r>
                  <a:rPr lang="de-DE" sz="1600" dirty="0">
                    <a:effectLst/>
                    <a:ea typeface="Times New Roman" panose="02020603050405020304" pitchFamily="18" charset="0"/>
                  </a:rPr>
                  <a:t>.)</a:t>
                </a:r>
                <a:endParaRPr lang="de-DE" sz="1600" kern="100" dirty="0">
                  <a:effectLst/>
                  <a:ea typeface="Calibri" panose="020F0502020204030204" pitchFamily="34" charset="0"/>
                  <a:cs typeface="Times New Roman" panose="02020603050405020304" pitchFamily="18" charset="0"/>
                </a:endParaRPr>
              </a:p>
              <a:p>
                <a:pPr marL="0">
                  <a:spcBef>
                    <a:spcPts val="0"/>
                  </a:spcBef>
                  <a:tabLst>
                    <a:tab pos="1758950" algn="l"/>
                  </a:tabLst>
                </a:pPr>
                <a:endParaRPr lang="de-DE" sz="1600" b="1" dirty="0"/>
              </a:p>
              <a:p>
                <a:endParaRPr lang="de-DE" sz="1600" dirty="0"/>
              </a:p>
              <a:p>
                <a:endParaRPr lang="de-DE" sz="1600" dirty="0"/>
              </a:p>
              <a:p>
                <a:endParaRPr lang="de-DE" sz="1600" b="1" dirty="0"/>
              </a:p>
              <a:p>
                <a:r>
                  <a:rPr lang="de-DE" sz="1600" dirty="0"/>
                  <a:t>		 </a:t>
                </a:r>
              </a:p>
            </p:txBody>
          </p:sp>
        </mc:Choice>
        <mc:Fallback xmlns="">
          <p:sp>
            <p:nvSpPr>
              <p:cNvPr id="2" name="Inhaltsplatzhalter 1">
                <a:extLst>
                  <a:ext uri="{FF2B5EF4-FFF2-40B4-BE49-F238E27FC236}">
                    <a16:creationId xmlns:a16="http://schemas.microsoft.com/office/drawing/2014/main" id="{73641B3F-C5A6-4C37-471B-FDFDBFA0502D}"/>
                  </a:ext>
                </a:extLst>
              </p:cNvPr>
              <p:cNvSpPr>
                <a:spLocks noGrp="1" noRot="1" noChangeAspect="1" noMove="1" noResize="1" noEditPoints="1" noAdjustHandles="1" noChangeArrowheads="1" noChangeShapeType="1" noTextEdit="1"/>
              </p:cNvSpPr>
              <p:nvPr>
                <p:ph idx="1"/>
              </p:nvPr>
            </p:nvSpPr>
            <p:spPr>
              <a:xfrm>
                <a:off x="64289" y="1065689"/>
                <a:ext cx="9203968" cy="5192120"/>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756272C6-153C-0DF8-C937-DF971FC9F07D}"/>
              </a:ext>
            </a:extLst>
          </p:cNvPr>
          <p:cNvSpPr>
            <a:spLocks noGrp="1"/>
          </p:cNvSpPr>
          <p:nvPr>
            <p:ph type="title"/>
          </p:nvPr>
        </p:nvSpPr>
        <p:spPr/>
        <p:txBody>
          <a:bodyPr>
            <a:normAutofit/>
          </a:bodyPr>
          <a:lstStyle/>
          <a:p>
            <a:r>
              <a:rPr lang="de-DE" b="0" dirty="0"/>
              <a:t>Anteile Darstellen I</a:t>
            </a:r>
          </a:p>
        </p:txBody>
      </p:sp>
      <p:sp>
        <p:nvSpPr>
          <p:cNvPr id="7" name="Fußzeilenplatzhalter 5">
            <a:extLst>
              <a:ext uri="{FF2B5EF4-FFF2-40B4-BE49-F238E27FC236}">
                <a16:creationId xmlns:a16="http://schemas.microsoft.com/office/drawing/2014/main" id="{F2BFAE43-05E2-3906-BFE4-1B2C7D354AB3}"/>
              </a:ext>
            </a:extLst>
          </p:cNvPr>
          <p:cNvSpPr>
            <a:spLocks noGrp="1"/>
          </p:cNvSpPr>
          <p:nvPr>
            <p:ph type="ftr" sz="quarter" idx="10"/>
          </p:nvPr>
        </p:nvSpPr>
        <p:spPr>
          <a:xfrm>
            <a:off x="8481393" y="5877273"/>
            <a:ext cx="576064" cy="216024"/>
          </a:xfrm>
        </p:spPr>
        <p:txBody>
          <a:bodyPr/>
          <a:lstStyle/>
          <a:p>
            <a:pPr defTabSz="957861"/>
            <a:r>
              <a:rPr lang="de-DE" dirty="0">
                <a:solidFill>
                  <a:prstClr val="black">
                    <a:tint val="75000"/>
                  </a:prstClr>
                </a:solidFill>
              </a:rPr>
              <a:t>Daten</a:t>
            </a:r>
          </a:p>
        </p:txBody>
      </p:sp>
      <p:sp>
        <p:nvSpPr>
          <p:cNvPr id="9" name="Titel 3">
            <a:extLst>
              <a:ext uri="{FF2B5EF4-FFF2-40B4-BE49-F238E27FC236}">
                <a16:creationId xmlns:a16="http://schemas.microsoft.com/office/drawing/2014/main" id="{4BC070E9-E74F-AF20-63C4-A1844396D72A}"/>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pic>
        <p:nvPicPr>
          <p:cNvPr id="3" name="Grafik 2">
            <a:extLst>
              <a:ext uri="{FF2B5EF4-FFF2-40B4-BE49-F238E27FC236}">
                <a16:creationId xmlns:a16="http://schemas.microsoft.com/office/drawing/2014/main" id="{72BAE397-563E-9904-5400-33EECA1580FE}"/>
              </a:ext>
            </a:extLst>
          </p:cNvPr>
          <p:cNvPicPr>
            <a:picLocks noChangeAspect="1"/>
          </p:cNvPicPr>
          <p:nvPr/>
        </p:nvPicPr>
        <p:blipFill>
          <a:blip r:embed="rId3"/>
          <a:stretch>
            <a:fillRect/>
          </a:stretch>
        </p:blipFill>
        <p:spPr>
          <a:xfrm>
            <a:off x="3008784" y="2996952"/>
            <a:ext cx="2160240" cy="2002895"/>
          </a:xfrm>
          <a:prstGeom prst="rect">
            <a:avLst/>
          </a:prstGeom>
        </p:spPr>
      </p:pic>
    </p:spTree>
    <p:extLst>
      <p:ext uri="{BB962C8B-B14F-4D97-AF65-F5344CB8AC3E}">
        <p14:creationId xmlns:p14="http://schemas.microsoft.com/office/powerpoint/2010/main" val="685933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DFD7F-B5D2-F9D1-03FC-A6681062F97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B0099A-0DBC-B922-8155-3278905884EC}"/>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prstClr val="black"/>
                </a:solidFill>
                <a:latin typeface="Calibri" panose="020F0502020204030204" pitchFamily="34" charset="0"/>
                <a:cs typeface="Calibri" panose="020F0502020204030204" pitchFamily="34" charset="0"/>
              </a:rPr>
              <a:t>Modalwert (Modus)</a:t>
            </a:r>
          </a:p>
          <a:p>
            <a:pPr>
              <a:lnSpc>
                <a:spcPct val="107000"/>
              </a:lnSpc>
              <a:spcAft>
                <a:spcPts val="800"/>
              </a:spcAft>
            </a:pPr>
            <a:endParaRPr lang="de-DE" sz="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Der Modalwert</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wird auch </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Modus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genannt. </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Der Modalwert in einer Datenreihe ist der Wert mit der </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größten Häufigkeit.</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b="1" i="1" kern="100" dirty="0">
                <a:effectLst/>
                <a:latin typeface="Calibri" panose="020F0502020204030204" pitchFamily="34" charset="0"/>
                <a:ea typeface="Calibri" panose="020F0502020204030204" pitchFamily="34" charset="0"/>
                <a:cs typeface="Times New Roman" panose="02020603050405020304" pitchFamily="18" charset="0"/>
              </a:rPr>
              <a:t>Ein Beispiel:</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Gegeben sind folgende Eurobeträge:</a:t>
            </a: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2 Euro	3 Euro 	2 Euro	4 Euro	5 Euro	3 Euro	1 Euro	3 Euro</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Der Wert mit der größten Häufigkeit sind 3 Euro.  </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3 Euro kommen in der Datenreihe auf häufigsten (3-mal) vor</a:t>
            </a: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1"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						</a:t>
            </a:r>
            <a:endParaRPr lang="de-DE" sz="1600" b="1" u="sng" dirty="0">
              <a:solidFill>
                <a:prstClr val="black"/>
              </a:solidFill>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EC375EDA-BBA2-4E39-2715-F8D3D0C8D619}"/>
              </a:ext>
            </a:extLst>
          </p:cNvPr>
          <p:cNvSpPr>
            <a:spLocks noGrp="1"/>
          </p:cNvSpPr>
          <p:nvPr>
            <p:ph type="body" sz="quarter" idx="11"/>
          </p:nvPr>
        </p:nvSpPr>
        <p:spPr/>
        <p:txBody>
          <a:bodyPr/>
          <a:lstStyle/>
          <a:p>
            <a:pPr algn="ctr"/>
            <a:r>
              <a:rPr lang="de-DE" dirty="0"/>
              <a:t>Hilfe 2</a:t>
            </a:r>
          </a:p>
        </p:txBody>
      </p:sp>
      <p:sp>
        <p:nvSpPr>
          <p:cNvPr id="4" name="Titel 3">
            <a:extLst>
              <a:ext uri="{FF2B5EF4-FFF2-40B4-BE49-F238E27FC236}">
                <a16:creationId xmlns:a16="http://schemas.microsoft.com/office/drawing/2014/main" id="{385431D2-C381-4BD1-4926-B7188803E910}"/>
              </a:ext>
            </a:extLst>
          </p:cNvPr>
          <p:cNvSpPr>
            <a:spLocks noGrp="1"/>
          </p:cNvSpPr>
          <p:nvPr>
            <p:ph type="title"/>
          </p:nvPr>
        </p:nvSpPr>
        <p:spPr/>
        <p:txBody>
          <a:bodyPr>
            <a:normAutofit/>
          </a:bodyPr>
          <a:lstStyle/>
          <a:p>
            <a:r>
              <a:rPr lang="de-DE" dirty="0"/>
              <a:t>Modalwert (Modus)</a:t>
            </a:r>
          </a:p>
        </p:txBody>
      </p:sp>
      <p:sp>
        <p:nvSpPr>
          <p:cNvPr id="5" name="Fußzeilenplatzhalter 5">
            <a:extLst>
              <a:ext uri="{FF2B5EF4-FFF2-40B4-BE49-F238E27FC236}">
                <a16:creationId xmlns:a16="http://schemas.microsoft.com/office/drawing/2014/main" id="{61E99BDA-C2D1-0F4F-0731-715C6149B133}"/>
              </a:ext>
            </a:extLst>
          </p:cNvPr>
          <p:cNvSpPr>
            <a:spLocks noGrp="1"/>
          </p:cNvSpPr>
          <p:nvPr>
            <p:ph type="ftr" sz="quarter" idx="10"/>
          </p:nvPr>
        </p:nvSpPr>
        <p:spPr>
          <a:xfrm>
            <a:off x="8625408" y="5971665"/>
            <a:ext cx="3136901" cy="246221"/>
          </a:xfrm>
        </p:spPr>
        <p:txBody>
          <a:bodyPr/>
          <a:lstStyle/>
          <a:p>
            <a:pPr defTabSz="957861"/>
            <a:r>
              <a:rPr lang="de-DE" dirty="0">
                <a:solidFill>
                  <a:prstClr val="black">
                    <a:tint val="75000"/>
                  </a:prstClr>
                </a:solidFill>
              </a:rPr>
              <a:t>Daten</a:t>
            </a:r>
          </a:p>
        </p:txBody>
      </p:sp>
    </p:spTree>
    <p:extLst>
      <p:ext uri="{BB962C8B-B14F-4D97-AF65-F5344CB8AC3E}">
        <p14:creationId xmlns:p14="http://schemas.microsoft.com/office/powerpoint/2010/main" val="2537324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C803A-5332-ABF3-0189-F82C8B6BAAC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5D382238-5F38-649E-3D42-C4C10A7F27D5}"/>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prstClr val="black"/>
                </a:solidFill>
                <a:latin typeface="Calibri" panose="020F0502020204030204" pitchFamily="34" charset="0"/>
                <a:cs typeface="Calibri" panose="020F0502020204030204" pitchFamily="34" charset="0"/>
              </a:rPr>
              <a:t>Minimum/Maximum/Spannweite</a:t>
            </a:r>
          </a:p>
          <a:p>
            <a:pPr>
              <a:lnSpc>
                <a:spcPct val="107000"/>
              </a:lnSpc>
              <a:spcAft>
                <a:spcPts val="800"/>
              </a:spcAft>
            </a:pPr>
            <a:r>
              <a:rPr lang="de-DE" sz="1600" kern="100" dirty="0">
                <a:solidFill>
                  <a:srgbClr val="040C28"/>
                </a:solidFill>
                <a:effectLst/>
                <a:latin typeface="Calibri" panose="020F0502020204030204" pitchFamily="34" charset="0"/>
                <a:ea typeface="Calibri" panose="020F0502020204030204" pitchFamily="34" charset="0"/>
                <a:cs typeface="Calibri" panose="020F0502020204030204" pitchFamily="34" charset="0"/>
              </a:rPr>
              <a:t>Das Minimum ist der kleinste Wert einer Datenreihe.</a:t>
            </a:r>
            <a:r>
              <a:rPr lang="de-DE" sz="1600" kern="1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de-DE" sz="1600" kern="100" dirty="0">
                <a:solidFill>
                  <a:srgbClr val="040C28"/>
                </a:solidFill>
                <a:effectLst/>
                <a:latin typeface="Calibri" panose="020F0502020204030204" pitchFamily="34" charset="0"/>
                <a:ea typeface="Calibri" panose="020F0502020204030204" pitchFamily="34" charset="0"/>
                <a:cs typeface="Calibri" panose="020F0502020204030204" pitchFamily="34" charset="0"/>
              </a:rPr>
              <a:t>Das Maximum ist der größte Wert einer Datenreihe.</a:t>
            </a:r>
            <a:r>
              <a:rPr lang="de-DE" sz="1600" kern="1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solidFill>
                  <a:srgbClr val="040C28"/>
                </a:solidFill>
                <a:effectLst/>
                <a:latin typeface="Calibri" panose="020F0502020204030204" pitchFamily="34" charset="0"/>
                <a:ea typeface="Calibri" panose="020F0502020204030204" pitchFamily="34" charset="0"/>
                <a:cs typeface="Calibri" panose="020F0502020204030204" pitchFamily="34" charset="0"/>
              </a:rPr>
              <a:t>Die Spannweite ist die Differenz aus Maximum und Minimum einer Datenreihe</a:t>
            </a:r>
            <a:r>
              <a:rPr lang="de-DE" sz="1600" kern="1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b="1" i="1" kern="1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Spannweite R = Maximum – Minimum</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b="1" i="1" kern="1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de-DE" sz="1600" b="1" i="1" kern="100" dirty="0">
                <a:effectLst/>
                <a:latin typeface="Calibri" panose="020F0502020204030204" pitchFamily="34" charset="0"/>
                <a:ea typeface="Calibri" panose="020F0502020204030204" pitchFamily="34" charset="0"/>
                <a:cs typeface="Times New Roman" panose="02020603050405020304" pitchFamily="18" charset="0"/>
              </a:rPr>
              <a:t>Ein Beispiel:</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Gegeben ist die folgende Datenreihe:</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15° C	22° C	-10°C	8°C	-1°C	23°C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Es wäre sinnvoll, die Daten zunächst der Größe nach zu sortieren:</a:t>
            </a:r>
          </a:p>
          <a:p>
            <a:pPr>
              <a:lnSpc>
                <a:spcPct val="107000"/>
              </a:lnSpc>
              <a:spcAft>
                <a:spcPts val="800"/>
              </a:spcAft>
            </a:pP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-10°C	-1°C	8°C	15°C	22°C	23°C</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Das </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Minimum beträgt also -10°C</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und das </a:t>
            </a: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Maximum beträgt 23°C.</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b="1" kern="100" dirty="0">
                <a:effectLst/>
                <a:latin typeface="Calibri" panose="020F0502020204030204" pitchFamily="34" charset="0"/>
                <a:ea typeface="Calibri" panose="020F0502020204030204" pitchFamily="34" charset="0"/>
                <a:cs typeface="Times New Roman" panose="02020603050405020304" pitchFamily="18" charset="0"/>
              </a:rPr>
              <a:t>Spannweite R = Maximum – Minimum = 23 – (–10) = 33°C.</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1"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						</a:t>
            </a:r>
            <a:endParaRPr lang="de-DE" sz="1600" b="1" u="sng" dirty="0">
              <a:solidFill>
                <a:prstClr val="black"/>
              </a:solidFill>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90D73F5A-0F0A-25DB-1A95-18D9E53967D2}"/>
              </a:ext>
            </a:extLst>
          </p:cNvPr>
          <p:cNvSpPr>
            <a:spLocks noGrp="1"/>
          </p:cNvSpPr>
          <p:nvPr>
            <p:ph type="body" sz="quarter" idx="11"/>
          </p:nvPr>
        </p:nvSpPr>
        <p:spPr/>
        <p:txBody>
          <a:bodyPr/>
          <a:lstStyle/>
          <a:p>
            <a:pPr algn="ctr"/>
            <a:r>
              <a:rPr lang="de-DE" dirty="0"/>
              <a:t>Hilfe 3</a:t>
            </a:r>
          </a:p>
        </p:txBody>
      </p:sp>
      <p:sp>
        <p:nvSpPr>
          <p:cNvPr id="4" name="Titel 3">
            <a:extLst>
              <a:ext uri="{FF2B5EF4-FFF2-40B4-BE49-F238E27FC236}">
                <a16:creationId xmlns:a16="http://schemas.microsoft.com/office/drawing/2014/main" id="{C12EE567-153A-0742-DFC0-FA2F17789890}"/>
              </a:ext>
            </a:extLst>
          </p:cNvPr>
          <p:cNvSpPr>
            <a:spLocks noGrp="1"/>
          </p:cNvSpPr>
          <p:nvPr>
            <p:ph type="title"/>
          </p:nvPr>
        </p:nvSpPr>
        <p:spPr/>
        <p:txBody>
          <a:bodyPr>
            <a:normAutofit/>
          </a:bodyPr>
          <a:lstStyle/>
          <a:p>
            <a:r>
              <a:rPr lang="de-DE" dirty="0"/>
              <a:t>Minimum/Maximum/Spannweite</a:t>
            </a:r>
          </a:p>
        </p:txBody>
      </p:sp>
      <p:sp>
        <p:nvSpPr>
          <p:cNvPr id="5" name="Fußzeilenplatzhalter 5">
            <a:extLst>
              <a:ext uri="{FF2B5EF4-FFF2-40B4-BE49-F238E27FC236}">
                <a16:creationId xmlns:a16="http://schemas.microsoft.com/office/drawing/2014/main" id="{8FFFACE1-EA81-84F0-8B4A-7933B802C284}"/>
              </a:ext>
            </a:extLst>
          </p:cNvPr>
          <p:cNvSpPr>
            <a:spLocks noGrp="1"/>
          </p:cNvSpPr>
          <p:nvPr>
            <p:ph type="ftr" sz="quarter" idx="10"/>
          </p:nvPr>
        </p:nvSpPr>
        <p:spPr>
          <a:xfrm>
            <a:off x="8625408" y="5971665"/>
            <a:ext cx="3136901" cy="246221"/>
          </a:xfrm>
        </p:spPr>
        <p:txBody>
          <a:bodyPr/>
          <a:lstStyle/>
          <a:p>
            <a:pPr defTabSz="957861"/>
            <a:r>
              <a:rPr lang="de-DE" dirty="0">
                <a:solidFill>
                  <a:prstClr val="black">
                    <a:tint val="75000"/>
                  </a:prstClr>
                </a:solidFill>
              </a:rPr>
              <a:t>Daten</a:t>
            </a:r>
          </a:p>
        </p:txBody>
      </p:sp>
    </p:spTree>
    <p:extLst>
      <p:ext uri="{BB962C8B-B14F-4D97-AF65-F5344CB8AC3E}">
        <p14:creationId xmlns:p14="http://schemas.microsoft.com/office/powerpoint/2010/main" val="650231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046D2-5F77-5FC1-713C-514F156078A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8C4E23-F569-8FD1-8182-ADC1402BBD9B}"/>
              </a:ext>
            </a:extLst>
          </p:cNvPr>
          <p:cNvSpPr>
            <a:spLocks noGrp="1"/>
          </p:cNvSpPr>
          <p:nvPr>
            <p:ph idx="1"/>
          </p:nvPr>
        </p:nvSpPr>
        <p:spPr>
          <a:xfrm>
            <a:off x="91511" y="1051282"/>
            <a:ext cx="9203968" cy="51884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prstClr val="black"/>
                </a:solidFill>
                <a:latin typeface="Calibri" panose="020F0502020204030204" pitchFamily="34" charset="0"/>
                <a:cs typeface="Calibri" panose="020F0502020204030204" pitchFamily="34" charset="0"/>
              </a:rPr>
              <a:t>Zentralwert (Median)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						</a:t>
            </a:r>
            <a:endParaRPr lang="de-DE" sz="1600" b="1" u="sng" dirty="0">
              <a:solidFill>
                <a:prstClr val="black"/>
              </a:solidFill>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5D437921-7729-3B9A-66C0-C29733E19391}"/>
              </a:ext>
            </a:extLst>
          </p:cNvPr>
          <p:cNvSpPr>
            <a:spLocks noGrp="1"/>
          </p:cNvSpPr>
          <p:nvPr>
            <p:ph type="body" sz="quarter" idx="11"/>
          </p:nvPr>
        </p:nvSpPr>
        <p:spPr/>
        <p:txBody>
          <a:bodyPr/>
          <a:lstStyle/>
          <a:p>
            <a:pPr algn="ctr"/>
            <a:r>
              <a:rPr lang="de-DE" dirty="0"/>
              <a:t>Hilfe 4</a:t>
            </a:r>
          </a:p>
        </p:txBody>
      </p:sp>
      <p:sp>
        <p:nvSpPr>
          <p:cNvPr id="4" name="Titel 3">
            <a:extLst>
              <a:ext uri="{FF2B5EF4-FFF2-40B4-BE49-F238E27FC236}">
                <a16:creationId xmlns:a16="http://schemas.microsoft.com/office/drawing/2014/main" id="{30BA579D-903C-8E24-5511-48CB0BFE7E5E}"/>
              </a:ext>
            </a:extLst>
          </p:cNvPr>
          <p:cNvSpPr>
            <a:spLocks noGrp="1"/>
          </p:cNvSpPr>
          <p:nvPr>
            <p:ph type="title"/>
          </p:nvPr>
        </p:nvSpPr>
        <p:spPr/>
        <p:txBody>
          <a:bodyPr>
            <a:normAutofit/>
          </a:bodyPr>
          <a:lstStyle/>
          <a:p>
            <a:r>
              <a:rPr lang="de-DE" dirty="0"/>
              <a:t>Zentralwert (Median)</a:t>
            </a:r>
          </a:p>
        </p:txBody>
      </p:sp>
      <p:sp>
        <p:nvSpPr>
          <p:cNvPr id="5" name="Fußzeilenplatzhalter 5">
            <a:extLst>
              <a:ext uri="{FF2B5EF4-FFF2-40B4-BE49-F238E27FC236}">
                <a16:creationId xmlns:a16="http://schemas.microsoft.com/office/drawing/2014/main" id="{FB5A825D-3486-3B79-2E35-119AEE1523E4}"/>
              </a:ext>
            </a:extLst>
          </p:cNvPr>
          <p:cNvSpPr>
            <a:spLocks noGrp="1"/>
          </p:cNvSpPr>
          <p:nvPr>
            <p:ph type="ftr" sz="quarter" idx="10"/>
          </p:nvPr>
        </p:nvSpPr>
        <p:spPr>
          <a:xfrm>
            <a:off x="8625408" y="5971665"/>
            <a:ext cx="3136901" cy="246221"/>
          </a:xfrm>
        </p:spPr>
        <p:txBody>
          <a:bodyPr/>
          <a:lstStyle/>
          <a:p>
            <a:pPr defTabSz="957861"/>
            <a:r>
              <a:rPr lang="de-DE" dirty="0">
                <a:solidFill>
                  <a:prstClr val="black">
                    <a:tint val="75000"/>
                  </a:prstClr>
                </a:solidFill>
              </a:rPr>
              <a:t>Daten</a:t>
            </a:r>
          </a:p>
        </p:txBody>
      </p:sp>
      <p:pic>
        <p:nvPicPr>
          <p:cNvPr id="7" name="Grafik 6">
            <a:extLst>
              <a:ext uri="{FF2B5EF4-FFF2-40B4-BE49-F238E27FC236}">
                <a16:creationId xmlns:a16="http://schemas.microsoft.com/office/drawing/2014/main" id="{FEE202A3-5E3F-D80A-E0C2-135BBBB6FD91}"/>
              </a:ext>
            </a:extLst>
          </p:cNvPr>
          <p:cNvPicPr>
            <a:picLocks noChangeAspect="1"/>
          </p:cNvPicPr>
          <p:nvPr/>
        </p:nvPicPr>
        <p:blipFill rotWithShape="1">
          <a:blip r:embed="rId2"/>
          <a:srcRect l="155"/>
          <a:stretch/>
        </p:blipFill>
        <p:spPr>
          <a:xfrm>
            <a:off x="180000" y="1412776"/>
            <a:ext cx="5616624" cy="4752528"/>
          </a:xfrm>
          <a:prstGeom prst="rect">
            <a:avLst/>
          </a:prstGeom>
        </p:spPr>
      </p:pic>
    </p:spTree>
    <p:extLst>
      <p:ext uri="{BB962C8B-B14F-4D97-AF65-F5344CB8AC3E}">
        <p14:creationId xmlns:p14="http://schemas.microsoft.com/office/powerpoint/2010/main" val="3247652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3C061-4366-3A2C-4B5B-912302F43C0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EB422F5-9504-8934-D1A0-0EB94C531733}"/>
                  </a:ext>
                </a:extLst>
              </p:cNvPr>
              <p:cNvSpPr>
                <a:spLocks noGrp="1"/>
              </p:cNvSpPr>
              <p:nvPr>
                <p:ph idx="1"/>
              </p:nvPr>
            </p:nvSpPr>
            <p:spPr>
              <a:xfrm>
                <a:off x="91511" y="1051282"/>
                <a:ext cx="9203968" cy="5188421"/>
              </a:xfrm>
            </p:spPr>
            <p:txBody>
              <a:bodyPr/>
              <a:lstStyle/>
              <a:p>
                <a:pPr>
                  <a:lnSpc>
                    <a:spcPct val="107000"/>
                  </a:lnSpc>
                  <a:spcAft>
                    <a:spcPts val="800"/>
                  </a:spcAft>
                </a:pPr>
                <a:r>
                  <a:rPr lang="de-DE" b="1" kern="100" dirty="0">
                    <a:effectLst/>
                    <a:latin typeface="Calibri" panose="020F0502020204030204" pitchFamily="34" charset="0"/>
                    <a:ea typeface="Calibri" panose="020F0502020204030204" pitchFamily="34" charset="0"/>
                    <a:cs typeface="Times New Roman" panose="02020603050405020304" pitchFamily="18" charset="0"/>
                  </a:rPr>
                  <a:t>Häufigkeiten</a:t>
                </a:r>
              </a:p>
              <a:p>
                <a:pPr marL="0">
                  <a:lnSpc>
                    <a:spcPct val="107000"/>
                  </a:lnSpc>
                  <a:spcBef>
                    <a:spcPts val="0"/>
                  </a:spcBef>
                </a:pP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Die</a:t>
                </a: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 absolute Häufigkeit </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gibt an, wie oft ein bestimmtes Ereignis auftritt. Gesucht ist also eine bestimmte Anzahl. Die</a:t>
                </a: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 relative Häufigkeit </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beschreibt, wie groß der Anteil der absoluten Häufigkeit an einer Gesamtzahl ist.</a:t>
                </a: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500" b="1" kern="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de-DE" sz="1500" b="1" kern="100" dirty="0">
                    <a:effectLst/>
                    <a:latin typeface="Calibri" panose="020F0502020204030204" pitchFamily="34" charset="0"/>
                    <a:ea typeface="Calibri" panose="020F0502020204030204" pitchFamily="34" charset="0"/>
                    <a:cs typeface="Times New Roman" panose="02020603050405020304" pitchFamily="18" charset="0"/>
                  </a:rPr>
                  <a:t>Beispiel: </a:t>
                </a:r>
                <a:r>
                  <a:rPr lang="de-DE" sz="1500" kern="100" dirty="0">
                    <a:effectLst/>
                    <a:latin typeface="Calibri" panose="020F0502020204030204" pitchFamily="34" charset="0"/>
                    <a:ea typeface="Calibri" panose="020F0502020204030204" pitchFamily="34" charset="0"/>
                    <a:cs typeface="Times New Roman" panose="02020603050405020304" pitchFamily="18" charset="0"/>
                  </a:rPr>
                  <a:t>Gegeben ist folgender Datensatz:</a:t>
                </a:r>
                <a:endParaRPr lang="de-DE" sz="15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de-DE" sz="1500" b="1" kern="100" dirty="0">
                    <a:effectLst/>
                    <a:latin typeface="+mj-lt"/>
                    <a:ea typeface="Calibri" panose="020F0502020204030204" pitchFamily="34" charset="0"/>
                    <a:cs typeface="Times New Roman" panose="02020603050405020304" pitchFamily="18" charset="0"/>
                  </a:rPr>
                  <a:t>Absolute Häufigkeit für Regentage und Sonnentage</a:t>
                </a:r>
                <a:endParaRPr lang="de-DE" sz="1500" kern="100" dirty="0">
                  <a:effectLst/>
                  <a:latin typeface="+mj-lt"/>
                  <a:ea typeface="Calibri" panose="020F0502020204030204" pitchFamily="34" charset="0"/>
                  <a:cs typeface="Times New Roman" panose="02020603050405020304" pitchFamily="18" charset="0"/>
                </a:endParaRPr>
              </a:p>
              <a:p>
                <a:pPr marL="0">
                  <a:lnSpc>
                    <a:spcPct val="107000"/>
                  </a:lnSpc>
                  <a:spcBef>
                    <a:spcPts val="0"/>
                  </a:spcBef>
                </a:pPr>
                <a:r>
                  <a:rPr lang="de-DE" sz="1500" kern="100" dirty="0">
                    <a:effectLst/>
                    <a:latin typeface="+mj-lt"/>
                    <a:ea typeface="Calibri" panose="020F0502020204030204" pitchFamily="34" charset="0"/>
                    <a:cs typeface="Times New Roman" panose="02020603050405020304" pitchFamily="18" charset="0"/>
                  </a:rPr>
                  <a:t>Es regnet an </a:t>
                </a:r>
                <a:r>
                  <a:rPr lang="de-DE" sz="1500" b="1" kern="100" dirty="0">
                    <a:effectLst/>
                    <a:latin typeface="+mj-lt"/>
                    <a:ea typeface="Calibri" panose="020F0502020204030204" pitchFamily="34" charset="0"/>
                    <a:cs typeface="Times New Roman" panose="02020603050405020304" pitchFamily="18" charset="0"/>
                  </a:rPr>
                  <a:t>vier</a:t>
                </a:r>
                <a:r>
                  <a:rPr lang="de-DE" sz="1500" kern="100" dirty="0">
                    <a:effectLst/>
                    <a:latin typeface="+mj-lt"/>
                    <a:ea typeface="Calibri" panose="020F0502020204030204" pitchFamily="34" charset="0"/>
                    <a:cs typeface="Times New Roman" panose="02020603050405020304" pitchFamily="18" charset="0"/>
                  </a:rPr>
                  <a:t> Tagen. Somit ist die absolute Häufigkeit für </a:t>
                </a:r>
                <a:r>
                  <a:rPr lang="de-DE" sz="1500" b="1" kern="100" dirty="0">
                    <a:effectLst/>
                    <a:latin typeface="+mj-lt"/>
                    <a:ea typeface="Calibri" panose="020F0502020204030204" pitchFamily="34" charset="0"/>
                    <a:cs typeface="Times New Roman" panose="02020603050405020304" pitchFamily="18" charset="0"/>
                  </a:rPr>
                  <a:t>Regentage vier.</a:t>
                </a:r>
                <a:endParaRPr lang="de-DE" sz="1500" kern="100" dirty="0">
                  <a:effectLst/>
                  <a:latin typeface="+mj-lt"/>
                  <a:ea typeface="Calibri" panose="020F0502020204030204" pitchFamily="34" charset="0"/>
                  <a:cs typeface="Times New Roman" panose="02020603050405020304" pitchFamily="18" charset="0"/>
                </a:endParaRPr>
              </a:p>
              <a:p>
                <a:pPr marL="0">
                  <a:lnSpc>
                    <a:spcPct val="107000"/>
                  </a:lnSpc>
                  <a:spcBef>
                    <a:spcPts val="0"/>
                  </a:spcBef>
                </a:pPr>
                <a:r>
                  <a:rPr lang="de-DE" sz="1500" kern="100" dirty="0">
                    <a:effectLst/>
                    <a:latin typeface="+mj-lt"/>
                    <a:ea typeface="Calibri" panose="020F0502020204030204" pitchFamily="34" charset="0"/>
                    <a:cs typeface="Times New Roman" panose="02020603050405020304" pitchFamily="18" charset="0"/>
                  </a:rPr>
                  <a:t>An </a:t>
                </a:r>
                <a:r>
                  <a:rPr lang="de-DE" sz="1500" b="1" kern="100" dirty="0">
                    <a:effectLst/>
                    <a:latin typeface="+mj-lt"/>
                    <a:ea typeface="Calibri" panose="020F0502020204030204" pitchFamily="34" charset="0"/>
                    <a:cs typeface="Times New Roman" panose="02020603050405020304" pitchFamily="18" charset="0"/>
                  </a:rPr>
                  <a:t>drei </a:t>
                </a:r>
                <a:r>
                  <a:rPr lang="de-DE" sz="1500" kern="100" dirty="0">
                    <a:effectLst/>
                    <a:latin typeface="+mj-lt"/>
                    <a:ea typeface="Calibri" panose="020F0502020204030204" pitchFamily="34" charset="0"/>
                    <a:cs typeface="Times New Roman" panose="02020603050405020304" pitchFamily="18" charset="0"/>
                  </a:rPr>
                  <a:t>Tagen scheint die Sonne. Somit ist die absolute Häufigkeit für </a:t>
                </a:r>
                <a:r>
                  <a:rPr lang="de-DE" sz="1500" b="1" kern="100" dirty="0">
                    <a:effectLst/>
                    <a:latin typeface="+mj-lt"/>
                    <a:ea typeface="Calibri" panose="020F0502020204030204" pitchFamily="34" charset="0"/>
                    <a:cs typeface="Times New Roman" panose="02020603050405020304" pitchFamily="18" charset="0"/>
                  </a:rPr>
                  <a:t>Sonnentage drei.</a:t>
                </a:r>
                <a:r>
                  <a:rPr lang="de-DE" sz="1500" kern="100" dirty="0">
                    <a:effectLst/>
                    <a:latin typeface="+mj-lt"/>
                    <a:ea typeface="Calibri" panose="020F0502020204030204" pitchFamily="34" charset="0"/>
                    <a:cs typeface="Times New Roman" panose="02020603050405020304" pitchFamily="18" charset="0"/>
                  </a:rPr>
                  <a:t> </a:t>
                </a:r>
              </a:p>
              <a:p>
                <a:pPr marL="0">
                  <a:lnSpc>
                    <a:spcPct val="107000"/>
                  </a:lnSpc>
                  <a:spcBef>
                    <a:spcPts val="0"/>
                  </a:spcBef>
                </a:pPr>
                <a:r>
                  <a:rPr lang="de-DE" sz="1500" b="1" kern="100" dirty="0">
                    <a:effectLst/>
                    <a:latin typeface="+mj-lt"/>
                    <a:ea typeface="Calibri" panose="020F0502020204030204" pitchFamily="34" charset="0"/>
                    <a:cs typeface="Times New Roman" panose="02020603050405020304" pitchFamily="18" charset="0"/>
                  </a:rPr>
                  <a:t>Relative Häufigkeit für Regentage und Sonnentage</a:t>
                </a:r>
                <a:endParaRPr lang="de-DE" sz="1500" kern="100" dirty="0">
                  <a:effectLst/>
                  <a:latin typeface="+mj-lt"/>
                  <a:ea typeface="Calibri" panose="020F0502020204030204" pitchFamily="34" charset="0"/>
                  <a:cs typeface="Times New Roman" panose="02020603050405020304" pitchFamily="18" charset="0"/>
                </a:endParaRPr>
              </a:p>
              <a:p>
                <a:pPr marL="0">
                  <a:lnSpc>
                    <a:spcPct val="107000"/>
                  </a:lnSpc>
                  <a:spcBef>
                    <a:spcPts val="0"/>
                  </a:spcBef>
                </a:pPr>
                <a:r>
                  <a:rPr lang="de-DE" sz="1500" kern="100" dirty="0">
                    <a:effectLst/>
                    <a:latin typeface="+mj-lt"/>
                    <a:ea typeface="Calibri" panose="020F0502020204030204" pitchFamily="34" charset="0"/>
                    <a:cs typeface="Times New Roman" panose="02020603050405020304" pitchFamily="18" charset="0"/>
                  </a:rPr>
                  <a:t>Es sind insgesamt 7 Tage (Gesamtzahl). </a:t>
                </a:r>
              </a:p>
              <a:p>
                <a:pPr marL="0">
                  <a:lnSpc>
                    <a:spcPct val="107000"/>
                  </a:lnSpc>
                  <a:spcBef>
                    <a:spcPts val="0"/>
                  </a:spcBef>
                </a:pPr>
                <a:r>
                  <a:rPr lang="de-DE" sz="1500" kern="100" dirty="0">
                    <a:effectLst/>
                    <a:latin typeface="+mj-lt"/>
                    <a:ea typeface="Calibri" panose="020F0502020204030204" pitchFamily="34" charset="0"/>
                    <a:cs typeface="Times New Roman" panose="02020603050405020304" pitchFamily="18" charset="0"/>
                  </a:rPr>
                  <a:t>An 4 von 7 Tagen regnet es, also:  </a:t>
                </a:r>
                <a14:m>
                  <m:oMath xmlns:m="http://schemas.openxmlformats.org/officeDocument/2006/math">
                    <m:f>
                      <m:fPr>
                        <m:ctrlPr>
                          <a:rPr lang="de-DE" sz="15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500" i="1" kern="100">
                            <a:effectLst/>
                            <a:latin typeface="Cambria Math" panose="02040503050406030204" pitchFamily="18" charset="0"/>
                            <a:ea typeface="Calibri" panose="020F0502020204030204" pitchFamily="34" charset="0"/>
                            <a:cs typeface="Times New Roman" panose="02020603050405020304" pitchFamily="18" charset="0"/>
                          </a:rPr>
                          <m:t>4</m:t>
                        </m:r>
                      </m:num>
                      <m:den>
                        <m:r>
                          <a:rPr lang="de-DE" sz="1500" i="1" kern="100">
                            <a:effectLst/>
                            <a:latin typeface="Cambria Math" panose="02040503050406030204" pitchFamily="18" charset="0"/>
                            <a:ea typeface="Calibri" panose="020F0502020204030204" pitchFamily="34" charset="0"/>
                            <a:cs typeface="Times New Roman" panose="02020603050405020304" pitchFamily="18" charset="0"/>
                          </a:rPr>
                          <m:t>7</m:t>
                        </m:r>
                      </m:den>
                    </m:f>
                    <m:r>
                      <a:rPr lang="de-DE" sz="1500" i="1" kern="100">
                        <a:effectLst/>
                        <a:latin typeface="Cambria Math" panose="02040503050406030204" pitchFamily="18" charset="0"/>
                        <a:ea typeface="Calibri" panose="020F0502020204030204" pitchFamily="34" charset="0"/>
                        <a:cs typeface="Times New Roman" panose="02020603050405020304" pitchFamily="18" charset="0"/>
                      </a:rPr>
                      <m:t> ≈0,57 ≈57 %</m:t>
                    </m:r>
                  </m:oMath>
                </a14:m>
                <a:endParaRPr lang="de-DE" sz="1500" kern="100" dirty="0">
                  <a:effectLst/>
                  <a:latin typeface="+mj-lt"/>
                  <a:ea typeface="Calibri" panose="020F0502020204030204" pitchFamily="34" charset="0"/>
                  <a:cs typeface="Times New Roman" panose="02020603050405020304" pitchFamily="18" charset="0"/>
                </a:endParaRPr>
              </a:p>
              <a:p>
                <a:pPr marL="0">
                  <a:lnSpc>
                    <a:spcPct val="107000"/>
                  </a:lnSpc>
                  <a:spcBef>
                    <a:spcPts val="0"/>
                  </a:spcBef>
                </a:pPr>
                <a:r>
                  <a:rPr lang="de-DE" sz="1500" kern="100" dirty="0">
                    <a:effectLst/>
                    <a:latin typeface="+mj-lt"/>
                    <a:ea typeface="Times New Roman" panose="02020603050405020304" pitchFamily="18" charset="0"/>
                    <a:cs typeface="Times New Roman" panose="02020603050405020304" pitchFamily="18" charset="0"/>
                  </a:rPr>
                  <a:t>An 3 von 7 Tagen scheint die Sonne, also  </a:t>
                </a:r>
                <a14:m>
                  <m:oMath xmlns:m="http://schemas.openxmlformats.org/officeDocument/2006/math">
                    <m:f>
                      <m:fPr>
                        <m:ctrlPr>
                          <a:rPr lang="de-DE" sz="15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500" i="1"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de-DE" sz="1500" i="1" kern="100">
                            <a:effectLst/>
                            <a:latin typeface="Cambria Math" panose="02040503050406030204" pitchFamily="18" charset="0"/>
                            <a:ea typeface="Calibri" panose="020F0502020204030204" pitchFamily="34" charset="0"/>
                            <a:cs typeface="Times New Roman" panose="02020603050405020304" pitchFamily="18" charset="0"/>
                          </a:rPr>
                          <m:t>7</m:t>
                        </m:r>
                      </m:den>
                    </m:f>
                    <m:r>
                      <a:rPr lang="de-DE" sz="1500" i="1" kern="100">
                        <a:effectLst/>
                        <a:latin typeface="Cambria Math" panose="02040503050406030204" pitchFamily="18" charset="0"/>
                        <a:ea typeface="Calibri" panose="020F0502020204030204" pitchFamily="34" charset="0"/>
                        <a:cs typeface="Times New Roman" panose="02020603050405020304" pitchFamily="18" charset="0"/>
                      </a:rPr>
                      <m:t> ≈0,43 ≈43 %</m:t>
                    </m:r>
                  </m:oMath>
                </a14:m>
                <a:endParaRPr lang="de-DE" sz="1500" kern="100" dirty="0">
                  <a:effectLst/>
                  <a:latin typeface="+mj-lt"/>
                  <a:ea typeface="Calibri" panose="020F0502020204030204" pitchFamily="34" charset="0"/>
                  <a:cs typeface="Times New Roman" panose="02020603050405020304" pitchFamily="18" charset="0"/>
                </a:endParaRPr>
              </a:p>
              <a:p>
                <a:pPr>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						</a:t>
                </a:r>
                <a:endParaRPr lang="de-DE" sz="1600" b="1" u="sng" dirty="0">
                  <a:solidFill>
                    <a:prstClr val="black"/>
                  </a:solidFill>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6EB422F5-9504-8934-D1A0-0EB94C531733}"/>
                  </a:ext>
                </a:extLst>
              </p:cNvPr>
              <p:cNvSpPr>
                <a:spLocks noGrp="1" noRot="1" noChangeAspect="1" noMove="1" noResize="1" noEditPoints="1" noAdjustHandles="1" noChangeArrowheads="1" noChangeShapeType="1" noTextEdit="1"/>
              </p:cNvSpPr>
              <p:nvPr>
                <p:ph idx="1"/>
              </p:nvPr>
            </p:nvSpPr>
            <p:spPr>
              <a:xfrm>
                <a:off x="91511" y="1051282"/>
                <a:ext cx="9203968" cy="5188421"/>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C77B1254-2B75-0F5A-E365-CC32A62A8025}"/>
              </a:ext>
            </a:extLst>
          </p:cNvPr>
          <p:cNvSpPr>
            <a:spLocks noGrp="1"/>
          </p:cNvSpPr>
          <p:nvPr>
            <p:ph type="body" sz="quarter" idx="11"/>
          </p:nvPr>
        </p:nvSpPr>
        <p:spPr/>
        <p:txBody>
          <a:bodyPr/>
          <a:lstStyle/>
          <a:p>
            <a:pPr algn="ctr"/>
            <a:r>
              <a:rPr lang="de-DE" dirty="0"/>
              <a:t>Hilfe 5</a:t>
            </a:r>
          </a:p>
        </p:txBody>
      </p:sp>
      <p:sp>
        <p:nvSpPr>
          <p:cNvPr id="4" name="Titel 3">
            <a:extLst>
              <a:ext uri="{FF2B5EF4-FFF2-40B4-BE49-F238E27FC236}">
                <a16:creationId xmlns:a16="http://schemas.microsoft.com/office/drawing/2014/main" id="{38489A0A-037F-487E-7057-FEAB942E90EF}"/>
              </a:ext>
            </a:extLst>
          </p:cNvPr>
          <p:cNvSpPr>
            <a:spLocks noGrp="1"/>
          </p:cNvSpPr>
          <p:nvPr>
            <p:ph type="title"/>
          </p:nvPr>
        </p:nvSpPr>
        <p:spPr/>
        <p:txBody>
          <a:bodyPr>
            <a:normAutofit/>
          </a:bodyPr>
          <a:lstStyle/>
          <a:p>
            <a:r>
              <a:rPr lang="de-DE" dirty="0"/>
              <a:t>Häufigkeiten</a:t>
            </a:r>
          </a:p>
        </p:txBody>
      </p:sp>
      <p:sp>
        <p:nvSpPr>
          <p:cNvPr id="5" name="Fußzeilenplatzhalter 5">
            <a:extLst>
              <a:ext uri="{FF2B5EF4-FFF2-40B4-BE49-F238E27FC236}">
                <a16:creationId xmlns:a16="http://schemas.microsoft.com/office/drawing/2014/main" id="{040595FA-94CC-4BF8-6656-E75FAD347D4D}"/>
              </a:ext>
            </a:extLst>
          </p:cNvPr>
          <p:cNvSpPr>
            <a:spLocks noGrp="1"/>
          </p:cNvSpPr>
          <p:nvPr>
            <p:ph type="ftr" sz="quarter" idx="10"/>
          </p:nvPr>
        </p:nvSpPr>
        <p:spPr>
          <a:xfrm>
            <a:off x="8625408" y="5971665"/>
            <a:ext cx="3136901" cy="246221"/>
          </a:xfrm>
        </p:spPr>
        <p:txBody>
          <a:bodyPr/>
          <a:lstStyle/>
          <a:p>
            <a:pPr defTabSz="957861"/>
            <a:r>
              <a:rPr lang="de-DE" dirty="0">
                <a:solidFill>
                  <a:prstClr val="black">
                    <a:tint val="75000"/>
                  </a:prstClr>
                </a:solidFill>
              </a:rPr>
              <a:t>Daten</a:t>
            </a:r>
          </a:p>
        </p:txBody>
      </p:sp>
      <p:pic>
        <p:nvPicPr>
          <p:cNvPr id="10" name="Grafik 9">
            <a:extLst>
              <a:ext uri="{FF2B5EF4-FFF2-40B4-BE49-F238E27FC236}">
                <a16:creationId xmlns:a16="http://schemas.microsoft.com/office/drawing/2014/main" id="{4CB5C6C1-7DA4-04D5-947A-E6E28BFB8A70}"/>
              </a:ext>
            </a:extLst>
          </p:cNvPr>
          <p:cNvPicPr>
            <a:picLocks noChangeAspect="1"/>
          </p:cNvPicPr>
          <p:nvPr/>
        </p:nvPicPr>
        <p:blipFill>
          <a:blip r:embed="rId3"/>
          <a:stretch>
            <a:fillRect/>
          </a:stretch>
        </p:blipFill>
        <p:spPr>
          <a:xfrm>
            <a:off x="200472" y="2276872"/>
            <a:ext cx="8840105" cy="648072"/>
          </a:xfrm>
          <a:prstGeom prst="rect">
            <a:avLst/>
          </a:prstGeom>
        </p:spPr>
      </p:pic>
      <p:pic>
        <p:nvPicPr>
          <p:cNvPr id="12" name="Grafik 11">
            <a:extLst>
              <a:ext uri="{FF2B5EF4-FFF2-40B4-BE49-F238E27FC236}">
                <a16:creationId xmlns:a16="http://schemas.microsoft.com/office/drawing/2014/main" id="{61B38C0B-41F3-A676-B590-E16803D9788C}"/>
              </a:ext>
            </a:extLst>
          </p:cNvPr>
          <p:cNvPicPr>
            <a:picLocks noChangeAspect="1"/>
          </p:cNvPicPr>
          <p:nvPr/>
        </p:nvPicPr>
        <p:blipFill rotWithShape="1">
          <a:blip r:embed="rId4"/>
          <a:srcRect t="9857" b="10570"/>
          <a:stretch/>
        </p:blipFill>
        <p:spPr>
          <a:xfrm>
            <a:off x="128464" y="4964240"/>
            <a:ext cx="7145632" cy="1057048"/>
          </a:xfrm>
          <a:prstGeom prst="rect">
            <a:avLst/>
          </a:prstGeom>
        </p:spPr>
      </p:pic>
    </p:spTree>
    <p:extLst>
      <p:ext uri="{BB962C8B-B14F-4D97-AF65-F5344CB8AC3E}">
        <p14:creationId xmlns:p14="http://schemas.microsoft.com/office/powerpoint/2010/main" val="2290515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6C36F-EE30-3B8F-9DC5-7163D94F7AF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7E0D003-0679-BF0C-F29C-E0F7B0F72989}"/>
                  </a:ext>
                </a:extLst>
              </p:cNvPr>
              <p:cNvSpPr>
                <a:spLocks noGrp="1"/>
              </p:cNvSpPr>
              <p:nvPr>
                <p:ph idx="1"/>
              </p:nvPr>
            </p:nvSpPr>
            <p:spPr>
              <a:xfrm>
                <a:off x="91511" y="1051282"/>
                <a:ext cx="9203968" cy="5188421"/>
              </a:xfrm>
            </p:spPr>
            <p:txBody>
              <a:bodyPr/>
              <a:lstStyle/>
              <a:p>
                <a:pPr>
                  <a:spcBef>
                    <a:spcPts val="0"/>
                  </a:spcBef>
                </a:pPr>
                <a:r>
                  <a:rPr lang="de-DE" b="1" kern="100" dirty="0">
                    <a:effectLst/>
                    <a:latin typeface="Calibri" panose="020F0502020204030204" pitchFamily="34" charset="0"/>
                    <a:ea typeface="Calibri" panose="020F0502020204030204" pitchFamily="34" charset="0"/>
                    <a:cs typeface="Times New Roman" panose="02020603050405020304" pitchFamily="18" charset="0"/>
                  </a:rPr>
                  <a:t>Prozentwert größer als Grundwert</a:t>
                </a:r>
                <a:r>
                  <a:rPr lang="de-DE"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kern="100" dirty="0">
                    <a:effectLst/>
                    <a:latin typeface="+mj-lt"/>
                    <a:ea typeface="Calibri" panose="020F0502020204030204" pitchFamily="34" charset="0"/>
                    <a:cs typeface="Times New Roman" panose="02020603050405020304" pitchFamily="18" charset="0"/>
                  </a:rPr>
                  <a:t>Wenn die Frage danach ist, um wieviel Prozent etwas gestiegen ist, so ist der Prozentwert größer als der Grundwert. Ein Beispiel: Um wieviel Prozent ist der Preis für ein Mischbrot in einem Jahr gestiegen?</a:t>
                </a:r>
              </a:p>
              <a:p>
                <a:pPr>
                  <a:lnSpc>
                    <a:spcPct val="107000"/>
                  </a:lnSpc>
                  <a:spcAft>
                    <a:spcPts val="800"/>
                  </a:spcAft>
                </a:pPr>
                <a:endParaRPr lang="de-DE" sz="1600" kern="1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latin typeface="+mj-lt"/>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de-DE" sz="1600" i="1" kern="100" smtClean="0">
                        <a:effectLst/>
                        <a:latin typeface="Cambria Math" panose="02040503050406030204" pitchFamily="18" charset="0"/>
                        <a:ea typeface="Calibri" panose="020F0502020204030204" pitchFamily="34" charset="0"/>
                        <a:cs typeface="Times New Roman" panose="02020603050405020304" pitchFamily="18" charset="0"/>
                      </a:rPr>
                      <m:t>𝐺</m:t>
                    </m:r>
                    <m:r>
                      <a:rPr lang="de-DE" sz="1600" i="1" kern="100" smtClean="0">
                        <a:effectLst/>
                        <a:latin typeface="Cambria Math" panose="02040503050406030204" pitchFamily="18" charset="0"/>
                        <a:ea typeface="Calibri" panose="020F0502020204030204" pitchFamily="34" charset="0"/>
                        <a:cs typeface="Times New Roman" panose="02020603050405020304" pitchFamily="18" charset="0"/>
                      </a:rPr>
                      <m:t> = 2,50</m:t>
                    </m:r>
                  </m:oMath>
                </a14:m>
                <a:r>
                  <a:rPr lang="de-DE" sz="1600" kern="100" dirty="0">
                    <a:effectLst/>
                    <a:latin typeface="+mj-lt"/>
                    <a:ea typeface="Calibri" panose="020F0502020204030204" pitchFamily="34" charset="0"/>
                    <a:cs typeface="Times New Roman" panose="02020603050405020304" pitchFamily="18" charset="0"/>
                  </a:rPr>
                  <a:t> (Ausgangswert)</a:t>
                </a:r>
              </a:p>
              <a:p>
                <a:pPr>
                  <a:lnSpc>
                    <a:spcPct val="107000"/>
                  </a:lnSpc>
                  <a:spcAft>
                    <a:spcPts val="800"/>
                  </a:spcAft>
                </a:pP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2,80</m:t>
                    </m:r>
                  </m:oMath>
                </a14:m>
                <a:r>
                  <a:rPr lang="de-DE" sz="1600" kern="100" dirty="0">
                    <a:effectLst/>
                    <a:latin typeface="+mj-lt"/>
                    <a:ea typeface="Calibri" panose="020F0502020204030204" pitchFamily="34" charset="0"/>
                    <a:cs typeface="Times New Roman" panose="02020603050405020304" pitchFamily="18" charset="0"/>
                  </a:rPr>
                  <a:t> (neuer Wert)</a:t>
                </a:r>
              </a:p>
              <a:p>
                <a:pPr>
                  <a:lnSpc>
                    <a:spcPct val="107000"/>
                  </a:lnSpc>
                  <a:spcAft>
                    <a:spcPts val="800"/>
                  </a:spcAft>
                </a:pPr>
                <a:r>
                  <a:rPr lang="de-DE" sz="1600" kern="100" dirty="0">
                    <a:effectLst/>
                    <a:latin typeface="+mj-lt"/>
                    <a:ea typeface="Calibri" panose="020F0502020204030204" pitchFamily="34" charset="0"/>
                    <a:cs typeface="Times New Roman" panose="02020603050405020304" pitchFamily="18" charset="0"/>
                  </a:rPr>
                  <a:t>Es gilt: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de-DE" sz="1600" i="1"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2,80</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=1,12=112 %=100 %+12 %</m:t>
                    </m:r>
                  </m:oMath>
                </a14:m>
                <a:r>
                  <a:rPr lang="de-DE" sz="1600" kern="100" dirty="0">
                    <a:effectLst/>
                    <a:latin typeface="+mj-lt"/>
                    <a:ea typeface="Times New Roman" panose="02020603050405020304" pitchFamily="18" charset="0"/>
                    <a:cs typeface="Times New Roman" panose="02020603050405020304" pitchFamily="18" charset="0"/>
                  </a:rPr>
                  <a:t> </a:t>
                </a:r>
                <a:endParaRPr lang="de-DE" sz="16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de-DE" sz="1600" kern="100" dirty="0">
                    <a:effectLst/>
                    <a:latin typeface="+mj-lt"/>
                    <a:ea typeface="Times New Roman" panose="02020603050405020304" pitchFamily="18" charset="0"/>
                    <a:cs typeface="Times New Roman" panose="02020603050405020304" pitchFamily="18" charset="0"/>
                  </a:rPr>
                  <a:t>Das heißt, dass der Brotpreis um 12 % im Vergleich zum Vorjahr angestiegen ist. </a:t>
                </a:r>
                <a:endParaRPr lang="de-DE" sz="16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de-DE" sz="1600" dirty="0">
                    <a:solidFill>
                      <a:prstClr val="black"/>
                    </a:solidFill>
                    <a:latin typeface="Calibri" panose="020F0502020204030204" pitchFamily="34" charset="0"/>
                    <a:cs typeface="Calibri" panose="020F0502020204030204" pitchFamily="34" charset="0"/>
                  </a:rPr>
                  <a:t>			</a:t>
                </a:r>
                <a:endParaRPr lang="de-DE" sz="1600" b="1" u="sng" dirty="0">
                  <a:solidFill>
                    <a:prstClr val="black"/>
                  </a:solidFill>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27E0D003-0679-BF0C-F29C-E0F7B0F72989}"/>
                  </a:ext>
                </a:extLst>
              </p:cNvPr>
              <p:cNvSpPr>
                <a:spLocks noGrp="1" noRot="1" noChangeAspect="1" noMove="1" noResize="1" noEditPoints="1" noAdjustHandles="1" noChangeArrowheads="1" noChangeShapeType="1" noTextEdit="1"/>
              </p:cNvSpPr>
              <p:nvPr>
                <p:ph idx="1"/>
              </p:nvPr>
            </p:nvSpPr>
            <p:spPr>
              <a:xfrm>
                <a:off x="91511" y="1051282"/>
                <a:ext cx="9203968" cy="5188421"/>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A600BA25-2F57-E8C4-5D20-2AA9CC85A42D}"/>
              </a:ext>
            </a:extLst>
          </p:cNvPr>
          <p:cNvSpPr>
            <a:spLocks noGrp="1"/>
          </p:cNvSpPr>
          <p:nvPr>
            <p:ph type="body" sz="quarter" idx="11"/>
          </p:nvPr>
        </p:nvSpPr>
        <p:spPr/>
        <p:txBody>
          <a:bodyPr/>
          <a:lstStyle/>
          <a:p>
            <a:pPr algn="ctr"/>
            <a:r>
              <a:rPr lang="de-DE" dirty="0"/>
              <a:t>Hilfe 6</a:t>
            </a:r>
          </a:p>
        </p:txBody>
      </p:sp>
      <p:sp>
        <p:nvSpPr>
          <p:cNvPr id="4" name="Titel 3">
            <a:extLst>
              <a:ext uri="{FF2B5EF4-FFF2-40B4-BE49-F238E27FC236}">
                <a16:creationId xmlns:a16="http://schemas.microsoft.com/office/drawing/2014/main" id="{9A88E1B3-FB48-1567-CADA-6081C2A0B2EC}"/>
              </a:ext>
            </a:extLst>
          </p:cNvPr>
          <p:cNvSpPr>
            <a:spLocks noGrp="1"/>
          </p:cNvSpPr>
          <p:nvPr>
            <p:ph type="title"/>
          </p:nvPr>
        </p:nvSpPr>
        <p:spPr/>
        <p:txBody>
          <a:bodyPr>
            <a:normAutofit fontScale="90000"/>
          </a:bodyPr>
          <a:lstStyle/>
          <a:p>
            <a:r>
              <a:rPr lang="de-DE" dirty="0"/>
              <a:t>Prozentwert größer als Grundwert</a:t>
            </a:r>
          </a:p>
        </p:txBody>
      </p:sp>
      <p:sp>
        <p:nvSpPr>
          <p:cNvPr id="5" name="Fußzeilenplatzhalter 5">
            <a:extLst>
              <a:ext uri="{FF2B5EF4-FFF2-40B4-BE49-F238E27FC236}">
                <a16:creationId xmlns:a16="http://schemas.microsoft.com/office/drawing/2014/main" id="{6BD8E21F-C72A-FE27-A30E-9070800925B5}"/>
              </a:ext>
            </a:extLst>
          </p:cNvPr>
          <p:cNvSpPr>
            <a:spLocks noGrp="1"/>
          </p:cNvSpPr>
          <p:nvPr>
            <p:ph type="ftr" sz="quarter" idx="10"/>
          </p:nvPr>
        </p:nvSpPr>
        <p:spPr>
          <a:xfrm>
            <a:off x="8625408" y="5971665"/>
            <a:ext cx="3136901" cy="246221"/>
          </a:xfrm>
        </p:spPr>
        <p:txBody>
          <a:bodyPr/>
          <a:lstStyle/>
          <a:p>
            <a:pPr defTabSz="957861"/>
            <a:r>
              <a:rPr lang="de-DE" dirty="0">
                <a:solidFill>
                  <a:prstClr val="black">
                    <a:tint val="75000"/>
                  </a:prstClr>
                </a:solidFill>
              </a:rPr>
              <a:t>Daten</a:t>
            </a:r>
          </a:p>
        </p:txBody>
      </p:sp>
      <p:pic>
        <p:nvPicPr>
          <p:cNvPr id="7" name="Grafik 6">
            <a:extLst>
              <a:ext uri="{FF2B5EF4-FFF2-40B4-BE49-F238E27FC236}">
                <a16:creationId xmlns:a16="http://schemas.microsoft.com/office/drawing/2014/main" id="{9FE7C437-EA1E-C993-FF3A-B571D926F045}"/>
              </a:ext>
            </a:extLst>
          </p:cNvPr>
          <p:cNvPicPr>
            <a:picLocks noChangeAspect="1"/>
          </p:cNvPicPr>
          <p:nvPr/>
        </p:nvPicPr>
        <p:blipFill>
          <a:blip r:embed="rId3"/>
          <a:stretch>
            <a:fillRect/>
          </a:stretch>
        </p:blipFill>
        <p:spPr>
          <a:xfrm>
            <a:off x="200472" y="1988840"/>
            <a:ext cx="4597437" cy="864096"/>
          </a:xfrm>
          <a:prstGeom prst="rect">
            <a:avLst/>
          </a:prstGeom>
        </p:spPr>
      </p:pic>
    </p:spTree>
    <p:extLst>
      <p:ext uri="{BB962C8B-B14F-4D97-AF65-F5344CB8AC3E}">
        <p14:creationId xmlns:p14="http://schemas.microsoft.com/office/powerpoint/2010/main" val="331566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370B4-F23F-6FC7-2586-830895639A2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E94A8A0-C475-53C5-75B8-524111079372}"/>
                  </a:ext>
                </a:extLst>
              </p:cNvPr>
              <p:cNvSpPr>
                <a:spLocks noGrp="1"/>
              </p:cNvSpPr>
              <p:nvPr>
                <p:ph idx="1"/>
              </p:nvPr>
            </p:nvSpPr>
            <p:spPr>
              <a:xfrm>
                <a:off x="91511" y="1051282"/>
                <a:ext cx="9203968" cy="5188421"/>
              </a:xfrm>
            </p:spPr>
            <p:txBody>
              <a:bodyPr/>
              <a:lstStyle/>
              <a:p>
                <a:pPr marL="0">
                  <a:spcBef>
                    <a:spcPts val="0"/>
                  </a:spcBef>
                </a:pPr>
                <a:r>
                  <a:rPr lang="de-DE" b="1" kern="100" dirty="0">
                    <a:effectLst/>
                    <a:latin typeface="+mj-lt"/>
                    <a:ea typeface="Calibri" panose="020F0502020204030204" pitchFamily="34" charset="0"/>
                    <a:cs typeface="Times New Roman" panose="02020603050405020304" pitchFamily="18" charset="0"/>
                  </a:rPr>
                  <a:t>Streifendiagramme</a:t>
                </a:r>
                <a:endParaRPr lang="de-DE" kern="100" dirty="0">
                  <a:effectLst/>
                  <a:latin typeface="+mj-lt"/>
                  <a:ea typeface="Calibri" panose="020F0502020204030204" pitchFamily="34" charset="0"/>
                  <a:cs typeface="Times New Roman" panose="02020603050405020304" pitchFamily="18" charset="0"/>
                </a:endParaRPr>
              </a:p>
              <a:p>
                <a:pPr marL="0">
                  <a:spcBef>
                    <a:spcPts val="0"/>
                  </a:spcBef>
                </a:pPr>
                <a:r>
                  <a:rPr lang="de-DE" sz="1600" kern="100" dirty="0">
                    <a:effectLst/>
                    <a:latin typeface="+mj-lt"/>
                    <a:ea typeface="Calibri" panose="020F0502020204030204" pitchFamily="34" charset="0"/>
                    <a:cs typeface="Times New Roman" panose="02020603050405020304" pitchFamily="18" charset="0"/>
                  </a:rPr>
                  <a:t>Stell Dir vor, folgende Prozentangaben sind gegeben:</a:t>
                </a:r>
              </a:p>
              <a:p>
                <a:pPr marL="0">
                  <a:spcBef>
                    <a:spcPts val="0"/>
                  </a:spcBef>
                </a:pPr>
                <a:r>
                  <a:rPr lang="de-DE" sz="1600" kern="100" dirty="0">
                    <a:effectLst/>
                    <a:latin typeface="+mj-lt"/>
                    <a:ea typeface="Calibri" panose="020F0502020204030204" pitchFamily="34" charset="0"/>
                    <a:cs typeface="Times New Roman" panose="02020603050405020304" pitchFamily="18" charset="0"/>
                  </a:rPr>
                  <a:t>60 %          15 %       25 %</a:t>
                </a:r>
              </a:p>
              <a:p>
                <a:pPr marL="0">
                  <a:spcBef>
                    <a:spcPts val="0"/>
                  </a:spcBef>
                </a:pPr>
                <a:r>
                  <a:rPr lang="de-DE" sz="1600" kern="100" dirty="0">
                    <a:effectLst/>
                    <a:latin typeface="+mj-lt"/>
                    <a:ea typeface="Calibri" panose="020F0502020204030204" pitchFamily="34" charset="0"/>
                    <a:cs typeface="Times New Roman" panose="02020603050405020304" pitchFamily="18" charset="0"/>
                  </a:rPr>
                  <a:t>Diese Prozentangaben sollen nun in einem Streifendiagramm dargestellt werden.</a:t>
                </a:r>
              </a:p>
              <a:p>
                <a:pPr marL="0">
                  <a:spcBef>
                    <a:spcPts val="0"/>
                  </a:spcBef>
                </a:pPr>
                <a:endParaRPr lang="de-DE" sz="1600" kern="100" dirty="0">
                  <a:effectLst/>
                  <a:latin typeface="+mj-lt"/>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mj-lt"/>
                  <a:ea typeface="Calibri" panose="020F0502020204030204" pitchFamily="34" charset="0"/>
                  <a:cs typeface="Times New Roman" panose="02020603050405020304" pitchFamily="18" charset="0"/>
                </a:endParaRPr>
              </a:p>
              <a:p>
                <a:pPr marL="0">
                  <a:spcBef>
                    <a:spcPts val="0"/>
                  </a:spcBef>
                </a:pPr>
                <a:r>
                  <a:rPr lang="de-DE" sz="1600" kern="100" dirty="0">
                    <a:effectLst/>
                    <a:latin typeface="+mj-lt"/>
                    <a:ea typeface="Calibri" panose="020F0502020204030204" pitchFamily="34" charset="0"/>
                    <a:cs typeface="Times New Roman" panose="02020603050405020304" pitchFamily="18" charset="0"/>
                  </a:rPr>
                  <a:t> </a:t>
                </a:r>
              </a:p>
              <a:p>
                <a:pPr marL="0">
                  <a:spcBef>
                    <a:spcPts val="0"/>
                  </a:spcBef>
                </a:pPr>
                <a:endParaRPr lang="de-DE" sz="1600" kern="100" dirty="0">
                  <a:latin typeface="+mj-lt"/>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mj-lt"/>
                  <a:ea typeface="Calibri" panose="020F0502020204030204" pitchFamily="34" charset="0"/>
                  <a:cs typeface="Times New Roman" panose="02020603050405020304" pitchFamily="18" charset="0"/>
                </a:endParaRPr>
              </a:p>
              <a:p>
                <a:pPr marL="0">
                  <a:spcBef>
                    <a:spcPts val="0"/>
                  </a:spcBef>
                </a:pPr>
                <a:r>
                  <a:rPr lang="de-DE" sz="1600" kern="100" dirty="0">
                    <a:effectLst/>
                    <a:latin typeface="+mj-lt"/>
                    <a:ea typeface="Calibri" panose="020F0502020204030204" pitchFamily="34" charset="0"/>
                    <a:cs typeface="Times New Roman" panose="02020603050405020304" pitchFamily="18" charset="0"/>
                  </a:rPr>
                  <a:t>Das Streifendiagramm hat eine Länge von 20 Kästchen, zwei Kästchen entsprechen 1 cm.  </a:t>
                </a:r>
              </a:p>
              <a:p>
                <a:pPr marL="0">
                  <a:spcBef>
                    <a:spcPts val="0"/>
                  </a:spcBef>
                </a:pPr>
                <a:r>
                  <a:rPr lang="de-DE" sz="1600" kern="100" dirty="0">
                    <a:effectLst/>
                    <a:latin typeface="+mj-lt"/>
                    <a:ea typeface="Calibri" panose="020F0502020204030204" pitchFamily="34" charset="0"/>
                    <a:cs typeface="Times New Roman" panose="02020603050405020304" pitchFamily="18" charset="0"/>
                  </a:rPr>
                  <a:t>60 % von 20 Kästchen sind: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%=20 ∙60 %=20 ∙0,6=12</m:t>
                    </m:r>
                  </m:oMath>
                </a14:m>
                <a:endParaRPr lang="de-DE" sz="1600" kern="100" dirty="0">
                  <a:effectLst/>
                  <a:latin typeface="+mj-lt"/>
                  <a:ea typeface="Calibri" panose="020F0502020204030204" pitchFamily="34" charset="0"/>
                  <a:cs typeface="Times New Roman" panose="02020603050405020304" pitchFamily="18" charset="0"/>
                </a:endParaRPr>
              </a:p>
              <a:p>
                <a:pPr marL="0">
                  <a:spcBef>
                    <a:spcPts val="0"/>
                  </a:spcBef>
                </a:pPr>
                <a:r>
                  <a:rPr lang="de-DE" sz="1600" kern="100" dirty="0">
                    <a:effectLst/>
                    <a:latin typeface="+mj-lt"/>
                    <a:ea typeface="Calibri" panose="020F0502020204030204" pitchFamily="34" charset="0"/>
                    <a:cs typeface="Times New Roman" panose="02020603050405020304" pitchFamily="18" charset="0"/>
                  </a:rPr>
                  <a:t>Somit entsprechen 60 % eine Länge 12 Kästchen (= 6 cm). </a:t>
                </a:r>
              </a:p>
              <a:p>
                <a:pPr marL="0">
                  <a:spcBef>
                    <a:spcPts val="0"/>
                  </a:spcBef>
                </a:pPr>
                <a:r>
                  <a:rPr lang="de-DE" sz="1600" kern="100" dirty="0">
                    <a:effectLst/>
                    <a:latin typeface="+mj-lt"/>
                    <a:ea typeface="Calibri" panose="020F0502020204030204" pitchFamily="34" charset="0"/>
                    <a:cs typeface="Times New Roman" panose="02020603050405020304" pitchFamily="18" charset="0"/>
                  </a:rPr>
                  <a:t>15 % entsprechen einer Länge von 1,5 cm.</a:t>
                </a:r>
              </a:p>
              <a:p>
                <a:pPr marL="0">
                  <a:spcBef>
                    <a:spcPts val="0"/>
                  </a:spcBef>
                </a:pPr>
                <a:r>
                  <a:rPr lang="de-DE" sz="1600" kern="100" dirty="0">
                    <a:effectLst/>
                    <a:latin typeface="+mj-lt"/>
                    <a:ea typeface="Calibri" panose="020F0502020204030204" pitchFamily="34" charset="0"/>
                    <a:cs typeface="Times New Roman" panose="02020603050405020304" pitchFamily="18" charset="0"/>
                  </a:rPr>
                  <a:t>Und 25 % entsprechen einer Länge von 2,5 cm.</a:t>
                </a:r>
              </a:p>
              <a:p>
                <a:pPr marL="0">
                  <a:spcBef>
                    <a:spcPts val="0"/>
                  </a:spcBef>
                </a:pPr>
                <a:r>
                  <a:rPr lang="de-DE" sz="1600" kern="100" dirty="0">
                    <a:effectLst/>
                    <a:latin typeface="+mj-lt"/>
                    <a:ea typeface="Calibri" panose="020F0502020204030204" pitchFamily="34" charset="0"/>
                    <a:cs typeface="Times New Roman" panose="02020603050405020304" pitchFamily="18" charset="0"/>
                  </a:rPr>
                  <a:t>Nun kannst Du das Streifendiagramm vervollständigen. </a:t>
                </a:r>
              </a:p>
              <a:p>
                <a:pPr>
                  <a:lnSpc>
                    <a:spcPct val="107000"/>
                  </a:lnSpc>
                  <a:spcAft>
                    <a:spcPts val="800"/>
                  </a:spcAft>
                </a:pPr>
                <a:endParaRPr lang="de-DE" sz="1600" kern="100" dirty="0">
                  <a:latin typeface="+mj-lt"/>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de-DE" sz="1600" dirty="0">
                    <a:solidFill>
                      <a:prstClr val="black"/>
                    </a:solidFill>
                    <a:latin typeface="Calibri" panose="020F0502020204030204" pitchFamily="34" charset="0"/>
                    <a:cs typeface="Calibri" panose="020F0502020204030204" pitchFamily="34" charset="0"/>
                  </a:rPr>
                  <a:t>			</a:t>
                </a:r>
                <a:endParaRPr lang="de-DE" sz="1600" b="1" u="sng" dirty="0">
                  <a:solidFill>
                    <a:prstClr val="black"/>
                  </a:solidFill>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7E94A8A0-C475-53C5-75B8-524111079372}"/>
                  </a:ext>
                </a:extLst>
              </p:cNvPr>
              <p:cNvSpPr>
                <a:spLocks noGrp="1" noRot="1" noChangeAspect="1" noMove="1" noResize="1" noEditPoints="1" noAdjustHandles="1" noChangeArrowheads="1" noChangeShapeType="1" noTextEdit="1"/>
              </p:cNvSpPr>
              <p:nvPr>
                <p:ph idx="1"/>
              </p:nvPr>
            </p:nvSpPr>
            <p:spPr>
              <a:xfrm>
                <a:off x="91511" y="1051282"/>
                <a:ext cx="9203968" cy="5188421"/>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DC875853-72BB-8447-8E62-B7E19D1BA506}"/>
              </a:ext>
            </a:extLst>
          </p:cNvPr>
          <p:cNvSpPr>
            <a:spLocks noGrp="1"/>
          </p:cNvSpPr>
          <p:nvPr>
            <p:ph type="body" sz="quarter" idx="11"/>
          </p:nvPr>
        </p:nvSpPr>
        <p:spPr/>
        <p:txBody>
          <a:bodyPr/>
          <a:lstStyle/>
          <a:p>
            <a:pPr algn="ctr"/>
            <a:r>
              <a:rPr lang="de-DE" dirty="0"/>
              <a:t>Hilfe 7</a:t>
            </a:r>
          </a:p>
        </p:txBody>
      </p:sp>
      <p:sp>
        <p:nvSpPr>
          <p:cNvPr id="4" name="Titel 3">
            <a:extLst>
              <a:ext uri="{FF2B5EF4-FFF2-40B4-BE49-F238E27FC236}">
                <a16:creationId xmlns:a16="http://schemas.microsoft.com/office/drawing/2014/main" id="{707F6E74-F763-3312-38D7-73B64D0F0C0C}"/>
              </a:ext>
            </a:extLst>
          </p:cNvPr>
          <p:cNvSpPr>
            <a:spLocks noGrp="1"/>
          </p:cNvSpPr>
          <p:nvPr>
            <p:ph type="title"/>
          </p:nvPr>
        </p:nvSpPr>
        <p:spPr/>
        <p:txBody>
          <a:bodyPr>
            <a:normAutofit/>
          </a:bodyPr>
          <a:lstStyle/>
          <a:p>
            <a:r>
              <a:rPr lang="de-DE" dirty="0"/>
              <a:t>Streifendiagramme</a:t>
            </a:r>
          </a:p>
        </p:txBody>
      </p:sp>
      <p:sp>
        <p:nvSpPr>
          <p:cNvPr id="5" name="Fußzeilenplatzhalter 5">
            <a:extLst>
              <a:ext uri="{FF2B5EF4-FFF2-40B4-BE49-F238E27FC236}">
                <a16:creationId xmlns:a16="http://schemas.microsoft.com/office/drawing/2014/main" id="{0974722C-C458-FAEA-1A24-9BA788971C9F}"/>
              </a:ext>
            </a:extLst>
          </p:cNvPr>
          <p:cNvSpPr>
            <a:spLocks noGrp="1"/>
          </p:cNvSpPr>
          <p:nvPr>
            <p:ph type="ftr" sz="quarter" idx="10"/>
          </p:nvPr>
        </p:nvSpPr>
        <p:spPr>
          <a:xfrm>
            <a:off x="8625408" y="5971665"/>
            <a:ext cx="3136901" cy="246221"/>
          </a:xfrm>
        </p:spPr>
        <p:txBody>
          <a:bodyPr/>
          <a:lstStyle/>
          <a:p>
            <a:pPr defTabSz="957861"/>
            <a:r>
              <a:rPr lang="de-DE" dirty="0">
                <a:solidFill>
                  <a:prstClr val="black">
                    <a:tint val="75000"/>
                  </a:prstClr>
                </a:solidFill>
              </a:rPr>
              <a:t>Daten</a:t>
            </a:r>
          </a:p>
        </p:txBody>
      </p:sp>
      <p:pic>
        <p:nvPicPr>
          <p:cNvPr id="6" name="Grafik 5">
            <a:extLst>
              <a:ext uri="{FF2B5EF4-FFF2-40B4-BE49-F238E27FC236}">
                <a16:creationId xmlns:a16="http://schemas.microsoft.com/office/drawing/2014/main" id="{B465F406-F70F-DA2C-AD24-D632630A8A03}"/>
              </a:ext>
            </a:extLst>
          </p:cNvPr>
          <p:cNvPicPr>
            <a:picLocks noChangeAspect="1"/>
          </p:cNvPicPr>
          <p:nvPr/>
        </p:nvPicPr>
        <p:blipFill>
          <a:blip r:embed="rId3"/>
          <a:stretch>
            <a:fillRect/>
          </a:stretch>
        </p:blipFill>
        <p:spPr>
          <a:xfrm>
            <a:off x="200472" y="2276872"/>
            <a:ext cx="3949700" cy="895350"/>
          </a:xfrm>
          <a:prstGeom prst="rect">
            <a:avLst/>
          </a:prstGeom>
        </p:spPr>
      </p:pic>
      <p:pic>
        <p:nvPicPr>
          <p:cNvPr id="10" name="Grafik 9">
            <a:extLst>
              <a:ext uri="{FF2B5EF4-FFF2-40B4-BE49-F238E27FC236}">
                <a16:creationId xmlns:a16="http://schemas.microsoft.com/office/drawing/2014/main" id="{64365C2E-ECB7-F19F-7542-D0381A9987C1}"/>
              </a:ext>
            </a:extLst>
          </p:cNvPr>
          <p:cNvPicPr>
            <a:picLocks noChangeAspect="1"/>
          </p:cNvPicPr>
          <p:nvPr/>
        </p:nvPicPr>
        <p:blipFill>
          <a:blip r:embed="rId4"/>
          <a:stretch>
            <a:fillRect/>
          </a:stretch>
        </p:blipFill>
        <p:spPr>
          <a:xfrm>
            <a:off x="200472" y="4982943"/>
            <a:ext cx="4057360" cy="957078"/>
          </a:xfrm>
          <a:prstGeom prst="rect">
            <a:avLst/>
          </a:prstGeom>
        </p:spPr>
      </p:pic>
    </p:spTree>
    <p:extLst>
      <p:ext uri="{BB962C8B-B14F-4D97-AF65-F5344CB8AC3E}">
        <p14:creationId xmlns:p14="http://schemas.microsoft.com/office/powerpoint/2010/main" val="549297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21958-125B-C7C7-6BC5-F303A735256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E5CCA05-60B3-0612-15E7-749A8E7B3715}"/>
              </a:ext>
            </a:extLst>
          </p:cNvPr>
          <p:cNvSpPr>
            <a:spLocks noGrp="1"/>
          </p:cNvSpPr>
          <p:nvPr>
            <p:ph idx="1"/>
          </p:nvPr>
        </p:nvSpPr>
        <p:spPr>
          <a:xfrm>
            <a:off x="91511" y="1051282"/>
            <a:ext cx="9203968" cy="5188421"/>
          </a:xfrm>
        </p:spPr>
        <p:txBody>
          <a:bodyPr/>
          <a:lstStyle/>
          <a:p>
            <a:pPr marL="0">
              <a:spcBef>
                <a:spcPts val="0"/>
              </a:spcBef>
            </a:pPr>
            <a:r>
              <a:rPr lang="de-DE" sz="1600" b="1" kern="100" dirty="0">
                <a:effectLst/>
                <a:latin typeface="+mj-lt"/>
                <a:ea typeface="Calibri" panose="020F0502020204030204" pitchFamily="34" charset="0"/>
                <a:cs typeface="Times New Roman" panose="02020603050405020304" pitchFamily="18" charset="0"/>
              </a:rPr>
              <a:t>Kreisdiagramme</a:t>
            </a:r>
            <a:endParaRPr lang="de-DE" sz="1600" kern="100" dirty="0">
              <a:effectLst/>
              <a:latin typeface="+mj-lt"/>
              <a:ea typeface="Calibri" panose="020F0502020204030204" pitchFamily="34" charset="0"/>
              <a:cs typeface="Times New Roman" panose="02020603050405020304" pitchFamily="18" charset="0"/>
            </a:endParaRPr>
          </a:p>
          <a:p>
            <a:pPr marL="0">
              <a:spcBef>
                <a:spcPts val="0"/>
              </a:spcBef>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Ein Beispiel: Familie Can hat den Stromverbrauch ihrer elektrischen Geräte in ihrem Haus im Jahr 2022 feststellen lassen:</a:t>
            </a: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mj-lt"/>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mj-lt"/>
              <a:ea typeface="Calibri" panose="020F0502020204030204" pitchFamily="34" charset="0"/>
              <a:cs typeface="Times New Roman" panose="02020603050405020304" pitchFamily="18" charset="0"/>
            </a:endParaRPr>
          </a:p>
          <a:p>
            <a:pPr marL="0">
              <a:spcBef>
                <a:spcPts val="0"/>
              </a:spcBef>
            </a:pPr>
            <a:r>
              <a:rPr lang="de-DE" sz="1600" kern="100" dirty="0">
                <a:effectLst/>
                <a:latin typeface="+mj-lt"/>
                <a:ea typeface="Calibri" panose="020F0502020204030204" pitchFamily="34" charset="0"/>
                <a:cs typeface="Times New Roman" panose="02020603050405020304" pitchFamily="18" charset="0"/>
              </a:rPr>
              <a:t> </a:t>
            </a:r>
          </a:p>
          <a:p>
            <a:pPr marL="0">
              <a:spcBef>
                <a:spcPts val="0"/>
              </a:spcBef>
            </a:pPr>
            <a:endParaRPr lang="de-DE" sz="1600" kern="100" dirty="0">
              <a:latin typeface="+mj-lt"/>
              <a:ea typeface="Calibri" panose="020F0502020204030204" pitchFamily="34" charset="0"/>
              <a:cs typeface="Times New Roman" panose="02020603050405020304" pitchFamily="18" charset="0"/>
            </a:endParaRPr>
          </a:p>
          <a:p>
            <a:pPr marL="0">
              <a:spcBef>
                <a:spcPts val="0"/>
              </a:spcBef>
            </a:pPr>
            <a:endParaRPr lang="de-DE" sz="16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latin typeface="+mj-lt"/>
              <a:ea typeface="Calibri" panose="020F0502020204030204" pitchFamily="34" charset="0"/>
              <a:cs typeface="Times New Roman" panose="02020603050405020304" pitchFamily="18" charset="0"/>
            </a:endParaRPr>
          </a:p>
          <a:p>
            <a:pPr>
              <a:spcBef>
                <a:spcPts val="0"/>
              </a:spcBef>
            </a:pP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de-DE" sz="1600" dirty="0">
                <a:solidFill>
                  <a:prstClr val="black"/>
                </a:solidFill>
                <a:latin typeface="Calibri" panose="020F0502020204030204" pitchFamily="34" charset="0"/>
                <a:cs typeface="Calibri" panose="020F0502020204030204" pitchFamily="34" charset="0"/>
              </a:rPr>
              <a:t>			</a:t>
            </a:r>
            <a:endParaRPr lang="de-DE" sz="1600" b="1" u="sng" dirty="0">
              <a:solidFill>
                <a:prstClr val="black"/>
              </a:solidFill>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12E8B9AA-0FBC-D066-3D0A-B2FF79F9122B}"/>
              </a:ext>
            </a:extLst>
          </p:cNvPr>
          <p:cNvSpPr>
            <a:spLocks noGrp="1"/>
          </p:cNvSpPr>
          <p:nvPr>
            <p:ph type="body" sz="quarter" idx="11"/>
          </p:nvPr>
        </p:nvSpPr>
        <p:spPr/>
        <p:txBody>
          <a:bodyPr/>
          <a:lstStyle/>
          <a:p>
            <a:pPr algn="ctr"/>
            <a:r>
              <a:rPr lang="de-DE" dirty="0"/>
              <a:t>Hilfe 8</a:t>
            </a:r>
          </a:p>
        </p:txBody>
      </p:sp>
      <p:sp>
        <p:nvSpPr>
          <p:cNvPr id="4" name="Titel 3">
            <a:extLst>
              <a:ext uri="{FF2B5EF4-FFF2-40B4-BE49-F238E27FC236}">
                <a16:creationId xmlns:a16="http://schemas.microsoft.com/office/drawing/2014/main" id="{1478635F-81F1-BD22-9EA5-825DC477BFC5}"/>
              </a:ext>
            </a:extLst>
          </p:cNvPr>
          <p:cNvSpPr>
            <a:spLocks noGrp="1"/>
          </p:cNvSpPr>
          <p:nvPr>
            <p:ph type="title"/>
          </p:nvPr>
        </p:nvSpPr>
        <p:spPr/>
        <p:txBody>
          <a:bodyPr>
            <a:normAutofit/>
          </a:bodyPr>
          <a:lstStyle/>
          <a:p>
            <a:r>
              <a:rPr lang="de-DE" dirty="0"/>
              <a:t>Kreisdiagramme</a:t>
            </a:r>
          </a:p>
        </p:txBody>
      </p:sp>
      <p:sp>
        <p:nvSpPr>
          <p:cNvPr id="5" name="Fußzeilenplatzhalter 5">
            <a:extLst>
              <a:ext uri="{FF2B5EF4-FFF2-40B4-BE49-F238E27FC236}">
                <a16:creationId xmlns:a16="http://schemas.microsoft.com/office/drawing/2014/main" id="{9A192273-6F00-43CB-5909-242EEAA68037}"/>
              </a:ext>
            </a:extLst>
          </p:cNvPr>
          <p:cNvSpPr>
            <a:spLocks noGrp="1"/>
          </p:cNvSpPr>
          <p:nvPr>
            <p:ph type="ftr" sz="quarter" idx="10"/>
          </p:nvPr>
        </p:nvSpPr>
        <p:spPr>
          <a:xfrm>
            <a:off x="8625408" y="5971665"/>
            <a:ext cx="3136901" cy="246221"/>
          </a:xfrm>
        </p:spPr>
        <p:txBody>
          <a:bodyPr/>
          <a:lstStyle/>
          <a:p>
            <a:pPr defTabSz="957861"/>
            <a:r>
              <a:rPr lang="de-DE" dirty="0">
                <a:solidFill>
                  <a:prstClr val="black">
                    <a:tint val="75000"/>
                  </a:prstClr>
                </a:solidFill>
              </a:rPr>
              <a:t>Daten</a:t>
            </a:r>
          </a:p>
        </p:txBody>
      </p:sp>
      <p:pic>
        <p:nvPicPr>
          <p:cNvPr id="16" name="Grafik 15">
            <a:extLst>
              <a:ext uri="{FF2B5EF4-FFF2-40B4-BE49-F238E27FC236}">
                <a16:creationId xmlns:a16="http://schemas.microsoft.com/office/drawing/2014/main" id="{C3539F8A-96E9-BCA8-49C4-CA86ECB20C87}"/>
              </a:ext>
            </a:extLst>
          </p:cNvPr>
          <p:cNvPicPr>
            <a:picLocks noChangeAspect="1"/>
          </p:cNvPicPr>
          <p:nvPr/>
        </p:nvPicPr>
        <p:blipFill>
          <a:blip r:embed="rId2"/>
          <a:stretch>
            <a:fillRect/>
          </a:stretch>
        </p:blipFill>
        <p:spPr>
          <a:xfrm>
            <a:off x="200472" y="1556792"/>
            <a:ext cx="4381725" cy="1606633"/>
          </a:xfrm>
          <a:prstGeom prst="rect">
            <a:avLst/>
          </a:prstGeom>
        </p:spPr>
      </p:pic>
      <p:pic>
        <p:nvPicPr>
          <p:cNvPr id="18" name="Grafik 17">
            <a:extLst>
              <a:ext uri="{FF2B5EF4-FFF2-40B4-BE49-F238E27FC236}">
                <a16:creationId xmlns:a16="http://schemas.microsoft.com/office/drawing/2014/main" id="{F0A5D900-4D4E-7BCD-CB65-F7C9B22F9A87}"/>
              </a:ext>
            </a:extLst>
          </p:cNvPr>
          <p:cNvPicPr>
            <a:picLocks noChangeAspect="1"/>
          </p:cNvPicPr>
          <p:nvPr/>
        </p:nvPicPr>
        <p:blipFill>
          <a:blip r:embed="rId3"/>
          <a:stretch>
            <a:fillRect/>
          </a:stretch>
        </p:blipFill>
        <p:spPr>
          <a:xfrm>
            <a:off x="200472" y="3212976"/>
            <a:ext cx="7727570" cy="2952328"/>
          </a:xfrm>
          <a:prstGeom prst="rect">
            <a:avLst/>
          </a:prstGeom>
        </p:spPr>
      </p:pic>
      <p:graphicFrame>
        <p:nvGraphicFramePr>
          <p:cNvPr id="19" name="Diagramm 18">
            <a:extLst>
              <a:ext uri="{FF2B5EF4-FFF2-40B4-BE49-F238E27FC236}">
                <a16:creationId xmlns:a16="http://schemas.microsoft.com/office/drawing/2014/main" id="{7D3C5C55-421E-7F6D-E3AE-0B604F62944C}"/>
              </a:ext>
            </a:extLst>
          </p:cNvPr>
          <p:cNvGraphicFramePr/>
          <p:nvPr>
            <p:extLst>
              <p:ext uri="{D42A27DB-BD31-4B8C-83A1-F6EECF244321}">
                <p14:modId xmlns:p14="http://schemas.microsoft.com/office/powerpoint/2010/main" val="4051726544"/>
              </p:ext>
            </p:extLst>
          </p:nvPr>
        </p:nvGraphicFramePr>
        <p:xfrm>
          <a:off x="5529064" y="4644912"/>
          <a:ext cx="2880320" cy="16169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2592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F608A093-2DDC-C60B-B8FD-8AC6BA7997AF}"/>
              </a:ext>
            </a:extLst>
          </p:cNvPr>
          <p:cNvSpPr txBox="1"/>
          <p:nvPr/>
        </p:nvSpPr>
        <p:spPr>
          <a:xfrm>
            <a:off x="1136576" y="3212976"/>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Geometrie in der Ebene</a:t>
            </a:r>
          </a:p>
        </p:txBody>
      </p:sp>
      <p:pic>
        <p:nvPicPr>
          <p:cNvPr id="3" name="Grafik 2" descr="Ein Bild, das Screenshot, Grafiken, Logo, Grafikdesign enthält.&#10;&#10;Automatisch generierte Beschreibung">
            <a:extLst>
              <a:ext uri="{FF2B5EF4-FFF2-40B4-BE49-F238E27FC236}">
                <a16:creationId xmlns:a16="http://schemas.microsoft.com/office/drawing/2014/main" id="{21D5BD52-4360-A2A3-7053-77D3D168EEB4}"/>
              </a:ext>
            </a:extLst>
          </p:cNvPr>
          <p:cNvPicPr>
            <a:picLocks noChangeAspect="1"/>
          </p:cNvPicPr>
          <p:nvPr/>
        </p:nvPicPr>
        <p:blipFill rotWithShape="1">
          <a:blip r:embed="rId2">
            <a:extLst>
              <a:ext uri="{28A0092B-C50C-407E-A947-70E740481C1C}">
                <a14:useLocalDpi xmlns:a14="http://schemas.microsoft.com/office/drawing/2010/main" val="0"/>
              </a:ext>
            </a:extLst>
          </a:blip>
          <a:srcRect l="18975"/>
          <a:stretch/>
        </p:blipFill>
        <p:spPr>
          <a:xfrm>
            <a:off x="0" y="-14243"/>
            <a:ext cx="9906000" cy="6872243"/>
          </a:xfrm>
          <a:prstGeom prst="rect">
            <a:avLst/>
          </a:prstGeom>
        </p:spPr>
      </p:pic>
    </p:spTree>
    <p:extLst>
      <p:ext uri="{BB962C8B-B14F-4D97-AF65-F5344CB8AC3E}">
        <p14:creationId xmlns:p14="http://schemas.microsoft.com/office/powerpoint/2010/main" val="92963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937E-A2A6-E2E1-F60A-7E72574B684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7231DA7-1A63-7719-2B54-84CB7215273E}"/>
                  </a:ext>
                </a:extLst>
              </p:cNvPr>
              <p:cNvSpPr>
                <a:spLocks noGrp="1"/>
              </p:cNvSpPr>
              <p:nvPr>
                <p:ph idx="1"/>
              </p:nvPr>
            </p:nvSpPr>
            <p:spPr>
              <a:xfrm>
                <a:off x="64289" y="1065689"/>
                <a:ext cx="9203968" cy="5192120"/>
              </a:xfrm>
            </p:spPr>
            <p:txBody>
              <a:bodyPr/>
              <a:lstStyle/>
              <a:p>
                <a:pPr marL="0">
                  <a:spcBef>
                    <a:spcPts val="0"/>
                  </a:spcBef>
                  <a:tabLst>
                    <a:tab pos="1758950" algn="l"/>
                  </a:tabLst>
                </a:pPr>
                <a:r>
                  <a:rPr lang="de-DE" sz="1600" b="1" kern="100" dirty="0">
                    <a:latin typeface="Calibri" panose="020F0502020204030204" pitchFamily="34" charset="0"/>
                    <a:ea typeface="Calibri" panose="020F0502020204030204" pitchFamily="34" charset="0"/>
                    <a:cs typeface="Calibri" panose="020F0502020204030204" pitchFamily="34" charset="0"/>
                  </a:rPr>
                  <a:t>Aufgabe 1</a:t>
                </a:r>
              </a:p>
              <a:p>
                <a:pPr marL="0">
                  <a:spcBef>
                    <a:spcPts val="0"/>
                  </a:spcBef>
                  <a:tabLst>
                    <a:tab pos="1758950" algn="l"/>
                  </a:tabLst>
                </a:pPr>
                <a:endParaRPr lang="de-DE" sz="1600" b="1" kern="1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AutoNum type="alphaLcParenR"/>
                  <a:tabLst>
                    <a:tab pos="1758950" algn="l"/>
                  </a:tabLs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Gib an, welcher Anteil gefärbt ist. Gib das Ergebnis als </a:t>
                </a:r>
                <a:r>
                  <a:rPr lang="de-DE" sz="1600" u="sng" kern="100" dirty="0">
                    <a:effectLst/>
                    <a:latin typeface="Calibri" panose="020F0502020204030204" pitchFamily="34" charset="0"/>
                    <a:ea typeface="Calibri" panose="020F0502020204030204" pitchFamily="34" charset="0"/>
                    <a:cs typeface="Times New Roman" panose="02020603050405020304" pitchFamily="18" charset="0"/>
                  </a:rPr>
                  <a:t>Bruch,</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als </a:t>
                </a:r>
                <a:r>
                  <a:rPr lang="de-DE" sz="1600" u="sng" kern="100" dirty="0">
                    <a:effectLst/>
                    <a:latin typeface="Calibri" panose="020F0502020204030204" pitchFamily="34" charset="0"/>
                    <a:ea typeface="Calibri" panose="020F0502020204030204" pitchFamily="34" charset="0"/>
                    <a:cs typeface="Times New Roman" panose="02020603050405020304" pitchFamily="18" charset="0"/>
                  </a:rPr>
                  <a:t>Dezimalzahl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und als</a:t>
                </a:r>
                <a:r>
                  <a:rPr lang="de-DE" sz="1600" u="sng" kern="100" dirty="0">
                    <a:effectLst/>
                    <a:latin typeface="Calibri" panose="020F0502020204030204" pitchFamily="34" charset="0"/>
                    <a:ea typeface="Calibri" panose="020F0502020204030204" pitchFamily="34" charset="0"/>
                    <a:cs typeface="Times New Roman" panose="02020603050405020304" pitchFamily="18" charset="0"/>
                  </a:rPr>
                  <a:t> Prozent</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an. </a:t>
                </a:r>
              </a:p>
              <a:p>
                <a:pPr marL="0">
                  <a:spcBef>
                    <a:spcPts val="0"/>
                  </a:spcBef>
                  <a:tabLst>
                    <a:tab pos="1758950" algn="l"/>
                  </a:tabLs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tabLst>
                    <a:tab pos="1758950" algn="l"/>
                  </a:tabLst>
                </a:pPr>
                <a:endParaRPr lang="de-DE" sz="1600" b="1" dirty="0"/>
              </a:p>
              <a:p>
                <a:endParaRPr lang="de-DE" sz="1600" dirty="0"/>
              </a:p>
              <a:p>
                <a:r>
                  <a:rPr lang="de-DE" sz="1600" dirty="0"/>
                  <a:t>b)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Gib an, welcher Anteil gefärbt ist.  Gib das Ergebnis als </a:t>
                </a:r>
                <a:r>
                  <a:rPr lang="de-DE" sz="1600" u="sng" kern="100" dirty="0">
                    <a:effectLst/>
                    <a:latin typeface="Calibri" panose="020F0502020204030204" pitchFamily="34" charset="0"/>
                    <a:ea typeface="Calibri" panose="020F0502020204030204" pitchFamily="34" charset="0"/>
                    <a:cs typeface="Times New Roman" panose="02020603050405020304" pitchFamily="18" charset="0"/>
                  </a:rPr>
                  <a:t>Bruch</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als </a:t>
                </a:r>
                <a:r>
                  <a:rPr lang="de-DE" sz="1600" u="sng" kern="100" dirty="0">
                    <a:effectLst/>
                    <a:latin typeface="Calibri" panose="020F0502020204030204" pitchFamily="34" charset="0"/>
                    <a:ea typeface="Calibri" panose="020F0502020204030204" pitchFamily="34" charset="0"/>
                    <a:cs typeface="Times New Roman" panose="02020603050405020304" pitchFamily="18" charset="0"/>
                  </a:rPr>
                  <a:t>Dezimalzahl</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und als </a:t>
                </a:r>
                <a:r>
                  <a:rPr lang="de-DE" sz="1600" u="sng" kern="100" dirty="0">
                    <a:effectLst/>
                    <a:latin typeface="Calibri" panose="020F0502020204030204" pitchFamily="34" charset="0"/>
                    <a:ea typeface="Calibri" panose="020F0502020204030204" pitchFamily="34" charset="0"/>
                    <a:cs typeface="Times New Roman" panose="02020603050405020304" pitchFamily="18" charset="0"/>
                  </a:rPr>
                  <a:t>Prozent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an.</a:t>
                </a:r>
              </a:p>
              <a:p>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effectLst/>
                    <a:latin typeface="Calibri" panose="020F0502020204030204" pitchFamily="34" charset="0"/>
                    <a:ea typeface="Calibri" panose="020F0502020204030204" pitchFamily="34" charset="0"/>
                    <a:cs typeface="Times New Roman" panose="02020603050405020304" pitchFamily="18" charset="0"/>
                  </a:rPr>
                  <a:t>c) Gib 20 % als Bruch an. Markiere den entsprechenden Anteil der Kästchen. </a:t>
                </a:r>
              </a:p>
              <a:p>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latin typeface="Calibri" panose="020F0502020204030204" pitchFamily="34" charset="0"/>
                    <a:ea typeface="Calibri" panose="020F0502020204030204" pitchFamily="34" charset="0"/>
                    <a:cs typeface="Times New Roman" panose="02020603050405020304" pitchFamily="18" charset="0"/>
                  </a:rPr>
                  <a:t>d) </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Gib folgende Prozente in Dezimalzahlen an:      </a:t>
                </a:r>
                <a:r>
                  <a:rPr lang="de-DE" sz="1600" i="1" kern="100" dirty="0">
                    <a:effectLst/>
                    <a:latin typeface="Calibri" panose="020F0502020204030204" pitchFamily="34" charset="0"/>
                    <a:ea typeface="Calibri" panose="020F0502020204030204" pitchFamily="34" charset="0"/>
                    <a:cs typeface="Times New Roman" panose="02020603050405020304" pitchFamily="18" charset="0"/>
                  </a:rPr>
                  <a:t>10 %        15,5 %     1 %     0,1 %</a:t>
                </a:r>
              </a:p>
              <a:p>
                <a:endParaRPr lang="de-DE" sz="1600" i="1" kern="100" dirty="0">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effectLst/>
                    <a:latin typeface="Calibri" panose="020F0502020204030204" pitchFamily="34" charset="0"/>
                    <a:ea typeface="Calibri" panose="020F0502020204030204" pitchFamily="34" charset="0"/>
                    <a:cs typeface="Times New Roman" panose="02020603050405020304" pitchFamily="18" charset="0"/>
                  </a:rPr>
                  <a:t>e) Gib folgende Brüche als Dezimalzahl und als Prozent an. Du darfst auch den Taschenrechner verwenden: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     </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3</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    </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12</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10</m:t>
                        </m:r>
                      </m:den>
                    </m:f>
                  </m:oMath>
                </a14:m>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p>
              <a:p>
                <a:endParaRPr lang="de-DE" sz="1600" dirty="0"/>
              </a:p>
              <a:p>
                <a:endParaRPr lang="de-DE" sz="1600" b="1" dirty="0"/>
              </a:p>
              <a:p>
                <a:r>
                  <a:rPr lang="de-DE" sz="1600" dirty="0"/>
                  <a:t>		 </a:t>
                </a:r>
              </a:p>
            </p:txBody>
          </p:sp>
        </mc:Choice>
        <mc:Fallback xmlns="">
          <p:sp>
            <p:nvSpPr>
              <p:cNvPr id="2" name="Inhaltsplatzhalter 1">
                <a:extLst>
                  <a:ext uri="{FF2B5EF4-FFF2-40B4-BE49-F238E27FC236}">
                    <a16:creationId xmlns:a16="http://schemas.microsoft.com/office/drawing/2014/main" id="{77231DA7-1A63-7719-2B54-84CB7215273E}"/>
                  </a:ext>
                </a:extLst>
              </p:cNvPr>
              <p:cNvSpPr>
                <a:spLocks noGrp="1" noRot="1" noChangeAspect="1" noMove="1" noResize="1" noEditPoints="1" noAdjustHandles="1" noChangeArrowheads="1" noChangeShapeType="1" noTextEdit="1"/>
              </p:cNvSpPr>
              <p:nvPr>
                <p:ph idx="1"/>
              </p:nvPr>
            </p:nvSpPr>
            <p:spPr>
              <a:xfrm>
                <a:off x="64289" y="1065689"/>
                <a:ext cx="9203968" cy="5192120"/>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537D2283-F5AB-E2DC-C0B9-A22DAA7429B6}"/>
              </a:ext>
            </a:extLst>
          </p:cNvPr>
          <p:cNvSpPr>
            <a:spLocks noGrp="1"/>
          </p:cNvSpPr>
          <p:nvPr>
            <p:ph type="title"/>
          </p:nvPr>
        </p:nvSpPr>
        <p:spPr/>
        <p:txBody>
          <a:bodyPr>
            <a:normAutofit/>
          </a:bodyPr>
          <a:lstStyle/>
          <a:p>
            <a:r>
              <a:rPr lang="de-DE" b="0" dirty="0"/>
              <a:t>Anteile Darstellen II</a:t>
            </a:r>
          </a:p>
        </p:txBody>
      </p:sp>
      <p:sp>
        <p:nvSpPr>
          <p:cNvPr id="7" name="Fußzeilenplatzhalter 5">
            <a:extLst>
              <a:ext uri="{FF2B5EF4-FFF2-40B4-BE49-F238E27FC236}">
                <a16:creationId xmlns:a16="http://schemas.microsoft.com/office/drawing/2014/main" id="{FF45AB77-3721-0F37-5498-266540189187}"/>
              </a:ext>
            </a:extLst>
          </p:cNvPr>
          <p:cNvSpPr>
            <a:spLocks noGrp="1"/>
          </p:cNvSpPr>
          <p:nvPr>
            <p:ph type="ftr" sz="quarter" idx="10"/>
          </p:nvPr>
        </p:nvSpPr>
        <p:spPr>
          <a:xfrm>
            <a:off x="8481393" y="5877273"/>
            <a:ext cx="576064" cy="216024"/>
          </a:xfrm>
        </p:spPr>
        <p:txBody>
          <a:bodyPr/>
          <a:lstStyle/>
          <a:p>
            <a:pPr defTabSz="957861"/>
            <a:r>
              <a:rPr lang="de-DE" dirty="0">
                <a:solidFill>
                  <a:prstClr val="black">
                    <a:tint val="75000"/>
                  </a:prstClr>
                </a:solidFill>
              </a:rPr>
              <a:t>Daten</a:t>
            </a:r>
          </a:p>
        </p:txBody>
      </p:sp>
      <p:sp>
        <p:nvSpPr>
          <p:cNvPr id="9" name="Titel 3">
            <a:extLst>
              <a:ext uri="{FF2B5EF4-FFF2-40B4-BE49-F238E27FC236}">
                <a16:creationId xmlns:a16="http://schemas.microsoft.com/office/drawing/2014/main" id="{C778C6B5-28C6-2898-8913-176B9F8B54BA}"/>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3</a:t>
            </a:r>
          </a:p>
        </p:txBody>
      </p:sp>
      <p:pic>
        <p:nvPicPr>
          <p:cNvPr id="8" name="Grafik 7">
            <a:extLst>
              <a:ext uri="{FF2B5EF4-FFF2-40B4-BE49-F238E27FC236}">
                <a16:creationId xmlns:a16="http://schemas.microsoft.com/office/drawing/2014/main" id="{826634ED-25CA-3AB4-A890-43698346FB7C}"/>
              </a:ext>
            </a:extLst>
          </p:cNvPr>
          <p:cNvPicPr>
            <a:picLocks noChangeAspect="1"/>
          </p:cNvPicPr>
          <p:nvPr/>
        </p:nvPicPr>
        <p:blipFill>
          <a:blip r:embed="rId3"/>
          <a:stretch>
            <a:fillRect/>
          </a:stretch>
        </p:blipFill>
        <p:spPr>
          <a:xfrm>
            <a:off x="560512" y="1988840"/>
            <a:ext cx="1149409" cy="482625"/>
          </a:xfrm>
          <a:prstGeom prst="rect">
            <a:avLst/>
          </a:prstGeom>
        </p:spPr>
      </p:pic>
      <p:pic>
        <p:nvPicPr>
          <p:cNvPr id="10" name="Grafik 9">
            <a:extLst>
              <a:ext uri="{FF2B5EF4-FFF2-40B4-BE49-F238E27FC236}">
                <a16:creationId xmlns:a16="http://schemas.microsoft.com/office/drawing/2014/main" id="{66D65C40-EFA0-FEEA-8822-00E25662ADA0}"/>
              </a:ext>
            </a:extLst>
          </p:cNvPr>
          <p:cNvPicPr>
            <a:picLocks noChangeAspect="1"/>
          </p:cNvPicPr>
          <p:nvPr/>
        </p:nvPicPr>
        <p:blipFill>
          <a:blip r:embed="rId4"/>
          <a:stretch>
            <a:fillRect/>
          </a:stretch>
        </p:blipFill>
        <p:spPr>
          <a:xfrm>
            <a:off x="437130" y="3054415"/>
            <a:ext cx="1035194" cy="827223"/>
          </a:xfrm>
          <a:prstGeom prst="rect">
            <a:avLst/>
          </a:prstGeom>
        </p:spPr>
      </p:pic>
      <p:pic>
        <p:nvPicPr>
          <p:cNvPr id="12" name="Grafik 11">
            <a:extLst>
              <a:ext uri="{FF2B5EF4-FFF2-40B4-BE49-F238E27FC236}">
                <a16:creationId xmlns:a16="http://schemas.microsoft.com/office/drawing/2014/main" id="{5A62A749-B2B7-9396-BE6C-6ACD86C30DCD}"/>
              </a:ext>
            </a:extLst>
          </p:cNvPr>
          <p:cNvPicPr>
            <a:picLocks noChangeAspect="1"/>
          </p:cNvPicPr>
          <p:nvPr/>
        </p:nvPicPr>
        <p:blipFill>
          <a:blip r:embed="rId5"/>
          <a:stretch>
            <a:fillRect/>
          </a:stretch>
        </p:blipFill>
        <p:spPr>
          <a:xfrm>
            <a:off x="560512" y="4218878"/>
            <a:ext cx="1035194" cy="482625"/>
          </a:xfrm>
          <a:prstGeom prst="rect">
            <a:avLst/>
          </a:prstGeom>
        </p:spPr>
      </p:pic>
    </p:spTree>
    <p:extLst>
      <p:ext uri="{BB962C8B-B14F-4D97-AF65-F5344CB8AC3E}">
        <p14:creationId xmlns:p14="http://schemas.microsoft.com/office/powerpoint/2010/main" val="168134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60F81-0B22-1B0F-1F7E-350F49455F9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Inhaltsplatzhalter 1">
                <a:extLst>
                  <a:ext uri="{FF2B5EF4-FFF2-40B4-BE49-F238E27FC236}">
                    <a16:creationId xmlns:a16="http://schemas.microsoft.com/office/drawing/2014/main" id="{6A673A28-2BF6-7288-6912-5966E5EC0C99}"/>
                  </a:ext>
                </a:extLst>
              </p:cNvPr>
              <p:cNvSpPr>
                <a:spLocks noGrp="1"/>
              </p:cNvSpPr>
              <p:nvPr>
                <p:ph idx="1"/>
              </p:nvPr>
            </p:nvSpPr>
            <p:spPr>
              <a:xfrm>
                <a:off x="64289" y="1065689"/>
                <a:ext cx="9203968" cy="5192120"/>
              </a:xfrm>
            </p:spPr>
            <p:txBody>
              <a:bodyPr/>
              <a:lstStyle/>
              <a:p>
                <a:r>
                  <a:rPr lang="de-DE" sz="1600" b="1" dirty="0"/>
                  <a:t>Aufgabe 1</a:t>
                </a:r>
              </a:p>
              <a:p>
                <a:endParaRPr lang="de-DE" sz="1600" b="1" kern="100" dirty="0">
                  <a:ea typeface="Calibri" panose="020F0502020204030204" pitchFamily="34" charset="0"/>
                  <a:cs typeface="Times New Roman" panose="02020603050405020304" pitchFamily="18" charset="0"/>
                </a:endParaRPr>
              </a:p>
              <a:p>
                <a:r>
                  <a:rPr lang="de-DE" sz="1600" kern="100" dirty="0">
                    <a:effectLst/>
                    <a:ea typeface="Calibri" panose="020F0502020204030204" pitchFamily="34" charset="0"/>
                    <a:cs typeface="Times New Roman" panose="02020603050405020304" pitchFamily="18" charset="0"/>
                  </a:rPr>
                  <a:t>a) 3 von 12 Felder sind gefärbt.  Der Anteil beträgt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12</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0,25=25 %</m:t>
                    </m:r>
                  </m:oMath>
                </a14:m>
                <a:endParaRPr lang="de-DE" sz="1600" kern="100" dirty="0">
                  <a:effectLst/>
                  <a:ea typeface="Calibri" panose="020F0502020204030204" pitchFamily="34" charset="0"/>
                  <a:cs typeface="Times New Roman" panose="02020603050405020304" pitchFamily="18" charset="0"/>
                </a:endParaRPr>
              </a:p>
              <a:p>
                <a:endParaRPr lang="de-DE" sz="1600" kern="100" dirty="0">
                  <a:effectLst/>
                  <a:ea typeface="Calibri" panose="020F0502020204030204" pitchFamily="34" charset="0"/>
                  <a:cs typeface="Times New Roman" panose="02020603050405020304" pitchFamily="18" charset="0"/>
                </a:endParaRPr>
              </a:p>
              <a:p>
                <a:pPr marL="0" lvl="0">
                  <a:lnSpc>
                    <a:spcPct val="107000"/>
                  </a:lnSpc>
                </a:pPr>
                <a:r>
                  <a:rPr lang="de-DE" sz="1600" kern="100" dirty="0">
                    <a:effectLst/>
                    <a:ea typeface="Times New Roman" panose="02020603050405020304" pitchFamily="18" charset="0"/>
                    <a:cs typeface="Times New Roman" panose="02020603050405020304" pitchFamily="18" charset="0"/>
                  </a:rPr>
                  <a:t>b) 7 von 8 Feldern sind gefärbt.  Der Anteil beträgt  </a:t>
                </a:r>
                <a14:m>
                  <m:oMath xmlns:m="http://schemas.openxmlformats.org/officeDocument/2006/math">
                    <m:f>
                      <m:fPr>
                        <m:ctrlPr>
                          <a:rPr lang="de-DE"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7</m:t>
                        </m:r>
                      </m:num>
                      <m:den>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8</m:t>
                        </m:r>
                      </m:den>
                    </m:f>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=0,875=87,5 %</m:t>
                    </m:r>
                  </m:oMath>
                </a14:m>
                <a:endParaRPr lang="de-DE" sz="1600" kern="100" dirty="0">
                  <a:effectLst/>
                  <a:ea typeface="Calibri" panose="020F0502020204030204" pitchFamily="34" charset="0"/>
                  <a:cs typeface="Times New Roman" panose="02020603050405020304" pitchFamily="18" charset="0"/>
                </a:endParaRPr>
              </a:p>
              <a:p>
                <a:pPr marL="0" lvl="0">
                  <a:lnSpc>
                    <a:spcPct val="107000"/>
                  </a:lnSpc>
                </a:pPr>
                <a:endParaRPr lang="de-DE" sz="1600" kern="100" dirty="0">
                  <a:ea typeface="Calibri" panose="020F0502020204030204" pitchFamily="34" charset="0"/>
                  <a:cs typeface="Times New Roman" panose="02020603050405020304" pitchFamily="18" charset="0"/>
                </a:endParaRPr>
              </a:p>
              <a:p>
                <a:pPr marL="0">
                  <a:lnSpc>
                    <a:spcPct val="107000"/>
                  </a:lnSpc>
                </a:pPr>
                <a:r>
                  <a:rPr lang="de-DE" sz="1600" kern="100" dirty="0">
                    <a:effectLst/>
                    <a:ea typeface="Calibri" panose="020F0502020204030204" pitchFamily="34" charset="0"/>
                    <a:cs typeface="Times New Roman" panose="02020603050405020304" pitchFamily="18" charset="0"/>
                  </a:rPr>
                  <a:t>c) </a:t>
                </a:r>
                <a14:m>
                  <m:oMath xmlns:m="http://schemas.openxmlformats.org/officeDocument/2006/math">
                    <m:r>
                      <a:rPr lang="de-DE" sz="1600" i="1" kern="100" smtClean="0">
                        <a:effectLst/>
                        <a:latin typeface="Cambria Math" panose="02040503050406030204" pitchFamily="18" charset="0"/>
                        <a:ea typeface="Times New Roman" panose="02020603050405020304" pitchFamily="18" charset="0"/>
                        <a:cs typeface="Times New Roman" panose="02020603050405020304" pitchFamily="18" charset="0"/>
                      </a:rPr>
                      <m:t>20</m:t>
                    </m:r>
                    <m:r>
                      <a:rPr lang="de-DE" sz="1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600" i="1" kern="100" smtClean="0">
                        <a:effectLst/>
                        <a:latin typeface="Cambria Math" panose="02040503050406030204" pitchFamily="18" charset="0"/>
                        <a:ea typeface="Times New Roman" panose="02020603050405020304" pitchFamily="18" charset="0"/>
                        <a:cs typeface="Times New Roman" panose="02020603050405020304" pitchFamily="18" charset="0"/>
                      </a:rPr>
                      <m:t>% = 0,2=</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20</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de-DE" sz="1600" kern="100" dirty="0">
                    <a:effectLst/>
                    <a:ea typeface="Times New Roman" panose="02020603050405020304" pitchFamily="18" charset="0"/>
                    <a:cs typeface="Times New Roman" panose="02020603050405020304" pitchFamily="18" charset="0"/>
                  </a:rPr>
                  <a:t>      (2 von 10 Kästchen)</a:t>
                </a:r>
              </a:p>
              <a:p>
                <a:pPr marL="0">
                  <a:lnSpc>
                    <a:spcPct val="107000"/>
                  </a:lnSpc>
                </a:pPr>
                <a:endParaRPr lang="de-DE" sz="1600" kern="100" dirty="0">
                  <a:ea typeface="Times New Roman" panose="02020603050405020304" pitchFamily="18" charset="0"/>
                  <a:cs typeface="Times New Roman" panose="02020603050405020304" pitchFamily="18" charset="0"/>
                </a:endParaRPr>
              </a:p>
              <a:p>
                <a:pPr marL="0">
                  <a:lnSpc>
                    <a:spcPct val="107000"/>
                  </a:lnSpc>
                </a:pPr>
                <a:r>
                  <a:rPr lang="de-DE" sz="1600" kern="100" dirty="0">
                    <a:effectLst/>
                    <a:ea typeface="Times New Roman" panose="02020603050405020304" pitchFamily="18" charset="0"/>
                    <a:cs typeface="Times New Roman" panose="02020603050405020304" pitchFamily="18" charset="0"/>
                  </a:rPr>
                  <a:t>d) </a:t>
                </a:r>
                <a14:m>
                  <m:oMath xmlns:m="http://schemas.openxmlformats.org/officeDocument/2006/math">
                    <m:r>
                      <a:rPr lang="de-DE" sz="1600" i="1" kern="100" smtClean="0">
                        <a:effectLst/>
                        <a:latin typeface="Cambria Math" panose="02040503050406030204" pitchFamily="18" charset="0"/>
                        <a:ea typeface="Times New Roman" panose="02020603050405020304" pitchFamily="18" charset="0"/>
                        <a:cs typeface="Times New Roman" panose="02020603050405020304" pitchFamily="18" charset="0"/>
                      </a:rPr>
                      <m:t>10 %=0,1             15,5 %=0,155            1 %=0,01           0,1 %=0,001</m:t>
                    </m:r>
                  </m:oMath>
                </a14:m>
                <a:endParaRPr lang="de-DE" sz="1600" kern="100" dirty="0">
                  <a:effectLst/>
                  <a:ea typeface="Times New Roman" panose="02020603050405020304" pitchFamily="18" charset="0"/>
                  <a:cs typeface="Times New Roman" panose="02020603050405020304" pitchFamily="18" charset="0"/>
                </a:endParaRPr>
              </a:p>
              <a:p>
                <a:pPr marL="0">
                  <a:lnSpc>
                    <a:spcPct val="107000"/>
                  </a:lnSpc>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de-DE" sz="1600" kern="100" dirty="0">
                    <a:latin typeface="Calibri" panose="020F0502020204030204" pitchFamily="34" charset="0"/>
                    <a:ea typeface="Calibri" panose="020F0502020204030204" pitchFamily="34" charset="0"/>
                    <a:cs typeface="Times New Roman" panose="02020603050405020304" pitchFamily="18" charset="0"/>
                  </a:rPr>
                  <a:t>e) </a:t>
                </a:r>
                <a14:m>
                  <m:oMath xmlns:m="http://schemas.openxmlformats.org/officeDocument/2006/math">
                    <m:f>
                      <m:fPr>
                        <m:ctrlPr>
                          <a:rPr lang="de-DE" sz="1600"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=0,5=50 %                 </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≈0,33≈33 %            </m:t>
                    </m:r>
                    <m:f>
                      <m:fPr>
                        <m:ctrlP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12</m:t>
                        </m:r>
                      </m:num>
                      <m:den>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10</m:t>
                        </m:r>
                      </m:den>
                    </m:f>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=1,2=120 %</m:t>
                    </m:r>
                  </m:oMath>
                </a14:m>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endParaRPr lang="de-DE" sz="1600" kern="100" dirty="0">
                  <a:effectLst/>
                  <a:ea typeface="Times New Roman" panose="02020603050405020304" pitchFamily="18" charset="0"/>
                  <a:cs typeface="Times New Roman" panose="02020603050405020304" pitchFamily="18" charset="0"/>
                </a:endParaRPr>
              </a:p>
              <a:p>
                <a:pPr marL="0">
                  <a:lnSpc>
                    <a:spcPct val="107000"/>
                  </a:lnSpc>
                </a:pPr>
                <a:endParaRPr lang="de-DE" sz="1600" kern="100" dirty="0">
                  <a:ea typeface="Calibri" panose="020F0502020204030204" pitchFamily="34" charset="0"/>
                  <a:cs typeface="Times New Roman" panose="02020603050405020304" pitchFamily="18" charset="0"/>
                </a:endParaRPr>
              </a:p>
              <a:p>
                <a:pPr marL="0">
                  <a:lnSpc>
                    <a:spcPct val="107000"/>
                  </a:lnSpc>
                </a:pPr>
                <a:endParaRPr lang="de-DE" sz="1600" kern="100" dirty="0">
                  <a:effectLst/>
                  <a:ea typeface="Calibri" panose="020F0502020204030204" pitchFamily="34" charset="0"/>
                  <a:cs typeface="Times New Roman" panose="02020603050405020304" pitchFamily="18" charset="0"/>
                </a:endParaRPr>
              </a:p>
              <a:p>
                <a:pPr marL="0" lvl="0">
                  <a:lnSpc>
                    <a:spcPct val="107000"/>
                  </a:lnSpc>
                </a:pPr>
                <a:endParaRPr lang="de-DE" sz="1600" kern="100" dirty="0">
                  <a:effectLst/>
                  <a:ea typeface="Calibri" panose="020F0502020204030204" pitchFamily="34" charset="0"/>
                  <a:cs typeface="Times New Roman" panose="02020603050405020304" pitchFamily="18" charset="0"/>
                </a:endParaRPr>
              </a:p>
              <a:p>
                <a:endParaRPr lang="de-DE" sz="1600" kern="100" dirty="0">
                  <a:effectLst/>
                  <a:ea typeface="Calibri" panose="020F0502020204030204" pitchFamily="34" charset="0"/>
                  <a:cs typeface="Times New Roman" panose="02020603050405020304" pitchFamily="18" charset="0"/>
                </a:endParaRPr>
              </a:p>
              <a:p>
                <a:endParaRPr lang="de-DE" sz="1600" b="1" dirty="0"/>
              </a:p>
              <a:p>
                <a:endParaRPr lang="de-DE" sz="1600" b="1" dirty="0"/>
              </a:p>
              <a:p>
                <a:endParaRPr lang="de-DE" sz="1600" dirty="0"/>
              </a:p>
            </p:txBody>
          </p:sp>
        </mc:Choice>
        <mc:Fallback xmlns="">
          <p:sp>
            <p:nvSpPr>
              <p:cNvPr id="4" name="Inhaltsplatzhalter 1">
                <a:extLst>
                  <a:ext uri="{FF2B5EF4-FFF2-40B4-BE49-F238E27FC236}">
                    <a16:creationId xmlns:a16="http://schemas.microsoft.com/office/drawing/2014/main" id="{6A673A28-2BF6-7288-6912-5966E5EC0C99}"/>
                  </a:ext>
                </a:extLst>
              </p:cNvPr>
              <p:cNvSpPr>
                <a:spLocks noGrp="1" noRot="1" noChangeAspect="1" noMove="1" noResize="1" noEditPoints="1" noAdjustHandles="1" noChangeArrowheads="1" noChangeShapeType="1" noTextEdit="1"/>
              </p:cNvSpPr>
              <p:nvPr>
                <p:ph idx="1"/>
              </p:nvPr>
            </p:nvSpPr>
            <p:spPr>
              <a:xfrm>
                <a:off x="64289" y="1065689"/>
                <a:ext cx="9203968" cy="5192120"/>
              </a:xfrm>
              <a:blipFill>
                <a:blip r:embed="rId2"/>
                <a:stretch>
                  <a:fillRect/>
                </a:stretch>
              </a:blipFill>
            </p:spPr>
            <p:txBody>
              <a:bodyPr/>
              <a:lstStyle/>
              <a:p>
                <a:r>
                  <a:rPr lang="de-DE">
                    <a:noFill/>
                  </a:rPr>
                  <a:t> </a:t>
                </a:r>
              </a:p>
            </p:txBody>
          </p:sp>
        </mc:Fallback>
      </mc:AlternateContent>
      <p:sp>
        <p:nvSpPr>
          <p:cNvPr id="15" name="Titel 3">
            <a:extLst>
              <a:ext uri="{FF2B5EF4-FFF2-40B4-BE49-F238E27FC236}">
                <a16:creationId xmlns:a16="http://schemas.microsoft.com/office/drawing/2014/main" id="{DEEAFEC0-9DC4-D000-9E0D-A3A2C00819FC}"/>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3</a:t>
            </a:r>
          </a:p>
        </p:txBody>
      </p:sp>
      <p:sp>
        <p:nvSpPr>
          <p:cNvPr id="25" name="Fußzeilenplatzhalter 5">
            <a:extLst>
              <a:ext uri="{FF2B5EF4-FFF2-40B4-BE49-F238E27FC236}">
                <a16:creationId xmlns:a16="http://schemas.microsoft.com/office/drawing/2014/main" id="{895CECE7-751A-87C5-FF76-51C35D4C1228}"/>
              </a:ext>
            </a:extLst>
          </p:cNvPr>
          <p:cNvSpPr txBox="1">
            <a:spLocks/>
          </p:cNvSpPr>
          <p:nvPr/>
        </p:nvSpPr>
        <p:spPr>
          <a:xfrm>
            <a:off x="8625408" y="5949280"/>
            <a:ext cx="864096"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pic>
        <p:nvPicPr>
          <p:cNvPr id="5" name="Grafik 4">
            <a:extLst>
              <a:ext uri="{FF2B5EF4-FFF2-40B4-BE49-F238E27FC236}">
                <a16:creationId xmlns:a16="http://schemas.microsoft.com/office/drawing/2014/main" id="{7152D980-8B01-58A6-0301-00EF62E8E90A}"/>
              </a:ext>
            </a:extLst>
          </p:cNvPr>
          <p:cNvPicPr>
            <a:picLocks noChangeAspect="1"/>
          </p:cNvPicPr>
          <p:nvPr/>
        </p:nvPicPr>
        <p:blipFill>
          <a:blip r:embed="rId3"/>
          <a:stretch>
            <a:fillRect/>
          </a:stretch>
        </p:blipFill>
        <p:spPr>
          <a:xfrm>
            <a:off x="4592960" y="3179124"/>
            <a:ext cx="971600" cy="482625"/>
          </a:xfrm>
          <a:prstGeom prst="rect">
            <a:avLst/>
          </a:prstGeom>
        </p:spPr>
      </p:pic>
    </p:spTree>
    <p:extLst>
      <p:ext uri="{BB962C8B-B14F-4D97-AF65-F5344CB8AC3E}">
        <p14:creationId xmlns:p14="http://schemas.microsoft.com/office/powerpoint/2010/main" val="244854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E1570-CABC-0A68-99A1-67934E09141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5034400A-8013-1023-B0B6-1A194B2F5596}"/>
                  </a:ext>
                </a:extLst>
              </p:cNvPr>
              <p:cNvSpPr>
                <a:spLocks noGrp="1"/>
              </p:cNvSpPr>
              <p:nvPr>
                <p:ph idx="1"/>
              </p:nvPr>
            </p:nvSpPr>
            <p:spPr>
              <a:xfrm>
                <a:off x="64289" y="1065689"/>
                <a:ext cx="9203968" cy="5192120"/>
              </a:xfrm>
            </p:spPr>
            <p:txBody>
              <a:bodyPr/>
              <a:lstStyle/>
              <a:p>
                <a:pPr>
                  <a:lnSpc>
                    <a:spcPct val="107000"/>
                  </a:lnSpc>
                  <a:spcAft>
                    <a:spcPts val="800"/>
                  </a:spcAft>
                </a:pPr>
                <a:r>
                  <a:rPr lang="de-DE" sz="1600" kern="100" dirty="0">
                    <a:effectLst/>
                    <a:ea typeface="Calibri" panose="020F0502020204030204" pitchFamily="34" charset="0"/>
                    <a:cs typeface="Times New Roman" panose="02020603050405020304" pitchFamily="18" charset="0"/>
                  </a:rPr>
                  <a:t>In der Prozentrechnung gilt folgende Gleichung:</a:t>
                </a:r>
              </a:p>
              <a:p>
                <a:pPr>
                  <a:lnSpc>
                    <a:spcPct val="107000"/>
                  </a:lnSpc>
                  <a:spcAft>
                    <a:spcPts val="800"/>
                  </a:spcAft>
                </a:pPr>
                <a14:m>
                  <m:oMathPara xmlns:m="http://schemas.openxmlformats.org/officeDocument/2006/math">
                    <m:oMathParaPr>
                      <m:jc m:val="left"/>
                    </m:oMathParaPr>
                    <m:oMath xmlns:m="http://schemas.openxmlformats.org/officeDocument/2006/math">
                      <m:f>
                        <m:fPr>
                          <m:ctrlPr>
                            <a:rPr lang="de-DE" sz="16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b="1" i="1" kern="100">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𝑾</m:t>
                          </m:r>
                        </m:num>
                        <m:den>
                          <m:r>
                            <a:rPr lang="de-DE" sz="1600" b="1" i="1" kern="100">
                              <a:solidFill>
                                <a:srgbClr val="70AD47"/>
                              </a:solidFill>
                              <a:effectLst/>
                              <a:latin typeface="Cambria Math" panose="02040503050406030204" pitchFamily="18" charset="0"/>
                              <a:ea typeface="Calibri" panose="020F0502020204030204" pitchFamily="34" charset="0"/>
                              <a:cs typeface="Times New Roman" panose="02020603050405020304" pitchFamily="18" charset="0"/>
                            </a:rPr>
                            <m:t>𝑮</m:t>
                          </m:r>
                        </m:den>
                      </m:f>
                      <m:r>
                        <a:rPr lang="de-DE" sz="16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de-DE" sz="16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𝒑</m:t>
                      </m:r>
                      <m:r>
                        <a:rPr lang="de-DE" sz="16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de-DE" sz="1600" kern="100" dirty="0">
                  <a:effectLst/>
                  <a:ea typeface="Calibri" panose="020F0502020204030204" pitchFamily="34" charset="0"/>
                  <a:cs typeface="Times New Roman" panose="02020603050405020304" pitchFamily="18" charset="0"/>
                </a:endParaRPr>
              </a:p>
              <a:p>
                <a:pPr>
                  <a:lnSpc>
                    <a:spcPct val="107000"/>
                  </a:lnSpc>
                </a:pPr>
                <a14:m>
                  <m:oMath xmlns:m="http://schemas.openxmlformats.org/officeDocument/2006/math">
                    <m:r>
                      <a:rPr lang="de-DE" sz="1600" b="1" i="1" kern="100">
                        <a:solidFill>
                          <a:srgbClr val="4472C4"/>
                        </a:solidFill>
                        <a:effectLst/>
                        <a:latin typeface="Cambria Math" panose="02040503050406030204" pitchFamily="18" charset="0"/>
                        <a:ea typeface="Times New Roman" panose="02020603050405020304" pitchFamily="18" charset="0"/>
                        <a:cs typeface="Times New Roman" panose="02020603050405020304" pitchFamily="18" charset="0"/>
                      </a:rPr>
                      <m:t>𝑾</m:t>
                    </m:r>
                  </m:oMath>
                </a14:m>
                <a:r>
                  <a:rPr lang="de-DE" sz="1600" kern="100" dirty="0">
                    <a:effectLst/>
                    <a:ea typeface="Times New Roman" panose="02020603050405020304" pitchFamily="18" charset="0"/>
                    <a:cs typeface="Times New Roman" panose="02020603050405020304" pitchFamily="18" charset="0"/>
                  </a:rPr>
                  <a:t>steht dabei für den Prozentwert. Der Prozentwert </a:t>
                </a:r>
                <a14:m>
                  <m:oMath xmlns:m="http://schemas.openxmlformats.org/officeDocument/2006/math">
                    <m:r>
                      <a:rPr lang="de-DE" sz="1600" b="1" i="1" kern="100">
                        <a:solidFill>
                          <a:srgbClr val="4472C4"/>
                        </a:solidFill>
                        <a:effectLst/>
                        <a:latin typeface="Cambria Math" panose="02040503050406030204" pitchFamily="18" charset="0"/>
                        <a:ea typeface="Times New Roman" panose="02020603050405020304" pitchFamily="18" charset="0"/>
                        <a:cs typeface="Times New Roman" panose="02020603050405020304" pitchFamily="18" charset="0"/>
                      </a:rPr>
                      <m:t>𝑾</m:t>
                    </m:r>
                  </m:oMath>
                </a14:m>
                <a:r>
                  <a:rPr lang="de-DE" sz="1600" kern="100" dirty="0">
                    <a:effectLst/>
                    <a:ea typeface="Times New Roman" panose="02020603050405020304" pitchFamily="18" charset="0"/>
                    <a:cs typeface="Times New Roman" panose="02020603050405020304" pitchFamily="18" charset="0"/>
                  </a:rPr>
                  <a:t> ist ein Anteil des Grundwerts </a:t>
                </a:r>
                <a14:m>
                  <m:oMath xmlns:m="http://schemas.openxmlformats.org/officeDocument/2006/math">
                    <m:r>
                      <a:rPr lang="de-DE" sz="1600" b="1" i="1" kern="100">
                        <a:solidFill>
                          <a:srgbClr val="70AD47"/>
                        </a:solidFill>
                        <a:effectLst/>
                        <a:latin typeface="Cambria Math" panose="02040503050406030204" pitchFamily="18" charset="0"/>
                        <a:ea typeface="Times New Roman" panose="02020603050405020304" pitchFamily="18" charset="0"/>
                        <a:cs typeface="Times New Roman" panose="02020603050405020304" pitchFamily="18" charset="0"/>
                      </a:rPr>
                      <m:t>𝑮</m:t>
                    </m:r>
                    <m:r>
                      <a:rPr lang="de-DE" sz="1600" i="1" kern="100">
                        <a:solidFill>
                          <a:srgbClr val="70AD47"/>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de-DE" sz="1600" kern="1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de-DE" sz="1600" kern="100" dirty="0">
                    <a:effectLst/>
                    <a:ea typeface="Times New Roman" panose="02020603050405020304" pitchFamily="18" charset="0"/>
                    <a:cs typeface="Times New Roman" panose="02020603050405020304" pitchFamily="18" charset="0"/>
                  </a:rPr>
                  <a:t>Der Grundwert</a:t>
                </a:r>
                <a:r>
                  <a:rPr lang="de-DE" sz="1600" kern="100" dirty="0">
                    <a:solidFill>
                      <a:srgbClr val="70AD47"/>
                    </a:solidFill>
                    <a:effectLst/>
                    <a:ea typeface="Times New Roman" panose="02020603050405020304" pitchFamily="18" charset="0"/>
                    <a:cs typeface="Times New Roman" panose="02020603050405020304" pitchFamily="18" charset="0"/>
                  </a:rPr>
                  <a:t> </a:t>
                </a:r>
                <a14:m>
                  <m:oMath xmlns:m="http://schemas.openxmlformats.org/officeDocument/2006/math">
                    <m:r>
                      <a:rPr lang="de-DE" sz="1600" b="1" i="1" kern="100">
                        <a:solidFill>
                          <a:srgbClr val="70AD47"/>
                        </a:solidFill>
                        <a:effectLst/>
                        <a:latin typeface="Cambria Math" panose="02040503050406030204" pitchFamily="18" charset="0"/>
                        <a:ea typeface="Times New Roman" panose="02020603050405020304" pitchFamily="18" charset="0"/>
                        <a:cs typeface="Times New Roman" panose="02020603050405020304" pitchFamily="18" charset="0"/>
                      </a:rPr>
                      <m:t>𝑮</m:t>
                    </m:r>
                  </m:oMath>
                </a14:m>
                <a:r>
                  <a:rPr lang="de-DE" sz="1600" kern="100" dirty="0">
                    <a:solidFill>
                      <a:srgbClr val="70AD47"/>
                    </a:solidFill>
                    <a:effectLst/>
                    <a:ea typeface="Times New Roman" panose="02020603050405020304" pitchFamily="18" charset="0"/>
                    <a:cs typeface="Times New Roman" panose="02020603050405020304" pitchFamily="18" charset="0"/>
                  </a:rPr>
                  <a:t> </a:t>
                </a:r>
                <a:r>
                  <a:rPr lang="de-DE" sz="1600" kern="100" dirty="0">
                    <a:effectLst/>
                    <a:ea typeface="Times New Roman" panose="02020603050405020304" pitchFamily="18" charset="0"/>
                    <a:cs typeface="Times New Roman" panose="02020603050405020304" pitchFamily="18" charset="0"/>
                  </a:rPr>
                  <a:t>ist der ursprüngliche Wert, auf dem sich eine Prozentangabe bezieht. </a:t>
                </a:r>
                <a14:m>
                  <m:oMath xmlns:m="http://schemas.openxmlformats.org/officeDocument/2006/math">
                    <m:r>
                      <m:rPr>
                        <m:sty m:val="p"/>
                      </m:rPr>
                      <a:rPr lang="de-DE" sz="1600" i="0" kern="100">
                        <a:effectLst/>
                        <a:latin typeface="Cambria Math" panose="02040503050406030204" pitchFamily="18" charset="0"/>
                        <a:ea typeface="Calibri" panose="020F0502020204030204" pitchFamily="34" charset="0"/>
                        <a:cs typeface="Times New Roman" panose="02020603050405020304" pitchFamily="18" charset="0"/>
                      </a:rPr>
                      <m:t>Der</m:t>
                    </m:r>
                    <m:r>
                      <a:rPr lang="de-DE" sz="1600" i="0" kern="1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de-DE" sz="1600" i="0" kern="100">
                        <a:effectLst/>
                        <a:latin typeface="Cambria Math" panose="02040503050406030204" pitchFamily="18" charset="0"/>
                        <a:ea typeface="Calibri" panose="020F0502020204030204" pitchFamily="34" charset="0"/>
                        <a:cs typeface="Times New Roman" panose="02020603050405020304" pitchFamily="18" charset="0"/>
                      </a:rPr>
                      <m:t>Prozentsatz</m:t>
                    </m:r>
                    <m:r>
                      <a:rPr lang="de-DE" sz="1600" i="0"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𝑖𝑠𝑡</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𝑑𝑎𝑠</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𝑉𝑒𝑟h</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ä</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𝑙𝑡𝑛𝑖𝑠</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𝑧𝑤𝑖𝑠𝑐h𝑒𝑛</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𝑑𝑒𝑚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𝐺𝑟𝑢𝑛𝑑𝑤𝑒𝑟𝑡</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b="1" i="1" kern="100">
                        <a:solidFill>
                          <a:srgbClr val="70AD47"/>
                        </a:solidFill>
                        <a:effectLst/>
                        <a:latin typeface="Cambria Math" panose="02040503050406030204" pitchFamily="18" charset="0"/>
                        <a:ea typeface="Calibri" panose="020F0502020204030204" pitchFamily="34" charset="0"/>
                        <a:cs typeface="Times New Roman" panose="02020603050405020304" pitchFamily="18" charset="0"/>
                      </a:rPr>
                      <m:t>𝑮</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𝑢𝑛𝑑</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𝑑𝑒𝑚</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𝑃𝑟𝑜𝑧𝑒𝑛𝑡𝑤𝑒𝑟𝑡</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r>
                      <a:rPr lang="de-DE" sz="1600" b="1" i="1" kern="100">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𝑾</m:t>
                    </m:r>
                    <m:r>
                      <a:rPr lang="de-DE" sz="1600" b="1" i="1" kern="10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de-DE" sz="1600" i="1" kern="10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de-DE" sz="1600" i="1" kern="100" dirty="0">
                  <a:solidFill>
                    <a:srgbClr val="0070C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e-DE" sz="1600" b="1" kern="1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de-DE" sz="1600" b="1" kern="100" dirty="0">
                    <a:solidFill>
                      <a:schemeClr val="tx1"/>
                    </a:solidFill>
                    <a:effectLst/>
                    <a:ea typeface="Calibri" panose="020F0502020204030204" pitchFamily="34" charset="0"/>
                    <a:cs typeface="Times New Roman" panose="02020603050405020304" pitchFamily="18" charset="0"/>
                  </a:rPr>
                  <a:t>Beispiel</a:t>
                </a:r>
              </a:p>
              <a:p>
                <a14:m>
                  <m:oMath xmlns:m="http://schemas.openxmlformats.org/officeDocument/2006/math">
                    <m:r>
                      <a:rPr lang="de-DE" sz="1600" b="1" i="1">
                        <a:solidFill>
                          <a:schemeClr val="tx1"/>
                        </a:solidFill>
                        <a:latin typeface="Cambria Math" panose="02040503050406030204" pitchFamily="18" charset="0"/>
                      </a:rPr>
                      <m:t>𝟑</m:t>
                    </m:r>
                    <m:r>
                      <a:rPr lang="de-DE" sz="1600" b="1" i="1">
                        <a:solidFill>
                          <a:schemeClr val="tx1"/>
                        </a:solidFill>
                        <a:latin typeface="Cambria Math" panose="02040503050406030204" pitchFamily="18" charset="0"/>
                      </a:rPr>
                      <m:t> </m:t>
                    </m:r>
                  </m:oMath>
                </a14:m>
                <a:r>
                  <a:rPr lang="de-DE" sz="1600" dirty="0">
                    <a:solidFill>
                      <a:schemeClr val="tx1"/>
                    </a:solidFill>
                  </a:rPr>
                  <a:t>von </a:t>
                </a:r>
                <a14:m>
                  <m:oMath xmlns:m="http://schemas.openxmlformats.org/officeDocument/2006/math">
                    <m:r>
                      <a:rPr lang="de-DE" sz="1600" b="1" i="1">
                        <a:solidFill>
                          <a:schemeClr val="tx1"/>
                        </a:solidFill>
                        <a:latin typeface="Cambria Math" panose="02040503050406030204" pitchFamily="18" charset="0"/>
                      </a:rPr>
                      <m:t>𝟐𝟎</m:t>
                    </m:r>
                  </m:oMath>
                </a14:m>
                <a:r>
                  <a:rPr lang="de-DE" sz="1600" dirty="0">
                    <a:solidFill>
                      <a:schemeClr val="tx1"/>
                    </a:solidFill>
                  </a:rPr>
                  <a:t> Personen treiben regelmäßig Sport. Das sind </a:t>
                </a:r>
                <a:r>
                  <a:rPr lang="de-DE" sz="1600" b="1" dirty="0">
                    <a:solidFill>
                      <a:schemeClr val="tx1"/>
                    </a:solidFill>
                  </a:rPr>
                  <a:t>15 %</a:t>
                </a:r>
                <a:r>
                  <a:rPr lang="de-DE" sz="1600" dirty="0">
                    <a:solidFill>
                      <a:schemeClr val="tx1"/>
                    </a:solidFill>
                  </a:rPr>
                  <a:t> Menschen. </a:t>
                </a:r>
              </a:p>
              <a:p>
                <a:endParaRPr lang="de-DE" sz="1600" dirty="0">
                  <a:solidFill>
                    <a:schemeClr val="tx1"/>
                  </a:solidFill>
                </a:endParaRPr>
              </a:p>
              <a:p>
                <a:r>
                  <a:rPr lang="de-DE" sz="1600" dirty="0">
                    <a:solidFill>
                      <a:schemeClr val="tx1"/>
                    </a:solidFill>
                  </a:rPr>
                  <a:t>Die </a:t>
                </a:r>
                <a14:m>
                  <m:oMath xmlns:m="http://schemas.openxmlformats.org/officeDocument/2006/math">
                    <m:r>
                      <a:rPr lang="de-DE" sz="1600" b="1" i="1">
                        <a:solidFill>
                          <a:schemeClr val="tx1"/>
                        </a:solidFill>
                        <a:latin typeface="Cambria Math" panose="02040503050406030204" pitchFamily="18" charset="0"/>
                      </a:rPr>
                      <m:t>𝟏𝟓</m:t>
                    </m:r>
                    <m:r>
                      <a:rPr lang="de-DE" sz="1600" b="1" i="1">
                        <a:solidFill>
                          <a:schemeClr val="tx1"/>
                        </a:solidFill>
                        <a:latin typeface="Cambria Math" panose="02040503050406030204" pitchFamily="18" charset="0"/>
                      </a:rPr>
                      <m:t> % </m:t>
                    </m:r>
                  </m:oMath>
                </a14:m>
                <a:r>
                  <a:rPr lang="de-DE" sz="1600" dirty="0">
                    <a:solidFill>
                      <a:schemeClr val="tx1"/>
                    </a:solidFill>
                  </a:rPr>
                  <a:t>stellt den Prozentsatz </a:t>
                </a:r>
                <a14:m>
                  <m:oMath xmlns:m="http://schemas.openxmlformats.org/officeDocument/2006/math">
                    <m:r>
                      <a:rPr lang="de-DE" sz="1600" i="1" smtClean="0">
                        <a:solidFill>
                          <a:srgbClr val="FF0000"/>
                        </a:solidFill>
                        <a:latin typeface="Cambria Math" panose="02040503050406030204" pitchFamily="18" charset="0"/>
                      </a:rPr>
                      <m:t>𝑝</m:t>
                    </m:r>
                    <m:r>
                      <a:rPr lang="de-DE" sz="1600" i="1" smtClean="0">
                        <a:solidFill>
                          <a:srgbClr val="FF0000"/>
                        </a:solidFill>
                        <a:latin typeface="Cambria Math" panose="02040503050406030204" pitchFamily="18" charset="0"/>
                      </a:rPr>
                      <m:t> %</m:t>
                    </m:r>
                  </m:oMath>
                </a14:m>
                <a:r>
                  <a:rPr lang="de-DE" sz="1600" dirty="0">
                    <a:solidFill>
                      <a:srgbClr val="FF0000"/>
                    </a:solidFill>
                  </a:rPr>
                  <a:t> </a:t>
                </a:r>
                <a:r>
                  <a:rPr lang="de-DE" sz="1600" dirty="0">
                    <a:solidFill>
                      <a:schemeClr val="tx1"/>
                    </a:solidFill>
                  </a:rPr>
                  <a:t>dar.  </a:t>
                </a:r>
              </a:p>
              <a:p>
                <a:r>
                  <a:rPr lang="de-DE" sz="1600" dirty="0">
                    <a:solidFill>
                      <a:schemeClr val="tx1"/>
                    </a:solidFill>
                  </a:rPr>
                  <a:t>Die Zahl</a:t>
                </a:r>
                <a14:m>
                  <m:oMath xmlns:m="http://schemas.openxmlformats.org/officeDocument/2006/math">
                    <m:r>
                      <a:rPr lang="de-DE" sz="1600" b="1" i="1">
                        <a:solidFill>
                          <a:schemeClr val="tx1"/>
                        </a:solidFill>
                        <a:latin typeface="Cambria Math" panose="02040503050406030204" pitchFamily="18" charset="0"/>
                      </a:rPr>
                      <m:t> </m:t>
                    </m:r>
                    <m:r>
                      <a:rPr lang="de-DE" sz="1600" b="1" i="1">
                        <a:solidFill>
                          <a:schemeClr val="tx1"/>
                        </a:solidFill>
                        <a:latin typeface="Cambria Math" panose="02040503050406030204" pitchFamily="18" charset="0"/>
                      </a:rPr>
                      <m:t>𝟐𝟎</m:t>
                    </m:r>
                  </m:oMath>
                </a14:m>
                <a:r>
                  <a:rPr lang="de-DE" sz="1600" dirty="0">
                    <a:solidFill>
                      <a:schemeClr val="tx1"/>
                    </a:solidFill>
                  </a:rPr>
                  <a:t> stellt den Grundwert</a:t>
                </a:r>
                <a:r>
                  <a:rPr lang="de-DE" sz="1600" b="1" kern="100" dirty="0">
                    <a:solidFill>
                      <a:srgbClr val="70AD47"/>
                    </a:solidFill>
                    <a:ea typeface="Times New Roman" panose="02020603050405020304" pitchFamily="18" charset="0"/>
                    <a:cs typeface="Times New Roman" panose="02020603050405020304" pitchFamily="18" charset="0"/>
                  </a:rPr>
                  <a:t> </a:t>
                </a:r>
                <a14:m>
                  <m:oMath xmlns:m="http://schemas.openxmlformats.org/officeDocument/2006/math">
                    <m:r>
                      <a:rPr lang="de-DE" sz="1600" b="1" i="1" kern="100">
                        <a:solidFill>
                          <a:srgbClr val="70AD47"/>
                        </a:solidFill>
                        <a:latin typeface="Cambria Math" panose="02040503050406030204" pitchFamily="18" charset="0"/>
                        <a:ea typeface="Times New Roman" panose="02020603050405020304" pitchFamily="18" charset="0"/>
                        <a:cs typeface="Times New Roman" panose="02020603050405020304" pitchFamily="18" charset="0"/>
                      </a:rPr>
                      <m:t>𝑮</m:t>
                    </m:r>
                    <m:r>
                      <a:rPr lang="de-DE" sz="1600" b="0" i="1" kern="100" smtClean="0">
                        <a:solidFill>
                          <a:srgbClr val="70AD47"/>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de-DE" sz="1600" dirty="0">
                    <a:solidFill>
                      <a:schemeClr val="tx1"/>
                    </a:solidFill>
                  </a:rPr>
                  <a:t> dar.  </a:t>
                </a:r>
              </a:p>
              <a:p>
                <a:r>
                  <a:rPr lang="de-DE" sz="1600" dirty="0">
                    <a:solidFill>
                      <a:schemeClr val="tx1"/>
                    </a:solidFill>
                  </a:rPr>
                  <a:t>Die Zahl</a:t>
                </a:r>
                <a14:m>
                  <m:oMath xmlns:m="http://schemas.openxmlformats.org/officeDocument/2006/math">
                    <m:r>
                      <a:rPr lang="de-DE" sz="1600" b="1" i="1">
                        <a:solidFill>
                          <a:schemeClr val="tx1"/>
                        </a:solidFill>
                        <a:latin typeface="Cambria Math" panose="02040503050406030204" pitchFamily="18" charset="0"/>
                      </a:rPr>
                      <m:t> </m:t>
                    </m:r>
                    <m:r>
                      <a:rPr lang="de-DE" sz="1600" b="1" i="1">
                        <a:solidFill>
                          <a:schemeClr val="tx1"/>
                        </a:solidFill>
                        <a:latin typeface="Cambria Math" panose="02040503050406030204" pitchFamily="18" charset="0"/>
                      </a:rPr>
                      <m:t>𝟑</m:t>
                    </m:r>
                  </m:oMath>
                </a14:m>
                <a:r>
                  <a:rPr lang="de-DE" sz="1600" dirty="0">
                    <a:solidFill>
                      <a:schemeClr val="tx1"/>
                    </a:solidFill>
                  </a:rPr>
                  <a:t> stellt den Prozentwert </a:t>
                </a:r>
                <a14:m>
                  <m:oMath xmlns:m="http://schemas.openxmlformats.org/officeDocument/2006/math">
                    <m:r>
                      <a:rPr lang="de-DE" sz="1600" b="1" i="1" smtClean="0">
                        <a:solidFill>
                          <a:srgbClr val="0070C0"/>
                        </a:solidFill>
                        <a:latin typeface="Cambria Math" panose="02040503050406030204" pitchFamily="18" charset="0"/>
                      </a:rPr>
                      <m:t>𝑾</m:t>
                    </m:r>
                  </m:oMath>
                </a14:m>
                <a:r>
                  <a:rPr lang="de-DE" sz="1600" dirty="0">
                    <a:solidFill>
                      <a:schemeClr val="tx1"/>
                    </a:solidFill>
                  </a:rPr>
                  <a:t> dar.  </a:t>
                </a:r>
              </a:p>
              <a:p>
                <a:pPr>
                  <a:lnSpc>
                    <a:spcPct val="107000"/>
                  </a:lnSpc>
                  <a:spcAft>
                    <a:spcPts val="800"/>
                  </a:spcAft>
                </a:pPr>
                <a14:m>
                  <m:oMathPara xmlns:m="http://schemas.openxmlformats.org/officeDocument/2006/math">
                    <m:oMathParaPr>
                      <m:jc m:val="left"/>
                    </m:oMathParaPr>
                    <m:oMath xmlns:m="http://schemas.openxmlformats.org/officeDocument/2006/math">
                      <m:r>
                        <a:rPr lang="de-DE" sz="1600" i="1" kern="10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de-DE" sz="1600" kern="100" dirty="0">
                  <a:solidFill>
                    <a:srgbClr val="0070C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ea typeface="Calibri" panose="020F0502020204030204" pitchFamily="34" charset="0"/>
                  <a:cs typeface="Times New Roman" panose="02020603050405020304" pitchFamily="18" charset="0"/>
                </a:endParaRPr>
              </a:p>
              <a:p>
                <a:pPr marL="0">
                  <a:spcBef>
                    <a:spcPts val="0"/>
                  </a:spcBef>
                  <a:tabLst>
                    <a:tab pos="1758950" algn="l"/>
                  </a:tabLst>
                </a:pPr>
                <a:endParaRPr lang="de-DE" sz="1600" b="1" kern="100"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tabLst>
                    <a:tab pos="1758950" algn="l"/>
                  </a:tabLst>
                </a:pPr>
                <a:endParaRPr lang="de-DE" sz="1600" b="1" kern="100" dirty="0">
                  <a:latin typeface="Calibri" panose="020F0502020204030204" pitchFamily="34" charset="0"/>
                  <a:ea typeface="Calibri" panose="020F0502020204030204" pitchFamily="34" charset="0"/>
                  <a:cs typeface="Calibri" panose="020F0502020204030204" pitchFamily="34" charset="0"/>
                </a:endParaRPr>
              </a:p>
              <a:p>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p>
              <a:p>
                <a:endParaRPr lang="de-DE" sz="1600" dirty="0"/>
              </a:p>
              <a:p>
                <a:endParaRPr lang="de-DE" sz="1600" b="1" dirty="0"/>
              </a:p>
              <a:p>
                <a:r>
                  <a:rPr lang="de-DE" sz="1600" dirty="0"/>
                  <a:t>		 </a:t>
                </a:r>
              </a:p>
            </p:txBody>
          </p:sp>
        </mc:Choice>
        <mc:Fallback xmlns="">
          <p:sp>
            <p:nvSpPr>
              <p:cNvPr id="2" name="Inhaltsplatzhalter 1">
                <a:extLst>
                  <a:ext uri="{FF2B5EF4-FFF2-40B4-BE49-F238E27FC236}">
                    <a16:creationId xmlns:a16="http://schemas.microsoft.com/office/drawing/2014/main" id="{5034400A-8013-1023-B0B6-1A194B2F5596}"/>
                  </a:ext>
                </a:extLst>
              </p:cNvPr>
              <p:cNvSpPr>
                <a:spLocks noGrp="1" noRot="1" noChangeAspect="1" noMove="1" noResize="1" noEditPoints="1" noAdjustHandles="1" noChangeArrowheads="1" noChangeShapeType="1" noTextEdit="1"/>
              </p:cNvSpPr>
              <p:nvPr>
                <p:ph idx="1"/>
              </p:nvPr>
            </p:nvSpPr>
            <p:spPr>
              <a:xfrm>
                <a:off x="64289" y="1065689"/>
                <a:ext cx="9203968" cy="5192120"/>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CBCFF513-63E9-826F-B340-85C80818C5BE}"/>
              </a:ext>
            </a:extLst>
          </p:cNvPr>
          <p:cNvSpPr>
            <a:spLocks noGrp="1"/>
          </p:cNvSpPr>
          <p:nvPr>
            <p:ph type="title"/>
          </p:nvPr>
        </p:nvSpPr>
        <p:spPr/>
        <p:txBody>
          <a:bodyPr>
            <a:normAutofit/>
          </a:bodyPr>
          <a:lstStyle/>
          <a:p>
            <a:r>
              <a:rPr lang="de-DE" b="0" dirty="0"/>
              <a:t>Prozentrechnung I</a:t>
            </a:r>
          </a:p>
        </p:txBody>
      </p:sp>
      <p:sp>
        <p:nvSpPr>
          <p:cNvPr id="7" name="Fußzeilenplatzhalter 5">
            <a:extLst>
              <a:ext uri="{FF2B5EF4-FFF2-40B4-BE49-F238E27FC236}">
                <a16:creationId xmlns:a16="http://schemas.microsoft.com/office/drawing/2014/main" id="{3CAA0738-65AA-FBE7-AAC4-A8B88B1206AF}"/>
              </a:ext>
            </a:extLst>
          </p:cNvPr>
          <p:cNvSpPr>
            <a:spLocks noGrp="1"/>
          </p:cNvSpPr>
          <p:nvPr>
            <p:ph type="ftr" sz="quarter" idx="10"/>
          </p:nvPr>
        </p:nvSpPr>
        <p:spPr>
          <a:xfrm>
            <a:off x="8481393" y="5877273"/>
            <a:ext cx="576064" cy="216024"/>
          </a:xfrm>
        </p:spPr>
        <p:txBody>
          <a:bodyPr/>
          <a:lstStyle/>
          <a:p>
            <a:pPr defTabSz="957861"/>
            <a:r>
              <a:rPr lang="de-DE" dirty="0">
                <a:solidFill>
                  <a:prstClr val="black">
                    <a:tint val="75000"/>
                  </a:prstClr>
                </a:solidFill>
              </a:rPr>
              <a:t>Daten</a:t>
            </a:r>
          </a:p>
        </p:txBody>
      </p:sp>
      <p:sp>
        <p:nvSpPr>
          <p:cNvPr id="9" name="Titel 3">
            <a:extLst>
              <a:ext uri="{FF2B5EF4-FFF2-40B4-BE49-F238E27FC236}">
                <a16:creationId xmlns:a16="http://schemas.microsoft.com/office/drawing/2014/main" id="{C784502E-082D-E7A4-CF59-08FD81ED9630}"/>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4</a:t>
            </a:r>
          </a:p>
        </p:txBody>
      </p:sp>
      <p:pic>
        <p:nvPicPr>
          <p:cNvPr id="14" name="Grafik 13">
            <a:extLst>
              <a:ext uri="{FF2B5EF4-FFF2-40B4-BE49-F238E27FC236}">
                <a16:creationId xmlns:a16="http://schemas.microsoft.com/office/drawing/2014/main" id="{FD17981C-CDE5-6D83-6F22-30BBD611F522}"/>
              </a:ext>
            </a:extLst>
          </p:cNvPr>
          <p:cNvPicPr>
            <a:picLocks noChangeAspect="1"/>
          </p:cNvPicPr>
          <p:nvPr/>
        </p:nvPicPr>
        <p:blipFill rotWithShape="1">
          <a:blip r:embed="rId3"/>
          <a:srcRect b="10643"/>
          <a:stretch/>
        </p:blipFill>
        <p:spPr>
          <a:xfrm>
            <a:off x="5385048" y="4434176"/>
            <a:ext cx="3517981" cy="1443097"/>
          </a:xfrm>
          <a:prstGeom prst="rect">
            <a:avLst/>
          </a:prstGeom>
        </p:spPr>
      </p:pic>
    </p:spTree>
    <p:extLst>
      <p:ext uri="{BB962C8B-B14F-4D97-AF65-F5344CB8AC3E}">
        <p14:creationId xmlns:p14="http://schemas.microsoft.com/office/powerpoint/2010/main" val="85819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CF914-D821-D890-22D8-4C5604C0408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2EABA6C-1613-4902-0E07-8658D41A965B}"/>
                  </a:ext>
                </a:extLst>
              </p:cNvPr>
              <p:cNvSpPr>
                <a:spLocks noGrp="1"/>
              </p:cNvSpPr>
              <p:nvPr>
                <p:ph idx="1"/>
              </p:nvPr>
            </p:nvSpPr>
            <p:spPr>
              <a:xfrm>
                <a:off x="64289" y="1065689"/>
                <a:ext cx="9203968" cy="5192120"/>
              </a:xfrm>
            </p:spPr>
            <p:txBody>
              <a:bodyPr/>
              <a:lstStyle/>
              <a:p>
                <a:pPr>
                  <a:lnSpc>
                    <a:spcPct val="107000"/>
                  </a:lnSpc>
                  <a:spcAft>
                    <a:spcPts val="800"/>
                  </a:spcAft>
                </a:pPr>
                <a:r>
                  <a:rPr lang="de-DE" sz="1600" b="1" kern="100" dirty="0">
                    <a:effectLst/>
                    <a:ea typeface="Calibri" panose="020F0502020204030204" pitchFamily="34" charset="0"/>
                    <a:cs typeface="Times New Roman" panose="02020603050405020304" pitchFamily="18" charset="0"/>
                  </a:rPr>
                  <a:t>Aufgabe 1</a:t>
                </a:r>
              </a:p>
              <a:p>
                <a:pPr>
                  <a:lnSpc>
                    <a:spcPct val="107000"/>
                  </a:lnSpc>
                  <a:spcAft>
                    <a:spcPts val="800"/>
                  </a:spcAft>
                </a:pPr>
                <a:r>
                  <a:rPr lang="de-DE" sz="1600" kern="100" dirty="0">
                    <a:effectLst/>
                    <a:ea typeface="Calibri" panose="020F0502020204030204" pitchFamily="34" charset="0"/>
                    <a:cs typeface="Times New Roman" panose="02020603050405020304" pitchFamily="18" charset="0"/>
                  </a:rPr>
                  <a:t>Markiere im folgenden Satz den Prozentsatz </a:t>
                </a:r>
                <a14:m>
                  <m:oMath xmlns:m="http://schemas.openxmlformats.org/officeDocument/2006/math">
                    <m:r>
                      <a:rPr lang="de-DE" sz="1600"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de-DE" sz="1600" kern="100" dirty="0">
                    <a:effectLst/>
                    <a:ea typeface="Calibri" panose="020F0502020204030204" pitchFamily="34" charset="0"/>
                    <a:cs typeface="Times New Roman" panose="02020603050405020304" pitchFamily="18" charset="0"/>
                  </a:rPr>
                  <a:t>, </a:t>
                </a:r>
                <a:r>
                  <a:rPr lang="de-DE" sz="1600" kern="100" dirty="0">
                    <a:effectLst/>
                    <a:ea typeface="Times New Roman" panose="02020603050405020304" pitchFamily="18" charset="0"/>
                    <a:cs typeface="Times New Roman" panose="02020603050405020304" pitchFamily="18" charset="0"/>
                  </a:rPr>
                  <a:t>Prozentwert </a:t>
                </a:r>
                <a14:m>
                  <m:oMath xmlns:m="http://schemas.openxmlformats.org/officeDocument/2006/math">
                    <m:r>
                      <a:rPr lang="de-DE" sz="1600" b="1" i="1" kern="100">
                        <a:solidFill>
                          <a:srgbClr val="4472C4"/>
                        </a:solidFill>
                        <a:effectLst/>
                        <a:latin typeface="Cambria Math" panose="02040503050406030204" pitchFamily="18" charset="0"/>
                        <a:ea typeface="Times New Roman" panose="02020603050405020304" pitchFamily="18" charset="0"/>
                        <a:cs typeface="Times New Roman" panose="02020603050405020304" pitchFamily="18" charset="0"/>
                      </a:rPr>
                      <m:t>𝑾</m:t>
                    </m:r>
                  </m:oMath>
                </a14:m>
                <a:r>
                  <a:rPr lang="de-DE" sz="1600" b="1" kern="100" dirty="0">
                    <a:solidFill>
                      <a:srgbClr val="5B9BD5"/>
                    </a:solidFill>
                    <a:effectLst/>
                    <a:ea typeface="Times New Roman" panose="02020603050405020304" pitchFamily="18" charset="0"/>
                    <a:cs typeface="Times New Roman" panose="02020603050405020304" pitchFamily="18" charset="0"/>
                  </a:rPr>
                  <a:t> </a:t>
                </a:r>
                <a:r>
                  <a:rPr lang="de-DE" sz="1600" kern="100" dirty="0">
                    <a:effectLst/>
                    <a:ea typeface="Times New Roman" panose="02020603050405020304" pitchFamily="18" charset="0"/>
                    <a:cs typeface="Times New Roman" panose="02020603050405020304" pitchFamily="18" charset="0"/>
                  </a:rPr>
                  <a:t>und den Grundwert</a:t>
                </a:r>
                <a:r>
                  <a:rPr lang="de-DE" sz="1600" b="1" i="1" kern="100" dirty="0">
                    <a:solidFill>
                      <a:srgbClr val="70AD47"/>
                    </a:solidFill>
                    <a:effectLst/>
                    <a:ea typeface="Calibri" panose="020F0502020204030204" pitchFamily="34" charset="0"/>
                    <a:cs typeface="Times New Roman" panose="02020603050405020304" pitchFamily="18" charset="0"/>
                  </a:rPr>
                  <a:t> </a:t>
                </a:r>
                <a14:m>
                  <m:oMath xmlns:m="http://schemas.openxmlformats.org/officeDocument/2006/math">
                    <m:r>
                      <a:rPr lang="de-DE" sz="1600" b="1" i="1" kern="100">
                        <a:solidFill>
                          <a:srgbClr val="70AD47"/>
                        </a:solidFill>
                        <a:effectLst/>
                        <a:latin typeface="Cambria Math" panose="02040503050406030204" pitchFamily="18" charset="0"/>
                        <a:ea typeface="Calibri" panose="020F0502020204030204" pitchFamily="34" charset="0"/>
                        <a:cs typeface="Times New Roman" panose="02020603050405020304" pitchFamily="18" charset="0"/>
                      </a:rPr>
                      <m:t>𝑮</m:t>
                    </m:r>
                  </m:oMath>
                </a14:m>
                <a:r>
                  <a:rPr lang="de-DE" sz="1600" kern="100" dirty="0">
                    <a:solidFill>
                      <a:srgbClr val="000000"/>
                    </a:solidFill>
                    <a:effectLst/>
                    <a:ea typeface="Times New Roman" panose="02020603050405020304" pitchFamily="18" charset="0"/>
                    <a:cs typeface="Times New Roman" panose="02020603050405020304" pitchFamily="18" charset="0"/>
                  </a:rPr>
                  <a:t>.</a:t>
                </a:r>
                <a:endParaRPr lang="de-DE" sz="1600" kern="100" dirty="0">
                  <a:solidFill>
                    <a:srgbClr val="000000"/>
                  </a:solidFill>
                  <a:ea typeface="Calibri" panose="020F0502020204030204" pitchFamily="34" charset="0"/>
                  <a:cs typeface="Times New Roman" panose="02020603050405020304" pitchFamily="18" charset="0"/>
                </a:endParaRPr>
              </a:p>
              <a:p>
                <a:pPr marL="0" lvl="0">
                  <a:lnSpc>
                    <a:spcPct val="107000"/>
                  </a:lnSpc>
                </a:pPr>
                <a:r>
                  <a:rPr lang="de-DE" sz="1600" i="1" kern="100" dirty="0">
                    <a:solidFill>
                      <a:srgbClr val="000000"/>
                    </a:solidFill>
                    <a:effectLst/>
                    <a:ea typeface="Calibri" panose="020F0502020204030204" pitchFamily="34" charset="0"/>
                    <a:cs typeface="Times New Roman" panose="02020603050405020304" pitchFamily="18" charset="0"/>
                  </a:rPr>
                  <a:t>I</a:t>
                </a:r>
                <a:r>
                  <a:rPr lang="de-DE" sz="1600" i="1" kern="100" dirty="0">
                    <a:effectLst/>
                    <a:ea typeface="Times New Roman" panose="02020603050405020304" pitchFamily="18" charset="0"/>
                    <a:cs typeface="Times New Roman" panose="02020603050405020304" pitchFamily="18" charset="0"/>
                  </a:rPr>
                  <a:t>n einer Klasse sind insgesamt 30 Kinder. 9 Kinder spielen gern Fußball. Das entspricht einen Anteil von 30 %.</a:t>
                </a:r>
              </a:p>
              <a:p>
                <a:pPr marL="0" lvl="0">
                  <a:lnSpc>
                    <a:spcPct val="107000"/>
                  </a:lnSpc>
                </a:pPr>
                <a:endParaRPr lang="de-DE" sz="1600" i="1" kern="100" dirty="0">
                  <a:effectLst/>
                  <a:ea typeface="Times New Roman" panose="02020603050405020304" pitchFamily="18" charset="0"/>
                  <a:cs typeface="Times New Roman" panose="02020603050405020304" pitchFamily="18" charset="0"/>
                </a:endParaRPr>
              </a:p>
              <a:p>
                <a:pPr marL="0" lvl="0">
                  <a:lnSpc>
                    <a:spcPct val="107000"/>
                  </a:lnSpc>
                </a:pPr>
                <a:endParaRPr lang="de-DE" sz="1600" i="1" kern="100" dirty="0">
                  <a:ea typeface="Times New Roman" panose="02020603050405020304" pitchFamily="18" charset="0"/>
                  <a:cs typeface="Times New Roman" panose="02020603050405020304" pitchFamily="18" charset="0"/>
                </a:endParaRPr>
              </a:p>
              <a:p>
                <a:pPr marL="0" lvl="0">
                  <a:lnSpc>
                    <a:spcPct val="107000"/>
                  </a:lnSpc>
                </a:pPr>
                <a:endParaRPr lang="de-DE" sz="1600" i="1" kern="100" dirty="0">
                  <a:effectLst/>
                  <a:ea typeface="Times New Roman" panose="02020603050405020304" pitchFamily="18" charset="0"/>
                  <a:cs typeface="Times New Roman" panose="02020603050405020304" pitchFamily="18" charset="0"/>
                </a:endParaRPr>
              </a:p>
              <a:p>
                <a:pPr marL="0" lvl="0">
                  <a:lnSpc>
                    <a:spcPct val="107000"/>
                  </a:lnSpc>
                </a:pPr>
                <a:r>
                  <a:rPr lang="de-DE" sz="1600" b="1" kern="100" dirty="0">
                    <a:ea typeface="Calibri" panose="020F0502020204030204" pitchFamily="34" charset="0"/>
                    <a:cs typeface="Times New Roman" panose="02020603050405020304" pitchFamily="18" charset="0"/>
                  </a:rPr>
                  <a:t>Aufgabe 2</a:t>
                </a:r>
              </a:p>
              <a:p>
                <a:pPr marL="342900" lvl="0" indent="-342900">
                  <a:lnSpc>
                    <a:spcPct val="107000"/>
                  </a:lnSpc>
                  <a:buAutoNum type="alphaLcParenR"/>
                </a:pPr>
                <a:r>
                  <a:rPr lang="de-DE" sz="1600" kern="100" dirty="0">
                    <a:effectLst/>
                    <a:ea typeface="Calibri" panose="020F0502020204030204" pitchFamily="34" charset="0"/>
                    <a:cs typeface="Times New Roman" panose="02020603050405020304" pitchFamily="18" charset="0"/>
                  </a:rPr>
                  <a:t>Berechne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de-DE" sz="1600" kern="100" dirty="0">
                    <a:effectLst/>
                    <a:ea typeface="Calibri" panose="020F0502020204030204" pitchFamily="34" charset="0"/>
                    <a:cs typeface="Times New Roman" panose="02020603050405020304" pitchFamily="18" charset="0"/>
                  </a:rPr>
                  <a:t> wenn gilt: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=8 </m:t>
                    </m:r>
                  </m:oMath>
                </a14:m>
                <a:r>
                  <a:rPr lang="de-DE" sz="1600" kern="100" dirty="0">
                    <a:effectLst/>
                    <a:ea typeface="Times New Roman" panose="02020603050405020304" pitchFamily="18" charset="0"/>
                    <a:cs typeface="Times New Roman" panose="02020603050405020304" pitchFamily="18" charset="0"/>
                  </a:rPr>
                  <a:t>und</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%=15,5 %</m:t>
                    </m:r>
                  </m:oMath>
                </a14:m>
                <a:endParaRPr lang="de-DE" sz="1600" kern="100" dirty="0">
                  <a:effectLst/>
                  <a:ea typeface="Calibri" panose="020F0502020204030204" pitchFamily="34" charset="0"/>
                  <a:cs typeface="Times New Roman" panose="02020603050405020304" pitchFamily="18" charset="0"/>
                </a:endParaRPr>
              </a:p>
              <a:p>
                <a:pPr marL="342900" lvl="0" indent="-342900">
                  <a:lnSpc>
                    <a:spcPct val="107000"/>
                  </a:lnSpc>
                  <a:buAutoNum type="alphaLcParenR"/>
                </a:pPr>
                <a:r>
                  <a:rPr lang="de-DE" sz="1600" kern="100" dirty="0">
                    <a:effectLst/>
                    <a:ea typeface="Calibri" panose="020F0502020204030204" pitchFamily="34" charset="0"/>
                    <a:cs typeface="Times New Roman" panose="02020603050405020304" pitchFamily="18" charset="0"/>
                  </a:rPr>
                  <a:t>Berechne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de-DE" sz="1600" kern="100" dirty="0">
                    <a:effectLst/>
                    <a:ea typeface="Calibri" panose="020F0502020204030204" pitchFamily="34" charset="0"/>
                    <a:cs typeface="Times New Roman" panose="02020603050405020304" pitchFamily="18" charset="0"/>
                  </a:rPr>
                  <a:t> wenn gilt: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𝐺</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=80</m:t>
                    </m:r>
                  </m:oMath>
                </a14:m>
                <a:r>
                  <a:rPr lang="de-DE" sz="1600" kern="100" dirty="0">
                    <a:effectLst/>
                    <a:ea typeface="Times New Roman" panose="02020603050405020304" pitchFamily="18" charset="0"/>
                    <a:cs typeface="Times New Roman" panose="02020603050405020304" pitchFamily="18" charset="0"/>
                  </a:rPr>
                  <a:t> und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𝑊</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=20</m:t>
                    </m:r>
                  </m:oMath>
                </a14:m>
                <a:endParaRPr lang="de-DE" sz="1600" kern="100" dirty="0">
                  <a:effectLst/>
                  <a:ea typeface="Calibri" panose="020F0502020204030204" pitchFamily="34" charset="0"/>
                  <a:cs typeface="Times New Roman" panose="02020603050405020304" pitchFamily="18" charset="0"/>
                </a:endParaRPr>
              </a:p>
              <a:p>
                <a:pPr marL="342900" lvl="0" indent="-342900">
                  <a:lnSpc>
                    <a:spcPct val="107000"/>
                  </a:lnSpc>
                  <a:buAutoNum type="alphaLcParenR"/>
                </a:pPr>
                <a:r>
                  <a:rPr lang="de-DE" sz="1600" kern="100" dirty="0">
                    <a:effectLst/>
                    <a:ea typeface="Calibri" panose="020F0502020204030204" pitchFamily="34" charset="0"/>
                    <a:cs typeface="Times New Roman" panose="02020603050405020304" pitchFamily="18" charset="0"/>
                  </a:rPr>
                  <a:t>Berechne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𝐺</m:t>
                    </m:r>
                  </m:oMath>
                </a14:m>
                <a:r>
                  <a:rPr lang="de-DE" sz="1600" kern="100" dirty="0">
                    <a:effectLst/>
                    <a:ea typeface="Calibri" panose="020F0502020204030204" pitchFamily="34" charset="0"/>
                    <a:cs typeface="Times New Roman" panose="02020603050405020304" pitchFamily="18" charset="0"/>
                  </a:rPr>
                  <a:t>, wenn gilt: </a:t>
                </a:r>
                <a14:m>
                  <m:oMath xmlns:m="http://schemas.openxmlformats.org/officeDocument/2006/math">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𝑊</m:t>
                    </m:r>
                    <m:r>
                      <a:rPr lang="de-DE" sz="1600" i="1" kern="100">
                        <a:effectLst/>
                        <a:latin typeface="Cambria Math" panose="02040503050406030204" pitchFamily="18" charset="0"/>
                        <a:ea typeface="Calibri" panose="020F0502020204030204" pitchFamily="34" charset="0"/>
                        <a:cs typeface="Times New Roman" panose="02020603050405020304" pitchFamily="18" charset="0"/>
                      </a:rPr>
                      <m:t> = 14</m:t>
                    </m:r>
                  </m:oMath>
                </a14:m>
                <a:r>
                  <a:rPr lang="de-DE" sz="1600" kern="100" dirty="0">
                    <a:effectLst/>
                    <a:ea typeface="Times New Roman" panose="02020603050405020304" pitchFamily="18" charset="0"/>
                    <a:cs typeface="Times New Roman" panose="02020603050405020304" pitchFamily="18" charset="0"/>
                  </a:rPr>
                  <a:t> und </a:t>
                </a:r>
                <a14:m>
                  <m:oMath xmlns:m="http://schemas.openxmlformats.org/officeDocument/2006/math">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𝑝</m:t>
                    </m:r>
                    <m:r>
                      <a:rPr lang="de-DE" sz="1600" i="1" kern="100">
                        <a:effectLst/>
                        <a:latin typeface="Cambria Math" panose="02040503050406030204" pitchFamily="18" charset="0"/>
                        <a:ea typeface="Times New Roman" panose="02020603050405020304" pitchFamily="18" charset="0"/>
                        <a:cs typeface="Times New Roman" panose="02020603050405020304" pitchFamily="18" charset="0"/>
                      </a:rPr>
                      <m:t> %=7 %</m:t>
                    </m:r>
                  </m:oMath>
                </a14:m>
                <a:endParaRPr lang="de-DE" sz="1600" kern="100" dirty="0">
                  <a:effectLst/>
                  <a:ea typeface="Calibri" panose="020F0502020204030204" pitchFamily="34" charset="0"/>
                  <a:cs typeface="Times New Roman" panose="02020603050405020304" pitchFamily="18" charset="0"/>
                </a:endParaRPr>
              </a:p>
              <a:p>
                <a:pPr marL="457200">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14:m>
                  <m:oMathPara xmlns:m="http://schemas.openxmlformats.org/officeDocument/2006/math">
                    <m:oMathParaPr>
                      <m:jc m:val="left"/>
                    </m:oMathParaPr>
                    <m:oMath xmlns:m="http://schemas.openxmlformats.org/officeDocument/2006/math">
                      <m:r>
                        <a:rPr lang="de-DE" sz="1600" i="1" kern="10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de-DE" sz="1600" kern="100" dirty="0">
                  <a:solidFill>
                    <a:srgbClr val="0070C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e-DE" sz="1600" kern="100" dirty="0">
                  <a:effectLst/>
                  <a:ea typeface="Calibri" panose="020F0502020204030204" pitchFamily="34" charset="0"/>
                  <a:cs typeface="Times New Roman" panose="02020603050405020304" pitchFamily="18" charset="0"/>
                </a:endParaRPr>
              </a:p>
              <a:p>
                <a:pPr marL="0">
                  <a:spcBef>
                    <a:spcPts val="0"/>
                  </a:spcBef>
                  <a:tabLst>
                    <a:tab pos="1758950" algn="l"/>
                  </a:tabLst>
                </a:pPr>
                <a:endParaRPr lang="de-DE" sz="1600" b="1" kern="100"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tabLst>
                    <a:tab pos="1758950" algn="l"/>
                  </a:tabLst>
                </a:pPr>
                <a:endParaRPr lang="de-DE" sz="1600" b="1" kern="100" dirty="0">
                  <a:latin typeface="Calibri" panose="020F0502020204030204" pitchFamily="34" charset="0"/>
                  <a:ea typeface="Calibri" panose="020F0502020204030204" pitchFamily="34" charset="0"/>
                  <a:cs typeface="Calibri" panose="020F0502020204030204" pitchFamily="34" charset="0"/>
                </a:endParaRPr>
              </a:p>
              <a:p>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p>
              <a:p>
                <a:endParaRPr lang="de-DE" sz="1600" dirty="0"/>
              </a:p>
              <a:p>
                <a:endParaRPr lang="de-DE" sz="1600" b="1" dirty="0"/>
              </a:p>
              <a:p>
                <a:r>
                  <a:rPr lang="de-DE" sz="1600" dirty="0"/>
                  <a:t>		 </a:t>
                </a:r>
              </a:p>
            </p:txBody>
          </p:sp>
        </mc:Choice>
        <mc:Fallback xmlns="">
          <p:sp>
            <p:nvSpPr>
              <p:cNvPr id="2" name="Inhaltsplatzhalter 1">
                <a:extLst>
                  <a:ext uri="{FF2B5EF4-FFF2-40B4-BE49-F238E27FC236}">
                    <a16:creationId xmlns:a16="http://schemas.microsoft.com/office/drawing/2014/main" id="{62EABA6C-1613-4902-0E07-8658D41A965B}"/>
                  </a:ext>
                </a:extLst>
              </p:cNvPr>
              <p:cNvSpPr>
                <a:spLocks noGrp="1" noRot="1" noChangeAspect="1" noMove="1" noResize="1" noEditPoints="1" noAdjustHandles="1" noChangeArrowheads="1" noChangeShapeType="1" noTextEdit="1"/>
              </p:cNvSpPr>
              <p:nvPr>
                <p:ph idx="1"/>
              </p:nvPr>
            </p:nvSpPr>
            <p:spPr>
              <a:xfrm>
                <a:off x="64289" y="1065689"/>
                <a:ext cx="9203968" cy="5192120"/>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3D533477-6EA5-60B9-CFCF-C91CC89B5292}"/>
              </a:ext>
            </a:extLst>
          </p:cNvPr>
          <p:cNvSpPr>
            <a:spLocks noGrp="1"/>
          </p:cNvSpPr>
          <p:nvPr>
            <p:ph type="title"/>
          </p:nvPr>
        </p:nvSpPr>
        <p:spPr/>
        <p:txBody>
          <a:bodyPr>
            <a:normAutofit/>
          </a:bodyPr>
          <a:lstStyle/>
          <a:p>
            <a:r>
              <a:rPr lang="de-DE" b="0" dirty="0"/>
              <a:t>Prozentrechnung II</a:t>
            </a:r>
          </a:p>
        </p:txBody>
      </p:sp>
      <p:sp>
        <p:nvSpPr>
          <p:cNvPr id="7" name="Fußzeilenplatzhalter 5">
            <a:extLst>
              <a:ext uri="{FF2B5EF4-FFF2-40B4-BE49-F238E27FC236}">
                <a16:creationId xmlns:a16="http://schemas.microsoft.com/office/drawing/2014/main" id="{541D571B-495F-987A-3AAF-F9FAD880684E}"/>
              </a:ext>
            </a:extLst>
          </p:cNvPr>
          <p:cNvSpPr>
            <a:spLocks noGrp="1"/>
          </p:cNvSpPr>
          <p:nvPr>
            <p:ph type="ftr" sz="quarter" idx="10"/>
          </p:nvPr>
        </p:nvSpPr>
        <p:spPr>
          <a:xfrm>
            <a:off x="8481393" y="5877273"/>
            <a:ext cx="576064" cy="216024"/>
          </a:xfrm>
        </p:spPr>
        <p:txBody>
          <a:bodyPr/>
          <a:lstStyle/>
          <a:p>
            <a:pPr defTabSz="957861"/>
            <a:r>
              <a:rPr lang="de-DE" dirty="0">
                <a:solidFill>
                  <a:prstClr val="black">
                    <a:tint val="75000"/>
                  </a:prstClr>
                </a:solidFill>
              </a:rPr>
              <a:t>Daten</a:t>
            </a:r>
          </a:p>
        </p:txBody>
      </p:sp>
      <p:sp>
        <p:nvSpPr>
          <p:cNvPr id="9" name="Titel 3">
            <a:extLst>
              <a:ext uri="{FF2B5EF4-FFF2-40B4-BE49-F238E27FC236}">
                <a16:creationId xmlns:a16="http://schemas.microsoft.com/office/drawing/2014/main" id="{B53394AC-A6B0-0948-66CA-0E6A41B4C00D}"/>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5</a:t>
            </a:r>
          </a:p>
        </p:txBody>
      </p:sp>
    </p:spTree>
    <p:extLst>
      <p:ext uri="{BB962C8B-B14F-4D97-AF65-F5344CB8AC3E}">
        <p14:creationId xmlns:p14="http://schemas.microsoft.com/office/powerpoint/2010/main" val="315734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DDD5-C104-646D-A262-EF59C43D34D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Inhaltsplatzhalter 1">
                <a:extLst>
                  <a:ext uri="{FF2B5EF4-FFF2-40B4-BE49-F238E27FC236}">
                    <a16:creationId xmlns:a16="http://schemas.microsoft.com/office/drawing/2014/main" id="{50488937-0178-7DAA-75D1-34369E7D0769}"/>
                  </a:ext>
                </a:extLst>
              </p:cNvPr>
              <p:cNvSpPr>
                <a:spLocks noGrp="1"/>
              </p:cNvSpPr>
              <p:nvPr>
                <p:ph idx="1"/>
              </p:nvPr>
            </p:nvSpPr>
            <p:spPr>
              <a:xfrm>
                <a:off x="64289" y="1065689"/>
                <a:ext cx="9203968" cy="5192120"/>
              </a:xfrm>
            </p:spPr>
            <p:txBody>
              <a:bodyPr/>
              <a:lstStyle/>
              <a:p>
                <a:r>
                  <a:rPr lang="de-DE" sz="1600" b="1" dirty="0"/>
                  <a:t>Aufgabe 1</a:t>
                </a:r>
              </a:p>
              <a:p>
                <a:pPr>
                  <a:lnSpc>
                    <a:spcPct val="107000"/>
                  </a:lnSpc>
                  <a:spcBef>
                    <a:spcPts val="0"/>
                  </a:spcBef>
                </a:pPr>
                <a:r>
                  <a:rPr lang="de-DE" sz="1500" kern="100" dirty="0">
                    <a:effectLst/>
                    <a:latin typeface="Calibri" panose="020F0502020204030204" pitchFamily="34" charset="0"/>
                    <a:ea typeface="Times New Roman" panose="02020603050405020304" pitchFamily="18" charset="0"/>
                    <a:cs typeface="Calibri" panose="020F0502020204030204" pitchFamily="34" charset="0"/>
                  </a:rPr>
                  <a:t>In einer Klasse sind insgesamt </a:t>
                </a:r>
                <a:r>
                  <a:rPr lang="de-DE" sz="1500" b="1" kern="100" dirty="0">
                    <a:solidFill>
                      <a:srgbClr val="70AD47"/>
                    </a:solidFill>
                    <a:effectLst/>
                    <a:latin typeface="Calibri" panose="020F0502020204030204" pitchFamily="34" charset="0"/>
                    <a:ea typeface="Times New Roman" panose="02020603050405020304" pitchFamily="18" charset="0"/>
                    <a:cs typeface="Calibri" panose="020F0502020204030204" pitchFamily="34" charset="0"/>
                  </a:rPr>
                  <a:t>30 Kinder</a:t>
                </a:r>
                <a:r>
                  <a:rPr lang="de-DE" sz="1500" b="1" kern="100" dirty="0">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a:t>
                </a:r>
                <a:r>
                  <a:rPr lang="de-DE" sz="1500" kern="100" dirty="0">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 </a:t>
                </a:r>
                <a:r>
                  <a:rPr lang="de-DE" sz="1500" b="1" kern="1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9 Kinder</a:t>
                </a:r>
                <a:r>
                  <a:rPr lang="de-DE" sz="1500" kern="1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 </a:t>
                </a:r>
                <a:r>
                  <a:rPr lang="de-DE" sz="1500" kern="100" dirty="0">
                    <a:effectLst/>
                    <a:latin typeface="Calibri" panose="020F0502020204030204" pitchFamily="34" charset="0"/>
                    <a:ea typeface="Times New Roman" panose="02020603050405020304" pitchFamily="18" charset="0"/>
                    <a:cs typeface="Calibri" panose="020F0502020204030204" pitchFamily="34" charset="0"/>
                  </a:rPr>
                  <a:t>spielen gern Fußball. Das entspricht einen Anteil von </a:t>
                </a:r>
                <a:r>
                  <a:rPr lang="de-DE" sz="15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30 %.</a:t>
                </a:r>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de-DE" sz="1500" b="1" kern="100" dirty="0">
                  <a:solidFill>
                    <a:srgbClr val="70AD47"/>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0"/>
                  </a:spcBef>
                </a:pPr>
                <a:r>
                  <a:rPr lang="de-DE" sz="1500" b="1" kern="100" dirty="0">
                    <a:solidFill>
                      <a:srgbClr val="70AD47"/>
                    </a:solidFill>
                    <a:effectLst/>
                    <a:latin typeface="Calibri" panose="020F0502020204030204" pitchFamily="34" charset="0"/>
                    <a:ea typeface="Times New Roman" panose="02020603050405020304" pitchFamily="18" charset="0"/>
                    <a:cs typeface="Calibri" panose="020F0502020204030204" pitchFamily="34" charset="0"/>
                  </a:rPr>
                  <a:t>30 Kinder entsprechen dem Grundwert </a:t>
                </a:r>
                <a14:m>
                  <m:oMath xmlns:m="http://schemas.openxmlformats.org/officeDocument/2006/math">
                    <m:r>
                      <a:rPr lang="de-DE" sz="1500" b="1" i="1" kern="100">
                        <a:solidFill>
                          <a:srgbClr val="70AD47"/>
                        </a:solidFill>
                        <a:effectLst/>
                        <a:latin typeface="Cambria Math" panose="02040503050406030204" pitchFamily="18" charset="0"/>
                        <a:ea typeface="Times New Roman" panose="02020603050405020304" pitchFamily="18" charset="0"/>
                        <a:cs typeface="Calibri" panose="020F0502020204030204" pitchFamily="34" charset="0"/>
                      </a:rPr>
                      <m:t>𝑮</m:t>
                    </m:r>
                    <m:r>
                      <a:rPr lang="de-DE" sz="1500" b="1" i="1" kern="100">
                        <a:solidFill>
                          <a:srgbClr val="385623"/>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de-DE" sz="1500" b="1" kern="100" dirty="0">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 </a:t>
                </a:r>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de-DE" sz="1500" b="1" kern="1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9 Kinder entsprechen dem Prozentwert  </a:t>
                </a:r>
                <a14:m>
                  <m:oMath xmlns:m="http://schemas.openxmlformats.org/officeDocument/2006/math">
                    <m:r>
                      <a:rPr lang="de-DE" sz="1500" b="1" i="1" kern="100">
                        <a:solidFill>
                          <a:srgbClr val="4472C4"/>
                        </a:solidFill>
                        <a:effectLst/>
                        <a:latin typeface="Cambria Math" panose="02040503050406030204" pitchFamily="18" charset="0"/>
                        <a:ea typeface="Times New Roman" panose="02020603050405020304" pitchFamily="18" charset="0"/>
                        <a:cs typeface="Calibri" panose="020F0502020204030204" pitchFamily="34" charset="0"/>
                      </a:rPr>
                      <m:t>𝐖</m:t>
                    </m:r>
                    <m:r>
                      <a:rPr lang="de-DE" sz="1500" b="1" kern="100">
                        <a:solidFill>
                          <a:srgbClr val="0070C0"/>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de-DE"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de-DE" sz="15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30 % entsprechen dem Prozentsatz </a:t>
                </a:r>
                <a14:m>
                  <m:oMath xmlns:m="http://schemas.openxmlformats.org/officeDocument/2006/math">
                    <m:r>
                      <a:rPr lang="de-DE" sz="1500" b="1" i="1" kern="100">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𝐩</m:t>
                    </m:r>
                    <m:r>
                      <a:rPr lang="de-DE" sz="1500" b="1" kern="100">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 %</m:t>
                    </m:r>
                  </m:oMath>
                </a14:m>
                <a:r>
                  <a:rPr lang="de-DE" sz="15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Bef>
                    <a:spcPts val="0"/>
                  </a:spcBef>
                </a:pPr>
                <a:endParaRPr lang="de-DE" sz="15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endParaRPr lang="de-DE" sz="1500" b="1"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de-DE" sz="15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Aufgabe 2</a:t>
                </a:r>
              </a:p>
              <a:p>
                <a:pPr>
                  <a:lnSpc>
                    <a:spcPct val="107000"/>
                  </a:lnSpc>
                  <a:spcBef>
                    <a:spcPts val="0"/>
                  </a:spcBef>
                </a:pPr>
                <a:endParaRPr lang="de-DE" sz="1500" b="1"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endParaRPr lang="de-DE"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sz="1600" b="1" dirty="0"/>
              </a:p>
              <a:p>
                <a:endParaRPr lang="de-DE" sz="1600" b="1" kern="100" dirty="0">
                  <a:ea typeface="Calibri" panose="020F0502020204030204" pitchFamily="34" charset="0"/>
                  <a:cs typeface="Times New Roman" panose="02020603050405020304" pitchFamily="18" charset="0"/>
                </a:endParaRPr>
              </a:p>
              <a:p>
                <a:pPr marL="0">
                  <a:lnSpc>
                    <a:spcPct val="107000"/>
                  </a:lnSpc>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endParaRPr lang="de-DE" sz="1600" kern="100" dirty="0">
                  <a:effectLst/>
                  <a:ea typeface="Times New Roman" panose="02020603050405020304" pitchFamily="18" charset="0"/>
                  <a:cs typeface="Times New Roman" panose="02020603050405020304" pitchFamily="18" charset="0"/>
                </a:endParaRPr>
              </a:p>
              <a:p>
                <a:pPr marL="0">
                  <a:lnSpc>
                    <a:spcPct val="107000"/>
                  </a:lnSpc>
                </a:pPr>
                <a:endParaRPr lang="de-DE" sz="1600" kern="100" dirty="0">
                  <a:ea typeface="Calibri" panose="020F0502020204030204" pitchFamily="34" charset="0"/>
                  <a:cs typeface="Times New Roman" panose="02020603050405020304" pitchFamily="18" charset="0"/>
                </a:endParaRPr>
              </a:p>
              <a:p>
                <a:pPr marL="0">
                  <a:lnSpc>
                    <a:spcPct val="107000"/>
                  </a:lnSpc>
                </a:pPr>
                <a:endParaRPr lang="de-DE" sz="1600" kern="100" dirty="0">
                  <a:effectLst/>
                  <a:ea typeface="Calibri" panose="020F0502020204030204" pitchFamily="34" charset="0"/>
                  <a:cs typeface="Times New Roman" panose="02020603050405020304" pitchFamily="18" charset="0"/>
                </a:endParaRPr>
              </a:p>
              <a:p>
                <a:pPr marL="0" lvl="0">
                  <a:lnSpc>
                    <a:spcPct val="107000"/>
                  </a:lnSpc>
                </a:pPr>
                <a:endParaRPr lang="de-DE" sz="1600" kern="100" dirty="0">
                  <a:effectLst/>
                  <a:ea typeface="Calibri" panose="020F0502020204030204" pitchFamily="34" charset="0"/>
                  <a:cs typeface="Times New Roman" panose="02020603050405020304" pitchFamily="18" charset="0"/>
                </a:endParaRPr>
              </a:p>
              <a:p>
                <a:endParaRPr lang="de-DE" sz="1600" kern="100" dirty="0">
                  <a:effectLst/>
                  <a:ea typeface="Calibri" panose="020F0502020204030204" pitchFamily="34" charset="0"/>
                  <a:cs typeface="Times New Roman" panose="02020603050405020304" pitchFamily="18" charset="0"/>
                </a:endParaRPr>
              </a:p>
              <a:p>
                <a:endParaRPr lang="de-DE" sz="1600" b="1" dirty="0"/>
              </a:p>
              <a:p>
                <a:endParaRPr lang="de-DE" sz="1600" b="1" dirty="0"/>
              </a:p>
              <a:p>
                <a:endParaRPr lang="de-DE" sz="1600" dirty="0"/>
              </a:p>
            </p:txBody>
          </p:sp>
        </mc:Choice>
        <mc:Fallback xmlns="">
          <p:sp>
            <p:nvSpPr>
              <p:cNvPr id="4" name="Inhaltsplatzhalter 1">
                <a:extLst>
                  <a:ext uri="{FF2B5EF4-FFF2-40B4-BE49-F238E27FC236}">
                    <a16:creationId xmlns:a16="http://schemas.microsoft.com/office/drawing/2014/main" id="{50488937-0178-7DAA-75D1-34369E7D0769}"/>
                  </a:ext>
                </a:extLst>
              </p:cNvPr>
              <p:cNvSpPr>
                <a:spLocks noGrp="1" noRot="1" noChangeAspect="1" noMove="1" noResize="1" noEditPoints="1" noAdjustHandles="1" noChangeArrowheads="1" noChangeShapeType="1" noTextEdit="1"/>
              </p:cNvSpPr>
              <p:nvPr>
                <p:ph idx="1"/>
              </p:nvPr>
            </p:nvSpPr>
            <p:spPr>
              <a:xfrm>
                <a:off x="64289" y="1065689"/>
                <a:ext cx="9203968" cy="5192120"/>
              </a:xfrm>
              <a:blipFill>
                <a:blip r:embed="rId2"/>
                <a:stretch>
                  <a:fillRect/>
                </a:stretch>
              </a:blipFill>
            </p:spPr>
            <p:txBody>
              <a:bodyPr/>
              <a:lstStyle/>
              <a:p>
                <a:r>
                  <a:rPr lang="de-DE">
                    <a:noFill/>
                  </a:rPr>
                  <a:t> </a:t>
                </a:r>
              </a:p>
            </p:txBody>
          </p:sp>
        </mc:Fallback>
      </mc:AlternateContent>
      <p:sp>
        <p:nvSpPr>
          <p:cNvPr id="15" name="Titel 3">
            <a:extLst>
              <a:ext uri="{FF2B5EF4-FFF2-40B4-BE49-F238E27FC236}">
                <a16:creationId xmlns:a16="http://schemas.microsoft.com/office/drawing/2014/main" id="{5CB78AC7-EC67-DBF3-07BE-E7D1452E3492}"/>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5</a:t>
            </a:r>
          </a:p>
        </p:txBody>
      </p:sp>
      <p:sp>
        <p:nvSpPr>
          <p:cNvPr id="25" name="Fußzeilenplatzhalter 5">
            <a:extLst>
              <a:ext uri="{FF2B5EF4-FFF2-40B4-BE49-F238E27FC236}">
                <a16:creationId xmlns:a16="http://schemas.microsoft.com/office/drawing/2014/main" id="{838092D7-3830-97F9-70F9-50F485AFC745}"/>
              </a:ext>
            </a:extLst>
          </p:cNvPr>
          <p:cNvSpPr txBox="1">
            <a:spLocks/>
          </p:cNvSpPr>
          <p:nvPr/>
        </p:nvSpPr>
        <p:spPr>
          <a:xfrm>
            <a:off x="8625408" y="5949280"/>
            <a:ext cx="864096"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Daten</a:t>
            </a:r>
          </a:p>
        </p:txBody>
      </p:sp>
      <p:pic>
        <p:nvPicPr>
          <p:cNvPr id="9" name="Grafik 8">
            <a:extLst>
              <a:ext uri="{FF2B5EF4-FFF2-40B4-BE49-F238E27FC236}">
                <a16:creationId xmlns:a16="http://schemas.microsoft.com/office/drawing/2014/main" id="{45748D4B-46CB-AD1D-1A0F-B2E3CF278330}"/>
              </a:ext>
            </a:extLst>
          </p:cNvPr>
          <p:cNvPicPr>
            <a:picLocks noChangeAspect="1"/>
          </p:cNvPicPr>
          <p:nvPr/>
        </p:nvPicPr>
        <p:blipFill>
          <a:blip r:embed="rId3"/>
          <a:stretch>
            <a:fillRect/>
          </a:stretch>
        </p:blipFill>
        <p:spPr>
          <a:xfrm>
            <a:off x="64289" y="3502144"/>
            <a:ext cx="9036218" cy="2016224"/>
          </a:xfrm>
          <a:prstGeom prst="rect">
            <a:avLst/>
          </a:prstGeom>
        </p:spPr>
      </p:pic>
    </p:spTree>
    <p:extLst>
      <p:ext uri="{BB962C8B-B14F-4D97-AF65-F5344CB8AC3E}">
        <p14:creationId xmlns:p14="http://schemas.microsoft.com/office/powerpoint/2010/main" val="4023600448"/>
      </p:ext>
    </p:extLst>
  </p:cSld>
  <p:clrMapOvr>
    <a:masterClrMapping/>
  </p:clrMapOvr>
</p:sld>
</file>

<file path=ppt/theme/theme1.xml><?xml version="1.0" encoding="utf-8"?>
<a:theme xmlns:a="http://schemas.openxmlformats.org/drawingml/2006/main" name="Larissa">
  <a:themeElements>
    <a:clrScheme name="Office - mit Ampel">
      <a:dk1>
        <a:sysClr val="windowText" lastClr="000000"/>
      </a:dk1>
      <a:lt1>
        <a:sysClr val="window" lastClr="FFFFFF"/>
      </a:lt1>
      <a:dk2>
        <a:srgbClr val="1F497D"/>
      </a:dk2>
      <a:lt2>
        <a:srgbClr val="EEECE1"/>
      </a:lt2>
      <a:accent1>
        <a:srgbClr val="4F81BD"/>
      </a:accent1>
      <a:accent2>
        <a:srgbClr val="C0504D"/>
      </a:accent2>
      <a:accent3>
        <a:srgbClr val="9BBB59"/>
      </a:accent3>
      <a:accent4>
        <a:srgbClr val="C00000"/>
      </a:accent4>
      <a:accent5>
        <a:srgbClr val="FFC000"/>
      </a:accent5>
      <a:accent6>
        <a:srgbClr val="00B05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FCB8DAA-FA8A-4BB7-8016-6F6AC9E40006}">
  <we:reference id="wa104379791" version="1.0.0.0" store="de-DE" storeType="OMEX"/>
  <we:alternateReferences>
    <we:reference id="wa104379791" version="1.0.0.0" store="wa10437979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ABAFF2F-0E9B-462E-AF33-A0ACE0F1E0C2}">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4562</Words>
  <Application>Microsoft Office PowerPoint</Application>
  <PresentationFormat>A4-Papier (210 x 297 mm)</PresentationFormat>
  <Paragraphs>1098</Paragraphs>
  <Slides>47</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47</vt:i4>
      </vt:variant>
    </vt:vector>
  </HeadingPairs>
  <TitlesOfParts>
    <vt:vector size="54" baseType="lpstr">
      <vt:lpstr>Arial</vt:lpstr>
      <vt:lpstr>Calibri</vt:lpstr>
      <vt:lpstr>Cambria Math</vt:lpstr>
      <vt:lpstr>Times New Roman</vt:lpstr>
      <vt:lpstr>Times New Roman (Textkörper CS)</vt:lpstr>
      <vt:lpstr>Wingdings</vt:lpstr>
      <vt:lpstr>Larissa</vt:lpstr>
      <vt:lpstr>PowerPoint-Präsentation</vt:lpstr>
      <vt:lpstr>Zahlen ordnen und  Abstände angeben</vt:lpstr>
      <vt:lpstr>PowerPoint-Präsentation</vt:lpstr>
      <vt:lpstr>Anteile Darstellen I</vt:lpstr>
      <vt:lpstr>Anteile Darstellen II</vt:lpstr>
      <vt:lpstr>PowerPoint-Präsentation</vt:lpstr>
      <vt:lpstr>Prozentrechnung I</vt:lpstr>
      <vt:lpstr>Prozentrechnung II</vt:lpstr>
      <vt:lpstr>PowerPoint-Präsentation</vt:lpstr>
      <vt:lpstr>Statistische Kennzahlen </vt:lpstr>
      <vt:lpstr>PowerPoint-Präsentation</vt:lpstr>
      <vt:lpstr>Kennzahlen aus Diagrammen entnehmen und Berechnungen I</vt:lpstr>
      <vt:lpstr>PowerPoint-Präsentation</vt:lpstr>
      <vt:lpstr>Kennzahlen aus Diagrammen entnehmen und Berechnungen II</vt:lpstr>
      <vt:lpstr>PowerPoint-Präsentation</vt:lpstr>
      <vt:lpstr>Kennzahlen aus Diagrammen entnehmen und Berechnungen III</vt:lpstr>
      <vt:lpstr>PowerPoint-Präsentation</vt:lpstr>
      <vt:lpstr>Streifendiagramm erstellen</vt:lpstr>
      <vt:lpstr>PowerPoint-Präsentation</vt:lpstr>
      <vt:lpstr>Bäume</vt:lpstr>
      <vt:lpstr>PowerPoint-Präsentation</vt:lpstr>
      <vt:lpstr>Originale Prüfungsaufgaben</vt:lpstr>
      <vt:lpstr>PowerPoint-Präsentation</vt:lpstr>
      <vt:lpstr>Original Prüfungsaufgaben: Aussagen Bewerten I </vt:lpstr>
      <vt:lpstr>PowerPoint-Präsentation</vt:lpstr>
      <vt:lpstr>Original Prüfungsaufgaben: Aussagen Bewerten II</vt:lpstr>
      <vt:lpstr>PowerPoint-Präsentation</vt:lpstr>
      <vt:lpstr>Aussagen Bewerten III</vt:lpstr>
      <vt:lpstr>PowerPoint-Präsentation</vt:lpstr>
      <vt:lpstr>Manipulierte Statistiken</vt:lpstr>
      <vt:lpstr>PowerPoint-Präsentation</vt:lpstr>
      <vt:lpstr>Komplexe Berechnungen</vt:lpstr>
      <vt:lpstr>PowerPoint-Präsentation</vt:lpstr>
      <vt:lpstr>Prüfungsaufgabe</vt:lpstr>
      <vt:lpstr>Lösung</vt:lpstr>
      <vt:lpstr>Prüfungsaufgabe</vt:lpstr>
      <vt:lpstr>Lösung</vt:lpstr>
      <vt:lpstr>Sammlung der Hilfeknöpfe</vt:lpstr>
      <vt:lpstr>Arithmetisches mittel</vt:lpstr>
      <vt:lpstr>Modalwert (Modus)</vt:lpstr>
      <vt:lpstr>Minimum/Maximum/Spannweite</vt:lpstr>
      <vt:lpstr>Zentralwert (Median)</vt:lpstr>
      <vt:lpstr>Häufigkeiten</vt:lpstr>
      <vt:lpstr>Prozentwert größer als Grundwert</vt:lpstr>
      <vt:lpstr>Streifendiagramme</vt:lpstr>
      <vt:lpstr>Kreisdiagramme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Jan-Martin Klinge;Alexander Roppelt</dc:creator>
  <cp:lastModifiedBy>Frank, Kathrin</cp:lastModifiedBy>
  <cp:revision>478</cp:revision>
  <cp:lastPrinted>2023-10-05T14:44:39Z</cp:lastPrinted>
  <dcterms:modified xsi:type="dcterms:W3CDTF">2024-04-11T07:22:11Z</dcterms:modified>
</cp:coreProperties>
</file>