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4"/>
  </p:notesMasterIdLst>
  <p:handoutMasterIdLst>
    <p:handoutMasterId r:id="rId65"/>
  </p:handoutMasterIdLst>
  <p:sldIdLst>
    <p:sldId id="353" r:id="rId2"/>
    <p:sldId id="617" r:id="rId3"/>
    <p:sldId id="618" r:id="rId4"/>
    <p:sldId id="613" r:id="rId5"/>
    <p:sldId id="657" r:id="rId6"/>
    <p:sldId id="594" r:id="rId7"/>
    <p:sldId id="625" r:id="rId8"/>
    <p:sldId id="564" r:id="rId9"/>
    <p:sldId id="658" r:id="rId10"/>
    <p:sldId id="621" r:id="rId11"/>
    <p:sldId id="659" r:id="rId12"/>
    <p:sldId id="631" r:id="rId13"/>
    <p:sldId id="626" r:id="rId14"/>
    <p:sldId id="605" r:id="rId15"/>
    <p:sldId id="690" r:id="rId16"/>
    <p:sldId id="606" r:id="rId17"/>
    <p:sldId id="669" r:id="rId18"/>
    <p:sldId id="619" r:id="rId19"/>
    <p:sldId id="663" r:id="rId20"/>
    <p:sldId id="597" r:id="rId21"/>
    <p:sldId id="662" r:id="rId22"/>
    <p:sldId id="648" r:id="rId23"/>
    <p:sldId id="660" r:id="rId24"/>
    <p:sldId id="602" r:id="rId25"/>
    <p:sldId id="666" r:id="rId26"/>
    <p:sldId id="634" r:id="rId27"/>
    <p:sldId id="667" r:id="rId28"/>
    <p:sldId id="630" r:id="rId29"/>
    <p:sldId id="661" r:id="rId30"/>
    <p:sldId id="611" r:id="rId31"/>
    <p:sldId id="612" r:id="rId32"/>
    <p:sldId id="615" r:id="rId33"/>
    <p:sldId id="675" r:id="rId34"/>
    <p:sldId id="650" r:id="rId35"/>
    <p:sldId id="676" r:id="rId36"/>
    <p:sldId id="653" r:id="rId37"/>
    <p:sldId id="677" r:id="rId38"/>
    <p:sldId id="595" r:id="rId39"/>
    <p:sldId id="672" r:id="rId40"/>
    <p:sldId id="581" r:id="rId41"/>
    <p:sldId id="668" r:id="rId42"/>
    <p:sldId id="567" r:id="rId43"/>
    <p:sldId id="671" r:id="rId44"/>
    <p:sldId id="664" r:id="rId45"/>
    <p:sldId id="665" r:id="rId46"/>
    <p:sldId id="598" r:id="rId47"/>
    <p:sldId id="678" r:id="rId48"/>
    <p:sldId id="670" r:id="rId49"/>
    <p:sldId id="682" r:id="rId50"/>
    <p:sldId id="644" r:id="rId51"/>
    <p:sldId id="679" r:id="rId52"/>
    <p:sldId id="685" r:id="rId53"/>
    <p:sldId id="686" r:id="rId54"/>
    <p:sldId id="585" r:id="rId55"/>
    <p:sldId id="589" r:id="rId56"/>
    <p:sldId id="687" r:id="rId57"/>
    <p:sldId id="607" r:id="rId58"/>
    <p:sldId id="689" r:id="rId59"/>
    <p:sldId id="587" r:id="rId60"/>
    <p:sldId id="609" r:id="rId61"/>
    <p:sldId id="591" r:id="rId62"/>
    <p:sldId id="601" r:id="rId63"/>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27637-AA62-4101-FE72-774BE4B06D4E}" name="Christian Weber" initials="CW" userId="S::Weber@kurt-schwitters.schule::696a8afe-c62b-4581-9990-e0f63e869ae7" providerId="AD"/>
  <p188:author id="{AC7DAB84-3798-C3C4-50BF-DBF4993D2826}" name="Markus Porzelt" initials="MP" userId="2ae3bf1ac17486f5" providerId="Windows Live"/>
  <p188:author id="{8D6B03E8-C6CA-E024-9F4F-F18A71CCF5D9}" name="Christian Weber" initials="CW" userId="S::weber@kurt-schwitters.schule::696a8afe-c62b-4581-9990-e0f63e869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0E0E0"/>
    <a:srgbClr val="F41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7" autoAdjust="0"/>
    <p:restoredTop sz="92857" autoAdjust="0"/>
  </p:normalViewPr>
  <p:slideViewPr>
    <p:cSldViewPr>
      <p:cViewPr varScale="1">
        <p:scale>
          <a:sx n="117" d="100"/>
          <a:sy n="117" d="100"/>
        </p:scale>
        <p:origin x="168" y="108"/>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8592"/>
    </p:cViewPr>
  </p:sorterViewPr>
  <p:notesViewPr>
    <p:cSldViewPr>
      <p:cViewPr varScale="1">
        <p:scale>
          <a:sx n="65" d="100"/>
          <a:sy n="65" d="100"/>
        </p:scale>
        <p:origin x="1987"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C84813-2FC7-5020-146E-4E4C87BC0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A1491E6-237F-F955-C718-02476FBFE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C6137-F146-4EF0-97B6-092541DE6183}" type="datetimeFigureOut">
              <a:rPr lang="de-DE" smtClean="0"/>
              <a:t>11.04.2024</a:t>
            </a:fld>
            <a:endParaRPr lang="de-DE"/>
          </a:p>
        </p:txBody>
      </p:sp>
      <p:sp>
        <p:nvSpPr>
          <p:cNvPr id="4" name="Fußzeilenplatzhalter 3">
            <a:extLst>
              <a:ext uri="{FF2B5EF4-FFF2-40B4-BE49-F238E27FC236}">
                <a16:creationId xmlns:a16="http://schemas.microsoft.com/office/drawing/2014/main" id="{B2095B94-A591-9265-C812-C405E94D0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782CFD-C638-DC52-B13D-FF01B60A3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483304-7D7D-4A19-A4AC-C610067E2718}" type="slidenum">
              <a:rPr lang="de-DE" smtClean="0"/>
              <a:t>‹Nr.›</a:t>
            </a:fld>
            <a:endParaRPr lang="de-DE"/>
          </a:p>
        </p:txBody>
      </p:sp>
    </p:spTree>
    <p:extLst>
      <p:ext uri="{BB962C8B-B14F-4D97-AF65-F5344CB8AC3E}">
        <p14:creationId xmlns:p14="http://schemas.microsoft.com/office/powerpoint/2010/main" val="30648070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3.822"/>
    </inkml:context>
    <inkml:brush xml:id="br0">
      <inkml:brushProperty name="width" value="0.025" units="cm"/>
      <inkml:brushProperty name="height" value="0.025" units="cm"/>
    </inkml:brush>
  </inkml:definitions>
  <inkml:trace contextRef="#ctx0" brushRef="#br0">0 1 24575,'1'0'-8191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49.197"/>
    </inkml:context>
    <inkml:brush xml:id="br0">
      <inkml:brushProperty name="width" value="0.035" units="cm"/>
      <inkml:brushProperty name="height" value="0.035" units="cm"/>
    </inkml:brush>
  </inkml:definitions>
  <inkml:trace contextRef="#ctx0" brushRef="#br0">1 0 24575,'0'5'0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4T12:40:09.535"/>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1 28,'3'-2,"0"-1,0 0,0 1,1-1,-1 1,1 0,0 0,0 1,0-1,0 1,0-1,0 1,0 1,0-1,0 1,8-1,3 2,0 1,0 0,21 7,-26-6,-1-1,1 1,-1-1,1-1,0 0,0-1,-1 1,1-2,17-2,-1-2,0 1,1 1,-1 1,1 1,35 4,8-1,-38-2,38 1,-68-1,-1 1,0-1,0 1,1 0,-1 0,0-1,0 1,0 0,0 0,0 0,0 0,0 0,0 0,0 0,-1 0,1 1,0-1,-1 0,1 0,-1 1,1-1,-1 0,1 1,-1-1,0 1,0-1,0 0,0 1,0-1,0 2,-3 47,2-46,1-3,0 1,-1 0,0 0,1-1,-1 1,0 0,0-1,0 1,0 0,0-1,0 1,0-1,0 0,-1 1,1-1,-1 0,1 0,-1 0,1 0,-1 0,0 0,1-1,-1 1,0 0,0-1,1 1,-1-1,0 0,-4 1,-6 0,-1-1,0 0,-19-3,7 2,2 1,0 1,-40 9,23-6,0-1,-69-5,29 0,11 2,59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49:40.254"/>
    </inkml:context>
    <inkml:brush xml:id="br0">
      <inkml:brushProperty name="width" value="0.35" units="cm"/>
      <inkml:brushProperty name="height" value="0.35" units="cm"/>
      <inkml:brushProperty name="color" value="#FFFFFF"/>
    </inkml:brush>
  </inkml:definitions>
  <inkml:trace contextRef="#ctx0" brushRef="#br0">168 281 24575,'-21'0'0,"6"1"0,1-1 0,-1-1 0,-20-4 0,31 5 0,0-1 0,0-1 0,0 1 0,1 0 0,-1-1 0,0 0 0,1 0 0,-1 0 0,1 0 0,0-1 0,0 1 0,0-1 0,0 0 0,0 0 0,1 0 0,-1 0 0,-2-4 0,4 6 0,1 0 0,-1 0 0,1 1 0,-1-1 0,1 0 0,-1 0 0,1 0 0,0 0 0,-1 0 0,1 0 0,0 0 0,0 0 0,0 0 0,0 0 0,0 0 0,0 0 0,0 0 0,0 1 0,0-1 0,0 0 0,1 0 0,-1 0 0,0 0 0,0 0 0,1 0 0,-1 0 0,1-1 0,1 1 0,-1-1 0,1 1 0,0 0 0,-1-1 0,1 1 0,0 0 0,0 0 0,0 0 0,0 1 0,0-1 0,0 0 0,2 0 0,9-1 0,0 0 0,-1 0 0,17 1 0,-26 1 0,14 0 0,-1 1 0,0 1 0,1 0 0,-1 1 0,0 0 0,-1 2 0,1 0 0,-1 0 0,23 13 0,-21-13 0,0 1 0,0-2 0,1 0 0,0-2 0,-1 1 0,1-2 0,0-1 0,30-2 0,-17 1 0,-27 1 0,0 0 0,-1 0 0,1 0 0,0-1 0,0 1 0,-1-1 0,1 0 0,0 0 0,-1-1 0,1 1 0,-1-1 0,0 0 0,1 0 0,-1 0 0,0 0 0,0 0 0,0-1 0,0 1 0,-1-1 0,1 0 0,-1 0 0,1 0 0,-1 0 0,0 0 0,0 0 0,-1-1 0,1 1 0,-1-1 0,1 1 0,-1-1 0,0 0 0,0 1 0,-1-1 0,1 0 0,-1-4 0,1 0 0,0 0 0,0 0 0,-1-1 0,-1 1 0,1 0 0,-1 0 0,-1 0 0,1 0 0,-1 0 0,-5-13 0,5 17 0,0 0 0,0 0 0,-1 1 0,1-1 0,-1 1 0,1-1 0,-1 1 0,0 0 0,0 0 0,-1 0 0,1 1 0,0-1 0,-1 1 0,0 0 0,0 0 0,0 0 0,1 0 0,-2 0 0,1 1 0,0 0 0,0 0 0,-5 0 0,-19-2 20,-1 2-1,-48 4 0,28 0-1442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51:44.349"/>
    </inkml:context>
    <inkml:brush xml:id="br0">
      <inkml:brushProperty name="width" value="0.2" units="cm"/>
      <inkml:brushProperty name="height" value="0.2" units="cm"/>
      <inkml:brushProperty name="color" value="#FFFFFF"/>
    </inkml:brush>
  </inkml:definitions>
  <inkml:trace contextRef="#ctx0" brushRef="#br0">1 117 24575,'33'0'0,"0"-1"0,-1-2 0,58-12 0,-16 4 0,-59 10 0,0-1 0,1-1 0,-1 0 0,0 0 0,-1-2 0,20-8 0,-17 4 0,1 0 0,0 1 0,1 1 0,-1 1 0,1 1 0,1 0 0,28-3 0,-45 8 0,-1 1 0,1-1 0,0 1 0,-1-1 0,1 1 0,0 0 0,-1 0 0,1 0 0,-1 0 0,0 0 0,1 1 0,-1-1 0,0 1 0,0-1 0,1 1 0,-1 0 0,-1 0 0,1 0 0,0 0 0,0 0 0,-1 0 0,1 1 0,-1-1 0,0 1 0,0-1 0,0 1 0,0-1 0,0 1 0,0-1 0,-1 1 0,1 5 0,0-5 0,-1 0 0,1 0 0,-1 0 0,0 0 0,0 1 0,-1-1 0,1 0 0,0 0 0,-1 0 0,0 0 0,0 0 0,0 0 0,0 0 0,0 0 0,-1 0 0,1 0 0,-1 0 0,0-1 0,1 1 0,-1-1 0,-1 1 0,1-1 0,0 0 0,-1 0 0,1 0 0,-6 4 0,-1-3 0,1 0 0,-1 0 0,0-1 0,0 0 0,0 0 0,-1-1 0,-11 0 0,-73-5 0,37 0 0,29 3-111,6 0-203,1 1 1,-1 0-1,-33 6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56:41.340"/>
    </inkml:context>
    <inkml:brush xml:id="br0">
      <inkml:brushProperty name="width" value="0.05" units="cm"/>
      <inkml:brushProperty name="height" value="0.05" units="cm"/>
      <inkml:brushProperty name="color" value="#FFFFFF"/>
    </inkml:brush>
  </inkml:definitions>
  <inkml:trace contextRef="#ctx0" brushRef="#br0">0 42 24575,'0'-5'0,"5"-1"0,7-1 0,6 2 0,5 2 0,-1-5 0,-5 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13:08:47.911"/>
    </inkml:context>
    <inkml:brush xml:id="br0">
      <inkml:brushProperty name="width" value="0.35" units="cm"/>
      <inkml:brushProperty name="height" value="0.35" units="cm"/>
      <inkml:brushProperty name="color" value="#417ABF"/>
    </inkml:brush>
  </inkml:definitions>
  <inkml:trace contextRef="#ctx0" brushRef="#br0">955 84 24575,'-45'11'0,"8"0"0,15-5 0,6 3 0,5-3 0,0 0 0,0 4 0,-5-4 0,4 5 0,-4 0 0,5 0 0,-4 0 0,2-1 0,-2 1 0,8 0 0,-2-5 0,7 4 0,-7-4 0,-2 10 0,-1-4 0,-4 3 0,5-4 0,5 0 0,-4-5 0,4 4 0,0-4 0,-4 5 0,4-5 0,0 3 0,-4-7 0,35-48 0,25 4 0,-6-21 0,10 28 0,-38 29 0,-9-4 0,7 9 0,-8-9 0,5 9 0,0-9 0,-5 4 0,4 0 0,-9-4 0,9 4 0,-4 0 0,0-4 0,3 9 0,-3-13 0,0 6 0,4-3 0,-9 2 0,4 2 0,-5-4 0,0 1 0,0-1 0,-10 4 0,3 3 0,-9 4 0,0 0 0,-12 14 0,3-11 0,-9 16 0,17-13 0,-3 5 0,13 0 0,-8 0 0,9-5 0,-5-1 0,0 0 0,5 1 0,-4 5 0,9-1 0,-9-4 0,9 4 0,-4-4 0,0 5 0,4 0 0,-9-5 0,9 4 0,-9-4 0,4 0 0,-5 3 0,0-7 0,5 7 0,-4-8 0,-1 9 0,-1-4 0,-3 5 0,4-5 0,0 4 0,0-9 0,5 8 0,-4-7 0,-1 3 0,-1-1 0,-4-2 0,5 7 0,0-8 0,0 4 0,0-5 0,5 5 0,-9 1 0,8 0 0,-9-1 0,10 0 0,-4-4 0,-1 4 0,4 0 0,-8-4 0,9 4 0,-5 0 0,0-4 0,0 8 0,0-7 0,1 2 0,-6 1 0,4-4 0,1 9 0,1-9 0,4 4 0,-5 0 0,5 1 0,-4 0 0,9 4 0,-14-4 0,8 0 0,-9-1 0,5-5 0,5 4 0,-9-2 0,8 7 0,-9-8 0,5 4 0,0-5 0,0 0 0,0 0 0,0 0 0,29-14 0,-12 5 0,25-7 0,-21 7 0,1 7 0,0-7 0,0 7 0,0-2 0,0 4 0,0-5 0,-1 3 0,1-2 0,0 4 0,0 0 0,5 0 0,-4 0 0,3 0 0,-4 0 0,0-5 0,0 3 0,0-7 0,0 7 0,0-2 0,-1 4 0,1 0 0,0 0 0,0 0 0,0-5 0,0 4 0,0-9 0,0 9 0,-5-9 0,3 9 0,-3-4 0,5 0 0,0-1 0,0 0 0,5-4 0,-4 9 0,3-4 0,-4 0 0,0 4 0,0-4 0,0 0 0,4 4 0,-3-9 0,9 4 0,-4 0 0,5-4 0,-5 9 0,-2-9 0,1 9 0,-4-4 0,-1 0 0,-2 4 0,-2-4 0,-26 19 0,-3-10 0,-13 15 0,-9-17 0,29 2 0,-12-4 0,11 0 0,-1 0 0,0 0 0,1 0 0,10 5 0,-14-4 0,12 4 0,-13-5 0,10 0 0,0 5 0,0-4 0,0 4 0,0-5 0,5 5 0,-8-4 0,6 4 0,-7-5 0,4 0 0,4-5 0,27-1 0,-9 0 0,19 1 0,-15 5 0,-2 0 0,2 0 0,-4 0 0,0 5 0,5 1 0,-4 5 0,3 0 0,1-1 0,-4-3 0,-1 2 0,-1-8 0,-9 9 0,4 1 0,-5 1 0,-5 4 0,-1-10 0,-5 3 0,0-3 0,-5 5 0,-1 0 0,-16 2 0,8 4 0,-4-3 0,8 2 0,9-6 0,1 1 0,2-5 0,7 4 0,-7-4 0,7 5 0,-7-5 0,7 4 0,-2-4 0,-1 4 0,4 1 0,-9-5 0,4 4 0,0-4 0,-4 5 0,4-5 0,0 4 0,-4-9 0,4 8 0,0-3 0,-4 0 0,9 4 0,-14-9 0,13 9 0,-13-9 0,14 9 0,-9-9 0,4 9 0,0-4 0,-4 0 0,9 3 0,-14-7 0,13 7 0,-13-7 0,9 2 0,-5-4 0,60 16 0,-31-12 0,49 12 0,14-16 0,-9 0 0,18 0-240,-29 0 0,-6 0 240,-18 0 0,22 0 0,-2 0 0,-26 0 0,21 0 0,-20 0 0,-17-4 0,12 2 0,-16-2 480,0-1-480,0 3 0,-5-7 0,4 7 0,-4-7 0,5 8 0,4-4 0,-3 5 0,9-5 0,-4 4 0,0-4 0,-2 5 0,6-5 0,-3-1 0,4 0 0,-2-4 0,-8 9 0,44-27 0,-30 23 0,31-23 0,-35 22 0,0 0 0,-5-4 0,3 4 0,-8 0 0,20-6 0,-17 5 0,13-1 0,-18-2 0,1 9 0,0-9 0,-5 4 0,4-5 0,-4 0 0,5 0 0,0 5 0,-1-4 0,1 4 0,0 0 0,0-4 0,5 4 0,-4 0 0,8-3 0,-8 7 0,4-3 0,-5 1 0,0 2 0,0-3 0,0 1 0,-1-2 0,1-5 0,0 4 0,0-2 0,0 3 0,0 0 0,-5-4 0,3 9 0,-3-9 0,0 4 0,4-5 0,-9 0 0,4 0 0,0 0 0,1 5 0,-29 1 0,11 5 0,-25 5 0,22-4 0,-1 4 0,-1 0 0,-5-4 0,-12 11 0,-2-11 0,-36 18 0,30-16 0,-27 8 0,49-6 0,-12-4 0,10 4 0,-13-5 0,6 5 0,-17-4 0,22 8 0,-10-3 0,17 0 0,-3 4 0,-19-4 0,0 0 0,-7-1 0,18-5 0,12 0 0,5 0 0,0 0 0,0 0 0,0 0 0,0 5 0,36-4 0,-13 4 0,32-5 0,-11 0 0,3 0 0,36-11 0,6 8 0,-1-16 0,19 6 0,-54 3-358,27-3 0,2 0 358,-17 2 0,2 0 0,-4-1 0,-19-1 0,-11 7 0,5-8 0,-9 11 0,2-12 0,-4 9 716,1-5-716,0 0 0,-2 0 0,-4 5 0,5-3 0,-9 3 0,8-1 0,-9-2 0,4 7 0,1-2 0,-5-1 0,4 4 0,1-9 0,1 9 0,4-9 0,-5 9 0,-1-4 0,1 5 0,0 0 0,0 5 0,0 1 0,-5 4 0,-1 1 0,0 5 0,-4-4 0,4 9 0,-5-5 0,0 6 0,0-5 0,0 15 0,0-17 0,0 13 0,0-18 0,0 1 0,-5 0 0,-1 0 0,-1 0 0,-2 0 0,3 4 0,0-2 0,-4-3 0,9 0 0,-4-4 0,24-15 0,-9 6 0,10-18 0,-10 10 0,-4 0 0,5 5 0,0-4 0,-1 9 0,-4-9 0,4 9 0,-4-4 0,5 5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13:08:55.724"/>
    </inkml:context>
    <inkml:brush xml:id="br0">
      <inkml:brushProperty name="width" value="0.35" units="cm"/>
      <inkml:brushProperty name="height" value="0.35" units="cm"/>
      <inkml:brushProperty name="color" value="#417ABF"/>
    </inkml:brush>
  </inkml:definitions>
  <inkml:trace contextRef="#ctx0" brushRef="#br0">111 408 24575,'29'0'0,"18"-7"0,-15 5 0,21-12 0,-17 12 0,33-16 0,-38 10 0,26-5 0,-24-6 0,-8 11 0,8-8 0,-16 7 0,-1 7 0,-5-3 0,-5 1 0,4 2 0,-4-7 0,4 7 0,-4-7 0,4 7 0,-4-7 0,5 7 0,-5-7 0,4 8 0,-4-4 0,5 0 0,-1 4 0,1-9 0,0 9 0,5-9 0,-4 4 0,8-5 0,-7 5 0,2-4 0,1 4 0,-4 0 0,13-4 0,-11 4 0,6 0 0,-9 1 0,-5 0 0,8 4 0,-6-4 0,7 5 0,1-5 0,-4 4 0,9-9 0,-9 9 0,3-4 0,-9 0 0,4 4 0,1-4 0,1 5 0,4 0 0,-5 0 0,-1 0 0,-3-10 0,-3 3 0,-4-9 0,0 5 0,0 0 0,-5 0 0,-1 0 0,-5 5 0,0 1 0,-4 5 0,-2 5 0,0-4 0,-4 9 0,4-4 0,0 0 0,-4 4 0,4-4 0,-16 7 0,13-6 0,-7 4 0,16-9 0,0 7 0,0-3 0,0 0 0,0 4 0,-5-4 0,-6 5 0,-1 0 0,-4 0 0,5 0 0,1-1 0,-13-4 0,14 4 0,-12-9 0,15 9 0,-5-9 0,0 9 0,5-9 0,6 9 0,2-9 0,2 9 0,-8-4 0,-2 4 0,-17 4 0,-31 15 0,26-12 0,-21 12 0,47-23 0,2 3 0,2-7 0,3 3 0,-5-1 0,-10 2 0,8 0 0,-18 4 0,23-4 0,-12 0 0,14 4 0,-5-9 0,5 9 0,-4-9 0,4 4 0,-5 0 0,0 1 0,0 0 0,0 3 0,5-3 0,-4 0 0,9 4 0,-4-4 0,5 5 0,5 0 0,1 0 0,5-5 0,0 3 0,0-3 0,0 5 0,0 0 0,-1-5 0,1 4 0,0-9 0,0 4 0,-5 0 0,4-4 0,-4 8 0,5-3 0,-1 5 0,-4 0 0,4 0 0,-4-5 0,0 4 0,4-9 0,-4 13 0,5-11 0,-5 11 0,3-12 0,-7 7 0,7 2 0,-8 1 0,9 4 0,-9-5 0,4 0 0,-5-1 0,-5 1 0,-1-5 0,-5-1 0,0-5 0,0 0 0,0 0 0,-4 5 0,2 1 0,-7 0 0,8-1 0,-4-5 0,10 5 0,-4-4 0,-1 4 0,-1-5 0,-4 0 0,10-5 0,-4 4 0,43-4 0,39-9 0,0 11 0,24-11-492,-25 13 0,1 2-376,23-1 868,-19 0 0,-3 0 0,-1 0 0,-36 0 0,10 0 0,-22 0 0,21 0 0,-20 0 983,3 0-114,-7 0-869,5 0 0,-1 0 0,6 0 0,-14 0 0,3 0 0,-3 0 0,5 0 0,0-5 0,4-1 0,-3 0 0,-1 1 0,-6 5 0,-6-5 0,1 4 0,5-9 0,-4 9 0,4-9 0,-5 9 0,4-9 0,-3 4 0,9-5 0,-9 5 0,8-4 0,-7 4 0,19 0 0,-12-4 0,8 4 0,14-7 0,-20 1 0,21 4 0,-9-4 0,-10 5 0,21-8 0,-25 3 0,7 4 0,-16-2 0,-5 4 0,-1-5 0,-5 0 0,0 0 0,-26 5 0,5 1 0,-54 5 0,28 0 0,-25 7 0,0-5 0,-6 16-492,4-16 0,-1-1 307,-3 10-143,14-10 0,-12-2 0,4 1-164,-7 9 0,3-1 0,-6-6 0,-3 0 392,-12 7 0,3-1 100,28-7 0,3-2 0,6 0 0,2 2 0,0 1 0,9 1 0,19-2 0,25 4 978,53-21-978,13 11 0,3-10 0,1 1 983,4 10-771,21-10 1,2-2-213,-12 0-328,-7 4 0,13-1 0,-9 2-164,-19 3 0,-3 1 389,28-8 1,1 2-139,-21 11 0,-7 1 241,8-10 0,24 3 0,-61 7 983,17-7-498,-12 8 498,-7 0 0,-12 0 0,-5 0-810,0 0-173,-1 0 0,1 0 0,0-4 0,0 2 0,0-3 0,0 5 0,0 0 0,0 0 0,-1 0 0,1-4 0,0-2 0,0-1 0,0-2 0,0 7 0,0-2 0,-1-1 0,1 4 0,0-4 0,0 5 0,-5-5 0,9 4 0,-8-4 0,8 5 0,-4 0 0,0-5 0,0 4 0,0-4 0,0 5 0,0 0 0,-1 0 0,1 0 0,0 0 0,0 0 0,0 0 0,0 0 0,0 0 0,0 0 0,-1 0 0,1 0 0,0 0 0,0 0 0,0 0 0,0 0 0,0 0 0,-1 0 0,1 0 0,0 0 0,0-5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8.170"/>
    </inkml:context>
    <inkml:brush xml:id="br0">
      <inkml:brushProperty name="width" value="0.025" units="cm"/>
      <inkml:brushProperty name="height" value="0.025" units="cm"/>
    </inkml:brush>
  </inkml:definitions>
  <inkml:trace contextRef="#ctx0" brushRef="#br0">0 1 24575,'1'0'-8191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8.543"/>
    </inkml:context>
    <inkml:brush xml:id="br0">
      <inkml:brushProperty name="width" value="0.025" units="cm"/>
      <inkml:brushProperty name="height" value="0.025" units="cm"/>
    </inkml:brush>
  </inkml:definitions>
  <inkml:trace contextRef="#ctx0" brushRef="#br0">0 1 24575,'1'0'-8191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8.939"/>
    </inkml:context>
    <inkml:brush xml:id="br0">
      <inkml:brushProperty name="width" value="0.025" units="cm"/>
      <inkml:brushProperty name="height" value="0.025" units="cm"/>
    </inkml:brush>
  </inkml:definitions>
  <inkml:trace contextRef="#ctx0" brushRef="#br0">0 1 24575,'1'0'-8191</inkml:trace>
  <inkml:trace contextRef="#ctx0" brushRef="#br0" timeOffset="1">0 1 24575,'1'0'-8191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9.307"/>
    </inkml:context>
    <inkml:brush xml:id="br0">
      <inkml:brushProperty name="width" value="0.025" units="cm"/>
      <inkml:brushProperty name="height" value="0.025" units="cm"/>
    </inkml:brush>
  </inkml:definitions>
  <inkml:trace contextRef="#ctx0" brushRef="#br0">0 1 24575,'1'0'-8191</inkml:trace>
  <inkml:trace contextRef="#ctx0" brushRef="#br0" timeOffset="1">0 1 24575,'1'0'-8191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39.682"/>
    </inkml:context>
    <inkml:brush xml:id="br0">
      <inkml:brushProperty name="width" value="0.025" units="cm"/>
      <inkml:brushProperty name="height" value="0.025" units="cm"/>
    </inkml:brush>
  </inkml:definitions>
  <inkml:trace contextRef="#ctx0" brushRef="#br0">0 1 24575,'1'0'-8191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45.113"/>
    </inkml:context>
    <inkml:brush xml:id="br0">
      <inkml:brushProperty name="width" value="0.035" units="cm"/>
      <inkml:brushProperty name="height" value="0.03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45.497"/>
    </inkml:context>
    <inkml:brush xml:id="br0">
      <inkml:brushProperty name="width" value="0.035" units="cm"/>
      <inkml:brushProperty name="height" value="0.03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2:15:45.85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BF42-5A30-43BF-968B-3C68C0F2861F}" type="datetimeFigureOut">
              <a:rPr lang="de-DE" smtClean="0"/>
              <a:t>11.04.2024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18B0-E496-4198-9A81-8AC64AF6E3EF}" type="slidenum">
              <a:rPr lang="de-DE" smtClean="0"/>
              <a:t>‹Nr.›</a:t>
            </a:fld>
            <a:endParaRPr lang="de-DE"/>
          </a:p>
        </p:txBody>
      </p:sp>
    </p:spTree>
    <p:extLst>
      <p:ext uri="{BB962C8B-B14F-4D97-AF65-F5344CB8AC3E}">
        <p14:creationId xmlns:p14="http://schemas.microsoft.com/office/powerpoint/2010/main" val="381956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36</a:t>
            </a:fld>
            <a:endParaRPr lang="de-DE"/>
          </a:p>
        </p:txBody>
      </p:sp>
    </p:spTree>
    <p:extLst>
      <p:ext uri="{BB962C8B-B14F-4D97-AF65-F5344CB8AC3E}">
        <p14:creationId xmlns:p14="http://schemas.microsoft.com/office/powerpoint/2010/main" val="198713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37</a:t>
            </a:fld>
            <a:endParaRPr lang="de-DE"/>
          </a:p>
        </p:txBody>
      </p:sp>
    </p:spTree>
    <p:extLst>
      <p:ext uri="{BB962C8B-B14F-4D97-AF65-F5344CB8AC3E}">
        <p14:creationId xmlns:p14="http://schemas.microsoft.com/office/powerpoint/2010/main" val="323759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60</a:t>
            </a:fld>
            <a:endParaRPr lang="de-DE"/>
          </a:p>
        </p:txBody>
      </p:sp>
    </p:spTree>
    <p:extLst>
      <p:ext uri="{BB962C8B-B14F-4D97-AF65-F5344CB8AC3E}">
        <p14:creationId xmlns:p14="http://schemas.microsoft.com/office/powerpoint/2010/main" val="600672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bildungsserver.berlin-brandenburg.de/i-mint-akademie" TargetMode="External"/><Relationship Id="rId5" Type="http://schemas.openxmlformats.org/officeDocument/2006/relationships/image" Target="../media/image2.png"/><Relationship Id="rId4" Type="http://schemas.openxmlformats.org/officeDocument/2006/relationships/hyperlink" Target="https://creativecommons.org/licenses/by-sa/4.0/legalcode.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tion - Beginn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92120"/>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24737" cy="850103"/>
          </a:xfrm>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07AC0A4B-15EE-649C-454F-162FA23812CF}"/>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Text, Screenshot, Schrift, Reihe enthält.&#10;&#10;Automatisch generierte Beschreibung">
            <a:extLst>
              <a:ext uri="{FF2B5EF4-FFF2-40B4-BE49-F238E27FC236}">
                <a16:creationId xmlns:a16="http://schemas.microsoft.com/office/drawing/2014/main" id="{4CB5EDCF-9EA6-EF07-65ED-591E7275BF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sp>
        <p:nvSpPr>
          <p:cNvPr id="9" name="Fußzeilenplatzhalter 2">
            <a:extLst>
              <a:ext uri="{FF2B5EF4-FFF2-40B4-BE49-F238E27FC236}">
                <a16:creationId xmlns:a16="http://schemas.microsoft.com/office/drawing/2014/main" id="{FA198882-6D29-76C4-05D9-3148B50816BD}"/>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3" name="Grafik 2">
            <a:hlinkClick r:id="rId3"/>
            <a:extLst>
              <a:ext uri="{FF2B5EF4-FFF2-40B4-BE49-F238E27FC236}">
                <a16:creationId xmlns:a16="http://schemas.microsoft.com/office/drawing/2014/main" id="{183D2F94-0CF3-E8AF-6346-4D7B596A3D1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4" name="Textfeld 3">
            <a:extLst>
              <a:ext uri="{FF2B5EF4-FFF2-40B4-BE49-F238E27FC236}">
                <a16:creationId xmlns:a16="http://schemas.microsoft.com/office/drawing/2014/main" id="{19C5185E-A7D1-85EA-1626-9D8C8CCF679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BFD6D-D376-BF61-8004-9AA156E25CF8}"/>
              </a:ext>
            </a:extLst>
          </p:cNvPr>
          <p:cNvSpPr>
            <a:spLocks noGrp="1"/>
          </p:cNvSpPr>
          <p:nvPr>
            <p:ph type="title" hasCustomPrompt="1"/>
          </p:nvPr>
        </p:nvSpPr>
        <p:spPr>
          <a:noFill/>
        </p:spPr>
        <p:txBody>
          <a:bodyPr/>
          <a:lstStyle>
            <a:lvl1pPr>
              <a:defRPr/>
            </a:lvl1pPr>
          </a:lstStyle>
          <a:p>
            <a:r>
              <a:rPr lang="de-DE" dirty="0"/>
              <a:t>Titel der Station</a:t>
            </a:r>
          </a:p>
        </p:txBody>
      </p:sp>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7689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38112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204" y="2312235"/>
            <a:ext cx="5895876" cy="1356360"/>
          </a:xfrm>
        </p:spPr>
        <p:txBody>
          <a:bodyPr anchor="b"/>
          <a:lstStyle>
            <a:lvl1pPr algn="l">
              <a:defRPr sz="2925"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201614" y="3827504"/>
            <a:ext cx="5895876" cy="720000"/>
          </a:xfrm>
        </p:spPr>
        <p:txBody>
          <a:bodyPr/>
          <a:lstStyle>
            <a:lvl1pPr marL="0" indent="0" algn="l">
              <a:lnSpc>
                <a:spcPct val="105000"/>
              </a:lnSpc>
              <a:buNone/>
              <a:defRPr sz="1463">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dirty="0"/>
              <a:t>Formatvorlage des Untertitelmasters durch Klicken bearbeiten</a:t>
            </a:r>
            <a:endParaRPr lang="en-US" dirty="0"/>
          </a:p>
        </p:txBody>
      </p:sp>
      <p:sp>
        <p:nvSpPr>
          <p:cNvPr id="11" name="Ellipse 10"/>
          <p:cNvSpPr/>
          <p:nvPr userDrawn="1"/>
        </p:nvSpPr>
        <p:spPr>
          <a:xfrm>
            <a:off x="5971312" y="0"/>
            <a:ext cx="15795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p>
        </p:txBody>
      </p:sp>
      <p:sp>
        <p:nvSpPr>
          <p:cNvPr id="14" name="Kreis 13"/>
          <p:cNvSpPr/>
          <p:nvPr userDrawn="1"/>
        </p:nvSpPr>
        <p:spPr>
          <a:xfrm rot="5400000">
            <a:off x="8941031" y="182250"/>
            <a:ext cx="1944000" cy="15795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5" name="Kreis 14"/>
          <p:cNvSpPr/>
          <p:nvPr userDrawn="1"/>
        </p:nvSpPr>
        <p:spPr>
          <a:xfrm rot="5400000">
            <a:off x="8151281" y="182250"/>
            <a:ext cx="1944000" cy="1579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6" name="Kreis 15"/>
          <p:cNvSpPr/>
          <p:nvPr userDrawn="1"/>
        </p:nvSpPr>
        <p:spPr>
          <a:xfrm rot="16200000">
            <a:off x="6571781" y="182250"/>
            <a:ext cx="1944000" cy="15795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pic>
        <p:nvPicPr>
          <p:cNvPr id="9"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788" y="663869"/>
            <a:ext cx="2995799" cy="616262"/>
          </a:xfrm>
          <a:prstGeom prst="rect">
            <a:avLst/>
          </a:prstGeom>
        </p:spPr>
      </p:pic>
    </p:spTree>
    <p:extLst>
      <p:ext uri="{BB962C8B-B14F-4D97-AF65-F5344CB8AC3E}">
        <p14:creationId xmlns:p14="http://schemas.microsoft.com/office/powerpoint/2010/main" val="331242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on - Könner">
    <p:bg>
      <p:bgPr>
        <a:solidFill>
          <a:schemeClr val="accent5">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74278"/>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5"/>
          </a:solidFill>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29E289B4-AC0A-0AD7-4058-C2DDB1532F69}"/>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2">
            <a:extLst>
              <a:ext uri="{FF2B5EF4-FFF2-40B4-BE49-F238E27FC236}">
                <a16:creationId xmlns:a16="http://schemas.microsoft.com/office/drawing/2014/main" id="{E98C3B97-316A-8F5B-FDA4-6E6F89201D15}"/>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71E9A268-49E4-2B49-C123-6CF7653775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638617B-60B1-BE40-A335-6F695E79F86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C9AC9E57-BD8B-E380-7BD3-5C322B36E7E5}"/>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ion - Profi">
    <p:bg>
      <p:bgPr>
        <a:solidFill>
          <a:schemeClr val="accent4">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1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4"/>
          </a:solidFill>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7DB68AA3-7D94-57E9-1EFE-5B95969DB751}"/>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2">
            <a:extLst>
              <a:ext uri="{FF2B5EF4-FFF2-40B4-BE49-F238E27FC236}">
                <a16:creationId xmlns:a16="http://schemas.microsoft.com/office/drawing/2014/main" id="{9E09A920-0F95-4FBA-D310-E6771F8DD776}"/>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82894C92-0BD1-1BA8-23F1-41A4EE2E0E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4E6C4737-161C-4365-9980-D2542D0344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0DFCF7F5-FB75-3CE5-3683-94C939B178D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ion - MUST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64054"/>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sp>
        <p:nvSpPr>
          <p:cNvPr id="127" name="Textfeld 126">
            <a:extLst>
              <a:ext uri="{FF2B5EF4-FFF2-40B4-BE49-F238E27FC236}">
                <a16:creationId xmlns:a16="http://schemas.microsoft.com/office/drawing/2014/main" id="{1F901D64-0DA9-DC7F-E409-A406629213AB}"/>
              </a:ext>
            </a:extLst>
          </p:cNvPr>
          <p:cNvSpPr txBox="1"/>
          <p:nvPr userDrawn="1"/>
        </p:nvSpPr>
        <p:spPr>
          <a:xfrm rot="19841220">
            <a:off x="2189250" y="1795716"/>
            <a:ext cx="4896544" cy="3139321"/>
          </a:xfrm>
          <a:prstGeom prst="rect">
            <a:avLst/>
          </a:prstGeom>
          <a:noFill/>
        </p:spPr>
        <p:txBody>
          <a:bodyPr wrap="square" rtlCol="0">
            <a:spAutoFit/>
          </a:bodyPr>
          <a:lstStyle/>
          <a:p>
            <a:r>
              <a:rPr lang="de-DE" sz="4800" dirty="0">
                <a:solidFill>
                  <a:schemeClr val="accent4">
                    <a:lumMod val="60000"/>
                    <a:lumOff val="40000"/>
                  </a:schemeClr>
                </a:solidFill>
              </a:rPr>
              <a:t>Muster für Folienmaster für die Stationen</a:t>
            </a:r>
          </a:p>
          <a:p>
            <a:pPr marL="285750" indent="-285750">
              <a:buFont typeface="Arial" panose="020B0604020202020204" pitchFamily="34" charset="0"/>
              <a:buChar char="•"/>
            </a:pPr>
            <a:r>
              <a:rPr lang="de-DE" sz="1800" dirty="0">
                <a:solidFill>
                  <a:schemeClr val="accent4">
                    <a:lumMod val="60000"/>
                    <a:lumOff val="40000"/>
                  </a:schemeClr>
                </a:solidFill>
              </a:rPr>
              <a:t>Farbe des Titels anpassen</a:t>
            </a:r>
          </a:p>
          <a:p>
            <a:pPr marL="285750" indent="-285750">
              <a:buFont typeface="Arial" panose="020B0604020202020204" pitchFamily="34" charset="0"/>
              <a:buChar char="•"/>
            </a:pPr>
            <a:r>
              <a:rPr lang="de-DE" sz="1800" dirty="0">
                <a:solidFill>
                  <a:schemeClr val="accent4">
                    <a:lumMod val="60000"/>
                    <a:lumOff val="40000"/>
                  </a:schemeClr>
                </a:solidFill>
              </a:rPr>
              <a:t>Farbe des Hintergrundes anpassen</a:t>
            </a:r>
          </a:p>
          <a:p>
            <a:pPr marL="285750" indent="-285750">
              <a:buFont typeface="Arial" panose="020B0604020202020204" pitchFamily="34" charset="0"/>
              <a:buChar char="•"/>
            </a:pPr>
            <a:r>
              <a:rPr lang="de-DE" sz="1800" dirty="0">
                <a:solidFill>
                  <a:schemeClr val="accent4">
                    <a:lumMod val="60000"/>
                    <a:lumOff val="40000"/>
                  </a:schemeClr>
                </a:solidFill>
              </a:rPr>
              <a:t>Zeiger in Schwierigkeitsskala löschen</a:t>
            </a:r>
          </a:p>
        </p:txBody>
      </p:sp>
      <p:sp>
        <p:nvSpPr>
          <p:cNvPr id="128" name="Textplatzhalter 4">
            <a:extLst>
              <a:ext uri="{FF2B5EF4-FFF2-40B4-BE49-F238E27FC236}">
                <a16:creationId xmlns:a16="http://schemas.microsoft.com/office/drawing/2014/main" id="{C352AD57-0618-2B1F-D63E-475E7B973AAE}"/>
              </a:ext>
            </a:extLst>
          </p:cNvPr>
          <p:cNvSpPr>
            <a:spLocks noGrp="1"/>
          </p:cNvSpPr>
          <p:nvPr>
            <p:ph type="body" sz="quarter" idx="21" hasCustomPrompt="1"/>
          </p:nvPr>
        </p:nvSpPr>
        <p:spPr>
          <a:xfrm rot="10800000">
            <a:off x="233363" y="6350372"/>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2">
            <a:extLst>
              <a:ext uri="{FF2B5EF4-FFF2-40B4-BE49-F238E27FC236}">
                <a16:creationId xmlns:a16="http://schemas.microsoft.com/office/drawing/2014/main" id="{0ABA9BB3-8E14-4277-5C20-C1C0EA2252E7}"/>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8C72C8-E0FD-4823-F1BE-18C589CBA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B3B962A-08E9-716B-483D-95567D53A5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9577D400-E54E-31B7-D1A5-7234F27E2CFD}"/>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ösung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7" name="Fußzeilenplatzhalter 2">
            <a:extLst>
              <a:ext uri="{FF2B5EF4-FFF2-40B4-BE49-F238E27FC236}">
                <a16:creationId xmlns:a16="http://schemas.microsoft.com/office/drawing/2014/main" id="{D533E808-1D36-2E30-339C-99EA330D2F85}"/>
              </a:ext>
            </a:extLst>
          </p:cNvPr>
          <p:cNvSpPr txBox="1">
            <a:spLocks/>
          </p:cNvSpPr>
          <p:nvPr userDrawn="1"/>
        </p:nvSpPr>
        <p:spPr>
          <a:xfrm>
            <a:off x="7617296" y="5981558"/>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8" name="Grafik 7" descr="Ein Bild, das Text, Screenshot, Schrift, Reihe enthält.&#10;&#10;Automatisch generierte Beschreibung">
            <a:extLst>
              <a:ext uri="{FF2B5EF4-FFF2-40B4-BE49-F238E27FC236}">
                <a16:creationId xmlns:a16="http://schemas.microsoft.com/office/drawing/2014/main" id="{F0C9F805-E5AF-E2C2-10F4-BE5A61CC9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84D48DC6-3B09-BCCE-1666-C0B87F5F5D5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62756968-2438-623E-1F59-455433E7DCC5}"/>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ösung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5" name="Fußzeilenplatzhalter 2">
            <a:extLst>
              <a:ext uri="{FF2B5EF4-FFF2-40B4-BE49-F238E27FC236}">
                <a16:creationId xmlns:a16="http://schemas.microsoft.com/office/drawing/2014/main" id="{5A99F6ED-E1FE-A746-9714-FAD53DE8DA39}"/>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FF6742-F920-A195-E08C-1773802A3B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DAF26436-01BE-13B0-7981-597CD30B31C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2A1D94E8-A2BB-88A8-44EC-CCEFB38CD022}"/>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ösung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8842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dirty="0"/>
              <a:t>Lösung</a:t>
            </a:r>
          </a:p>
        </p:txBody>
      </p:sp>
      <p:sp>
        <p:nvSpPr>
          <p:cNvPr id="5" name="Fußzeilenplatzhalter 2">
            <a:extLst>
              <a:ext uri="{FF2B5EF4-FFF2-40B4-BE49-F238E27FC236}">
                <a16:creationId xmlns:a16="http://schemas.microsoft.com/office/drawing/2014/main" id="{39DE5FE1-2D43-8A5C-4C2F-EBC491513846}"/>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7" name="Grafik 6" descr="Ein Bild, das Text, Screenshot, Schrift, Reihe enthält.&#10;&#10;Automatisch generierte Beschreibung">
            <a:extLst>
              <a:ext uri="{FF2B5EF4-FFF2-40B4-BE49-F238E27FC236}">
                <a16:creationId xmlns:a16="http://schemas.microsoft.com/office/drawing/2014/main" id="{797F392C-6B4D-BFA5-F545-D75602B7F8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3F9D254-8489-6AE4-1E2F-7621461F668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94E195AA-4CA1-96B0-4FDA-4D96C53D5F2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9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ilf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Abgerundetes Rechteck 4">
            <a:extLst>
              <a:ext uri="{FF2B5EF4-FFF2-40B4-BE49-F238E27FC236}">
                <a16:creationId xmlns:a16="http://schemas.microsoft.com/office/drawing/2014/main" id="{600CBE6B-301E-049C-C04C-5AE3E87363CB}"/>
              </a:ext>
            </a:extLst>
          </p:cNvPr>
          <p:cNvSpPr>
            <a:spLocks/>
          </p:cNvSpPr>
          <p:nvPr userDrawn="1"/>
        </p:nvSpPr>
        <p:spPr>
          <a:xfrm>
            <a:off x="8260431" y="53679"/>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sp>
        <p:nvSpPr>
          <p:cNvPr id="6" name="Aufgaben">
            <a:extLst>
              <a:ext uri="{FF2B5EF4-FFF2-40B4-BE49-F238E27FC236}">
                <a16:creationId xmlns:a16="http://schemas.microsoft.com/office/drawing/2014/main" id="{EC91EF45-4943-16F8-7096-827833FEE8F0}"/>
              </a:ext>
            </a:extLst>
          </p:cNvPr>
          <p:cNvSpPr>
            <a:spLocks noGrp="1"/>
          </p:cNvSpPr>
          <p:nvPr userDrawn="1">
            <p:ph idx="1"/>
          </p:nvPr>
        </p:nvSpPr>
        <p:spPr>
          <a:xfrm>
            <a:off x="64289" y="1045050"/>
            <a:ext cx="9203968" cy="51884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userDrawn="1">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Hilfe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userDrawn="1">
            <p:ph type="title" hasCustomPrompt="1"/>
          </p:nvPr>
        </p:nvSpPr>
        <p:spPr>
          <a:xfrm>
            <a:off x="2576735" y="53679"/>
            <a:ext cx="5549507" cy="850103"/>
          </a:xfrm>
          <a:solidFill>
            <a:schemeClr val="accent1"/>
          </a:solidFill>
        </p:spPr>
        <p:txBody>
          <a:bodyPr/>
          <a:lstStyle>
            <a:lvl1pPr>
              <a:defRPr>
                <a:ln>
                  <a:noFill/>
                </a:ln>
                <a:solidFill>
                  <a:schemeClr val="bg1"/>
                </a:solidFill>
              </a:defRPr>
            </a:lvl1pPr>
          </a:lstStyle>
          <a:p>
            <a:r>
              <a:rPr lang="de-DE" dirty="0"/>
              <a:t>Titel der Hilfe</a:t>
            </a:r>
          </a:p>
        </p:txBody>
      </p:sp>
      <p:pic>
        <p:nvPicPr>
          <p:cNvPr id="9" name="Grafik 8" descr="Ein Bild, das Entwurf, Symbol, Grafiken, weiß enthält.&#10;&#10;Automatisch generierte Beschreibung">
            <a:extLst>
              <a:ext uri="{FF2B5EF4-FFF2-40B4-BE49-F238E27FC236}">
                <a16:creationId xmlns:a16="http://schemas.microsoft.com/office/drawing/2014/main" id="{2688D183-8BA3-798A-2DF4-45C5238E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2494" y="110538"/>
            <a:ext cx="697153" cy="749967"/>
          </a:xfrm>
          <a:prstGeom prst="rect">
            <a:avLst/>
          </a:prstGeom>
        </p:spPr>
      </p:pic>
      <p:sp>
        <p:nvSpPr>
          <p:cNvPr id="11" name="Fußzeilenplatzhalter 2">
            <a:extLst>
              <a:ext uri="{FF2B5EF4-FFF2-40B4-BE49-F238E27FC236}">
                <a16:creationId xmlns:a16="http://schemas.microsoft.com/office/drawing/2014/main" id="{95A1E2D4-C44C-C3C6-EC1F-4F74B8F5E379}"/>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12" name="Grafik 11" descr="Ein Bild, das Text, Screenshot, Schrift, Reihe enthält.&#10;&#10;Automatisch generierte Beschreibung">
            <a:extLst>
              <a:ext uri="{FF2B5EF4-FFF2-40B4-BE49-F238E27FC236}">
                <a16:creationId xmlns:a16="http://schemas.microsoft.com/office/drawing/2014/main" id="{6137C566-CBB6-0CB0-73BB-0EDB1C15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4"/>
            <a:extLst>
              <a:ext uri="{FF2B5EF4-FFF2-40B4-BE49-F238E27FC236}">
                <a16:creationId xmlns:a16="http://schemas.microsoft.com/office/drawing/2014/main" id="{B5ABF3E5-E7E2-CDC5-63D6-EA3D5E0A1DB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E41C655C-AD9C-8D08-2CE4-7EE28F759196}"/>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1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131" name="Textplatzhalter 4">
            <a:extLst>
              <a:ext uri="{FF2B5EF4-FFF2-40B4-BE49-F238E27FC236}">
                <a16:creationId xmlns:a16="http://schemas.microsoft.com/office/drawing/2014/main" id="{EB333E04-D343-B08F-19A7-4D00BF318E7C}"/>
              </a:ext>
            </a:extLst>
          </p:cNvPr>
          <p:cNvSpPr>
            <a:spLocks noGrp="1"/>
          </p:cNvSpPr>
          <p:nvPr>
            <p:ph type="body" sz="quarter" idx="21" hasCustomPrompt="1"/>
          </p:nvPr>
        </p:nvSpPr>
        <p:spPr>
          <a:xfrm rot="10800000">
            <a:off x="236196" y="6620103"/>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2">
            <a:extLst>
              <a:ext uri="{FF2B5EF4-FFF2-40B4-BE49-F238E27FC236}">
                <a16:creationId xmlns:a16="http://schemas.microsoft.com/office/drawing/2014/main" id="{A09729D0-C97E-CC1C-217A-AA3CD74F71A3}"/>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813946A3-E063-E110-F92F-666ED1393C21}"/>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7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289" y="1045049"/>
            <a:ext cx="9203968" cy="5561369"/>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288925" marR="0" lvl="0" indent="-285750" fontAlgn="auto">
              <a:lnSpc>
                <a:spcPct val="100000"/>
              </a:lnSpc>
              <a:spcBef>
                <a:spcPts val="0"/>
              </a:spcBef>
              <a:spcAft>
                <a:spcPts val="0"/>
              </a:spcAft>
              <a:buClrTx/>
              <a:buSzTx/>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5" name="Fußzeilenplatzhalter 4"/>
          <p:cNvSpPr>
            <a:spLocks noGrp="1"/>
          </p:cNvSpPr>
          <p:nvPr>
            <p:ph type="ftr" sz="quarter" idx="3"/>
          </p:nvPr>
        </p:nvSpPr>
        <p:spPr>
          <a:xfrm>
            <a:off x="6131356" y="6606418"/>
            <a:ext cx="3136901" cy="215444"/>
          </a:xfrm>
          <a:prstGeom prst="rect">
            <a:avLst/>
          </a:prstGeom>
          <a:noFill/>
        </p:spPr>
        <p:txBody>
          <a:bodyPr wrap="square" rtlCol="0">
            <a:spAutoFit/>
          </a:bodyPr>
          <a:lstStyle>
            <a:lvl1pPr>
              <a:defRPr kumimoji="0" lang="de-DE" sz="800" b="0" i="0" u="none" strike="noStrike" cap="none" spc="0" normalizeH="0" baseline="0" dirty="0">
                <a:ln>
                  <a:noFill/>
                </a:ln>
                <a:solidFill>
                  <a:prstClr val="black"/>
                </a:solidFill>
                <a:effectLst/>
                <a:uLnTx/>
                <a:uFillTx/>
                <a:latin typeface="Calibri"/>
              </a:defRPr>
            </a:lvl1pPr>
          </a:lstStyle>
          <a:p>
            <a:pPr algn="r"/>
            <a:r>
              <a:rPr lang="de-DE"/>
              <a:t>Geometrie – ebene Figuren</a:t>
            </a:r>
            <a:endParaRPr lang="de-DE" dirty="0"/>
          </a:p>
        </p:txBody>
      </p:sp>
      <p:sp>
        <p:nvSpPr>
          <p:cNvPr id="2" name="Titelplatzhalter 1"/>
          <p:cNvSpPr>
            <a:spLocks noGrp="1"/>
          </p:cNvSpPr>
          <p:nvPr>
            <p:ph type="title"/>
          </p:nvPr>
        </p:nvSpPr>
        <p:spPr>
          <a:xfrm>
            <a:off x="2576735" y="53679"/>
            <a:ext cx="5549507" cy="850103"/>
          </a:xfrm>
          <a:prstGeom prst="roundRect">
            <a:avLst/>
          </a:prstGeom>
          <a:solidFill>
            <a:srgbClr val="00B050"/>
          </a:solidFill>
          <a:ln w="12700">
            <a:solidFill>
              <a:schemeClr val="tx1"/>
            </a:solidFill>
          </a:ln>
        </p:spPr>
        <p:style>
          <a:lnRef idx="0">
            <a:schemeClr val="accent3"/>
          </a:lnRef>
          <a:fillRef idx="3">
            <a:schemeClr val="accent3"/>
          </a:fillRef>
          <a:effectRef idx="3">
            <a:schemeClr val="accent3"/>
          </a:effectRef>
          <a:fontRef idx="minor"/>
        </p:style>
        <p:txBody>
          <a:bodyPr lIns="36000" tIns="36000" rIns="36000" bIns="18000" rtlCol="0" anchor="ctr">
            <a:normAutofit/>
          </a:bodyPr>
          <a:lstStyle/>
          <a:p>
            <a:pPr marL="0" marR="0" lvl="0" indent="0" fontAlgn="auto">
              <a:lnSpc>
                <a:spcPct val="100000"/>
              </a:lnSpc>
              <a:spcBef>
                <a:spcPts val="0"/>
              </a:spcBef>
              <a:spcAft>
                <a:spcPts val="0"/>
              </a:spcAft>
              <a:buClrTx/>
              <a:buSzTx/>
              <a:buFontTx/>
              <a:tabLst/>
            </a:pPr>
            <a:r>
              <a:rPr lang="de-DE" dirty="0"/>
              <a:t>Titelmasterformat durch Klicken bearbeiten</a:t>
            </a:r>
          </a:p>
        </p:txBody>
      </p:sp>
    </p:spTree>
    <p:extLst>
      <p:ext uri="{BB962C8B-B14F-4D97-AF65-F5344CB8AC3E}">
        <p14:creationId xmlns:p14="http://schemas.microsoft.com/office/powerpoint/2010/main" val="1360763830"/>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5" r:id="rId4"/>
    <p:sldLayoutId id="2147483706" r:id="rId5"/>
    <p:sldLayoutId id="2147483711" r:id="rId6"/>
    <p:sldLayoutId id="2147483712" r:id="rId7"/>
    <p:sldLayoutId id="2147483707" r:id="rId8"/>
    <p:sldLayoutId id="2147483662" r:id="rId9"/>
    <p:sldLayoutId id="2147483713" r:id="rId10"/>
    <p:sldLayoutId id="2147483714" r:id="rId11"/>
    <p:sldLayoutId id="2147483715" r:id="rId12"/>
  </p:sldLayoutIdLst>
  <p:hf sldNum="0" hdr="0" dt="0"/>
  <p:txStyles>
    <p:titleStyle>
      <a:lvl1pPr algn="ctr" defTabSz="957861" rtl="0" eaLnBrk="1" latinLnBrk="0" hangingPunct="1">
        <a:spcBef>
          <a:spcPct val="0"/>
        </a:spcBef>
        <a:buNone/>
        <a:defRPr kumimoji="0" lang="de-DE" sz="3200" b="0" i="0" u="none" strike="noStrike" kern="1200" cap="small" spc="0" normalizeH="0" baseline="0" dirty="0">
          <a:ln>
            <a:noFill/>
          </a:ln>
          <a:solidFill>
            <a:schemeClr val="tx1"/>
          </a:solidFill>
          <a:uLnTx/>
          <a:uFillTx/>
          <a:latin typeface="Calibri"/>
          <a:ea typeface="+mn-ea"/>
          <a:cs typeface="+mn-cs"/>
        </a:defRPr>
      </a:lvl1pPr>
    </p:titleStyle>
    <p:body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57861" rtl="0" eaLnBrk="1" latinLnBrk="0" hangingPunct="1">
        <a:defRPr sz="1900" kern="1200">
          <a:solidFill>
            <a:schemeClr val="tx1"/>
          </a:solidFill>
          <a:latin typeface="+mn-lt"/>
          <a:ea typeface="+mn-ea"/>
          <a:cs typeface="+mn-cs"/>
        </a:defRPr>
      </a:lvl1pPr>
      <a:lvl2pPr marL="478931" algn="l" defTabSz="957861" rtl="0" eaLnBrk="1" latinLnBrk="0" hangingPunct="1">
        <a:defRPr sz="1900" kern="1200">
          <a:solidFill>
            <a:schemeClr val="tx1"/>
          </a:solidFill>
          <a:latin typeface="+mn-lt"/>
          <a:ea typeface="+mn-ea"/>
          <a:cs typeface="+mn-cs"/>
        </a:defRPr>
      </a:lvl2pPr>
      <a:lvl3pPr marL="957861" algn="l" defTabSz="957861" rtl="0" eaLnBrk="1" latinLnBrk="0" hangingPunct="1">
        <a:defRPr sz="1900" kern="1200">
          <a:solidFill>
            <a:schemeClr val="tx1"/>
          </a:solidFill>
          <a:latin typeface="+mn-lt"/>
          <a:ea typeface="+mn-ea"/>
          <a:cs typeface="+mn-cs"/>
        </a:defRPr>
      </a:lvl3pPr>
      <a:lvl4pPr marL="1436792" algn="l" defTabSz="957861" rtl="0" eaLnBrk="1" latinLnBrk="0" hangingPunct="1">
        <a:defRPr sz="1900" kern="1200">
          <a:solidFill>
            <a:schemeClr val="tx1"/>
          </a:solidFill>
          <a:latin typeface="+mn-lt"/>
          <a:ea typeface="+mn-ea"/>
          <a:cs typeface="+mn-cs"/>
        </a:defRPr>
      </a:lvl4pPr>
      <a:lvl5pPr marL="1915723" algn="l" defTabSz="957861" rtl="0" eaLnBrk="1" latinLnBrk="0" hangingPunct="1">
        <a:defRPr sz="1900" kern="1200">
          <a:solidFill>
            <a:schemeClr val="tx1"/>
          </a:solidFill>
          <a:latin typeface="+mn-lt"/>
          <a:ea typeface="+mn-ea"/>
          <a:cs typeface="+mn-cs"/>
        </a:defRPr>
      </a:lvl5pPr>
      <a:lvl6pPr marL="2394652" algn="l" defTabSz="957861" rtl="0" eaLnBrk="1" latinLnBrk="0" hangingPunct="1">
        <a:defRPr sz="1900" kern="1200">
          <a:solidFill>
            <a:schemeClr val="tx1"/>
          </a:solidFill>
          <a:latin typeface="+mn-lt"/>
          <a:ea typeface="+mn-ea"/>
          <a:cs typeface="+mn-cs"/>
        </a:defRPr>
      </a:lvl6pPr>
      <a:lvl7pPr marL="2873583" algn="l" defTabSz="957861" rtl="0" eaLnBrk="1" latinLnBrk="0" hangingPunct="1">
        <a:defRPr sz="1900" kern="1200">
          <a:solidFill>
            <a:schemeClr val="tx1"/>
          </a:solidFill>
          <a:latin typeface="+mn-lt"/>
          <a:ea typeface="+mn-ea"/>
          <a:cs typeface="+mn-cs"/>
        </a:defRPr>
      </a:lvl7pPr>
      <a:lvl8pPr marL="3352513" algn="l" defTabSz="957861" rtl="0" eaLnBrk="1" latinLnBrk="0" hangingPunct="1">
        <a:defRPr sz="1900" kern="1200">
          <a:solidFill>
            <a:schemeClr val="tx1"/>
          </a:solidFill>
          <a:latin typeface="+mn-lt"/>
          <a:ea typeface="+mn-ea"/>
          <a:cs typeface="+mn-cs"/>
        </a:defRPr>
      </a:lvl8pPr>
      <a:lvl9pPr marL="3831444" algn="l" defTabSz="9578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7.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1.PNG"/><Relationship Id="rId1" Type="http://schemas.openxmlformats.org/officeDocument/2006/relationships/slideLayout" Target="../slideLayouts/slideLayout2.xml"/><Relationship Id="rId5" Type="http://schemas.openxmlformats.org/officeDocument/2006/relationships/image" Target="../media/image611.PNG"/><Relationship Id="rId4" Type="http://schemas.openxmlformats.org/officeDocument/2006/relationships/image" Target="../media/image601.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4.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s>
</file>

<file path=ppt/slides/_rels/slide35.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66.png"/><Relationship Id="rId7" Type="http://schemas.openxmlformats.org/officeDocument/2006/relationships/image" Target="../media/image620.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80.png"/><Relationship Id="rId9" Type="http://schemas.openxmlformats.org/officeDocument/2006/relationships/image" Target="../media/image64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70.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2.emf"/><Relationship Id="rId7" Type="http://schemas.openxmlformats.org/officeDocument/2006/relationships/image" Target="../media/image47.PNG"/><Relationship Id="rId2" Type="http://schemas.openxmlformats.org/officeDocument/2006/relationships/image" Target="../media/image71.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60.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2.emf"/></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6.em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customXml" Target="../ink/ink11.xml"/></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customXml" Target="../ink/ink12.xml"/><Relationship Id="rId9" Type="http://schemas.openxmlformats.org/officeDocument/2006/relationships/image" Target="../media/image11.PNG"/></Relationships>
</file>

<file path=ppt/slides/_rels/slide45.xml.rels><?xml version="1.0" encoding="UTF-8" standalone="yes"?>
<Relationships xmlns="http://schemas.openxmlformats.org/package/2006/relationships"><Relationship Id="rId13" Type="http://schemas.openxmlformats.org/officeDocument/2006/relationships/image" Target="../media/image84.png"/><Relationship Id="rId3" Type="http://schemas.openxmlformats.org/officeDocument/2006/relationships/image" Target="../media/image77.png"/><Relationship Id="rId12" Type="http://schemas.openxmlformats.org/officeDocument/2006/relationships/image" Target="../media/image83.png"/><Relationship Id="rId2" Type="http://schemas.openxmlformats.org/officeDocument/2006/relationships/image" Target="../media/image780.PNG"/><Relationship Id="rId1" Type="http://schemas.openxmlformats.org/officeDocument/2006/relationships/slideLayout" Target="../slideLayouts/slideLayout3.xml"/><Relationship Id="rId11" Type="http://schemas.openxmlformats.org/officeDocument/2006/relationships/image" Target="../media/image810.png"/><Relationship Id="rId10" Type="http://schemas.openxmlformats.org/officeDocument/2006/relationships/image" Target="../media/image41.PNG"/><Relationship Id="rId4" Type="http://schemas.openxmlformats.org/officeDocument/2006/relationships/customXml" Target="../ink/ink13.xml"/><Relationship Id="rId9"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51.PNG"/><Relationship Id="rId2" Type="http://schemas.openxmlformats.org/officeDocument/2006/relationships/image" Target="../media/image78.emf"/><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customXml" Target="../ink/ink14.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10.PNG"/><Relationship Id="rId7" Type="http://schemas.openxmlformats.org/officeDocument/2006/relationships/image" Target="../media/image14.png"/><Relationship Id="rId1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11.PNG"/><Relationship Id="rId9" Type="http://schemas.openxmlformats.org/officeDocument/2006/relationships/image" Target="../media/image16.png"/><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93.PNG"/><Relationship Id="rId1" Type="http://schemas.openxmlformats.org/officeDocument/2006/relationships/slideLayout" Target="../slideLayouts/slideLayout9.xml"/><Relationship Id="rId4" Type="http://schemas.openxmlformats.org/officeDocument/2006/relationships/image" Target="../media/image95.png"/></Relationships>
</file>

<file path=ppt/slides/_rels/slide5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93.PNG"/><Relationship Id="rId2" Type="http://schemas.openxmlformats.org/officeDocument/2006/relationships/image" Target="../media/image96.png"/><Relationship Id="rId1" Type="http://schemas.openxmlformats.org/officeDocument/2006/relationships/slideLayout" Target="../slideLayouts/slideLayout9.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2.png"/><Relationship Id="rId4" Type="http://schemas.openxmlformats.org/officeDocument/2006/relationships/image" Target="../media/image98.PNG"/><Relationship Id="rId9" Type="http://schemas.openxmlformats.org/officeDocument/2006/relationships/customXml" Target="../ink/ink16.xml"/></Relationships>
</file>

<file path=ppt/slides/_rels/slide5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0.png"/><Relationship Id="rId1" Type="http://schemas.openxmlformats.org/officeDocument/2006/relationships/slideLayout" Target="../slideLayouts/slideLayout8.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8.xml"/><Relationship Id="rId5" Type="http://schemas.openxmlformats.org/officeDocument/2006/relationships/image" Target="../media/image112.png"/><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8.xml"/><Relationship Id="rId4" Type="http://schemas.openxmlformats.org/officeDocument/2006/relationships/image" Target="../media/image117.png"/></Relationships>
</file>

<file path=ppt/slides/_rels/slide59.xml.rels><?xml version="1.0" encoding="UTF-8" standalone="yes"?>
<Relationships xmlns="http://schemas.openxmlformats.org/package/2006/relationships"><Relationship Id="rId7"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8.xml"/><Relationship Id="rId6" Type="http://schemas.openxmlformats.org/officeDocument/2006/relationships/image" Target="../media/image120.png"/><Relationship Id="rId5" Type="http://schemas.openxmlformats.org/officeDocument/2006/relationships/image" Target="../media/image290.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2.png"/></Relationships>
</file>

<file path=ppt/slides/_rels/slide61.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30.png"/><Relationship Id="rId18" Type="http://schemas.openxmlformats.org/officeDocument/2006/relationships/image" Target="../media/image135.png"/><Relationship Id="rId26" Type="http://schemas.openxmlformats.org/officeDocument/2006/relationships/image" Target="../media/image142.png"/><Relationship Id="rId3" Type="http://schemas.openxmlformats.org/officeDocument/2006/relationships/image" Target="../media/image124.png"/><Relationship Id="rId21" Type="http://schemas.openxmlformats.org/officeDocument/2006/relationships/image" Target="../media/image138.png"/><Relationship Id="rId7" Type="http://schemas.openxmlformats.org/officeDocument/2006/relationships/image" Target="../media/image128.png"/><Relationship Id="rId12" Type="http://schemas.openxmlformats.org/officeDocument/2006/relationships/image" Target="../media/image1210.png"/><Relationship Id="rId17" Type="http://schemas.openxmlformats.org/officeDocument/2006/relationships/image" Target="../media/image129.png"/><Relationship Id="rId25" Type="http://schemas.openxmlformats.org/officeDocument/2006/relationships/image" Target="../media/image141.png"/><Relationship Id="rId2" Type="http://schemas.openxmlformats.org/officeDocument/2006/relationships/image" Target="../media/image1080.png"/><Relationship Id="rId16" Type="http://schemas.openxmlformats.org/officeDocument/2006/relationships/image" Target="../media/image133.png"/><Relationship Id="rId20" Type="http://schemas.openxmlformats.org/officeDocument/2006/relationships/image" Target="../media/image137.png"/><Relationship Id="rId1" Type="http://schemas.openxmlformats.org/officeDocument/2006/relationships/slideLayout" Target="../slideLayouts/slideLayout8.xml"/><Relationship Id="rId6" Type="http://schemas.openxmlformats.org/officeDocument/2006/relationships/image" Target="../media/image127.png"/><Relationship Id="rId11" Type="http://schemas.openxmlformats.org/officeDocument/2006/relationships/image" Target="../media/image1200.png"/><Relationship Id="rId24" Type="http://schemas.openxmlformats.org/officeDocument/2006/relationships/image" Target="../media/image140.png"/><Relationship Id="rId5" Type="http://schemas.openxmlformats.org/officeDocument/2006/relationships/image" Target="../media/image1110.png"/><Relationship Id="rId15" Type="http://schemas.openxmlformats.org/officeDocument/2006/relationships/image" Target="../media/image132.png"/><Relationship Id="rId23" Type="http://schemas.openxmlformats.org/officeDocument/2006/relationships/image" Target="../media/image139.png"/><Relationship Id="rId10" Type="http://schemas.openxmlformats.org/officeDocument/2006/relationships/image" Target="../media/image1190.png"/><Relationship Id="rId19" Type="http://schemas.openxmlformats.org/officeDocument/2006/relationships/image" Target="../media/image136.png"/><Relationship Id="rId4" Type="http://schemas.openxmlformats.org/officeDocument/2006/relationships/image" Target="../media/image125.png"/><Relationship Id="rId14" Type="http://schemas.openxmlformats.org/officeDocument/2006/relationships/image" Target="../media/image130.png"/><Relationship Id="rId22" Type="http://schemas.openxmlformats.org/officeDocument/2006/relationships/image" Target="../media/image134.png"/></Relationships>
</file>

<file path=ppt/slides/_rels/slide6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customXml" Target="../ink/ink8.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29.png"/><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28.png"/><Relationship Id="rId9" Type="http://schemas.openxmlformats.org/officeDocument/2006/relationships/customXml" Target="../ink/ink6.xml"/><Relationship Id="rId14"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reenshot, Logo, Grafiken, Text enthält.&#10;&#10;Automatisch generierte Beschreibung">
            <a:extLst>
              <a:ext uri="{FF2B5EF4-FFF2-40B4-BE49-F238E27FC236}">
                <a16:creationId xmlns:a16="http://schemas.microsoft.com/office/drawing/2014/main" id="{C1AE2E6A-507E-8540-A60D-285DC4BA0F9C}"/>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a:stretch/>
        </p:blipFill>
        <p:spPr>
          <a:xfrm>
            <a:off x="-1" y="-20731"/>
            <a:ext cx="9922317" cy="6878731"/>
          </a:xfrm>
          <a:prstGeom prst="rect">
            <a:avLst/>
          </a:prstGeom>
        </p:spPr>
      </p:pic>
      <p:sp>
        <p:nvSpPr>
          <p:cNvPr id="16" name="Textfeld 15">
            <a:extLst>
              <a:ext uri="{FF2B5EF4-FFF2-40B4-BE49-F238E27FC236}">
                <a16:creationId xmlns:a16="http://schemas.microsoft.com/office/drawing/2014/main" id="{F608A093-2DDC-C60B-B8FD-8AC6BA7997AF}"/>
              </a:ext>
            </a:extLst>
          </p:cNvPr>
          <p:cNvSpPr txBox="1"/>
          <p:nvPr/>
        </p:nvSpPr>
        <p:spPr>
          <a:xfrm>
            <a:off x="1208584" y="2890391"/>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spTree>
    <p:extLst>
      <p:ext uri="{BB962C8B-B14F-4D97-AF65-F5344CB8AC3E}">
        <p14:creationId xmlns:p14="http://schemas.microsoft.com/office/powerpoint/2010/main" val="27924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ABFAC96-35DE-4829-A3DD-1A10C47D678D}"/>
              </a:ext>
            </a:extLst>
          </p:cNvPr>
          <p:cNvSpPr>
            <a:spLocks noGrp="1"/>
          </p:cNvSpPr>
          <p:nvPr>
            <p:ph idx="1"/>
          </p:nvPr>
        </p:nvSpPr>
        <p:spPr/>
        <p:txBody>
          <a:bodyPr/>
          <a:lstStyle/>
          <a:p>
            <a:r>
              <a:rPr lang="de-DE" sz="1600" b="1" dirty="0">
                <a:solidFill>
                  <a:schemeClr val="tx1"/>
                </a:solidFill>
              </a:rPr>
              <a:t>Aufgabe 1 </a:t>
            </a:r>
          </a:p>
          <a:p>
            <a:r>
              <a:rPr lang="de-DE" sz="1600" dirty="0"/>
              <a:t>a) Markiere im abgebildeten Kreis</a:t>
            </a:r>
          </a:p>
          <a:p>
            <a:pPr marL="346075" indent="-342900">
              <a:buFont typeface="+mj-lt"/>
              <a:buAutoNum type="arabicParenBoth"/>
            </a:pPr>
            <a:r>
              <a:rPr lang="de-DE" sz="1600" dirty="0"/>
              <a:t>den Radius in grün,</a:t>
            </a:r>
          </a:p>
          <a:p>
            <a:pPr marL="346075" indent="-342900">
              <a:buAutoNum type="arabicParenBoth"/>
            </a:pPr>
            <a:r>
              <a:rPr lang="de-DE" sz="1600" dirty="0"/>
              <a:t>den Durchmesser in rot,</a:t>
            </a:r>
          </a:p>
          <a:p>
            <a:pPr marL="346075" indent="-342900">
              <a:buAutoNum type="arabicParenBoth"/>
            </a:pPr>
            <a:r>
              <a:rPr lang="de-DE" sz="1600" dirty="0"/>
              <a:t>den Umfang in blau und</a:t>
            </a:r>
          </a:p>
          <a:p>
            <a:pPr marL="346075" indent="-342900">
              <a:buAutoNum type="arabicParenBoth"/>
            </a:pPr>
            <a:r>
              <a:rPr lang="de-DE" sz="1600" dirty="0"/>
              <a:t>den Flächeninhalt in gelb.</a:t>
            </a:r>
          </a:p>
          <a:p>
            <a:endParaRPr lang="de-DE" sz="1600" dirty="0"/>
          </a:p>
          <a:p>
            <a:r>
              <a:rPr lang="de-DE" sz="1600" dirty="0"/>
              <a:t>b) Schau in deiner MSA-Formelsammlung nach allen Formeln, </a:t>
            </a:r>
          </a:p>
          <a:p>
            <a:r>
              <a:rPr lang="de-DE" sz="1600" dirty="0"/>
              <a:t>die man für den Kreis benötigt und schreibe sie hier auf.</a:t>
            </a:r>
          </a:p>
          <a:p>
            <a:r>
              <a:rPr lang="de-DE" sz="1600" dirty="0"/>
              <a:t> </a:t>
            </a:r>
          </a:p>
          <a:p>
            <a:r>
              <a:rPr lang="de-DE" sz="1600" dirty="0"/>
              <a:t>c) Ein Kreis hat einen Durchmesser von d = 20 cm. </a:t>
            </a:r>
          </a:p>
          <a:p>
            <a:pPr marL="346075" indent="-342900">
              <a:buFont typeface="+mj-lt"/>
              <a:buAutoNum type="arabicParenBoth"/>
            </a:pPr>
            <a:r>
              <a:rPr lang="de-DE" sz="1600" dirty="0"/>
              <a:t>Gib seinen Radius an.</a:t>
            </a:r>
          </a:p>
          <a:p>
            <a:pPr marL="346075" indent="-342900">
              <a:buAutoNum type="arabicParenBoth"/>
            </a:pPr>
            <a:r>
              <a:rPr lang="de-DE" sz="1600" dirty="0"/>
              <a:t>Berechne seinen Umfang.</a:t>
            </a:r>
          </a:p>
          <a:p>
            <a:pPr marL="346075" indent="-342900">
              <a:buAutoNum type="arabicParenBoth"/>
            </a:pPr>
            <a:r>
              <a:rPr lang="de-DE" sz="1600" dirty="0"/>
              <a:t>Berechne seinen  Flächeninhalt.</a:t>
            </a:r>
          </a:p>
          <a:p>
            <a:endParaRPr lang="de-DE" dirty="0"/>
          </a:p>
          <a:p>
            <a:pPr marL="346075" indent="-342900">
              <a:buAutoNum type="alphaLcParenR"/>
            </a:pPr>
            <a:endParaRPr lang="de-DE" dirty="0"/>
          </a:p>
        </p:txBody>
      </p:sp>
      <p:sp>
        <p:nvSpPr>
          <p:cNvPr id="3" name="Textplatzhalter 2">
            <a:extLst>
              <a:ext uri="{FF2B5EF4-FFF2-40B4-BE49-F238E27FC236}">
                <a16:creationId xmlns:a16="http://schemas.microsoft.com/office/drawing/2014/main" id="{F70BD3D0-593A-E6DF-A56F-ABCE7F28864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CF5238D-20FD-CBD3-F637-C6126A4DB6E1}"/>
              </a:ext>
            </a:extLst>
          </p:cNvPr>
          <p:cNvSpPr>
            <a:spLocks noGrp="1"/>
          </p:cNvSpPr>
          <p:nvPr>
            <p:ph type="title"/>
          </p:nvPr>
        </p:nvSpPr>
        <p:spPr/>
        <p:txBody>
          <a:bodyPr/>
          <a:lstStyle/>
          <a:p>
            <a:r>
              <a:rPr lang="de-DE" dirty="0"/>
              <a:t>Kreis – Fläche und Umfang</a:t>
            </a:r>
          </a:p>
        </p:txBody>
      </p:sp>
      <p:sp>
        <p:nvSpPr>
          <p:cNvPr id="7" name="Ellipse 6">
            <a:extLst>
              <a:ext uri="{FF2B5EF4-FFF2-40B4-BE49-F238E27FC236}">
                <a16:creationId xmlns:a16="http://schemas.microsoft.com/office/drawing/2014/main" id="{42DFF507-D753-D4D4-8F7F-F329503C57C1}"/>
              </a:ext>
            </a:extLst>
          </p:cNvPr>
          <p:cNvSpPr/>
          <p:nvPr/>
        </p:nvSpPr>
        <p:spPr>
          <a:xfrm>
            <a:off x="5529064" y="1171949"/>
            <a:ext cx="1656184" cy="153697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x</a:t>
            </a:r>
          </a:p>
        </p:txBody>
      </p:sp>
      <p:sp>
        <p:nvSpPr>
          <p:cNvPr id="12" name="Fußzeilenplatzhalter 5">
            <a:extLst>
              <a:ext uri="{FF2B5EF4-FFF2-40B4-BE49-F238E27FC236}">
                <a16:creationId xmlns:a16="http://schemas.microsoft.com/office/drawing/2014/main" id="{27B83346-7B9E-6FC5-B753-389471CBE7EA}"/>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297D571A-0AB2-825D-E343-D5B3D7CBAA98}"/>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grpSp>
        <p:nvGrpSpPr>
          <p:cNvPr id="5" name="Knopf6">
            <a:extLst>
              <a:ext uri="{FF2B5EF4-FFF2-40B4-BE49-F238E27FC236}">
                <a16:creationId xmlns:a16="http://schemas.microsoft.com/office/drawing/2014/main" id="{D3B73822-4784-E7E4-FCD8-340C2B1ED006}"/>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E7A47FDA-C0D1-C208-A7C7-7F1B24BCF7E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8ECC22ED-AC63-6E0D-626A-7F347525165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63725ADD-E977-3E45-09FC-5611D2F932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4498" y="1641226"/>
            <a:ext cx="7843901"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302064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7692E-6 1.85185E-6 L -0.88093 1.85185E-6 " pathEditMode="relative" rAng="0" ptsTypes="AA">
                                      <p:cBhvr>
                                        <p:cTn id="6" dur="2000" fill="hold"/>
                                        <p:tgtEl>
                                          <p:spTgt spid="15"/>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3.07692E-6 1.85185E-6 " pathEditMode="relative" rAng="0" ptsTypes="AA">
                                      <p:cBhvr>
                                        <p:cTn id="10"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ABFAC96-35DE-4829-A3DD-1A10C47D678D}"/>
                  </a:ext>
                </a:extLst>
              </p:cNvPr>
              <p:cNvSpPr>
                <a:spLocks noGrp="1"/>
              </p:cNvSpPr>
              <p:nvPr>
                <p:ph idx="1"/>
              </p:nvPr>
            </p:nvSpPr>
            <p:spPr/>
            <p:txBody>
              <a:bodyPr/>
              <a:lstStyle/>
              <a:p>
                <a:r>
                  <a:rPr lang="de-DE" sz="1600" b="1" dirty="0">
                    <a:solidFill>
                      <a:schemeClr val="tx1"/>
                    </a:solidFill>
                  </a:rPr>
                  <a:t>Aufgabe 1 </a:t>
                </a:r>
              </a:p>
              <a:p>
                <a:r>
                  <a:rPr lang="de-DE" sz="1600" dirty="0"/>
                  <a:t>Markiere im abgebildeten Kreis</a:t>
                </a:r>
              </a:p>
              <a:p>
                <a:pPr marL="346075" indent="-342900">
                  <a:buFont typeface="+mj-lt"/>
                  <a:buAutoNum type="arabicParenBoth"/>
                </a:pPr>
                <a:r>
                  <a:rPr lang="de-DE" sz="1600" dirty="0"/>
                  <a:t>den Radius in grün,</a:t>
                </a:r>
              </a:p>
              <a:p>
                <a:pPr marL="346075" indent="-342900">
                  <a:buAutoNum type="arabicParenBoth"/>
                </a:pPr>
                <a:r>
                  <a:rPr lang="de-DE" sz="1600" dirty="0"/>
                  <a:t>den Durchmesser in rot,</a:t>
                </a:r>
              </a:p>
              <a:p>
                <a:pPr marL="346075" indent="-342900">
                  <a:buAutoNum type="arabicParenBoth"/>
                </a:pPr>
                <a:r>
                  <a:rPr lang="de-DE" sz="1600" dirty="0"/>
                  <a:t>den Umfang in blau und</a:t>
                </a:r>
              </a:p>
              <a:p>
                <a:pPr marL="346075" indent="-342900">
                  <a:buAutoNum type="arabicParenBoth"/>
                </a:pPr>
                <a:r>
                  <a:rPr lang="de-DE" sz="1600" dirty="0"/>
                  <a:t>den Flächeninhalt in gelb.</a:t>
                </a:r>
              </a:p>
              <a:p>
                <a:pPr marL="346075" indent="-342900">
                  <a:buAutoNum type="arabicParenBoth"/>
                </a:pPr>
                <a:endParaRPr lang="de-DE" sz="1600" dirty="0"/>
              </a:p>
              <a:p>
                <a:r>
                  <a:rPr lang="de-DE" sz="1600" dirty="0"/>
                  <a:t>b) Schau in deiner MSA-Formelsammlung nach allen Formeln, die man für den Kreis benötigt und schreibe sie hier auf.</a:t>
                </a:r>
              </a:p>
              <a:p>
                <a:endParaRPr lang="de-DE" sz="1600" dirty="0"/>
              </a:p>
              <a:p>
                <a:endParaRPr lang="de-DE" sz="1600" dirty="0"/>
              </a:p>
              <a:p>
                <a:endParaRPr lang="de-DE" sz="1600" dirty="0"/>
              </a:p>
              <a:p>
                <a:endParaRPr lang="de-DE" sz="1600" dirty="0"/>
              </a:p>
              <a:p>
                <a:r>
                  <a:rPr lang="de-DE" sz="1600" dirty="0"/>
                  <a:t>c) Ein Kreis hat einen Durchmesser von d = 20 cm. </a:t>
                </a:r>
              </a:p>
              <a:p>
                <a:pPr marL="346075" indent="-342900">
                  <a:buFont typeface="+mj-lt"/>
                  <a:buAutoNum type="arabicParenBoth"/>
                </a:pPr>
                <a:r>
                  <a:rPr lang="de-DE" sz="1600" dirty="0"/>
                  <a:t>Gib seinen Radius an.	r = 10 cm</a:t>
                </a:r>
              </a:p>
              <a:p>
                <a:pPr marL="346075" indent="-342900">
                  <a:buAutoNum type="arabicParenBoth"/>
                </a:pPr>
                <a:r>
                  <a:rPr lang="de-DE" sz="1600" dirty="0"/>
                  <a:t>Berechne seinen Umfang.	u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⋅10=62,83 </m:t>
                    </m:r>
                    <m:r>
                      <a:rPr lang="de-DE" sz="1600" b="0" i="1" smtClean="0">
                        <a:latin typeface="Cambria Math" panose="02040503050406030204" pitchFamily="18" charset="0"/>
                        <a:ea typeface="Cambria Math" panose="02040503050406030204" pitchFamily="18" charset="0"/>
                      </a:rPr>
                      <m:t>𝑐𝑚</m:t>
                    </m:r>
                  </m:oMath>
                </a14:m>
                <a:endParaRPr lang="de-DE" sz="1600" dirty="0"/>
              </a:p>
              <a:p>
                <a:r>
                  <a:rPr lang="de-DE" sz="1600" dirty="0"/>
                  <a:t>(3)  Berechne seinen  Flächeninhalt. A = </a:t>
                </a:r>
                <a14:m>
                  <m:oMath xmlns:m="http://schemas.openxmlformats.org/officeDocument/2006/math">
                    <m:r>
                      <a:rPr lang="de-DE" sz="1600" i="1" smtClean="0">
                        <a:latin typeface="Cambria Math" panose="02040503050406030204" pitchFamily="18" charset="0"/>
                        <a:ea typeface="Cambria Math" panose="02040503050406030204" pitchFamily="18" charset="0"/>
                      </a:rPr>
                      <m:t>𝜋</m:t>
                    </m:r>
                    <m:r>
                      <a:rPr lang="de-DE" sz="160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i="1" smtClean="0">
                            <a:latin typeface="Cambria Math" panose="02040503050406030204" pitchFamily="18" charset="0"/>
                            <a:ea typeface="Cambria Math" panose="02040503050406030204" pitchFamily="18" charset="0"/>
                          </a:rPr>
                          <m:t>10</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=314,16 </m:t>
                    </m:r>
                    <m:r>
                      <a:rPr lang="de-DE" sz="1600" b="0" i="1" smtClean="0">
                        <a:latin typeface="Cambria Math" panose="02040503050406030204" pitchFamily="18" charset="0"/>
                        <a:ea typeface="Cambria Math" panose="02040503050406030204" pitchFamily="18" charset="0"/>
                      </a:rPr>
                      <m:t>𝑐𝑚</m:t>
                    </m:r>
                    <m:r>
                      <a:rPr lang="de-DE" sz="1600" b="0" i="1" smtClean="0">
                        <a:latin typeface="Cambria Math" panose="02040503050406030204" pitchFamily="18" charset="0"/>
                        <a:ea typeface="Cambria Math" panose="02040503050406030204" pitchFamily="18" charset="0"/>
                      </a:rPr>
                      <m:t>²</m:t>
                    </m:r>
                  </m:oMath>
                </a14:m>
                <a:r>
                  <a:rPr lang="de-DE" sz="1600" dirty="0"/>
                  <a:t> </a:t>
                </a:r>
              </a:p>
              <a:p>
                <a:endParaRPr lang="de-DE" dirty="0"/>
              </a:p>
              <a:p>
                <a:pPr marL="346075" indent="-342900">
                  <a:buAutoNum type="alphaLcParenR"/>
                </a:pPr>
                <a:endParaRPr lang="de-DE" dirty="0"/>
              </a:p>
            </p:txBody>
          </p:sp>
        </mc:Choice>
        <mc:Fallback xmlns="">
          <p:sp>
            <p:nvSpPr>
              <p:cNvPr id="2" name="Inhaltsplatzhalter 1">
                <a:extLst>
                  <a:ext uri="{FF2B5EF4-FFF2-40B4-BE49-F238E27FC236}">
                    <a16:creationId xmlns:a16="http://schemas.microsoft.com/office/drawing/2014/main" id="{0ABFAC96-35DE-4829-A3DD-1A10C47D678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F70BD3D0-593A-E6DF-A56F-ABCE7F28864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CF5238D-20FD-CBD3-F637-C6126A4DB6E1}"/>
              </a:ext>
            </a:extLst>
          </p:cNvPr>
          <p:cNvSpPr>
            <a:spLocks noGrp="1"/>
          </p:cNvSpPr>
          <p:nvPr>
            <p:ph type="title"/>
          </p:nvPr>
        </p:nvSpPr>
        <p:spPr/>
        <p:txBody>
          <a:bodyPr/>
          <a:lstStyle/>
          <a:p>
            <a:r>
              <a:rPr lang="de-DE" dirty="0"/>
              <a:t>Lösung</a:t>
            </a:r>
          </a:p>
        </p:txBody>
      </p:sp>
      <p:pic>
        <p:nvPicPr>
          <p:cNvPr id="23" name="Grafik 22" descr="Ein Bild, das Text, Schrift, Screenshot, weiß enthält.&#10;&#10;Automatisch generierte Beschreibung">
            <a:extLst>
              <a:ext uri="{FF2B5EF4-FFF2-40B4-BE49-F238E27FC236}">
                <a16:creationId xmlns:a16="http://schemas.microsoft.com/office/drawing/2014/main" id="{1A127EB0-259C-5E59-1227-E287E4D5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3" y="3717032"/>
            <a:ext cx="2952328" cy="1117096"/>
          </a:xfrm>
          <a:prstGeom prst="rect">
            <a:avLst/>
          </a:prstGeom>
        </p:spPr>
      </p:pic>
      <p:pic>
        <p:nvPicPr>
          <p:cNvPr id="9" name="Grafik 8" descr="Ein Bild, das Kreis, Reihe, Diagramm enthält.&#10;&#10;Automatisch generierte Beschreibung">
            <a:extLst>
              <a:ext uri="{FF2B5EF4-FFF2-40B4-BE49-F238E27FC236}">
                <a16:creationId xmlns:a16="http://schemas.microsoft.com/office/drawing/2014/main" id="{8F591EE8-8B25-02A0-232E-F9DEF3CED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032" y="1045050"/>
            <a:ext cx="1914841" cy="1951902"/>
          </a:xfrm>
          <a:prstGeom prst="rect">
            <a:avLst/>
          </a:prstGeom>
        </p:spPr>
      </p:pic>
      <p:sp>
        <p:nvSpPr>
          <p:cNvPr id="22" name="Oval 21">
            <a:extLst>
              <a:ext uri="{FF2B5EF4-FFF2-40B4-BE49-F238E27FC236}">
                <a16:creationId xmlns:a16="http://schemas.microsoft.com/office/drawing/2014/main" id="{5F4FCDE3-2207-4673-BF3A-BF9ACAED35AA}"/>
              </a:ext>
            </a:extLst>
          </p:cNvPr>
          <p:cNvSpPr/>
          <p:nvPr/>
        </p:nvSpPr>
        <p:spPr>
          <a:xfrm>
            <a:off x="5492520" y="1248120"/>
            <a:ext cx="1463040" cy="1463040"/>
          </a:xfrm>
          <a:prstGeom prst="ellipse">
            <a:avLst/>
          </a:prstGeom>
          <a:solidFill>
            <a:srgbClr val="FFFC00">
              <a:alpha val="5000"/>
            </a:srgbClr>
          </a:solidFill>
          <a:ln w="36000">
            <a:solidFill>
              <a:srgbClr val="FFFC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FFFC00"/>
              </a:solidFill>
            </a:endParaRPr>
          </a:p>
        </p:txBody>
      </p:sp>
      <p:sp>
        <p:nvSpPr>
          <p:cNvPr id="7" name="Fußzeilenplatzhalter 5">
            <a:extLst>
              <a:ext uri="{FF2B5EF4-FFF2-40B4-BE49-F238E27FC236}">
                <a16:creationId xmlns:a16="http://schemas.microsoft.com/office/drawing/2014/main" id="{5C1202FC-3DE5-9DE2-EA67-1D71BD82808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BFCE5D6F-1077-4C54-E59A-89DAB5D80575}"/>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spTree>
    <p:extLst>
      <p:ext uri="{BB962C8B-B14F-4D97-AF65-F5344CB8AC3E}">
        <p14:creationId xmlns:p14="http://schemas.microsoft.com/office/powerpoint/2010/main" val="348133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ABFAC96-35DE-4829-A3DD-1A10C47D678D}"/>
              </a:ext>
            </a:extLst>
          </p:cNvPr>
          <p:cNvSpPr>
            <a:spLocks noGrp="1"/>
          </p:cNvSpPr>
          <p:nvPr>
            <p:ph idx="1"/>
          </p:nvPr>
        </p:nvSpPr>
        <p:spPr/>
        <p:txBody>
          <a:bodyPr/>
          <a:lstStyle/>
          <a:p>
            <a:r>
              <a:rPr lang="de-DE" sz="1600" b="1" dirty="0"/>
              <a:t>Aufgabe 1</a:t>
            </a:r>
          </a:p>
          <a:p>
            <a:r>
              <a:rPr lang="de-DE" sz="1600" dirty="0"/>
              <a:t>a) Zeichne einen Winkel mit der Größe 90 Grad. </a:t>
            </a:r>
          </a:p>
          <a:p>
            <a:pPr marL="346075" indent="-342900">
              <a:buAutoNum type="arabicParenR"/>
            </a:pPr>
            <a:endParaRPr lang="de-DE" sz="1600" dirty="0"/>
          </a:p>
          <a:p>
            <a:pPr marL="346075" indent="-342900">
              <a:buAutoNum type="arabicParenR"/>
            </a:pPr>
            <a:endParaRPr lang="de-DE" sz="1600" dirty="0"/>
          </a:p>
          <a:p>
            <a:pPr marL="346075" indent="-342900">
              <a:buAutoNum type="arabicParenR"/>
            </a:pPr>
            <a:endParaRPr lang="de-DE" sz="1600" dirty="0"/>
          </a:p>
          <a:p>
            <a:endParaRPr lang="de-DE" sz="1600" dirty="0"/>
          </a:p>
          <a:p>
            <a:endParaRPr lang="de-DE" sz="1600" dirty="0"/>
          </a:p>
          <a:p>
            <a:endParaRPr lang="de-DE" sz="1600" dirty="0"/>
          </a:p>
          <a:p>
            <a:r>
              <a:rPr lang="de-DE" sz="1600" dirty="0"/>
              <a:t>b) Markiere im folgenden Kreis einen Winkel von 120 Grad.</a:t>
            </a:r>
          </a:p>
          <a:p>
            <a:pPr marL="346075" indent="-342900">
              <a:buAutoNum type="alphaLcParenR"/>
            </a:pPr>
            <a:endParaRPr lang="de-DE" dirty="0"/>
          </a:p>
        </p:txBody>
      </p:sp>
      <p:sp>
        <p:nvSpPr>
          <p:cNvPr id="3" name="Textplatzhalter 2">
            <a:extLst>
              <a:ext uri="{FF2B5EF4-FFF2-40B4-BE49-F238E27FC236}">
                <a16:creationId xmlns:a16="http://schemas.microsoft.com/office/drawing/2014/main" id="{F70BD3D0-593A-E6DF-A56F-ABCE7F28864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CF5238D-20FD-CBD3-F637-C6126A4DB6E1}"/>
              </a:ext>
            </a:extLst>
          </p:cNvPr>
          <p:cNvSpPr>
            <a:spLocks noGrp="1"/>
          </p:cNvSpPr>
          <p:nvPr>
            <p:ph type="title"/>
          </p:nvPr>
        </p:nvSpPr>
        <p:spPr/>
        <p:txBody>
          <a:bodyPr/>
          <a:lstStyle/>
          <a:p>
            <a:r>
              <a:rPr lang="de-DE" dirty="0"/>
              <a:t>Winkel im Kreis</a:t>
            </a:r>
          </a:p>
        </p:txBody>
      </p:sp>
      <p:sp>
        <p:nvSpPr>
          <p:cNvPr id="18" name="Ellipse 17">
            <a:extLst>
              <a:ext uri="{FF2B5EF4-FFF2-40B4-BE49-F238E27FC236}">
                <a16:creationId xmlns:a16="http://schemas.microsoft.com/office/drawing/2014/main" id="{682C082D-D959-CC05-310A-D48467F4934E}"/>
              </a:ext>
            </a:extLst>
          </p:cNvPr>
          <p:cNvSpPr/>
          <p:nvPr/>
        </p:nvSpPr>
        <p:spPr>
          <a:xfrm>
            <a:off x="4016896" y="4149080"/>
            <a:ext cx="1872208" cy="183097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x</a:t>
            </a:r>
          </a:p>
        </p:txBody>
      </p:sp>
      <p:sp>
        <p:nvSpPr>
          <p:cNvPr id="10" name="Ellipse 9">
            <a:extLst>
              <a:ext uri="{FF2B5EF4-FFF2-40B4-BE49-F238E27FC236}">
                <a16:creationId xmlns:a16="http://schemas.microsoft.com/office/drawing/2014/main" id="{1CB422E3-32B2-E947-447F-7627A836B7A5}"/>
              </a:ext>
            </a:extLst>
          </p:cNvPr>
          <p:cNvSpPr/>
          <p:nvPr/>
        </p:nvSpPr>
        <p:spPr>
          <a:xfrm>
            <a:off x="4060843" y="1628800"/>
            <a:ext cx="1753635" cy="17281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x</a:t>
            </a:r>
          </a:p>
        </p:txBody>
      </p:sp>
      <p:sp>
        <p:nvSpPr>
          <p:cNvPr id="12" name="Fußzeilenplatzhalter 5">
            <a:extLst>
              <a:ext uri="{FF2B5EF4-FFF2-40B4-BE49-F238E27FC236}">
                <a16:creationId xmlns:a16="http://schemas.microsoft.com/office/drawing/2014/main" id="{0AB1E933-E252-5C24-31D1-81D976ECDC5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174E4D84-F392-DE4B-8086-BC13F26EFEC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6</a:t>
            </a:r>
          </a:p>
        </p:txBody>
      </p:sp>
    </p:spTree>
    <p:extLst>
      <p:ext uri="{BB962C8B-B14F-4D97-AF65-F5344CB8AC3E}">
        <p14:creationId xmlns:p14="http://schemas.microsoft.com/office/powerpoint/2010/main" val="42820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C725594-C2DB-3CB2-AFAE-5C5E9413F395}"/>
              </a:ext>
            </a:extLst>
          </p:cNvPr>
          <p:cNvSpPr>
            <a:spLocks noGrp="1"/>
          </p:cNvSpPr>
          <p:nvPr>
            <p:ph idx="1"/>
          </p:nvPr>
        </p:nvSpPr>
        <p:spPr/>
        <p:txBody>
          <a:bodyPr/>
          <a:lstStyle/>
          <a:p>
            <a:r>
              <a:rPr lang="de-DE" sz="1600" b="1" dirty="0"/>
              <a:t>Aufgabe 1</a:t>
            </a:r>
          </a:p>
          <a:p>
            <a:r>
              <a:rPr lang="de-DE" dirty="0"/>
              <a:t>a)			        b) </a:t>
            </a:r>
          </a:p>
        </p:txBody>
      </p:sp>
      <p:sp>
        <p:nvSpPr>
          <p:cNvPr id="3" name="Textplatzhalter 2">
            <a:extLst>
              <a:ext uri="{FF2B5EF4-FFF2-40B4-BE49-F238E27FC236}">
                <a16:creationId xmlns:a16="http://schemas.microsoft.com/office/drawing/2014/main" id="{4A0090B5-6E63-DF86-340D-6F0AFAFAB702}"/>
              </a:ext>
            </a:extLst>
          </p:cNvPr>
          <p:cNvSpPr>
            <a:spLocks noGrp="1"/>
          </p:cNvSpPr>
          <p:nvPr>
            <p:ph type="body" sz="quarter" idx="11"/>
          </p:nvPr>
        </p:nvSpPr>
        <p:spPr/>
        <p:txBody>
          <a:bodyPr/>
          <a:lstStyle/>
          <a:p>
            <a:endParaRPr lang="de-DE"/>
          </a:p>
        </p:txBody>
      </p:sp>
      <p:pic>
        <p:nvPicPr>
          <p:cNvPr id="5" name="Grafik 4" descr="Ein Bild, das Kreis, Diagramm, Reihe, Design enthält.&#10;&#10;Automatisch generierte Beschreibung">
            <a:extLst>
              <a:ext uri="{FF2B5EF4-FFF2-40B4-BE49-F238E27FC236}">
                <a16:creationId xmlns:a16="http://schemas.microsoft.com/office/drawing/2014/main" id="{02E8270A-E9BC-90CB-E2D2-032942F10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1786747"/>
            <a:ext cx="5866355" cy="3284505"/>
          </a:xfrm>
          <a:prstGeom prst="rect">
            <a:avLst/>
          </a:prstGeom>
        </p:spPr>
      </p:pic>
      <p:sp>
        <p:nvSpPr>
          <p:cNvPr id="6" name="Titel 3">
            <a:extLst>
              <a:ext uri="{FF2B5EF4-FFF2-40B4-BE49-F238E27FC236}">
                <a16:creationId xmlns:a16="http://schemas.microsoft.com/office/drawing/2014/main" id="{87F3812D-D27F-C880-3D8A-CCE7E6FB2773}"/>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6</a:t>
            </a:r>
          </a:p>
        </p:txBody>
      </p:sp>
      <p:sp>
        <p:nvSpPr>
          <p:cNvPr id="7" name="Fußzeilenplatzhalter 5">
            <a:extLst>
              <a:ext uri="{FF2B5EF4-FFF2-40B4-BE49-F238E27FC236}">
                <a16:creationId xmlns:a16="http://schemas.microsoft.com/office/drawing/2014/main" id="{C8E814B4-3FF6-25B1-DD6F-8EF5CC21F99F}"/>
              </a:ext>
            </a:extLst>
          </p:cNvPr>
          <p:cNvSpPr txBox="1">
            <a:spLocks/>
          </p:cNvSpPr>
          <p:nvPr/>
        </p:nvSpPr>
        <p:spPr>
          <a:xfrm>
            <a:off x="7617296" y="5981558"/>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Geometrie in der Ebene</a:t>
            </a:r>
          </a:p>
        </p:txBody>
      </p:sp>
    </p:spTree>
    <p:extLst>
      <p:ext uri="{BB962C8B-B14F-4D97-AF65-F5344CB8AC3E}">
        <p14:creationId xmlns:p14="http://schemas.microsoft.com/office/powerpoint/2010/main" val="235898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B1EBFDB-C64D-68DC-1DBE-0E127CE8EE49}"/>
                  </a:ext>
                </a:extLst>
              </p:cNvPr>
              <p:cNvSpPr>
                <a:spLocks noGrp="1"/>
              </p:cNvSpPr>
              <p:nvPr>
                <p:ph idx="1"/>
              </p:nvPr>
            </p:nvSpPr>
            <p:spPr/>
            <p:txBody>
              <a:bodyPr/>
              <a:lstStyle/>
              <a:p>
                <a:r>
                  <a:rPr lang="de-DE" sz="1600" b="1" dirty="0"/>
                  <a:t>Aufgabe 1 </a:t>
                </a:r>
              </a:p>
              <a:p>
                <a:r>
                  <a:rPr lang="de-DE" sz="1600" dirty="0"/>
                  <a:t>Lies aus dem linken Koordinatensystem die Koordinaten der Punkte ab.</a:t>
                </a:r>
              </a:p>
              <a:p>
                <a:r>
                  <a:rPr lang="de-DE" sz="1600" b="1" dirty="0"/>
                  <a:t>Aufgabe 2 </a:t>
                </a:r>
              </a:p>
              <a:p>
                <a:r>
                  <a:rPr lang="de-DE" sz="1600" dirty="0"/>
                  <a:t>Trage in das rechte Koordinatensystem die Koordinaten der Punkte</a:t>
                </a:r>
                <a14:m>
                  <m:oMath xmlns:m="http://schemas.openxmlformats.org/officeDocument/2006/math">
                    <m:r>
                      <a:rPr lang="de-DE" sz="1600" b="0" i="0" smtClean="0">
                        <a:latin typeface="Cambria Math" panose="02040503050406030204" pitchFamily="18" charset="0"/>
                      </a:rPr>
                      <m:t> </m:t>
                    </m:r>
                    <m:r>
                      <a:rPr lang="de-DE" sz="1600" b="0" i="1" smtClean="0">
                        <a:latin typeface="Cambria Math" panose="02040503050406030204" pitchFamily="18" charset="0"/>
                      </a:rPr>
                      <m:t>𝐻</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m:t>
                        </m:r>
                      </m:e>
                      <m:e>
                        <m:r>
                          <a:rPr lang="de-DE" sz="1600" b="0" i="1" smtClean="0">
                            <a:latin typeface="Cambria Math" panose="02040503050406030204" pitchFamily="18" charset="0"/>
                          </a:rPr>
                          <m:t>1</m:t>
                        </m:r>
                      </m:e>
                    </m:d>
                  </m:oMath>
                </a14:m>
                <a:r>
                  <a:rPr lang="de-DE" sz="1600" dirty="0"/>
                  <a:t> ,  </a:t>
                </a:r>
                <a14:m>
                  <m:oMath xmlns:m="http://schemas.openxmlformats.org/officeDocument/2006/math">
                    <m:r>
                      <a:rPr lang="de-DE" sz="1600" b="0" i="1" smtClean="0">
                        <a:latin typeface="Cambria Math" panose="02040503050406030204" pitchFamily="18" charset="0"/>
                      </a:rPr>
                      <m:t>𝐽</m:t>
                    </m:r>
                    <m:d>
                      <m:dPr>
                        <m:ctrlPr>
                          <a:rPr lang="de-DE" sz="1600" i="1">
                            <a:latin typeface="Cambria Math" panose="02040503050406030204" pitchFamily="18" charset="0"/>
                          </a:rPr>
                        </m:ctrlPr>
                      </m:dPr>
                      <m:e>
                        <m:r>
                          <a:rPr lang="de-DE" sz="1600" b="0" i="1" smtClean="0">
                            <a:latin typeface="Cambria Math" panose="02040503050406030204" pitchFamily="18" charset="0"/>
                          </a:rPr>
                          <m:t>0,5</m:t>
                        </m:r>
                      </m:e>
                      <m:e>
                        <m:r>
                          <a:rPr lang="de-DE" sz="1600" b="0" i="1" smtClean="0">
                            <a:latin typeface="Cambria Math" panose="02040503050406030204" pitchFamily="18" charset="0"/>
                          </a:rPr>
                          <m:t>−0,5</m:t>
                        </m:r>
                      </m:e>
                    </m:d>
                  </m:oMath>
                </a14:m>
                <a:r>
                  <a:rPr lang="de-DE" sz="1600" dirty="0"/>
                  <a:t> und </a:t>
                </a:r>
                <a14:m>
                  <m:oMath xmlns:m="http://schemas.openxmlformats.org/officeDocument/2006/math">
                    <m:r>
                      <a:rPr lang="de-DE" sz="1600" b="0" i="1" dirty="0" smtClean="0">
                        <a:latin typeface="Cambria Math" panose="02040503050406030204" pitchFamily="18" charset="0"/>
                      </a:rPr>
                      <m:t>𝐾</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−1</m:t>
                        </m:r>
                      </m:e>
                      <m:e>
                        <m:r>
                          <a:rPr lang="de-DE" sz="1600" b="0" i="1" dirty="0" smtClean="0">
                            <a:latin typeface="Cambria Math" panose="02040503050406030204" pitchFamily="18" charset="0"/>
                          </a:rPr>
                          <m:t>1</m:t>
                        </m:r>
                      </m:e>
                    </m:d>
                    <m:r>
                      <a:rPr lang="de-DE" sz="1600" i="1" dirty="0" smtClean="0">
                        <a:latin typeface="Cambria Math" panose="02040503050406030204" pitchFamily="18" charset="0"/>
                      </a:rPr>
                      <m:t> </m:t>
                    </m:r>
                  </m:oMath>
                </a14:m>
                <a:r>
                  <a:rPr lang="de-DE" sz="1600" dirty="0"/>
                  <a:t>ein.</a:t>
                </a:r>
              </a:p>
              <a:p>
                <a:endParaRPr lang="de-DE" dirty="0"/>
              </a:p>
            </p:txBody>
          </p:sp>
        </mc:Choice>
        <mc:Fallback xmlns="">
          <p:sp>
            <p:nvSpPr>
              <p:cNvPr id="2" name="Inhaltsplatzhalter 1">
                <a:extLst>
                  <a:ext uri="{FF2B5EF4-FFF2-40B4-BE49-F238E27FC236}">
                    <a16:creationId xmlns:a16="http://schemas.microsoft.com/office/drawing/2014/main" id="{0B1EBFDB-C64D-68DC-1DBE-0E127CE8EE4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BAE42B7F-473F-1938-339F-86F6C99E981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58E3989-7D9F-0BF0-A569-576A91FC1040}"/>
              </a:ext>
            </a:extLst>
          </p:cNvPr>
          <p:cNvSpPr>
            <a:spLocks noGrp="1"/>
          </p:cNvSpPr>
          <p:nvPr>
            <p:ph type="title"/>
          </p:nvPr>
        </p:nvSpPr>
        <p:spPr/>
        <p:txBody>
          <a:bodyPr/>
          <a:lstStyle/>
          <a:p>
            <a:r>
              <a:rPr lang="de-DE" dirty="0"/>
              <a:t>Punkte im Koordinatensystem</a:t>
            </a:r>
          </a:p>
        </p:txBody>
      </p:sp>
      <p:pic>
        <p:nvPicPr>
          <p:cNvPr id="7" name="Inhaltsplatzhalter 4">
            <a:extLst>
              <a:ext uri="{FF2B5EF4-FFF2-40B4-BE49-F238E27FC236}">
                <a16:creationId xmlns:a16="http://schemas.microsoft.com/office/drawing/2014/main" id="{63084E5F-7E9A-AFE1-8150-AC60D4B7D10B}"/>
              </a:ext>
            </a:extLst>
          </p:cNvPr>
          <p:cNvPicPr>
            <a:picLocks noChangeAspect="1"/>
          </p:cNvPicPr>
          <p:nvPr/>
        </p:nvPicPr>
        <p:blipFill>
          <a:blip r:embed="rId3"/>
          <a:stretch>
            <a:fillRect/>
          </a:stretch>
        </p:blipFill>
        <p:spPr>
          <a:xfrm>
            <a:off x="233363" y="2333691"/>
            <a:ext cx="3448551" cy="3770977"/>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pic>
      <p:pic>
        <p:nvPicPr>
          <p:cNvPr id="8" name="Grafik 7">
            <a:extLst>
              <a:ext uri="{FF2B5EF4-FFF2-40B4-BE49-F238E27FC236}">
                <a16:creationId xmlns:a16="http://schemas.microsoft.com/office/drawing/2014/main" id="{A8B18E8D-5EBC-7D62-B6D4-5AD67E8C5383}"/>
              </a:ext>
            </a:extLst>
          </p:cNvPr>
          <p:cNvPicPr>
            <a:picLocks noChangeAspect="1"/>
          </p:cNvPicPr>
          <p:nvPr/>
        </p:nvPicPr>
        <p:blipFill>
          <a:blip r:embed="rId4"/>
          <a:stretch>
            <a:fillRect/>
          </a:stretch>
        </p:blipFill>
        <p:spPr>
          <a:xfrm>
            <a:off x="4176936" y="2333691"/>
            <a:ext cx="3440360" cy="3762020"/>
          </a:xfrm>
          <a:prstGeom prst="rect">
            <a:avLst/>
          </a:prstGeom>
        </p:spPr>
      </p:pic>
      <p:sp>
        <p:nvSpPr>
          <p:cNvPr id="9" name="Fußzeilenplatzhalter 5">
            <a:extLst>
              <a:ext uri="{FF2B5EF4-FFF2-40B4-BE49-F238E27FC236}">
                <a16:creationId xmlns:a16="http://schemas.microsoft.com/office/drawing/2014/main" id="{EC0CF78B-E171-B0EE-BD25-DA9B47FB8CFC}"/>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1438FCA8-9EAF-57D0-2D5E-04C72FD9E45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7</a:t>
            </a:r>
          </a:p>
        </p:txBody>
      </p:sp>
    </p:spTree>
    <p:extLst>
      <p:ext uri="{BB962C8B-B14F-4D97-AF65-F5344CB8AC3E}">
        <p14:creationId xmlns:p14="http://schemas.microsoft.com/office/powerpoint/2010/main" val="394821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B1EBFDB-C64D-68DC-1DBE-0E127CE8EE49}"/>
                  </a:ext>
                </a:extLst>
              </p:cNvPr>
              <p:cNvSpPr>
                <a:spLocks noGrp="1"/>
              </p:cNvSpPr>
              <p:nvPr>
                <p:ph idx="1"/>
              </p:nvPr>
            </p:nvSpPr>
            <p:spPr/>
            <p:txBody>
              <a:bodyPr/>
              <a:lstStyle/>
              <a:p>
                <a:r>
                  <a:rPr lang="de-DE" sz="1600" b="1" dirty="0"/>
                  <a:t>Aufgabe 1 </a:t>
                </a:r>
              </a:p>
              <a:p>
                <a:r>
                  <a:rPr lang="de-DE" sz="1600" dirty="0"/>
                  <a:t>Lies aus dem linken Koordinatensystem die Koordinaten der Punkte ab.</a:t>
                </a:r>
              </a:p>
              <a:p>
                <a:r>
                  <a:rPr lang="de-DE" sz="1600" b="1" dirty="0"/>
                  <a:t>Aufgabe 2 </a:t>
                </a:r>
              </a:p>
              <a:p>
                <a:r>
                  <a:rPr lang="de-DE" sz="1600" dirty="0"/>
                  <a:t>Trage in das rechte Koordinatensystem die Koordinaten der Punkte</a:t>
                </a:r>
                <a14:m>
                  <m:oMath xmlns:m="http://schemas.openxmlformats.org/officeDocument/2006/math">
                    <m:r>
                      <a:rPr lang="de-DE" sz="1600" b="0" i="0" smtClean="0">
                        <a:latin typeface="Cambria Math" panose="02040503050406030204" pitchFamily="18" charset="0"/>
                      </a:rPr>
                      <m:t> </m:t>
                    </m:r>
                    <m:r>
                      <a:rPr lang="de-DE" sz="1600" b="0" i="1" smtClean="0">
                        <a:latin typeface="Cambria Math" panose="02040503050406030204" pitchFamily="18" charset="0"/>
                      </a:rPr>
                      <m:t>𝐻</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m:t>
                        </m:r>
                      </m:e>
                      <m:e>
                        <m:r>
                          <a:rPr lang="de-DE" sz="1600" b="0" i="1" smtClean="0">
                            <a:latin typeface="Cambria Math" panose="02040503050406030204" pitchFamily="18" charset="0"/>
                          </a:rPr>
                          <m:t>1</m:t>
                        </m:r>
                      </m:e>
                    </m:d>
                  </m:oMath>
                </a14:m>
                <a:r>
                  <a:rPr lang="de-DE" sz="1600" dirty="0"/>
                  <a:t> ,  </a:t>
                </a:r>
                <a14:m>
                  <m:oMath xmlns:m="http://schemas.openxmlformats.org/officeDocument/2006/math">
                    <m:r>
                      <a:rPr lang="de-DE" sz="1600" b="0" i="1" smtClean="0">
                        <a:latin typeface="Cambria Math" panose="02040503050406030204" pitchFamily="18" charset="0"/>
                      </a:rPr>
                      <m:t>𝐽</m:t>
                    </m:r>
                    <m:d>
                      <m:dPr>
                        <m:ctrlPr>
                          <a:rPr lang="de-DE" sz="1600" i="1">
                            <a:latin typeface="Cambria Math" panose="02040503050406030204" pitchFamily="18" charset="0"/>
                          </a:rPr>
                        </m:ctrlPr>
                      </m:dPr>
                      <m:e>
                        <m:r>
                          <a:rPr lang="de-DE" sz="1600" b="0" i="1" smtClean="0">
                            <a:latin typeface="Cambria Math" panose="02040503050406030204" pitchFamily="18" charset="0"/>
                          </a:rPr>
                          <m:t>0,5</m:t>
                        </m:r>
                      </m:e>
                      <m:e>
                        <m:r>
                          <a:rPr lang="de-DE" sz="1600" b="0" i="1" smtClean="0">
                            <a:latin typeface="Cambria Math" panose="02040503050406030204" pitchFamily="18" charset="0"/>
                          </a:rPr>
                          <m:t>−0,5</m:t>
                        </m:r>
                      </m:e>
                    </m:d>
                  </m:oMath>
                </a14:m>
                <a:r>
                  <a:rPr lang="de-DE" sz="1600" dirty="0"/>
                  <a:t> und </a:t>
                </a:r>
                <a14:m>
                  <m:oMath xmlns:m="http://schemas.openxmlformats.org/officeDocument/2006/math">
                    <m:r>
                      <a:rPr lang="de-DE" sz="1600" b="0" i="1" dirty="0" smtClean="0">
                        <a:latin typeface="Cambria Math" panose="02040503050406030204" pitchFamily="18" charset="0"/>
                      </a:rPr>
                      <m:t>𝐾</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−1</m:t>
                        </m:r>
                      </m:e>
                      <m:e>
                        <m:r>
                          <a:rPr lang="de-DE" sz="1600" b="0" i="1" dirty="0" smtClean="0">
                            <a:latin typeface="Cambria Math" panose="02040503050406030204" pitchFamily="18" charset="0"/>
                          </a:rPr>
                          <m:t>1</m:t>
                        </m:r>
                      </m:e>
                    </m:d>
                    <m:r>
                      <a:rPr lang="de-DE" sz="1600" i="1" dirty="0" smtClean="0">
                        <a:latin typeface="Cambria Math" panose="02040503050406030204" pitchFamily="18" charset="0"/>
                      </a:rPr>
                      <m:t> </m:t>
                    </m:r>
                  </m:oMath>
                </a14:m>
                <a:r>
                  <a:rPr lang="de-DE" sz="1600" dirty="0"/>
                  <a:t>ein.</a:t>
                </a:r>
              </a:p>
              <a:p>
                <a:endParaRPr lang="de-DE" dirty="0"/>
              </a:p>
            </p:txBody>
          </p:sp>
        </mc:Choice>
        <mc:Fallback xmlns="">
          <p:sp>
            <p:nvSpPr>
              <p:cNvPr id="2" name="Inhaltsplatzhalter 1">
                <a:extLst>
                  <a:ext uri="{FF2B5EF4-FFF2-40B4-BE49-F238E27FC236}">
                    <a16:creationId xmlns:a16="http://schemas.microsoft.com/office/drawing/2014/main" id="{0B1EBFDB-C64D-68DC-1DBE-0E127CE8EE4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Textplatzhalter 4">
            <a:extLst>
              <a:ext uri="{FF2B5EF4-FFF2-40B4-BE49-F238E27FC236}">
                <a16:creationId xmlns:a16="http://schemas.microsoft.com/office/drawing/2014/main" id="{F88E7858-D839-6905-4293-B95782700635}"/>
              </a:ext>
            </a:extLst>
          </p:cNvPr>
          <p:cNvSpPr>
            <a:spLocks noGrp="1"/>
          </p:cNvSpPr>
          <p:nvPr>
            <p:ph type="body" sz="quarter" idx="11"/>
          </p:nvPr>
        </p:nvSpPr>
        <p:spPr/>
        <p:txBody>
          <a:bodyPr/>
          <a:lstStyle/>
          <a:p>
            <a:endParaRPr lang="de-DE"/>
          </a:p>
        </p:txBody>
      </p:sp>
      <p:pic>
        <p:nvPicPr>
          <p:cNvPr id="7" name="Inhaltsplatzhalter 4">
            <a:extLst>
              <a:ext uri="{FF2B5EF4-FFF2-40B4-BE49-F238E27FC236}">
                <a16:creationId xmlns:a16="http://schemas.microsoft.com/office/drawing/2014/main" id="{63084E5F-7E9A-AFE1-8150-AC60D4B7D10B}"/>
              </a:ext>
            </a:extLst>
          </p:cNvPr>
          <p:cNvPicPr>
            <a:picLocks noChangeAspect="1"/>
          </p:cNvPicPr>
          <p:nvPr/>
        </p:nvPicPr>
        <p:blipFill>
          <a:blip r:embed="rId3"/>
          <a:stretch>
            <a:fillRect/>
          </a:stretch>
        </p:blipFill>
        <p:spPr>
          <a:xfrm>
            <a:off x="1412625" y="2333754"/>
            <a:ext cx="3448551" cy="3770977"/>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pic>
      <p:sp>
        <p:nvSpPr>
          <p:cNvPr id="6" name="Titel 3">
            <a:extLst>
              <a:ext uri="{FF2B5EF4-FFF2-40B4-BE49-F238E27FC236}">
                <a16:creationId xmlns:a16="http://schemas.microsoft.com/office/drawing/2014/main" id="{1438FCA8-9EAF-57D0-2D5E-04C72FD9E45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7</a:t>
            </a:r>
          </a:p>
        </p:txBody>
      </p:sp>
      <p:pic>
        <p:nvPicPr>
          <p:cNvPr id="10" name="Grafik 9">
            <a:extLst>
              <a:ext uri="{FF2B5EF4-FFF2-40B4-BE49-F238E27FC236}">
                <a16:creationId xmlns:a16="http://schemas.microsoft.com/office/drawing/2014/main" id="{08CF77A2-26F5-4A8E-208C-2CDCE28E0EF1}"/>
              </a:ext>
            </a:extLst>
          </p:cNvPr>
          <p:cNvPicPr>
            <a:picLocks noChangeAspect="1"/>
          </p:cNvPicPr>
          <p:nvPr/>
        </p:nvPicPr>
        <p:blipFill rotWithShape="1">
          <a:blip r:embed="rId4"/>
          <a:srcRect l="2033"/>
          <a:stretch/>
        </p:blipFill>
        <p:spPr>
          <a:xfrm>
            <a:off x="5313040" y="2780928"/>
            <a:ext cx="3278105" cy="2779181"/>
          </a:xfrm>
          <a:prstGeom prst="rect">
            <a:avLst/>
          </a:prstGeom>
        </p:spPr>
      </p:pic>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1D8E40B8-BC07-BEF9-F374-56146C7E20C6}"/>
                  </a:ext>
                </a:extLst>
              </p:cNvPr>
              <p:cNvSpPr txBox="1"/>
              <p:nvPr/>
            </p:nvSpPr>
            <p:spPr>
              <a:xfrm>
                <a:off x="-1540966" y="2333754"/>
                <a:ext cx="4357418" cy="2723823"/>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𝐴</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1</m:t>
                          </m:r>
                        </m:e>
                        <m:e>
                          <m:r>
                            <a:rPr lang="de-DE" sz="1600" b="0" i="1" dirty="0" smtClean="0">
                              <a:latin typeface="Cambria Math" panose="02040503050406030204" pitchFamily="18" charset="0"/>
                            </a:rPr>
                            <m:t>2</m:t>
                          </m:r>
                        </m:e>
                      </m:d>
                    </m:oMath>
                  </m:oMathPara>
                </a14:m>
                <a:endParaRPr lang="de-DE" sz="1600" b="0" dirty="0"/>
              </a:p>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𝐵</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0</m:t>
                          </m:r>
                        </m:e>
                        <m:e>
                          <m:r>
                            <a:rPr lang="de-DE" sz="1600" b="0" i="1" dirty="0" smtClean="0">
                              <a:latin typeface="Cambria Math" panose="02040503050406030204" pitchFamily="18" charset="0"/>
                            </a:rPr>
                            <m:t>2</m:t>
                          </m:r>
                        </m:e>
                      </m:d>
                    </m:oMath>
                  </m:oMathPara>
                </a14:m>
                <a:endParaRPr lang="de-DE" sz="1600" dirty="0"/>
              </a:p>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𝐶</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1</m:t>
                          </m:r>
                        </m:e>
                        <m:e>
                          <m:r>
                            <a:rPr lang="de-DE" sz="1600" b="0" i="1" dirty="0" smtClean="0">
                              <a:latin typeface="Cambria Math" panose="02040503050406030204" pitchFamily="18" charset="0"/>
                            </a:rPr>
                            <m:t>0</m:t>
                          </m:r>
                        </m:e>
                      </m:d>
                    </m:oMath>
                  </m:oMathPara>
                </a14:m>
                <a:endParaRPr lang="de-DE" sz="1600" dirty="0"/>
              </a:p>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   </m:t>
                      </m:r>
                      <m:r>
                        <a:rPr lang="de-DE" sz="1600" b="0" i="1" dirty="0" smtClean="0">
                          <a:latin typeface="Cambria Math" panose="02040503050406030204" pitchFamily="18" charset="0"/>
                        </a:rPr>
                        <m:t>𝐷</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2</m:t>
                          </m:r>
                        </m:e>
                        <m:e>
                          <m:r>
                            <a:rPr lang="de-DE" sz="1600" b="0" i="1" dirty="0" smtClean="0">
                              <a:latin typeface="Cambria Math" panose="02040503050406030204" pitchFamily="18" charset="0"/>
                            </a:rPr>
                            <m:t>−1</m:t>
                          </m:r>
                        </m:e>
                      </m:d>
                    </m:oMath>
                  </m:oMathPara>
                </a14:m>
                <a:endParaRPr lang="de-DE" sz="1600" dirty="0"/>
              </a:p>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         </m:t>
                      </m:r>
                      <m:r>
                        <a:rPr lang="de-DE" sz="1600" b="0" i="1" dirty="0" smtClean="0">
                          <a:latin typeface="Cambria Math" panose="02040503050406030204" pitchFamily="18" charset="0"/>
                        </a:rPr>
                        <m:t>𝐸</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−1,5</m:t>
                          </m:r>
                        </m:e>
                        <m:e>
                          <m:r>
                            <a:rPr lang="de-DE" sz="1600" b="0" i="1" dirty="0" smtClean="0">
                              <a:latin typeface="Cambria Math" panose="02040503050406030204" pitchFamily="18" charset="0"/>
                            </a:rPr>
                            <m:t>0,5</m:t>
                          </m:r>
                        </m:e>
                      </m:d>
                    </m:oMath>
                  </m:oMathPara>
                </a14:m>
                <a:endParaRPr lang="de-DE" sz="1600" dirty="0"/>
              </a:p>
              <a:p>
                <a:pPr algn="ctr">
                  <a:lnSpc>
                    <a:spcPct val="150000"/>
                  </a:lnSpc>
                </a:pP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 </m:t>
                      </m:r>
                      <m:r>
                        <a:rPr lang="de-DE" sz="1600" b="0" i="1" dirty="0" smtClean="0">
                          <a:latin typeface="Cambria Math" panose="02040503050406030204" pitchFamily="18" charset="0"/>
                        </a:rPr>
                        <m:t>𝐹</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−2</m:t>
                          </m:r>
                        </m:e>
                        <m:e>
                          <m:r>
                            <a:rPr lang="de-DE" sz="1600" b="0" i="1" dirty="0" smtClean="0">
                              <a:latin typeface="Cambria Math" panose="02040503050406030204" pitchFamily="18" charset="0"/>
                            </a:rPr>
                            <m:t>1</m:t>
                          </m:r>
                        </m:e>
                      </m:d>
                    </m:oMath>
                  </m:oMathPara>
                </a14:m>
                <a:endParaRPr lang="de-DE" sz="1600" b="0" i="1" dirty="0">
                  <a:latin typeface="Cambria Math" panose="02040503050406030204" pitchFamily="18" charset="0"/>
                </a:endParaRPr>
              </a:p>
              <a:p>
                <a:pPr algn="ctr">
                  <a:lnSpc>
                    <a:spcPct val="150000"/>
                  </a:lnSpc>
                </a:pPr>
                <a14:m>
                  <m:oMathPara xmlns:m="http://schemas.openxmlformats.org/officeDocument/2006/math">
                    <m:oMathParaPr>
                      <m:jc m:val="left"/>
                    </m:oMathParaPr>
                    <m:oMath xmlns:m="http://schemas.openxmlformats.org/officeDocument/2006/math">
                      <m:r>
                        <a:rPr lang="de-DE" sz="1600" b="0" i="1" dirty="0" smtClean="0">
                          <a:latin typeface="Cambria Math" panose="02040503050406030204" pitchFamily="18" charset="0"/>
                        </a:rPr>
                        <m:t>                                       </m:t>
                      </m:r>
                      <m:r>
                        <a:rPr lang="de-DE" sz="1600" b="0" i="1" dirty="0" smtClean="0">
                          <a:latin typeface="Cambria Math" panose="02040503050406030204" pitchFamily="18" charset="0"/>
                        </a:rPr>
                        <m:t>𝐺</m:t>
                      </m:r>
                      <m:d>
                        <m:dPr>
                          <m:ctrlPr>
                            <a:rPr lang="de-DE" sz="1600" i="1" dirty="0" smtClean="0">
                              <a:latin typeface="Cambria Math" panose="02040503050406030204" pitchFamily="18" charset="0"/>
                            </a:rPr>
                          </m:ctrlPr>
                        </m:dPr>
                        <m:e>
                          <m:r>
                            <a:rPr lang="de-DE" sz="1600" b="0" i="1" dirty="0" smtClean="0">
                              <a:latin typeface="Cambria Math" panose="02040503050406030204" pitchFamily="18" charset="0"/>
                            </a:rPr>
                            <m:t>0</m:t>
                          </m:r>
                        </m:e>
                        <m:e>
                          <m:r>
                            <a:rPr lang="de-DE" sz="1600" b="0" i="1" dirty="0" smtClean="0">
                              <a:latin typeface="Cambria Math" panose="02040503050406030204" pitchFamily="18" charset="0"/>
                            </a:rPr>
                            <m:t>0</m:t>
                          </m:r>
                        </m:e>
                      </m:d>
                    </m:oMath>
                  </m:oMathPara>
                </a14:m>
                <a:endParaRPr lang="de-DE" sz="1600" dirty="0"/>
              </a:p>
            </p:txBody>
          </p:sp>
        </mc:Choice>
        <mc:Fallback xmlns="">
          <p:sp>
            <p:nvSpPr>
              <p:cNvPr id="11" name="Textfeld 10">
                <a:extLst>
                  <a:ext uri="{FF2B5EF4-FFF2-40B4-BE49-F238E27FC236}">
                    <a16:creationId xmlns:a16="http://schemas.microsoft.com/office/drawing/2014/main" id="{1D8E40B8-BC07-BEF9-F374-56146C7E20C6}"/>
                  </a:ext>
                </a:extLst>
              </p:cNvPr>
              <p:cNvSpPr txBox="1">
                <a:spLocks noRot="1" noChangeAspect="1" noMove="1" noResize="1" noEditPoints="1" noAdjustHandles="1" noChangeArrowheads="1" noChangeShapeType="1" noTextEdit="1"/>
              </p:cNvSpPr>
              <p:nvPr/>
            </p:nvSpPr>
            <p:spPr>
              <a:xfrm>
                <a:off x="-1540966" y="2333754"/>
                <a:ext cx="4357418" cy="2723823"/>
              </a:xfrm>
              <a:prstGeom prst="rect">
                <a:avLst/>
              </a:prstGeom>
              <a:blipFill>
                <a:blip r:embed="rId5"/>
                <a:stretch>
                  <a:fillRect l="-291"/>
                </a:stretch>
              </a:blipFill>
            </p:spPr>
            <p:txBody>
              <a:bodyPr/>
              <a:lstStyle/>
              <a:p>
                <a:r>
                  <a:rPr lang="de-DE">
                    <a:noFill/>
                  </a:rPr>
                  <a:t> </a:t>
                </a:r>
              </a:p>
            </p:txBody>
          </p:sp>
        </mc:Fallback>
      </mc:AlternateContent>
      <p:sp>
        <p:nvSpPr>
          <p:cNvPr id="12" name="Fußzeilenplatzhalter 5">
            <a:extLst>
              <a:ext uri="{FF2B5EF4-FFF2-40B4-BE49-F238E27FC236}">
                <a16:creationId xmlns:a16="http://schemas.microsoft.com/office/drawing/2014/main" id="{EDB3B8A3-CD40-B7D9-E212-6068B6652EB3}"/>
              </a:ext>
            </a:extLst>
          </p:cNvPr>
          <p:cNvSpPr txBox="1">
            <a:spLocks/>
          </p:cNvSpPr>
          <p:nvPr/>
        </p:nvSpPr>
        <p:spPr>
          <a:xfrm>
            <a:off x="7617296" y="5981558"/>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Geometrie in der Ebene</a:t>
            </a:r>
          </a:p>
        </p:txBody>
      </p:sp>
    </p:spTree>
    <p:extLst>
      <p:ext uri="{BB962C8B-B14F-4D97-AF65-F5344CB8AC3E}">
        <p14:creationId xmlns:p14="http://schemas.microsoft.com/office/powerpoint/2010/main" val="354657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C6CC731-1CBE-93A0-10A9-65E510842EBD}"/>
              </a:ext>
            </a:extLst>
          </p:cNvPr>
          <p:cNvSpPr>
            <a:spLocks noGrp="1"/>
          </p:cNvSpPr>
          <p:nvPr>
            <p:ph idx="1"/>
          </p:nvPr>
        </p:nvSpPr>
        <p:spPr>
          <a:xfrm>
            <a:off x="64289" y="1063034"/>
            <a:ext cx="9203968" cy="5174278"/>
          </a:xfrm>
        </p:spPr>
        <p:txBody>
          <a:bodyPr numCol="2"/>
          <a:lstStyle/>
          <a:p>
            <a:r>
              <a:rPr lang="de-DE" sz="1600" b="1" dirty="0"/>
              <a:t>Aufgabe 1 </a:t>
            </a:r>
          </a:p>
          <a:p>
            <a:r>
              <a:rPr lang="de-DE" sz="1600" dirty="0"/>
              <a:t>Die Punkte A, B, C sind Eckpunkte eines Rechtecks ABCD. Gib die Koordinaten des Punktes D an.</a:t>
            </a:r>
          </a:p>
          <a:p>
            <a:endParaRPr lang="de-DE" dirty="0"/>
          </a:p>
        </p:txBody>
      </p:sp>
      <p:sp>
        <p:nvSpPr>
          <p:cNvPr id="3" name="Textplatzhalter 2">
            <a:extLst>
              <a:ext uri="{FF2B5EF4-FFF2-40B4-BE49-F238E27FC236}">
                <a16:creationId xmlns:a16="http://schemas.microsoft.com/office/drawing/2014/main" id="{0DB6EC24-08CA-BC73-467C-A1D56258FE43}"/>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C3B73196-9D72-DC8B-89CF-9ED3D3362400}"/>
              </a:ext>
            </a:extLst>
          </p:cNvPr>
          <p:cNvSpPr>
            <a:spLocks noGrp="1"/>
          </p:cNvSpPr>
          <p:nvPr>
            <p:ph type="title"/>
          </p:nvPr>
        </p:nvSpPr>
        <p:spPr/>
        <p:txBody>
          <a:bodyPr/>
          <a:lstStyle/>
          <a:p>
            <a:r>
              <a:rPr lang="de-DE" dirty="0"/>
              <a:t>Netze Vervollständigen</a:t>
            </a:r>
          </a:p>
        </p:txBody>
      </p:sp>
      <p:pic>
        <p:nvPicPr>
          <p:cNvPr id="11" name="Grafik 10" descr="Ein Bild, das Text, Reihe, parallel, Diagramm enthält.&#10;&#10;Automatisch generierte Beschreibung">
            <a:extLst>
              <a:ext uri="{FF2B5EF4-FFF2-40B4-BE49-F238E27FC236}">
                <a16:creationId xmlns:a16="http://schemas.microsoft.com/office/drawing/2014/main" id="{5293D6D8-6017-70D7-755A-87F5F8E5C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83" y="2338314"/>
            <a:ext cx="3286752" cy="3027271"/>
          </a:xfrm>
          <a:prstGeom prst="rect">
            <a:avLst/>
          </a:prstGeom>
        </p:spPr>
      </p:pic>
      <p:sp>
        <p:nvSpPr>
          <p:cNvPr id="12" name="Textfeld 11">
            <a:extLst>
              <a:ext uri="{FF2B5EF4-FFF2-40B4-BE49-F238E27FC236}">
                <a16:creationId xmlns:a16="http://schemas.microsoft.com/office/drawing/2014/main" id="{4D87E971-DC3C-A97F-3047-9F2CD9E0256E}"/>
              </a:ext>
            </a:extLst>
          </p:cNvPr>
          <p:cNvSpPr txBox="1"/>
          <p:nvPr/>
        </p:nvSpPr>
        <p:spPr>
          <a:xfrm>
            <a:off x="4637254" y="1104170"/>
            <a:ext cx="4420202" cy="1077218"/>
          </a:xfrm>
          <a:prstGeom prst="rect">
            <a:avLst/>
          </a:prstGeom>
          <a:noFill/>
        </p:spPr>
        <p:txBody>
          <a:bodyPr wrap="square" rtlCol="0">
            <a:spAutoFit/>
          </a:bodyPr>
          <a:lstStyle/>
          <a:p>
            <a:r>
              <a:rPr lang="de-DE" sz="1600" b="1" dirty="0"/>
              <a:t>Aufgabe 2 </a:t>
            </a:r>
          </a:p>
          <a:p>
            <a:r>
              <a:rPr lang="de-DE" sz="1600" dirty="0"/>
              <a:t>a) Ergänze die Zeichnung zu einem Parallelogramm ABCD.</a:t>
            </a:r>
          </a:p>
          <a:p>
            <a:r>
              <a:rPr lang="de-DE" sz="1600" dirty="0"/>
              <a:t>b) Gib die Koordinaten des Punktes D an.</a:t>
            </a:r>
          </a:p>
        </p:txBody>
      </p:sp>
      <p:pic>
        <p:nvPicPr>
          <p:cNvPr id="14" name="Grafik 13" descr="Ein Bild, das Reihe, parallel, Diagramm, Text enthält.&#10;&#10;Automatisch generierte Beschreibung">
            <a:extLst>
              <a:ext uri="{FF2B5EF4-FFF2-40B4-BE49-F238E27FC236}">
                <a16:creationId xmlns:a16="http://schemas.microsoft.com/office/drawing/2014/main" id="{9A255E22-2EF4-60D4-D00B-2A72BC51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272" y="2348880"/>
            <a:ext cx="3261177" cy="2983809"/>
          </a:xfrm>
          <a:prstGeom prst="rect">
            <a:avLst/>
          </a:prstGeom>
        </p:spPr>
      </p:pic>
      <p:sp>
        <p:nvSpPr>
          <p:cNvPr id="7" name="Fußzeilenplatzhalter 5">
            <a:extLst>
              <a:ext uri="{FF2B5EF4-FFF2-40B4-BE49-F238E27FC236}">
                <a16:creationId xmlns:a16="http://schemas.microsoft.com/office/drawing/2014/main" id="{9C57EA10-252F-3799-8A7C-30103FEF1DC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7BB3D38D-0A88-24D5-14E6-78D589264CCA}"/>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a:t>
            </a:r>
          </a:p>
        </p:txBody>
      </p:sp>
    </p:spTree>
    <p:extLst>
      <p:ext uri="{BB962C8B-B14F-4D97-AF65-F5344CB8AC3E}">
        <p14:creationId xmlns:p14="http://schemas.microsoft.com/office/powerpoint/2010/main" val="104382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C6CC731-1CBE-93A0-10A9-65E510842EBD}"/>
              </a:ext>
            </a:extLst>
          </p:cNvPr>
          <p:cNvSpPr>
            <a:spLocks noGrp="1"/>
          </p:cNvSpPr>
          <p:nvPr>
            <p:ph idx="1"/>
          </p:nvPr>
        </p:nvSpPr>
        <p:spPr>
          <a:xfrm>
            <a:off x="64289" y="1052736"/>
            <a:ext cx="9203968" cy="5174278"/>
          </a:xfrm>
        </p:spPr>
        <p:txBody>
          <a:bodyPr numCol="2"/>
          <a:lstStyle/>
          <a:p>
            <a:r>
              <a:rPr lang="de-DE" sz="1600" b="1" dirty="0"/>
              <a:t>Aufgabe 1 </a:t>
            </a:r>
          </a:p>
          <a:p>
            <a:r>
              <a:rPr lang="de-DE" sz="1600" dirty="0"/>
              <a:t>Die Punkte A, B, C sind Eckpunkte eines Rechtecks ABCD. Gib die Koordinaten des Punktes D an.</a:t>
            </a:r>
          </a:p>
          <a:p>
            <a:endParaRPr lang="de-DE" dirty="0"/>
          </a:p>
        </p:txBody>
      </p:sp>
      <p:sp>
        <p:nvSpPr>
          <p:cNvPr id="3" name="Textplatzhalter 2">
            <a:extLst>
              <a:ext uri="{FF2B5EF4-FFF2-40B4-BE49-F238E27FC236}">
                <a16:creationId xmlns:a16="http://schemas.microsoft.com/office/drawing/2014/main" id="{0DB6EC24-08CA-BC73-467C-A1D56258FE43}"/>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C3B73196-9D72-DC8B-89CF-9ED3D3362400}"/>
              </a:ext>
            </a:extLst>
          </p:cNvPr>
          <p:cNvSpPr>
            <a:spLocks noGrp="1"/>
          </p:cNvSpPr>
          <p:nvPr>
            <p:ph type="title"/>
          </p:nvPr>
        </p:nvSpPr>
        <p:spPr/>
        <p:txBody>
          <a:bodyPr/>
          <a:lstStyle/>
          <a:p>
            <a:r>
              <a:rPr lang="de-DE" dirty="0"/>
              <a:t>Lösung</a:t>
            </a:r>
          </a:p>
        </p:txBody>
      </p:sp>
      <p:sp>
        <p:nvSpPr>
          <p:cNvPr id="12" name="Textfeld 11">
            <a:extLst>
              <a:ext uri="{FF2B5EF4-FFF2-40B4-BE49-F238E27FC236}">
                <a16:creationId xmlns:a16="http://schemas.microsoft.com/office/drawing/2014/main" id="{4D87E971-DC3C-A97F-3047-9F2CD9E0256E}"/>
              </a:ext>
            </a:extLst>
          </p:cNvPr>
          <p:cNvSpPr txBox="1"/>
          <p:nvPr/>
        </p:nvSpPr>
        <p:spPr>
          <a:xfrm>
            <a:off x="4664968" y="1130504"/>
            <a:ext cx="4032448" cy="1077218"/>
          </a:xfrm>
          <a:prstGeom prst="rect">
            <a:avLst/>
          </a:prstGeom>
          <a:noFill/>
        </p:spPr>
        <p:txBody>
          <a:bodyPr wrap="square" rtlCol="0">
            <a:spAutoFit/>
          </a:bodyPr>
          <a:lstStyle/>
          <a:p>
            <a:r>
              <a:rPr lang="de-DE" sz="1600" b="1" dirty="0"/>
              <a:t>Aufgabe 2</a:t>
            </a:r>
          </a:p>
          <a:p>
            <a:r>
              <a:rPr lang="de-DE" sz="1600" dirty="0"/>
              <a:t>a) Ergänze die Zeichnung zu einem Parallelogramm ABCD.</a:t>
            </a:r>
          </a:p>
          <a:p>
            <a:r>
              <a:rPr lang="de-DE" sz="1600" dirty="0"/>
              <a:t>b) Gib die Koordinaten des Punktes D an.</a:t>
            </a:r>
          </a:p>
        </p:txBody>
      </p:sp>
      <p:sp>
        <p:nvSpPr>
          <p:cNvPr id="13" name="Fußzeilenplatzhalter 5">
            <a:extLst>
              <a:ext uri="{FF2B5EF4-FFF2-40B4-BE49-F238E27FC236}">
                <a16:creationId xmlns:a16="http://schemas.microsoft.com/office/drawing/2014/main" id="{074F7289-C638-BB3E-D845-0CE1EB67963F}"/>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AE992CCD-C5E4-0E72-3B99-B70D4C9495FF}"/>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a:t>
            </a:r>
          </a:p>
        </p:txBody>
      </p:sp>
      <p:pic>
        <p:nvPicPr>
          <p:cNvPr id="18" name="Grafik 17">
            <a:extLst>
              <a:ext uri="{FF2B5EF4-FFF2-40B4-BE49-F238E27FC236}">
                <a16:creationId xmlns:a16="http://schemas.microsoft.com/office/drawing/2014/main" id="{8E544666-4306-95C6-58B5-2A7F8D33C478}"/>
              </a:ext>
            </a:extLst>
          </p:cNvPr>
          <p:cNvPicPr>
            <a:picLocks noChangeAspect="1"/>
          </p:cNvPicPr>
          <p:nvPr/>
        </p:nvPicPr>
        <p:blipFill>
          <a:blip r:embed="rId2"/>
          <a:stretch>
            <a:fillRect/>
          </a:stretch>
        </p:blipFill>
        <p:spPr>
          <a:xfrm>
            <a:off x="233363" y="2294451"/>
            <a:ext cx="3840771" cy="3300987"/>
          </a:xfrm>
          <a:prstGeom prst="rect">
            <a:avLst/>
          </a:prstGeom>
        </p:spPr>
      </p:pic>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008F0BFA-943C-3F86-D33E-BDAFBD406457}"/>
                  </a:ext>
                </a:extLst>
              </p:cNvPr>
              <p:cNvSpPr txBox="1"/>
              <p:nvPr/>
            </p:nvSpPr>
            <p:spPr>
              <a:xfrm>
                <a:off x="416496" y="2924944"/>
                <a:ext cx="984180" cy="338554"/>
              </a:xfrm>
              <a:prstGeom prst="rect">
                <a:avLst/>
              </a:prstGeom>
              <a:noFill/>
            </p:spPr>
            <p:txBody>
              <a:bodyPr wrap="none" rtlCol="0">
                <a:spAutoFit/>
              </a:bodyPr>
              <a:lstStyle/>
              <a:p>
                <a14:m>
                  <m:oMath xmlns:m="http://schemas.openxmlformats.org/officeDocument/2006/math">
                    <m:r>
                      <m:rPr>
                        <m:sty m:val="p"/>
                      </m:rPr>
                      <a:rPr lang="de-DE" sz="1600" b="0" i="0" smtClean="0">
                        <a:latin typeface="Cambria Math" panose="02040503050406030204" pitchFamily="18" charset="0"/>
                      </a:rPr>
                      <m:t>D</m:t>
                    </m:r>
                    <m:d>
                      <m:dPr>
                        <m:ctrlPr>
                          <a:rPr lang="de-DE" sz="1600" i="1" smtClean="0">
                            <a:latin typeface="Cambria Math" panose="02040503050406030204" pitchFamily="18" charset="0"/>
                          </a:rPr>
                        </m:ctrlPr>
                      </m:dPr>
                      <m:e>
                        <m:r>
                          <a:rPr lang="de-DE" sz="1600" b="0" i="1" smtClean="0">
                            <a:latin typeface="Cambria Math" panose="02040503050406030204" pitchFamily="18" charset="0"/>
                          </a:rPr>
                          <m:t>−2</m:t>
                        </m:r>
                      </m:e>
                      <m:e>
                        <m:r>
                          <a:rPr lang="de-DE" sz="1600" b="0" i="1" smtClean="0">
                            <a:latin typeface="Cambria Math" panose="02040503050406030204" pitchFamily="18" charset="0"/>
                          </a:rPr>
                          <m:t>1</m:t>
                        </m:r>
                      </m:e>
                    </m:d>
                  </m:oMath>
                </a14:m>
                <a:r>
                  <a:rPr lang="de-DE" sz="1600" dirty="0"/>
                  <a:t> </a:t>
                </a:r>
              </a:p>
            </p:txBody>
          </p:sp>
        </mc:Choice>
        <mc:Fallback xmlns="">
          <p:sp>
            <p:nvSpPr>
              <p:cNvPr id="22" name="Textfeld 21">
                <a:extLst>
                  <a:ext uri="{FF2B5EF4-FFF2-40B4-BE49-F238E27FC236}">
                    <a16:creationId xmlns:a16="http://schemas.microsoft.com/office/drawing/2014/main" id="{008F0BFA-943C-3F86-D33E-BDAFBD406457}"/>
                  </a:ext>
                </a:extLst>
              </p:cNvPr>
              <p:cNvSpPr txBox="1">
                <a:spLocks noRot="1" noChangeAspect="1" noMove="1" noResize="1" noEditPoints="1" noAdjustHandles="1" noChangeArrowheads="1" noChangeShapeType="1" noTextEdit="1"/>
              </p:cNvSpPr>
              <p:nvPr/>
            </p:nvSpPr>
            <p:spPr>
              <a:xfrm>
                <a:off x="416496" y="2924944"/>
                <a:ext cx="984180" cy="338554"/>
              </a:xfrm>
              <a:prstGeom prst="rect">
                <a:avLst/>
              </a:prstGeom>
              <a:blipFill>
                <a:blip r:embed="rId3"/>
                <a:stretch>
                  <a:fillRect/>
                </a:stretch>
              </a:blipFill>
            </p:spPr>
            <p:txBody>
              <a:bodyPr/>
              <a:lstStyle/>
              <a:p>
                <a:r>
                  <a:rPr lang="de-DE">
                    <a:noFill/>
                  </a:rPr>
                  <a:t> </a:t>
                </a:r>
              </a:p>
            </p:txBody>
          </p:sp>
        </mc:Fallback>
      </mc:AlternateContent>
      <p:pic>
        <p:nvPicPr>
          <p:cNvPr id="26" name="Grafik 25">
            <a:extLst>
              <a:ext uri="{FF2B5EF4-FFF2-40B4-BE49-F238E27FC236}">
                <a16:creationId xmlns:a16="http://schemas.microsoft.com/office/drawing/2014/main" id="{F8715BA7-1A12-5A0A-A6C5-A6777FD7DFF3}"/>
              </a:ext>
            </a:extLst>
          </p:cNvPr>
          <p:cNvPicPr>
            <a:picLocks noChangeAspect="1"/>
          </p:cNvPicPr>
          <p:nvPr/>
        </p:nvPicPr>
        <p:blipFill>
          <a:blip r:embed="rId4"/>
          <a:stretch>
            <a:fillRect/>
          </a:stretch>
        </p:blipFill>
        <p:spPr>
          <a:xfrm>
            <a:off x="4887785" y="2294451"/>
            <a:ext cx="3989717" cy="3429000"/>
          </a:xfrm>
          <a:prstGeom prst="rect">
            <a:avLst/>
          </a:prstGeom>
        </p:spPr>
      </p:pic>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7EC07400-62AC-06A4-ACE5-AF0118BE2B22}"/>
                  </a:ext>
                </a:extLst>
              </p:cNvPr>
              <p:cNvSpPr txBox="1"/>
              <p:nvPr/>
            </p:nvSpPr>
            <p:spPr>
              <a:xfrm>
                <a:off x="5601072" y="3026968"/>
                <a:ext cx="108012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00" b="0" i="0" smtClean="0">
                          <a:latin typeface="Cambria Math" panose="02040503050406030204" pitchFamily="18" charset="0"/>
                        </a:rPr>
                        <m:t>D</m:t>
                      </m:r>
                      <m:d>
                        <m:dPr>
                          <m:ctrlPr>
                            <a:rPr lang="de-DE" sz="1600" i="1" smtClean="0">
                              <a:latin typeface="Cambria Math" panose="02040503050406030204" pitchFamily="18" charset="0"/>
                            </a:rPr>
                          </m:ctrlPr>
                        </m:dPr>
                        <m:e>
                          <m:r>
                            <a:rPr lang="de-DE" sz="1600" b="0" i="1" smtClean="0">
                              <a:latin typeface="Cambria Math" panose="02040503050406030204" pitchFamily="18" charset="0"/>
                            </a:rPr>
                            <m:t>−1</m:t>
                          </m:r>
                        </m:e>
                        <m:e>
                          <m:r>
                            <a:rPr lang="de-DE" sz="1600" b="0" i="1" smtClean="0">
                              <a:latin typeface="Cambria Math" panose="02040503050406030204" pitchFamily="18" charset="0"/>
                            </a:rPr>
                            <m:t>1</m:t>
                          </m:r>
                        </m:e>
                      </m:d>
                    </m:oMath>
                  </m:oMathPara>
                </a14:m>
                <a:endParaRPr lang="de-DE" sz="1600" dirty="0"/>
              </a:p>
            </p:txBody>
          </p:sp>
        </mc:Choice>
        <mc:Fallback xmlns="">
          <p:sp>
            <p:nvSpPr>
              <p:cNvPr id="23" name="Textfeld 22">
                <a:extLst>
                  <a:ext uri="{FF2B5EF4-FFF2-40B4-BE49-F238E27FC236}">
                    <a16:creationId xmlns:a16="http://schemas.microsoft.com/office/drawing/2014/main" id="{7EC07400-62AC-06A4-ACE5-AF0118BE2B22}"/>
                  </a:ext>
                </a:extLst>
              </p:cNvPr>
              <p:cNvSpPr txBox="1">
                <a:spLocks noRot="1" noChangeAspect="1" noMove="1" noResize="1" noEditPoints="1" noAdjustHandles="1" noChangeArrowheads="1" noChangeShapeType="1" noTextEdit="1"/>
              </p:cNvSpPr>
              <p:nvPr/>
            </p:nvSpPr>
            <p:spPr>
              <a:xfrm>
                <a:off x="5601072" y="3026968"/>
                <a:ext cx="1080120" cy="338554"/>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51553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F36F8E-4C41-260C-6168-0304403525B7}"/>
              </a:ext>
            </a:extLst>
          </p:cNvPr>
          <p:cNvSpPr>
            <a:spLocks noGrp="1"/>
          </p:cNvSpPr>
          <p:nvPr>
            <p:ph idx="1"/>
          </p:nvPr>
        </p:nvSpPr>
        <p:spPr>
          <a:xfrm>
            <a:off x="113714" y="1053501"/>
            <a:ext cx="9149648" cy="5174278"/>
          </a:xfrm>
        </p:spPr>
        <p:txBody>
          <a:bodyPr/>
          <a:lstStyle/>
          <a:p>
            <a:r>
              <a:rPr lang="de-DE" sz="1600" b="1" dirty="0"/>
              <a:t>Aufgabe 1 </a:t>
            </a:r>
          </a:p>
          <a:p>
            <a:r>
              <a:rPr lang="de-DE" sz="1600" dirty="0"/>
              <a:t>Berechne den Flächeninhalt der folgenden Dreiecke. (Skizze nicht </a:t>
            </a:r>
          </a:p>
          <a:p>
            <a:r>
              <a:rPr lang="de-DE" sz="1600" dirty="0"/>
              <a:t>maßstabsgerecht.)</a:t>
            </a:r>
          </a:p>
          <a:p>
            <a:pPr marL="346075" indent="-342900">
              <a:lnSpc>
                <a:spcPct val="150000"/>
              </a:lnSpc>
              <a:buAutoNum type="alphaLcParenR"/>
            </a:pPr>
            <a:r>
              <a:rPr lang="de-DE" sz="1600" dirty="0"/>
              <a:t>a = 170 m; h</a:t>
            </a:r>
            <a:r>
              <a:rPr lang="de-DE" sz="1600" baseline="-25000" dirty="0"/>
              <a:t>a</a:t>
            </a:r>
            <a:r>
              <a:rPr lang="de-DE" sz="1600" dirty="0"/>
              <a:t> = 200 m</a:t>
            </a:r>
          </a:p>
          <a:p>
            <a:pPr marL="346075" indent="-342900">
              <a:lnSpc>
                <a:spcPct val="150000"/>
              </a:lnSpc>
              <a:buAutoNum type="alphaLcParenR"/>
            </a:pPr>
            <a:r>
              <a:rPr lang="de-DE" sz="1600" dirty="0"/>
              <a:t>a = 1,70 m; b = 2 m; c = 1,77 m; h</a:t>
            </a:r>
            <a:r>
              <a:rPr lang="de-DE" sz="1600" baseline="-25000" dirty="0"/>
              <a:t>b</a:t>
            </a:r>
            <a:r>
              <a:rPr lang="de-DE" sz="1600" dirty="0"/>
              <a:t> = 1,42 m</a:t>
            </a:r>
          </a:p>
          <a:p>
            <a:pPr>
              <a:lnSpc>
                <a:spcPct val="150000"/>
              </a:lnSpc>
            </a:pPr>
            <a:endParaRPr lang="de-DE" sz="1600" dirty="0"/>
          </a:p>
          <a:p>
            <a:pPr marL="0">
              <a:lnSpc>
                <a:spcPct val="150000"/>
              </a:lnSpc>
              <a:spcBef>
                <a:spcPts val="0"/>
              </a:spcBef>
            </a:pPr>
            <a:r>
              <a:rPr lang="de-DE" sz="1600" b="1" dirty="0"/>
              <a:t>Aufgabe 2 </a:t>
            </a:r>
            <a:r>
              <a:rPr lang="de-DE" sz="1600" dirty="0"/>
              <a:t>[vgl. MSA </a:t>
            </a:r>
            <a:r>
              <a:rPr lang="de-DE" sz="1600" dirty="0">
                <a:effectLst/>
                <a:ea typeface="Times New Roman" panose="02020603050405020304" pitchFamily="18" charset="0"/>
              </a:rPr>
              <a:t>2015 N A6]</a:t>
            </a:r>
            <a:endParaRPr lang="de-DE" sz="1600" dirty="0"/>
          </a:p>
          <a:p>
            <a:pPr marL="0">
              <a:lnSpc>
                <a:spcPct val="150000"/>
              </a:lnSpc>
              <a:spcBef>
                <a:spcPts val="0"/>
              </a:spcBef>
            </a:pPr>
            <a:r>
              <a:rPr lang="de-DE" sz="1600" dirty="0"/>
              <a:t>Ein gleichseitiges Dreieck hat eine Seitenlänge s von 10 cm </a:t>
            </a:r>
          </a:p>
          <a:p>
            <a:pPr marL="0">
              <a:lnSpc>
                <a:spcPct val="150000"/>
              </a:lnSpc>
              <a:spcBef>
                <a:spcPts val="0"/>
              </a:spcBef>
            </a:pPr>
            <a:r>
              <a:rPr lang="de-DE" sz="1600" dirty="0"/>
              <a:t>und eine Höhe von 8,66 cm.</a:t>
            </a:r>
          </a:p>
          <a:p>
            <a:pPr marL="0">
              <a:lnSpc>
                <a:spcPct val="150000"/>
              </a:lnSpc>
              <a:spcBef>
                <a:spcPts val="0"/>
              </a:spcBef>
            </a:pPr>
            <a:r>
              <a:rPr lang="de-DE" sz="1600" dirty="0"/>
              <a:t>Berechne den Flächeninhalt des Dreiecks </a:t>
            </a:r>
          </a:p>
          <a:p>
            <a:pPr marL="0">
              <a:lnSpc>
                <a:spcPct val="150000"/>
              </a:lnSpc>
              <a:spcBef>
                <a:spcPts val="0"/>
              </a:spcBef>
            </a:pPr>
            <a:r>
              <a:rPr lang="de-DE" sz="1600" dirty="0"/>
              <a:t>und gib das Ergebnis in dm² an.</a:t>
            </a:r>
          </a:p>
          <a:p>
            <a:pPr>
              <a:lnSpc>
                <a:spcPct val="150000"/>
              </a:lnSpc>
            </a:pPr>
            <a:r>
              <a:rPr lang="de-DE" sz="1600" dirty="0"/>
              <a:t> </a:t>
            </a:r>
          </a:p>
        </p:txBody>
      </p:sp>
      <p:sp>
        <p:nvSpPr>
          <p:cNvPr id="3" name="Textplatzhalter 2">
            <a:extLst>
              <a:ext uri="{FF2B5EF4-FFF2-40B4-BE49-F238E27FC236}">
                <a16:creationId xmlns:a16="http://schemas.microsoft.com/office/drawing/2014/main" id="{6AEED212-132E-D11A-321E-CEA712F3A0A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DF19F66-1FC8-2C3D-9B8D-4EE142F44FC3}"/>
              </a:ext>
            </a:extLst>
          </p:cNvPr>
          <p:cNvSpPr>
            <a:spLocks noGrp="1"/>
          </p:cNvSpPr>
          <p:nvPr>
            <p:ph type="title"/>
          </p:nvPr>
        </p:nvSpPr>
        <p:spPr/>
        <p:txBody>
          <a:bodyPr/>
          <a:lstStyle/>
          <a:p>
            <a:r>
              <a:rPr lang="de-DE" dirty="0"/>
              <a:t>Flächeninhalt von Dreiecken</a:t>
            </a:r>
          </a:p>
        </p:txBody>
      </p:sp>
      <p:pic>
        <p:nvPicPr>
          <p:cNvPr id="38" name="Grafik 37" descr="Ein Bild, das Reihe, Dreieck enthält.&#10;&#10;Automatisch generierte Beschreibung">
            <a:extLst>
              <a:ext uri="{FF2B5EF4-FFF2-40B4-BE49-F238E27FC236}">
                <a16:creationId xmlns:a16="http://schemas.microsoft.com/office/drawing/2014/main" id="{4277C8A8-DADF-EB3E-9718-6F620BC73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511" y="3830422"/>
            <a:ext cx="3475021" cy="1897544"/>
          </a:xfrm>
          <a:prstGeom prst="rect">
            <a:avLst/>
          </a:prstGeom>
        </p:spPr>
      </p:pic>
      <p:sp>
        <p:nvSpPr>
          <p:cNvPr id="36" name="Textfeld 35">
            <a:extLst>
              <a:ext uri="{FF2B5EF4-FFF2-40B4-BE49-F238E27FC236}">
                <a16:creationId xmlns:a16="http://schemas.microsoft.com/office/drawing/2014/main" id="{3EAEC15D-CE62-234C-DC05-AA226730D3E1}"/>
              </a:ext>
            </a:extLst>
          </p:cNvPr>
          <p:cNvSpPr txBox="1"/>
          <p:nvPr/>
        </p:nvSpPr>
        <p:spPr>
          <a:xfrm>
            <a:off x="5473439" y="4456028"/>
            <a:ext cx="344966" cy="584775"/>
          </a:xfrm>
          <a:prstGeom prst="rect">
            <a:avLst/>
          </a:prstGeom>
          <a:noFill/>
        </p:spPr>
        <p:txBody>
          <a:bodyPr wrap="none" rtlCol="0">
            <a:spAutoFit/>
          </a:bodyPr>
          <a:lstStyle/>
          <a:p>
            <a:r>
              <a:rPr lang="de-DE" sz="1600" dirty="0" err="1"/>
              <a:t>h</a:t>
            </a:r>
            <a:r>
              <a:rPr lang="de-DE" sz="1600" baseline="-25000" dirty="0" err="1"/>
              <a:t>s</a:t>
            </a:r>
            <a:endParaRPr lang="de-DE" sz="1600" dirty="0"/>
          </a:p>
          <a:p>
            <a:endParaRPr lang="de-DE" sz="1600" dirty="0"/>
          </a:p>
        </p:txBody>
      </p:sp>
      <p:sp>
        <p:nvSpPr>
          <p:cNvPr id="10" name="Fußzeilenplatzhalter 5">
            <a:extLst>
              <a:ext uri="{FF2B5EF4-FFF2-40B4-BE49-F238E27FC236}">
                <a16:creationId xmlns:a16="http://schemas.microsoft.com/office/drawing/2014/main" id="{57D767DD-E71C-CAC8-512A-E03121AA72C7}"/>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56DFF06A-950D-C525-537F-29B85FBA5DF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pic>
        <p:nvPicPr>
          <p:cNvPr id="12" name="Grafik 11" descr="Ein Bild, das Reihe, Dreieck enthält.&#10;&#10;Automatisch generierte Beschreibung">
            <a:extLst>
              <a:ext uri="{FF2B5EF4-FFF2-40B4-BE49-F238E27FC236}">
                <a16:creationId xmlns:a16="http://schemas.microsoft.com/office/drawing/2014/main" id="{E05A0A19-395B-D08C-029B-36F463B5F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080" y="1199219"/>
            <a:ext cx="3505494" cy="2613292"/>
          </a:xfrm>
          <a:prstGeom prst="rect">
            <a:avLst/>
          </a:prstGeom>
        </p:spPr>
      </p:pic>
      <p:sp>
        <p:nvSpPr>
          <p:cNvPr id="22" name="Textfeld 21">
            <a:extLst>
              <a:ext uri="{FF2B5EF4-FFF2-40B4-BE49-F238E27FC236}">
                <a16:creationId xmlns:a16="http://schemas.microsoft.com/office/drawing/2014/main" id="{58BBAFB4-1C40-122E-821B-BAA8AB2DF4F2}"/>
              </a:ext>
            </a:extLst>
          </p:cNvPr>
          <p:cNvSpPr txBox="1"/>
          <p:nvPr/>
        </p:nvSpPr>
        <p:spPr>
          <a:xfrm>
            <a:off x="8474556" y="2044520"/>
            <a:ext cx="393113" cy="338554"/>
          </a:xfrm>
          <a:prstGeom prst="rect">
            <a:avLst/>
          </a:prstGeom>
          <a:noFill/>
        </p:spPr>
        <p:txBody>
          <a:bodyPr wrap="square" rtlCol="0">
            <a:spAutoFit/>
          </a:bodyPr>
          <a:lstStyle/>
          <a:p>
            <a:r>
              <a:rPr lang="de-DE" sz="1600" dirty="0"/>
              <a:t>h</a:t>
            </a:r>
            <a:r>
              <a:rPr lang="de-DE" sz="1600" baseline="-25000" dirty="0"/>
              <a:t>c</a:t>
            </a:r>
            <a:endParaRPr lang="de-DE" sz="1600" dirty="0"/>
          </a:p>
        </p:txBody>
      </p:sp>
      <p:sp>
        <p:nvSpPr>
          <p:cNvPr id="24" name="Textfeld 23">
            <a:extLst>
              <a:ext uri="{FF2B5EF4-FFF2-40B4-BE49-F238E27FC236}">
                <a16:creationId xmlns:a16="http://schemas.microsoft.com/office/drawing/2014/main" id="{748EFE4C-A07F-25F3-2B2F-9626998004B7}"/>
              </a:ext>
            </a:extLst>
          </p:cNvPr>
          <p:cNvSpPr txBox="1"/>
          <p:nvPr/>
        </p:nvSpPr>
        <p:spPr>
          <a:xfrm>
            <a:off x="7247794" y="3066270"/>
            <a:ext cx="393113" cy="338554"/>
          </a:xfrm>
          <a:prstGeom prst="rect">
            <a:avLst/>
          </a:prstGeom>
          <a:noFill/>
        </p:spPr>
        <p:txBody>
          <a:bodyPr wrap="square" rtlCol="0">
            <a:spAutoFit/>
          </a:bodyPr>
          <a:lstStyle/>
          <a:p>
            <a:r>
              <a:rPr lang="de-DE" sz="1600" dirty="0"/>
              <a:t>h</a:t>
            </a:r>
            <a:r>
              <a:rPr lang="de-DE" sz="1600" baseline="-25000" dirty="0"/>
              <a:t>a</a:t>
            </a:r>
            <a:endParaRPr lang="de-DE" sz="1600" dirty="0"/>
          </a:p>
        </p:txBody>
      </p:sp>
      <p:sp>
        <p:nvSpPr>
          <p:cNvPr id="23" name="Textfeld 22">
            <a:extLst>
              <a:ext uri="{FF2B5EF4-FFF2-40B4-BE49-F238E27FC236}">
                <a16:creationId xmlns:a16="http://schemas.microsoft.com/office/drawing/2014/main" id="{7CC087C0-FAB5-CB00-5D51-12E0DEC01448}"/>
              </a:ext>
            </a:extLst>
          </p:cNvPr>
          <p:cNvSpPr txBox="1"/>
          <p:nvPr/>
        </p:nvSpPr>
        <p:spPr>
          <a:xfrm>
            <a:off x="8286892" y="2477832"/>
            <a:ext cx="393113" cy="338554"/>
          </a:xfrm>
          <a:prstGeom prst="rect">
            <a:avLst/>
          </a:prstGeom>
          <a:noFill/>
        </p:spPr>
        <p:txBody>
          <a:bodyPr wrap="square" rtlCol="0">
            <a:spAutoFit/>
          </a:bodyPr>
          <a:lstStyle/>
          <a:p>
            <a:r>
              <a:rPr lang="de-DE" sz="1600" dirty="0"/>
              <a:t>h</a:t>
            </a:r>
            <a:r>
              <a:rPr lang="de-DE" sz="1600" baseline="-25000" dirty="0"/>
              <a:t>b</a:t>
            </a:r>
            <a:endParaRPr lang="de-DE" sz="1600" dirty="0"/>
          </a:p>
        </p:txBody>
      </p:sp>
      <p:grpSp>
        <p:nvGrpSpPr>
          <p:cNvPr id="5" name="Knopf1">
            <a:extLst>
              <a:ext uri="{FF2B5EF4-FFF2-40B4-BE49-F238E27FC236}">
                <a16:creationId xmlns:a16="http://schemas.microsoft.com/office/drawing/2014/main" id="{FA8C18F2-0BC6-C92C-AC01-A9C06EA94891}"/>
              </a:ext>
            </a:extLst>
          </p:cNvPr>
          <p:cNvGrpSpPr/>
          <p:nvPr/>
        </p:nvGrpSpPr>
        <p:grpSpPr>
          <a:xfrm>
            <a:off x="9383011" y="1045049"/>
            <a:ext cx="525690" cy="504000"/>
            <a:chOff x="8550142" y="4941168"/>
            <a:chExt cx="593858" cy="576064"/>
          </a:xfrm>
          <a:solidFill>
            <a:schemeClr val="accent1"/>
          </a:solidFill>
        </p:grpSpPr>
        <p:sp>
          <p:nvSpPr>
            <p:cNvPr id="11" name="Rechteck 10">
              <a:extLst>
                <a:ext uri="{FF2B5EF4-FFF2-40B4-BE49-F238E27FC236}">
                  <a16:creationId xmlns:a16="http://schemas.microsoft.com/office/drawing/2014/main" id="{236D89DA-AAF5-F3D5-A57F-950FF6F39BA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2">
              <a:extLst>
                <a:ext uri="{FF2B5EF4-FFF2-40B4-BE49-F238E27FC236}">
                  <a16:creationId xmlns:a16="http://schemas.microsoft.com/office/drawing/2014/main" id="{7A2B3C24-C8C2-812B-D701-25D9BA4C602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4" name="Hilfe 1 Grafik">
            <a:extLst>
              <a:ext uri="{FF2B5EF4-FFF2-40B4-BE49-F238E27FC236}">
                <a16:creationId xmlns:a16="http://schemas.microsoft.com/office/drawing/2014/main" id="{7FEFA123-C4A5-DA6B-6B7A-B717C4B666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grpSp>
        <p:nvGrpSpPr>
          <p:cNvPr id="15" name="Knopf2">
            <a:extLst>
              <a:ext uri="{FF2B5EF4-FFF2-40B4-BE49-F238E27FC236}">
                <a16:creationId xmlns:a16="http://schemas.microsoft.com/office/drawing/2014/main" id="{70E85026-944F-F1EE-2C24-E68F4960D47E}"/>
              </a:ext>
            </a:extLst>
          </p:cNvPr>
          <p:cNvGrpSpPr/>
          <p:nvPr/>
        </p:nvGrpSpPr>
        <p:grpSpPr>
          <a:xfrm>
            <a:off x="9383011" y="1677530"/>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689620C7-42A9-5275-38E9-41BB8EA18E9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8">
              <a:extLst>
                <a:ext uri="{FF2B5EF4-FFF2-40B4-BE49-F238E27FC236}">
                  <a16:creationId xmlns:a16="http://schemas.microsoft.com/office/drawing/2014/main" id="{A4852816-45AB-18B0-87C9-D48980EE6F1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21" name="Hilfe 2 Grafik">
            <a:extLst>
              <a:ext uri="{FF2B5EF4-FFF2-40B4-BE49-F238E27FC236}">
                <a16:creationId xmlns:a16="http://schemas.microsoft.com/office/drawing/2014/main" id="{958E20EE-E394-0A45-A2B8-68F30420D1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4314" y="933561"/>
            <a:ext cx="7847729"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4253993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1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1.48148E-6 L -0.88093 -1.48148E-6 " pathEditMode="relative" rAng="0" ptsTypes="AA">
                                      <p:cBhvr>
                                        <p:cTn id="15" dur="2000" fill="hold"/>
                                        <p:tgtEl>
                                          <p:spTgt spid="21"/>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48148E-6 L 4.35897E-6 -1.48148E-6 " pathEditMode="relative" rAng="0" ptsTypes="AA">
                                      <p:cBhvr>
                                        <p:cTn id="19"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0F36F8E-4C41-260C-6168-0304403525B7}"/>
                  </a:ext>
                </a:extLst>
              </p:cNvPr>
              <p:cNvSpPr>
                <a:spLocks noGrp="1"/>
              </p:cNvSpPr>
              <p:nvPr>
                <p:ph idx="1"/>
              </p:nvPr>
            </p:nvSpPr>
            <p:spPr>
              <a:xfrm>
                <a:off x="64289" y="1053501"/>
                <a:ext cx="9203968" cy="5174278"/>
              </a:xfrm>
            </p:spPr>
            <p:txBody>
              <a:bodyPr/>
              <a:lstStyle/>
              <a:p>
                <a:r>
                  <a:rPr lang="de-DE" sz="1600" b="1" dirty="0"/>
                  <a:t>Aufgabe 1 </a:t>
                </a:r>
              </a:p>
              <a:p>
                <a:r>
                  <a:rPr lang="de-DE" sz="1600" dirty="0"/>
                  <a:t>Berechne den Flächeninhalt der folgenden Dreiecke. Skizze nicht maßstabsgerecht.</a:t>
                </a:r>
              </a:p>
              <a:p>
                <a:pPr marL="346075" indent="-342900">
                  <a:lnSpc>
                    <a:spcPct val="150000"/>
                  </a:lnSpc>
                  <a:buAutoNum type="alphaLcParenR"/>
                </a:pPr>
                <a:r>
                  <a:rPr lang="de-DE" sz="1600" dirty="0"/>
                  <a:t>a = 170 m; h</a:t>
                </a:r>
                <a:r>
                  <a:rPr lang="de-DE" sz="1600" baseline="-25000" dirty="0"/>
                  <a:t>a</a:t>
                </a:r>
                <a:r>
                  <a:rPr lang="de-DE" sz="1600" dirty="0"/>
                  <a:t> = 200 m</a:t>
                </a:r>
              </a:p>
              <a:p>
                <a:pPr>
                  <a:lnSpc>
                    <a:spcPct val="150000"/>
                  </a:lnSpc>
                </a:pPr>
                <a:r>
                  <a:rPr lang="de-DE" sz="1600" dirty="0"/>
                  <a:t>Lösung: A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2</m:t>
                        </m:r>
                      </m:den>
                    </m:f>
                    <m:r>
                      <a:rPr lang="de-DE" sz="1600" b="0" i="1" smtClean="0">
                        <a:latin typeface="Cambria Math" panose="02040503050406030204" pitchFamily="18" charset="0"/>
                      </a:rPr>
                      <m:t>𝑎</m:t>
                    </m:r>
                    <m:r>
                      <a:rPr lang="de-DE" sz="1600" i="1">
                        <a:latin typeface="Cambria Math" panose="02040503050406030204" pitchFamily="18" charset="0"/>
                        <a:ea typeface="Cambria Math" panose="02040503050406030204" pitchFamily="18" charset="0"/>
                      </a:rPr>
                      <m:t>⋅</m:t>
                    </m:r>
                    <m:r>
                      <m:rPr>
                        <m:nor/>
                      </m:rPr>
                      <a:rPr lang="de-DE" sz="1600" dirty="0"/>
                      <m:t>h</m:t>
                    </m:r>
                    <m:r>
                      <m:rPr>
                        <m:nor/>
                      </m:rPr>
                      <a:rPr lang="de-DE" sz="1600" baseline="-25000" dirty="0"/>
                      <m:t>a</m:t>
                    </m:r>
                  </m:oMath>
                </a14:m>
                <a:r>
                  <a:rPr lang="de-DE" sz="1600" dirty="0"/>
                  <a:t>	 A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170</m:t>
                    </m:r>
                    <m:r>
                      <a:rPr lang="de-DE" sz="1600" i="1">
                        <a:latin typeface="Cambria Math" panose="02040503050406030204" pitchFamily="18" charset="0"/>
                        <a:ea typeface="Cambria Math" panose="02040503050406030204" pitchFamily="18" charset="0"/>
                      </a:rPr>
                      <m:t>⋅</m:t>
                    </m:r>
                    <m:r>
                      <m:rPr>
                        <m:nor/>
                      </m:rPr>
                      <a:rPr lang="de-DE" sz="1600" b="0" i="0" dirty="0" smtClean="0"/>
                      <m:t>200</m:t>
                    </m:r>
                  </m:oMath>
                </a14:m>
                <a:r>
                  <a:rPr lang="de-DE" sz="1600" dirty="0"/>
                  <a:t> = 17.000 m² </a:t>
                </a:r>
              </a:p>
              <a:p>
                <a:pPr>
                  <a:lnSpc>
                    <a:spcPct val="150000"/>
                  </a:lnSpc>
                </a:pPr>
                <a:r>
                  <a:rPr lang="de-DE" sz="1600" dirty="0"/>
                  <a:t>a = 1,70 m; b = 2 m; c = 1,77 m; h</a:t>
                </a:r>
                <a:r>
                  <a:rPr lang="de-DE" sz="1600" baseline="-25000" dirty="0"/>
                  <a:t>b</a:t>
                </a:r>
                <a:r>
                  <a:rPr lang="de-DE" sz="1600" dirty="0"/>
                  <a:t> = 1,42 m</a:t>
                </a:r>
              </a:p>
              <a:p>
                <a:pPr>
                  <a:lnSpc>
                    <a:spcPct val="150000"/>
                  </a:lnSpc>
                </a:pPr>
                <a:r>
                  <a:rPr lang="de-DE" sz="1600" dirty="0"/>
                  <a:t>Lösung: A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𝑏</m:t>
                    </m:r>
                    <m:r>
                      <a:rPr lang="de-DE" sz="1600" i="1">
                        <a:latin typeface="Cambria Math" panose="02040503050406030204" pitchFamily="18" charset="0"/>
                        <a:ea typeface="Cambria Math" panose="02040503050406030204" pitchFamily="18" charset="0"/>
                      </a:rPr>
                      <m:t>⋅</m:t>
                    </m:r>
                    <m:r>
                      <m:rPr>
                        <m:nor/>
                      </m:rPr>
                      <a:rPr lang="de-DE" sz="1600"/>
                      <m:t>h</m:t>
                    </m:r>
                    <m:r>
                      <m:rPr>
                        <m:nor/>
                      </m:rPr>
                      <a:rPr lang="de-DE" sz="1600" b="0" i="0" baseline="-25000" smtClean="0"/>
                      <m:t>b</m:t>
                    </m:r>
                  </m:oMath>
                </a14:m>
                <a:r>
                  <a:rPr lang="de-DE" sz="1600" dirty="0"/>
                  <a:t>	 A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2</m:t>
                    </m:r>
                    <m:r>
                      <a:rPr lang="de-DE" sz="1600" i="1">
                        <a:latin typeface="Cambria Math" panose="02040503050406030204" pitchFamily="18" charset="0"/>
                        <a:ea typeface="Cambria Math" panose="02040503050406030204" pitchFamily="18" charset="0"/>
                      </a:rPr>
                      <m:t>⋅</m:t>
                    </m:r>
                    <m:r>
                      <m:rPr>
                        <m:nor/>
                      </m:rPr>
                      <a:rPr lang="de-DE" sz="1600" b="0" i="0" dirty="0" smtClean="0"/>
                      <m:t>1,42</m:t>
                    </m:r>
                  </m:oMath>
                </a14:m>
                <a:r>
                  <a:rPr lang="de-DE" sz="1600" dirty="0"/>
                  <a:t> = 1,42 m² </a:t>
                </a:r>
              </a:p>
              <a:p>
                <a:pPr>
                  <a:lnSpc>
                    <a:spcPct val="150000"/>
                  </a:lnSpc>
                </a:pPr>
                <a:r>
                  <a:rPr lang="de-DE" sz="1600" b="1" dirty="0"/>
                  <a:t>Aufgabe 2   </a:t>
                </a:r>
                <a:r>
                  <a:rPr lang="de-DE" sz="1600" dirty="0"/>
                  <a:t>[vgl. MSA </a:t>
                </a:r>
                <a:r>
                  <a:rPr lang="de-DE" sz="1600" dirty="0">
                    <a:effectLst/>
                    <a:ea typeface="Times New Roman" panose="02020603050405020304" pitchFamily="18" charset="0"/>
                  </a:rPr>
                  <a:t>2015 N A6]</a:t>
                </a:r>
                <a:endParaRPr lang="de-DE" sz="1600" dirty="0"/>
              </a:p>
              <a:p>
                <a:pPr>
                  <a:lnSpc>
                    <a:spcPct val="150000"/>
                  </a:lnSpc>
                </a:pPr>
                <a:r>
                  <a:rPr lang="de-DE" sz="1600" dirty="0"/>
                  <a:t>Ein gleichseitiges Dreieck hat eine Seitenlänge s von 10 cm</a:t>
                </a:r>
              </a:p>
              <a:p>
                <a:pPr>
                  <a:lnSpc>
                    <a:spcPct val="150000"/>
                  </a:lnSpc>
                </a:pPr>
                <a:r>
                  <a:rPr lang="de-DE" sz="1600" dirty="0"/>
                  <a:t>und eine Höhe von 8,66 cm</a:t>
                </a:r>
                <a:r>
                  <a:rPr lang="de-DE" sz="1600" dirty="0">
                    <a:effectLst/>
                    <a:ea typeface="Times New Roman" panose="02020603050405020304" pitchFamily="18" charset="0"/>
                  </a:rPr>
                  <a:t>.</a:t>
                </a:r>
                <a:endParaRPr lang="de-DE" sz="1600" dirty="0"/>
              </a:p>
              <a:p>
                <a:pPr marL="346075" indent="-342900">
                  <a:lnSpc>
                    <a:spcPct val="150000"/>
                  </a:lnSpc>
                  <a:buAutoNum type="alphaLcParenR"/>
                </a:pPr>
                <a:r>
                  <a:rPr lang="de-DE" sz="1600" dirty="0"/>
                  <a:t>Berechne den Flächeninhalt des Dreiecks und gib das Ergebnis in dm² an.</a:t>
                </a:r>
              </a:p>
              <a:p>
                <a:pPr>
                  <a:lnSpc>
                    <a:spcPct val="150000"/>
                  </a:lnSpc>
                </a:pPr>
                <a:r>
                  <a:rPr lang="de-DE" sz="1600" dirty="0"/>
                  <a:t> Lösung: A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2</m:t>
                        </m:r>
                      </m:den>
                    </m:f>
                    <m:r>
                      <a:rPr lang="de-DE" sz="1600" b="0" i="1" smtClean="0">
                        <a:latin typeface="Cambria Math" panose="02040503050406030204" pitchFamily="18" charset="0"/>
                      </a:rPr>
                      <m:t>𝑠</m:t>
                    </m:r>
                    <m:r>
                      <a:rPr lang="de-DE" sz="1600" i="1">
                        <a:latin typeface="Cambria Math" panose="02040503050406030204" pitchFamily="18" charset="0"/>
                        <a:ea typeface="Cambria Math" panose="02040503050406030204" pitchFamily="18" charset="0"/>
                      </a:rPr>
                      <m:t>⋅</m:t>
                    </m:r>
                    <m:r>
                      <m:rPr>
                        <m:nor/>
                      </m:rPr>
                      <a:rPr lang="de-DE" sz="1600" dirty="0"/>
                      <m:t>h</m:t>
                    </m:r>
                    <m:r>
                      <m:rPr>
                        <m:nor/>
                      </m:rPr>
                      <a:rPr lang="de-DE" sz="1600" b="0" i="0" baseline="-25000" dirty="0" smtClean="0"/>
                      <m:t>s</m:t>
                    </m:r>
                  </m:oMath>
                </a14:m>
                <a:r>
                  <a:rPr lang="de-DE" sz="1600" dirty="0"/>
                  <a:t>	 A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10</m:t>
                    </m:r>
                    <m:r>
                      <a:rPr lang="de-DE" sz="1600" i="1">
                        <a:latin typeface="Cambria Math" panose="02040503050406030204" pitchFamily="18" charset="0"/>
                        <a:ea typeface="Cambria Math" panose="02040503050406030204" pitchFamily="18" charset="0"/>
                      </a:rPr>
                      <m:t>⋅</m:t>
                    </m:r>
                    <m:r>
                      <m:rPr>
                        <m:nor/>
                      </m:rPr>
                      <a:rPr lang="de-DE" sz="1600" b="0" i="0" dirty="0" smtClean="0"/>
                      <m:t>8,66</m:t>
                    </m:r>
                  </m:oMath>
                </a14:m>
                <a:r>
                  <a:rPr lang="de-DE" sz="1600" dirty="0"/>
                  <a:t> = 43,3 cm² = 0,433 dm²</a:t>
                </a:r>
              </a:p>
              <a:p>
                <a:pPr>
                  <a:lnSpc>
                    <a:spcPct val="150000"/>
                  </a:lnSpc>
                </a:pPr>
                <a:endParaRPr lang="de-DE" sz="1600" dirty="0"/>
              </a:p>
            </p:txBody>
          </p:sp>
        </mc:Choice>
        <mc:Fallback xmlns="">
          <p:sp>
            <p:nvSpPr>
              <p:cNvPr id="2" name="Inhaltsplatzhalter 1">
                <a:extLst>
                  <a:ext uri="{FF2B5EF4-FFF2-40B4-BE49-F238E27FC236}">
                    <a16:creationId xmlns:a16="http://schemas.microsoft.com/office/drawing/2014/main" id="{20F36F8E-4C41-260C-6168-0304403525B7}"/>
                  </a:ext>
                </a:extLst>
              </p:cNvPr>
              <p:cNvSpPr>
                <a:spLocks noGrp="1" noRot="1" noChangeAspect="1" noMove="1" noResize="1" noEditPoints="1" noAdjustHandles="1" noChangeArrowheads="1" noChangeShapeType="1" noTextEdit="1"/>
              </p:cNvSpPr>
              <p:nvPr>
                <p:ph idx="1"/>
              </p:nvPr>
            </p:nvSpPr>
            <p:spPr>
              <a:xfrm>
                <a:off x="64289" y="1053501"/>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6AEED212-132E-D11A-321E-CEA712F3A0A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DF19F66-1FC8-2C3D-9B8D-4EE142F44FC3}"/>
              </a:ext>
            </a:extLst>
          </p:cNvPr>
          <p:cNvSpPr>
            <a:spLocks noGrp="1"/>
          </p:cNvSpPr>
          <p:nvPr>
            <p:ph type="title"/>
          </p:nvPr>
        </p:nvSpPr>
        <p:spPr/>
        <p:txBody>
          <a:bodyPr/>
          <a:lstStyle/>
          <a:p>
            <a:r>
              <a:rPr lang="de-DE" dirty="0"/>
              <a:t>Lösung</a:t>
            </a:r>
          </a:p>
        </p:txBody>
      </p:sp>
      <p:sp>
        <p:nvSpPr>
          <p:cNvPr id="7" name="Fußzeilenplatzhalter 5">
            <a:extLst>
              <a:ext uri="{FF2B5EF4-FFF2-40B4-BE49-F238E27FC236}">
                <a16:creationId xmlns:a16="http://schemas.microsoft.com/office/drawing/2014/main" id="{F2FEA223-E33B-DF31-92C6-422396B104B5}"/>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7102F64E-0355-C1F9-3491-BB1F2B12C459}"/>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spTree>
    <p:extLst>
      <p:ext uri="{BB962C8B-B14F-4D97-AF65-F5344CB8AC3E}">
        <p14:creationId xmlns:p14="http://schemas.microsoft.com/office/powerpoint/2010/main" val="149011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38F7F9-4C7E-D4F5-8E46-7E1CA8112934}"/>
              </a:ext>
            </a:extLst>
          </p:cNvPr>
          <p:cNvSpPr>
            <a:spLocks noGrp="1"/>
          </p:cNvSpPr>
          <p:nvPr>
            <p:ph idx="1"/>
          </p:nvPr>
        </p:nvSpPr>
        <p:spPr/>
        <p:txBody>
          <a:bodyPr/>
          <a:lstStyle/>
          <a:p>
            <a:r>
              <a:rPr kumimoji="0" lang="de-DE" sz="1600" b="1" i="0" u="none" strike="noStrike" kern="1200" cap="none" spc="-10" normalizeH="0" baseline="0" noProof="0" dirty="0">
                <a:ln>
                  <a:noFill/>
                </a:ln>
                <a:solidFill>
                  <a:prstClr val="black"/>
                </a:solidFill>
                <a:effectLst/>
                <a:uLnTx/>
                <a:uFillTx/>
                <a:latin typeface="Calibri"/>
                <a:ea typeface="+mn-ea"/>
                <a:cs typeface="Calibri"/>
              </a:rPr>
              <a:t>Aufgabe 1</a:t>
            </a:r>
          </a:p>
          <a:p>
            <a:r>
              <a:rPr kumimoji="0" lang="de-DE" sz="1600" b="0" i="0" u="none" strike="noStrike" kern="1200" cap="none" spc="-10" normalizeH="0" baseline="0" noProof="0" dirty="0">
                <a:ln>
                  <a:noFill/>
                </a:ln>
                <a:solidFill>
                  <a:prstClr val="black"/>
                </a:solidFill>
                <a:effectLst/>
                <a:uLnTx/>
                <a:uFillTx/>
                <a:latin typeface="Calibri"/>
                <a:ea typeface="+mn-ea"/>
                <a:cs typeface="Calibri"/>
              </a:rPr>
              <a:t>Ordne die Dreiecke zu.</a:t>
            </a:r>
            <a:endParaRPr kumimoji="0" lang="de-DE" sz="1600" b="0" i="0" u="none" strike="noStrike" kern="1200" cap="none" spc="0" normalizeH="0" baseline="0" noProof="0" dirty="0">
              <a:ln>
                <a:noFill/>
              </a:ln>
              <a:solidFill>
                <a:prstClr val="black"/>
              </a:solidFill>
              <a:effectLst/>
              <a:uLnTx/>
              <a:uFillTx/>
              <a:latin typeface="Calibri"/>
              <a:ea typeface="+mn-ea"/>
              <a:cs typeface="Calibri"/>
            </a:endParaRPr>
          </a:p>
          <a:p>
            <a:endParaRPr lang="de-DE" dirty="0"/>
          </a:p>
        </p:txBody>
      </p:sp>
      <p:sp>
        <p:nvSpPr>
          <p:cNvPr id="3" name="Textplatzhalter 2">
            <a:extLst>
              <a:ext uri="{FF2B5EF4-FFF2-40B4-BE49-F238E27FC236}">
                <a16:creationId xmlns:a16="http://schemas.microsoft.com/office/drawing/2014/main" id="{EBDE93EB-1986-BFE5-654C-06D00D322C6B}"/>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81CD9CF-037A-983E-07BE-E31410EE476C}"/>
              </a:ext>
            </a:extLst>
          </p:cNvPr>
          <p:cNvSpPr>
            <a:spLocks noGrp="1"/>
          </p:cNvSpPr>
          <p:nvPr>
            <p:ph type="title"/>
          </p:nvPr>
        </p:nvSpPr>
        <p:spPr/>
        <p:txBody>
          <a:bodyPr/>
          <a:lstStyle/>
          <a:p>
            <a:r>
              <a:rPr lang="de-DE" dirty="0"/>
              <a:t>Verschiedene Dreiecke</a:t>
            </a:r>
          </a:p>
        </p:txBody>
      </p:sp>
      <p:sp>
        <p:nvSpPr>
          <p:cNvPr id="6" name="Fußzeilenplatzhalter 5">
            <a:extLst>
              <a:ext uri="{FF2B5EF4-FFF2-40B4-BE49-F238E27FC236}">
                <a16:creationId xmlns:a16="http://schemas.microsoft.com/office/drawing/2014/main" id="{75A0D107-E4F8-7AE9-64C9-CA1DA7FFE3F7}"/>
              </a:ext>
            </a:extLst>
          </p:cNvPr>
          <p:cNvSpPr>
            <a:spLocks noGrp="1"/>
          </p:cNvSpPr>
          <p:nvPr>
            <p:ph type="ftr" sz="quarter" idx="10"/>
          </p:nvPr>
        </p:nvSpPr>
        <p:spPr/>
        <p:txBody>
          <a:bodyPr/>
          <a:lstStyle/>
          <a:p>
            <a:pPr defTabSz="957861"/>
            <a:r>
              <a:rPr lang="de-DE" dirty="0">
                <a:solidFill>
                  <a:prstClr val="black">
                    <a:tint val="75000"/>
                  </a:prstClr>
                </a:solidFill>
              </a:rPr>
              <a:t>Geometrie in der Ebene</a:t>
            </a:r>
          </a:p>
        </p:txBody>
      </p:sp>
      <p:grpSp>
        <p:nvGrpSpPr>
          <p:cNvPr id="7" name="Gruppieren 6">
            <a:extLst>
              <a:ext uri="{FF2B5EF4-FFF2-40B4-BE49-F238E27FC236}">
                <a16:creationId xmlns:a16="http://schemas.microsoft.com/office/drawing/2014/main" id="{7653C0A4-768A-91C7-932F-69C6A47E7E5F}"/>
              </a:ext>
            </a:extLst>
          </p:cNvPr>
          <p:cNvGrpSpPr/>
          <p:nvPr/>
        </p:nvGrpSpPr>
        <p:grpSpPr>
          <a:xfrm>
            <a:off x="520418" y="4013477"/>
            <a:ext cx="8212613" cy="2304828"/>
            <a:chOff x="777810" y="4266487"/>
            <a:chExt cx="8212613" cy="2304828"/>
          </a:xfrm>
        </p:grpSpPr>
        <p:sp>
          <p:nvSpPr>
            <p:cNvPr id="8" name="Gleichschenkliges Dreieck 97">
              <a:extLst>
                <a:ext uri="{FF2B5EF4-FFF2-40B4-BE49-F238E27FC236}">
                  <a16:creationId xmlns:a16="http://schemas.microsoft.com/office/drawing/2014/main" id="{A12F5D83-AB81-8776-B639-EDEEE02B91A4}"/>
                </a:ext>
              </a:extLst>
            </p:cNvPr>
            <p:cNvSpPr/>
            <p:nvPr/>
          </p:nvSpPr>
          <p:spPr>
            <a:xfrm rot="519118">
              <a:off x="777810" y="4359009"/>
              <a:ext cx="1324102" cy="377684"/>
            </a:xfrm>
            <a:prstGeom prst="triangle">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1</a:t>
              </a:r>
            </a:p>
          </p:txBody>
        </p:sp>
        <p:sp>
          <p:nvSpPr>
            <p:cNvPr id="9" name="Gleichschenkliges Dreieck 98">
              <a:extLst>
                <a:ext uri="{FF2B5EF4-FFF2-40B4-BE49-F238E27FC236}">
                  <a16:creationId xmlns:a16="http://schemas.microsoft.com/office/drawing/2014/main" id="{D0AE899E-205E-629E-D255-E61EFB1F62A2}"/>
                </a:ext>
              </a:extLst>
            </p:cNvPr>
            <p:cNvSpPr/>
            <p:nvPr/>
          </p:nvSpPr>
          <p:spPr>
            <a:xfrm rot="419165">
              <a:off x="2756381" y="4266487"/>
              <a:ext cx="832951" cy="1029664"/>
            </a:xfrm>
            <a:prstGeom prst="triangle">
              <a:avLst>
                <a:gd name="adj" fmla="val 51237"/>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2</a:t>
              </a:r>
            </a:p>
          </p:txBody>
        </p:sp>
        <p:sp>
          <p:nvSpPr>
            <p:cNvPr id="10" name="Gleichschenkliges Dreieck 99">
              <a:extLst>
                <a:ext uri="{FF2B5EF4-FFF2-40B4-BE49-F238E27FC236}">
                  <a16:creationId xmlns:a16="http://schemas.microsoft.com/office/drawing/2014/main" id="{F9C12D3F-6E8E-D6E3-FD53-7462D3DEA973}"/>
                </a:ext>
              </a:extLst>
            </p:cNvPr>
            <p:cNvSpPr/>
            <p:nvPr/>
          </p:nvSpPr>
          <p:spPr>
            <a:xfrm rot="419165">
              <a:off x="4403797" y="5310872"/>
              <a:ext cx="1034583" cy="1052792"/>
            </a:xfrm>
            <a:custGeom>
              <a:avLst/>
              <a:gdLst>
                <a:gd name="connsiteX0" fmla="*/ 0 w 832951"/>
                <a:gd name="connsiteY0" fmla="*/ 1271992 h 1271992"/>
                <a:gd name="connsiteX1" fmla="*/ 426779 w 832951"/>
                <a:gd name="connsiteY1" fmla="*/ 0 h 1271992"/>
                <a:gd name="connsiteX2" fmla="*/ 832951 w 832951"/>
                <a:gd name="connsiteY2" fmla="*/ 1271992 h 1271992"/>
                <a:gd name="connsiteX3" fmla="*/ 0 w 832951"/>
                <a:gd name="connsiteY3" fmla="*/ 1271992 h 1271992"/>
                <a:gd name="connsiteX0" fmla="*/ 0 w 1034583"/>
                <a:gd name="connsiteY0" fmla="*/ 1486645 h 1486645"/>
                <a:gd name="connsiteX1" fmla="*/ 628411 w 1034583"/>
                <a:gd name="connsiteY1" fmla="*/ 0 h 1486645"/>
                <a:gd name="connsiteX2" fmla="*/ 1034583 w 1034583"/>
                <a:gd name="connsiteY2" fmla="*/ 1271992 h 1486645"/>
                <a:gd name="connsiteX3" fmla="*/ 0 w 1034583"/>
                <a:gd name="connsiteY3" fmla="*/ 1486645 h 1486645"/>
                <a:gd name="connsiteX0" fmla="*/ 0 w 1034583"/>
                <a:gd name="connsiteY0" fmla="*/ 1030822 h 1030822"/>
                <a:gd name="connsiteX1" fmla="*/ 551304 w 1034583"/>
                <a:gd name="connsiteY1" fmla="*/ 0 h 1030822"/>
                <a:gd name="connsiteX2" fmla="*/ 1034583 w 1034583"/>
                <a:gd name="connsiteY2" fmla="*/ 816169 h 1030822"/>
                <a:gd name="connsiteX3" fmla="*/ 0 w 1034583"/>
                <a:gd name="connsiteY3" fmla="*/ 1030822 h 1030822"/>
                <a:gd name="connsiteX0" fmla="*/ 0 w 1034583"/>
                <a:gd name="connsiteY0" fmla="*/ 1052792 h 1052792"/>
                <a:gd name="connsiteX1" fmla="*/ 653083 w 1034583"/>
                <a:gd name="connsiteY1" fmla="*/ 0 h 1052792"/>
                <a:gd name="connsiteX2" fmla="*/ 1034583 w 1034583"/>
                <a:gd name="connsiteY2" fmla="*/ 838139 h 1052792"/>
                <a:gd name="connsiteX3" fmla="*/ 0 w 1034583"/>
                <a:gd name="connsiteY3" fmla="*/ 1052792 h 1052792"/>
              </a:gdLst>
              <a:ahLst/>
              <a:cxnLst>
                <a:cxn ang="0">
                  <a:pos x="connsiteX0" y="connsiteY0"/>
                </a:cxn>
                <a:cxn ang="0">
                  <a:pos x="connsiteX1" y="connsiteY1"/>
                </a:cxn>
                <a:cxn ang="0">
                  <a:pos x="connsiteX2" y="connsiteY2"/>
                </a:cxn>
                <a:cxn ang="0">
                  <a:pos x="connsiteX3" y="connsiteY3"/>
                </a:cxn>
              </a:cxnLst>
              <a:rect l="l" t="t" r="r" b="b"/>
              <a:pathLst>
                <a:path w="1034583" h="1052792">
                  <a:moveTo>
                    <a:pt x="0" y="1052792"/>
                  </a:moveTo>
                  <a:lnTo>
                    <a:pt x="653083" y="0"/>
                  </a:lnTo>
                  <a:lnTo>
                    <a:pt x="1034583" y="838139"/>
                  </a:lnTo>
                  <a:lnTo>
                    <a:pt x="0" y="1052792"/>
                  </a:lnTo>
                  <a:close/>
                </a:path>
              </a:pathLst>
            </a:cu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108000" tIns="144000" rIns="0" bIns="0" rtlCol="0" anchor="ctr" anchorCtr="1"/>
            <a:lstStyle/>
            <a:p>
              <a:pPr algn="ctr"/>
              <a:r>
                <a:rPr lang="de-DE" b="1" dirty="0">
                  <a:solidFill>
                    <a:schemeClr val="tx1"/>
                  </a:solidFill>
                </a:rPr>
                <a:t>7</a:t>
              </a:r>
            </a:p>
          </p:txBody>
        </p:sp>
        <p:sp>
          <p:nvSpPr>
            <p:cNvPr id="11" name="Gleichschenkliges Dreieck 101">
              <a:extLst>
                <a:ext uri="{FF2B5EF4-FFF2-40B4-BE49-F238E27FC236}">
                  <a16:creationId xmlns:a16="http://schemas.microsoft.com/office/drawing/2014/main" id="{7130BC00-B5AB-3737-D452-AB008365167D}"/>
                </a:ext>
              </a:extLst>
            </p:cNvPr>
            <p:cNvSpPr/>
            <p:nvPr/>
          </p:nvSpPr>
          <p:spPr>
            <a:xfrm rot="14737345">
              <a:off x="6362837" y="5682504"/>
              <a:ext cx="800473" cy="977149"/>
            </a:xfrm>
            <a:prstGeom prst="triangle">
              <a:avLst>
                <a:gd name="adj" fmla="val 51237"/>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vert="vert" lIns="0" tIns="0" rIns="0" bIns="108000" rtlCol="0" anchor="ctr" anchorCtr="1"/>
            <a:lstStyle/>
            <a:p>
              <a:pPr algn="ctr"/>
              <a:r>
                <a:rPr lang="de-DE" b="1" dirty="0">
                  <a:solidFill>
                    <a:schemeClr val="tx1"/>
                  </a:solidFill>
                </a:rPr>
                <a:t>8</a:t>
              </a:r>
            </a:p>
          </p:txBody>
        </p:sp>
        <p:sp>
          <p:nvSpPr>
            <p:cNvPr id="12" name="Gleichschenkliges Dreieck 102">
              <a:extLst>
                <a:ext uri="{FF2B5EF4-FFF2-40B4-BE49-F238E27FC236}">
                  <a16:creationId xmlns:a16="http://schemas.microsoft.com/office/drawing/2014/main" id="{0EBABCCE-3184-A42A-ECC7-938E31D8C67D}"/>
                </a:ext>
              </a:extLst>
            </p:cNvPr>
            <p:cNvSpPr/>
            <p:nvPr/>
          </p:nvSpPr>
          <p:spPr>
            <a:xfrm rot="19843485">
              <a:off x="3591532" y="4309433"/>
              <a:ext cx="1426514" cy="695558"/>
            </a:xfrm>
            <a:prstGeom prst="triangle">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3</a:t>
              </a:r>
            </a:p>
          </p:txBody>
        </p:sp>
        <p:sp>
          <p:nvSpPr>
            <p:cNvPr id="13" name="Rechtwinkliges Dreieck 12">
              <a:extLst>
                <a:ext uri="{FF2B5EF4-FFF2-40B4-BE49-F238E27FC236}">
                  <a16:creationId xmlns:a16="http://schemas.microsoft.com/office/drawing/2014/main" id="{3C9A847F-6B38-A4C9-9E15-57EC9FD174F2}"/>
                </a:ext>
              </a:extLst>
            </p:cNvPr>
            <p:cNvSpPr/>
            <p:nvPr/>
          </p:nvSpPr>
          <p:spPr>
            <a:xfrm rot="595482">
              <a:off x="6046018" y="4288989"/>
              <a:ext cx="855826" cy="1252282"/>
            </a:xfrm>
            <a:prstGeom prst="rtTriangle">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4</a:t>
              </a:r>
            </a:p>
          </p:txBody>
        </p:sp>
        <p:sp>
          <p:nvSpPr>
            <p:cNvPr id="14" name="Gleichschenkliges Dreieck 104">
              <a:extLst>
                <a:ext uri="{FF2B5EF4-FFF2-40B4-BE49-F238E27FC236}">
                  <a16:creationId xmlns:a16="http://schemas.microsoft.com/office/drawing/2014/main" id="{F4652110-E82B-6F63-5E19-A6F647B7D7B7}"/>
                </a:ext>
              </a:extLst>
            </p:cNvPr>
            <p:cNvSpPr/>
            <p:nvPr/>
          </p:nvSpPr>
          <p:spPr>
            <a:xfrm rot="19564044">
              <a:off x="940329" y="5136865"/>
              <a:ext cx="1080000" cy="936000"/>
            </a:xfrm>
            <a:prstGeom prst="triangle">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5</a:t>
              </a:r>
            </a:p>
          </p:txBody>
        </p:sp>
        <p:sp>
          <p:nvSpPr>
            <p:cNvPr id="15" name="Gleichschenkliges Dreieck 105">
              <a:extLst>
                <a:ext uri="{FF2B5EF4-FFF2-40B4-BE49-F238E27FC236}">
                  <a16:creationId xmlns:a16="http://schemas.microsoft.com/office/drawing/2014/main" id="{2CEC788B-C009-47BF-0D0D-BDC8EB4B9467}"/>
                </a:ext>
              </a:extLst>
            </p:cNvPr>
            <p:cNvSpPr/>
            <p:nvPr/>
          </p:nvSpPr>
          <p:spPr>
            <a:xfrm rot="20293168">
              <a:off x="2453262" y="5524372"/>
              <a:ext cx="1613312" cy="519558"/>
            </a:xfrm>
            <a:prstGeom prst="triangle">
              <a:avLst>
                <a:gd name="adj" fmla="val 36112"/>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6</a:t>
              </a:r>
            </a:p>
          </p:txBody>
        </p:sp>
        <p:sp>
          <p:nvSpPr>
            <p:cNvPr id="16" name="Gleichschenkliges Dreieck 106">
              <a:extLst>
                <a:ext uri="{FF2B5EF4-FFF2-40B4-BE49-F238E27FC236}">
                  <a16:creationId xmlns:a16="http://schemas.microsoft.com/office/drawing/2014/main" id="{856B4335-2D73-DF71-48FB-6C8635861DF3}"/>
                </a:ext>
              </a:extLst>
            </p:cNvPr>
            <p:cNvSpPr/>
            <p:nvPr/>
          </p:nvSpPr>
          <p:spPr>
            <a:xfrm rot="21381612">
              <a:off x="7565937" y="5150834"/>
              <a:ext cx="1424486" cy="655480"/>
            </a:xfrm>
            <a:prstGeom prst="triangle">
              <a:avLst>
                <a:gd name="adj" fmla="val 67951"/>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0" tIns="0" rIns="0" bIns="108000" rtlCol="0" anchor="ctr" anchorCtr="1"/>
            <a:lstStyle/>
            <a:p>
              <a:pPr algn="ctr"/>
              <a:r>
                <a:rPr lang="de-DE" b="1" dirty="0">
                  <a:solidFill>
                    <a:schemeClr val="tx1"/>
                  </a:solidFill>
                </a:rPr>
                <a:t>9</a:t>
              </a:r>
            </a:p>
          </p:txBody>
        </p:sp>
      </p:grpSp>
      <p:graphicFrame>
        <p:nvGraphicFramePr>
          <p:cNvPr id="27" name="Inhaltsplatzhalter 96">
            <a:extLst>
              <a:ext uri="{FF2B5EF4-FFF2-40B4-BE49-F238E27FC236}">
                <a16:creationId xmlns:a16="http://schemas.microsoft.com/office/drawing/2014/main" id="{41A42970-8C5D-DBB9-BF70-F8370FE0D0AA}"/>
              </a:ext>
            </a:extLst>
          </p:cNvPr>
          <p:cNvGraphicFramePr>
            <a:graphicFrameLocks/>
          </p:cNvGraphicFramePr>
          <p:nvPr>
            <p:extLst>
              <p:ext uri="{D42A27DB-BD31-4B8C-83A1-F6EECF244321}">
                <p14:modId xmlns:p14="http://schemas.microsoft.com/office/powerpoint/2010/main" val="1067154938"/>
              </p:ext>
            </p:extLst>
          </p:nvPr>
        </p:nvGraphicFramePr>
        <p:xfrm>
          <a:off x="214264" y="1748562"/>
          <a:ext cx="7055480" cy="2133741"/>
        </p:xfrm>
        <a:graphic>
          <a:graphicData uri="http://schemas.openxmlformats.org/drawingml/2006/table">
            <a:tbl>
              <a:tblPr firstRow="1" firstCol="1" bandRow="1">
                <a:tableStyleId>{8799B23B-EC83-4686-B30A-512413B5E67A}</a:tableStyleId>
              </a:tblPr>
              <a:tblGrid>
                <a:gridCol w="1763870">
                  <a:extLst>
                    <a:ext uri="{9D8B030D-6E8A-4147-A177-3AD203B41FA5}">
                      <a16:colId xmlns:a16="http://schemas.microsoft.com/office/drawing/2014/main" val="1157669110"/>
                    </a:ext>
                  </a:extLst>
                </a:gridCol>
                <a:gridCol w="1763870">
                  <a:extLst>
                    <a:ext uri="{9D8B030D-6E8A-4147-A177-3AD203B41FA5}">
                      <a16:colId xmlns:a16="http://schemas.microsoft.com/office/drawing/2014/main" val="289066830"/>
                    </a:ext>
                  </a:extLst>
                </a:gridCol>
                <a:gridCol w="1763870">
                  <a:extLst>
                    <a:ext uri="{9D8B030D-6E8A-4147-A177-3AD203B41FA5}">
                      <a16:colId xmlns:a16="http://schemas.microsoft.com/office/drawing/2014/main" val="3450118771"/>
                    </a:ext>
                  </a:extLst>
                </a:gridCol>
                <a:gridCol w="1763870">
                  <a:extLst>
                    <a:ext uri="{9D8B030D-6E8A-4147-A177-3AD203B41FA5}">
                      <a16:colId xmlns:a16="http://schemas.microsoft.com/office/drawing/2014/main" val="1988546350"/>
                    </a:ext>
                  </a:extLst>
                </a:gridCol>
              </a:tblGrid>
              <a:tr h="328265">
                <a:tc>
                  <a:txBody>
                    <a:bodyPr/>
                    <a:lstStyle/>
                    <a:p>
                      <a:endParaRPr lang="de-DE" sz="1800" dirty="0"/>
                    </a:p>
                  </a:txBody>
                  <a:tcPr/>
                </a:tc>
                <a:tc>
                  <a:txBody>
                    <a:bodyPr/>
                    <a:lstStyle/>
                    <a:p>
                      <a:r>
                        <a:rPr lang="de-DE" sz="1600" dirty="0"/>
                        <a:t>spitzwinklig</a:t>
                      </a:r>
                    </a:p>
                  </a:txBody>
                  <a:tcPr/>
                </a:tc>
                <a:tc>
                  <a:txBody>
                    <a:bodyPr/>
                    <a:lstStyle/>
                    <a:p>
                      <a:pPr marL="92075">
                        <a:lnSpc>
                          <a:spcPct val="100000"/>
                        </a:lnSpc>
                        <a:spcBef>
                          <a:spcPts val="240"/>
                        </a:spcBef>
                      </a:pPr>
                      <a:r>
                        <a:rPr sz="1600" b="1" spc="-5" dirty="0">
                          <a:solidFill>
                            <a:schemeClr val="tx1"/>
                          </a:solidFill>
                        </a:rPr>
                        <a:t>rechtwinklig</a:t>
                      </a:r>
                      <a:endParaRPr sz="1600" dirty="0">
                        <a:solidFill>
                          <a:schemeClr val="tx1"/>
                        </a:solidFill>
                        <a:latin typeface="Calibri"/>
                        <a:cs typeface="Calibri"/>
                      </a:endParaRPr>
                    </a:p>
                  </a:txBody>
                  <a:tcPr marL="0" marR="0" marT="30480" marB="0"/>
                </a:tc>
                <a:tc>
                  <a:txBody>
                    <a:bodyPr/>
                    <a:lstStyle/>
                    <a:p>
                      <a:pPr marL="92075">
                        <a:lnSpc>
                          <a:spcPct val="100000"/>
                        </a:lnSpc>
                        <a:spcBef>
                          <a:spcPts val="240"/>
                        </a:spcBef>
                      </a:pPr>
                      <a:r>
                        <a:rPr sz="1600" b="1" spc="-10" dirty="0">
                          <a:solidFill>
                            <a:schemeClr val="tx1"/>
                          </a:solidFill>
                        </a:rPr>
                        <a:t>stumpfwinklig</a:t>
                      </a:r>
                      <a:endParaRPr sz="1600" dirty="0">
                        <a:solidFill>
                          <a:schemeClr val="tx1"/>
                        </a:solidFill>
                        <a:latin typeface="Calibri"/>
                        <a:cs typeface="Calibri"/>
                      </a:endParaRPr>
                    </a:p>
                  </a:txBody>
                  <a:tcPr marL="0" marR="0" marT="30480" marB="0"/>
                </a:tc>
                <a:extLst>
                  <a:ext uri="{0D108BD9-81ED-4DB2-BD59-A6C34878D82A}">
                    <a16:rowId xmlns:a16="http://schemas.microsoft.com/office/drawing/2014/main" val="424598360"/>
                  </a:ext>
                </a:extLst>
              </a:tr>
              <a:tr h="589327">
                <a:tc>
                  <a:txBody>
                    <a:bodyPr/>
                    <a:lstStyle/>
                    <a:p>
                      <a:r>
                        <a:rPr lang="de-DE" sz="1600" dirty="0"/>
                        <a:t>gleichseitig</a:t>
                      </a:r>
                    </a:p>
                  </a:txBody>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endParaRPr lang="de-DE" sz="1800" dirty="0"/>
                    </a:p>
                  </a:txBody>
                  <a:tcPr/>
                </a:tc>
                <a:tc>
                  <a:txBody>
                    <a:bodyPr/>
                    <a:lstStyle/>
                    <a:p>
                      <a:endParaRPr lang="de-DE" sz="1800" dirty="0"/>
                    </a:p>
                  </a:txBody>
                  <a:tcPr/>
                </a:tc>
                <a:tc>
                  <a:txBody>
                    <a:bodyPr/>
                    <a:lstStyle/>
                    <a:p>
                      <a:endParaRPr lang="de-DE" sz="1800" dirty="0"/>
                    </a:p>
                  </a:txBody>
                  <a:tcPr/>
                </a:tc>
                <a:extLst>
                  <a:ext uri="{0D108BD9-81ED-4DB2-BD59-A6C34878D82A}">
                    <a16:rowId xmlns:a16="http://schemas.microsoft.com/office/drawing/2014/main" val="3922299361"/>
                  </a:ext>
                </a:extLst>
              </a:tr>
              <a:tr h="589327">
                <a:tc>
                  <a:txBody>
                    <a:bodyPr/>
                    <a:lstStyle/>
                    <a:p>
                      <a:r>
                        <a:rPr lang="de-DE" sz="1600" dirty="0"/>
                        <a:t>gleichschenklig, nicht gleichseitig</a:t>
                      </a:r>
                    </a:p>
                  </a:txBody>
                  <a:tcPr/>
                </a:tc>
                <a:tc>
                  <a:txBody>
                    <a:bodyPr/>
                    <a:lstStyle/>
                    <a:p>
                      <a:pPr marL="92075">
                        <a:lnSpc>
                          <a:spcPct val="100000"/>
                        </a:lnSpc>
                        <a:spcBef>
                          <a:spcPts val="1380"/>
                        </a:spcBef>
                      </a:pPr>
                      <a:endParaRPr sz="1800" dirty="0">
                        <a:latin typeface="Calibri"/>
                        <a:cs typeface="Calibri"/>
                      </a:endParaRPr>
                    </a:p>
                  </a:txBody>
                  <a:tcPr marL="0" marR="0" marT="175260" marB="0"/>
                </a:tc>
                <a:tc>
                  <a:txBody>
                    <a:bodyPr/>
                    <a:lstStyle/>
                    <a:p>
                      <a:pPr marL="92075">
                        <a:lnSpc>
                          <a:spcPct val="100000"/>
                        </a:lnSpc>
                        <a:spcBef>
                          <a:spcPts val="1380"/>
                        </a:spcBef>
                      </a:pPr>
                      <a:endParaRPr sz="1800" dirty="0">
                        <a:latin typeface="Calibri"/>
                        <a:cs typeface="Calibri"/>
                      </a:endParaRPr>
                    </a:p>
                  </a:txBody>
                  <a:tcPr marL="0" marR="0" marT="175260" marB="0"/>
                </a:tc>
                <a:tc>
                  <a:txBody>
                    <a:bodyPr/>
                    <a:lstStyle/>
                    <a:p>
                      <a:pPr marL="92075">
                        <a:lnSpc>
                          <a:spcPct val="100000"/>
                        </a:lnSpc>
                        <a:spcBef>
                          <a:spcPts val="1380"/>
                        </a:spcBef>
                      </a:pPr>
                      <a:endParaRPr sz="1800" dirty="0">
                        <a:latin typeface="Calibri"/>
                        <a:cs typeface="Calibri"/>
                      </a:endParaRPr>
                    </a:p>
                  </a:txBody>
                  <a:tcPr marL="0" marR="0" marT="175260" marB="0"/>
                </a:tc>
                <a:extLst>
                  <a:ext uri="{0D108BD9-81ED-4DB2-BD59-A6C34878D82A}">
                    <a16:rowId xmlns:a16="http://schemas.microsoft.com/office/drawing/2014/main" val="1951042100"/>
                  </a:ext>
                </a:extLst>
              </a:tr>
              <a:tr h="589327">
                <a:tc>
                  <a:txBody>
                    <a:bodyPr/>
                    <a:lstStyle/>
                    <a:p>
                      <a:r>
                        <a:rPr lang="de-DE" sz="1600" dirty="0"/>
                        <a:t>ungleichmäßig</a:t>
                      </a:r>
                    </a:p>
                  </a:txBody>
                  <a:tcPr/>
                </a:tc>
                <a:tc>
                  <a:txBody>
                    <a:bodyPr/>
                    <a:lstStyle/>
                    <a:p>
                      <a:pPr marL="92075">
                        <a:lnSpc>
                          <a:spcPct val="100000"/>
                        </a:lnSpc>
                        <a:spcBef>
                          <a:spcPts val="245"/>
                        </a:spcBef>
                      </a:pPr>
                      <a:endParaRPr sz="1800" dirty="0">
                        <a:latin typeface="Calibri"/>
                        <a:cs typeface="Calibri"/>
                      </a:endParaRPr>
                    </a:p>
                  </a:txBody>
                  <a:tcPr marL="0" marR="0" marT="31115" marB="0"/>
                </a:tc>
                <a:tc>
                  <a:txBody>
                    <a:bodyPr/>
                    <a:lstStyle/>
                    <a:p>
                      <a:pPr marL="92075">
                        <a:lnSpc>
                          <a:spcPct val="100000"/>
                        </a:lnSpc>
                        <a:spcBef>
                          <a:spcPts val="245"/>
                        </a:spcBef>
                      </a:pPr>
                      <a:endParaRPr sz="1800" dirty="0">
                        <a:latin typeface="Calibri"/>
                        <a:cs typeface="Calibri"/>
                      </a:endParaRPr>
                    </a:p>
                  </a:txBody>
                  <a:tcPr marL="0" marR="0" marT="31115" marB="0"/>
                </a:tc>
                <a:tc>
                  <a:txBody>
                    <a:bodyPr/>
                    <a:lstStyle/>
                    <a:p>
                      <a:pPr marL="92075">
                        <a:lnSpc>
                          <a:spcPct val="100000"/>
                        </a:lnSpc>
                        <a:spcBef>
                          <a:spcPts val="245"/>
                        </a:spcBef>
                      </a:pPr>
                      <a:endParaRPr sz="1800" dirty="0">
                        <a:latin typeface="Calibri"/>
                        <a:cs typeface="Calibri"/>
                      </a:endParaRPr>
                    </a:p>
                  </a:txBody>
                  <a:tcPr marL="0" marR="0" marT="31115" marB="0"/>
                </a:tc>
                <a:extLst>
                  <a:ext uri="{0D108BD9-81ED-4DB2-BD59-A6C34878D82A}">
                    <a16:rowId xmlns:a16="http://schemas.microsoft.com/office/drawing/2014/main" val="1730419328"/>
                  </a:ext>
                </a:extLst>
              </a:tr>
            </a:tbl>
          </a:graphicData>
        </a:graphic>
      </p:graphicFrame>
      <p:sp>
        <p:nvSpPr>
          <p:cNvPr id="25" name="Titel 3">
            <a:extLst>
              <a:ext uri="{FF2B5EF4-FFF2-40B4-BE49-F238E27FC236}">
                <a16:creationId xmlns:a16="http://schemas.microsoft.com/office/drawing/2014/main" id="{A6DA5E8B-6956-1DA7-0248-E0A86C4412B6}"/>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grpSp>
        <p:nvGrpSpPr>
          <p:cNvPr id="5" name="Knopf1">
            <a:extLst>
              <a:ext uri="{FF2B5EF4-FFF2-40B4-BE49-F238E27FC236}">
                <a16:creationId xmlns:a16="http://schemas.microsoft.com/office/drawing/2014/main" id="{AF69F5A0-1437-31A5-8CBF-2B6E92508F71}"/>
              </a:ext>
            </a:extLst>
          </p:cNvPr>
          <p:cNvGrpSpPr/>
          <p:nvPr/>
        </p:nvGrpSpPr>
        <p:grpSpPr>
          <a:xfrm>
            <a:off x="9383011" y="1045049"/>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62202E69-CA17-F2FF-E2D8-5886706CF66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Ellipse 27">
              <a:extLst>
                <a:ext uri="{FF2B5EF4-FFF2-40B4-BE49-F238E27FC236}">
                  <a16:creationId xmlns:a16="http://schemas.microsoft.com/office/drawing/2014/main" id="{F6E24FE6-EB0C-61D2-A18B-44E450C4AEC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9" name="Hilfe 1 Grafik">
            <a:extLst>
              <a:ext uri="{FF2B5EF4-FFF2-40B4-BE49-F238E27FC236}">
                <a16:creationId xmlns:a16="http://schemas.microsoft.com/office/drawing/2014/main" id="{B0F4DC45-08AC-5D55-5375-2BCBA328D3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1716584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2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29"/>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EF792A-6B05-6455-81E9-28A990909B89}"/>
              </a:ext>
            </a:extLst>
          </p:cNvPr>
          <p:cNvSpPr>
            <a:spLocks noGrp="1"/>
          </p:cNvSpPr>
          <p:nvPr>
            <p:ph idx="1"/>
          </p:nvPr>
        </p:nvSpPr>
        <p:spPr>
          <a:xfrm>
            <a:off x="64289" y="1063034"/>
            <a:ext cx="9203968" cy="5174278"/>
          </a:xfrm>
        </p:spPr>
        <p:txBody>
          <a:bodyPr/>
          <a:lstStyle/>
          <a:p>
            <a:pPr marL="0">
              <a:spcBef>
                <a:spcPts val="0"/>
              </a:spcBef>
            </a:pPr>
            <a:r>
              <a:rPr lang="de-DE" sz="1600" b="1" dirty="0"/>
              <a:t>Aufgabe 1 </a:t>
            </a:r>
          </a:p>
          <a:p>
            <a:pPr marL="0">
              <a:spcBef>
                <a:spcPts val="0"/>
              </a:spcBef>
            </a:pPr>
            <a:r>
              <a:rPr lang="de-DE" sz="1600" dirty="0"/>
              <a:t>Berechne den Flächeninhalt des Trapezes</a:t>
            </a:r>
            <a:r>
              <a:rPr lang="de-DE" dirty="0"/>
              <a:t>. </a:t>
            </a:r>
          </a:p>
          <a:p>
            <a:endParaRPr lang="de-DE" dirty="0"/>
          </a:p>
          <a:p>
            <a:endParaRPr lang="de-DE" dirty="0"/>
          </a:p>
          <a:p>
            <a:endParaRPr lang="de-DE" dirty="0"/>
          </a:p>
          <a:p>
            <a:endParaRPr lang="de-DE" dirty="0"/>
          </a:p>
          <a:p>
            <a:endParaRPr lang="de-DE" dirty="0"/>
          </a:p>
          <a:p>
            <a:r>
              <a:rPr lang="de-DE" sz="1600" b="1" dirty="0">
                <a:solidFill>
                  <a:schemeClr val="tx1"/>
                </a:solidFill>
              </a:rPr>
              <a:t>Aufgabe 2 </a:t>
            </a:r>
            <a:r>
              <a:rPr lang="de-DE" sz="1600" dirty="0">
                <a:solidFill>
                  <a:schemeClr val="tx1"/>
                </a:solidFill>
              </a:rPr>
              <a:t>[MSA </a:t>
            </a:r>
            <a:r>
              <a:rPr lang="en-US" sz="1600" dirty="0">
                <a:solidFill>
                  <a:schemeClr val="tx1"/>
                </a:solidFill>
                <a:effectLst/>
                <a:ea typeface="Times New Roman" panose="02020603050405020304" pitchFamily="18" charset="0"/>
              </a:rPr>
              <a:t>2014 N A3]</a:t>
            </a:r>
            <a:r>
              <a:rPr lang="de-DE" sz="1600" dirty="0">
                <a:solidFill>
                  <a:schemeClr val="tx1"/>
                </a:solidFill>
              </a:rPr>
              <a:t>  </a:t>
            </a:r>
          </a:p>
          <a:p>
            <a:r>
              <a:rPr lang="de-DE" sz="1600" dirty="0"/>
              <a:t>In einem Baumarkt werden Abdeckplanen mit </a:t>
            </a:r>
          </a:p>
          <a:p>
            <a:r>
              <a:rPr lang="de-DE" sz="1600" dirty="0"/>
              <a:t>folgenden Maßen angeboten:</a:t>
            </a:r>
          </a:p>
          <a:p>
            <a:pPr marL="288925" indent="-285750">
              <a:buFont typeface="Wingdings" panose="05000000000000000000" pitchFamily="2" charset="2"/>
              <a:buChar char="q"/>
            </a:pPr>
            <a:r>
              <a:rPr lang="de-DE" sz="1600" dirty="0">
                <a:solidFill>
                  <a:srgbClr val="000000"/>
                </a:solidFill>
                <a:effectLst/>
                <a:ea typeface="Times New Roman" panose="02020603050405020304" pitchFamily="18" charset="0"/>
              </a:rPr>
              <a:t>1,50 m x 4,00 m	</a:t>
            </a:r>
          </a:p>
          <a:p>
            <a:pPr marL="288925" indent="-285750">
              <a:buFont typeface="Wingdings" panose="05000000000000000000" pitchFamily="2" charset="2"/>
              <a:buChar char="q"/>
            </a:pPr>
            <a:r>
              <a:rPr lang="de-DE" sz="1600" dirty="0">
                <a:solidFill>
                  <a:srgbClr val="000000"/>
                </a:solidFill>
                <a:effectLst/>
                <a:ea typeface="Times New Roman" panose="02020603050405020304" pitchFamily="18" charset="0"/>
              </a:rPr>
              <a:t> 3,00 m x 2,00 m		</a:t>
            </a:r>
          </a:p>
          <a:p>
            <a:pPr marL="288925" indent="-285750">
              <a:buFont typeface="Wingdings" panose="05000000000000000000" pitchFamily="2" charset="2"/>
              <a:buChar char="q"/>
            </a:pPr>
            <a:r>
              <a:rPr lang="de-DE" sz="1600" dirty="0">
                <a:solidFill>
                  <a:srgbClr val="000000"/>
                </a:solidFill>
                <a:effectLst/>
                <a:ea typeface="Times New Roman" panose="02020603050405020304" pitchFamily="18" charset="0"/>
              </a:rPr>
              <a:t>4,00 m x 2,00 m</a:t>
            </a:r>
          </a:p>
          <a:p>
            <a:r>
              <a:rPr lang="de-DE" sz="1600" dirty="0">
                <a:solidFill>
                  <a:srgbClr val="000000"/>
                </a:solidFill>
              </a:rPr>
              <a:t>Begründe, welche Plane den Sandkasten </a:t>
            </a:r>
          </a:p>
          <a:p>
            <a:r>
              <a:rPr lang="de-DE" sz="1600" dirty="0">
                <a:solidFill>
                  <a:srgbClr val="000000"/>
                </a:solidFill>
              </a:rPr>
              <a:t>vollständig abdeckt.</a:t>
            </a:r>
            <a:endParaRPr lang="de-DE" sz="1600" dirty="0"/>
          </a:p>
          <a:p>
            <a:endParaRPr lang="de-DE" dirty="0"/>
          </a:p>
          <a:p>
            <a:endParaRPr lang="de-DE" dirty="0"/>
          </a:p>
          <a:p>
            <a:endParaRPr lang="de-DE" dirty="0"/>
          </a:p>
          <a:p>
            <a:endParaRPr lang="de-DE" dirty="0"/>
          </a:p>
        </p:txBody>
      </p:sp>
      <p:sp>
        <p:nvSpPr>
          <p:cNvPr id="3" name="Textplatzhalter 2">
            <a:extLst>
              <a:ext uri="{FF2B5EF4-FFF2-40B4-BE49-F238E27FC236}">
                <a16:creationId xmlns:a16="http://schemas.microsoft.com/office/drawing/2014/main" id="{DD83D3C5-BBB6-E8E0-65BF-A5A0EBD5C3A7}"/>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5AA214F-5CDF-2E23-2E63-BA6943F03303}"/>
              </a:ext>
            </a:extLst>
          </p:cNvPr>
          <p:cNvSpPr>
            <a:spLocks noGrp="1"/>
          </p:cNvSpPr>
          <p:nvPr>
            <p:ph type="title"/>
          </p:nvPr>
        </p:nvSpPr>
        <p:spPr/>
        <p:txBody>
          <a:bodyPr/>
          <a:lstStyle/>
          <a:p>
            <a:r>
              <a:rPr lang="de-DE" dirty="0"/>
              <a:t>Flächeninhalt Trapez</a:t>
            </a:r>
          </a:p>
        </p:txBody>
      </p:sp>
      <p:pic>
        <p:nvPicPr>
          <p:cNvPr id="2050" name="Grafik 1">
            <a:extLst>
              <a:ext uri="{FF2B5EF4-FFF2-40B4-BE49-F238E27FC236}">
                <a16:creationId xmlns:a16="http://schemas.microsoft.com/office/drawing/2014/main" id="{9412C20A-6620-9F18-3EC6-07E1F492C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45" t="6035" r="29367" b="31197"/>
          <a:stretch>
            <a:fillRect/>
          </a:stretch>
        </p:blipFill>
        <p:spPr bwMode="auto">
          <a:xfrm>
            <a:off x="4795618" y="2999166"/>
            <a:ext cx="4401085" cy="298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Ein Bild, das Reihe, Schrift enthält.&#10;&#10;Automatisch generierte Beschreibung">
            <a:extLst>
              <a:ext uri="{FF2B5EF4-FFF2-40B4-BE49-F238E27FC236}">
                <a16:creationId xmlns:a16="http://schemas.microsoft.com/office/drawing/2014/main" id="{B4ADA579-3EC0-6431-AD44-748423CA3EF0}"/>
              </a:ext>
            </a:extLst>
          </p:cNvPr>
          <p:cNvPicPr>
            <a:picLocks noChangeAspect="1"/>
          </p:cNvPicPr>
          <p:nvPr/>
        </p:nvPicPr>
        <p:blipFill rotWithShape="1">
          <a:blip r:embed="rId3">
            <a:extLst>
              <a:ext uri="{28A0092B-C50C-407E-A947-70E740481C1C}">
                <a14:useLocalDpi xmlns:a14="http://schemas.microsoft.com/office/drawing/2010/main" val="0"/>
              </a:ext>
            </a:extLst>
          </a:blip>
          <a:srcRect b="7979"/>
          <a:stretch/>
        </p:blipFill>
        <p:spPr>
          <a:xfrm>
            <a:off x="140965" y="1628800"/>
            <a:ext cx="2452486" cy="1660949"/>
          </a:xfrm>
          <a:prstGeom prst="rect">
            <a:avLst/>
          </a:prstGeom>
        </p:spPr>
      </p:pic>
      <p:sp>
        <p:nvSpPr>
          <p:cNvPr id="12" name="Fußzeilenplatzhalter 5">
            <a:extLst>
              <a:ext uri="{FF2B5EF4-FFF2-40B4-BE49-F238E27FC236}">
                <a16:creationId xmlns:a16="http://schemas.microsoft.com/office/drawing/2014/main" id="{77E36430-DDFE-114C-1FFA-C5DF7340F781}"/>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E7C0D499-F078-EE36-2C90-E4B0F5DE271B}"/>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grpSp>
        <p:nvGrpSpPr>
          <p:cNvPr id="5" name="Knopf5">
            <a:extLst>
              <a:ext uri="{FF2B5EF4-FFF2-40B4-BE49-F238E27FC236}">
                <a16:creationId xmlns:a16="http://schemas.microsoft.com/office/drawing/2014/main" id="{CB1DF66C-AF1C-6E81-60A3-425B71458A45}"/>
              </a:ext>
            </a:extLst>
          </p:cNvPr>
          <p:cNvGrpSpPr/>
          <p:nvPr/>
        </p:nvGrpSpPr>
        <p:grpSpPr>
          <a:xfrm>
            <a:off x="9383011" y="3574973"/>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523D9993-FD1E-271E-71EA-A741BA79100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4">
              <a:extLst>
                <a:ext uri="{FF2B5EF4-FFF2-40B4-BE49-F238E27FC236}">
                  <a16:creationId xmlns:a16="http://schemas.microsoft.com/office/drawing/2014/main" id="{1814312E-E309-2695-14F5-738D3F10782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Hilfe 5 Grafik">
            <a:extLst>
              <a:ext uri="{FF2B5EF4-FFF2-40B4-BE49-F238E27FC236}">
                <a16:creationId xmlns:a16="http://schemas.microsoft.com/office/drawing/2014/main" id="{80D8C018-0543-622B-39D6-AF9EF8C9D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51242" y="1466745"/>
            <a:ext cx="7741049" cy="4484760"/>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45328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7.40741E-7 L -0.88092 -7.40741E-7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61538E-6 -7.40741E-7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BBEF792A-6B05-6455-81E9-28A990909B89}"/>
                  </a:ext>
                </a:extLst>
              </p:cNvPr>
              <p:cNvSpPr>
                <a:spLocks noGrp="1"/>
              </p:cNvSpPr>
              <p:nvPr>
                <p:ph idx="1"/>
              </p:nvPr>
            </p:nvSpPr>
            <p:spPr>
              <a:xfrm>
                <a:off x="64289" y="1063034"/>
                <a:ext cx="9203968" cy="5174278"/>
              </a:xfrm>
            </p:spPr>
            <p:txBody>
              <a:bodyPr/>
              <a:lstStyle/>
              <a:p>
                <a:pPr>
                  <a:spcBef>
                    <a:spcPts val="0"/>
                  </a:spcBef>
                </a:pPr>
                <a:r>
                  <a:rPr lang="de-DE" sz="1600" b="1" dirty="0"/>
                  <a:t>Aufgabe 1 </a:t>
                </a:r>
              </a:p>
              <a:p>
                <a:pPr>
                  <a:spcBef>
                    <a:spcPts val="0"/>
                  </a:spcBef>
                </a:pPr>
                <a:r>
                  <a:rPr lang="de-DE" sz="1600" dirty="0"/>
                  <a:t>Berechne den Flächeninhalt des Trapezes</a:t>
                </a:r>
                <a:r>
                  <a:rPr lang="de-DE" dirty="0"/>
                  <a:t>.</a:t>
                </a:r>
              </a:p>
              <a:p>
                <a:pPr>
                  <a:spcBef>
                    <a:spcPts val="0"/>
                  </a:spcBef>
                </a:pPr>
                <a:r>
                  <a:rPr lang="de-DE" dirty="0"/>
                  <a:t>A = </a:t>
                </a:r>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𝑐</m:t>
                        </m:r>
                        <m:r>
                          <a:rPr lang="de-DE" b="0" i="1" smtClean="0">
                            <a:latin typeface="Cambria Math" panose="02040503050406030204" pitchFamily="18" charset="0"/>
                          </a:rPr>
                          <m:t>)</m:t>
                        </m:r>
                      </m:num>
                      <m:den>
                        <m:r>
                          <a:rPr lang="de-DE" b="0" i="1" smtClean="0">
                            <a:latin typeface="Cambria Math" panose="02040503050406030204" pitchFamily="18" charset="0"/>
                          </a:rPr>
                          <m:t>2</m:t>
                        </m:r>
                      </m:den>
                    </m:f>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h</m:t>
                    </m:r>
                  </m:oMath>
                </a14:m>
                <a:r>
                  <a:rPr lang="de-DE" dirty="0"/>
                  <a:t>	 A =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m:t>
                        </m:r>
                        <m:r>
                          <a:rPr lang="de-DE" b="0" i="1" smtClean="0">
                            <a:latin typeface="Cambria Math" panose="02040503050406030204" pitchFamily="18" charset="0"/>
                          </a:rPr>
                          <m:t>25,80 </m:t>
                        </m:r>
                        <m:r>
                          <a:rPr lang="de-DE" i="1">
                            <a:latin typeface="Cambria Math" panose="02040503050406030204" pitchFamily="18" charset="0"/>
                          </a:rPr>
                          <m:t>+</m:t>
                        </m:r>
                        <m:r>
                          <a:rPr lang="de-DE" b="0" i="1" smtClean="0">
                            <a:latin typeface="Cambria Math" panose="02040503050406030204" pitchFamily="18" charset="0"/>
                          </a:rPr>
                          <m:t>15</m:t>
                        </m:r>
                        <m:r>
                          <a:rPr lang="de-DE" i="1">
                            <a:latin typeface="Cambria Math" panose="02040503050406030204" pitchFamily="18" charset="0"/>
                          </a:rPr>
                          <m:t>)</m:t>
                        </m:r>
                      </m:num>
                      <m:den>
                        <m:r>
                          <a:rPr lang="de-DE" i="1">
                            <a:latin typeface="Cambria Math" panose="02040503050406030204" pitchFamily="18" charset="0"/>
                          </a:rPr>
                          <m:t>2</m:t>
                        </m:r>
                      </m:den>
                    </m:f>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8=163,2 </m:t>
                    </m:r>
                    <m:r>
                      <a:rPr lang="de-DE" b="0" i="1" smtClean="0">
                        <a:latin typeface="Cambria Math" panose="02040503050406030204" pitchFamily="18" charset="0"/>
                        <a:ea typeface="Cambria Math" panose="02040503050406030204" pitchFamily="18" charset="0"/>
                      </a:rPr>
                      <m:t>𝑚</m:t>
                    </m:r>
                    <m:r>
                      <a:rPr lang="de-DE" b="0" i="1" smtClean="0">
                        <a:latin typeface="Cambria Math" panose="02040503050406030204" pitchFamily="18" charset="0"/>
                        <a:ea typeface="Cambria Math" panose="02040503050406030204" pitchFamily="18" charset="0"/>
                      </a:rPr>
                      <m:t>²</m:t>
                    </m:r>
                  </m:oMath>
                </a14:m>
                <a:endParaRPr lang="de-DE" dirty="0"/>
              </a:p>
              <a:p>
                <a:pPr>
                  <a:spcBef>
                    <a:spcPts val="0"/>
                  </a:spcBef>
                </a:pPr>
                <a:endParaRPr lang="de-DE" dirty="0"/>
              </a:p>
              <a:p>
                <a:pPr>
                  <a:spcBef>
                    <a:spcPts val="0"/>
                  </a:spcBef>
                </a:pPr>
                <a:endParaRPr lang="de-DE" dirty="0"/>
              </a:p>
              <a:p>
                <a:pPr>
                  <a:spcBef>
                    <a:spcPts val="0"/>
                  </a:spcBef>
                </a:pPr>
                <a:endParaRPr lang="de-DE" dirty="0"/>
              </a:p>
              <a:p>
                <a:pPr>
                  <a:spcBef>
                    <a:spcPts val="0"/>
                  </a:spcBef>
                </a:pPr>
                <a:endParaRPr lang="de-DE" dirty="0"/>
              </a:p>
              <a:p>
                <a:pPr>
                  <a:spcBef>
                    <a:spcPts val="0"/>
                  </a:spcBef>
                </a:pPr>
                <a:r>
                  <a:rPr lang="de-DE" sz="1600" b="1" dirty="0">
                    <a:solidFill>
                      <a:schemeClr val="tx1"/>
                    </a:solidFill>
                  </a:rPr>
                  <a:t>Aufgabe 2 </a:t>
                </a:r>
                <a:r>
                  <a:rPr lang="de-DE" sz="1600" dirty="0">
                    <a:solidFill>
                      <a:schemeClr val="tx1"/>
                    </a:solidFill>
                  </a:rPr>
                  <a:t>[MSA </a:t>
                </a:r>
                <a:r>
                  <a:rPr lang="en-US" sz="1600" dirty="0">
                    <a:solidFill>
                      <a:schemeClr val="tx1"/>
                    </a:solidFill>
                    <a:effectLst/>
                    <a:ea typeface="Times New Roman" panose="02020603050405020304" pitchFamily="18" charset="0"/>
                  </a:rPr>
                  <a:t>2014 N A3]</a:t>
                </a:r>
                <a:r>
                  <a:rPr lang="de-DE" sz="1600" dirty="0">
                    <a:solidFill>
                      <a:schemeClr val="tx1"/>
                    </a:solidFill>
                  </a:rPr>
                  <a:t> </a:t>
                </a:r>
              </a:p>
              <a:p>
                <a:pPr>
                  <a:spcBef>
                    <a:spcPts val="0"/>
                  </a:spcBef>
                </a:pPr>
                <a:r>
                  <a:rPr lang="de-DE" sz="1600" dirty="0"/>
                  <a:t>In einem Baumarkt werden </a:t>
                </a:r>
              </a:p>
              <a:p>
                <a:pPr>
                  <a:spcBef>
                    <a:spcPts val="0"/>
                  </a:spcBef>
                </a:pPr>
                <a:r>
                  <a:rPr lang="de-DE" sz="1600" dirty="0"/>
                  <a:t>Abdeckplanen mit folgenden Maßen angeboten:</a:t>
                </a:r>
              </a:p>
              <a:p>
                <a:pPr marL="288925" indent="-285750">
                  <a:spcBef>
                    <a:spcPts val="0"/>
                  </a:spcBef>
                  <a:buFont typeface="Wingdings" panose="05000000000000000000" pitchFamily="2" charset="2"/>
                  <a:buChar char="q"/>
                </a:pPr>
                <a:r>
                  <a:rPr lang="de-DE" sz="1600" dirty="0">
                    <a:solidFill>
                      <a:srgbClr val="000000"/>
                    </a:solidFill>
                    <a:effectLst/>
                    <a:ea typeface="Times New Roman" panose="02020603050405020304" pitchFamily="18" charset="0"/>
                  </a:rPr>
                  <a:t>1,50 m x 4,00 m	</a:t>
                </a:r>
              </a:p>
              <a:p>
                <a:pPr marL="288925" indent="-285750">
                  <a:spcBef>
                    <a:spcPts val="0"/>
                  </a:spcBef>
                  <a:buFont typeface="Wingdings" panose="05000000000000000000" pitchFamily="2" charset="2"/>
                  <a:buChar char="q"/>
                </a:pPr>
                <a:r>
                  <a:rPr lang="de-DE" sz="1600" dirty="0">
                    <a:solidFill>
                      <a:srgbClr val="000000"/>
                    </a:solidFill>
                    <a:effectLst/>
                    <a:ea typeface="Times New Roman" panose="02020603050405020304" pitchFamily="18" charset="0"/>
                  </a:rPr>
                  <a:t> 3,00 m x 2,00 m		</a:t>
                </a:r>
              </a:p>
              <a:p>
                <a:pPr marL="288925" indent="-285750">
                  <a:spcBef>
                    <a:spcPts val="0"/>
                  </a:spcBef>
                  <a:buFont typeface="Wingdings" panose="05000000000000000000" pitchFamily="2" charset="2"/>
                  <a:buChar char="q"/>
                </a:pPr>
                <a:r>
                  <a:rPr lang="de-DE" sz="1600" dirty="0">
                    <a:solidFill>
                      <a:srgbClr val="000000"/>
                    </a:solidFill>
                    <a:effectLst/>
                    <a:ea typeface="Times New Roman" panose="02020603050405020304" pitchFamily="18" charset="0"/>
                  </a:rPr>
                  <a:t>4,00 m x 2,00 m</a:t>
                </a:r>
              </a:p>
              <a:p>
                <a:pPr>
                  <a:spcBef>
                    <a:spcPts val="0"/>
                  </a:spcBef>
                </a:pPr>
                <a:r>
                  <a:rPr lang="de-DE" sz="1600" u="sng" dirty="0">
                    <a:solidFill>
                      <a:srgbClr val="000000"/>
                    </a:solidFill>
                  </a:rPr>
                  <a:t>Begründung:</a:t>
                </a:r>
              </a:p>
              <a:p>
                <a:pPr>
                  <a:spcBef>
                    <a:spcPts val="0"/>
                  </a:spcBef>
                </a:pPr>
                <a:r>
                  <a:rPr lang="de-DE" sz="1600" dirty="0"/>
                  <a:t>Die längere Seite der Plane muss länger sein </a:t>
                </a:r>
              </a:p>
              <a:p>
                <a:pPr>
                  <a:spcBef>
                    <a:spcPts val="0"/>
                  </a:spcBef>
                </a:pPr>
                <a:r>
                  <a:rPr lang="de-DE" sz="1600" dirty="0"/>
                  <a:t>als 3,6 m. Die kürzere Seite der Plane muss länger sein als </a:t>
                </a:r>
              </a:p>
              <a:p>
                <a:pPr>
                  <a:spcBef>
                    <a:spcPts val="0"/>
                  </a:spcBef>
                </a:pPr>
                <a:r>
                  <a:rPr lang="de-DE" sz="1600" dirty="0"/>
                  <a:t>1,6 m. Dies ist nur bei </a:t>
                </a:r>
                <a:r>
                  <a:rPr lang="de-DE" sz="1600" dirty="0">
                    <a:solidFill>
                      <a:srgbClr val="000000"/>
                    </a:solidFill>
                    <a:effectLst/>
                    <a:ea typeface="Times New Roman" panose="02020603050405020304" pitchFamily="18" charset="0"/>
                  </a:rPr>
                  <a:t>4,00 m x 2,00 m möglich.</a:t>
                </a:r>
              </a:p>
              <a:p>
                <a:pPr>
                  <a:spcBef>
                    <a:spcPts val="0"/>
                  </a:spcBef>
                </a:pPr>
                <a:r>
                  <a:rPr lang="de-DE" sz="1600" dirty="0"/>
                  <a:t> </a:t>
                </a:r>
              </a:p>
              <a:p>
                <a:pPr>
                  <a:spcBef>
                    <a:spcPts val="0"/>
                  </a:spcBef>
                </a:pPr>
                <a:endParaRPr lang="de-DE" sz="1600" dirty="0">
                  <a:solidFill>
                    <a:srgbClr val="000000"/>
                  </a:solidFill>
                </a:endParaRPr>
              </a:p>
              <a:p>
                <a:pPr>
                  <a:spcBef>
                    <a:spcPts val="0"/>
                  </a:spcBef>
                </a:pPr>
                <a:endParaRPr lang="de-DE" sz="1600" dirty="0"/>
              </a:p>
              <a:p>
                <a:pPr>
                  <a:spcBef>
                    <a:spcPts val="0"/>
                  </a:spcBef>
                </a:pPr>
                <a:endParaRPr lang="de-DE" dirty="0"/>
              </a:p>
              <a:p>
                <a:pPr>
                  <a:spcBef>
                    <a:spcPts val="0"/>
                  </a:spcBef>
                </a:pPr>
                <a:endParaRPr lang="de-DE" dirty="0"/>
              </a:p>
              <a:p>
                <a:pPr>
                  <a:spcBef>
                    <a:spcPts val="0"/>
                  </a:spcBef>
                </a:pPr>
                <a:endParaRPr lang="de-DE" dirty="0"/>
              </a:p>
              <a:p>
                <a:pPr>
                  <a:spcBef>
                    <a:spcPts val="0"/>
                  </a:spcBef>
                </a:pPr>
                <a:endParaRPr lang="de-DE" dirty="0"/>
              </a:p>
            </p:txBody>
          </p:sp>
        </mc:Choice>
        <mc:Fallback xmlns="">
          <p:sp>
            <p:nvSpPr>
              <p:cNvPr id="2" name="Inhaltsplatzhalter 1">
                <a:extLst>
                  <a:ext uri="{FF2B5EF4-FFF2-40B4-BE49-F238E27FC236}">
                    <a16:creationId xmlns:a16="http://schemas.microsoft.com/office/drawing/2014/main" id="{BBEF792A-6B05-6455-81E9-28A990909B89}"/>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DD83D3C5-BBB6-E8E0-65BF-A5A0EBD5C3A7}"/>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5AA214F-5CDF-2E23-2E63-BA6943F03303}"/>
              </a:ext>
            </a:extLst>
          </p:cNvPr>
          <p:cNvSpPr>
            <a:spLocks noGrp="1"/>
          </p:cNvSpPr>
          <p:nvPr>
            <p:ph type="title"/>
          </p:nvPr>
        </p:nvSpPr>
        <p:spPr/>
        <p:txBody>
          <a:bodyPr/>
          <a:lstStyle/>
          <a:p>
            <a:r>
              <a:rPr lang="de-DE" dirty="0"/>
              <a:t>Lösung</a:t>
            </a:r>
          </a:p>
        </p:txBody>
      </p:sp>
      <p:pic>
        <p:nvPicPr>
          <p:cNvPr id="2050" name="Grafik 1">
            <a:extLst>
              <a:ext uri="{FF2B5EF4-FFF2-40B4-BE49-F238E27FC236}">
                <a16:creationId xmlns:a16="http://schemas.microsoft.com/office/drawing/2014/main" id="{9412C20A-6620-9F18-3EC6-07E1F492C9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2" t="6035" r="31483" b="31197"/>
          <a:stretch/>
        </p:blipFill>
        <p:spPr bwMode="auto">
          <a:xfrm>
            <a:off x="5169024" y="2792068"/>
            <a:ext cx="4065339" cy="312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descr="Ein Bild, das Reihe, Schrift enthält.&#10;&#10;Automatisch generierte Beschreibung">
            <a:extLst>
              <a:ext uri="{FF2B5EF4-FFF2-40B4-BE49-F238E27FC236}">
                <a16:creationId xmlns:a16="http://schemas.microsoft.com/office/drawing/2014/main" id="{5B7CE754-6552-6B7F-4651-01C60A77D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081" y="1124744"/>
            <a:ext cx="2664295" cy="1960851"/>
          </a:xfrm>
          <a:prstGeom prst="rect">
            <a:avLst/>
          </a:prstGeom>
        </p:spPr>
      </p:pic>
      <p:sp>
        <p:nvSpPr>
          <p:cNvPr id="8" name="Textfeld 7">
            <a:extLst>
              <a:ext uri="{FF2B5EF4-FFF2-40B4-BE49-F238E27FC236}">
                <a16:creationId xmlns:a16="http://schemas.microsoft.com/office/drawing/2014/main" id="{C4583690-3922-A284-9F26-835B921C18D1}"/>
              </a:ext>
            </a:extLst>
          </p:cNvPr>
          <p:cNvSpPr txBox="1"/>
          <p:nvPr/>
        </p:nvSpPr>
        <p:spPr>
          <a:xfrm>
            <a:off x="131492" y="4221088"/>
            <a:ext cx="540145" cy="461665"/>
          </a:xfrm>
          <a:prstGeom prst="rect">
            <a:avLst/>
          </a:prstGeom>
          <a:noFill/>
        </p:spPr>
        <p:txBody>
          <a:bodyPr wrap="square" rtlCol="0">
            <a:spAutoFit/>
          </a:bodyPr>
          <a:lstStyle/>
          <a:p>
            <a:r>
              <a:rPr lang="de-DE" sz="2400" dirty="0"/>
              <a:t>x</a:t>
            </a:r>
          </a:p>
        </p:txBody>
      </p:sp>
      <p:sp>
        <p:nvSpPr>
          <p:cNvPr id="10" name="Fußzeilenplatzhalter 5">
            <a:extLst>
              <a:ext uri="{FF2B5EF4-FFF2-40B4-BE49-F238E27FC236}">
                <a16:creationId xmlns:a16="http://schemas.microsoft.com/office/drawing/2014/main" id="{B103B5B5-00D6-D24F-77C2-D3C9DDFD611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9F1058E2-48A2-CAA9-057D-19CC6C76A61F}"/>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spTree>
    <p:extLst>
      <p:ext uri="{BB962C8B-B14F-4D97-AF65-F5344CB8AC3E}">
        <p14:creationId xmlns:p14="http://schemas.microsoft.com/office/powerpoint/2010/main" val="418278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CACAF159-EB4E-57A6-18A6-18AAABCBC8DF}"/>
                  </a:ext>
                </a:extLst>
              </p:cNvPr>
              <p:cNvSpPr>
                <a:spLocks noGrp="1"/>
              </p:cNvSpPr>
              <p:nvPr>
                <p:ph idx="1"/>
              </p:nvPr>
            </p:nvSpPr>
            <p:spPr>
              <a:xfrm>
                <a:off x="64289" y="1063034"/>
                <a:ext cx="9203968" cy="5174278"/>
              </a:xfrm>
            </p:spPr>
            <p:txBody>
              <a:bodyPr/>
              <a:lstStyle/>
              <a:p>
                <a:r>
                  <a:rPr lang="de-DE" sz="1600" b="1" dirty="0">
                    <a:solidFill>
                      <a:schemeClr val="tx1"/>
                    </a:solidFill>
                    <a:latin typeface="Calibri" panose="020F0502020204030204" pitchFamily="34" charset="0"/>
                    <a:cs typeface="Calibri" panose="020F0502020204030204" pitchFamily="34" charset="0"/>
                  </a:rPr>
                  <a:t>Aufgabe 1 </a:t>
                </a:r>
                <a:r>
                  <a:rPr lang="de-DE" sz="1600" dirty="0">
                    <a:solidFill>
                      <a:schemeClr val="tx1"/>
                    </a:solidFill>
                    <a:latin typeface="Calibri" panose="020F0502020204030204" pitchFamily="34" charset="0"/>
                    <a:cs typeface="Calibri" panose="020F0502020204030204" pitchFamily="34" charset="0"/>
                  </a:rPr>
                  <a:t>[MSA </a:t>
                </a:r>
                <a:r>
                  <a:rPr lang="de-DE"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2014 N A1]</a:t>
                </a:r>
              </a:p>
              <a:p>
                <a:r>
                  <a:rPr lang="de-DE" sz="1600" dirty="0"/>
                  <a:t>M ist der Mittelpunkt des Kreises und der Strecke </a:t>
                </a:r>
                <a14:m>
                  <m:oMath xmlns:m="http://schemas.openxmlformats.org/officeDocument/2006/math">
                    <m:acc>
                      <m:accPr>
                        <m:chr m:val="̅"/>
                        <m:ctrlPr>
                          <a:rPr lang="de-DE" sz="1600" i="1" smtClean="0">
                            <a:latin typeface="Cambria Math" panose="02040503050406030204" pitchFamily="18" charset="0"/>
                          </a:rPr>
                        </m:ctrlPr>
                      </m:accPr>
                      <m:e>
                        <m:r>
                          <a:rPr lang="de-DE" sz="1600" b="0" i="1" smtClean="0">
                            <a:latin typeface="Cambria Math" panose="02040503050406030204" pitchFamily="18" charset="0"/>
                          </a:rPr>
                          <m:t>𝐴𝐵</m:t>
                        </m:r>
                      </m:e>
                    </m:acc>
                  </m:oMath>
                </a14:m>
                <a:r>
                  <a:rPr lang="de-DE" sz="1600" dirty="0"/>
                  <a:t> .</a:t>
                </a:r>
              </a:p>
              <a:p>
                <a:r>
                  <a:rPr lang="de-DE" sz="1600" dirty="0"/>
                  <a:t>Es gilt </a:t>
                </a:r>
                <a14:m>
                  <m:oMath xmlns:m="http://schemas.openxmlformats.org/officeDocument/2006/math">
                    <m:acc>
                      <m:accPr>
                        <m:chr m:val="̅"/>
                        <m:ctrlPr>
                          <a:rPr lang="de-DE" sz="1600" i="1" smtClean="0">
                            <a:latin typeface="Cambria Math" panose="02040503050406030204" pitchFamily="18" charset="0"/>
                          </a:rPr>
                        </m:ctrlPr>
                      </m:accPr>
                      <m:e>
                        <m:r>
                          <a:rPr lang="de-DE" sz="1600" b="0" i="1" smtClean="0">
                            <a:latin typeface="Cambria Math" panose="02040503050406030204" pitchFamily="18" charset="0"/>
                          </a:rPr>
                          <m:t>𝐴𝐵</m:t>
                        </m:r>
                      </m:e>
                    </m:acc>
                  </m:oMath>
                </a14:m>
                <a:r>
                  <a:rPr lang="de-DE" sz="1600" dirty="0"/>
                  <a:t> = 6 cm. Gib die Länge der Strecke </a:t>
                </a:r>
                <a14:m>
                  <m:oMath xmlns:m="http://schemas.openxmlformats.org/officeDocument/2006/math">
                    <m:acc>
                      <m:accPr>
                        <m:chr m:val="̅"/>
                        <m:ctrlPr>
                          <a:rPr lang="de-DE" sz="1600" i="1">
                            <a:latin typeface="Cambria Math" panose="02040503050406030204" pitchFamily="18" charset="0"/>
                          </a:rPr>
                        </m:ctrlPr>
                      </m:accPr>
                      <m:e>
                        <m:r>
                          <a:rPr lang="de-DE" sz="1600" b="0" i="1" smtClean="0">
                            <a:latin typeface="Cambria Math" panose="02040503050406030204" pitchFamily="18" charset="0"/>
                          </a:rPr>
                          <m:t>𝑀𝐶</m:t>
                        </m:r>
                      </m:e>
                    </m:acc>
                  </m:oMath>
                </a14:m>
                <a:r>
                  <a:rPr lang="de-DE" sz="1600" dirty="0"/>
                  <a:t> an. </a:t>
                </a:r>
              </a:p>
              <a:p>
                <a:endParaRPr lang="de-DE" sz="1600" dirty="0"/>
              </a:p>
              <a:p>
                <a:endParaRPr lang="de-DE" sz="1600" dirty="0"/>
              </a:p>
              <a:p>
                <a:endParaRPr lang="de-DE" sz="1600" dirty="0"/>
              </a:p>
              <a:p>
                <a:endParaRPr lang="de-DE" sz="1600" dirty="0"/>
              </a:p>
              <a:p>
                <a:r>
                  <a:rPr lang="de-DE" sz="1600" b="1" dirty="0">
                    <a:solidFill>
                      <a:schemeClr val="tx1"/>
                    </a:solidFill>
                  </a:rPr>
                  <a:t>Aufgabe 2</a:t>
                </a:r>
                <a:r>
                  <a:rPr lang="de-DE" sz="1600" dirty="0">
                    <a:solidFill>
                      <a:schemeClr val="tx1"/>
                    </a:solidFill>
                  </a:rPr>
                  <a:t> [MSA 2014 X Basisaufgabe]</a:t>
                </a:r>
              </a:p>
              <a:p>
                <a:r>
                  <a:rPr lang="de-DE" sz="1600" dirty="0"/>
                  <a:t>Eine kreisförmige Uhr hat einen Durchmesser von 15 cm. Gib den Umfang der Uhr an.</a:t>
                </a:r>
              </a:p>
            </p:txBody>
          </p:sp>
        </mc:Choice>
        <mc:Fallback xmlns="">
          <p:sp>
            <p:nvSpPr>
              <p:cNvPr id="2" name="Inhaltsplatzhalter 1">
                <a:extLst>
                  <a:ext uri="{FF2B5EF4-FFF2-40B4-BE49-F238E27FC236}">
                    <a16:creationId xmlns:a16="http://schemas.microsoft.com/office/drawing/2014/main" id="{CACAF159-EB4E-57A6-18A6-18AAABCBC8DF}"/>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7" name="Textplatzhalter 6">
            <a:extLst>
              <a:ext uri="{FF2B5EF4-FFF2-40B4-BE49-F238E27FC236}">
                <a16:creationId xmlns:a16="http://schemas.microsoft.com/office/drawing/2014/main" id="{8F85D04C-E013-7229-3637-15F77214D19D}"/>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6CF109C-46BE-8723-14DA-392DFFF1EC2F}"/>
              </a:ext>
            </a:extLst>
          </p:cNvPr>
          <p:cNvSpPr>
            <a:spLocks noGrp="1"/>
          </p:cNvSpPr>
          <p:nvPr>
            <p:ph type="title"/>
          </p:nvPr>
        </p:nvSpPr>
        <p:spPr/>
        <p:txBody>
          <a:bodyPr/>
          <a:lstStyle/>
          <a:p>
            <a:r>
              <a:rPr lang="de-DE" dirty="0"/>
              <a:t>Kreis – Radius und Umfang</a:t>
            </a:r>
          </a:p>
        </p:txBody>
      </p:sp>
      <p:pic>
        <p:nvPicPr>
          <p:cNvPr id="23" name="Grafik 22" descr="Ein Bild, das Kreis, Diagramm, Reihe, Schrift enthält.&#10;&#10;Automatisch generierte Beschreibung">
            <a:extLst>
              <a:ext uri="{FF2B5EF4-FFF2-40B4-BE49-F238E27FC236}">
                <a16:creationId xmlns:a16="http://schemas.microsoft.com/office/drawing/2014/main" id="{3561145F-14F2-3B37-863B-0B6FBC0C9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72" y="1340768"/>
            <a:ext cx="2664296" cy="1986328"/>
          </a:xfrm>
          <a:prstGeom prst="rect">
            <a:avLst/>
          </a:prstGeom>
        </p:spPr>
      </p:pic>
      <p:sp>
        <p:nvSpPr>
          <p:cNvPr id="11" name="Fußzeilenplatzhalter 5">
            <a:extLst>
              <a:ext uri="{FF2B5EF4-FFF2-40B4-BE49-F238E27FC236}">
                <a16:creationId xmlns:a16="http://schemas.microsoft.com/office/drawing/2014/main" id="{A0D85D7A-580F-D29D-2B66-A280D32C593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8183842C-33FF-CC62-FB34-886AE7398B1E}"/>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grpSp>
        <p:nvGrpSpPr>
          <p:cNvPr id="9" name="Knopf6">
            <a:extLst>
              <a:ext uri="{FF2B5EF4-FFF2-40B4-BE49-F238E27FC236}">
                <a16:creationId xmlns:a16="http://schemas.microsoft.com/office/drawing/2014/main" id="{C97BD258-BB76-8EE0-2040-9F53E769E4C3}"/>
              </a:ext>
            </a:extLst>
          </p:cNvPr>
          <p:cNvGrpSpPr/>
          <p:nvPr/>
        </p:nvGrpSpPr>
        <p:grpSpPr>
          <a:xfrm>
            <a:off x="9383011" y="4207454"/>
            <a:ext cx="525690" cy="504000"/>
            <a:chOff x="8550142" y="4941168"/>
            <a:chExt cx="593858" cy="576064"/>
          </a:xfrm>
          <a:solidFill>
            <a:schemeClr val="accent1"/>
          </a:solidFill>
        </p:grpSpPr>
        <p:sp>
          <p:nvSpPr>
            <p:cNvPr id="12" name="Rechteck 11">
              <a:extLst>
                <a:ext uri="{FF2B5EF4-FFF2-40B4-BE49-F238E27FC236}">
                  <a16:creationId xmlns:a16="http://schemas.microsoft.com/office/drawing/2014/main" id="{6811D8A4-3852-5C7A-553F-1F51459783B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2">
              <a:extLst>
                <a:ext uri="{FF2B5EF4-FFF2-40B4-BE49-F238E27FC236}">
                  <a16:creationId xmlns:a16="http://schemas.microsoft.com/office/drawing/2014/main" id="{239BDB2A-539F-2EAF-F2B3-D5DF8A39A7E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4" name="Hilfe 6 Grafik">
            <a:extLst>
              <a:ext uri="{FF2B5EF4-FFF2-40B4-BE49-F238E27FC236}">
                <a16:creationId xmlns:a16="http://schemas.microsoft.com/office/drawing/2014/main" id="{B746A13A-9A85-C0FC-AA52-3A88567F6B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4498" y="1641226"/>
            <a:ext cx="7843901"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806778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7692E-6 1.85185E-6 L -0.88093 1.85185E-6 " pathEditMode="relative" rAng="0" ptsTypes="AA">
                                      <p:cBhvr>
                                        <p:cTn id="6" dur="2000" fill="hold"/>
                                        <p:tgtEl>
                                          <p:spTgt spid="1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85185E-6 L 3.07692E-6 1.85185E-6 " pathEditMode="relative" rAng="0" ptsTypes="AA">
                                      <p:cBhvr>
                                        <p:cTn id="10"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CACAF159-EB4E-57A6-18A6-18AAABCBC8DF}"/>
                  </a:ext>
                </a:extLst>
              </p:cNvPr>
              <p:cNvSpPr>
                <a:spLocks noGrp="1"/>
              </p:cNvSpPr>
              <p:nvPr>
                <p:ph idx="1"/>
              </p:nvPr>
            </p:nvSpPr>
            <p:spPr>
              <a:xfrm>
                <a:off x="64289" y="1063034"/>
                <a:ext cx="9203968" cy="5174278"/>
              </a:xfrm>
            </p:spPr>
            <p:txBody>
              <a:bodyPr/>
              <a:lstStyle/>
              <a:p>
                <a:r>
                  <a:rPr lang="de-DE" sz="1600" b="1" dirty="0">
                    <a:solidFill>
                      <a:schemeClr val="tx1"/>
                    </a:solidFill>
                    <a:latin typeface="Calibri" panose="020F0502020204030204" pitchFamily="34" charset="0"/>
                    <a:cs typeface="Calibri" panose="020F0502020204030204" pitchFamily="34" charset="0"/>
                  </a:rPr>
                  <a:t>Aufgabe 1 </a:t>
                </a:r>
                <a:r>
                  <a:rPr lang="de-DE" sz="1600" dirty="0">
                    <a:solidFill>
                      <a:schemeClr val="tx1"/>
                    </a:solidFill>
                    <a:latin typeface="Calibri" panose="020F0502020204030204" pitchFamily="34" charset="0"/>
                    <a:cs typeface="Calibri" panose="020F0502020204030204" pitchFamily="34" charset="0"/>
                  </a:rPr>
                  <a:t>[MSA </a:t>
                </a:r>
                <a:r>
                  <a:rPr lang="de-DE"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2014 N A1]</a:t>
                </a:r>
              </a:p>
              <a:p>
                <a:r>
                  <a:rPr lang="de-DE" sz="1600" dirty="0"/>
                  <a:t>M ist der Mittelpunkt des Kreises und der Strecke </a:t>
                </a:r>
                <a14:m>
                  <m:oMath xmlns:m="http://schemas.openxmlformats.org/officeDocument/2006/math">
                    <m:acc>
                      <m:accPr>
                        <m:chr m:val="̅"/>
                        <m:ctrlPr>
                          <a:rPr lang="de-DE" sz="1600" i="1" smtClean="0">
                            <a:latin typeface="Cambria Math" panose="02040503050406030204" pitchFamily="18" charset="0"/>
                          </a:rPr>
                        </m:ctrlPr>
                      </m:accPr>
                      <m:e>
                        <m:r>
                          <a:rPr lang="de-DE" sz="1600" b="0" i="1" smtClean="0">
                            <a:latin typeface="Cambria Math" panose="02040503050406030204" pitchFamily="18" charset="0"/>
                          </a:rPr>
                          <m:t>𝐴𝐵</m:t>
                        </m:r>
                      </m:e>
                    </m:acc>
                  </m:oMath>
                </a14:m>
                <a:r>
                  <a:rPr lang="de-DE" sz="1600" dirty="0"/>
                  <a:t> .</a:t>
                </a:r>
              </a:p>
              <a:p>
                <a:r>
                  <a:rPr lang="de-DE" sz="1600" dirty="0"/>
                  <a:t>Es gilt </a:t>
                </a:r>
                <a14:m>
                  <m:oMath xmlns:m="http://schemas.openxmlformats.org/officeDocument/2006/math">
                    <m:acc>
                      <m:accPr>
                        <m:chr m:val="̅"/>
                        <m:ctrlPr>
                          <a:rPr lang="de-DE" sz="1600" i="1" smtClean="0">
                            <a:latin typeface="Cambria Math" panose="02040503050406030204" pitchFamily="18" charset="0"/>
                          </a:rPr>
                        </m:ctrlPr>
                      </m:accPr>
                      <m:e>
                        <m:r>
                          <a:rPr lang="de-DE" sz="1600" b="0" i="1" smtClean="0">
                            <a:latin typeface="Cambria Math" panose="02040503050406030204" pitchFamily="18" charset="0"/>
                          </a:rPr>
                          <m:t>𝐴𝐵</m:t>
                        </m:r>
                      </m:e>
                    </m:acc>
                  </m:oMath>
                </a14:m>
                <a:r>
                  <a:rPr lang="de-DE" sz="1600" dirty="0"/>
                  <a:t> = 6 cm. </a:t>
                </a:r>
              </a:p>
              <a:p>
                <a:r>
                  <a:rPr lang="de-DE" sz="1600" dirty="0"/>
                  <a:t>Die Strecke </a:t>
                </a:r>
                <a14:m>
                  <m:oMath xmlns:m="http://schemas.openxmlformats.org/officeDocument/2006/math">
                    <m:acc>
                      <m:accPr>
                        <m:chr m:val="̅"/>
                        <m:ctrlPr>
                          <a:rPr lang="de-DE" sz="1600" i="1">
                            <a:latin typeface="Cambria Math" panose="02040503050406030204" pitchFamily="18" charset="0"/>
                          </a:rPr>
                        </m:ctrlPr>
                      </m:accPr>
                      <m:e>
                        <m:r>
                          <a:rPr lang="de-DE" sz="1600" b="0" i="1" smtClean="0">
                            <a:latin typeface="Cambria Math" panose="02040503050406030204" pitchFamily="18" charset="0"/>
                          </a:rPr>
                          <m:t>𝑀𝐶</m:t>
                        </m:r>
                      </m:e>
                    </m:acc>
                  </m:oMath>
                </a14:m>
                <a:r>
                  <a:rPr lang="de-DE" sz="1600" dirty="0"/>
                  <a:t> ist der Radius des Kreises mit der Länge 3 cm. </a:t>
                </a:r>
              </a:p>
              <a:p>
                <a:endParaRPr lang="de-DE" sz="1600" dirty="0"/>
              </a:p>
              <a:p>
                <a:endParaRPr lang="de-DE" sz="1600" dirty="0"/>
              </a:p>
              <a:p>
                <a:endParaRPr lang="de-DE" sz="1600" dirty="0"/>
              </a:p>
              <a:p>
                <a:r>
                  <a:rPr lang="de-DE" sz="1600" b="1" dirty="0">
                    <a:solidFill>
                      <a:schemeClr val="tx1"/>
                    </a:solidFill>
                  </a:rPr>
                  <a:t>Aufgabe 2 </a:t>
                </a:r>
                <a:r>
                  <a:rPr lang="de-DE" sz="1600" dirty="0">
                    <a:solidFill>
                      <a:schemeClr val="tx1"/>
                    </a:solidFill>
                  </a:rPr>
                  <a:t>[MSA 2014 X Basisaufgabe]</a:t>
                </a:r>
              </a:p>
              <a:p>
                <a:r>
                  <a:rPr lang="de-DE" sz="1600" dirty="0"/>
                  <a:t>Eine kreisförmige Uhr hat einen Durchmesser von 15 cm. Gib den Umfang der Uhr an.</a:t>
                </a:r>
              </a:p>
              <a:p>
                <a:pPr/>
                <a14:m>
                  <m:oMathPara xmlns:m="http://schemas.openxmlformats.org/officeDocument/2006/math">
                    <m:oMathParaPr>
                      <m:jc m:val="left"/>
                    </m:oMathParaPr>
                    <m:oMath xmlns:m="http://schemas.openxmlformats.org/officeDocument/2006/math">
                      <m:r>
                        <a:rPr lang="de-DE" sz="1600" i="1" dirty="0" smtClean="0">
                          <a:latin typeface="Cambria Math" panose="02040503050406030204" pitchFamily="18" charset="0"/>
                        </a:rPr>
                        <m:t>𝑑</m:t>
                      </m:r>
                      <m:r>
                        <a:rPr lang="de-DE" sz="1600" i="1" dirty="0" smtClean="0">
                          <a:latin typeface="Cambria Math" panose="02040503050406030204" pitchFamily="18" charset="0"/>
                        </a:rPr>
                        <m:t> = 2⋅</m:t>
                      </m:r>
                      <m:r>
                        <a:rPr lang="de-DE" sz="1600" i="1" dirty="0" smtClean="0">
                          <a:latin typeface="Cambria Math" panose="02040503050406030204" pitchFamily="18" charset="0"/>
                        </a:rPr>
                        <m:t>𝑟</m:t>
                      </m:r>
                      <m:r>
                        <a:rPr lang="de-DE" sz="1600" b="0" i="1" dirty="0" smtClean="0">
                          <a:latin typeface="Cambria Math" panose="02040503050406030204" pitchFamily="18" charset="0"/>
                        </a:rPr>
                        <m:t>     ⇒     </m:t>
                      </m:r>
                      <m:r>
                        <a:rPr lang="de-DE" sz="1600" i="1" dirty="0" smtClean="0">
                          <a:latin typeface="Cambria Math" panose="02040503050406030204" pitchFamily="18" charset="0"/>
                        </a:rPr>
                        <m:t>	</m:t>
                      </m:r>
                      <m:r>
                        <a:rPr lang="de-DE" sz="1600" i="1" dirty="0" smtClean="0">
                          <a:latin typeface="Cambria Math" panose="02040503050406030204" pitchFamily="18" charset="0"/>
                        </a:rPr>
                        <m:t>𝑟</m:t>
                      </m:r>
                      <m:r>
                        <a:rPr lang="de-DE" sz="1600" i="1" dirty="0" smtClean="0">
                          <a:latin typeface="Cambria Math" panose="02040503050406030204" pitchFamily="18" charset="0"/>
                        </a:rPr>
                        <m:t> = 7,5 </m:t>
                      </m:r>
                      <m:r>
                        <a:rPr lang="de-DE" sz="1600" i="1" dirty="0" smtClean="0">
                          <a:latin typeface="Cambria Math" panose="02040503050406030204" pitchFamily="18" charset="0"/>
                        </a:rPr>
                        <m:t>𝑐𝑚</m:t>
                      </m:r>
                    </m:oMath>
                  </m:oMathPara>
                </a14:m>
                <a:endParaRPr lang="de-DE" sz="1600" dirty="0"/>
              </a:p>
              <a:p>
                <a:endParaRPr lang="de-DE" sz="1600" i="1" dirty="0">
                  <a:latin typeface="Cambria Math" panose="02040503050406030204" pitchFamily="18" charset="0"/>
                </a:endParaRPr>
              </a:p>
              <a:p>
                <a14:m>
                  <m:oMath xmlns:m="http://schemas.openxmlformats.org/officeDocument/2006/math">
                    <m:r>
                      <a:rPr lang="de-DE" sz="1600" i="1" dirty="0" smtClean="0">
                        <a:latin typeface="Cambria Math" panose="02040503050406030204" pitchFamily="18" charset="0"/>
                      </a:rPr>
                      <m:t>𝑢</m:t>
                    </m:r>
                    <m:r>
                      <a:rPr lang="de-DE" sz="1600" i="1" dirty="0" smtClean="0">
                        <a:latin typeface="Cambria Math" panose="02040503050406030204" pitchFamily="18" charset="0"/>
                      </a:rPr>
                      <m:t> = 2⋅</m:t>
                    </m:r>
                    <m:r>
                      <a:rPr lang="de-DE" sz="1600" i="1" smtClean="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𝑟</m:t>
                    </m:r>
                    <m:r>
                      <a:rPr lang="de-DE" sz="1600" i="1" dirty="0" smtClean="0">
                        <a:latin typeface="Cambria Math" panose="02040503050406030204" pitchFamily="18" charset="0"/>
                      </a:rPr>
                      <m:t> </m:t>
                    </m:r>
                  </m:oMath>
                </a14:m>
                <a:r>
                  <a:rPr lang="de-DE" sz="1600" dirty="0"/>
                  <a:t>(oder </a:t>
                </a:r>
                <a14:m>
                  <m:oMath xmlns:m="http://schemas.openxmlformats.org/officeDocument/2006/math">
                    <m:r>
                      <a:rPr lang="de-DE" sz="1600" i="1" dirty="0">
                        <a:latin typeface="Cambria Math" panose="02040503050406030204" pitchFamily="18" charset="0"/>
                      </a:rPr>
                      <m:t>𝑢</m:t>
                    </m:r>
                    <m:r>
                      <a:rPr lang="de-DE" sz="1600" i="1" dirty="0">
                        <a:latin typeface="Cambria Math" panose="02040503050406030204" pitchFamily="18" charset="0"/>
                      </a:rPr>
                      <m:t> = </m:t>
                    </m:r>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𝑑</m:t>
                    </m:r>
                    <m:r>
                      <a:rPr lang="de-DE" sz="1600" b="0" i="1" smtClean="0">
                        <a:latin typeface="Cambria Math" panose="02040503050406030204" pitchFamily="18" charset="0"/>
                        <a:ea typeface="Cambria Math" panose="02040503050406030204" pitchFamily="18" charset="0"/>
                      </a:rPr>
                      <m:t>) </m:t>
                    </m:r>
                  </m:oMath>
                </a14:m>
                <a:endParaRPr lang="de-DE" sz="1600" dirty="0"/>
              </a:p>
              <a:p>
                <a:pPr/>
                <a14:m>
                  <m:oMathPara xmlns:m="http://schemas.openxmlformats.org/officeDocument/2006/math">
                    <m:oMathParaPr>
                      <m:jc m:val="left"/>
                    </m:oMathParaPr>
                    <m:oMath xmlns:m="http://schemas.openxmlformats.org/officeDocument/2006/math">
                      <m:r>
                        <a:rPr lang="de-DE" sz="1600" i="1" dirty="0" smtClean="0">
                          <a:latin typeface="Cambria Math" panose="02040503050406030204" pitchFamily="18" charset="0"/>
                        </a:rPr>
                        <m:t>𝑢</m:t>
                      </m:r>
                      <m:r>
                        <a:rPr lang="de-DE" sz="1600" i="1" dirty="0" smtClean="0">
                          <a:latin typeface="Cambria Math" panose="02040503050406030204" pitchFamily="18" charset="0"/>
                        </a:rPr>
                        <m:t> = </m:t>
                      </m:r>
                      <m:r>
                        <a:rPr lang="de-DE" sz="1600" b="0" i="0" smtClean="0">
                          <a:latin typeface="Cambria Math" panose="02040503050406030204" pitchFamily="18" charset="0"/>
                          <a:ea typeface="Cambria Math" panose="02040503050406030204" pitchFamily="18" charset="0"/>
                        </a:rPr>
                        <m:t>2</m:t>
                      </m:r>
                      <m:r>
                        <a:rPr lang="de-DE" sz="1600" i="1" smtClean="0">
                          <a:latin typeface="Cambria Math" panose="02040503050406030204" pitchFamily="18" charset="0"/>
                          <a:ea typeface="Cambria Math" panose="02040503050406030204" pitchFamily="18" charset="0"/>
                        </a:rPr>
                        <m:t>⋅</m:t>
                      </m:r>
                      <m:r>
                        <a:rPr lang="de-DE" sz="1600" i="1" smtClean="0">
                          <a:latin typeface="Cambria Math" panose="02040503050406030204" pitchFamily="18" charset="0"/>
                          <a:ea typeface="Cambria Math" panose="02040503050406030204" pitchFamily="18" charset="0"/>
                        </a:rPr>
                        <m:t>𝜋</m:t>
                      </m:r>
                      <m:r>
                        <a:rPr lang="de-DE" sz="1600" i="1" dirty="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7,5</m:t>
                      </m:r>
                      <m:r>
                        <a:rPr lang="de-DE" sz="1600" i="1" dirty="0" smtClean="0">
                          <a:latin typeface="Cambria Math" panose="02040503050406030204" pitchFamily="18" charset="0"/>
                        </a:rPr>
                        <m:t>  = 47,12 </m:t>
                      </m:r>
                      <m:r>
                        <a:rPr lang="de-DE" sz="1600" i="1" dirty="0" smtClean="0">
                          <a:latin typeface="Cambria Math" panose="02040503050406030204" pitchFamily="18" charset="0"/>
                        </a:rPr>
                        <m:t>𝑐𝑚</m:t>
                      </m:r>
                      <m:r>
                        <a:rPr lang="de-DE" sz="1600" i="1" dirty="0" smtClean="0">
                          <a:latin typeface="Cambria Math" panose="02040503050406030204" pitchFamily="18" charset="0"/>
                        </a:rPr>
                        <m:t>    </m:t>
                      </m:r>
                    </m:oMath>
                  </m:oMathPara>
                </a14:m>
                <a:endParaRPr lang="de-DE" sz="1600" dirty="0"/>
              </a:p>
            </p:txBody>
          </p:sp>
        </mc:Choice>
        <mc:Fallback xmlns="">
          <p:sp>
            <p:nvSpPr>
              <p:cNvPr id="2" name="Inhaltsplatzhalter 1">
                <a:extLst>
                  <a:ext uri="{FF2B5EF4-FFF2-40B4-BE49-F238E27FC236}">
                    <a16:creationId xmlns:a16="http://schemas.microsoft.com/office/drawing/2014/main" id="{CACAF159-EB4E-57A6-18A6-18AAABCBC8DF}"/>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7" name="Textplatzhalter 6">
            <a:extLst>
              <a:ext uri="{FF2B5EF4-FFF2-40B4-BE49-F238E27FC236}">
                <a16:creationId xmlns:a16="http://schemas.microsoft.com/office/drawing/2014/main" id="{8F85D04C-E013-7229-3637-15F77214D19D}"/>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6CF109C-46BE-8723-14DA-392DFFF1EC2F}"/>
              </a:ext>
            </a:extLst>
          </p:cNvPr>
          <p:cNvSpPr>
            <a:spLocks noGrp="1"/>
          </p:cNvSpPr>
          <p:nvPr>
            <p:ph type="title"/>
          </p:nvPr>
        </p:nvSpPr>
        <p:spPr/>
        <p:txBody>
          <a:bodyPr/>
          <a:lstStyle/>
          <a:p>
            <a:r>
              <a:rPr lang="de-DE" dirty="0"/>
              <a:t>Lösung</a:t>
            </a:r>
          </a:p>
        </p:txBody>
      </p:sp>
      <p:sp>
        <p:nvSpPr>
          <p:cNvPr id="5" name="Fußzeilenplatzhalter 5">
            <a:extLst>
              <a:ext uri="{FF2B5EF4-FFF2-40B4-BE49-F238E27FC236}">
                <a16:creationId xmlns:a16="http://schemas.microsoft.com/office/drawing/2014/main" id="{E515CE80-4F04-A809-F435-6DA7CF4639C6}"/>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4943D8E6-E736-04CC-5AA2-AAD8A53B12F7}"/>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pic>
        <p:nvPicPr>
          <p:cNvPr id="21" name="Grafik 20" descr="Ein Bild, das Kreis, Diagramm, Reihe, Schrift enthält.&#10;&#10;Automatisch generierte Beschreibung">
            <a:extLst>
              <a:ext uri="{FF2B5EF4-FFF2-40B4-BE49-F238E27FC236}">
                <a16:creationId xmlns:a16="http://schemas.microsoft.com/office/drawing/2014/main" id="{4C7CFE64-7AB6-7A37-59AE-3BF7C7D6D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72" y="1340768"/>
            <a:ext cx="2664296" cy="1986328"/>
          </a:xfrm>
          <a:prstGeom prst="rect">
            <a:avLst/>
          </a:prstGeom>
        </p:spPr>
      </p:pic>
    </p:spTree>
    <p:extLst>
      <p:ext uri="{BB962C8B-B14F-4D97-AF65-F5344CB8AC3E}">
        <p14:creationId xmlns:p14="http://schemas.microsoft.com/office/powerpoint/2010/main" val="157474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7A2CFE0-F830-3342-6A9C-1FB72E63FA48}"/>
              </a:ext>
            </a:extLst>
          </p:cNvPr>
          <p:cNvSpPr>
            <a:spLocks noGrp="1"/>
          </p:cNvSpPr>
          <p:nvPr>
            <p:ph idx="1"/>
          </p:nvPr>
        </p:nvSpPr>
        <p:spPr/>
        <p:txBody>
          <a:bodyPr/>
          <a:lstStyle/>
          <a:p>
            <a:endParaRPr lang="de-DE"/>
          </a:p>
        </p:txBody>
      </p:sp>
      <p:sp>
        <p:nvSpPr>
          <p:cNvPr id="3" name="Textplatzhalter 2">
            <a:extLst>
              <a:ext uri="{FF2B5EF4-FFF2-40B4-BE49-F238E27FC236}">
                <a16:creationId xmlns:a16="http://schemas.microsoft.com/office/drawing/2014/main" id="{43A89B61-5D6C-4A8C-49B8-49EAA17FA53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09EBC95-6799-0A2A-9BA8-EBBCCBA1866B}"/>
              </a:ext>
            </a:extLst>
          </p:cNvPr>
          <p:cNvSpPr>
            <a:spLocks noGrp="1"/>
          </p:cNvSpPr>
          <p:nvPr>
            <p:ph type="title"/>
          </p:nvPr>
        </p:nvSpPr>
        <p:spPr/>
        <p:txBody>
          <a:bodyPr/>
          <a:lstStyle/>
          <a:p>
            <a:r>
              <a:rPr lang="de-DE" dirty="0"/>
              <a:t>Kreis – Fläche und Umfang</a:t>
            </a:r>
          </a:p>
        </p:txBody>
      </p:sp>
      <p:sp>
        <p:nvSpPr>
          <p:cNvPr id="6" name="Fußzeilenplatzhalter 5">
            <a:extLst>
              <a:ext uri="{FF2B5EF4-FFF2-40B4-BE49-F238E27FC236}">
                <a16:creationId xmlns:a16="http://schemas.microsoft.com/office/drawing/2014/main" id="{D6C732E8-B358-5238-4BAA-E56E06D70F1A}"/>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p:sp>
        <p:nvSpPr>
          <p:cNvPr id="7" name="Inhaltsplatzhalter 1">
            <a:extLst>
              <a:ext uri="{FF2B5EF4-FFF2-40B4-BE49-F238E27FC236}">
                <a16:creationId xmlns:a16="http://schemas.microsoft.com/office/drawing/2014/main" id="{F478BB73-CDAD-D9B6-C6CA-46B2822D3F09}"/>
              </a:ext>
            </a:extLst>
          </p:cNvPr>
          <p:cNvSpPr txBox="1">
            <a:spLocks/>
          </p:cNvSpPr>
          <p:nvPr/>
        </p:nvSpPr>
        <p:spPr>
          <a:xfrm>
            <a:off x="64289" y="1058733"/>
            <a:ext cx="9203968" cy="5173200"/>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t"/>
          <a:lst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schemeClr val="dk1"/>
                </a:solidFill>
                <a:effectLst/>
                <a:uLnTx/>
                <a:uFillTx/>
                <a:latin typeface="+mn-lt"/>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r>
              <a:rPr lang="de-DE" sz="1600" b="1" dirty="0"/>
              <a:t>Aufgabe 1</a:t>
            </a:r>
          </a:p>
          <a:p>
            <a:r>
              <a:rPr lang="de-DE" sz="1600" dirty="0"/>
              <a:t>Ein Kreis hat einen Radius von 10 cm.  </a:t>
            </a:r>
          </a:p>
          <a:p>
            <a:r>
              <a:rPr lang="de-DE" sz="1600" dirty="0"/>
              <a:t>a) Berechne seinen Umfang.</a:t>
            </a:r>
          </a:p>
          <a:p>
            <a:r>
              <a:rPr lang="de-DE" sz="1600" dirty="0"/>
              <a:t>b) Berechne seinen Flächeninhalt.</a:t>
            </a:r>
          </a:p>
          <a:p>
            <a:endParaRPr lang="de-DE" sz="1600" dirty="0"/>
          </a:p>
          <a:p>
            <a:r>
              <a:rPr lang="de-DE" sz="1600" b="1" dirty="0"/>
              <a:t>Aufgabe 2 </a:t>
            </a:r>
            <a:r>
              <a:rPr lang="de-DE" sz="1600" dirty="0"/>
              <a:t>[vgl. MSA </a:t>
            </a:r>
            <a:r>
              <a:rPr lang="de-DE" sz="1600" dirty="0">
                <a:effectLst/>
                <a:ea typeface="Times New Roman" panose="02020603050405020304" pitchFamily="18" charset="0"/>
              </a:rPr>
              <a:t>2018 A6]</a:t>
            </a:r>
            <a:endParaRPr lang="de-DE" sz="1600" dirty="0"/>
          </a:p>
          <a:p>
            <a:r>
              <a:rPr lang="de-DE" sz="1600" dirty="0"/>
              <a:t>Auf einer rechteckigen Ackerfläche mit den Maßen 15 m x 25 m soll Mais angebaut werden. Allerdings steht auf dem Acker noch ein kreisrundes Gartenhaus mit einem Durchmesser von 3,5 m, dessen Grundfläche nicht mit Mais bepflanzt wird.</a:t>
            </a:r>
          </a:p>
          <a:p>
            <a:r>
              <a:rPr lang="de-DE" sz="1600" dirty="0"/>
              <a:t>a) Berechne die Fläche des Ackers, die mit Mais </a:t>
            </a:r>
          </a:p>
          <a:p>
            <a:r>
              <a:rPr lang="de-DE" sz="1600" dirty="0"/>
              <a:t>bepflanzt werden kann.</a:t>
            </a:r>
          </a:p>
          <a:p>
            <a:r>
              <a:rPr lang="de-DE" sz="1600" dirty="0"/>
              <a:t>b) Berechne außerdem, wie lange ein Zaun sein müsste, </a:t>
            </a:r>
          </a:p>
          <a:p>
            <a:r>
              <a:rPr lang="de-DE" sz="1600" dirty="0"/>
              <a:t>um das gesamte Feld vor Tieren zu schützen.</a:t>
            </a:r>
          </a:p>
        </p:txBody>
      </p:sp>
      <p:grpSp>
        <p:nvGrpSpPr>
          <p:cNvPr id="8" name="Gruppieren 7">
            <a:extLst>
              <a:ext uri="{FF2B5EF4-FFF2-40B4-BE49-F238E27FC236}">
                <a16:creationId xmlns:a16="http://schemas.microsoft.com/office/drawing/2014/main" id="{33B2D601-FD2F-AD32-8F1C-FD1166B0108A}"/>
              </a:ext>
            </a:extLst>
          </p:cNvPr>
          <p:cNvGrpSpPr/>
          <p:nvPr/>
        </p:nvGrpSpPr>
        <p:grpSpPr>
          <a:xfrm>
            <a:off x="6585204" y="1280382"/>
            <a:ext cx="1296144" cy="1296000"/>
            <a:chOff x="1574920" y="3187893"/>
            <a:chExt cx="1296144" cy="1296000"/>
          </a:xfrm>
        </p:grpSpPr>
        <p:sp>
          <p:nvSpPr>
            <p:cNvPr id="9" name="Ellipse 7">
              <a:extLst>
                <a:ext uri="{FF2B5EF4-FFF2-40B4-BE49-F238E27FC236}">
                  <a16:creationId xmlns:a16="http://schemas.microsoft.com/office/drawing/2014/main" id="{6036A0FD-8C27-1721-96D5-AC4A6FB2D08A}"/>
                </a:ext>
              </a:extLst>
            </p:cNvPr>
            <p:cNvSpPr>
              <a:spLocks noChangeAspect="1"/>
            </p:cNvSpPr>
            <p:nvPr/>
          </p:nvSpPr>
          <p:spPr>
            <a:xfrm>
              <a:off x="1574920" y="3187893"/>
              <a:ext cx="1296000" cy="1296000"/>
            </a:xfrm>
            <a:prstGeom prst="ellipse">
              <a:avLst/>
            </a:prstGeom>
            <a:solidFill>
              <a:schemeClr val="accent3">
                <a:alpha val="30000"/>
              </a:schemeClr>
            </a:solidFill>
            <a:ln w="12700">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3">
                    <a:lumMod val="75000"/>
                  </a:schemeClr>
                </a:solidFill>
              </a:endParaRPr>
            </a:p>
          </p:txBody>
        </p:sp>
        <p:cxnSp>
          <p:nvCxnSpPr>
            <p:cNvPr id="10" name="Gerader Verbinder 6">
              <a:extLst>
                <a:ext uri="{FF2B5EF4-FFF2-40B4-BE49-F238E27FC236}">
                  <a16:creationId xmlns:a16="http://schemas.microsoft.com/office/drawing/2014/main" id="{9CF66A22-C7CC-9765-6ED6-DC306E01778B}"/>
                </a:ext>
              </a:extLst>
            </p:cNvPr>
            <p:cNvCxnSpPr>
              <a:cxnSpLocks/>
            </p:cNvCxnSpPr>
            <p:nvPr/>
          </p:nvCxnSpPr>
          <p:spPr>
            <a:xfrm rot="-1200000">
              <a:off x="1574920" y="3837793"/>
              <a:ext cx="1296144" cy="0"/>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2DA8320-0953-B1E4-38E4-5B74FDBA1D38}"/>
                </a:ext>
              </a:extLst>
            </p:cNvPr>
            <p:cNvSpPr txBox="1"/>
            <p:nvPr/>
          </p:nvSpPr>
          <p:spPr>
            <a:xfrm rot="20400000">
              <a:off x="1862880" y="3612056"/>
              <a:ext cx="720080" cy="215444"/>
            </a:xfrm>
            <a:prstGeom prst="rect">
              <a:avLst/>
            </a:prstGeom>
            <a:noFill/>
            <a:effectLst>
              <a:glow>
                <a:schemeClr val="bg1"/>
              </a:glow>
            </a:effectLst>
          </p:spPr>
          <p:txBody>
            <a:bodyPr wrap="square" lIns="0" tIns="0" rIns="36000" bIns="0" rtlCol="0">
              <a:spAutoFit/>
            </a:bodyPr>
            <a:lstStyle/>
            <a:p>
              <a:pPr algn="ctr"/>
              <a:r>
                <a:rPr lang="de-DE" sz="1400" dirty="0">
                  <a:solidFill>
                    <a:schemeClr val="accent3">
                      <a:lumMod val="75000"/>
                    </a:schemeClr>
                  </a:solidFill>
                  <a:effectLst>
                    <a:glow rad="25400">
                      <a:schemeClr val="bg1"/>
                    </a:glow>
                  </a:effectLst>
                </a:rPr>
                <a:t>20 cm</a:t>
              </a:r>
            </a:p>
          </p:txBody>
        </p:sp>
      </p:grpSp>
      <p:sp>
        <p:nvSpPr>
          <p:cNvPr id="16" name="Rechteck 15">
            <a:extLst>
              <a:ext uri="{FF2B5EF4-FFF2-40B4-BE49-F238E27FC236}">
                <a16:creationId xmlns:a16="http://schemas.microsoft.com/office/drawing/2014/main" id="{5A1E0182-5795-34FE-1769-5BC4F4223668}"/>
              </a:ext>
            </a:extLst>
          </p:cNvPr>
          <p:cNvSpPr/>
          <p:nvPr/>
        </p:nvSpPr>
        <p:spPr>
          <a:xfrm>
            <a:off x="5529064" y="4005064"/>
            <a:ext cx="3408425" cy="17761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1540A06C-8135-1A8D-E9D1-5D1B774A0F13}"/>
              </a:ext>
            </a:extLst>
          </p:cNvPr>
          <p:cNvSpPr/>
          <p:nvPr/>
        </p:nvSpPr>
        <p:spPr>
          <a:xfrm>
            <a:off x="6249144" y="4293096"/>
            <a:ext cx="792088" cy="7920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Ein Bild, das Text, Screenshot, Zahl, Schrift enthält.&#10;&#10;Automatisch generierte Beschreibung">
            <a:extLst>
              <a:ext uri="{FF2B5EF4-FFF2-40B4-BE49-F238E27FC236}">
                <a16:creationId xmlns:a16="http://schemas.microsoft.com/office/drawing/2014/main" id="{4FD7C4BB-FF1A-6EEC-E541-DF9D0951F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12" y="1899247"/>
            <a:ext cx="7765453" cy="4164846"/>
          </a:xfrm>
          <a:prstGeom prst="rect">
            <a:avLst/>
          </a:prstGeom>
        </p:spPr>
      </p:pic>
      <p:sp>
        <p:nvSpPr>
          <p:cNvPr id="23" name="Titel 3">
            <a:extLst>
              <a:ext uri="{FF2B5EF4-FFF2-40B4-BE49-F238E27FC236}">
                <a16:creationId xmlns:a16="http://schemas.microsoft.com/office/drawing/2014/main" id="{9211A50D-F56D-577B-3554-DEFFD454118D}"/>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sp>
        <p:nvSpPr>
          <p:cNvPr id="30" name="Fußzeilenplatzhalter 5">
            <a:extLst>
              <a:ext uri="{FF2B5EF4-FFF2-40B4-BE49-F238E27FC236}">
                <a16:creationId xmlns:a16="http://schemas.microsoft.com/office/drawing/2014/main" id="{8E051B92-EB17-2731-7D92-4E10A1ACC9FA}"/>
              </a:ext>
            </a:extLst>
          </p:cNvPr>
          <p:cNvSpPr txBox="1">
            <a:spLocks/>
          </p:cNvSpPr>
          <p:nvPr/>
        </p:nvSpPr>
        <p:spPr>
          <a:xfrm>
            <a:off x="7617296" y="5991091"/>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dirty="0">
                <a:solidFill>
                  <a:prstClr val="black">
                    <a:tint val="75000"/>
                  </a:prstClr>
                </a:solidFill>
              </a:rPr>
              <a:t>Geometrie in der Ebene</a:t>
            </a:r>
          </a:p>
        </p:txBody>
      </p:sp>
      <p:grpSp>
        <p:nvGrpSpPr>
          <p:cNvPr id="5" name="Knopf3">
            <a:extLst>
              <a:ext uri="{FF2B5EF4-FFF2-40B4-BE49-F238E27FC236}">
                <a16:creationId xmlns:a16="http://schemas.microsoft.com/office/drawing/2014/main" id="{4F8CCD99-B5D5-6485-F379-3E27BDCB4575}"/>
              </a:ext>
            </a:extLst>
          </p:cNvPr>
          <p:cNvGrpSpPr/>
          <p:nvPr/>
        </p:nvGrpSpPr>
        <p:grpSpPr>
          <a:xfrm>
            <a:off x="9380848" y="2310011"/>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831248E5-3A97-2EDE-BBF5-46364E12CFA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3">
              <a:extLst>
                <a:ext uri="{FF2B5EF4-FFF2-40B4-BE49-F238E27FC236}">
                  <a16:creationId xmlns:a16="http://schemas.microsoft.com/office/drawing/2014/main" id="{25BF2490-ECE8-74BB-1B8D-B64013D5253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25" name="Hilfe 3 Grafik">
            <a:extLst>
              <a:ext uri="{FF2B5EF4-FFF2-40B4-BE49-F238E27FC236}">
                <a16:creationId xmlns:a16="http://schemas.microsoft.com/office/drawing/2014/main" id="{D7F44334-8FAE-EAE3-E5B8-3BB1BA3DE9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grpSp>
        <p:nvGrpSpPr>
          <p:cNvPr id="31" name="Knopf6">
            <a:extLst>
              <a:ext uri="{FF2B5EF4-FFF2-40B4-BE49-F238E27FC236}">
                <a16:creationId xmlns:a16="http://schemas.microsoft.com/office/drawing/2014/main" id="{77F221A9-3648-B6E6-C258-8AF938CF11AB}"/>
              </a:ext>
            </a:extLst>
          </p:cNvPr>
          <p:cNvGrpSpPr/>
          <p:nvPr/>
        </p:nvGrpSpPr>
        <p:grpSpPr>
          <a:xfrm>
            <a:off x="9383011" y="4207454"/>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D5DBACD3-B931-A654-2B0B-C192F0DE9D0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32">
              <a:extLst>
                <a:ext uri="{FF2B5EF4-FFF2-40B4-BE49-F238E27FC236}">
                  <a16:creationId xmlns:a16="http://schemas.microsoft.com/office/drawing/2014/main" id="{406394FD-D4F5-0732-504F-54D3425CE42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34" name="Hilfe 6 Grafik">
            <a:extLst>
              <a:ext uri="{FF2B5EF4-FFF2-40B4-BE49-F238E27FC236}">
                <a16:creationId xmlns:a16="http://schemas.microsoft.com/office/drawing/2014/main" id="{2758C906-2372-0A5B-2637-79F68BDF33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4498" y="1641226"/>
            <a:ext cx="7843901" cy="4492179"/>
          </a:xfrm>
          <a:prstGeom prst="rect">
            <a:avLst/>
          </a:prstGeom>
          <a:effectLst>
            <a:glow rad="190500">
              <a:schemeClr val="accent1">
                <a:lumMod val="20000"/>
                <a:lumOff val="80000"/>
                <a:alpha val="85000"/>
              </a:schemeClr>
            </a:glow>
          </a:effectLst>
        </p:spPr>
      </p:pic>
      <p:grpSp>
        <p:nvGrpSpPr>
          <p:cNvPr id="35" name="Knopf 7">
            <a:extLst>
              <a:ext uri="{FF2B5EF4-FFF2-40B4-BE49-F238E27FC236}">
                <a16:creationId xmlns:a16="http://schemas.microsoft.com/office/drawing/2014/main" id="{B1FE3A22-2A63-E84A-F6F5-D6C006A8B08C}"/>
              </a:ext>
            </a:extLst>
          </p:cNvPr>
          <p:cNvGrpSpPr/>
          <p:nvPr/>
        </p:nvGrpSpPr>
        <p:grpSpPr>
          <a:xfrm>
            <a:off x="9379302" y="4839935"/>
            <a:ext cx="513769" cy="504000"/>
            <a:chOff x="9312680" y="5062255"/>
            <a:chExt cx="580391" cy="576064"/>
          </a:xfrm>
          <a:solidFill>
            <a:schemeClr val="accent1"/>
          </a:solidFill>
        </p:grpSpPr>
        <p:sp>
          <p:nvSpPr>
            <p:cNvPr id="36" name="Rechteck 35">
              <a:extLst>
                <a:ext uri="{FF2B5EF4-FFF2-40B4-BE49-F238E27FC236}">
                  <a16:creationId xmlns:a16="http://schemas.microsoft.com/office/drawing/2014/main" id="{84CBF4F9-797F-833A-8B78-9F31E8ECFDC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Knop7">
              <a:extLst>
                <a:ext uri="{FF2B5EF4-FFF2-40B4-BE49-F238E27FC236}">
                  <a16:creationId xmlns:a16="http://schemas.microsoft.com/office/drawing/2014/main" id="{620F624F-696B-3AD1-FB97-D40F23B5412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38" name="Hilfe 7 Grafik">
            <a:extLst>
              <a:ext uri="{FF2B5EF4-FFF2-40B4-BE49-F238E27FC236}">
                <a16:creationId xmlns:a16="http://schemas.microsoft.com/office/drawing/2014/main" id="{FB819C8E-D32C-C7AB-C296-F03E934B98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54283" y="1815641"/>
            <a:ext cx="7762894" cy="4499731"/>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4218189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25"/>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25"/>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07692E-6 1.85185E-6 L -0.88093 1.85185E-6 " pathEditMode="relative" rAng="0" ptsTypes="AA">
                                      <p:cBhvr>
                                        <p:cTn id="15" dur="2000" fill="hold"/>
                                        <p:tgtEl>
                                          <p:spTgt spid="3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85185E-6 L 3.07692E-6 1.85185E-6 " pathEditMode="relative" rAng="0" ptsTypes="AA">
                                      <p:cBhvr>
                                        <p:cTn id="19" dur="2000" fill="hold"/>
                                        <p:tgtEl>
                                          <p:spTgt spid="34"/>
                                        </p:tgtEl>
                                        <p:attrNameLst>
                                          <p:attrName>ppt_x</p:attrName>
                                          <p:attrName>ppt_y</p:attrName>
                                        </p:attrNameLst>
                                      </p:cBhvr>
                                      <p:rCtr x="44038" y="0"/>
                                    </p:animMotion>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07692E-6 -4.07407E-6 L -0.88093 -4.07407E-6 " pathEditMode="relative" rAng="0" ptsTypes="AA">
                                      <p:cBhvr>
                                        <p:cTn id="24" dur="2000" fill="hold"/>
                                        <p:tgtEl>
                                          <p:spTgt spid="38"/>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4.07407E-6 L 3.07692E-6 -4.07407E-6 " pathEditMode="relative" rAng="0" ptsTypes="AA">
                                      <p:cBhvr>
                                        <p:cTn id="28" dur="2000" fill="hold"/>
                                        <p:tgtEl>
                                          <p:spTgt spid="38"/>
                                        </p:tgtEl>
                                        <p:attrNameLst>
                                          <p:attrName>ppt_x</p:attrName>
                                          <p:attrName>ppt_y</p:attrName>
                                        </p:attrNameLst>
                                      </p:cBhvr>
                                      <p:rCtr x="44038" y="0"/>
                                    </p:animMotion>
                                  </p:childTnLst>
                                </p:cTn>
                              </p:par>
                            </p:childTnLst>
                          </p:cTn>
                        </p:par>
                      </p:childTnLst>
                    </p:cTn>
                  </p:par>
                </p:childTnLst>
              </p:cTn>
              <p:nextCondLst>
                <p:cond evt="onClick" delay="0">
                  <p:tgtEl>
                    <p:spTgt spid="3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3A89B61-5D6C-4A8C-49B8-49EAA17FA53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09EBC95-6799-0A2A-9BA8-EBBCCBA1866B}"/>
              </a:ext>
            </a:extLst>
          </p:cNvPr>
          <p:cNvSpPr>
            <a:spLocks noGrp="1"/>
          </p:cNvSpPr>
          <p:nvPr>
            <p:ph type="title"/>
          </p:nvPr>
        </p:nvSpPr>
        <p:spPr/>
        <p:txBody>
          <a:bodyPr/>
          <a:lstStyle/>
          <a:p>
            <a:r>
              <a:rPr lang="de-DE" dirty="0"/>
              <a:t>Lösung</a:t>
            </a:r>
          </a:p>
        </p:txBody>
      </p:sp>
      <p:sp>
        <p:nvSpPr>
          <p:cNvPr id="6" name="Fußzeilenplatzhalter 5">
            <a:extLst>
              <a:ext uri="{FF2B5EF4-FFF2-40B4-BE49-F238E27FC236}">
                <a16:creationId xmlns:a16="http://schemas.microsoft.com/office/drawing/2014/main" id="{D6C732E8-B358-5238-4BAA-E56E06D70F1A}"/>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mc:AlternateContent xmlns:mc="http://schemas.openxmlformats.org/markup-compatibility/2006" xmlns:a14="http://schemas.microsoft.com/office/drawing/2010/main">
        <mc:Choice Requires="a14">
          <p:sp>
            <p:nvSpPr>
              <p:cNvPr id="7" name="Inhaltsplatzhalter 1">
                <a:extLst>
                  <a:ext uri="{FF2B5EF4-FFF2-40B4-BE49-F238E27FC236}">
                    <a16:creationId xmlns:a16="http://schemas.microsoft.com/office/drawing/2014/main" id="{F478BB73-CDAD-D9B6-C6CA-46B2822D3F09}"/>
                  </a:ext>
                </a:extLst>
              </p:cNvPr>
              <p:cNvSpPr txBox="1">
                <a:spLocks/>
              </p:cNvSpPr>
              <p:nvPr/>
            </p:nvSpPr>
            <p:spPr>
              <a:xfrm>
                <a:off x="64289" y="1062724"/>
                <a:ext cx="9209191" cy="5169045"/>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t"/>
              <a:lst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schemeClr val="dk1"/>
                    </a:solidFill>
                    <a:effectLst/>
                    <a:uLnTx/>
                    <a:uFillTx/>
                    <a:latin typeface="+mn-lt"/>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r>
                  <a:rPr lang="de-DE" sz="1600" b="1" dirty="0"/>
                  <a:t>Aufgabe 1</a:t>
                </a:r>
              </a:p>
              <a:p>
                <a:r>
                  <a:rPr lang="de-DE" sz="1600" dirty="0"/>
                  <a:t>a) u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𝑟</m:t>
                    </m:r>
                  </m:oMath>
                </a14:m>
                <a:r>
                  <a:rPr lang="de-DE" sz="1600" dirty="0"/>
                  <a:t>		u = 2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⋅10</m:t>
                    </m:r>
                  </m:oMath>
                </a14:m>
                <a:r>
                  <a:rPr lang="de-DE" sz="1600" dirty="0"/>
                  <a:t> = 62,8 cm   </a:t>
                </a:r>
              </a:p>
              <a:p>
                <a:r>
                  <a:rPr lang="de-DE" sz="1600" dirty="0"/>
                  <a:t>b) A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𝑟</m:t>
                    </m:r>
                    <m:r>
                      <a:rPr lang="de-DE" sz="1600" b="0" i="1" smtClean="0">
                        <a:latin typeface="Cambria Math" panose="02040503050406030204" pitchFamily="18" charset="0"/>
                        <a:ea typeface="Cambria Math" panose="02040503050406030204" pitchFamily="18" charset="0"/>
                      </a:rPr>
                      <m:t>²</m:t>
                    </m:r>
                  </m:oMath>
                </a14:m>
                <a:r>
                  <a:rPr lang="de-DE" sz="1600" b="1" dirty="0"/>
                  <a:t>		</a:t>
                </a:r>
                <a:r>
                  <a:rPr lang="de-DE" sz="1600" dirty="0"/>
                  <a:t> A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⋅10²</m:t>
                    </m:r>
                  </m:oMath>
                </a14:m>
                <a:r>
                  <a:rPr lang="de-DE" sz="1600" b="1" dirty="0"/>
                  <a:t> = </a:t>
                </a:r>
                <a:r>
                  <a:rPr lang="de-DE" sz="1600" dirty="0"/>
                  <a:t>314,16 cm²</a:t>
                </a:r>
              </a:p>
              <a:p>
                <a:endParaRPr lang="de-DE" sz="1600" b="1" dirty="0"/>
              </a:p>
              <a:p>
                <a:r>
                  <a:rPr lang="de-DE" sz="1600" b="1" dirty="0"/>
                  <a:t>Aufgabe 2 </a:t>
                </a:r>
                <a:r>
                  <a:rPr lang="de-DE" sz="1600" dirty="0"/>
                  <a:t>[vgl. MSA </a:t>
                </a:r>
                <a:r>
                  <a:rPr lang="de-DE" sz="1600" dirty="0">
                    <a:effectLst/>
                    <a:ea typeface="Times New Roman" panose="02020603050405020304" pitchFamily="18" charset="0"/>
                  </a:rPr>
                  <a:t>2018 A6]</a:t>
                </a:r>
                <a:endParaRPr lang="de-DE" sz="1600" dirty="0"/>
              </a:p>
              <a:p>
                <a:r>
                  <a:rPr lang="de-DE" sz="1600" dirty="0"/>
                  <a:t>Auf einer rechteckigen Ackerfläche mit den Maßen 15 m x 25 m soll Mais angebaut werden. Allerdings steht auf dem Acker noch ein kreisrundes Gartenhaus mit einem Durchmesser von 3,5 m, dessen Grundfläche nicht mit Mais bepflanzt wird.</a:t>
                </a:r>
              </a:p>
              <a:p>
                <a:r>
                  <a:rPr lang="de-DE" sz="1600" dirty="0"/>
                  <a:t>a) Wir subtrahieren die kreisförmige Fläche von der rechteckigen Fläche des gesamten Ackers.</a:t>
                </a:r>
              </a:p>
              <a:p>
                <a:r>
                  <a:rPr lang="de-DE" sz="1600" dirty="0"/>
                  <a:t>A</a:t>
                </a:r>
                <a:r>
                  <a:rPr lang="de-DE" sz="1600" baseline="-25000" dirty="0"/>
                  <a:t>Kreis</a:t>
                </a:r>
                <a:r>
                  <a:rPr lang="de-DE" sz="1600" dirty="0"/>
                  <a:t>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sSup>
                      <m:sSupPr>
                        <m:ctrlPr>
                          <a:rPr lang="de-DE" sz="1600" b="0" i="1">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1,75</m:t>
                        </m:r>
                      </m:e>
                      <m:sup>
                        <m:r>
                          <a:rPr lang="de-DE" sz="1600" b="0" i="1">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=9,62 </m:t>
                    </m:r>
                    <m:r>
                      <a:rPr lang="de-DE" sz="1600" b="0" i="1" smtClean="0">
                        <a:latin typeface="Cambria Math" panose="02040503050406030204" pitchFamily="18" charset="0"/>
                        <a:ea typeface="Cambria Math" panose="02040503050406030204" pitchFamily="18" charset="0"/>
                      </a:rPr>
                      <m:t>𝑚</m:t>
                    </m:r>
                    <m:r>
                      <a:rPr lang="de-DE" sz="1600" b="0" i="1" smtClean="0">
                        <a:latin typeface="Cambria Math" panose="02040503050406030204" pitchFamily="18" charset="0"/>
                        <a:ea typeface="Cambria Math" panose="02040503050406030204" pitchFamily="18" charset="0"/>
                      </a:rPr>
                      <m:t>²</m:t>
                    </m:r>
                  </m:oMath>
                </a14:m>
                <a:endParaRPr lang="de-DE" sz="1600" dirty="0"/>
              </a:p>
              <a:p>
                <a:r>
                  <a:rPr lang="de-DE" sz="1600" dirty="0"/>
                  <a:t>A</a:t>
                </a:r>
                <a:r>
                  <a:rPr lang="de-DE" sz="1600" baseline="-25000" dirty="0"/>
                  <a:t>Rechteck</a:t>
                </a:r>
                <a:r>
                  <a:rPr lang="de-DE" sz="1600" dirty="0"/>
                  <a:t> = </a:t>
                </a:r>
                <a14:m>
                  <m:oMath xmlns:m="http://schemas.openxmlformats.org/officeDocument/2006/math">
                    <m:r>
                      <a:rPr lang="de-DE" sz="1600" b="0" i="1" smtClean="0">
                        <a:latin typeface="Cambria Math" panose="02040503050406030204" pitchFamily="18" charset="0"/>
                        <a:ea typeface="Cambria Math" panose="02040503050406030204" pitchFamily="18" charset="0"/>
                      </a:rPr>
                      <m:t>15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25=375 </m:t>
                    </m:r>
                    <m:r>
                      <a:rPr lang="de-DE" sz="1600" b="0" i="1" smtClean="0">
                        <a:latin typeface="Cambria Math" panose="02040503050406030204" pitchFamily="18" charset="0"/>
                        <a:ea typeface="Cambria Math" panose="02040503050406030204" pitchFamily="18" charset="0"/>
                      </a:rPr>
                      <m:t>𝑚</m:t>
                    </m:r>
                    <m:r>
                      <a:rPr lang="de-DE" sz="1600" b="0" i="1" smtClean="0">
                        <a:latin typeface="Cambria Math" panose="02040503050406030204" pitchFamily="18" charset="0"/>
                        <a:ea typeface="Cambria Math" panose="02040503050406030204" pitchFamily="18" charset="0"/>
                      </a:rPr>
                      <m:t>²</m:t>
                    </m:r>
                  </m:oMath>
                </a14:m>
                <a:endParaRPr lang="de-DE" sz="1600" dirty="0"/>
              </a:p>
              <a:p>
                <a:r>
                  <a:rPr lang="de-DE" sz="1600" dirty="0"/>
                  <a:t>365,38 m² Fläche können bepflanzt werden.</a:t>
                </a:r>
              </a:p>
              <a:p>
                <a:endParaRPr lang="de-DE" sz="1600" dirty="0"/>
              </a:p>
              <a:p>
                <a:r>
                  <a:rPr lang="de-DE" sz="1600" dirty="0"/>
                  <a:t>b) Gesucht ist der Umfang des rechteckigen Ackers.</a:t>
                </a:r>
              </a:p>
              <a:p>
                <a:r>
                  <a:rPr lang="de-DE" sz="1600" dirty="0"/>
                  <a:t>u = 2</a:t>
                </a:r>
                <a14:m>
                  <m:oMath xmlns:m="http://schemas.openxmlformats.org/officeDocument/2006/math">
                    <m:r>
                      <a:rPr lang="de-DE" sz="1600" b="0" i="1" smtClean="0">
                        <a:latin typeface="Cambria Math" panose="02040503050406030204" pitchFamily="18" charset="0"/>
                      </a:rPr>
                      <m:t>𝑎</m:t>
                    </m:r>
                    <m:r>
                      <a:rPr lang="de-DE" sz="1600" b="0" i="1" smtClean="0">
                        <a:latin typeface="Cambria Math" panose="02040503050406030204" pitchFamily="18" charset="0"/>
                      </a:rPr>
                      <m:t>+2</m:t>
                    </m:r>
                    <m:r>
                      <a:rPr lang="de-DE" sz="1600" b="0" i="1" smtClean="0">
                        <a:latin typeface="Cambria Math" panose="02040503050406030204" pitchFamily="18" charset="0"/>
                      </a:rPr>
                      <m:t>𝑏</m:t>
                    </m:r>
                  </m:oMath>
                </a14:m>
                <a:r>
                  <a:rPr lang="de-DE" sz="1600" dirty="0"/>
                  <a:t>	u = 2 </a:t>
                </a:r>
                <a14:m>
                  <m:oMath xmlns:m="http://schemas.openxmlformats.org/officeDocument/2006/math">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 </m:t>
                    </m:r>
                  </m:oMath>
                </a14:m>
                <a:r>
                  <a:rPr lang="de-DE" sz="1600" dirty="0"/>
                  <a:t>15 + 2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25 = 80 m </a:t>
                </a:r>
              </a:p>
              <a:p>
                <a:r>
                  <a:rPr lang="de-DE" sz="1600" dirty="0"/>
                  <a:t>Der Zaun müsste 80 m lang sein. </a:t>
                </a:r>
              </a:p>
            </p:txBody>
          </p:sp>
        </mc:Choice>
        <mc:Fallback xmlns="">
          <p:sp>
            <p:nvSpPr>
              <p:cNvPr id="7" name="Inhaltsplatzhalter 1">
                <a:extLst>
                  <a:ext uri="{FF2B5EF4-FFF2-40B4-BE49-F238E27FC236}">
                    <a16:creationId xmlns:a16="http://schemas.microsoft.com/office/drawing/2014/main" id="{F478BB73-CDAD-D9B6-C6CA-46B2822D3F09}"/>
                  </a:ext>
                </a:extLst>
              </p:cNvPr>
              <p:cNvSpPr txBox="1">
                <a:spLocks noRot="1" noChangeAspect="1" noMove="1" noResize="1" noEditPoints="1" noAdjustHandles="1" noChangeArrowheads="1" noChangeShapeType="1" noTextEdit="1"/>
              </p:cNvSpPr>
              <p:nvPr/>
            </p:nvSpPr>
            <p:spPr>
              <a:xfrm>
                <a:off x="64289" y="1062724"/>
                <a:ext cx="9209191" cy="5169045"/>
              </a:xfrm>
              <a:prstGeom prst="roundRect">
                <a:avLst>
                  <a:gd name="adj" fmla="val 3139"/>
                </a:avLst>
              </a:prstGeom>
              <a:blipFill>
                <a:blip r:embed="rId2"/>
                <a:stretch>
                  <a:fillRect/>
                </a:stretch>
              </a:blip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p:spPr>
            <p:txBody>
              <a:bodyPr/>
              <a:lstStyle/>
              <a:p>
                <a:r>
                  <a:rPr lang="de-DE">
                    <a:noFill/>
                  </a:rPr>
                  <a:t> </a:t>
                </a:r>
              </a:p>
            </p:txBody>
          </p:sp>
        </mc:Fallback>
      </mc:AlternateContent>
      <p:grpSp>
        <p:nvGrpSpPr>
          <p:cNvPr id="8" name="Gruppieren 7">
            <a:extLst>
              <a:ext uri="{FF2B5EF4-FFF2-40B4-BE49-F238E27FC236}">
                <a16:creationId xmlns:a16="http://schemas.microsoft.com/office/drawing/2014/main" id="{33B2D601-FD2F-AD32-8F1C-FD1166B0108A}"/>
              </a:ext>
            </a:extLst>
          </p:cNvPr>
          <p:cNvGrpSpPr/>
          <p:nvPr/>
        </p:nvGrpSpPr>
        <p:grpSpPr>
          <a:xfrm>
            <a:off x="7641489" y="1196752"/>
            <a:ext cx="1296144" cy="1296000"/>
            <a:chOff x="1574920" y="3187893"/>
            <a:chExt cx="1296144" cy="1296000"/>
          </a:xfrm>
        </p:grpSpPr>
        <p:sp>
          <p:nvSpPr>
            <p:cNvPr id="9" name="Ellipse 7">
              <a:extLst>
                <a:ext uri="{FF2B5EF4-FFF2-40B4-BE49-F238E27FC236}">
                  <a16:creationId xmlns:a16="http://schemas.microsoft.com/office/drawing/2014/main" id="{6036A0FD-8C27-1721-96D5-AC4A6FB2D08A}"/>
                </a:ext>
              </a:extLst>
            </p:cNvPr>
            <p:cNvSpPr>
              <a:spLocks noChangeAspect="1"/>
            </p:cNvSpPr>
            <p:nvPr/>
          </p:nvSpPr>
          <p:spPr>
            <a:xfrm>
              <a:off x="1574920" y="3187893"/>
              <a:ext cx="1296000" cy="1296000"/>
            </a:xfrm>
            <a:prstGeom prst="ellipse">
              <a:avLst/>
            </a:prstGeom>
            <a:solidFill>
              <a:schemeClr val="accent3">
                <a:alpha val="30000"/>
              </a:schemeClr>
            </a:solidFill>
            <a:ln w="12700">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3">
                    <a:lumMod val="75000"/>
                  </a:schemeClr>
                </a:solidFill>
              </a:endParaRPr>
            </a:p>
          </p:txBody>
        </p:sp>
        <p:cxnSp>
          <p:nvCxnSpPr>
            <p:cNvPr id="10" name="Gerader Verbinder 6">
              <a:extLst>
                <a:ext uri="{FF2B5EF4-FFF2-40B4-BE49-F238E27FC236}">
                  <a16:creationId xmlns:a16="http://schemas.microsoft.com/office/drawing/2014/main" id="{9CF66A22-C7CC-9765-6ED6-DC306E01778B}"/>
                </a:ext>
              </a:extLst>
            </p:cNvPr>
            <p:cNvCxnSpPr>
              <a:cxnSpLocks/>
            </p:cNvCxnSpPr>
            <p:nvPr/>
          </p:nvCxnSpPr>
          <p:spPr>
            <a:xfrm rot="-1200000">
              <a:off x="1574920" y="3837793"/>
              <a:ext cx="1296144" cy="0"/>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2DA8320-0953-B1E4-38E4-5B74FDBA1D38}"/>
                </a:ext>
              </a:extLst>
            </p:cNvPr>
            <p:cNvSpPr txBox="1"/>
            <p:nvPr/>
          </p:nvSpPr>
          <p:spPr>
            <a:xfrm rot="20400000">
              <a:off x="1862880" y="3612056"/>
              <a:ext cx="720080" cy="215444"/>
            </a:xfrm>
            <a:prstGeom prst="rect">
              <a:avLst/>
            </a:prstGeom>
            <a:noFill/>
            <a:effectLst>
              <a:glow>
                <a:schemeClr val="bg1"/>
              </a:glow>
            </a:effectLst>
          </p:spPr>
          <p:txBody>
            <a:bodyPr wrap="square" lIns="0" tIns="0" rIns="36000" bIns="0" rtlCol="0">
              <a:spAutoFit/>
            </a:bodyPr>
            <a:lstStyle/>
            <a:p>
              <a:pPr algn="ctr"/>
              <a:r>
                <a:rPr lang="de-DE" sz="1400" dirty="0">
                  <a:solidFill>
                    <a:schemeClr val="accent3">
                      <a:lumMod val="75000"/>
                    </a:schemeClr>
                  </a:solidFill>
                  <a:effectLst>
                    <a:glow rad="25400">
                      <a:schemeClr val="bg1"/>
                    </a:glow>
                  </a:effectLst>
                </a:rPr>
                <a:t>20 cm</a:t>
              </a:r>
            </a:p>
          </p:txBody>
        </p:sp>
      </p:grpSp>
      <p:sp>
        <p:nvSpPr>
          <p:cNvPr id="12" name="Rechteck 11">
            <a:extLst>
              <a:ext uri="{FF2B5EF4-FFF2-40B4-BE49-F238E27FC236}">
                <a16:creationId xmlns:a16="http://schemas.microsoft.com/office/drawing/2014/main" id="{92435819-9B53-1F38-F552-D7815B5C4C8D}"/>
              </a:ext>
            </a:extLst>
          </p:cNvPr>
          <p:cNvSpPr/>
          <p:nvPr/>
        </p:nvSpPr>
        <p:spPr>
          <a:xfrm>
            <a:off x="5490125" y="4082514"/>
            <a:ext cx="3408425" cy="17761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6">
            <a:extLst>
              <a:ext uri="{FF2B5EF4-FFF2-40B4-BE49-F238E27FC236}">
                <a16:creationId xmlns:a16="http://schemas.microsoft.com/office/drawing/2014/main" id="{B3729AB9-431D-8179-1928-AC30F65E7928}"/>
              </a:ext>
            </a:extLst>
          </p:cNvPr>
          <p:cNvSpPr/>
          <p:nvPr/>
        </p:nvSpPr>
        <p:spPr>
          <a:xfrm>
            <a:off x="6210205" y="4370546"/>
            <a:ext cx="792088" cy="7920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 3">
            <a:extLst>
              <a:ext uri="{FF2B5EF4-FFF2-40B4-BE49-F238E27FC236}">
                <a16:creationId xmlns:a16="http://schemas.microsoft.com/office/drawing/2014/main" id="{65DF2511-4F13-B0CD-7548-964CF79A7860}"/>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sp>
        <p:nvSpPr>
          <p:cNvPr id="16" name="Fußzeilenplatzhalter 5">
            <a:extLst>
              <a:ext uri="{FF2B5EF4-FFF2-40B4-BE49-F238E27FC236}">
                <a16:creationId xmlns:a16="http://schemas.microsoft.com/office/drawing/2014/main" id="{7740E545-6AB6-D544-40C0-DAFF23CE0396}"/>
              </a:ext>
            </a:extLst>
          </p:cNvPr>
          <p:cNvSpPr txBox="1">
            <a:spLocks/>
          </p:cNvSpPr>
          <p:nvPr/>
        </p:nvSpPr>
        <p:spPr>
          <a:xfrm>
            <a:off x="7617296" y="5991091"/>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1860454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13D4335-97B5-5444-B868-7FAB126837A4}"/>
              </a:ext>
            </a:extLst>
          </p:cNvPr>
          <p:cNvSpPr>
            <a:spLocks noGrp="1"/>
          </p:cNvSpPr>
          <p:nvPr>
            <p:ph idx="1"/>
          </p:nvPr>
        </p:nvSpPr>
        <p:spPr>
          <a:xfrm>
            <a:off x="64289" y="1050337"/>
            <a:ext cx="9209191" cy="5174278"/>
          </a:xfrm>
        </p:spPr>
        <p:txBody>
          <a:bodyPr/>
          <a:lstStyle/>
          <a:p>
            <a:pPr marL="0">
              <a:spcBef>
                <a:spcPts val="0"/>
              </a:spcBef>
              <a:spcAft>
                <a:spcPts val="1200"/>
              </a:spcAft>
            </a:pPr>
            <a:r>
              <a:rPr lang="de-DE" sz="1600" b="1" dirty="0">
                <a:solidFill>
                  <a:srgbClr val="000000"/>
                </a:solidFill>
                <a:effectLst/>
                <a:ea typeface="Times New Roman" panose="02020603050405020304" pitchFamily="18" charset="0"/>
              </a:rPr>
              <a:t>Aufgabe 1 </a:t>
            </a:r>
            <a:r>
              <a:rPr lang="de-DE" sz="1600" dirty="0">
                <a:solidFill>
                  <a:srgbClr val="000000"/>
                </a:solidFill>
                <a:effectLst/>
                <a:ea typeface="Times New Roman" panose="02020603050405020304" pitchFamily="18" charset="0"/>
              </a:rPr>
              <a:t>[</a:t>
            </a:r>
            <a:r>
              <a:rPr lang="de-DE" sz="1600" dirty="0">
                <a:solidFill>
                  <a:srgbClr val="000000"/>
                </a:solidFill>
                <a:ea typeface="Times New Roman" panose="02020603050405020304" pitchFamily="18" charset="0"/>
              </a:rPr>
              <a:t>v</a:t>
            </a:r>
            <a:r>
              <a:rPr lang="de-DE" sz="1600" dirty="0">
                <a:solidFill>
                  <a:srgbClr val="000000"/>
                </a:solidFill>
                <a:effectLst/>
                <a:ea typeface="Times New Roman" panose="02020603050405020304" pitchFamily="18" charset="0"/>
              </a:rPr>
              <a:t>gl. MSA 2006 N A3]</a:t>
            </a:r>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0">
              <a:spcBef>
                <a:spcPts val="0"/>
              </a:spcBef>
            </a:pPr>
            <a:r>
              <a:rPr lang="de-DE" sz="1600" dirty="0">
                <a:solidFill>
                  <a:srgbClr val="000000"/>
                </a:solidFill>
                <a:effectLst/>
                <a:ea typeface="Times New Roman" panose="02020603050405020304" pitchFamily="18" charset="0"/>
              </a:rPr>
              <a:t>Aus rechteckigen Blättern mit den Maßen 30 cm x 15 cm sollen Kreise ausgeschnitten werden. </a:t>
            </a:r>
          </a:p>
          <a:p>
            <a:r>
              <a:rPr lang="de-DE" sz="1600" dirty="0">
                <a:solidFill>
                  <a:srgbClr val="000000"/>
                </a:solidFill>
                <a:effectLst/>
                <a:ea typeface="Times New Roman" panose="02020603050405020304" pitchFamily="18" charset="0"/>
              </a:rPr>
              <a:t>Die Skizze ist nicht maßstabsgetreu.</a:t>
            </a:r>
          </a:p>
          <a:p>
            <a:endParaRPr lang="de-DE" sz="500" dirty="0">
              <a:solidFill>
                <a:srgbClr val="000000"/>
              </a:solidFill>
              <a:ea typeface="Times New Roman" panose="02020603050405020304" pitchFamily="18" charset="0"/>
            </a:endParaRPr>
          </a:p>
          <a:p>
            <a:r>
              <a:rPr lang="de-DE" sz="1600" dirty="0">
                <a:solidFill>
                  <a:srgbClr val="000000"/>
                </a:solidFill>
                <a:ea typeface="Times New Roman" panose="02020603050405020304" pitchFamily="18" charset="0"/>
              </a:rPr>
              <a:t>Begründe ohne Rechnung, ob sich aus einem rechteckigen Blatt </a:t>
            </a:r>
            <a:r>
              <a:rPr lang="de-DE" sz="1600" dirty="0">
                <a:solidFill>
                  <a:schemeClr val="tx1"/>
                </a:solidFill>
                <a:ea typeface="Times New Roman" panose="02020603050405020304" pitchFamily="18" charset="0"/>
              </a:rPr>
              <a:t>zwei Kreise </a:t>
            </a:r>
            <a:r>
              <a:rPr lang="de-DE" sz="1600" dirty="0">
                <a:solidFill>
                  <a:srgbClr val="000000"/>
                </a:solidFill>
                <a:ea typeface="Times New Roman" panose="02020603050405020304" pitchFamily="18" charset="0"/>
              </a:rPr>
              <a:t>mit jeweils einem Radius von     7 cm ausschneiden lassen.</a:t>
            </a:r>
            <a:endParaRPr lang="de-DE" sz="1600" dirty="0"/>
          </a:p>
        </p:txBody>
      </p:sp>
      <p:sp>
        <p:nvSpPr>
          <p:cNvPr id="3" name="Textplatzhalter 2">
            <a:extLst>
              <a:ext uri="{FF2B5EF4-FFF2-40B4-BE49-F238E27FC236}">
                <a16:creationId xmlns:a16="http://schemas.microsoft.com/office/drawing/2014/main" id="{1B921672-CE49-7F58-A931-B53EF66EE64D}"/>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59154316-C839-CE80-0BD8-39A4C5B94300}"/>
              </a:ext>
            </a:extLst>
          </p:cNvPr>
          <p:cNvSpPr>
            <a:spLocks noGrp="1"/>
          </p:cNvSpPr>
          <p:nvPr>
            <p:ph type="title"/>
          </p:nvPr>
        </p:nvSpPr>
        <p:spPr/>
        <p:txBody>
          <a:bodyPr/>
          <a:lstStyle/>
          <a:p>
            <a:r>
              <a:rPr lang="de-DE" dirty="0"/>
              <a:t>Kreis - Anwendungsaufgabe</a:t>
            </a:r>
          </a:p>
        </p:txBody>
      </p:sp>
      <p:sp>
        <p:nvSpPr>
          <p:cNvPr id="16" name="Rechteck 15">
            <a:extLst>
              <a:ext uri="{FF2B5EF4-FFF2-40B4-BE49-F238E27FC236}">
                <a16:creationId xmlns:a16="http://schemas.microsoft.com/office/drawing/2014/main" id="{11E93D73-9CBF-6C73-46C3-82375935A6CC}"/>
              </a:ext>
            </a:extLst>
          </p:cNvPr>
          <p:cNvSpPr/>
          <p:nvPr/>
        </p:nvSpPr>
        <p:spPr>
          <a:xfrm>
            <a:off x="5169024" y="3573016"/>
            <a:ext cx="2863628" cy="1266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descr="Ein Bild, das Text, Screenshot, Zahl, Schrift enthält.&#10;&#10;Automatisch generierte Beschreibung">
            <a:extLst>
              <a:ext uri="{FF2B5EF4-FFF2-40B4-BE49-F238E27FC236}">
                <a16:creationId xmlns:a16="http://schemas.microsoft.com/office/drawing/2014/main" id="{42344F63-323F-A0F5-E4AE-82E7830FF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187" y="1741356"/>
            <a:ext cx="7765453" cy="4164846"/>
          </a:xfrm>
          <a:prstGeom prst="rect">
            <a:avLst/>
          </a:prstGeom>
        </p:spPr>
      </p:pic>
      <p:sp>
        <p:nvSpPr>
          <p:cNvPr id="28" name="Ellipse 27">
            <a:extLst>
              <a:ext uri="{FF2B5EF4-FFF2-40B4-BE49-F238E27FC236}">
                <a16:creationId xmlns:a16="http://schemas.microsoft.com/office/drawing/2014/main" id="{133C2E62-485B-0F5F-1DAE-609BFD966262}"/>
              </a:ext>
            </a:extLst>
          </p:cNvPr>
          <p:cNvSpPr/>
          <p:nvPr/>
        </p:nvSpPr>
        <p:spPr>
          <a:xfrm>
            <a:off x="1916891" y="3506340"/>
            <a:ext cx="1379925" cy="13335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3">
            <a:extLst>
              <a:ext uri="{FF2B5EF4-FFF2-40B4-BE49-F238E27FC236}">
                <a16:creationId xmlns:a16="http://schemas.microsoft.com/office/drawing/2014/main" id="{4F9E2914-C1D9-F93B-D692-C4BB7A8206F0}"/>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sp>
        <p:nvSpPr>
          <p:cNvPr id="8" name="Fußzeilenplatzhalter 5">
            <a:extLst>
              <a:ext uri="{FF2B5EF4-FFF2-40B4-BE49-F238E27FC236}">
                <a16:creationId xmlns:a16="http://schemas.microsoft.com/office/drawing/2014/main" id="{71E83752-68B0-84A3-033D-B4F44122FB1B}"/>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grpSp>
        <p:nvGrpSpPr>
          <p:cNvPr id="5" name="Knopf3">
            <a:extLst>
              <a:ext uri="{FF2B5EF4-FFF2-40B4-BE49-F238E27FC236}">
                <a16:creationId xmlns:a16="http://schemas.microsoft.com/office/drawing/2014/main" id="{64A1074C-25D5-2817-B799-3D4333430C8F}"/>
              </a:ext>
            </a:extLst>
          </p:cNvPr>
          <p:cNvGrpSpPr/>
          <p:nvPr/>
        </p:nvGrpSpPr>
        <p:grpSpPr>
          <a:xfrm>
            <a:off x="9380848" y="2310011"/>
            <a:ext cx="525690" cy="504000"/>
            <a:chOff x="8550142" y="4941168"/>
            <a:chExt cx="593858" cy="576064"/>
          </a:xfrm>
          <a:solidFill>
            <a:schemeClr val="accent1"/>
          </a:solidFill>
        </p:grpSpPr>
        <p:sp>
          <p:nvSpPr>
            <p:cNvPr id="7" name="Rechteck 6">
              <a:extLst>
                <a:ext uri="{FF2B5EF4-FFF2-40B4-BE49-F238E27FC236}">
                  <a16:creationId xmlns:a16="http://schemas.microsoft.com/office/drawing/2014/main" id="{A05AA8F5-EBAB-CA6E-67F0-54E2152E876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8">
              <a:extLst>
                <a:ext uri="{FF2B5EF4-FFF2-40B4-BE49-F238E27FC236}">
                  <a16:creationId xmlns:a16="http://schemas.microsoft.com/office/drawing/2014/main" id="{F5FD5A04-1190-F3CA-C72C-FB681ABBFEF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0" name="Hilfe 3 Grafik">
            <a:extLst>
              <a:ext uri="{FF2B5EF4-FFF2-40B4-BE49-F238E27FC236}">
                <a16:creationId xmlns:a16="http://schemas.microsoft.com/office/drawing/2014/main" id="{8F6273E0-8C78-BBB4-AD5D-3F4ABDA104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5837" y="630221"/>
            <a:ext cx="7781134" cy="4487488"/>
          </a:xfrm>
          <a:prstGeom prst="rect">
            <a:avLst/>
          </a:prstGeom>
          <a:effectLst>
            <a:glow rad="190500">
              <a:schemeClr val="accent1">
                <a:lumMod val="20000"/>
                <a:lumOff val="80000"/>
                <a:alpha val="85000"/>
              </a:schemeClr>
            </a:glow>
          </a:effectLst>
        </p:spPr>
      </p:pic>
      <p:grpSp>
        <p:nvGrpSpPr>
          <p:cNvPr id="11" name="Knopf6">
            <a:extLst>
              <a:ext uri="{FF2B5EF4-FFF2-40B4-BE49-F238E27FC236}">
                <a16:creationId xmlns:a16="http://schemas.microsoft.com/office/drawing/2014/main" id="{313BAC1E-E9A9-4503-711D-78A3A3DB262B}"/>
              </a:ext>
            </a:extLst>
          </p:cNvPr>
          <p:cNvGrpSpPr/>
          <p:nvPr/>
        </p:nvGrpSpPr>
        <p:grpSpPr>
          <a:xfrm>
            <a:off x="9383011" y="4207454"/>
            <a:ext cx="525690" cy="504000"/>
            <a:chOff x="8550142" y="4941168"/>
            <a:chExt cx="593858" cy="576064"/>
          </a:xfrm>
          <a:solidFill>
            <a:schemeClr val="accent1"/>
          </a:solidFill>
        </p:grpSpPr>
        <p:sp>
          <p:nvSpPr>
            <p:cNvPr id="12" name="Rechteck 11">
              <a:extLst>
                <a:ext uri="{FF2B5EF4-FFF2-40B4-BE49-F238E27FC236}">
                  <a16:creationId xmlns:a16="http://schemas.microsoft.com/office/drawing/2014/main" id="{C74004CD-291E-895F-6B9F-D2A8EC06C42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1507B079-18CC-8021-262E-33EAF206A29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A2663D94-28DB-23F1-9D49-EFF718F2AA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4498" y="1641226"/>
            <a:ext cx="7843901"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674174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82051E-6 -1.48148E-6 L -0.88093 -1.48148E-6 " pathEditMode="relative" rAng="0" ptsTypes="AA">
                                      <p:cBhvr>
                                        <p:cTn id="6" dur="2000" fill="hold"/>
                                        <p:tgtEl>
                                          <p:spTgt spid="1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2.82051E-6 -1.48148E-6 " pathEditMode="relative" rAng="0" ptsTypes="AA">
                                      <p:cBhvr>
                                        <p:cTn id="10"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07692E-6 1.85185E-6 L -0.88093 1.85185E-6 " pathEditMode="relative" rAng="0" ptsTypes="AA">
                                      <p:cBhvr>
                                        <p:cTn id="15" dur="2000" fill="hold"/>
                                        <p:tgtEl>
                                          <p:spTgt spid="15"/>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85185E-6 L 3.07692E-6 1.85185E-6 " pathEditMode="relative" rAng="0" ptsTypes="AA">
                                      <p:cBhvr>
                                        <p:cTn id="19"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1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13D4335-97B5-5444-B868-7FAB126837A4}"/>
              </a:ext>
            </a:extLst>
          </p:cNvPr>
          <p:cNvSpPr>
            <a:spLocks noGrp="1"/>
          </p:cNvSpPr>
          <p:nvPr>
            <p:ph idx="1"/>
          </p:nvPr>
        </p:nvSpPr>
        <p:spPr>
          <a:xfrm>
            <a:off x="77181" y="1053501"/>
            <a:ext cx="9203968" cy="5174278"/>
          </a:xfrm>
        </p:spPr>
        <p:txBody>
          <a:bodyPr/>
          <a:lstStyle/>
          <a:p>
            <a:pPr marL="0">
              <a:spcBef>
                <a:spcPts val="0"/>
              </a:spcBef>
              <a:spcAft>
                <a:spcPts val="1200"/>
              </a:spcAft>
            </a:pPr>
            <a:r>
              <a:rPr lang="de-DE" sz="1600" b="1" dirty="0">
                <a:solidFill>
                  <a:srgbClr val="000000"/>
                </a:solidFill>
                <a:effectLst/>
                <a:ea typeface="Times New Roman" panose="02020603050405020304" pitchFamily="18" charset="0"/>
              </a:rPr>
              <a:t>Aufgabe 1 </a:t>
            </a:r>
            <a:r>
              <a:rPr lang="de-DE" sz="1600" dirty="0">
                <a:solidFill>
                  <a:srgbClr val="000000"/>
                </a:solidFill>
                <a:effectLst/>
                <a:ea typeface="Times New Roman" panose="02020603050405020304" pitchFamily="18" charset="0"/>
              </a:rPr>
              <a:t>[vgl. MSA 2006 N A3</a:t>
            </a:r>
            <a:r>
              <a:rPr lang="de-DE" sz="1600" dirty="0">
                <a:solidFill>
                  <a:srgbClr val="000000"/>
                </a:solidFill>
                <a:ea typeface="Times New Roman" panose="02020603050405020304" pitchFamily="18" charset="0"/>
              </a:rPr>
              <a:t>]</a:t>
            </a:r>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0">
              <a:spcBef>
                <a:spcPts val="0"/>
              </a:spcBef>
            </a:pPr>
            <a:r>
              <a:rPr lang="de-DE" sz="1600" dirty="0">
                <a:solidFill>
                  <a:srgbClr val="000000"/>
                </a:solidFill>
                <a:ea typeface="Times New Roman" panose="02020603050405020304" pitchFamily="18" charset="0"/>
              </a:rPr>
              <a:t>Begründe ohne Rechnung, ob sich aus einem rechteckigen Blatt zwei Kreise mit jeweils einem Radius von 7 cm ausschneiden lassen.</a:t>
            </a:r>
          </a:p>
          <a:p>
            <a:r>
              <a:rPr lang="de-DE" sz="1600" dirty="0">
                <a:solidFill>
                  <a:srgbClr val="000000"/>
                </a:solidFill>
              </a:rPr>
              <a:t>Ja, es lassen sich </a:t>
            </a:r>
            <a:r>
              <a:rPr lang="de-DE" sz="1600" dirty="0">
                <a:solidFill>
                  <a:schemeClr val="tx1"/>
                </a:solidFill>
              </a:rPr>
              <a:t>zwei Kreise </a:t>
            </a:r>
            <a:r>
              <a:rPr lang="de-DE" sz="1600" dirty="0">
                <a:solidFill>
                  <a:srgbClr val="000000"/>
                </a:solidFill>
              </a:rPr>
              <a:t>ausschneiden. Denn man kann sie nebeneinander auf das Blatt legen, da ihre beiden Durchmesser zusammen 28 cm betragen und dies weniger als 30 cm ist. </a:t>
            </a:r>
            <a:endParaRPr lang="de-DE" sz="1600" dirty="0"/>
          </a:p>
          <a:p>
            <a:endParaRPr lang="de-DE" dirty="0">
              <a:solidFill>
                <a:srgbClr val="000000"/>
              </a:solidFill>
              <a:ea typeface="Times New Roman" panose="02020603050405020304" pitchFamily="18" charset="0"/>
            </a:endParaRPr>
          </a:p>
        </p:txBody>
      </p:sp>
      <p:sp>
        <p:nvSpPr>
          <p:cNvPr id="3" name="Textplatzhalter 2">
            <a:extLst>
              <a:ext uri="{FF2B5EF4-FFF2-40B4-BE49-F238E27FC236}">
                <a16:creationId xmlns:a16="http://schemas.microsoft.com/office/drawing/2014/main" id="{1B921672-CE49-7F58-A931-B53EF66EE64D}"/>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59154316-C839-CE80-0BD8-39A4C5B94300}"/>
              </a:ext>
            </a:extLst>
          </p:cNvPr>
          <p:cNvSpPr>
            <a:spLocks noGrp="1"/>
          </p:cNvSpPr>
          <p:nvPr>
            <p:ph type="title"/>
          </p:nvPr>
        </p:nvSpPr>
        <p:spPr/>
        <p:txBody>
          <a:bodyPr/>
          <a:lstStyle/>
          <a:p>
            <a:r>
              <a:rPr lang="de-DE" dirty="0"/>
              <a:t>Lösung</a:t>
            </a:r>
          </a:p>
        </p:txBody>
      </p:sp>
      <p:sp>
        <p:nvSpPr>
          <p:cNvPr id="22" name="Rechteck 21">
            <a:extLst>
              <a:ext uri="{FF2B5EF4-FFF2-40B4-BE49-F238E27FC236}">
                <a16:creationId xmlns:a16="http://schemas.microsoft.com/office/drawing/2014/main" id="{2E82B3E5-723A-4128-64B6-C4BE3F6E3A42}"/>
              </a:ext>
            </a:extLst>
          </p:cNvPr>
          <p:cNvSpPr/>
          <p:nvPr/>
        </p:nvSpPr>
        <p:spPr>
          <a:xfrm>
            <a:off x="5529064" y="3573016"/>
            <a:ext cx="2490804" cy="1054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D8E840D3-ABC9-8FD1-8C8C-15E0C2112FF5}"/>
              </a:ext>
            </a:extLst>
          </p:cNvPr>
          <p:cNvSpPr/>
          <p:nvPr/>
        </p:nvSpPr>
        <p:spPr>
          <a:xfrm>
            <a:off x="6904966" y="3632453"/>
            <a:ext cx="1008112" cy="93527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F811B66F-41AB-4D18-FB17-336E6A4CF27B}"/>
              </a:ext>
            </a:extLst>
          </p:cNvPr>
          <p:cNvSpPr txBox="1"/>
          <p:nvPr/>
        </p:nvSpPr>
        <p:spPr>
          <a:xfrm>
            <a:off x="6291517" y="3175023"/>
            <a:ext cx="1268300" cy="338554"/>
          </a:xfrm>
          <a:prstGeom prst="rect">
            <a:avLst/>
          </a:prstGeom>
          <a:noFill/>
        </p:spPr>
        <p:txBody>
          <a:bodyPr wrap="square" rtlCol="0">
            <a:spAutoFit/>
          </a:bodyPr>
          <a:lstStyle/>
          <a:p>
            <a:pPr algn="ctr"/>
            <a:r>
              <a:rPr lang="de-DE" sz="1600" dirty="0">
                <a:solidFill>
                  <a:srgbClr val="000000"/>
                </a:solidFill>
                <a:ea typeface="Times New Roman" panose="02020603050405020304" pitchFamily="18" charset="0"/>
              </a:rPr>
              <a:t>30</a:t>
            </a:r>
            <a:r>
              <a:rPr lang="de-DE" sz="1600" dirty="0">
                <a:solidFill>
                  <a:srgbClr val="000000"/>
                </a:solidFill>
                <a:effectLst/>
                <a:ea typeface="Times New Roman" panose="02020603050405020304" pitchFamily="18" charset="0"/>
              </a:rPr>
              <a:t> x 15</a:t>
            </a:r>
            <a:endParaRPr lang="de-DE" sz="1600" dirty="0"/>
          </a:p>
        </p:txBody>
      </p:sp>
      <p:sp>
        <p:nvSpPr>
          <p:cNvPr id="6" name="Titel 3">
            <a:extLst>
              <a:ext uri="{FF2B5EF4-FFF2-40B4-BE49-F238E27FC236}">
                <a16:creationId xmlns:a16="http://schemas.microsoft.com/office/drawing/2014/main" id="{F2951CAD-BA4A-98FC-6828-D1E112CA0A70}"/>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sp>
        <p:nvSpPr>
          <p:cNvPr id="9" name="Ellipse 8">
            <a:extLst>
              <a:ext uri="{FF2B5EF4-FFF2-40B4-BE49-F238E27FC236}">
                <a16:creationId xmlns:a16="http://schemas.microsoft.com/office/drawing/2014/main" id="{547DFD55-7EC5-1CEE-E001-7303C8843F9D}"/>
              </a:ext>
            </a:extLst>
          </p:cNvPr>
          <p:cNvSpPr/>
          <p:nvPr/>
        </p:nvSpPr>
        <p:spPr>
          <a:xfrm>
            <a:off x="5664386" y="3641987"/>
            <a:ext cx="1008112" cy="93527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67B099A2-92A3-D953-A30F-F8CA9A752267}"/>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1337899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58EC80-C338-F775-42F1-849AB9DFE1A7}"/>
              </a:ext>
            </a:extLst>
          </p:cNvPr>
          <p:cNvSpPr>
            <a:spLocks noGrp="1"/>
          </p:cNvSpPr>
          <p:nvPr>
            <p:ph idx="1"/>
          </p:nvPr>
        </p:nvSpPr>
        <p:spPr>
          <a:xfrm>
            <a:off x="64289" y="1063034"/>
            <a:ext cx="9203968" cy="5174278"/>
          </a:xfrm>
        </p:spPr>
        <p:txBody>
          <a:bodyPr/>
          <a:lstStyle/>
          <a:p>
            <a:r>
              <a:rPr lang="de-DE" sz="1600" b="1" dirty="0"/>
              <a:t>Aufgabe 1</a:t>
            </a:r>
            <a:r>
              <a:rPr lang="de-DE" sz="1600" dirty="0"/>
              <a:t> [MSA </a:t>
            </a:r>
            <a:r>
              <a:rPr lang="de-DE" sz="1600" dirty="0">
                <a:effectLst/>
                <a:ea typeface="Times New Roman" panose="02020603050405020304" pitchFamily="18" charset="0"/>
              </a:rPr>
              <a:t>2012 N A5]</a:t>
            </a:r>
            <a:r>
              <a:rPr lang="de-DE" sz="1600" dirty="0"/>
              <a:t> </a:t>
            </a:r>
          </a:p>
          <a:p>
            <a:r>
              <a:rPr lang="de-DE" sz="1600" dirty="0"/>
              <a:t>Wasser ist die Quelle des Lebens. In Deutschland verbraucht jeder Einwohner durchschnittlich 128 Liter Wasser pro Tag. Dieser Verbrauch ist in der Tabelle im Einzelnen aufgelistet.</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pPr marL="0">
              <a:spcBef>
                <a:spcPts val="0"/>
              </a:spcBef>
            </a:pPr>
            <a:r>
              <a:rPr lang="de-DE" sz="1600" dirty="0"/>
              <a:t>Der Anteil für „ Duschen und Baden“ am alltäglichen Wasser-</a:t>
            </a:r>
          </a:p>
          <a:p>
            <a:pPr marL="0">
              <a:spcBef>
                <a:spcPts val="0"/>
              </a:spcBef>
            </a:pPr>
            <a:r>
              <a:rPr lang="de-DE" sz="1600" dirty="0"/>
              <a:t>verbrauch soll in das vorgegebene Kreisdiagramm eingetragen </a:t>
            </a:r>
          </a:p>
          <a:p>
            <a:pPr marL="0">
              <a:spcBef>
                <a:spcPts val="0"/>
              </a:spcBef>
            </a:pPr>
            <a:r>
              <a:rPr lang="de-DE" sz="1600" dirty="0"/>
              <a:t>werden. Berechne den dafür notwendigen Winkel und stelle </a:t>
            </a:r>
          </a:p>
          <a:p>
            <a:pPr marL="0">
              <a:spcBef>
                <a:spcPts val="0"/>
              </a:spcBef>
            </a:pPr>
            <a:r>
              <a:rPr lang="de-DE" sz="1600" dirty="0"/>
              <a:t>den Anteil im Kreisdiagramm dar.</a:t>
            </a:r>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endParaRPr lang="de-DE" dirty="0"/>
          </a:p>
        </p:txBody>
      </p:sp>
      <p:sp>
        <p:nvSpPr>
          <p:cNvPr id="3" name="Textplatzhalter 2">
            <a:extLst>
              <a:ext uri="{FF2B5EF4-FFF2-40B4-BE49-F238E27FC236}">
                <a16:creationId xmlns:a16="http://schemas.microsoft.com/office/drawing/2014/main" id="{5542401C-FFAE-F08D-38A8-AB08F5D4CA39}"/>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F876550A-3221-7C4A-4D58-4DC6182ED7ED}"/>
              </a:ext>
            </a:extLst>
          </p:cNvPr>
          <p:cNvSpPr>
            <a:spLocks noGrp="1"/>
          </p:cNvSpPr>
          <p:nvPr>
            <p:ph type="title"/>
          </p:nvPr>
        </p:nvSpPr>
        <p:spPr/>
        <p:txBody>
          <a:bodyPr/>
          <a:lstStyle/>
          <a:p>
            <a:r>
              <a:rPr lang="de-DE" dirty="0"/>
              <a:t>Winkel in Kreisdiagrammen</a:t>
            </a:r>
          </a:p>
        </p:txBody>
      </p:sp>
      <p:pic>
        <p:nvPicPr>
          <p:cNvPr id="8" name="Grafik 7" descr="Ein Bild, das Kreis, Entwurf enthält.&#10;&#10;Automatisch generierte Beschreibung">
            <a:extLst>
              <a:ext uri="{FF2B5EF4-FFF2-40B4-BE49-F238E27FC236}">
                <a16:creationId xmlns:a16="http://schemas.microsoft.com/office/drawing/2014/main" id="{83DF25F7-1CEF-D6D9-E05A-AA31F4C1D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056" y="3713707"/>
            <a:ext cx="2155336" cy="2288485"/>
          </a:xfrm>
          <a:prstGeom prst="rect">
            <a:avLst/>
          </a:prstGeom>
        </p:spPr>
      </p:pic>
      <p:pic>
        <p:nvPicPr>
          <p:cNvPr id="1030" name="Picture 6">
            <a:extLst>
              <a:ext uri="{FF2B5EF4-FFF2-40B4-BE49-F238E27FC236}">
                <a16:creationId xmlns:a16="http://schemas.microsoft.com/office/drawing/2014/main" id="{8CF6DA48-D8D1-6009-5931-671EE1A6C036}"/>
              </a:ext>
            </a:extLst>
          </p:cNvPr>
          <p:cNvPicPr>
            <a:picLocks noChangeArrowheads="1"/>
          </p:cNvPicPr>
          <p:nvPr/>
        </p:nvPicPr>
        <p:blipFill rotWithShape="1">
          <a:blip r:embed="rId3">
            <a:extLst>
              <a:ext uri="{28A0092B-C50C-407E-A947-70E740481C1C}">
                <a14:useLocalDpi xmlns:a14="http://schemas.microsoft.com/office/drawing/2010/main" val="0"/>
              </a:ext>
            </a:extLst>
          </a:blip>
          <a:srcRect r="42598"/>
          <a:stretch/>
        </p:blipFill>
        <p:spPr bwMode="auto">
          <a:xfrm>
            <a:off x="1506608" y="2141116"/>
            <a:ext cx="3302376"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5">
            <a:extLst>
              <a:ext uri="{FF2B5EF4-FFF2-40B4-BE49-F238E27FC236}">
                <a16:creationId xmlns:a16="http://schemas.microsoft.com/office/drawing/2014/main" id="{C3D359A4-F077-1940-2088-3ADCC1BDAAF5}"/>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D4E9C157-0E02-27E5-6D97-276A5EF8E0E3}"/>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spTree>
    <p:extLst>
      <p:ext uri="{BB962C8B-B14F-4D97-AF65-F5344CB8AC3E}">
        <p14:creationId xmlns:p14="http://schemas.microsoft.com/office/powerpoint/2010/main" val="103852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8D58EC80-C338-F775-42F1-849AB9DFE1A7}"/>
                  </a:ext>
                </a:extLst>
              </p:cNvPr>
              <p:cNvSpPr>
                <a:spLocks noGrp="1"/>
              </p:cNvSpPr>
              <p:nvPr>
                <p:ph idx="1"/>
              </p:nvPr>
            </p:nvSpPr>
            <p:spPr/>
            <p:txBody>
              <a:bodyPr/>
              <a:lstStyle/>
              <a:p>
                <a:r>
                  <a:rPr lang="de-DE" sz="1600" b="1" dirty="0"/>
                  <a:t>Aufgabe 1</a:t>
                </a:r>
                <a:r>
                  <a:rPr lang="de-DE" sz="1600" dirty="0"/>
                  <a:t> [MSA </a:t>
                </a:r>
                <a:r>
                  <a:rPr lang="de-DE" sz="1600" dirty="0">
                    <a:effectLst/>
                    <a:ea typeface="Times New Roman" panose="02020603050405020304" pitchFamily="18" charset="0"/>
                  </a:rPr>
                  <a:t>2012 N A5] </a:t>
                </a:r>
                <a:endParaRPr lang="de-DE" sz="1600" dirty="0"/>
              </a:p>
              <a:p>
                <a:r>
                  <a:rPr lang="de-DE" sz="1600" dirty="0"/>
                  <a:t>Wasser ist die Quelle des Lebens. In Deutschland verbraucht jeder Einwohner durchschnittlich 128 Liter Wasser pro Tag. Dieser Verbrauch ist in der Tabelle im Einzelnen aufgelistet.</a:t>
                </a:r>
              </a:p>
              <a:p>
                <a:endParaRPr lang="de-DE" sz="1600" dirty="0"/>
              </a:p>
              <a:p>
                <a:endParaRPr lang="de-DE" sz="1600" dirty="0"/>
              </a:p>
              <a:p>
                <a:endParaRPr lang="de-DE" sz="1600" dirty="0"/>
              </a:p>
              <a:p>
                <a:endParaRPr lang="de-DE" sz="1600" dirty="0"/>
              </a:p>
              <a:p>
                <a:endParaRPr lang="de-DE" sz="1600" dirty="0"/>
              </a:p>
              <a:p>
                <a:endParaRPr lang="de-DE" sz="1600" dirty="0"/>
              </a:p>
              <a:p>
                <a:r>
                  <a:rPr lang="de-DE" sz="1600" dirty="0"/>
                  <a:t>Lösungsstrategie: Man berechnet den Anteil </a:t>
                </a:r>
              </a:p>
              <a:p>
                <a:r>
                  <a:rPr lang="de-DE" sz="1600" dirty="0"/>
                  <a:t>(Duschen und Baden) von 45 Litern an allen 128 Litern.</a:t>
                </a:r>
              </a:p>
              <a:p>
                <a:pPr algn="just"/>
                <a14:m>
                  <m:oMathPara xmlns:m="http://schemas.openxmlformats.org/officeDocument/2006/math">
                    <m:oMathParaPr>
                      <m:jc m:val="left"/>
                    </m:oMathParaPr>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45</m:t>
                          </m:r>
                        </m:num>
                        <m:den>
                          <m:r>
                            <a:rPr lang="de-DE" sz="1600" b="0" i="1" smtClean="0">
                              <a:latin typeface="Cambria Math" panose="02040503050406030204" pitchFamily="18" charset="0"/>
                            </a:rPr>
                            <m:t>128</m:t>
                          </m:r>
                        </m:den>
                      </m:f>
                      <m:r>
                        <a:rPr lang="de-DE" sz="1600" b="0" i="1" dirty="0"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0,352</m:t>
                      </m:r>
                    </m:oMath>
                  </m:oMathPara>
                </a14:m>
                <a:endParaRPr lang="de-DE" sz="1600" b="0" dirty="0"/>
              </a:p>
              <a:p>
                <a:pPr algn="just"/>
                <a:r>
                  <a:rPr lang="de-DE" sz="1600" dirty="0"/>
                  <a:t>Nun berechnet man den Winkel, der von 360</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genau einen Anteil</a:t>
                </a:r>
              </a:p>
              <a:p>
                <a:pPr algn="just"/>
                <a:r>
                  <a:rPr lang="de-DE" sz="1600" dirty="0"/>
                  <a:t>von 0,352 besitzt.</a:t>
                </a:r>
              </a:p>
              <a:p>
                <a:pPr algn="just"/>
                <a:r>
                  <a:rPr lang="de-DE" sz="1600" b="0" dirty="0"/>
                  <a:t>0,352 </a:t>
                </a:r>
                <a14:m>
                  <m:oMath xmlns:m="http://schemas.openxmlformats.org/officeDocument/2006/math">
                    <m:r>
                      <a:rPr lang="de-DE" sz="1600" b="0" i="1" smtClean="0">
                        <a:latin typeface="Cambria Math" panose="02040503050406030204" pitchFamily="18" charset="0"/>
                        <a:ea typeface="Cambria Math" panose="02040503050406030204" pitchFamily="18" charset="0"/>
                      </a:rPr>
                      <m:t>⋅</m:t>
                    </m:r>
                  </m:oMath>
                </a14:m>
                <a:r>
                  <a:rPr lang="de-DE" sz="1600" b="0" dirty="0"/>
                  <a:t> 360 </a:t>
                </a:r>
                <a14:m>
                  <m:oMath xmlns:m="http://schemas.openxmlformats.org/officeDocument/2006/math">
                    <m:r>
                      <a:rPr lang="de-DE" sz="1600" i="1" dirty="0">
                        <a:latin typeface="Cambria Math" panose="02040503050406030204" pitchFamily="18" charset="0"/>
                        <a:ea typeface="Cambria Math" panose="02040503050406030204" pitchFamily="18" charset="0"/>
                      </a:rPr>
                      <m:t>≈</m:t>
                    </m:r>
                  </m:oMath>
                </a14:m>
                <a:r>
                  <a:rPr lang="de-DE" sz="1600" b="0" dirty="0"/>
                  <a:t> 127</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endParaRPr lang="de-DE" sz="1600" b="0" dirty="0"/>
              </a:p>
              <a:p>
                <a:endParaRPr lang="de-DE" dirty="0"/>
              </a:p>
              <a:p>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pPr marL="346075" indent="-342900">
                  <a:buAutoNum type="alphaLcParenR"/>
                </a:pPr>
                <a:endParaRPr lang="de-DE" dirty="0"/>
              </a:p>
              <a:p>
                <a:endParaRPr lang="de-DE" dirty="0"/>
              </a:p>
            </p:txBody>
          </p:sp>
        </mc:Choice>
        <mc:Fallback xmlns="">
          <p:sp>
            <p:nvSpPr>
              <p:cNvPr id="2" name="Inhaltsplatzhalter 1">
                <a:extLst>
                  <a:ext uri="{FF2B5EF4-FFF2-40B4-BE49-F238E27FC236}">
                    <a16:creationId xmlns:a16="http://schemas.microsoft.com/office/drawing/2014/main" id="{8D58EC80-C338-F775-42F1-849AB9DFE1A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12" name="Textplatzhalter 11">
            <a:extLst>
              <a:ext uri="{FF2B5EF4-FFF2-40B4-BE49-F238E27FC236}">
                <a16:creationId xmlns:a16="http://schemas.microsoft.com/office/drawing/2014/main" id="{BE535BB8-EFF0-B04F-AD17-1F23A69E8814}"/>
              </a:ext>
            </a:extLst>
          </p:cNvPr>
          <p:cNvSpPr>
            <a:spLocks noGrp="1"/>
          </p:cNvSpPr>
          <p:nvPr>
            <p:ph type="body" sz="quarter" idx="11"/>
          </p:nvPr>
        </p:nvSpPr>
        <p:spPr/>
        <p:txBody>
          <a:bodyPr/>
          <a:lstStyle/>
          <a:p>
            <a:endParaRPr lang="de-DE"/>
          </a:p>
        </p:txBody>
      </p:sp>
      <p:sp>
        <p:nvSpPr>
          <p:cNvPr id="11" name="Titel 10">
            <a:extLst>
              <a:ext uri="{FF2B5EF4-FFF2-40B4-BE49-F238E27FC236}">
                <a16:creationId xmlns:a16="http://schemas.microsoft.com/office/drawing/2014/main" id="{00F03D8E-797C-A0BC-5207-90ADDE3E0CC7}"/>
              </a:ext>
            </a:extLst>
          </p:cNvPr>
          <p:cNvSpPr>
            <a:spLocks noGrp="1"/>
          </p:cNvSpPr>
          <p:nvPr>
            <p:ph type="title"/>
          </p:nvPr>
        </p:nvSpPr>
        <p:spPr/>
        <p:txBody>
          <a:bodyPr/>
          <a:lstStyle/>
          <a:p>
            <a:r>
              <a:rPr lang="de-DE" dirty="0"/>
              <a:t>Lösung</a:t>
            </a:r>
          </a:p>
        </p:txBody>
      </p:sp>
      <p:sp>
        <p:nvSpPr>
          <p:cNvPr id="8" name="Fußzeilenplatzhalter 5">
            <a:extLst>
              <a:ext uri="{FF2B5EF4-FFF2-40B4-BE49-F238E27FC236}">
                <a16:creationId xmlns:a16="http://schemas.microsoft.com/office/drawing/2014/main" id="{66DBBD10-72B5-450F-C107-373020D38355}"/>
              </a:ext>
            </a:extLst>
          </p:cNvPr>
          <p:cNvSpPr>
            <a:spLocks noGrp="1"/>
          </p:cNvSpPr>
          <p:nvPr>
            <p:ph type="ftr" sz="quarter" idx="10"/>
          </p:nvPr>
        </p:nvSpPr>
        <p:spPr/>
        <p:txBody>
          <a:bodyPr/>
          <a:lstStyle/>
          <a:p>
            <a:pPr defTabSz="957861"/>
            <a:r>
              <a:rPr lang="de-DE" dirty="0">
                <a:solidFill>
                  <a:prstClr val="black">
                    <a:tint val="75000"/>
                  </a:prstClr>
                </a:solidFill>
              </a:rPr>
              <a:t>Geometrie in der Ebene</a:t>
            </a:r>
          </a:p>
        </p:txBody>
      </p:sp>
      <p:pic>
        <p:nvPicPr>
          <p:cNvPr id="1030" name="Picture 6">
            <a:extLst>
              <a:ext uri="{FF2B5EF4-FFF2-40B4-BE49-F238E27FC236}">
                <a16:creationId xmlns:a16="http://schemas.microsoft.com/office/drawing/2014/main" id="{8CF6DA48-D8D1-6009-5931-671EE1A6C036}"/>
              </a:ext>
            </a:extLst>
          </p:cNvPr>
          <p:cNvPicPr>
            <a:picLocks noChangeArrowheads="1"/>
          </p:cNvPicPr>
          <p:nvPr/>
        </p:nvPicPr>
        <p:blipFill rotWithShape="1">
          <a:blip r:embed="rId3">
            <a:extLst>
              <a:ext uri="{28A0092B-C50C-407E-A947-70E740481C1C}">
                <a14:useLocalDpi xmlns:a14="http://schemas.microsoft.com/office/drawing/2010/main" val="0"/>
              </a:ext>
            </a:extLst>
          </a:blip>
          <a:srcRect r="38670"/>
          <a:stretch/>
        </p:blipFill>
        <p:spPr bwMode="auto">
          <a:xfrm>
            <a:off x="1568624" y="2034090"/>
            <a:ext cx="352839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descr="Ein Bild, das Text, Diagramm, Kreis, Screenshot enthält.&#10;&#10;Automatisch generierte Beschreibung">
            <a:extLst>
              <a:ext uri="{FF2B5EF4-FFF2-40B4-BE49-F238E27FC236}">
                <a16:creationId xmlns:a16="http://schemas.microsoft.com/office/drawing/2014/main" id="{7C50FC46-B837-53B7-D602-4F96D1C54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367" y="3883049"/>
            <a:ext cx="2284049" cy="1941753"/>
          </a:xfrm>
          <a:prstGeom prst="rect">
            <a:avLst/>
          </a:prstGeom>
        </p:spPr>
      </p:pic>
      <p:sp>
        <p:nvSpPr>
          <p:cNvPr id="6" name="Titel 3">
            <a:extLst>
              <a:ext uri="{FF2B5EF4-FFF2-40B4-BE49-F238E27FC236}">
                <a16:creationId xmlns:a16="http://schemas.microsoft.com/office/drawing/2014/main" id="{C6A91F9D-5D5D-4C33-C6AF-A9AB8C4FBCAD}"/>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spTree>
    <p:extLst>
      <p:ext uri="{BB962C8B-B14F-4D97-AF65-F5344CB8AC3E}">
        <p14:creationId xmlns:p14="http://schemas.microsoft.com/office/powerpoint/2010/main" val="25405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a:extLst>
              <a:ext uri="{FF2B5EF4-FFF2-40B4-BE49-F238E27FC236}">
                <a16:creationId xmlns:a16="http://schemas.microsoft.com/office/drawing/2014/main" id="{04744B02-2FF3-0208-E384-6A21A72473AA}"/>
              </a:ext>
            </a:extLst>
          </p:cNvPr>
          <p:cNvSpPr txBox="1">
            <a:spLocks/>
          </p:cNvSpPr>
          <p:nvPr/>
        </p:nvSpPr>
        <p:spPr>
          <a:xfrm>
            <a:off x="64289" y="1045050"/>
            <a:ext cx="9203968" cy="5192120"/>
          </a:xfrm>
          <a:prstGeom prst="roundRect">
            <a:avLst>
              <a:gd name="adj" fmla="val 3139"/>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t"/>
          <a:lst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schemeClr val="dk1"/>
                </a:solidFill>
                <a:effectLst/>
                <a:uLnTx/>
                <a:uFillTx/>
                <a:latin typeface="+mn-lt"/>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r>
              <a:rPr lang="de-DE" sz="1600" b="1" spc="-10" dirty="0">
                <a:solidFill>
                  <a:prstClr val="black"/>
                </a:solidFill>
                <a:latin typeface="Calibri"/>
                <a:cs typeface="Calibri"/>
              </a:rPr>
              <a:t>Aufgabe 1</a:t>
            </a:r>
          </a:p>
          <a:p>
            <a:r>
              <a:rPr lang="de-DE" sz="1600" spc="-10" dirty="0">
                <a:solidFill>
                  <a:prstClr val="black"/>
                </a:solidFill>
                <a:latin typeface="Calibri"/>
                <a:cs typeface="Calibri"/>
              </a:rPr>
              <a:t>Ordne die Dreiecke zu.</a:t>
            </a:r>
            <a:endParaRPr lang="de-DE" sz="1600" dirty="0">
              <a:solidFill>
                <a:prstClr val="black"/>
              </a:solidFill>
              <a:latin typeface="Calibri"/>
              <a:cs typeface="Calibri"/>
            </a:endParaRPr>
          </a:p>
          <a:p>
            <a:endParaRPr lang="de-DE" dirty="0"/>
          </a:p>
        </p:txBody>
      </p:sp>
      <p:sp>
        <p:nvSpPr>
          <p:cNvPr id="3" name="Textplatzhalter 2">
            <a:extLst>
              <a:ext uri="{FF2B5EF4-FFF2-40B4-BE49-F238E27FC236}">
                <a16:creationId xmlns:a16="http://schemas.microsoft.com/office/drawing/2014/main" id="{FC815DD4-D07A-9470-9EEA-0BFB952BC874}"/>
              </a:ext>
            </a:extLst>
          </p:cNvPr>
          <p:cNvSpPr>
            <a:spLocks noGrp="1"/>
          </p:cNvSpPr>
          <p:nvPr>
            <p:ph type="body" sz="quarter" idx="11"/>
          </p:nvPr>
        </p:nvSpPr>
        <p:spPr/>
        <p:txBody>
          <a:bodyPr/>
          <a:lstStyle/>
          <a:p>
            <a:endParaRPr lang="de-DE"/>
          </a:p>
        </p:txBody>
      </p:sp>
      <p:graphicFrame>
        <p:nvGraphicFramePr>
          <p:cNvPr id="4" name="Inhaltsplatzhalter 3">
            <a:extLst>
              <a:ext uri="{FF2B5EF4-FFF2-40B4-BE49-F238E27FC236}">
                <a16:creationId xmlns:a16="http://schemas.microsoft.com/office/drawing/2014/main" id="{9B923FAF-C524-B6D4-ED55-9CA36D92ECAA}"/>
              </a:ext>
            </a:extLst>
          </p:cNvPr>
          <p:cNvGraphicFramePr>
            <a:graphicFrameLocks noGrp="1"/>
          </p:cNvGraphicFramePr>
          <p:nvPr>
            <p:ph idx="1"/>
            <p:extLst>
              <p:ext uri="{D42A27DB-BD31-4B8C-83A1-F6EECF244321}">
                <p14:modId xmlns:p14="http://schemas.microsoft.com/office/powerpoint/2010/main" val="636921568"/>
              </p:ext>
            </p:extLst>
          </p:nvPr>
        </p:nvGraphicFramePr>
        <p:xfrm>
          <a:off x="200472" y="1772816"/>
          <a:ext cx="7632848" cy="2422840"/>
        </p:xfrm>
        <a:graphic>
          <a:graphicData uri="http://schemas.openxmlformats.org/drawingml/2006/table">
            <a:tbl>
              <a:tblPr firstRow="1" firstCol="1" bandRow="1">
                <a:tableStyleId>{8799B23B-EC83-4686-B30A-512413B5E67A}</a:tableStyleId>
              </a:tblPr>
              <a:tblGrid>
                <a:gridCol w="1908212">
                  <a:extLst>
                    <a:ext uri="{9D8B030D-6E8A-4147-A177-3AD203B41FA5}">
                      <a16:colId xmlns:a16="http://schemas.microsoft.com/office/drawing/2014/main" val="1157669110"/>
                    </a:ext>
                  </a:extLst>
                </a:gridCol>
                <a:gridCol w="1908212">
                  <a:extLst>
                    <a:ext uri="{9D8B030D-6E8A-4147-A177-3AD203B41FA5}">
                      <a16:colId xmlns:a16="http://schemas.microsoft.com/office/drawing/2014/main" val="289066830"/>
                    </a:ext>
                  </a:extLst>
                </a:gridCol>
                <a:gridCol w="1908212">
                  <a:extLst>
                    <a:ext uri="{9D8B030D-6E8A-4147-A177-3AD203B41FA5}">
                      <a16:colId xmlns:a16="http://schemas.microsoft.com/office/drawing/2014/main" val="3450118771"/>
                    </a:ext>
                  </a:extLst>
                </a:gridCol>
                <a:gridCol w="1908212">
                  <a:extLst>
                    <a:ext uri="{9D8B030D-6E8A-4147-A177-3AD203B41FA5}">
                      <a16:colId xmlns:a16="http://schemas.microsoft.com/office/drawing/2014/main" val="1988546350"/>
                    </a:ext>
                  </a:extLst>
                </a:gridCol>
              </a:tblGrid>
              <a:tr h="370840">
                <a:tc>
                  <a:txBody>
                    <a:bodyPr/>
                    <a:lstStyle/>
                    <a:p>
                      <a:endParaRPr lang="de-DE" sz="1600" dirty="0"/>
                    </a:p>
                  </a:txBody>
                  <a:tcPr/>
                </a:tc>
                <a:tc>
                  <a:txBody>
                    <a:bodyPr/>
                    <a:lstStyle/>
                    <a:p>
                      <a:r>
                        <a:rPr lang="de-DE" sz="1600" dirty="0"/>
                        <a:t>spitzwinklig</a:t>
                      </a:r>
                    </a:p>
                  </a:txBody>
                  <a:tcPr/>
                </a:tc>
                <a:tc>
                  <a:txBody>
                    <a:bodyPr/>
                    <a:lstStyle/>
                    <a:p>
                      <a:pPr marL="92075">
                        <a:lnSpc>
                          <a:spcPct val="100000"/>
                        </a:lnSpc>
                        <a:spcBef>
                          <a:spcPts val="240"/>
                        </a:spcBef>
                      </a:pPr>
                      <a:r>
                        <a:rPr sz="1600" b="1" spc="-5" dirty="0">
                          <a:solidFill>
                            <a:schemeClr val="tx1"/>
                          </a:solidFill>
                        </a:rPr>
                        <a:t>rechtwinklig</a:t>
                      </a:r>
                      <a:endParaRPr sz="1600" dirty="0">
                        <a:solidFill>
                          <a:schemeClr val="tx1"/>
                        </a:solidFill>
                        <a:latin typeface="Calibri"/>
                        <a:cs typeface="Calibri"/>
                      </a:endParaRPr>
                    </a:p>
                  </a:txBody>
                  <a:tcPr marL="0" marR="0" marT="30480" marB="0"/>
                </a:tc>
                <a:tc>
                  <a:txBody>
                    <a:bodyPr/>
                    <a:lstStyle/>
                    <a:p>
                      <a:pPr marL="92075">
                        <a:lnSpc>
                          <a:spcPct val="100000"/>
                        </a:lnSpc>
                        <a:spcBef>
                          <a:spcPts val="240"/>
                        </a:spcBef>
                      </a:pPr>
                      <a:r>
                        <a:rPr sz="1600" b="1" spc="-10" dirty="0">
                          <a:solidFill>
                            <a:schemeClr val="tx1"/>
                          </a:solidFill>
                        </a:rPr>
                        <a:t>stumpfwinklig</a:t>
                      </a:r>
                      <a:endParaRPr sz="1600" dirty="0">
                        <a:solidFill>
                          <a:schemeClr val="tx1"/>
                        </a:solidFill>
                        <a:latin typeface="Calibri"/>
                        <a:cs typeface="Calibri"/>
                      </a:endParaRPr>
                    </a:p>
                  </a:txBody>
                  <a:tcPr marL="0" marR="0" marT="30480" marB="0"/>
                </a:tc>
                <a:extLst>
                  <a:ext uri="{0D108BD9-81ED-4DB2-BD59-A6C34878D82A}">
                    <a16:rowId xmlns:a16="http://schemas.microsoft.com/office/drawing/2014/main" val="424598360"/>
                  </a:ext>
                </a:extLst>
              </a:tr>
              <a:tr h="684000">
                <a:tc>
                  <a:txBody>
                    <a:bodyPr/>
                    <a:lstStyle/>
                    <a:p>
                      <a:r>
                        <a:rPr lang="de-DE" sz="1600" dirty="0"/>
                        <a:t>gleichseitig</a:t>
                      </a:r>
                    </a:p>
                  </a:txBody>
                  <a:tcPr/>
                </a:tc>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r>
                        <a:rPr lang="de-DE" sz="1600" dirty="0">
                          <a:solidFill>
                            <a:srgbClr val="FF0000"/>
                          </a:solidFill>
                        </a:rPr>
                        <a:t>5</a:t>
                      </a:r>
                      <a:endParaRPr lang="de-DE" sz="1600" dirty="0"/>
                    </a:p>
                  </a:txBody>
                  <a:tcPr/>
                </a:tc>
                <a:tc>
                  <a:txBody>
                    <a:bodyPr/>
                    <a:lstStyle/>
                    <a:p>
                      <a:endParaRPr lang="de-DE" sz="1600" dirty="0"/>
                    </a:p>
                  </a:txBody>
                  <a:tcPr/>
                </a:tc>
                <a:tc>
                  <a:txBody>
                    <a:bodyPr/>
                    <a:lstStyle/>
                    <a:p>
                      <a:endParaRPr lang="de-DE" sz="1600" dirty="0"/>
                    </a:p>
                  </a:txBody>
                  <a:tcPr/>
                </a:tc>
                <a:extLst>
                  <a:ext uri="{0D108BD9-81ED-4DB2-BD59-A6C34878D82A}">
                    <a16:rowId xmlns:a16="http://schemas.microsoft.com/office/drawing/2014/main" val="3922299361"/>
                  </a:ext>
                </a:extLst>
              </a:tr>
              <a:tr h="684000">
                <a:tc>
                  <a:txBody>
                    <a:bodyPr/>
                    <a:lstStyle/>
                    <a:p>
                      <a:r>
                        <a:rPr lang="de-DE" sz="1600" dirty="0"/>
                        <a:t>gleichschenklig, nicht gleichseitig</a:t>
                      </a:r>
                    </a:p>
                  </a:txBody>
                  <a:tcPr/>
                </a:tc>
                <a:tc>
                  <a:txBody>
                    <a:bodyPr/>
                    <a:lstStyle/>
                    <a:p>
                      <a:pPr marL="92075">
                        <a:lnSpc>
                          <a:spcPct val="100000"/>
                        </a:lnSpc>
                        <a:spcBef>
                          <a:spcPts val="1380"/>
                        </a:spcBef>
                      </a:pPr>
                      <a:r>
                        <a:rPr sz="1600" spc="-5" dirty="0">
                          <a:solidFill>
                            <a:srgbClr val="FF0000"/>
                          </a:solidFill>
                        </a:rPr>
                        <a:t>2,</a:t>
                      </a:r>
                      <a:r>
                        <a:rPr sz="1600" spc="-15" dirty="0">
                          <a:solidFill>
                            <a:srgbClr val="FF0000"/>
                          </a:solidFill>
                        </a:rPr>
                        <a:t> </a:t>
                      </a:r>
                      <a:r>
                        <a:rPr sz="1600" spc="-5" dirty="0">
                          <a:solidFill>
                            <a:srgbClr val="FF0000"/>
                          </a:solidFill>
                        </a:rPr>
                        <a:t>8</a:t>
                      </a:r>
                      <a:endParaRPr sz="1600" dirty="0">
                        <a:latin typeface="Calibri"/>
                        <a:cs typeface="Calibri"/>
                      </a:endParaRPr>
                    </a:p>
                  </a:txBody>
                  <a:tcPr marL="0" marR="0" marT="175260" marB="0"/>
                </a:tc>
                <a:tc>
                  <a:txBody>
                    <a:bodyPr/>
                    <a:lstStyle/>
                    <a:p>
                      <a:pPr marL="92075">
                        <a:lnSpc>
                          <a:spcPct val="100000"/>
                        </a:lnSpc>
                        <a:spcBef>
                          <a:spcPts val="1380"/>
                        </a:spcBef>
                      </a:pPr>
                      <a:r>
                        <a:rPr sz="1600" dirty="0">
                          <a:solidFill>
                            <a:srgbClr val="FF0000"/>
                          </a:solidFill>
                        </a:rPr>
                        <a:t>3</a:t>
                      </a:r>
                      <a:endParaRPr sz="1600" dirty="0">
                        <a:latin typeface="Calibri"/>
                        <a:cs typeface="Calibri"/>
                      </a:endParaRPr>
                    </a:p>
                  </a:txBody>
                  <a:tcPr marL="0" marR="0" marT="175260" marB="0"/>
                </a:tc>
                <a:tc>
                  <a:txBody>
                    <a:bodyPr/>
                    <a:lstStyle/>
                    <a:p>
                      <a:pPr marL="92075">
                        <a:lnSpc>
                          <a:spcPct val="100000"/>
                        </a:lnSpc>
                        <a:spcBef>
                          <a:spcPts val="1380"/>
                        </a:spcBef>
                      </a:pPr>
                      <a:r>
                        <a:rPr sz="1600" dirty="0">
                          <a:solidFill>
                            <a:srgbClr val="FF0000"/>
                          </a:solidFill>
                        </a:rPr>
                        <a:t>1</a:t>
                      </a:r>
                      <a:endParaRPr sz="1600" dirty="0">
                        <a:latin typeface="Calibri"/>
                        <a:cs typeface="Calibri"/>
                      </a:endParaRPr>
                    </a:p>
                  </a:txBody>
                  <a:tcPr marL="0" marR="0" marT="175260" marB="0"/>
                </a:tc>
                <a:extLst>
                  <a:ext uri="{0D108BD9-81ED-4DB2-BD59-A6C34878D82A}">
                    <a16:rowId xmlns:a16="http://schemas.microsoft.com/office/drawing/2014/main" val="1951042100"/>
                  </a:ext>
                </a:extLst>
              </a:tr>
              <a:tr h="684000">
                <a:tc>
                  <a:txBody>
                    <a:bodyPr/>
                    <a:lstStyle/>
                    <a:p>
                      <a:r>
                        <a:rPr lang="de-DE" sz="1600" dirty="0"/>
                        <a:t>ungleichmäßig</a:t>
                      </a:r>
                    </a:p>
                  </a:txBody>
                  <a:tcPr/>
                </a:tc>
                <a:tc>
                  <a:txBody>
                    <a:bodyPr/>
                    <a:lstStyle/>
                    <a:p>
                      <a:pPr marL="92075">
                        <a:lnSpc>
                          <a:spcPct val="100000"/>
                        </a:lnSpc>
                        <a:spcBef>
                          <a:spcPts val="245"/>
                        </a:spcBef>
                      </a:pPr>
                      <a:r>
                        <a:rPr sz="1600" spc="-5" dirty="0">
                          <a:solidFill>
                            <a:srgbClr val="FF0000"/>
                          </a:solidFill>
                        </a:rPr>
                        <a:t>7</a:t>
                      </a:r>
                      <a:endParaRPr sz="1600" dirty="0">
                        <a:latin typeface="Calibri"/>
                        <a:cs typeface="Calibri"/>
                      </a:endParaRPr>
                    </a:p>
                  </a:txBody>
                  <a:tcPr marL="0" marR="0" marT="31115" marB="0"/>
                </a:tc>
                <a:tc>
                  <a:txBody>
                    <a:bodyPr/>
                    <a:lstStyle/>
                    <a:p>
                      <a:pPr marL="92075">
                        <a:lnSpc>
                          <a:spcPct val="100000"/>
                        </a:lnSpc>
                        <a:spcBef>
                          <a:spcPts val="245"/>
                        </a:spcBef>
                      </a:pPr>
                      <a:r>
                        <a:rPr sz="1600" dirty="0">
                          <a:solidFill>
                            <a:srgbClr val="FF0000"/>
                          </a:solidFill>
                        </a:rPr>
                        <a:t>4</a:t>
                      </a:r>
                      <a:r>
                        <a:rPr lang="de-DE" sz="1600" dirty="0">
                          <a:solidFill>
                            <a:srgbClr val="FF0000"/>
                          </a:solidFill>
                        </a:rPr>
                        <a:t>, 9</a:t>
                      </a:r>
                      <a:endParaRPr sz="1600" dirty="0">
                        <a:latin typeface="Calibri"/>
                        <a:cs typeface="Calibri"/>
                      </a:endParaRPr>
                    </a:p>
                  </a:txBody>
                  <a:tcPr marL="0" marR="0" marT="31115" marB="0"/>
                </a:tc>
                <a:tc>
                  <a:txBody>
                    <a:bodyPr/>
                    <a:lstStyle/>
                    <a:p>
                      <a:pPr marL="92075">
                        <a:lnSpc>
                          <a:spcPct val="100000"/>
                        </a:lnSpc>
                        <a:spcBef>
                          <a:spcPts val="245"/>
                        </a:spcBef>
                      </a:pPr>
                      <a:r>
                        <a:rPr sz="1600" dirty="0">
                          <a:solidFill>
                            <a:srgbClr val="FF0000"/>
                          </a:solidFill>
                        </a:rPr>
                        <a:t>6</a:t>
                      </a:r>
                      <a:endParaRPr sz="1600" dirty="0">
                        <a:latin typeface="Calibri"/>
                        <a:cs typeface="Calibri"/>
                      </a:endParaRPr>
                    </a:p>
                  </a:txBody>
                  <a:tcPr marL="0" marR="0" marT="31115" marB="0"/>
                </a:tc>
                <a:extLst>
                  <a:ext uri="{0D108BD9-81ED-4DB2-BD59-A6C34878D82A}">
                    <a16:rowId xmlns:a16="http://schemas.microsoft.com/office/drawing/2014/main" val="1730419328"/>
                  </a:ext>
                </a:extLst>
              </a:tr>
            </a:tbl>
          </a:graphicData>
        </a:graphic>
      </p:graphicFrame>
      <p:sp>
        <p:nvSpPr>
          <p:cNvPr id="8" name="Titel 3">
            <a:extLst>
              <a:ext uri="{FF2B5EF4-FFF2-40B4-BE49-F238E27FC236}">
                <a16:creationId xmlns:a16="http://schemas.microsoft.com/office/drawing/2014/main" id="{BD18AC17-4140-27EB-0A05-D6B785EBD973}"/>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sp>
        <p:nvSpPr>
          <p:cNvPr id="2" name="Fußzeilenplatzhalter 5">
            <a:extLst>
              <a:ext uri="{FF2B5EF4-FFF2-40B4-BE49-F238E27FC236}">
                <a16:creationId xmlns:a16="http://schemas.microsoft.com/office/drawing/2014/main" id="{668D6AAA-D5FB-FE7E-6043-1761BBEABE06}"/>
              </a:ext>
            </a:extLst>
          </p:cNvPr>
          <p:cNvSpPr txBox="1">
            <a:spLocks/>
          </p:cNvSpPr>
          <p:nvPr/>
        </p:nvSpPr>
        <p:spPr>
          <a:xfrm>
            <a:off x="7617296" y="5981558"/>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Geometrie in der Ebene</a:t>
            </a:r>
          </a:p>
        </p:txBody>
      </p:sp>
      <p:grpSp>
        <p:nvGrpSpPr>
          <p:cNvPr id="5" name="Knopf1">
            <a:extLst>
              <a:ext uri="{FF2B5EF4-FFF2-40B4-BE49-F238E27FC236}">
                <a16:creationId xmlns:a16="http://schemas.microsoft.com/office/drawing/2014/main" id="{993EB612-AE9A-96A6-AC99-35092EADE8D1}"/>
              </a:ext>
            </a:extLst>
          </p:cNvPr>
          <p:cNvGrpSpPr/>
          <p:nvPr/>
        </p:nvGrpSpPr>
        <p:grpSpPr>
          <a:xfrm>
            <a:off x="9383011" y="1045049"/>
            <a:ext cx="525690" cy="504000"/>
            <a:chOff x="8550142" y="4941168"/>
            <a:chExt cx="593858" cy="576064"/>
          </a:xfrm>
          <a:solidFill>
            <a:schemeClr val="accent1"/>
          </a:solidFill>
        </p:grpSpPr>
        <p:sp>
          <p:nvSpPr>
            <p:cNvPr id="6" name="Rechteck 5">
              <a:extLst>
                <a:ext uri="{FF2B5EF4-FFF2-40B4-BE49-F238E27FC236}">
                  <a16:creationId xmlns:a16="http://schemas.microsoft.com/office/drawing/2014/main" id="{A926FE2F-37F3-9A21-1B41-20B0C7FEBAF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8">
              <a:extLst>
                <a:ext uri="{FF2B5EF4-FFF2-40B4-BE49-F238E27FC236}">
                  <a16:creationId xmlns:a16="http://schemas.microsoft.com/office/drawing/2014/main" id="{9B1A07CA-4F87-C1C5-E4F7-F166AB50EB0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0" name="Hilfe 1 Grafik">
            <a:extLst>
              <a:ext uri="{FF2B5EF4-FFF2-40B4-BE49-F238E27FC236}">
                <a16:creationId xmlns:a16="http://schemas.microsoft.com/office/drawing/2014/main" id="{8F5842C6-E5A6-EB19-C9B7-BD8785E62D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1686867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1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F06614A-440E-61FE-61F1-67E2919F0C64}"/>
              </a:ext>
            </a:extLst>
          </p:cNvPr>
          <p:cNvSpPr>
            <a:spLocks noGrp="1"/>
          </p:cNvSpPr>
          <p:nvPr>
            <p:ph idx="1"/>
          </p:nvPr>
        </p:nvSpPr>
        <p:spPr/>
        <p:txBody>
          <a:bodyPr/>
          <a:lstStyle/>
          <a:p>
            <a:r>
              <a:rPr lang="de-DE" sz="1600" b="1" dirty="0"/>
              <a:t>Aufgabe 1 </a:t>
            </a:r>
            <a:r>
              <a:rPr lang="de-DE" sz="1600" dirty="0"/>
              <a:t>[MSA </a:t>
            </a:r>
            <a:r>
              <a:rPr lang="de-DE" sz="1600" dirty="0">
                <a:solidFill>
                  <a:srgbClr val="000000"/>
                </a:solidFill>
                <a:effectLst/>
                <a:ea typeface="Times New Roman" panose="02020603050405020304" pitchFamily="18" charset="0"/>
              </a:rPr>
              <a:t>2013 Basisaufgaben] </a:t>
            </a:r>
            <a:endParaRPr lang="de-DE" sz="1600" b="1" dirty="0"/>
          </a:p>
          <a:p>
            <a:r>
              <a:rPr lang="de-DE" sz="1600" dirty="0"/>
              <a:t>Kreuze an, ob die folgende Aussage wahr oder falsch ist.</a:t>
            </a:r>
          </a:p>
          <a:p>
            <a:r>
              <a:rPr lang="de-DE" sz="1600" dirty="0"/>
              <a:t>Ein Trapez ist ein Viereck mit genau zwei Symmetrieachsen. </a:t>
            </a:r>
          </a:p>
          <a:p>
            <a:r>
              <a:rPr lang="de-DE" sz="1600" dirty="0">
                <a:solidFill>
                  <a:srgbClr val="000000"/>
                </a:solidFill>
                <a:effectLst/>
                <a:latin typeface="Wingdings" panose="05000000000000000000" pitchFamily="2" charset="2"/>
                <a:ea typeface="Calibri" panose="020F0502020204030204" pitchFamily="34" charset="0"/>
                <a:cs typeface="Arial" panose="020B0604020202020204" pitchFamily="34" charset="0"/>
              </a:rPr>
              <a:t>q</a:t>
            </a:r>
            <a:r>
              <a:rPr lang="de-DE" sz="1600" dirty="0">
                <a:solidFill>
                  <a:srgbClr val="000000"/>
                </a:solidFill>
                <a:effectLst/>
                <a:latin typeface="Arial" panose="020B0604020202020204" pitchFamily="34" charset="0"/>
                <a:ea typeface="Calibri" panose="020F0502020204030204" pitchFamily="34" charset="0"/>
              </a:rPr>
              <a:t>   </a:t>
            </a:r>
            <a:r>
              <a:rPr lang="de-D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wahr </a:t>
            </a:r>
            <a:r>
              <a:rPr lang="de-DE" sz="1600" dirty="0">
                <a:solidFill>
                  <a:srgbClr val="000000"/>
                </a:solidFill>
                <a:effectLst/>
                <a:latin typeface="Arial" panose="020B0604020202020204" pitchFamily="34" charset="0"/>
                <a:ea typeface="Calibri" panose="020F0502020204030204" pitchFamily="34" charset="0"/>
              </a:rPr>
              <a:t>               </a:t>
            </a:r>
            <a:r>
              <a:rPr lang="de-DE" sz="1600" dirty="0">
                <a:solidFill>
                  <a:srgbClr val="000000"/>
                </a:solidFill>
                <a:effectLst/>
                <a:latin typeface="Wingdings" panose="05000000000000000000" pitchFamily="2" charset="2"/>
                <a:ea typeface="Calibri" panose="020F0502020204030204" pitchFamily="34" charset="0"/>
                <a:cs typeface="Arial" panose="020B0604020202020204" pitchFamily="34" charset="0"/>
              </a:rPr>
              <a:t>q</a:t>
            </a:r>
            <a:r>
              <a:rPr lang="de-DE" sz="1600" dirty="0">
                <a:solidFill>
                  <a:srgbClr val="000000"/>
                </a:solidFill>
                <a:effectLst/>
                <a:latin typeface="Arial" panose="020B0604020202020204" pitchFamily="34" charset="0"/>
                <a:ea typeface="Calibri" panose="020F0502020204030204" pitchFamily="34" charset="0"/>
              </a:rPr>
              <a:t>   </a:t>
            </a:r>
            <a:r>
              <a:rPr lang="de-D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falsch</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a:p>
            <a:endParaRPr lang="de-DE" sz="300" dirty="0"/>
          </a:p>
          <a:p>
            <a:r>
              <a:rPr lang="de-DE" sz="1600" b="1" dirty="0"/>
              <a:t>Aufgabe 2 </a:t>
            </a:r>
            <a:r>
              <a:rPr lang="de-DE" sz="1600" dirty="0"/>
              <a:t>[MSA </a:t>
            </a:r>
            <a:r>
              <a:rPr lang="de-DE" sz="1600" dirty="0">
                <a:solidFill>
                  <a:srgbClr val="000000"/>
                </a:solidFill>
                <a:effectLst/>
                <a:ea typeface="Times New Roman" panose="02020603050405020304" pitchFamily="18" charset="0"/>
              </a:rPr>
              <a:t>2014 X Basisaufgaben] </a:t>
            </a:r>
            <a:endParaRPr lang="de-DE" sz="1600" b="1" dirty="0"/>
          </a:p>
          <a:p>
            <a:r>
              <a:rPr lang="de-DE" sz="1600" dirty="0"/>
              <a:t>Nur eine der folgenden Aussagen ist richtig. Kreuze diese an. </a:t>
            </a:r>
            <a:endParaRPr lang="de-DE" sz="1600" dirty="0">
              <a:solidFill>
                <a:srgbClr val="000000"/>
              </a:solidFill>
              <a:latin typeface="Arial" panose="020B0604020202020204" pitchFamily="34" charset="0"/>
              <a:ea typeface="Times New Roman" panose="02020603050405020304" pitchFamily="18" charset="0"/>
            </a:endParaRPr>
          </a:p>
          <a:p>
            <a:r>
              <a:rPr lang="de-DE" sz="1600" dirty="0"/>
              <a:t>In jedem Trapez gibt es</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einen rechten Winkel.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ein Paar paralleler Seiten.	</a:t>
            </a:r>
          </a:p>
          <a:p>
            <a:r>
              <a:rPr lang="de-DE" sz="1600" dirty="0">
                <a:solidFill>
                  <a:srgbClr val="000000"/>
                </a:solidFill>
                <a:effectLst/>
                <a:ea typeface="Times New Roman" panose="02020603050405020304" pitchFamily="18" charset="0"/>
                <a:cs typeface="Arial" panose="020B0604020202020204" pitchFamily="34" charset="0"/>
                <a:sym typeface="Wingdings" panose="05000000000000000000" pitchFamily="2" charset="2"/>
              </a:rPr>
              <a:t></a:t>
            </a:r>
            <a:r>
              <a:rPr lang="de-DE" sz="1600" dirty="0">
                <a:solidFill>
                  <a:srgbClr val="000000"/>
                </a:solidFill>
                <a:effectLst/>
                <a:ea typeface="Times New Roman" panose="02020603050405020304" pitchFamily="18" charset="0"/>
              </a:rPr>
              <a:t>   gleich lange Diagonalen</a:t>
            </a:r>
            <a:endParaRPr lang="de-DE" sz="1600" dirty="0"/>
          </a:p>
          <a:p>
            <a:endParaRPr lang="de-DE" sz="500" dirty="0"/>
          </a:p>
          <a:p>
            <a:r>
              <a:rPr lang="de-DE" sz="1600" b="1" dirty="0"/>
              <a:t>Aufgabe 3 </a:t>
            </a:r>
            <a:r>
              <a:rPr lang="de-DE" sz="1600" dirty="0"/>
              <a:t>[MSA </a:t>
            </a:r>
            <a:r>
              <a:rPr lang="de-DE" sz="1600" dirty="0">
                <a:solidFill>
                  <a:srgbClr val="000000"/>
                </a:solidFill>
                <a:effectLst/>
                <a:ea typeface="Times New Roman" panose="02020603050405020304" pitchFamily="18" charset="0"/>
              </a:rPr>
              <a:t>2016 Basisaufgaben] </a:t>
            </a:r>
            <a:endParaRPr lang="de-DE" sz="1600" b="1" dirty="0"/>
          </a:p>
          <a:p>
            <a:r>
              <a:rPr lang="de-DE" sz="1600" dirty="0"/>
              <a:t>Kreuze die richtige Ergänzung an. In jedem Parallelogramm sind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benachbarte Winkel gleich groß.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gegenüberliegende Winkel gleich groß.	</a:t>
            </a:r>
          </a:p>
          <a:p>
            <a:r>
              <a:rPr lang="de-DE" sz="1600" dirty="0">
                <a:solidFill>
                  <a:srgbClr val="000000"/>
                </a:solidFill>
                <a:effectLst/>
                <a:ea typeface="Times New Roman" panose="02020603050405020304" pitchFamily="18" charset="0"/>
                <a:cs typeface="Arial" panose="020B0604020202020204" pitchFamily="34" charset="0"/>
                <a:sym typeface="Wingdings" panose="05000000000000000000" pitchFamily="2" charset="2"/>
              </a:rPr>
              <a:t></a:t>
            </a:r>
            <a:r>
              <a:rPr lang="de-DE" sz="1600" dirty="0">
                <a:solidFill>
                  <a:srgbClr val="000000"/>
                </a:solidFill>
                <a:effectLst/>
                <a:ea typeface="Times New Roman" panose="02020603050405020304" pitchFamily="18" charset="0"/>
              </a:rPr>
              <a:t>   alle Winkel gleich groß.</a:t>
            </a:r>
            <a:endParaRPr lang="de-DE" sz="1600" dirty="0"/>
          </a:p>
          <a:p>
            <a:endParaRPr lang="de-DE" dirty="0"/>
          </a:p>
        </p:txBody>
      </p:sp>
      <p:sp>
        <p:nvSpPr>
          <p:cNvPr id="3" name="Textplatzhalter 2">
            <a:extLst>
              <a:ext uri="{FF2B5EF4-FFF2-40B4-BE49-F238E27FC236}">
                <a16:creationId xmlns:a16="http://schemas.microsoft.com/office/drawing/2014/main" id="{8A2CC5D4-EF99-C321-271A-87E85812A57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87C6AF0-DA6F-25D0-5C6A-9F73238A821D}"/>
              </a:ext>
            </a:extLst>
          </p:cNvPr>
          <p:cNvSpPr>
            <a:spLocks noGrp="1"/>
          </p:cNvSpPr>
          <p:nvPr>
            <p:ph type="title"/>
          </p:nvPr>
        </p:nvSpPr>
        <p:spPr/>
        <p:txBody>
          <a:bodyPr/>
          <a:lstStyle/>
          <a:p>
            <a:r>
              <a:rPr lang="de-DE" dirty="0"/>
              <a:t>Eigenschaften von Figuren I</a:t>
            </a:r>
          </a:p>
        </p:txBody>
      </p:sp>
      <p:pic>
        <p:nvPicPr>
          <p:cNvPr id="14" name="Grafik 13" descr="Ein Bild, das Text, Screenshot, Schrift, Zahl enthält.&#10;&#10;Automatisch generierte Beschreibung">
            <a:extLst>
              <a:ext uri="{FF2B5EF4-FFF2-40B4-BE49-F238E27FC236}">
                <a16:creationId xmlns:a16="http://schemas.microsoft.com/office/drawing/2014/main" id="{1B151D56-0D7D-2F1E-0C7D-6EA8BA7DA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00" y="1929044"/>
            <a:ext cx="7736240" cy="4206605"/>
          </a:xfrm>
          <a:prstGeom prst="rect">
            <a:avLst/>
          </a:prstGeom>
        </p:spPr>
      </p:pic>
      <p:pic>
        <p:nvPicPr>
          <p:cNvPr id="18" name="Grafik 17" descr="Ein Bild, das Text, Screenshot, Schrift, Diagramm enthält.&#10;&#10;Automatisch generierte Beschreibung">
            <a:extLst>
              <a:ext uri="{FF2B5EF4-FFF2-40B4-BE49-F238E27FC236}">
                <a16:creationId xmlns:a16="http://schemas.microsoft.com/office/drawing/2014/main" id="{22CC4A95-D89A-128C-8697-9F610341F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677" y="2264015"/>
            <a:ext cx="7765453" cy="4214225"/>
          </a:xfrm>
          <a:prstGeom prst="rect">
            <a:avLst/>
          </a:prstGeom>
        </p:spPr>
      </p:pic>
      <p:sp>
        <p:nvSpPr>
          <p:cNvPr id="19" name="Fußzeilenplatzhalter 5">
            <a:extLst>
              <a:ext uri="{FF2B5EF4-FFF2-40B4-BE49-F238E27FC236}">
                <a16:creationId xmlns:a16="http://schemas.microsoft.com/office/drawing/2014/main" id="{5147E808-7C2D-B0B0-1461-24B3CC8A819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64D8FECB-44DF-55FE-354E-47C74C61C6A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grpSp>
        <p:nvGrpSpPr>
          <p:cNvPr id="5" name="Knopf4">
            <a:extLst>
              <a:ext uri="{FF2B5EF4-FFF2-40B4-BE49-F238E27FC236}">
                <a16:creationId xmlns:a16="http://schemas.microsoft.com/office/drawing/2014/main" id="{B3B94011-5B6D-2102-5639-BD5A80CC56FD}"/>
              </a:ext>
            </a:extLst>
          </p:cNvPr>
          <p:cNvGrpSpPr/>
          <p:nvPr/>
        </p:nvGrpSpPr>
        <p:grpSpPr>
          <a:xfrm>
            <a:off x="9383011" y="2942492"/>
            <a:ext cx="525690" cy="504000"/>
            <a:chOff x="8550142" y="4941168"/>
            <a:chExt cx="593858" cy="576064"/>
          </a:xfrm>
          <a:solidFill>
            <a:schemeClr val="accent1"/>
          </a:solidFill>
        </p:grpSpPr>
        <p:sp>
          <p:nvSpPr>
            <p:cNvPr id="20" name="Rechteck 19">
              <a:extLst>
                <a:ext uri="{FF2B5EF4-FFF2-40B4-BE49-F238E27FC236}">
                  <a16:creationId xmlns:a16="http://schemas.microsoft.com/office/drawing/2014/main" id="{AD25F04B-5E66-4E46-91C9-9A1FF59381E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20">
              <a:extLst>
                <a:ext uri="{FF2B5EF4-FFF2-40B4-BE49-F238E27FC236}">
                  <a16:creationId xmlns:a16="http://schemas.microsoft.com/office/drawing/2014/main" id="{E0CAEBF5-D1E3-D4CA-C88C-9AD8574A0CB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2" name="Hilfe 4 Grafik">
            <a:extLst>
              <a:ext uri="{FF2B5EF4-FFF2-40B4-BE49-F238E27FC236}">
                <a16:creationId xmlns:a16="http://schemas.microsoft.com/office/drawing/2014/main" id="{0EB3F64C-BEBC-D4CA-F70C-A372D35FD3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98677" y="1045972"/>
            <a:ext cx="7837887" cy="4492037"/>
          </a:xfrm>
          <a:prstGeom prst="rect">
            <a:avLst/>
          </a:prstGeom>
          <a:effectLst>
            <a:glow rad="190500">
              <a:schemeClr val="accent1">
                <a:lumMod val="20000"/>
                <a:lumOff val="80000"/>
                <a:alpha val="85000"/>
              </a:schemeClr>
            </a:glow>
          </a:effectLst>
        </p:spPr>
      </p:pic>
      <p:grpSp>
        <p:nvGrpSpPr>
          <p:cNvPr id="23" name="Knopf5">
            <a:extLst>
              <a:ext uri="{FF2B5EF4-FFF2-40B4-BE49-F238E27FC236}">
                <a16:creationId xmlns:a16="http://schemas.microsoft.com/office/drawing/2014/main" id="{E6C5BB38-34F5-03DC-67C9-323E4C101CD4}"/>
              </a:ext>
            </a:extLst>
          </p:cNvPr>
          <p:cNvGrpSpPr/>
          <p:nvPr/>
        </p:nvGrpSpPr>
        <p:grpSpPr>
          <a:xfrm>
            <a:off x="9383011" y="3574973"/>
            <a:ext cx="525690" cy="504000"/>
            <a:chOff x="8550142" y="4941168"/>
            <a:chExt cx="593858" cy="576064"/>
          </a:xfrm>
          <a:solidFill>
            <a:schemeClr val="accent1"/>
          </a:solidFill>
        </p:grpSpPr>
        <p:sp>
          <p:nvSpPr>
            <p:cNvPr id="24" name="Rechteck 23">
              <a:extLst>
                <a:ext uri="{FF2B5EF4-FFF2-40B4-BE49-F238E27FC236}">
                  <a16:creationId xmlns:a16="http://schemas.microsoft.com/office/drawing/2014/main" id="{C2D96024-5740-87FC-AC3D-9D43E80D063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Ellipse 24">
              <a:extLst>
                <a:ext uri="{FF2B5EF4-FFF2-40B4-BE49-F238E27FC236}">
                  <a16:creationId xmlns:a16="http://schemas.microsoft.com/office/drawing/2014/main" id="{3388DF82-6373-C7AC-9A97-9CE4B1D3BAF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6" name="Hilfe 5 Grafik">
            <a:extLst>
              <a:ext uri="{FF2B5EF4-FFF2-40B4-BE49-F238E27FC236}">
                <a16:creationId xmlns:a16="http://schemas.microsoft.com/office/drawing/2014/main" id="{EFBDC8CC-870C-A8C9-05A7-8233264222B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51242" y="1466745"/>
            <a:ext cx="7741049" cy="4484760"/>
          </a:xfrm>
          <a:prstGeom prst="rect">
            <a:avLst/>
          </a:prstGeom>
          <a:effectLst>
            <a:glow rad="190500">
              <a:schemeClr val="accent1">
                <a:lumMod val="20000"/>
                <a:lumOff val="80000"/>
                <a:alpha val="85000"/>
              </a:schemeClr>
            </a:glow>
          </a:effectLst>
        </p:spPr>
      </p:pic>
      <p:grpSp>
        <p:nvGrpSpPr>
          <p:cNvPr id="27" name="Knopf 8">
            <a:extLst>
              <a:ext uri="{FF2B5EF4-FFF2-40B4-BE49-F238E27FC236}">
                <a16:creationId xmlns:a16="http://schemas.microsoft.com/office/drawing/2014/main" id="{B4B67F44-A598-CD21-EEC3-2D343E8BD3D5}"/>
              </a:ext>
            </a:extLst>
          </p:cNvPr>
          <p:cNvGrpSpPr/>
          <p:nvPr/>
        </p:nvGrpSpPr>
        <p:grpSpPr>
          <a:xfrm>
            <a:off x="9381389" y="5472416"/>
            <a:ext cx="513769" cy="504000"/>
            <a:chOff x="9312680" y="5062255"/>
            <a:chExt cx="580391" cy="576064"/>
          </a:xfrm>
          <a:solidFill>
            <a:schemeClr val="accent1"/>
          </a:solidFill>
        </p:grpSpPr>
        <p:sp>
          <p:nvSpPr>
            <p:cNvPr id="28" name="Rechteck 27">
              <a:extLst>
                <a:ext uri="{FF2B5EF4-FFF2-40B4-BE49-F238E27FC236}">
                  <a16:creationId xmlns:a16="http://schemas.microsoft.com/office/drawing/2014/main" id="{963CD553-BEC4-3637-21A4-BDF33815CA0E}"/>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Knop8">
              <a:extLst>
                <a:ext uri="{FF2B5EF4-FFF2-40B4-BE49-F238E27FC236}">
                  <a16:creationId xmlns:a16="http://schemas.microsoft.com/office/drawing/2014/main" id="{9E19B6CA-29DE-D8D7-B066-F18CCC03F30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30" name="Hilfe 8 Grafik">
            <a:extLst>
              <a:ext uri="{FF2B5EF4-FFF2-40B4-BE49-F238E27FC236}">
                <a16:creationId xmlns:a16="http://schemas.microsoft.com/office/drawing/2014/main" id="{A87F61B4-0448-624A-34EF-8A7AAF7F44B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8291" y="1993085"/>
            <a:ext cx="7952756" cy="4501224"/>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82098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2.59259E-6 L -0.88093 -2.59259E-6 " pathEditMode="relative" rAng="0" ptsTypes="AA">
                                      <p:cBhvr>
                                        <p:cTn id="6" dur="2000" fill="hold"/>
                                        <p:tgtEl>
                                          <p:spTgt spid="22"/>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2.59259E-6 L -4.10256E-6 -2.59259E-6 " pathEditMode="relative" rAng="0" ptsTypes="AA">
                                      <p:cBhvr>
                                        <p:cTn id="10" dur="2000" fill="hold"/>
                                        <p:tgtEl>
                                          <p:spTgt spid="22"/>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61538E-6 -7.40741E-7 L -0.88092 -7.40741E-7 " pathEditMode="relative" rAng="0" ptsTypes="AA">
                                      <p:cBhvr>
                                        <p:cTn id="15" dur="2000" fill="hold"/>
                                        <p:tgtEl>
                                          <p:spTgt spid="26"/>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2 -7.40741E-7 L -4.61538E-6 -7.40741E-7 " pathEditMode="relative" rAng="0" ptsTypes="AA">
                                      <p:cBhvr>
                                        <p:cTn id="19" dur="2000" fill="hold"/>
                                        <p:tgtEl>
                                          <p:spTgt spid="26"/>
                                        </p:tgtEl>
                                        <p:attrNameLst>
                                          <p:attrName>ppt_x</p:attrName>
                                          <p:attrName>ppt_y</p:attrName>
                                        </p:attrNameLst>
                                      </p:cBhvr>
                                      <p:rCtr x="44038" y="0"/>
                                    </p:animMotion>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53846E-6 1.11022E-16 L -0.88093 1.11022E-16 " pathEditMode="relative" rAng="0" ptsTypes="AA">
                                      <p:cBhvr>
                                        <p:cTn id="24" dur="2000" fill="hold"/>
                                        <p:tgtEl>
                                          <p:spTgt spid="30"/>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1.11022E-16 L 1.53846E-6 1.11022E-16 " pathEditMode="relative" rAng="0" ptsTypes="AA">
                                      <p:cBhvr>
                                        <p:cTn id="28" dur="2000" fill="hold"/>
                                        <p:tgtEl>
                                          <p:spTgt spid="30"/>
                                        </p:tgtEl>
                                        <p:attrNameLst>
                                          <p:attrName>ppt_x</p:attrName>
                                          <p:attrName>ppt_y</p:attrName>
                                        </p:attrNameLst>
                                      </p:cBhvr>
                                      <p:rCtr x="44038" y="0"/>
                                    </p:animMotion>
                                  </p:childTnLst>
                                </p:cTn>
                              </p:par>
                            </p:childTnLst>
                          </p:cTn>
                        </p:par>
                      </p:childTnLst>
                    </p:cTn>
                  </p:par>
                </p:childTnLst>
              </p:cTn>
              <p:nextCondLst>
                <p:cond evt="onClick" delay="0">
                  <p:tgtEl>
                    <p:spTgt spid="2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824F08-D880-DDD2-8E94-D9825B472C0B}"/>
              </a:ext>
            </a:extLst>
          </p:cNvPr>
          <p:cNvSpPr>
            <a:spLocks noGrp="1"/>
          </p:cNvSpPr>
          <p:nvPr>
            <p:ph idx="1"/>
          </p:nvPr>
        </p:nvSpPr>
        <p:spPr>
          <a:xfrm>
            <a:off x="64289" y="1063034"/>
            <a:ext cx="9203968" cy="5174278"/>
          </a:xfrm>
        </p:spPr>
        <p:txBody>
          <a:bodyPr/>
          <a:lstStyle/>
          <a:p>
            <a:r>
              <a:rPr lang="de-DE" sz="1600" b="1" dirty="0"/>
              <a:t>Aufgabe 1 </a:t>
            </a:r>
            <a:r>
              <a:rPr lang="de-DE" sz="1600" dirty="0"/>
              <a:t>[MSA </a:t>
            </a:r>
            <a:r>
              <a:rPr lang="de-DE" sz="1600" dirty="0">
                <a:solidFill>
                  <a:srgbClr val="000000"/>
                </a:solidFill>
                <a:effectLst/>
                <a:ea typeface="Times New Roman" panose="02020603050405020304" pitchFamily="18" charset="0"/>
              </a:rPr>
              <a:t>2013 Basisaufgaben] </a:t>
            </a:r>
            <a:endParaRPr lang="de-DE" sz="1600" b="1" dirty="0"/>
          </a:p>
          <a:p>
            <a:r>
              <a:rPr lang="de-DE" sz="1600" dirty="0"/>
              <a:t>Kreuze an, ob die folgende Aussage wahr oder falsch ist.</a:t>
            </a:r>
          </a:p>
          <a:p>
            <a:r>
              <a:rPr lang="de-DE" sz="1600" dirty="0"/>
              <a:t>Ein Trapez ist ein Viereck mit genau zwei Symmetrieachsen.</a:t>
            </a:r>
          </a:p>
          <a:p>
            <a:r>
              <a:rPr lang="de-DE" sz="1600" dirty="0">
                <a:solidFill>
                  <a:srgbClr val="000000"/>
                </a:solidFill>
                <a:effectLst/>
                <a:latin typeface="Wingdings" panose="05000000000000000000" pitchFamily="2" charset="2"/>
                <a:ea typeface="Calibri" panose="020F0502020204030204" pitchFamily="34" charset="0"/>
                <a:cs typeface="Arial" panose="020B0604020202020204" pitchFamily="34" charset="0"/>
              </a:rPr>
              <a:t>q</a:t>
            </a:r>
            <a:r>
              <a:rPr lang="de-DE" sz="1600" dirty="0">
                <a:solidFill>
                  <a:srgbClr val="000000"/>
                </a:solidFill>
                <a:effectLst/>
                <a:latin typeface="Arial" panose="020B0604020202020204" pitchFamily="34" charset="0"/>
                <a:ea typeface="Calibri" panose="020F0502020204030204" pitchFamily="34" charset="0"/>
              </a:rPr>
              <a:t>   wahr                </a:t>
            </a:r>
            <a:r>
              <a:rPr lang="de-DE" sz="1600" dirty="0">
                <a:solidFill>
                  <a:srgbClr val="000000"/>
                </a:solidFill>
                <a:effectLst/>
                <a:latin typeface="Wingdings" panose="05000000000000000000" pitchFamily="2" charset="2"/>
                <a:ea typeface="Calibri" panose="020F0502020204030204" pitchFamily="34" charset="0"/>
                <a:cs typeface="Arial" panose="020B0604020202020204" pitchFamily="34" charset="0"/>
              </a:rPr>
              <a:t>q</a:t>
            </a:r>
            <a:r>
              <a:rPr lang="de-DE" sz="1600" dirty="0">
                <a:solidFill>
                  <a:srgbClr val="000000"/>
                </a:solidFill>
                <a:effectLst/>
                <a:latin typeface="Arial" panose="020B0604020202020204" pitchFamily="34" charset="0"/>
                <a:ea typeface="Calibri" panose="020F0502020204030204" pitchFamily="34" charset="0"/>
              </a:rPr>
              <a:t>   falsch</a:t>
            </a:r>
            <a:r>
              <a:rPr lang="de-DE" sz="1600" dirty="0">
                <a:solidFill>
                  <a:srgbClr val="000000"/>
                </a:solidFill>
                <a:effectLst/>
                <a:latin typeface="Arial" panose="020B0604020202020204" pitchFamily="34" charset="0"/>
                <a:ea typeface="Times New Roman" panose="02020603050405020304" pitchFamily="18" charset="0"/>
              </a:rPr>
              <a:t> </a:t>
            </a:r>
            <a:endParaRPr lang="de-DE" sz="1600" dirty="0"/>
          </a:p>
          <a:p>
            <a:r>
              <a:rPr lang="de-DE" sz="1600" dirty="0"/>
              <a:t>Nur ein symmetrisches Trapez hat genau eine Symmetrieachse.</a:t>
            </a:r>
          </a:p>
          <a:p>
            <a:r>
              <a:rPr lang="de-DE" sz="1600" b="1" dirty="0"/>
              <a:t>Aufgabe 2 </a:t>
            </a:r>
            <a:r>
              <a:rPr lang="de-DE" sz="1600" dirty="0"/>
              <a:t>[MSA </a:t>
            </a:r>
            <a:r>
              <a:rPr lang="de-DE" sz="1600" dirty="0">
                <a:solidFill>
                  <a:srgbClr val="000000"/>
                </a:solidFill>
                <a:effectLst/>
                <a:ea typeface="Times New Roman" panose="02020603050405020304" pitchFamily="18" charset="0"/>
              </a:rPr>
              <a:t>2014 X Basisaufgaben] </a:t>
            </a:r>
            <a:endParaRPr lang="de-DE" sz="1600" b="1" dirty="0"/>
          </a:p>
          <a:p>
            <a:r>
              <a:rPr lang="de-DE" sz="1600" dirty="0"/>
              <a:t>Nur eine der folgenden Aussagen ist richtig. Kreuze diese an.</a:t>
            </a:r>
          </a:p>
          <a:p>
            <a:r>
              <a:rPr lang="de-DE" sz="1600" dirty="0"/>
              <a:t>In jedem Trapez gibt es</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einen rechten Winkel.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ein Paar paralleler Seiten.	</a:t>
            </a:r>
          </a:p>
          <a:p>
            <a:r>
              <a:rPr lang="de-DE" sz="1600" dirty="0">
                <a:solidFill>
                  <a:srgbClr val="000000"/>
                </a:solidFill>
                <a:effectLst/>
                <a:ea typeface="Times New Roman" panose="02020603050405020304" pitchFamily="18" charset="0"/>
                <a:cs typeface="Arial" panose="020B0604020202020204" pitchFamily="34" charset="0"/>
                <a:sym typeface="Wingdings" panose="05000000000000000000" pitchFamily="2" charset="2"/>
              </a:rPr>
              <a:t></a:t>
            </a:r>
            <a:r>
              <a:rPr lang="de-DE" sz="1600" dirty="0">
                <a:solidFill>
                  <a:srgbClr val="000000"/>
                </a:solidFill>
                <a:effectLst/>
                <a:ea typeface="Times New Roman" panose="02020603050405020304" pitchFamily="18" charset="0"/>
              </a:rPr>
              <a:t>   gleich lange Diagonalen</a:t>
            </a:r>
            <a:endParaRPr lang="de-DE" sz="1600" dirty="0"/>
          </a:p>
          <a:p>
            <a:endParaRPr lang="de-DE" sz="300" dirty="0"/>
          </a:p>
          <a:p>
            <a:r>
              <a:rPr lang="de-DE" sz="1600" b="1" dirty="0"/>
              <a:t>Aufgabe 3  </a:t>
            </a:r>
            <a:r>
              <a:rPr lang="de-DE" sz="1600" dirty="0"/>
              <a:t>[MSA </a:t>
            </a:r>
            <a:r>
              <a:rPr lang="de-DE" sz="1600" dirty="0">
                <a:solidFill>
                  <a:srgbClr val="000000"/>
                </a:solidFill>
                <a:effectLst/>
                <a:ea typeface="Times New Roman" panose="02020603050405020304" pitchFamily="18" charset="0"/>
              </a:rPr>
              <a:t>2016 Basisaufgaben] </a:t>
            </a:r>
            <a:endParaRPr lang="de-DE" sz="1600" b="1" dirty="0"/>
          </a:p>
          <a:p>
            <a:r>
              <a:rPr lang="de-DE" sz="1600" dirty="0"/>
              <a:t>Kreuze die richtige Ergänzung an. In jedem Parallelogramm sind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benachbarte Winkel gleich groß.	</a:t>
            </a:r>
          </a:p>
          <a:p>
            <a:pPr>
              <a:spcBef>
                <a:spcPts val="600"/>
              </a:spcBef>
              <a:spcAft>
                <a:spcPts val="300"/>
              </a:spcAft>
              <a:tabLst>
                <a:tab pos="200025" algn="l"/>
              </a:tabLst>
            </a:pPr>
            <a:r>
              <a:rPr lang="de-DE" sz="1600" dirty="0">
                <a:solidFill>
                  <a:srgbClr val="000000"/>
                </a:solidFill>
                <a:effectLst/>
                <a:ea typeface="Times New Roman" panose="02020603050405020304" pitchFamily="18" charset="0"/>
                <a:sym typeface="Wingdings" panose="05000000000000000000" pitchFamily="2" charset="2"/>
              </a:rPr>
              <a:t></a:t>
            </a:r>
            <a:r>
              <a:rPr lang="de-DE" sz="1600" dirty="0">
                <a:solidFill>
                  <a:srgbClr val="000000"/>
                </a:solidFill>
                <a:effectLst/>
                <a:ea typeface="Times New Roman" panose="02020603050405020304" pitchFamily="18" charset="0"/>
              </a:rPr>
              <a:t>   gegenüberliegende Winkel gleich groß.	</a:t>
            </a:r>
          </a:p>
          <a:p>
            <a:r>
              <a:rPr lang="de-DE" sz="1600" dirty="0">
                <a:solidFill>
                  <a:srgbClr val="000000"/>
                </a:solidFill>
                <a:effectLst/>
                <a:ea typeface="Times New Roman" panose="02020603050405020304" pitchFamily="18" charset="0"/>
                <a:cs typeface="Arial" panose="020B0604020202020204" pitchFamily="34" charset="0"/>
                <a:sym typeface="Wingdings" panose="05000000000000000000" pitchFamily="2" charset="2"/>
              </a:rPr>
              <a:t></a:t>
            </a:r>
            <a:r>
              <a:rPr lang="de-DE" sz="1600" dirty="0">
                <a:solidFill>
                  <a:srgbClr val="000000"/>
                </a:solidFill>
                <a:effectLst/>
                <a:ea typeface="Times New Roman" panose="02020603050405020304" pitchFamily="18" charset="0"/>
              </a:rPr>
              <a:t>   alle Winkel gleich groß.</a:t>
            </a:r>
            <a:endParaRPr lang="de-DE" sz="1600" dirty="0"/>
          </a:p>
          <a:p>
            <a:endParaRPr lang="de-DE" sz="1600" dirty="0"/>
          </a:p>
        </p:txBody>
      </p:sp>
      <p:sp>
        <p:nvSpPr>
          <p:cNvPr id="16" name="Textplatzhalter 15">
            <a:extLst>
              <a:ext uri="{FF2B5EF4-FFF2-40B4-BE49-F238E27FC236}">
                <a16:creationId xmlns:a16="http://schemas.microsoft.com/office/drawing/2014/main" id="{45DAFFD1-F4E7-25AD-6214-4525A8E2B6EA}"/>
              </a:ext>
            </a:extLst>
          </p:cNvPr>
          <p:cNvSpPr>
            <a:spLocks noGrp="1"/>
          </p:cNvSpPr>
          <p:nvPr>
            <p:ph type="body" sz="quarter" idx="11"/>
          </p:nvPr>
        </p:nvSpPr>
        <p:spPr/>
        <p:txBody>
          <a:bodyPr/>
          <a:lstStyle/>
          <a:p>
            <a:endParaRPr lang="de-DE"/>
          </a:p>
        </p:txBody>
      </p:sp>
      <p:sp>
        <p:nvSpPr>
          <p:cNvPr id="15" name="Titel 14">
            <a:extLst>
              <a:ext uri="{FF2B5EF4-FFF2-40B4-BE49-F238E27FC236}">
                <a16:creationId xmlns:a16="http://schemas.microsoft.com/office/drawing/2014/main" id="{826CE1BD-14DC-AD1B-3707-44A6F15419E9}"/>
              </a:ext>
            </a:extLst>
          </p:cNvPr>
          <p:cNvSpPr>
            <a:spLocks noGrp="1"/>
          </p:cNvSpPr>
          <p:nvPr>
            <p:ph type="title"/>
          </p:nvPr>
        </p:nvSpPr>
        <p:spPr/>
        <p:txBody>
          <a:bodyPr/>
          <a:lstStyle/>
          <a:p>
            <a:r>
              <a:rPr lang="de-DE" dirty="0"/>
              <a:t>Lösung</a:t>
            </a:r>
          </a:p>
        </p:txBody>
      </p:sp>
      <p:sp>
        <p:nvSpPr>
          <p:cNvPr id="5" name="Fußzeilenplatzhalter 5">
            <a:extLst>
              <a:ext uri="{FF2B5EF4-FFF2-40B4-BE49-F238E27FC236}">
                <a16:creationId xmlns:a16="http://schemas.microsoft.com/office/drawing/2014/main" id="{AD8A02C0-D478-CCDE-E898-C91D251DF801}"/>
              </a:ext>
            </a:extLst>
          </p:cNvPr>
          <p:cNvSpPr>
            <a:spLocks noGrp="1"/>
          </p:cNvSpPr>
          <p:nvPr>
            <p:ph type="ftr" sz="quarter" idx="10"/>
          </p:nvPr>
        </p:nvSpPr>
        <p:spPr/>
        <p:txBody>
          <a:bodyPr/>
          <a:lstStyle/>
          <a:p>
            <a:pPr defTabSz="957861"/>
            <a:r>
              <a:rPr lang="de-DE" dirty="0">
                <a:solidFill>
                  <a:prstClr val="black">
                    <a:tint val="75000"/>
                  </a:prstClr>
                </a:solidFill>
              </a:rPr>
              <a:t>Geometrie in der Ebene</a:t>
            </a:r>
          </a:p>
        </p:txBody>
      </p:sp>
      <p:sp>
        <p:nvSpPr>
          <p:cNvPr id="7" name="Textfeld 6">
            <a:extLst>
              <a:ext uri="{FF2B5EF4-FFF2-40B4-BE49-F238E27FC236}">
                <a16:creationId xmlns:a16="http://schemas.microsoft.com/office/drawing/2014/main" id="{1D0C6BB5-F175-E6AE-13B2-80151CD412A8}"/>
              </a:ext>
            </a:extLst>
          </p:cNvPr>
          <p:cNvSpPr txBox="1"/>
          <p:nvPr/>
        </p:nvSpPr>
        <p:spPr>
          <a:xfrm>
            <a:off x="1826972" y="1887215"/>
            <a:ext cx="317716" cy="461665"/>
          </a:xfrm>
          <a:prstGeom prst="rect">
            <a:avLst/>
          </a:prstGeom>
          <a:noFill/>
        </p:spPr>
        <p:txBody>
          <a:bodyPr wrap="none" rtlCol="0">
            <a:spAutoFit/>
          </a:bodyPr>
          <a:lstStyle/>
          <a:p>
            <a:r>
              <a:rPr lang="de-DE" sz="2400" dirty="0"/>
              <a:t>x</a:t>
            </a:r>
          </a:p>
        </p:txBody>
      </p:sp>
      <p:sp>
        <p:nvSpPr>
          <p:cNvPr id="8" name="Textfeld 7">
            <a:extLst>
              <a:ext uri="{FF2B5EF4-FFF2-40B4-BE49-F238E27FC236}">
                <a16:creationId xmlns:a16="http://schemas.microsoft.com/office/drawing/2014/main" id="{8638EBC5-E050-8C76-B609-64D496DAF4C4}"/>
              </a:ext>
            </a:extLst>
          </p:cNvPr>
          <p:cNvSpPr txBox="1"/>
          <p:nvPr/>
        </p:nvSpPr>
        <p:spPr>
          <a:xfrm>
            <a:off x="128464" y="3748970"/>
            <a:ext cx="432048" cy="400110"/>
          </a:xfrm>
          <a:prstGeom prst="rect">
            <a:avLst/>
          </a:prstGeom>
          <a:noFill/>
        </p:spPr>
        <p:txBody>
          <a:bodyPr wrap="square" rtlCol="0">
            <a:spAutoFit/>
          </a:bodyPr>
          <a:lstStyle/>
          <a:p>
            <a:r>
              <a:rPr lang="de-DE" sz="2000" dirty="0"/>
              <a:t>x</a:t>
            </a:r>
          </a:p>
        </p:txBody>
      </p:sp>
      <p:sp>
        <p:nvSpPr>
          <p:cNvPr id="9" name="Textfeld 8">
            <a:extLst>
              <a:ext uri="{FF2B5EF4-FFF2-40B4-BE49-F238E27FC236}">
                <a16:creationId xmlns:a16="http://schemas.microsoft.com/office/drawing/2014/main" id="{C88C6ECE-41F2-36D4-731A-16928EF2F7FA}"/>
              </a:ext>
            </a:extLst>
          </p:cNvPr>
          <p:cNvSpPr txBox="1"/>
          <p:nvPr/>
        </p:nvSpPr>
        <p:spPr>
          <a:xfrm>
            <a:off x="128464" y="5412841"/>
            <a:ext cx="295274" cy="400110"/>
          </a:xfrm>
          <a:prstGeom prst="rect">
            <a:avLst/>
          </a:prstGeom>
          <a:noFill/>
        </p:spPr>
        <p:txBody>
          <a:bodyPr wrap="none" rtlCol="0">
            <a:spAutoFit/>
          </a:bodyPr>
          <a:lstStyle/>
          <a:p>
            <a:r>
              <a:rPr lang="de-DE" sz="2000" dirty="0"/>
              <a:t>x</a:t>
            </a:r>
          </a:p>
        </p:txBody>
      </p:sp>
      <p:sp>
        <p:nvSpPr>
          <p:cNvPr id="6" name="Flussdiagramm: Daten 5">
            <a:extLst>
              <a:ext uri="{FF2B5EF4-FFF2-40B4-BE49-F238E27FC236}">
                <a16:creationId xmlns:a16="http://schemas.microsoft.com/office/drawing/2014/main" id="{B2DB9000-19C9-52BF-8D9F-16139744B363}"/>
              </a:ext>
            </a:extLst>
          </p:cNvPr>
          <p:cNvSpPr/>
          <p:nvPr/>
        </p:nvSpPr>
        <p:spPr>
          <a:xfrm>
            <a:off x="5457056" y="4581678"/>
            <a:ext cx="2520280" cy="864096"/>
          </a:xfrm>
          <a:prstGeom prst="flowChartInputOutp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62662172-3E0B-60AF-4D51-03F498705B46}"/>
                  </a:ext>
                </a:extLst>
              </p:cNvPr>
              <p:cNvSpPr txBox="1"/>
              <p:nvPr/>
            </p:nvSpPr>
            <p:spPr>
              <a:xfrm>
                <a:off x="7506148" y="4509120"/>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𝛼</m:t>
                      </m:r>
                    </m:oMath>
                  </m:oMathPara>
                </a14:m>
                <a:endParaRPr lang="de-DE" dirty="0"/>
              </a:p>
            </p:txBody>
          </p:sp>
        </mc:Choice>
        <mc:Fallback xmlns="">
          <p:sp>
            <p:nvSpPr>
              <p:cNvPr id="10" name="Textfeld 9">
                <a:extLst>
                  <a:ext uri="{FF2B5EF4-FFF2-40B4-BE49-F238E27FC236}">
                    <a16:creationId xmlns:a16="http://schemas.microsoft.com/office/drawing/2014/main" id="{62662172-3E0B-60AF-4D51-03F498705B46}"/>
                  </a:ext>
                </a:extLst>
              </p:cNvPr>
              <p:cNvSpPr txBox="1">
                <a:spLocks noRot="1" noChangeAspect="1" noMove="1" noResize="1" noEditPoints="1" noAdjustHandles="1" noChangeArrowheads="1" noChangeShapeType="1" noTextEdit="1"/>
              </p:cNvSpPr>
              <p:nvPr/>
            </p:nvSpPr>
            <p:spPr>
              <a:xfrm>
                <a:off x="7506148" y="4509120"/>
                <a:ext cx="382412" cy="369332"/>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43589C0A-BDC9-F66D-5B65-1208E64C8760}"/>
                  </a:ext>
                </a:extLst>
              </p:cNvPr>
              <p:cNvSpPr txBox="1"/>
              <p:nvPr/>
            </p:nvSpPr>
            <p:spPr>
              <a:xfrm>
                <a:off x="5457056" y="5099109"/>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𝛼</m:t>
                      </m:r>
                    </m:oMath>
                  </m:oMathPara>
                </a14:m>
                <a:endParaRPr lang="de-DE" dirty="0"/>
              </a:p>
            </p:txBody>
          </p:sp>
        </mc:Choice>
        <mc:Fallback xmlns="">
          <p:sp>
            <p:nvSpPr>
              <p:cNvPr id="11" name="Textfeld 10">
                <a:extLst>
                  <a:ext uri="{FF2B5EF4-FFF2-40B4-BE49-F238E27FC236}">
                    <a16:creationId xmlns:a16="http://schemas.microsoft.com/office/drawing/2014/main" id="{43589C0A-BDC9-F66D-5B65-1208E64C8760}"/>
                  </a:ext>
                </a:extLst>
              </p:cNvPr>
              <p:cNvSpPr txBox="1">
                <a:spLocks noRot="1" noChangeAspect="1" noMove="1" noResize="1" noEditPoints="1" noAdjustHandles="1" noChangeArrowheads="1" noChangeShapeType="1" noTextEdit="1"/>
              </p:cNvSpPr>
              <p:nvPr/>
            </p:nvSpPr>
            <p:spPr>
              <a:xfrm>
                <a:off x="5457056" y="5099109"/>
                <a:ext cx="382412"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265806C1-C2A5-79A2-B694-DC7FF67AA67D}"/>
                  </a:ext>
                </a:extLst>
              </p:cNvPr>
              <p:cNvSpPr txBox="1"/>
              <p:nvPr/>
            </p:nvSpPr>
            <p:spPr>
              <a:xfrm>
                <a:off x="7123736" y="5159524"/>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𝛽</m:t>
                      </m:r>
                    </m:oMath>
                  </m:oMathPara>
                </a14:m>
                <a:endParaRPr lang="de-DE" dirty="0"/>
              </a:p>
            </p:txBody>
          </p:sp>
        </mc:Choice>
        <mc:Fallback xmlns="">
          <p:sp>
            <p:nvSpPr>
              <p:cNvPr id="12" name="Textfeld 11">
                <a:extLst>
                  <a:ext uri="{FF2B5EF4-FFF2-40B4-BE49-F238E27FC236}">
                    <a16:creationId xmlns:a16="http://schemas.microsoft.com/office/drawing/2014/main" id="{265806C1-C2A5-79A2-B694-DC7FF67AA67D}"/>
                  </a:ext>
                </a:extLst>
              </p:cNvPr>
              <p:cNvSpPr txBox="1">
                <a:spLocks noRot="1" noChangeAspect="1" noMove="1" noResize="1" noEditPoints="1" noAdjustHandles="1" noChangeArrowheads="1" noChangeShapeType="1" noTextEdit="1"/>
              </p:cNvSpPr>
              <p:nvPr/>
            </p:nvSpPr>
            <p:spPr>
              <a:xfrm>
                <a:off x="7123736" y="5159524"/>
                <a:ext cx="382412" cy="369332"/>
              </a:xfrm>
              <a:prstGeom prst="rect">
                <a:avLst/>
              </a:prstGeom>
              <a:blipFill>
                <a:blip r:embed="rId4"/>
                <a:stretch>
                  <a:fillRect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1E87C9EA-46EC-F0E3-CE5D-8BC407FFB8F7}"/>
                  </a:ext>
                </a:extLst>
              </p:cNvPr>
              <p:cNvSpPr txBox="1"/>
              <p:nvPr/>
            </p:nvSpPr>
            <p:spPr>
              <a:xfrm>
                <a:off x="5805729" y="4556829"/>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𝛽</m:t>
                      </m:r>
                    </m:oMath>
                  </m:oMathPara>
                </a14:m>
                <a:endParaRPr lang="de-DE" dirty="0"/>
              </a:p>
            </p:txBody>
          </p:sp>
        </mc:Choice>
        <mc:Fallback xmlns="">
          <p:sp>
            <p:nvSpPr>
              <p:cNvPr id="13" name="Textfeld 12">
                <a:extLst>
                  <a:ext uri="{FF2B5EF4-FFF2-40B4-BE49-F238E27FC236}">
                    <a16:creationId xmlns:a16="http://schemas.microsoft.com/office/drawing/2014/main" id="{1E87C9EA-46EC-F0E3-CE5D-8BC407FFB8F7}"/>
                  </a:ext>
                </a:extLst>
              </p:cNvPr>
              <p:cNvSpPr txBox="1">
                <a:spLocks noRot="1" noChangeAspect="1" noMove="1" noResize="1" noEditPoints="1" noAdjustHandles="1" noChangeArrowheads="1" noChangeShapeType="1" noTextEdit="1"/>
              </p:cNvSpPr>
              <p:nvPr/>
            </p:nvSpPr>
            <p:spPr>
              <a:xfrm>
                <a:off x="5805729" y="4556829"/>
                <a:ext cx="382412" cy="369332"/>
              </a:xfrm>
              <a:prstGeom prst="rect">
                <a:avLst/>
              </a:prstGeom>
              <a:blipFill>
                <a:blip r:embed="rId5"/>
                <a:stretch>
                  <a:fillRect b="-13333"/>
                </a:stretch>
              </a:blipFill>
            </p:spPr>
            <p:txBody>
              <a:bodyPr/>
              <a:lstStyle/>
              <a:p>
                <a:r>
                  <a:rPr lang="de-DE">
                    <a:noFill/>
                  </a:rPr>
                  <a:t> </a:t>
                </a:r>
              </a:p>
            </p:txBody>
          </p:sp>
        </mc:Fallback>
      </mc:AlternateContent>
      <p:sp>
        <p:nvSpPr>
          <p:cNvPr id="14" name="Diagonaler Streifen 13">
            <a:extLst>
              <a:ext uri="{FF2B5EF4-FFF2-40B4-BE49-F238E27FC236}">
                <a16:creationId xmlns:a16="http://schemas.microsoft.com/office/drawing/2014/main" id="{3AAAA79C-5935-BE05-136E-75C7D7285576}"/>
              </a:ext>
            </a:extLst>
          </p:cNvPr>
          <p:cNvSpPr/>
          <p:nvPr/>
        </p:nvSpPr>
        <p:spPr>
          <a:xfrm rot="2674564">
            <a:off x="6990932" y="2963964"/>
            <a:ext cx="1180719" cy="1170664"/>
          </a:xfrm>
          <a:prstGeom prst="diagStrip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Diagonaler Streifen 16">
            <a:extLst>
              <a:ext uri="{FF2B5EF4-FFF2-40B4-BE49-F238E27FC236}">
                <a16:creationId xmlns:a16="http://schemas.microsoft.com/office/drawing/2014/main" id="{97B56191-57D0-809D-011A-4FD9CE046ACA}"/>
              </a:ext>
            </a:extLst>
          </p:cNvPr>
          <p:cNvSpPr/>
          <p:nvPr/>
        </p:nvSpPr>
        <p:spPr>
          <a:xfrm rot="2606691">
            <a:off x="7329263" y="1613809"/>
            <a:ext cx="1152128" cy="1102052"/>
          </a:xfrm>
          <a:prstGeom prst="diagStrip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1" name="Gerader Verbinder 20">
            <a:extLst>
              <a:ext uri="{FF2B5EF4-FFF2-40B4-BE49-F238E27FC236}">
                <a16:creationId xmlns:a16="http://schemas.microsoft.com/office/drawing/2014/main" id="{CA32EC72-7837-6399-5C59-90F62C10BBA2}"/>
              </a:ext>
            </a:extLst>
          </p:cNvPr>
          <p:cNvCxnSpPr>
            <a:cxnSpLocks/>
            <a:stCxn id="17" idx="2"/>
          </p:cNvCxnSpPr>
          <p:nvPr/>
        </p:nvCxnSpPr>
        <p:spPr>
          <a:xfrm>
            <a:off x="7885663" y="1766736"/>
            <a:ext cx="2897" cy="414410"/>
          </a:xfrm>
          <a:prstGeom prst="line">
            <a:avLst/>
          </a:prstGeom>
          <a:ln w="25400"/>
        </p:spPr>
        <p:style>
          <a:lnRef idx="1">
            <a:schemeClr val="dk1"/>
          </a:lnRef>
          <a:fillRef idx="0">
            <a:schemeClr val="dk1"/>
          </a:fillRef>
          <a:effectRef idx="0">
            <a:schemeClr val="dk1"/>
          </a:effectRef>
          <a:fontRef idx="minor">
            <a:schemeClr val="tx1"/>
          </a:fontRef>
        </p:style>
      </p:cxnSp>
      <p:sp>
        <p:nvSpPr>
          <p:cNvPr id="4" name="Titel 3">
            <a:extLst>
              <a:ext uri="{FF2B5EF4-FFF2-40B4-BE49-F238E27FC236}">
                <a16:creationId xmlns:a16="http://schemas.microsoft.com/office/drawing/2014/main" id="{CEF4BEAA-204C-B40E-55FF-4BB32E0BA3DA}"/>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cxnSp>
        <p:nvCxnSpPr>
          <p:cNvPr id="18" name="Gerader Verbinder 17">
            <a:extLst>
              <a:ext uri="{FF2B5EF4-FFF2-40B4-BE49-F238E27FC236}">
                <a16:creationId xmlns:a16="http://schemas.microsoft.com/office/drawing/2014/main" id="{36E8BCE7-36CA-9029-345D-82D2869B17A9}"/>
              </a:ext>
            </a:extLst>
          </p:cNvPr>
          <p:cNvCxnSpPr>
            <a:cxnSpLocks/>
          </p:cNvCxnSpPr>
          <p:nvPr/>
        </p:nvCxnSpPr>
        <p:spPr>
          <a:xfrm>
            <a:off x="7185248" y="3140968"/>
            <a:ext cx="79208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2CF77EE-DB1C-F911-46C8-EED9B2CCA91E}"/>
              </a:ext>
            </a:extLst>
          </p:cNvPr>
          <p:cNvCxnSpPr>
            <a:cxnSpLocks/>
          </p:cNvCxnSpPr>
          <p:nvPr/>
        </p:nvCxnSpPr>
        <p:spPr>
          <a:xfrm>
            <a:off x="6749948" y="3549296"/>
            <a:ext cx="1662687"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5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F06614A-440E-61FE-61F1-67E2919F0C64}"/>
                  </a:ext>
                </a:extLst>
              </p:cNvPr>
              <p:cNvSpPr>
                <a:spLocks noGrp="1"/>
              </p:cNvSpPr>
              <p:nvPr>
                <p:ph idx="1"/>
              </p:nvPr>
            </p:nvSpPr>
            <p:spPr>
              <a:xfrm>
                <a:off x="66483" y="1063034"/>
                <a:ext cx="9203968" cy="5174278"/>
              </a:xfrm>
            </p:spPr>
            <p:txBody>
              <a:bodyPr/>
              <a:lstStyle/>
              <a:p>
                <a:r>
                  <a:rPr lang="de-DE" sz="1600" b="1" dirty="0"/>
                  <a:t>Aufgabe 1 </a:t>
                </a:r>
                <a:r>
                  <a:rPr lang="de-DE" sz="1600" dirty="0">
                    <a:solidFill>
                      <a:srgbClr val="000000"/>
                    </a:solidFill>
                    <a:ea typeface="Times New Roman" panose="02020603050405020304" pitchFamily="18" charset="0"/>
                  </a:rPr>
                  <a:t>[</a:t>
                </a:r>
                <a:r>
                  <a:rPr lang="de-DE" sz="1600" dirty="0">
                    <a:solidFill>
                      <a:srgbClr val="000000"/>
                    </a:solidFill>
                    <a:effectLst/>
                    <a:ea typeface="Times New Roman" panose="02020603050405020304" pitchFamily="18" charset="0"/>
                  </a:rPr>
                  <a:t>MSA </a:t>
                </a:r>
                <a:r>
                  <a:rPr lang="de-DE" sz="1600" dirty="0">
                    <a:effectLst/>
                    <a:ea typeface="Times New Roman" panose="02020603050405020304" pitchFamily="18" charset="0"/>
                  </a:rPr>
                  <a:t>2013 Basisaufgaben]</a:t>
                </a:r>
                <a:r>
                  <a:rPr lang="de-DE" sz="1600" b="1" dirty="0">
                    <a:solidFill>
                      <a:srgbClr val="000000"/>
                    </a:solidFill>
                    <a:effectLst/>
                    <a:ea typeface="Times New Roman" panose="02020603050405020304" pitchFamily="18" charset="0"/>
                  </a:rPr>
                  <a:t> </a:t>
                </a:r>
                <a:endParaRPr lang="de-DE" sz="1600" b="1" dirty="0"/>
              </a:p>
              <a:p>
                <a:r>
                  <a:rPr lang="de-DE" sz="1600" dirty="0"/>
                  <a:t>Bestimme die Größe des Winkels </a:t>
                </a:r>
                <a:r>
                  <a:rPr lang="de-DE" sz="1600" dirty="0">
                    <a:solidFill>
                      <a:srgbClr val="000000"/>
                    </a:solidFill>
                    <a:effectLst/>
                    <a:ea typeface="Calibri" panose="020F0502020204030204" pitchFamily="34" charset="0"/>
                  </a:rPr>
                  <a:t>α. </a:t>
                </a:r>
                <a:r>
                  <a:rPr lang="de-DE" sz="1600" dirty="0">
                    <a:solidFill>
                      <a:srgbClr val="000000"/>
                    </a:solidFill>
                    <a:effectLst/>
                    <a:ea typeface="Times New Roman" panose="02020603050405020304" pitchFamily="18" charset="0"/>
                  </a:rPr>
                  <a:t>(Skizze nicht maßstabsgerecht)</a:t>
                </a:r>
              </a:p>
              <a:p>
                <a:pPr marL="346075" indent="-342900">
                  <a:buAutoNum type="arabicParenR"/>
                </a:pPr>
                <a:endParaRPr lang="de-DE" sz="1600" dirty="0">
                  <a:solidFill>
                    <a:srgbClr val="000000"/>
                  </a:solidFill>
                </a:endParaRPr>
              </a:p>
              <a:p>
                <a:pPr marL="346075" indent="-342900">
                  <a:buAutoNum type="arabicParenR"/>
                </a:pPr>
                <a:endParaRPr lang="de-DE" sz="1600" dirty="0">
                  <a:solidFill>
                    <a:srgbClr val="000000"/>
                  </a:solidFill>
                </a:endParaRPr>
              </a:p>
              <a:p>
                <a:endParaRPr lang="de-DE" sz="1600" dirty="0">
                  <a:solidFill>
                    <a:srgbClr val="000000"/>
                  </a:solidFill>
                </a:endParaRPr>
              </a:p>
              <a:p>
                <a:endParaRPr lang="de-DE" sz="1600" b="1" dirty="0">
                  <a:solidFill>
                    <a:srgbClr val="000000"/>
                  </a:solidFill>
                  <a:ea typeface="Times New Roman" panose="02020603050405020304" pitchFamily="18" charset="0"/>
                </a:endParaRPr>
              </a:p>
              <a:p>
                <a:r>
                  <a:rPr lang="de-DE" sz="1600" b="1" dirty="0">
                    <a:solidFill>
                      <a:srgbClr val="000000"/>
                    </a:solidFill>
                    <a:effectLst/>
                    <a:ea typeface="Times New Roman" panose="02020603050405020304" pitchFamily="18" charset="0"/>
                  </a:rPr>
                  <a:t>Aufgabe 2 </a:t>
                </a:r>
                <a:r>
                  <a:rPr lang="de-DE" sz="1600" dirty="0">
                    <a:solidFill>
                      <a:srgbClr val="000000"/>
                    </a:solidFill>
                  </a:rPr>
                  <a:t>[</a:t>
                </a:r>
                <a:r>
                  <a:rPr lang="de-DE" sz="1600" dirty="0"/>
                  <a:t>MSA 2014 N A2]</a:t>
                </a:r>
                <a:endParaRPr lang="de-DE" sz="1600" b="1" dirty="0">
                  <a:solidFill>
                    <a:srgbClr val="000000"/>
                  </a:solidFill>
                  <a:effectLst/>
                  <a:ea typeface="Times New Roman" panose="02020603050405020304" pitchFamily="18" charset="0"/>
                </a:endParaRPr>
              </a:p>
              <a:p>
                <a:r>
                  <a:rPr lang="de-DE" sz="1600" dirty="0">
                    <a:solidFill>
                      <a:srgbClr val="000000"/>
                    </a:solidFill>
                    <a:effectLst/>
                    <a:ea typeface="Times New Roman" panose="02020603050405020304" pitchFamily="18" charset="0"/>
                  </a:rPr>
                  <a:t>Im Koordinatensystem bilden die Geraden f und g </a:t>
                </a:r>
              </a:p>
              <a:p>
                <a:r>
                  <a:rPr lang="de-DE" sz="1600" dirty="0">
                    <a:solidFill>
                      <a:srgbClr val="000000"/>
                    </a:solidFill>
                    <a:effectLst/>
                    <a:ea typeface="Times New Roman" panose="02020603050405020304" pitchFamily="18" charset="0"/>
                  </a:rPr>
                  <a:t>mit der y-Achse ein Dreieck. α = 26,6° ist bekannt. </a:t>
                </a:r>
              </a:p>
              <a:p>
                <a:r>
                  <a:rPr lang="de-DE" sz="1600" dirty="0">
                    <a:solidFill>
                      <a:srgbClr val="000000"/>
                    </a:solidFill>
                    <a:effectLst/>
                    <a:ea typeface="Times New Roman" panose="02020603050405020304" pitchFamily="18" charset="0"/>
                  </a:rPr>
                  <a:t>Berechne </a:t>
                </a:r>
                <a14:m>
                  <m:oMath xmlns:m="http://schemas.openxmlformats.org/officeDocument/2006/math">
                    <m:r>
                      <a:rPr lang="de-DE" sz="1600" i="1" smtClean="0">
                        <a:solidFill>
                          <a:srgbClr val="000000"/>
                        </a:solidFill>
                        <a:effectLst/>
                        <a:latin typeface="Cambria Math" panose="02040503050406030204" pitchFamily="18" charset="0"/>
                        <a:ea typeface="Cambria Math" panose="02040503050406030204" pitchFamily="18" charset="0"/>
                      </a:rPr>
                      <m:t>𝛽</m:t>
                    </m:r>
                    <m:r>
                      <a:rPr lang="de-DE" sz="1600" b="0" i="1" smtClean="0">
                        <a:solidFill>
                          <a:srgbClr val="000000"/>
                        </a:solidFill>
                        <a:effectLst/>
                        <a:latin typeface="Cambria Math" panose="02040503050406030204" pitchFamily="18" charset="0"/>
                        <a:ea typeface="Cambria Math" panose="02040503050406030204" pitchFamily="18" charset="0"/>
                      </a:rPr>
                      <m:t>.</m:t>
                    </m:r>
                  </m:oMath>
                </a14:m>
                <a:endParaRPr lang="de-DE" sz="1600" dirty="0">
                  <a:solidFill>
                    <a:srgbClr val="000000"/>
                  </a:solidFill>
                  <a:effectLst/>
                  <a:ea typeface="Times New Roman" panose="02020603050405020304" pitchFamily="18" charset="0"/>
                </a:endParaRPr>
              </a:p>
              <a:p>
                <a:endParaRPr lang="de-DE" sz="1800" dirty="0">
                  <a:solidFill>
                    <a:srgbClr val="000000"/>
                  </a:solidFill>
                  <a:effectLst/>
                  <a:ea typeface="Times New Roman" panose="02020603050405020304" pitchFamily="18" charset="0"/>
                </a:endParaRPr>
              </a:p>
              <a:p>
                <a:endParaRPr lang="de-DE" dirty="0">
                  <a:solidFill>
                    <a:srgbClr val="000000"/>
                  </a:solidFill>
                  <a:effectLst/>
                  <a:ea typeface="Times New Roman" panose="02020603050405020304" pitchFamily="18" charset="0"/>
                </a:endParaRPr>
              </a:p>
              <a:p>
                <a:endParaRPr lang="de-DE" sz="1600" dirty="0">
                  <a:solidFill>
                    <a:srgbClr val="000000"/>
                  </a:solidFill>
                  <a:ea typeface="Times New Roman" panose="02020603050405020304" pitchFamily="18" charset="0"/>
                </a:endParaRPr>
              </a:p>
              <a:p>
                <a:endParaRPr lang="de-DE" sz="1600" dirty="0">
                  <a:solidFill>
                    <a:srgbClr val="000000"/>
                  </a:solidFill>
                  <a:effectLst/>
                  <a:ea typeface="Times New Roman" panose="02020603050405020304" pitchFamily="18" charset="0"/>
                </a:endParaRPr>
              </a:p>
              <a:p>
                <a:endParaRPr lang="de-DE" sz="1600" dirty="0">
                  <a:solidFill>
                    <a:srgbClr val="000000"/>
                  </a:solidFill>
                  <a:ea typeface="Times New Roman" panose="02020603050405020304" pitchFamily="18" charset="0"/>
                </a:endParaRPr>
              </a:p>
              <a:p>
                <a:endParaRPr lang="de-DE" sz="1600" dirty="0">
                  <a:solidFill>
                    <a:srgbClr val="000000"/>
                  </a:solidFill>
                  <a:effectLst/>
                  <a:ea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6F06614A-440E-61FE-61F1-67E2919F0C64}"/>
                  </a:ext>
                </a:extLst>
              </p:cNvPr>
              <p:cNvSpPr>
                <a:spLocks noGrp="1" noRot="1" noChangeAspect="1" noMove="1" noResize="1" noEditPoints="1" noAdjustHandles="1" noChangeArrowheads="1" noChangeShapeType="1" noTextEdit="1"/>
              </p:cNvSpPr>
              <p:nvPr>
                <p:ph idx="1"/>
              </p:nvPr>
            </p:nvSpPr>
            <p:spPr>
              <a:xfrm>
                <a:off x="66483"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A2CC5D4-EF99-C321-271A-87E85812A57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87C6AF0-DA6F-25D0-5C6A-9F73238A821D}"/>
              </a:ext>
            </a:extLst>
          </p:cNvPr>
          <p:cNvSpPr>
            <a:spLocks noGrp="1"/>
          </p:cNvSpPr>
          <p:nvPr>
            <p:ph type="title"/>
          </p:nvPr>
        </p:nvSpPr>
        <p:spPr/>
        <p:txBody>
          <a:bodyPr/>
          <a:lstStyle/>
          <a:p>
            <a:r>
              <a:rPr lang="de-DE" dirty="0"/>
              <a:t>Winkelsumme im Dreieck</a:t>
            </a:r>
          </a:p>
        </p:txBody>
      </p:sp>
      <p:pic>
        <p:nvPicPr>
          <p:cNvPr id="8" name="Grafik 7" descr="Ein Bild, das Reihe, Dreieck enthält.&#10;&#10;Automatisch generierte Beschreibung">
            <a:extLst>
              <a:ext uri="{FF2B5EF4-FFF2-40B4-BE49-F238E27FC236}">
                <a16:creationId xmlns:a16="http://schemas.microsoft.com/office/drawing/2014/main" id="{A84586C6-B058-28BC-B26D-93FFD347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037" y="1165010"/>
            <a:ext cx="2024165" cy="1461896"/>
          </a:xfrm>
          <a:prstGeom prst="rect">
            <a:avLst/>
          </a:prstGeom>
        </p:spPr>
      </p:pic>
      <p:pic>
        <p:nvPicPr>
          <p:cNvPr id="10" name="Grafik 9">
            <a:extLst>
              <a:ext uri="{FF2B5EF4-FFF2-40B4-BE49-F238E27FC236}">
                <a16:creationId xmlns:a16="http://schemas.microsoft.com/office/drawing/2014/main" id="{7CCD22F2-3ACC-962D-A627-489821895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037" y="2721990"/>
            <a:ext cx="2388518" cy="3133653"/>
          </a:xfrm>
          <a:prstGeom prst="rect">
            <a:avLst/>
          </a:prstGeom>
        </p:spPr>
      </p:pic>
      <p:pic>
        <p:nvPicPr>
          <p:cNvPr id="17" name="Grafik 16" descr="Ein Bild, das Text, Screenshot, Schrift, Reihe enthält.&#10;&#10;Automatisch generierte Beschreibung">
            <a:extLst>
              <a:ext uri="{FF2B5EF4-FFF2-40B4-BE49-F238E27FC236}">
                <a16:creationId xmlns:a16="http://schemas.microsoft.com/office/drawing/2014/main" id="{8D4EF2E6-4623-5D92-B283-5C2A8A0A9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4698" y="1112070"/>
            <a:ext cx="7736240" cy="4198984"/>
          </a:xfrm>
          <a:prstGeom prst="rect">
            <a:avLst/>
          </a:prstGeom>
        </p:spPr>
      </p:pic>
      <p:sp>
        <p:nvSpPr>
          <p:cNvPr id="23" name="Fußzeilenplatzhalter 5">
            <a:extLst>
              <a:ext uri="{FF2B5EF4-FFF2-40B4-BE49-F238E27FC236}">
                <a16:creationId xmlns:a16="http://schemas.microsoft.com/office/drawing/2014/main" id="{590D5209-818A-112A-B629-8C5A63EE908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99C66338-D7E9-1B3E-C077-ECAFB8423C3F}"/>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grpSp>
        <p:nvGrpSpPr>
          <p:cNvPr id="5" name="Knopf1">
            <a:extLst>
              <a:ext uri="{FF2B5EF4-FFF2-40B4-BE49-F238E27FC236}">
                <a16:creationId xmlns:a16="http://schemas.microsoft.com/office/drawing/2014/main" id="{00BA253C-6841-6E77-B9D8-C8A5CFF305B0}"/>
              </a:ext>
            </a:extLst>
          </p:cNvPr>
          <p:cNvGrpSpPr/>
          <p:nvPr/>
        </p:nvGrpSpPr>
        <p:grpSpPr>
          <a:xfrm>
            <a:off x="9383011" y="1045049"/>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0896FCD5-EBDF-EE47-77F7-D7949C0F5CE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21">
              <a:extLst>
                <a:ext uri="{FF2B5EF4-FFF2-40B4-BE49-F238E27FC236}">
                  <a16:creationId xmlns:a16="http://schemas.microsoft.com/office/drawing/2014/main" id="{10E80D28-B357-C803-FFDF-21A27EECFDB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4" name="Hilfe 1 Grafik">
            <a:extLst>
              <a:ext uri="{FF2B5EF4-FFF2-40B4-BE49-F238E27FC236}">
                <a16:creationId xmlns:a16="http://schemas.microsoft.com/office/drawing/2014/main" id="{818EE3A8-B516-F5A6-0577-AA40401CD79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grpSp>
        <p:nvGrpSpPr>
          <p:cNvPr id="25" name="Knopf2">
            <a:extLst>
              <a:ext uri="{FF2B5EF4-FFF2-40B4-BE49-F238E27FC236}">
                <a16:creationId xmlns:a16="http://schemas.microsoft.com/office/drawing/2014/main" id="{AC152A92-2B5B-7895-CE8C-1CD822BA2501}"/>
              </a:ext>
            </a:extLst>
          </p:cNvPr>
          <p:cNvGrpSpPr/>
          <p:nvPr/>
        </p:nvGrpSpPr>
        <p:grpSpPr>
          <a:xfrm>
            <a:off x="9383011" y="1677530"/>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77783E22-113B-1AF6-1386-28D1F13A18F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6">
              <a:extLst>
                <a:ext uri="{FF2B5EF4-FFF2-40B4-BE49-F238E27FC236}">
                  <a16:creationId xmlns:a16="http://schemas.microsoft.com/office/drawing/2014/main" id="{531D3405-F6D5-0E18-E400-E7D91EC43BD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28" name="Hilfe 2 Grafik">
            <a:extLst>
              <a:ext uri="{FF2B5EF4-FFF2-40B4-BE49-F238E27FC236}">
                <a16:creationId xmlns:a16="http://schemas.microsoft.com/office/drawing/2014/main" id="{4E64F483-FCC9-72D3-FDA1-D23122CAF10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04314" y="933561"/>
            <a:ext cx="7847729"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835776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2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24"/>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1.48148E-6 L -0.88093 -1.48148E-6 " pathEditMode="relative" rAng="0" ptsTypes="AA">
                                      <p:cBhvr>
                                        <p:cTn id="15" dur="2000" fill="hold"/>
                                        <p:tgtEl>
                                          <p:spTgt spid="28"/>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48148E-6 L 4.35897E-6 -1.48148E-6 " pathEditMode="relative" rAng="0" ptsTypes="AA">
                                      <p:cBhvr>
                                        <p:cTn id="19"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F06614A-440E-61FE-61F1-67E2919F0C64}"/>
                  </a:ext>
                </a:extLst>
              </p:cNvPr>
              <p:cNvSpPr>
                <a:spLocks noGrp="1"/>
              </p:cNvSpPr>
              <p:nvPr>
                <p:ph idx="1"/>
              </p:nvPr>
            </p:nvSpPr>
            <p:spPr>
              <a:xfrm>
                <a:off x="64289" y="1063034"/>
                <a:ext cx="9203968" cy="5174278"/>
              </a:xfrm>
            </p:spPr>
            <p:txBody>
              <a:bodyPr/>
              <a:lstStyle/>
              <a:p>
                <a:r>
                  <a:rPr lang="de-DE" sz="1600" b="1" dirty="0"/>
                  <a:t>Aufgabe 1 </a:t>
                </a:r>
                <a:r>
                  <a:rPr lang="de-DE" sz="1600" dirty="0">
                    <a:solidFill>
                      <a:srgbClr val="000000"/>
                    </a:solidFill>
                    <a:ea typeface="Times New Roman" panose="02020603050405020304" pitchFamily="18" charset="0"/>
                  </a:rPr>
                  <a:t>[</a:t>
                </a:r>
                <a:r>
                  <a:rPr lang="de-DE" sz="1600" dirty="0">
                    <a:solidFill>
                      <a:srgbClr val="000000"/>
                    </a:solidFill>
                    <a:effectLst/>
                    <a:ea typeface="Times New Roman" panose="02020603050405020304" pitchFamily="18" charset="0"/>
                  </a:rPr>
                  <a:t>MSA </a:t>
                </a:r>
                <a:r>
                  <a:rPr lang="de-DE" sz="1600" dirty="0">
                    <a:effectLst/>
                    <a:ea typeface="Times New Roman" panose="02020603050405020304" pitchFamily="18" charset="0"/>
                  </a:rPr>
                  <a:t>2013 Basisaufgaben]</a:t>
                </a:r>
                <a:r>
                  <a:rPr lang="de-DE" sz="1600" b="1" dirty="0">
                    <a:solidFill>
                      <a:srgbClr val="000000"/>
                    </a:solidFill>
                    <a:effectLst/>
                    <a:ea typeface="Times New Roman" panose="02020603050405020304" pitchFamily="18" charset="0"/>
                  </a:rPr>
                  <a:t> </a:t>
                </a:r>
                <a:endParaRPr lang="de-DE" sz="1600" b="1" dirty="0"/>
              </a:p>
              <a:p>
                <a:r>
                  <a:rPr lang="de-DE" sz="1600" dirty="0"/>
                  <a:t>Bestimme die Größe des Winkels </a:t>
                </a:r>
                <a:r>
                  <a:rPr lang="de-DE" sz="1600" dirty="0">
                    <a:solidFill>
                      <a:srgbClr val="000000"/>
                    </a:solidFill>
                    <a:effectLst/>
                    <a:ea typeface="Calibri" panose="020F0502020204030204" pitchFamily="34" charset="0"/>
                  </a:rPr>
                  <a:t>α. </a:t>
                </a:r>
                <a:r>
                  <a:rPr lang="de-DE" sz="1600" dirty="0">
                    <a:solidFill>
                      <a:srgbClr val="000000"/>
                    </a:solidFill>
                    <a:effectLst/>
                    <a:ea typeface="Times New Roman" panose="02020603050405020304" pitchFamily="18" charset="0"/>
                  </a:rPr>
                  <a:t>(Skizze nicht maßstabsgerecht) </a:t>
                </a:r>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r>
                  <a:rPr lang="de-DE" sz="1600" dirty="0">
                    <a:solidFill>
                      <a:srgbClr val="000000"/>
                    </a:solidFill>
                    <a:ea typeface="Calibri" panose="020F0502020204030204" pitchFamily="34" charset="0"/>
                  </a:rPr>
                  <a:t>α = </a:t>
                </a:r>
                <a:r>
                  <a:rPr lang="de-DE" sz="1600" dirty="0">
                    <a:solidFill>
                      <a:srgbClr val="000000"/>
                    </a:solidFill>
                  </a:rPr>
                  <a:t>180</a:t>
                </a:r>
                <a14:m>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0" smtClean="0">
                        <a:latin typeface="Cambria Math" panose="02040503050406030204" pitchFamily="18" charset="0"/>
                        <a:ea typeface="Cambria Math" panose="02040503050406030204" pitchFamily="18" charset="0"/>
                      </a:rPr>
                      <m:t> − </m:t>
                    </m:r>
                  </m:oMath>
                </a14:m>
                <a:r>
                  <a:rPr lang="de-DE" sz="1600" dirty="0">
                    <a:solidFill>
                      <a:srgbClr val="000000"/>
                    </a:solidFill>
                  </a:rPr>
                  <a:t>48</a:t>
                </a:r>
                <a14:m>
                  <m:oMath xmlns:m="http://schemas.openxmlformats.org/officeDocument/2006/math">
                    <m:r>
                      <a:rPr lang="de-DE" sz="1600" i="1">
                        <a:latin typeface="Cambria Math" panose="02040503050406030204" pitchFamily="18" charset="0"/>
                        <a:ea typeface="Cambria Math" panose="02040503050406030204" pitchFamily="18" charset="0"/>
                      </a:rPr>
                      <m:t>°</m:t>
                    </m:r>
                    <m:r>
                      <a:rPr lang="de-DE" sz="1600" b="0" i="0" smtClean="0">
                        <a:latin typeface="Cambria Math" panose="02040503050406030204" pitchFamily="18" charset="0"/>
                        <a:ea typeface="Cambria Math" panose="02040503050406030204" pitchFamily="18" charset="0"/>
                      </a:rPr>
                      <m:t>−</m:t>
                    </m:r>
                  </m:oMath>
                </a14:m>
                <a:r>
                  <a:rPr lang="de-DE" sz="1600" dirty="0">
                    <a:solidFill>
                      <a:srgbClr val="000000"/>
                    </a:solidFill>
                  </a:rPr>
                  <a:t> 52</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solidFill>
                      <a:srgbClr val="000000"/>
                    </a:solidFill>
                  </a:rPr>
                  <a:t> = </a:t>
                </a:r>
                <a:r>
                  <a:rPr lang="de-DE" sz="1600" u="sng" dirty="0">
                    <a:solidFill>
                      <a:srgbClr val="000000"/>
                    </a:solidFill>
                  </a:rPr>
                  <a:t>80</a:t>
                </a:r>
                <a14:m>
                  <m:oMath xmlns:m="http://schemas.openxmlformats.org/officeDocument/2006/math">
                    <m:r>
                      <a:rPr lang="de-DE" sz="1600" i="1" u="sng">
                        <a:latin typeface="Cambria Math" panose="02040503050406030204" pitchFamily="18" charset="0"/>
                        <a:ea typeface="Cambria Math" panose="02040503050406030204" pitchFamily="18" charset="0"/>
                      </a:rPr>
                      <m:t>°</m:t>
                    </m:r>
                  </m:oMath>
                </a14:m>
                <a:endParaRPr lang="de-DE" sz="1600" u="sng" dirty="0">
                  <a:solidFill>
                    <a:srgbClr val="000000"/>
                  </a:solidFill>
                </a:endParaRPr>
              </a:p>
              <a:p>
                <a:endParaRPr lang="de-DE" sz="1600" dirty="0">
                  <a:solidFill>
                    <a:srgbClr val="000000"/>
                  </a:solidFill>
                </a:endParaRPr>
              </a:p>
              <a:p>
                <a:endParaRPr lang="de-DE" sz="1600" dirty="0">
                  <a:solidFill>
                    <a:srgbClr val="000000"/>
                  </a:solidFill>
                  <a:effectLst/>
                  <a:ea typeface="Times New Roman" panose="02020603050405020304" pitchFamily="18" charset="0"/>
                </a:endParaRPr>
              </a:p>
              <a:p>
                <a:r>
                  <a:rPr lang="de-DE" sz="1600" b="1" dirty="0">
                    <a:solidFill>
                      <a:srgbClr val="000000"/>
                    </a:solidFill>
                    <a:effectLst/>
                    <a:ea typeface="Times New Roman" panose="02020603050405020304" pitchFamily="18" charset="0"/>
                  </a:rPr>
                  <a:t>Aufgabe 2 </a:t>
                </a:r>
                <a:r>
                  <a:rPr lang="de-DE" sz="1600" dirty="0">
                    <a:solidFill>
                      <a:srgbClr val="000000"/>
                    </a:solidFill>
                  </a:rPr>
                  <a:t>[</a:t>
                </a:r>
                <a:r>
                  <a:rPr lang="de-DE" sz="1600" dirty="0"/>
                  <a:t>MSA 2014 N A2]</a:t>
                </a:r>
                <a:r>
                  <a:rPr lang="de-DE" sz="1600" b="1" dirty="0">
                    <a:solidFill>
                      <a:srgbClr val="000000"/>
                    </a:solidFill>
                    <a:effectLst/>
                    <a:ea typeface="Times New Roman" panose="02020603050405020304" pitchFamily="18" charset="0"/>
                  </a:rPr>
                  <a:t>  </a:t>
                </a:r>
              </a:p>
              <a:p>
                <a:r>
                  <a:rPr lang="de-DE" sz="1600" dirty="0">
                    <a:solidFill>
                      <a:srgbClr val="000000"/>
                    </a:solidFill>
                    <a:effectLst/>
                    <a:ea typeface="Times New Roman" panose="02020603050405020304" pitchFamily="18" charset="0"/>
                  </a:rPr>
                  <a:t>Im Koordinatensystem bilden die Geraden f und g </a:t>
                </a:r>
              </a:p>
              <a:p>
                <a:r>
                  <a:rPr lang="de-DE" sz="1600" dirty="0">
                    <a:solidFill>
                      <a:srgbClr val="000000"/>
                    </a:solidFill>
                    <a:effectLst/>
                    <a:ea typeface="Times New Roman" panose="02020603050405020304" pitchFamily="18" charset="0"/>
                  </a:rPr>
                  <a:t>mit der y-Achse ein Dreieck. α = 26,6° ist bekannt. </a:t>
                </a:r>
              </a:p>
              <a:p>
                <a:r>
                  <a:rPr lang="de-DE" sz="1600" dirty="0">
                    <a:solidFill>
                      <a:srgbClr val="000000"/>
                    </a:solidFill>
                    <a:effectLst/>
                    <a:ea typeface="Times New Roman" panose="02020603050405020304" pitchFamily="18" charset="0"/>
                  </a:rPr>
                  <a:t>Berechne </a:t>
                </a:r>
                <a14:m>
                  <m:oMath xmlns:m="http://schemas.openxmlformats.org/officeDocument/2006/math">
                    <m:r>
                      <a:rPr lang="de-DE" sz="1600" i="1" smtClean="0">
                        <a:solidFill>
                          <a:srgbClr val="000000"/>
                        </a:solidFill>
                        <a:effectLst/>
                        <a:latin typeface="Cambria Math" panose="02040503050406030204" pitchFamily="18" charset="0"/>
                        <a:ea typeface="Cambria Math" panose="02040503050406030204" pitchFamily="18" charset="0"/>
                      </a:rPr>
                      <m:t>𝛽</m:t>
                    </m:r>
                    <m:r>
                      <a:rPr lang="de-DE" sz="1600" b="0" i="1" smtClean="0">
                        <a:solidFill>
                          <a:srgbClr val="000000"/>
                        </a:solidFill>
                        <a:effectLst/>
                        <a:latin typeface="Cambria Math" panose="02040503050406030204" pitchFamily="18" charset="0"/>
                        <a:ea typeface="Cambria Math" panose="02040503050406030204" pitchFamily="18" charset="0"/>
                      </a:rPr>
                      <m:t>.</m:t>
                    </m:r>
                  </m:oMath>
                </a14:m>
                <a:endParaRPr lang="de-DE" sz="1600" dirty="0">
                  <a:solidFill>
                    <a:srgbClr val="000000"/>
                  </a:solidFill>
                  <a:effectLst/>
                  <a:ea typeface="Times New Roman" panose="02020603050405020304" pitchFamily="18" charset="0"/>
                </a:endParaRPr>
              </a:p>
              <a:p>
                <a:r>
                  <a:rPr lang="de-DE" sz="1600" dirty="0"/>
                  <a:t>Das Dreieck ist rechtwinklig.</a:t>
                </a:r>
              </a:p>
              <a:p>
                <a14:m>
                  <m:oMath xmlns:m="http://schemas.openxmlformats.org/officeDocument/2006/math">
                    <m:r>
                      <a:rPr lang="de-DE" sz="1600" i="1">
                        <a:solidFill>
                          <a:srgbClr val="000000"/>
                        </a:solidFill>
                        <a:latin typeface="Cambria Math" panose="02040503050406030204" pitchFamily="18" charset="0"/>
                        <a:ea typeface="Cambria Math" panose="02040503050406030204" pitchFamily="18" charset="0"/>
                      </a:rPr>
                      <m:t>𝛽</m:t>
                    </m:r>
                    <m:r>
                      <a:rPr lang="de-DE" sz="1600" i="1">
                        <a:solidFill>
                          <a:srgbClr val="000000"/>
                        </a:solidFill>
                        <a:latin typeface="Cambria Math" panose="02040503050406030204" pitchFamily="18" charset="0"/>
                        <a:ea typeface="Cambria Math" panose="02040503050406030204" pitchFamily="18" charset="0"/>
                      </a:rPr>
                      <m:t> </m:t>
                    </m:r>
                  </m:oMath>
                </a14:m>
                <a:r>
                  <a:rPr lang="de-DE" sz="1600" dirty="0"/>
                  <a:t>= 180</a:t>
                </a:r>
                <a14:m>
                  <m:oMath xmlns:m="http://schemas.openxmlformats.org/officeDocument/2006/math">
                    <m:r>
                      <a:rPr lang="de-DE" sz="1600" i="0">
                        <a:latin typeface="Cambria Math" panose="02040503050406030204" pitchFamily="18" charset="0"/>
                        <a:ea typeface="Cambria Math" panose="02040503050406030204" pitchFamily="18" charset="0"/>
                      </a:rPr>
                      <m:t>°</m:t>
                    </m:r>
                  </m:oMath>
                </a14:m>
                <a:r>
                  <a:rPr lang="de-DE" sz="1600" dirty="0"/>
                  <a:t> – 90</a:t>
                </a:r>
                <a14:m>
                  <m:oMath xmlns:m="http://schemas.openxmlformats.org/officeDocument/2006/math">
                    <m:r>
                      <a:rPr lang="de-DE" sz="1600">
                        <a:latin typeface="Cambria Math" panose="02040503050406030204" pitchFamily="18" charset="0"/>
                        <a:ea typeface="Cambria Math" panose="02040503050406030204" pitchFamily="18" charset="0"/>
                      </a:rPr>
                      <m:t>°</m:t>
                    </m:r>
                  </m:oMath>
                </a14:m>
                <a:r>
                  <a:rPr lang="de-DE" sz="1600" dirty="0"/>
                  <a:t> – 26,6</a:t>
                </a:r>
                <a14:m>
                  <m:oMath xmlns:m="http://schemas.openxmlformats.org/officeDocument/2006/math">
                    <m:r>
                      <a:rPr lang="de-DE" sz="1600">
                        <a:latin typeface="Cambria Math" panose="02040503050406030204" pitchFamily="18" charset="0"/>
                        <a:ea typeface="Cambria Math" panose="02040503050406030204" pitchFamily="18" charset="0"/>
                      </a:rPr>
                      <m:t>°</m:t>
                    </m:r>
                  </m:oMath>
                </a14:m>
                <a:r>
                  <a:rPr lang="de-DE" sz="1600" dirty="0"/>
                  <a:t> = 63,4</a:t>
                </a:r>
                <a14:m>
                  <m:oMath xmlns:m="http://schemas.openxmlformats.org/officeDocument/2006/math">
                    <m:r>
                      <a:rPr lang="de-DE" sz="1600">
                        <a:latin typeface="Cambria Math" panose="02040503050406030204" pitchFamily="18" charset="0"/>
                        <a:ea typeface="Cambria Math" panose="02040503050406030204" pitchFamily="18" charset="0"/>
                      </a:rPr>
                      <m:t>°</m:t>
                    </m:r>
                  </m:oMath>
                </a14:m>
                <a:endParaRPr lang="de-DE" sz="1600" dirty="0"/>
              </a:p>
              <a:p>
                <a:endParaRPr lang="de-DE" sz="1600" u="sng" dirty="0">
                  <a:solidFill>
                    <a:srgbClr val="000000"/>
                  </a:solidFill>
                </a:endParaRPr>
              </a:p>
              <a:p>
                <a:endParaRPr lang="de-DE" sz="1600" dirty="0">
                  <a:solidFill>
                    <a:srgbClr val="000000"/>
                  </a:solidFill>
                  <a:effectLst/>
                  <a:ea typeface="Times New Roman" panose="02020603050405020304" pitchFamily="18" charset="0"/>
                </a:endParaRPr>
              </a:p>
              <a:p>
                <a:endParaRPr lang="de-DE" sz="1600" dirty="0">
                  <a:solidFill>
                    <a:srgbClr val="000000"/>
                  </a:solidFill>
                  <a:ea typeface="Times New Roman" panose="02020603050405020304" pitchFamily="18" charset="0"/>
                </a:endParaRPr>
              </a:p>
              <a:p>
                <a:endParaRPr lang="de-DE" sz="1600" dirty="0">
                  <a:solidFill>
                    <a:srgbClr val="000000"/>
                  </a:solidFill>
                  <a:effectLst/>
                  <a:ea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6F06614A-440E-61FE-61F1-67E2919F0C64}"/>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A2CC5D4-EF99-C321-271A-87E85812A57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87C6AF0-DA6F-25D0-5C6A-9F73238A821D}"/>
              </a:ext>
            </a:extLst>
          </p:cNvPr>
          <p:cNvSpPr>
            <a:spLocks noGrp="1"/>
          </p:cNvSpPr>
          <p:nvPr>
            <p:ph type="title"/>
          </p:nvPr>
        </p:nvSpPr>
        <p:spPr/>
        <p:txBody>
          <a:bodyPr/>
          <a:lstStyle/>
          <a:p>
            <a:r>
              <a:rPr lang="de-DE" dirty="0"/>
              <a:t>Lösung</a:t>
            </a:r>
          </a:p>
        </p:txBody>
      </p:sp>
      <p:sp>
        <p:nvSpPr>
          <p:cNvPr id="11" name="Fußzeilenplatzhalter 5">
            <a:extLst>
              <a:ext uri="{FF2B5EF4-FFF2-40B4-BE49-F238E27FC236}">
                <a16:creationId xmlns:a16="http://schemas.microsoft.com/office/drawing/2014/main" id="{8947616A-EB15-D7BA-C90D-197C86DF8B8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56E0EBD0-6B13-EB73-D936-13C1CC6FE876}"/>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pic>
        <p:nvPicPr>
          <p:cNvPr id="7" name="Grafik 6" descr="Ein Bild, das Reihe, Dreieck enthält.&#10;&#10;Automatisch generierte Beschreibung">
            <a:extLst>
              <a:ext uri="{FF2B5EF4-FFF2-40B4-BE49-F238E27FC236}">
                <a16:creationId xmlns:a16="http://schemas.microsoft.com/office/drawing/2014/main" id="{3D116AB9-6C35-9D75-EE15-2FDDECE4E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037" y="1165010"/>
            <a:ext cx="2024165" cy="1461896"/>
          </a:xfrm>
          <a:prstGeom prst="rect">
            <a:avLst/>
          </a:prstGeom>
        </p:spPr>
      </p:pic>
      <p:pic>
        <p:nvPicPr>
          <p:cNvPr id="9" name="Grafik 8">
            <a:extLst>
              <a:ext uri="{FF2B5EF4-FFF2-40B4-BE49-F238E27FC236}">
                <a16:creationId xmlns:a16="http://schemas.microsoft.com/office/drawing/2014/main" id="{E33FBBC7-F34F-D859-CDF2-4B166DDFD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037" y="2721990"/>
            <a:ext cx="2388518" cy="3133653"/>
          </a:xfrm>
          <a:prstGeom prst="rect">
            <a:avLst/>
          </a:prstGeom>
        </p:spPr>
      </p:pic>
    </p:spTree>
    <p:extLst>
      <p:ext uri="{BB962C8B-B14F-4D97-AF65-F5344CB8AC3E}">
        <p14:creationId xmlns:p14="http://schemas.microsoft.com/office/powerpoint/2010/main" val="3052336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716F409-826B-EDBC-2FAA-5D05B8C5AFEC}"/>
                  </a:ext>
                </a:extLst>
              </p:cNvPr>
              <p:cNvSpPr>
                <a:spLocks noGrp="1"/>
              </p:cNvSpPr>
              <p:nvPr>
                <p:ph idx="1"/>
              </p:nvPr>
            </p:nvSpPr>
            <p:spPr>
              <a:xfrm>
                <a:off x="77548" y="1053501"/>
                <a:ext cx="9203968" cy="5174278"/>
              </a:xfrm>
            </p:spPr>
            <p:txBody>
              <a:bodyPr/>
              <a:lstStyle/>
              <a:p>
                <a:pPr marL="207010" indent="-207010"/>
                <a:r>
                  <a:rPr lang="de-DE" sz="1600" b="1" dirty="0"/>
                  <a:t>Aufgabe 1 </a:t>
                </a:r>
                <a:r>
                  <a:rPr lang="de-DE" sz="1600" dirty="0"/>
                  <a:t>[vgl. MSA 2015 Basisaufgaben]</a:t>
                </a:r>
              </a:p>
              <a:p>
                <a:pPr marL="207010" indent="-207010"/>
                <a:r>
                  <a:rPr lang="de-DE" sz="1600" dirty="0"/>
                  <a:t>Markiere in der Skizze jeweils ein Beispiel für zwei</a:t>
                </a:r>
              </a:p>
              <a:p>
                <a:pPr marL="342900" indent="-342900">
                  <a:buAutoNum type="alphaLcParenR"/>
                </a:pPr>
                <a:r>
                  <a:rPr lang="de-DE" sz="1600" dirty="0"/>
                  <a:t>Nebenwinkel</a:t>
                </a:r>
              </a:p>
              <a:p>
                <a:pPr marL="342900" indent="-342900">
                  <a:buAutoNum type="alphaLcParenR"/>
                </a:pPr>
                <a:r>
                  <a:rPr lang="de-DE" sz="1600" dirty="0"/>
                  <a:t>Scheitelwinkel</a:t>
                </a:r>
              </a:p>
              <a:p>
                <a:pPr marL="342900" indent="-342900">
                  <a:buAutoNum type="alphaLcParenR"/>
                </a:pPr>
                <a:r>
                  <a:rPr lang="de-DE" sz="1600" dirty="0"/>
                  <a:t>Stufenwinkel</a:t>
                </a:r>
              </a:p>
              <a:p>
                <a:pPr marL="342900" indent="-342900">
                  <a:buAutoNum type="alphaLcParenR"/>
                </a:pPr>
                <a:r>
                  <a:rPr lang="de-DE" sz="1600" dirty="0"/>
                  <a:t>Wechselwinkel</a:t>
                </a:r>
              </a:p>
              <a:p>
                <a:pPr marL="207010" indent="-207010"/>
                <a:endParaRPr lang="de-DE" dirty="0"/>
              </a:p>
              <a:p>
                <a:pPr marL="207010" indent="-207010"/>
                <a:r>
                  <a:rPr lang="de-DE" sz="1600" b="1" dirty="0"/>
                  <a:t>Aufgabe 2 </a:t>
                </a:r>
                <a:r>
                  <a:rPr lang="de-DE" sz="1600" dirty="0"/>
                  <a:t>[MSA </a:t>
                </a:r>
                <a:r>
                  <a:rPr lang="de-DE" sz="1600" dirty="0">
                    <a:ea typeface="Calibri" panose="020F0502020204030204" pitchFamily="34" charset="0"/>
                  </a:rPr>
                  <a:t>2014 Basisaufgaben] </a:t>
                </a:r>
                <a:r>
                  <a:rPr lang="de-DE" sz="1600" dirty="0"/>
                  <a:t> </a:t>
                </a:r>
              </a:p>
              <a:p>
                <a:pPr marL="207010" indent="-207010"/>
                <a:r>
                  <a:rPr lang="de-DE" sz="1600" dirty="0">
                    <a:solidFill>
                      <a:srgbClr val="000000"/>
                    </a:solidFill>
                    <a:effectLst/>
                    <a:ea typeface="Calibri" panose="020F0502020204030204" pitchFamily="34" charset="0"/>
                  </a:rPr>
                  <a:t>Es gilt: α = 50° und </a:t>
                </a:r>
                <a:r>
                  <a:rPr lang="de-DE" sz="1600" dirty="0">
                    <a:solidFill>
                      <a:srgbClr val="000000"/>
                    </a:solidFill>
                    <a:effectLst/>
                    <a:ea typeface="Calibri" panose="020F0502020204030204" pitchFamily="34" charset="0"/>
                    <a:sym typeface="Symbol" panose="05050102010706020507" pitchFamily="18" charset="2"/>
                  </a:rPr>
                  <a:t></a:t>
                </a:r>
                <a:r>
                  <a:rPr lang="de-DE" sz="1600" dirty="0">
                    <a:solidFill>
                      <a:srgbClr val="000000"/>
                    </a:solidFill>
                    <a:effectLst/>
                    <a:ea typeface="Calibri" panose="020F0502020204030204" pitchFamily="34" charset="0"/>
                  </a:rPr>
                  <a:t> = 30°. (Skizze nicht maßstabsgerecht)</a:t>
                </a:r>
              </a:p>
              <a:p>
                <a:pPr marL="207010" indent="-207010"/>
                <a:r>
                  <a:rPr lang="de-DE" sz="1600" dirty="0">
                    <a:solidFill>
                      <a:srgbClr val="000000"/>
                    </a:solidFill>
                    <a:effectLst/>
                    <a:ea typeface="Calibri" panose="020F0502020204030204" pitchFamily="34" charset="0"/>
                  </a:rPr>
                  <a:t>Gib die Größe des Winkels β an</a:t>
                </a:r>
                <a:r>
                  <a:rPr lang="de-DE" sz="1600" dirty="0">
                    <a:solidFill>
                      <a:srgbClr val="000000"/>
                    </a:solidFill>
                    <a:effectLst/>
                    <a:latin typeface="Arial" panose="020B0604020202020204" pitchFamily="34" charset="0"/>
                    <a:ea typeface="Calibri" panose="020F0502020204030204" pitchFamily="34" charset="0"/>
                  </a:rPr>
                  <a:t>. </a:t>
                </a:r>
                <a:endParaRPr lang="de-DE" sz="1600" dirty="0">
                  <a:solidFill>
                    <a:srgbClr val="000000"/>
                  </a:solidFill>
                  <a:latin typeface="Arial" panose="020B0604020202020204" pitchFamily="34" charset="0"/>
                  <a:ea typeface="Calibri" panose="020F0502020204030204" pitchFamily="34" charset="0"/>
                </a:endParaRPr>
              </a:p>
              <a:p>
                <a:pPr marL="205105">
                  <a:spcBef>
                    <a:spcPts val="600"/>
                  </a:spcBef>
                  <a:spcAft>
                    <a:spcPts val="600"/>
                  </a:spcAft>
                </a:pPr>
                <a:endParaRPr lang="de-DE" sz="1600" dirty="0">
                  <a:solidFill>
                    <a:srgbClr val="000000"/>
                  </a:solidFill>
                  <a:effectLst/>
                  <a:latin typeface="Arial" panose="020B0604020202020204" pitchFamily="34" charset="0"/>
                  <a:ea typeface="Times New Roman" panose="02020603050405020304" pitchFamily="18" charset="0"/>
                </a:endParaRPr>
              </a:p>
              <a:p>
                <a:pPr marL="0">
                  <a:spcBef>
                    <a:spcPts val="600"/>
                  </a:spcBef>
                  <a:spcAft>
                    <a:spcPts val="600"/>
                  </a:spcAft>
                </a:pPr>
                <a:r>
                  <a:rPr lang="de-DE" sz="1600" b="1" dirty="0">
                    <a:solidFill>
                      <a:srgbClr val="000000"/>
                    </a:solidFill>
                    <a:effectLst/>
                    <a:ea typeface="Times New Roman" panose="02020603050405020304" pitchFamily="18" charset="0"/>
                  </a:rPr>
                  <a:t>Aufgabe 3 </a:t>
                </a:r>
                <a:r>
                  <a:rPr lang="de-DE" sz="1600" dirty="0"/>
                  <a:t>[vgl. MSA 2015 Basisaufgaben]</a:t>
                </a:r>
              </a:p>
              <a:p>
                <a:pPr marL="0">
                  <a:spcBef>
                    <a:spcPts val="600"/>
                  </a:spcBef>
                  <a:spcAft>
                    <a:spcPts val="600"/>
                  </a:spcAft>
                </a:pPr>
                <a:r>
                  <a:rPr lang="de-DE" sz="1600" dirty="0">
                    <a:solidFill>
                      <a:srgbClr val="000000"/>
                    </a:solidFill>
                    <a:effectLst/>
                    <a:ea typeface="Times New Roman" panose="02020603050405020304" pitchFamily="18" charset="0"/>
                  </a:rPr>
                  <a:t>Gib die Größe der Winkel </a:t>
                </a:r>
                <a:r>
                  <a:rPr lang="de-DE" sz="1600" dirty="0">
                    <a:solidFill>
                      <a:srgbClr val="000000"/>
                    </a:solidFill>
                    <a:effectLst/>
                    <a:ea typeface="Calibri" panose="020F0502020204030204" pitchFamily="34" charset="0"/>
                  </a:rPr>
                  <a:t>α,</a:t>
                </a:r>
                <a:r>
                  <a:rPr lang="de-DE" sz="1600" dirty="0">
                    <a:solidFill>
                      <a:srgbClr val="000000"/>
                    </a:solidFill>
                    <a:effectLst/>
                    <a:ea typeface="Cambria Math" panose="02040503050406030204" pitchFamily="18" charset="0"/>
                  </a:rPr>
                  <a:t> </a:t>
                </a:r>
                <a14:m>
                  <m:oMath xmlns:m="http://schemas.openxmlformats.org/officeDocument/2006/math">
                    <m:r>
                      <a:rPr lang="de-DE" sz="1600" i="1" dirty="0" smtClean="0">
                        <a:solidFill>
                          <a:srgbClr val="000000"/>
                        </a:solidFill>
                        <a:effectLst/>
                        <a:latin typeface="Cambria Math" panose="02040503050406030204" pitchFamily="18" charset="0"/>
                        <a:ea typeface="Cambria Math" panose="02040503050406030204" pitchFamily="18" charset="0"/>
                      </a:rPr>
                      <m:t>𝛽</m:t>
                    </m:r>
                  </m:oMath>
                </a14:m>
                <a:r>
                  <a:rPr lang="de-DE" sz="1600" dirty="0">
                    <a:solidFill>
                      <a:srgbClr val="000000"/>
                    </a:solidFill>
                    <a:effectLst/>
                    <a:ea typeface="Calibri" panose="020F0502020204030204" pitchFamily="34" charset="0"/>
                  </a:rPr>
                  <a:t> und </a:t>
                </a:r>
                <a:r>
                  <a:rPr lang="de-DE" sz="1600" dirty="0">
                    <a:solidFill>
                      <a:srgbClr val="000000"/>
                    </a:solidFill>
                    <a:effectLst/>
                    <a:ea typeface="Calibri" panose="020F0502020204030204" pitchFamily="34" charset="0"/>
                    <a:sym typeface="Symbol" panose="05050102010706020507" pitchFamily="18" charset="2"/>
                  </a:rPr>
                  <a:t> an.</a:t>
                </a:r>
                <a:endParaRPr lang="de-DE" sz="1600" dirty="0">
                  <a:solidFill>
                    <a:srgbClr val="000000"/>
                  </a:solidFill>
                  <a:effectLst/>
                  <a:ea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3716F409-826B-EDBC-2FAA-5D05B8C5AFEC}"/>
                  </a:ext>
                </a:extLst>
              </p:cNvPr>
              <p:cNvSpPr>
                <a:spLocks noGrp="1" noRot="1" noChangeAspect="1" noMove="1" noResize="1" noEditPoints="1" noAdjustHandles="1" noChangeArrowheads="1" noChangeShapeType="1" noTextEdit="1"/>
              </p:cNvSpPr>
              <p:nvPr>
                <p:ph idx="1"/>
              </p:nvPr>
            </p:nvSpPr>
            <p:spPr>
              <a:xfrm>
                <a:off x="77548" y="1053501"/>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5CA391C3-88FA-95F4-2AAE-3E2D4F722F1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74211DB-397E-872C-069F-D8EEF5F974E7}"/>
              </a:ext>
            </a:extLst>
          </p:cNvPr>
          <p:cNvSpPr>
            <a:spLocks noGrp="1"/>
          </p:cNvSpPr>
          <p:nvPr>
            <p:ph type="title"/>
          </p:nvPr>
        </p:nvSpPr>
        <p:spPr/>
        <p:txBody>
          <a:bodyPr/>
          <a:lstStyle/>
          <a:p>
            <a:r>
              <a:rPr lang="de-DE" dirty="0"/>
              <a:t>Winkelsätze</a:t>
            </a:r>
          </a:p>
        </p:txBody>
      </p:sp>
      <p:pic>
        <p:nvPicPr>
          <p:cNvPr id="7" name="Grafik 6" descr="Ein Bild, das Schwarz, Dunkelheit enthält.&#10;&#10;Automatisch generierte Beschreibung">
            <a:extLst>
              <a:ext uri="{FF2B5EF4-FFF2-40B4-BE49-F238E27FC236}">
                <a16:creationId xmlns:a16="http://schemas.microsoft.com/office/drawing/2014/main" id="{3477FDEC-B317-6CA5-E6E3-7920B941A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09" y="2741598"/>
            <a:ext cx="2143933" cy="1001673"/>
          </a:xfrm>
          <a:prstGeom prst="rect">
            <a:avLst/>
          </a:prstGeom>
        </p:spPr>
      </p:pic>
      <p:grpSp>
        <p:nvGrpSpPr>
          <p:cNvPr id="8" name="Gruppieren 7">
            <a:extLst>
              <a:ext uri="{FF2B5EF4-FFF2-40B4-BE49-F238E27FC236}">
                <a16:creationId xmlns:a16="http://schemas.microsoft.com/office/drawing/2014/main" id="{74AFC629-276A-9510-79C1-078AAD14551E}"/>
              </a:ext>
            </a:extLst>
          </p:cNvPr>
          <p:cNvGrpSpPr/>
          <p:nvPr/>
        </p:nvGrpSpPr>
        <p:grpSpPr>
          <a:xfrm>
            <a:off x="5898290" y="1217826"/>
            <a:ext cx="2583101" cy="1392128"/>
            <a:chOff x="6465168" y="1183297"/>
            <a:chExt cx="1885756" cy="2043134"/>
          </a:xfrm>
        </p:grpSpPr>
        <p:cxnSp>
          <p:nvCxnSpPr>
            <p:cNvPr id="9" name="Gerader Verbinder 8">
              <a:extLst>
                <a:ext uri="{FF2B5EF4-FFF2-40B4-BE49-F238E27FC236}">
                  <a16:creationId xmlns:a16="http://schemas.microsoft.com/office/drawing/2014/main" id="{D0AC18A4-CD14-EABD-43A0-22DA2C1E23C3}"/>
                </a:ext>
              </a:extLst>
            </p:cNvPr>
            <p:cNvCxnSpPr/>
            <p:nvPr/>
          </p:nvCxnSpPr>
          <p:spPr>
            <a:xfrm flipH="1">
              <a:off x="6681192" y="1340768"/>
              <a:ext cx="1296144" cy="1656184"/>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7145F9D9-E343-F616-EFAD-18622A836549}"/>
                </a:ext>
              </a:extLst>
            </p:cNvPr>
            <p:cNvCxnSpPr/>
            <p:nvPr/>
          </p:nvCxnSpPr>
          <p:spPr>
            <a:xfrm>
              <a:off x="6465168" y="1412776"/>
              <a:ext cx="1152128" cy="1813655"/>
            </a:xfrm>
            <a:prstGeom prst="line">
              <a:avLst/>
            </a:prstGeom>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43502A88-2C5D-184D-171F-A5129789C77D}"/>
                </a:ext>
              </a:extLst>
            </p:cNvPr>
            <p:cNvCxnSpPr/>
            <p:nvPr/>
          </p:nvCxnSpPr>
          <p:spPr>
            <a:xfrm>
              <a:off x="7198796" y="1183297"/>
              <a:ext cx="1152128" cy="1813655"/>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uppieren 18">
            <a:extLst>
              <a:ext uri="{FF2B5EF4-FFF2-40B4-BE49-F238E27FC236}">
                <a16:creationId xmlns:a16="http://schemas.microsoft.com/office/drawing/2014/main" id="{2EBC41CA-714F-6231-105F-C33C0B2141DC}"/>
              </a:ext>
            </a:extLst>
          </p:cNvPr>
          <p:cNvGrpSpPr/>
          <p:nvPr/>
        </p:nvGrpSpPr>
        <p:grpSpPr>
          <a:xfrm>
            <a:off x="5313040" y="4248047"/>
            <a:ext cx="3658724" cy="1616594"/>
            <a:chOff x="2891585" y="4293096"/>
            <a:chExt cx="3370692" cy="1401776"/>
          </a:xfrm>
        </p:grpSpPr>
        <p:cxnSp>
          <p:nvCxnSpPr>
            <p:cNvPr id="13" name="Gerader Verbinder 12">
              <a:extLst>
                <a:ext uri="{FF2B5EF4-FFF2-40B4-BE49-F238E27FC236}">
                  <a16:creationId xmlns:a16="http://schemas.microsoft.com/office/drawing/2014/main" id="{DCD82556-862F-09CD-245F-DC02E5240B11}"/>
                </a:ext>
              </a:extLst>
            </p:cNvPr>
            <p:cNvCxnSpPr/>
            <p:nvPr/>
          </p:nvCxnSpPr>
          <p:spPr>
            <a:xfrm flipH="1">
              <a:off x="3656856" y="4293096"/>
              <a:ext cx="432048" cy="1368152"/>
            </a:xfrm>
            <a:prstGeom prst="line">
              <a:avLst/>
            </a:prstGeom>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85139807-4D5B-9A31-9834-015CDB4EEF15}"/>
                </a:ext>
              </a:extLst>
            </p:cNvPr>
            <p:cNvCxnSpPr/>
            <p:nvPr/>
          </p:nvCxnSpPr>
          <p:spPr>
            <a:xfrm flipH="1">
              <a:off x="4835347" y="4298218"/>
              <a:ext cx="432048" cy="1368152"/>
            </a:xfrm>
            <a:prstGeom prst="line">
              <a:avLst/>
            </a:prstGeom>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E056C930-E7AC-4811-BF93-C4ABE18233E7}"/>
                </a:ext>
              </a:extLst>
            </p:cNvPr>
            <p:cNvCxnSpPr/>
            <p:nvPr/>
          </p:nvCxnSpPr>
          <p:spPr>
            <a:xfrm>
              <a:off x="3152800" y="4365104"/>
              <a:ext cx="3109477" cy="720080"/>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64A5CE4A-9C21-F59B-6A60-D555DE34E689}"/>
                </a:ext>
              </a:extLst>
            </p:cNvPr>
            <p:cNvCxnSpPr/>
            <p:nvPr/>
          </p:nvCxnSpPr>
          <p:spPr>
            <a:xfrm>
              <a:off x="2891585" y="4974792"/>
              <a:ext cx="3109477" cy="720080"/>
            </a:xfrm>
            <a:prstGeom prst="line">
              <a:avLst/>
            </a:prstGeom>
          </p:spPr>
          <p:style>
            <a:lnRef idx="1">
              <a:schemeClr val="dk1"/>
            </a:lnRef>
            <a:fillRef idx="0">
              <a:schemeClr val="dk1"/>
            </a:fillRef>
            <a:effectRef idx="0">
              <a:schemeClr val="dk1"/>
            </a:effectRef>
            <a:fontRef idx="minor">
              <a:schemeClr val="tx1"/>
            </a:fontRef>
          </p:style>
        </p:cxnSp>
      </p:grpSp>
      <p:sp>
        <p:nvSpPr>
          <p:cNvPr id="20" name="Textfeld 19">
            <a:extLst>
              <a:ext uri="{FF2B5EF4-FFF2-40B4-BE49-F238E27FC236}">
                <a16:creationId xmlns:a16="http://schemas.microsoft.com/office/drawing/2014/main" id="{C6905738-53F3-7815-0B56-A956082F21E3}"/>
              </a:ext>
            </a:extLst>
          </p:cNvPr>
          <p:cNvSpPr txBox="1"/>
          <p:nvPr/>
        </p:nvSpPr>
        <p:spPr>
          <a:xfrm>
            <a:off x="6194199" y="5066090"/>
            <a:ext cx="508473"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 70°</a:t>
            </a:r>
            <a:endParaRPr lang="de-DE" sz="1400" dirty="0"/>
          </a:p>
        </p:txBody>
      </p:sp>
      <p:sp>
        <p:nvSpPr>
          <p:cNvPr id="21" name="Textfeld 20">
            <a:extLst>
              <a:ext uri="{FF2B5EF4-FFF2-40B4-BE49-F238E27FC236}">
                <a16:creationId xmlns:a16="http://schemas.microsoft.com/office/drawing/2014/main" id="{9A35D1D7-A6A1-D2DB-0767-62A0C012F388}"/>
              </a:ext>
            </a:extLst>
          </p:cNvPr>
          <p:cNvSpPr txBox="1"/>
          <p:nvPr/>
        </p:nvSpPr>
        <p:spPr>
          <a:xfrm>
            <a:off x="7692301" y="4607471"/>
            <a:ext cx="338554"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sym typeface="Symbol" panose="05050102010706020507" pitchFamily="18" charset="2"/>
              </a:rPr>
              <a:t> </a:t>
            </a:r>
            <a:endParaRPr lang="de-DE" sz="1400" dirty="0"/>
          </a:p>
        </p:txBody>
      </p:sp>
      <p:sp>
        <p:nvSpPr>
          <p:cNvPr id="22" name="Textfeld 21">
            <a:extLst>
              <a:ext uri="{FF2B5EF4-FFF2-40B4-BE49-F238E27FC236}">
                <a16:creationId xmlns:a16="http://schemas.microsoft.com/office/drawing/2014/main" id="{FF8725F5-4A9B-473A-1F82-4D903A79768C}"/>
              </a:ext>
            </a:extLst>
          </p:cNvPr>
          <p:cNvSpPr txBox="1"/>
          <p:nvPr/>
        </p:nvSpPr>
        <p:spPr>
          <a:xfrm>
            <a:off x="7433592" y="5345945"/>
            <a:ext cx="367408"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α </a:t>
            </a:r>
            <a:endParaRPr lang="de-DE" sz="1400" dirty="0"/>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BDD4BB47-E7FF-F9C4-E491-EBD62A3FAFB9}"/>
                  </a:ext>
                </a:extLst>
              </p:cNvPr>
              <p:cNvSpPr txBox="1"/>
              <p:nvPr/>
            </p:nvSpPr>
            <p:spPr>
              <a:xfrm>
                <a:off x="7337791" y="5574098"/>
                <a:ext cx="379271"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 </a:t>
                </a:r>
                <a14:m>
                  <m:oMath xmlns:m="http://schemas.openxmlformats.org/officeDocument/2006/math">
                    <m:r>
                      <a:rPr lang="de-DE" sz="1400" i="1" dirty="0" smtClean="0">
                        <a:solidFill>
                          <a:srgbClr val="000000"/>
                        </a:solidFill>
                        <a:effectLst/>
                        <a:latin typeface="Cambria Math" panose="02040503050406030204" pitchFamily="18" charset="0"/>
                        <a:ea typeface="Cambria Math" panose="02040503050406030204" pitchFamily="18" charset="0"/>
                      </a:rPr>
                      <m:t>𝛽</m:t>
                    </m:r>
                  </m:oMath>
                </a14:m>
                <a:endParaRPr lang="de-DE" sz="1400" dirty="0"/>
              </a:p>
            </p:txBody>
          </p:sp>
        </mc:Choice>
        <mc:Fallback xmlns="">
          <p:sp>
            <p:nvSpPr>
              <p:cNvPr id="23" name="Textfeld 22">
                <a:extLst>
                  <a:ext uri="{FF2B5EF4-FFF2-40B4-BE49-F238E27FC236}">
                    <a16:creationId xmlns:a16="http://schemas.microsoft.com/office/drawing/2014/main" id="{BDD4BB47-E7FF-F9C4-E491-EBD62A3FAFB9}"/>
                  </a:ext>
                </a:extLst>
              </p:cNvPr>
              <p:cNvSpPr txBox="1">
                <a:spLocks noRot="1" noChangeAspect="1" noMove="1" noResize="1" noEditPoints="1" noAdjustHandles="1" noChangeArrowheads="1" noChangeShapeType="1" noTextEdit="1"/>
              </p:cNvSpPr>
              <p:nvPr/>
            </p:nvSpPr>
            <p:spPr>
              <a:xfrm>
                <a:off x="7337791" y="5574098"/>
                <a:ext cx="379271" cy="307777"/>
              </a:xfrm>
              <a:prstGeom prst="rect">
                <a:avLst/>
              </a:prstGeom>
              <a:blipFill>
                <a:blip r:embed="rId5"/>
                <a:stretch>
                  <a:fillRect b="-5882"/>
                </a:stretch>
              </a:blipFill>
            </p:spPr>
            <p:txBody>
              <a:bodyPr/>
              <a:lstStyle/>
              <a:p>
                <a:r>
                  <a:rPr lang="de-DE">
                    <a:noFill/>
                  </a:rPr>
                  <a:t> </a:t>
                </a:r>
              </a:p>
            </p:txBody>
          </p:sp>
        </mc:Fallback>
      </mc:AlternateContent>
      <p:sp>
        <p:nvSpPr>
          <p:cNvPr id="26" name="Fußzeilenplatzhalter 5">
            <a:extLst>
              <a:ext uri="{FF2B5EF4-FFF2-40B4-BE49-F238E27FC236}">
                <a16:creationId xmlns:a16="http://schemas.microsoft.com/office/drawing/2014/main" id="{8B057AC0-70D9-AEB7-3F51-7C5FF61191C6}"/>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D96F4C3F-D11D-657A-48D8-ABAD437507E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10</a:t>
            </a:r>
          </a:p>
        </p:txBody>
      </p:sp>
      <p:grpSp>
        <p:nvGrpSpPr>
          <p:cNvPr id="5" name="Knopf 8">
            <a:extLst>
              <a:ext uri="{FF2B5EF4-FFF2-40B4-BE49-F238E27FC236}">
                <a16:creationId xmlns:a16="http://schemas.microsoft.com/office/drawing/2014/main" id="{6F217007-88DB-9A42-750A-F77A3F7DBEC6}"/>
              </a:ext>
            </a:extLst>
          </p:cNvPr>
          <p:cNvGrpSpPr/>
          <p:nvPr/>
        </p:nvGrpSpPr>
        <p:grpSpPr>
          <a:xfrm>
            <a:off x="9381389" y="5472416"/>
            <a:ext cx="513769" cy="504000"/>
            <a:chOff x="9312680" y="5062255"/>
            <a:chExt cx="580391" cy="576064"/>
          </a:xfrm>
          <a:solidFill>
            <a:schemeClr val="accent1"/>
          </a:solidFill>
        </p:grpSpPr>
        <p:sp>
          <p:nvSpPr>
            <p:cNvPr id="25" name="Rechteck 24">
              <a:extLst>
                <a:ext uri="{FF2B5EF4-FFF2-40B4-BE49-F238E27FC236}">
                  <a16:creationId xmlns:a16="http://schemas.microsoft.com/office/drawing/2014/main" id="{6DF8988F-8689-2522-DF89-74D97DC1679F}"/>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Knop8">
              <a:extLst>
                <a:ext uri="{FF2B5EF4-FFF2-40B4-BE49-F238E27FC236}">
                  <a16:creationId xmlns:a16="http://schemas.microsoft.com/office/drawing/2014/main" id="{FEB0E3B6-DF15-072E-224A-5BF8CAD0A045}"/>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28" name="Hilfe 8 Grafik">
            <a:extLst>
              <a:ext uri="{FF2B5EF4-FFF2-40B4-BE49-F238E27FC236}">
                <a16:creationId xmlns:a16="http://schemas.microsoft.com/office/drawing/2014/main" id="{678F1B50-CA91-A72B-E86A-D0149E6E7EA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8291" y="1993085"/>
            <a:ext cx="7952756" cy="4501224"/>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4168193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53846E-6 1.11022E-16 L -0.88093 1.11022E-16 " pathEditMode="relative" rAng="0" ptsTypes="AA">
                                      <p:cBhvr>
                                        <p:cTn id="6" dur="2000" fill="hold"/>
                                        <p:tgtEl>
                                          <p:spTgt spid="2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022E-16 L 1.53846E-6 1.11022E-16 " pathEditMode="relative" rAng="0" ptsTypes="AA">
                                      <p:cBhvr>
                                        <p:cTn id="10"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716F409-826B-EDBC-2FAA-5D05B8C5AFEC}"/>
                  </a:ext>
                </a:extLst>
              </p:cNvPr>
              <p:cNvSpPr>
                <a:spLocks noGrp="1"/>
              </p:cNvSpPr>
              <p:nvPr>
                <p:ph idx="1"/>
              </p:nvPr>
            </p:nvSpPr>
            <p:spPr>
              <a:xfrm>
                <a:off x="64289" y="1045965"/>
                <a:ext cx="9203968" cy="5174278"/>
              </a:xfrm>
            </p:spPr>
            <p:txBody>
              <a:bodyPr/>
              <a:lstStyle/>
              <a:p>
                <a:pPr marL="207010" indent="-207010"/>
                <a:r>
                  <a:rPr lang="de-DE" sz="1600" b="1" dirty="0"/>
                  <a:t>Aufgabe 1 </a:t>
                </a:r>
                <a:r>
                  <a:rPr lang="de-DE" sz="1600" dirty="0"/>
                  <a:t>[vgl. MSA 2015 Basisaufgaben]</a:t>
                </a:r>
              </a:p>
              <a:p>
                <a:pPr marL="207010" indent="-207010"/>
                <a:r>
                  <a:rPr lang="de-DE" sz="1600" dirty="0"/>
                  <a:t>Markiere in der Skizze jeweils ein Beispiel für zwei</a:t>
                </a:r>
              </a:p>
              <a:p>
                <a:pPr marL="0"/>
                <a:r>
                  <a:rPr lang="de-DE" sz="1600" dirty="0">
                    <a:ea typeface="Cambria Math" panose="02040503050406030204" pitchFamily="18" charset="0"/>
                  </a:rPr>
                  <a:t>a) </a:t>
                </a: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oMath>
                </a14:m>
                <a:r>
                  <a:rPr lang="de-DE" sz="1600" dirty="0"/>
                  <a:t> sind Nebenwinkel.</a:t>
                </a:r>
              </a:p>
              <a:p>
                <a:pPr marL="0"/>
                <a:r>
                  <a:rPr lang="de-DE" sz="1600" dirty="0">
                    <a:ea typeface="Cambria Math" panose="02040503050406030204" pitchFamily="18" charset="0"/>
                  </a:rPr>
                  <a:t>b) </a:t>
                </a: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𝛾</m:t>
                    </m:r>
                  </m:oMath>
                </a14:m>
                <a:r>
                  <a:rPr lang="de-DE" sz="1600" dirty="0"/>
                  <a:t> sind Scheitelwinkel.</a:t>
                </a:r>
              </a:p>
              <a:p>
                <a:pPr marL="0"/>
                <a:r>
                  <a:rPr lang="de-DE" sz="1600" dirty="0">
                    <a:ea typeface="Cambria Math" panose="02040503050406030204" pitchFamily="18" charset="0"/>
                  </a:rPr>
                  <a:t>c) </a:t>
                </a: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𝛿</m:t>
                    </m:r>
                  </m:oMath>
                </a14:m>
                <a:r>
                  <a:rPr lang="de-DE" sz="1600" dirty="0"/>
                  <a:t> sind Stufenwinkel</a:t>
                </a:r>
              </a:p>
              <a:p>
                <a:pPr marL="0"/>
                <a:r>
                  <a:rPr lang="de-DE" sz="1600" dirty="0">
                    <a:ea typeface="Cambria Math" panose="02040503050406030204" pitchFamily="18" charset="0"/>
                  </a:rPr>
                  <a:t>d) </a:t>
                </a: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dirty="0">
                        <a:latin typeface="Cambria Math" panose="02040503050406030204" pitchFamily="18" charset="0"/>
                        <a:ea typeface="Cambria Math" panose="02040503050406030204" pitchFamily="18" charset="0"/>
                      </a:rPr>
                      <m:t>𝜀</m:t>
                    </m:r>
                  </m:oMath>
                </a14:m>
                <a:r>
                  <a:rPr lang="de-DE" sz="1600" dirty="0"/>
                  <a:t> sind Wechselwinkel</a:t>
                </a:r>
              </a:p>
              <a:p>
                <a:pPr marL="207010" indent="-207010"/>
                <a:r>
                  <a:rPr lang="de-DE" sz="1600" b="1" dirty="0"/>
                  <a:t>Aufgabe 2 </a:t>
                </a:r>
                <a:r>
                  <a:rPr lang="de-DE" sz="1600" dirty="0"/>
                  <a:t>[MSA </a:t>
                </a:r>
                <a:r>
                  <a:rPr lang="de-DE" sz="1600" dirty="0">
                    <a:ea typeface="Calibri" panose="020F0502020204030204" pitchFamily="34" charset="0"/>
                  </a:rPr>
                  <a:t>2014 Basisaufgaben] </a:t>
                </a:r>
              </a:p>
              <a:p>
                <a:pPr marL="207010" indent="-207010"/>
                <a:r>
                  <a:rPr lang="de-DE" sz="1600" dirty="0">
                    <a:solidFill>
                      <a:srgbClr val="000000"/>
                    </a:solidFill>
                    <a:effectLst/>
                    <a:ea typeface="Calibri" panose="020F0502020204030204" pitchFamily="34" charset="0"/>
                  </a:rPr>
                  <a:t>Es gilt: α = 50° und </a:t>
                </a:r>
                <a:r>
                  <a:rPr lang="de-DE" sz="1600" dirty="0">
                    <a:solidFill>
                      <a:srgbClr val="000000"/>
                    </a:solidFill>
                    <a:effectLst/>
                    <a:ea typeface="Calibri" panose="020F0502020204030204" pitchFamily="34" charset="0"/>
                    <a:sym typeface="Symbol" panose="05050102010706020507" pitchFamily="18" charset="2"/>
                  </a:rPr>
                  <a:t></a:t>
                </a:r>
                <a:r>
                  <a:rPr lang="de-DE" sz="1600" dirty="0">
                    <a:solidFill>
                      <a:srgbClr val="000000"/>
                    </a:solidFill>
                    <a:effectLst/>
                    <a:ea typeface="Calibri" panose="020F0502020204030204" pitchFamily="34" charset="0"/>
                  </a:rPr>
                  <a:t> = 30°. Gib die Größe des Winkels β an</a:t>
                </a:r>
                <a:r>
                  <a:rPr lang="de-DE" sz="1600" dirty="0">
                    <a:solidFill>
                      <a:srgbClr val="000000"/>
                    </a:solidFill>
                    <a:effectLst/>
                    <a:latin typeface="Arial" panose="020B0604020202020204" pitchFamily="34" charset="0"/>
                    <a:ea typeface="Calibri" panose="020F0502020204030204" pitchFamily="34" charset="0"/>
                  </a:rPr>
                  <a:t>. </a:t>
                </a:r>
              </a:p>
              <a:p>
                <a:pPr marL="0">
                  <a:spcBef>
                    <a:spcPts val="600"/>
                  </a:spcBef>
                  <a:spcAft>
                    <a:spcPts val="600"/>
                  </a:spcAft>
                </a:pPr>
                <a:r>
                  <a:rPr lang="de-DE" sz="1600" dirty="0">
                    <a:solidFill>
                      <a:srgbClr val="000000"/>
                    </a:solidFill>
                    <a:effectLst/>
                    <a:ea typeface="Calibri" panose="020F0502020204030204" pitchFamily="34" charset="0"/>
                  </a:rPr>
                  <a:t>α und der aus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oMath>
                </a14:m>
                <a:r>
                  <a:rPr lang="de-DE" sz="1600" dirty="0">
                    <a:solidFill>
                      <a:srgbClr val="000000"/>
                    </a:solidFill>
                    <a:effectLst/>
                    <a:ea typeface="Calibri" panose="020F0502020204030204" pitchFamily="34" charset="0"/>
                  </a:rPr>
                  <a:t>  und </a:t>
                </a:r>
                <a:r>
                  <a:rPr lang="de-DE" sz="1600" dirty="0">
                    <a:solidFill>
                      <a:srgbClr val="000000"/>
                    </a:solidFill>
                    <a:ea typeface="Calibri" panose="020F0502020204030204" pitchFamily="34" charset="0"/>
                    <a:sym typeface="Symbol" panose="05050102010706020507" pitchFamily="18" charset="2"/>
                  </a:rPr>
                  <a:t> </a:t>
                </a:r>
                <a:r>
                  <a:rPr lang="de-DE" sz="1600" dirty="0">
                    <a:solidFill>
                      <a:srgbClr val="000000"/>
                    </a:solidFill>
                    <a:effectLst/>
                    <a:ea typeface="Times New Roman" panose="02020603050405020304" pitchFamily="18" charset="0"/>
                  </a:rPr>
                  <a:t>bestehende gesamte Winkel sind </a:t>
                </a:r>
              </a:p>
              <a:p>
                <a:pPr marL="0">
                  <a:spcBef>
                    <a:spcPts val="600"/>
                  </a:spcBef>
                  <a:spcAft>
                    <a:spcPts val="600"/>
                  </a:spcAft>
                </a:pPr>
                <a:r>
                  <a:rPr lang="de-DE" sz="1600" dirty="0">
                    <a:solidFill>
                      <a:srgbClr val="000000"/>
                    </a:solidFill>
                    <a:effectLst/>
                    <a:ea typeface="Times New Roman" panose="02020603050405020304" pitchFamily="18" charset="0"/>
                  </a:rPr>
                  <a:t>Scheitelwinkel, also gleich groß.</a:t>
                </a:r>
              </a:p>
              <a:p>
                <a:pPr marL="0">
                  <a:spcBef>
                    <a:spcPts val="600"/>
                  </a:spcBef>
                  <a:spcAft>
                    <a:spcPts val="600"/>
                  </a:spcAft>
                </a:pPr>
                <a:r>
                  <a:rPr lang="de-DE" sz="1600" dirty="0">
                    <a:solidFill>
                      <a:srgbClr val="000000"/>
                    </a:solidFill>
                    <a:ea typeface="Times New Roman" panose="02020603050405020304" pitchFamily="18" charset="0"/>
                  </a:rPr>
                  <a:t>50</a:t>
                </a:r>
                <a:r>
                  <a:rPr lang="de-DE" sz="1600" dirty="0">
                    <a:solidFill>
                      <a:srgbClr val="000000"/>
                    </a:solidFill>
                    <a:ea typeface="Calibri" panose="020F0502020204030204" pitchFamily="34" charset="0"/>
                  </a:rPr>
                  <a:t>°</a:t>
                </a:r>
                <a:r>
                  <a:rPr lang="de-DE" sz="1600" dirty="0">
                    <a:solidFill>
                      <a:srgbClr val="000000"/>
                    </a:solidFill>
                    <a:ea typeface="Times New Roman" panose="02020603050405020304" pitchFamily="18" charset="0"/>
                  </a:rPr>
                  <a:t> =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oMath>
                </a14:m>
                <a:r>
                  <a:rPr lang="de-DE" sz="1600" dirty="0">
                    <a:solidFill>
                      <a:srgbClr val="000000"/>
                    </a:solidFill>
                    <a:ea typeface="Times New Roman" panose="02020603050405020304" pitchFamily="18" charset="0"/>
                  </a:rPr>
                  <a:t> + 30</a:t>
                </a:r>
                <a:r>
                  <a:rPr lang="de-DE" sz="1600" dirty="0">
                    <a:solidFill>
                      <a:srgbClr val="000000"/>
                    </a:solidFill>
                    <a:ea typeface="Calibri" panose="020F0502020204030204" pitchFamily="34" charset="0"/>
                  </a:rPr>
                  <a:t>°	</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𝛽</m:t>
                    </m:r>
                    <m:r>
                      <m:rPr>
                        <m:nor/>
                      </m:rPr>
                      <a:rPr lang="de-DE" sz="1600" b="0" i="0" smtClean="0">
                        <a:latin typeface="Cambria Math" panose="02040503050406030204" pitchFamily="18" charset="0"/>
                        <a:ea typeface="Cambria Math" panose="02040503050406030204" pitchFamily="18" charset="0"/>
                      </a:rPr>
                      <m:t> </m:t>
                    </m:r>
                    <m:r>
                      <m:rPr>
                        <m:nor/>
                      </m:rPr>
                      <a:rPr lang="de-DE" sz="1600" dirty="0">
                        <a:solidFill>
                          <a:srgbClr val="000000"/>
                        </a:solidFill>
                        <a:ea typeface="Calibri" panose="020F0502020204030204" pitchFamily="34" charset="0"/>
                      </a:rPr>
                      <m:t>= </m:t>
                    </m:r>
                    <m:r>
                      <m:rPr>
                        <m:nor/>
                      </m:rPr>
                      <a:rPr lang="de-DE" sz="1600" b="0" i="0" dirty="0" smtClean="0">
                        <a:solidFill>
                          <a:srgbClr val="000000"/>
                        </a:solidFill>
                        <a:ea typeface="Calibri" panose="020F0502020204030204" pitchFamily="34" charset="0"/>
                      </a:rPr>
                      <m:t>2</m:t>
                    </m:r>
                    <m:r>
                      <m:rPr>
                        <m:nor/>
                      </m:rPr>
                      <a:rPr lang="de-DE" sz="1600" dirty="0">
                        <a:solidFill>
                          <a:srgbClr val="000000"/>
                        </a:solidFill>
                        <a:ea typeface="Calibri" panose="020F0502020204030204" pitchFamily="34" charset="0"/>
                      </a:rPr>
                      <m:t>0</m:t>
                    </m:r>
                    <m:r>
                      <m:rPr>
                        <m:nor/>
                      </m:rPr>
                      <a:rPr lang="de-DE" sz="1600" dirty="0">
                        <a:solidFill>
                          <a:srgbClr val="000000"/>
                        </a:solidFill>
                        <a:ea typeface="Calibri" panose="020F0502020204030204" pitchFamily="34" charset="0"/>
                      </a:rPr>
                      <m:t>°</m:t>
                    </m:r>
                    <m:r>
                      <m:rPr>
                        <m:nor/>
                      </m:rPr>
                      <a:rPr lang="de-DE" sz="1600" dirty="0">
                        <a:solidFill>
                          <a:srgbClr val="000000"/>
                        </a:solidFill>
                        <a:ea typeface="Calibri" panose="020F0502020204030204" pitchFamily="34" charset="0"/>
                      </a:rPr>
                      <m:t>.</m:t>
                    </m:r>
                  </m:oMath>
                </a14:m>
                <a:r>
                  <a:rPr lang="de-DE" sz="1600" dirty="0">
                    <a:solidFill>
                      <a:srgbClr val="000000"/>
                    </a:solidFill>
                    <a:ea typeface="Calibri" panose="020F0502020204030204" pitchFamily="34" charset="0"/>
                  </a:rPr>
                  <a:t>	</a:t>
                </a:r>
                <a:endParaRPr lang="de-DE" sz="1600" dirty="0">
                  <a:solidFill>
                    <a:srgbClr val="000000"/>
                  </a:solidFill>
                  <a:effectLst/>
                  <a:ea typeface="Times New Roman" panose="02020603050405020304" pitchFamily="18" charset="0"/>
                </a:endParaRPr>
              </a:p>
              <a:p>
                <a:pPr marL="0">
                  <a:spcBef>
                    <a:spcPts val="0"/>
                  </a:spcBef>
                  <a:spcAft>
                    <a:spcPts val="600"/>
                  </a:spcAft>
                </a:pPr>
                <a:r>
                  <a:rPr lang="de-DE" sz="1600" b="1" dirty="0">
                    <a:solidFill>
                      <a:srgbClr val="000000"/>
                    </a:solidFill>
                    <a:effectLst/>
                    <a:ea typeface="Times New Roman" panose="02020603050405020304" pitchFamily="18" charset="0"/>
                  </a:rPr>
                  <a:t>Aufgabe 3 </a:t>
                </a:r>
                <a:r>
                  <a:rPr lang="de-DE" sz="1600" dirty="0"/>
                  <a:t>[vgl. MSA 2015 Basisaufgaben]</a:t>
                </a:r>
              </a:p>
              <a:p>
                <a:pPr marL="0">
                  <a:spcBef>
                    <a:spcPts val="0"/>
                  </a:spcBef>
                  <a:spcAft>
                    <a:spcPts val="600"/>
                  </a:spcAft>
                </a:pPr>
                <a:r>
                  <a:rPr lang="de-DE" sz="1600" dirty="0">
                    <a:solidFill>
                      <a:srgbClr val="000000"/>
                    </a:solidFill>
                    <a:effectLst/>
                    <a:ea typeface="Times New Roman" panose="02020603050405020304" pitchFamily="18" charset="0"/>
                  </a:rPr>
                  <a:t>Gib die Größe der Winkel </a:t>
                </a:r>
                <a:r>
                  <a:rPr lang="de-DE" sz="1600" dirty="0">
                    <a:solidFill>
                      <a:srgbClr val="000000"/>
                    </a:solidFill>
                    <a:effectLst/>
                    <a:ea typeface="Calibri" panose="020F0502020204030204" pitchFamily="34" charset="0"/>
                  </a:rPr>
                  <a:t>α,</a:t>
                </a:r>
                <a:r>
                  <a:rPr lang="de-DE" sz="1600" dirty="0">
                    <a:solidFill>
                      <a:srgbClr val="000000"/>
                    </a:solidFill>
                    <a:effectLst/>
                    <a:ea typeface="Cambria Math" panose="02040503050406030204" pitchFamily="18" charset="0"/>
                  </a:rPr>
                  <a:t> </a:t>
                </a:r>
                <a14:m>
                  <m:oMath xmlns:m="http://schemas.openxmlformats.org/officeDocument/2006/math">
                    <m:r>
                      <a:rPr lang="de-DE" sz="1600" i="1" dirty="0" smtClean="0">
                        <a:solidFill>
                          <a:srgbClr val="000000"/>
                        </a:solidFill>
                        <a:effectLst/>
                        <a:latin typeface="Cambria Math" panose="02040503050406030204" pitchFamily="18" charset="0"/>
                        <a:ea typeface="Cambria Math" panose="02040503050406030204" pitchFamily="18" charset="0"/>
                      </a:rPr>
                      <m:t>𝛽</m:t>
                    </m:r>
                  </m:oMath>
                </a14:m>
                <a:r>
                  <a:rPr lang="de-DE" sz="1600" dirty="0">
                    <a:solidFill>
                      <a:srgbClr val="000000"/>
                    </a:solidFill>
                    <a:effectLst/>
                    <a:ea typeface="Calibri" panose="020F0502020204030204" pitchFamily="34" charset="0"/>
                  </a:rPr>
                  <a:t> und </a:t>
                </a:r>
                <a:r>
                  <a:rPr lang="de-DE" sz="1600" dirty="0">
                    <a:solidFill>
                      <a:srgbClr val="000000"/>
                    </a:solidFill>
                    <a:effectLst/>
                    <a:ea typeface="Calibri" panose="020F0502020204030204" pitchFamily="34" charset="0"/>
                    <a:sym typeface="Symbol" panose="05050102010706020507" pitchFamily="18" charset="2"/>
                  </a:rPr>
                  <a:t> an.</a:t>
                </a:r>
                <a:endParaRPr lang="de-DE" sz="1600" dirty="0">
                  <a:solidFill>
                    <a:srgbClr val="000000"/>
                  </a:solidFill>
                  <a:effectLst/>
                  <a:ea typeface="Times New Roman" panose="02020603050405020304" pitchFamily="18" charset="0"/>
                </a:endParaRPr>
              </a:p>
              <a:p>
                <a:pPr>
                  <a:spcBef>
                    <a:spcPts val="0"/>
                  </a:spcBef>
                </a:pP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𝛾</m:t>
                    </m:r>
                  </m:oMath>
                </a14:m>
                <a:r>
                  <a:rPr lang="de-DE" sz="1600" dirty="0"/>
                  <a:t> müssen auch 70 Grad betragen, da sie</a:t>
                </a:r>
              </a:p>
              <a:p>
                <a:pPr>
                  <a:spcBef>
                    <a:spcPts val="0"/>
                  </a:spcBef>
                </a:pPr>
                <a:r>
                  <a:rPr lang="de-DE" sz="1600" dirty="0"/>
                  <a:t>Stufenwinkel sind. </a:t>
                </a:r>
                <a14:m>
                  <m:oMath xmlns:m="http://schemas.openxmlformats.org/officeDocument/2006/math">
                    <m:r>
                      <a:rPr lang="de-DE" sz="1600" i="1" smtClean="0">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oMath>
                </a14:m>
                <a:r>
                  <a:rPr lang="de-DE" sz="1600" dirty="0"/>
                  <a:t> sind Nebenwinkel, ergeben </a:t>
                </a:r>
              </a:p>
              <a:p>
                <a:pPr>
                  <a:spcBef>
                    <a:spcPts val="0"/>
                  </a:spcBef>
                </a:pPr>
                <a:r>
                  <a:rPr lang="de-DE" sz="1600" dirty="0"/>
                  <a:t>in Summe 180 Grad. Somit beträgt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oMath>
                </a14:m>
                <a:r>
                  <a:rPr lang="de-DE" sz="1600" dirty="0"/>
                  <a:t> 110 Grad. </a:t>
                </a:r>
              </a:p>
            </p:txBody>
          </p:sp>
        </mc:Choice>
        <mc:Fallback xmlns="">
          <p:sp>
            <p:nvSpPr>
              <p:cNvPr id="2" name="Inhaltsplatzhalter 1">
                <a:extLst>
                  <a:ext uri="{FF2B5EF4-FFF2-40B4-BE49-F238E27FC236}">
                    <a16:creationId xmlns:a16="http://schemas.microsoft.com/office/drawing/2014/main" id="{3716F409-826B-EDBC-2FAA-5D05B8C5AFEC}"/>
                  </a:ext>
                </a:extLst>
              </p:cNvPr>
              <p:cNvSpPr>
                <a:spLocks noGrp="1" noRot="1" noChangeAspect="1" noMove="1" noResize="1" noEditPoints="1" noAdjustHandles="1" noChangeArrowheads="1" noChangeShapeType="1" noTextEdit="1"/>
              </p:cNvSpPr>
              <p:nvPr>
                <p:ph idx="1"/>
              </p:nvPr>
            </p:nvSpPr>
            <p:spPr>
              <a:xfrm>
                <a:off x="64289" y="1045965"/>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5CA391C3-88FA-95F4-2AAE-3E2D4F722F1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74211DB-397E-872C-069F-D8EEF5F974E7}"/>
              </a:ext>
            </a:extLst>
          </p:cNvPr>
          <p:cNvSpPr>
            <a:spLocks noGrp="1"/>
          </p:cNvSpPr>
          <p:nvPr>
            <p:ph type="title"/>
          </p:nvPr>
        </p:nvSpPr>
        <p:spPr/>
        <p:txBody>
          <a:bodyPr/>
          <a:lstStyle/>
          <a:p>
            <a:r>
              <a:rPr lang="de-DE" dirty="0"/>
              <a:t>Lösung</a:t>
            </a:r>
          </a:p>
        </p:txBody>
      </p:sp>
      <p:pic>
        <p:nvPicPr>
          <p:cNvPr id="7" name="Grafik 6" descr="Ein Bild, das Schwarz, Dunkelheit enthält.&#10;&#10;Automatisch generierte Beschreibung">
            <a:extLst>
              <a:ext uri="{FF2B5EF4-FFF2-40B4-BE49-F238E27FC236}">
                <a16:creationId xmlns:a16="http://schemas.microsoft.com/office/drawing/2014/main" id="{3477FDEC-B317-6CA5-E6E3-7920B941A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58" y="2608053"/>
            <a:ext cx="2143933" cy="1001673"/>
          </a:xfrm>
          <a:prstGeom prst="rect">
            <a:avLst/>
          </a:prstGeom>
        </p:spPr>
      </p:pic>
      <p:grpSp>
        <p:nvGrpSpPr>
          <p:cNvPr id="8" name="Gruppieren 7">
            <a:extLst>
              <a:ext uri="{FF2B5EF4-FFF2-40B4-BE49-F238E27FC236}">
                <a16:creationId xmlns:a16="http://schemas.microsoft.com/office/drawing/2014/main" id="{74AFC629-276A-9510-79C1-078AAD14551E}"/>
              </a:ext>
            </a:extLst>
          </p:cNvPr>
          <p:cNvGrpSpPr/>
          <p:nvPr/>
        </p:nvGrpSpPr>
        <p:grpSpPr>
          <a:xfrm>
            <a:off x="5898290" y="1217826"/>
            <a:ext cx="2583101" cy="1392128"/>
            <a:chOff x="6465168" y="1183297"/>
            <a:chExt cx="1885756" cy="2043134"/>
          </a:xfrm>
        </p:grpSpPr>
        <p:cxnSp>
          <p:nvCxnSpPr>
            <p:cNvPr id="9" name="Gerader Verbinder 8">
              <a:extLst>
                <a:ext uri="{FF2B5EF4-FFF2-40B4-BE49-F238E27FC236}">
                  <a16:creationId xmlns:a16="http://schemas.microsoft.com/office/drawing/2014/main" id="{D0AC18A4-CD14-EABD-43A0-22DA2C1E23C3}"/>
                </a:ext>
              </a:extLst>
            </p:cNvPr>
            <p:cNvCxnSpPr/>
            <p:nvPr/>
          </p:nvCxnSpPr>
          <p:spPr>
            <a:xfrm flipH="1">
              <a:off x="6681192" y="1340768"/>
              <a:ext cx="1296144" cy="1656184"/>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7145F9D9-E343-F616-EFAD-18622A836549}"/>
                </a:ext>
              </a:extLst>
            </p:cNvPr>
            <p:cNvCxnSpPr/>
            <p:nvPr/>
          </p:nvCxnSpPr>
          <p:spPr>
            <a:xfrm>
              <a:off x="6465168" y="1412776"/>
              <a:ext cx="1152128" cy="1813655"/>
            </a:xfrm>
            <a:prstGeom prst="line">
              <a:avLst/>
            </a:prstGeom>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43502A88-2C5D-184D-171F-A5129789C77D}"/>
                </a:ext>
              </a:extLst>
            </p:cNvPr>
            <p:cNvCxnSpPr/>
            <p:nvPr/>
          </p:nvCxnSpPr>
          <p:spPr>
            <a:xfrm>
              <a:off x="7198796" y="1183297"/>
              <a:ext cx="1152128" cy="1813655"/>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uppieren 18">
            <a:extLst>
              <a:ext uri="{FF2B5EF4-FFF2-40B4-BE49-F238E27FC236}">
                <a16:creationId xmlns:a16="http://schemas.microsoft.com/office/drawing/2014/main" id="{2EBC41CA-714F-6231-105F-C33C0B2141DC}"/>
              </a:ext>
            </a:extLst>
          </p:cNvPr>
          <p:cNvGrpSpPr/>
          <p:nvPr/>
        </p:nvGrpSpPr>
        <p:grpSpPr>
          <a:xfrm>
            <a:off x="5313040" y="4248047"/>
            <a:ext cx="3658724" cy="1616594"/>
            <a:chOff x="2891585" y="4293096"/>
            <a:chExt cx="3370692" cy="1401776"/>
          </a:xfrm>
        </p:grpSpPr>
        <p:cxnSp>
          <p:nvCxnSpPr>
            <p:cNvPr id="13" name="Gerader Verbinder 12">
              <a:extLst>
                <a:ext uri="{FF2B5EF4-FFF2-40B4-BE49-F238E27FC236}">
                  <a16:creationId xmlns:a16="http://schemas.microsoft.com/office/drawing/2014/main" id="{DCD82556-862F-09CD-245F-DC02E5240B11}"/>
                </a:ext>
              </a:extLst>
            </p:cNvPr>
            <p:cNvCxnSpPr/>
            <p:nvPr/>
          </p:nvCxnSpPr>
          <p:spPr>
            <a:xfrm flipH="1">
              <a:off x="3656856" y="4293096"/>
              <a:ext cx="432048" cy="1368152"/>
            </a:xfrm>
            <a:prstGeom prst="line">
              <a:avLst/>
            </a:prstGeom>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85139807-4D5B-9A31-9834-015CDB4EEF15}"/>
                </a:ext>
              </a:extLst>
            </p:cNvPr>
            <p:cNvCxnSpPr/>
            <p:nvPr/>
          </p:nvCxnSpPr>
          <p:spPr>
            <a:xfrm flipH="1">
              <a:off x="4835347" y="4298218"/>
              <a:ext cx="432048" cy="1368152"/>
            </a:xfrm>
            <a:prstGeom prst="line">
              <a:avLst/>
            </a:prstGeom>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E056C930-E7AC-4811-BF93-C4ABE18233E7}"/>
                </a:ext>
              </a:extLst>
            </p:cNvPr>
            <p:cNvCxnSpPr/>
            <p:nvPr/>
          </p:nvCxnSpPr>
          <p:spPr>
            <a:xfrm>
              <a:off x="3152800" y="4365104"/>
              <a:ext cx="3109477" cy="720080"/>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64A5CE4A-9C21-F59B-6A60-D555DE34E689}"/>
                </a:ext>
              </a:extLst>
            </p:cNvPr>
            <p:cNvCxnSpPr/>
            <p:nvPr/>
          </p:nvCxnSpPr>
          <p:spPr>
            <a:xfrm>
              <a:off x="2891585" y="4974792"/>
              <a:ext cx="3109477" cy="720080"/>
            </a:xfrm>
            <a:prstGeom prst="line">
              <a:avLst/>
            </a:prstGeom>
          </p:spPr>
          <p:style>
            <a:lnRef idx="1">
              <a:schemeClr val="dk1"/>
            </a:lnRef>
            <a:fillRef idx="0">
              <a:schemeClr val="dk1"/>
            </a:fillRef>
            <a:effectRef idx="0">
              <a:schemeClr val="dk1"/>
            </a:effectRef>
            <a:fontRef idx="minor">
              <a:schemeClr val="tx1"/>
            </a:fontRef>
          </p:style>
        </p:cxnSp>
      </p:grpSp>
      <p:sp>
        <p:nvSpPr>
          <p:cNvPr id="20" name="Textfeld 19">
            <a:extLst>
              <a:ext uri="{FF2B5EF4-FFF2-40B4-BE49-F238E27FC236}">
                <a16:creationId xmlns:a16="http://schemas.microsoft.com/office/drawing/2014/main" id="{C6905738-53F3-7815-0B56-A956082F21E3}"/>
              </a:ext>
            </a:extLst>
          </p:cNvPr>
          <p:cNvSpPr txBox="1"/>
          <p:nvPr/>
        </p:nvSpPr>
        <p:spPr>
          <a:xfrm>
            <a:off x="6194199" y="5066090"/>
            <a:ext cx="508473"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 70°</a:t>
            </a:r>
            <a:endParaRPr lang="de-DE" sz="1400" dirty="0"/>
          </a:p>
        </p:txBody>
      </p:sp>
      <p:sp>
        <p:nvSpPr>
          <p:cNvPr id="21" name="Textfeld 20">
            <a:extLst>
              <a:ext uri="{FF2B5EF4-FFF2-40B4-BE49-F238E27FC236}">
                <a16:creationId xmlns:a16="http://schemas.microsoft.com/office/drawing/2014/main" id="{9A35D1D7-A6A1-D2DB-0767-62A0C012F388}"/>
              </a:ext>
            </a:extLst>
          </p:cNvPr>
          <p:cNvSpPr txBox="1"/>
          <p:nvPr/>
        </p:nvSpPr>
        <p:spPr>
          <a:xfrm>
            <a:off x="7692301" y="4607471"/>
            <a:ext cx="338554"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sym typeface="Symbol" panose="05050102010706020507" pitchFamily="18" charset="2"/>
              </a:rPr>
              <a:t> </a:t>
            </a:r>
            <a:endParaRPr lang="de-DE" sz="1400" dirty="0"/>
          </a:p>
        </p:txBody>
      </p:sp>
      <p:sp>
        <p:nvSpPr>
          <p:cNvPr id="22" name="Textfeld 21">
            <a:extLst>
              <a:ext uri="{FF2B5EF4-FFF2-40B4-BE49-F238E27FC236}">
                <a16:creationId xmlns:a16="http://schemas.microsoft.com/office/drawing/2014/main" id="{FF8725F5-4A9B-473A-1F82-4D903A79768C}"/>
              </a:ext>
            </a:extLst>
          </p:cNvPr>
          <p:cNvSpPr txBox="1"/>
          <p:nvPr/>
        </p:nvSpPr>
        <p:spPr>
          <a:xfrm>
            <a:off x="7433592" y="5345945"/>
            <a:ext cx="367408"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α </a:t>
            </a:r>
            <a:endParaRPr lang="de-DE" sz="1400" dirty="0"/>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BDD4BB47-E7FF-F9C4-E491-EBD62A3FAFB9}"/>
                  </a:ext>
                </a:extLst>
              </p:cNvPr>
              <p:cNvSpPr txBox="1"/>
              <p:nvPr/>
            </p:nvSpPr>
            <p:spPr>
              <a:xfrm>
                <a:off x="7337791" y="5574098"/>
                <a:ext cx="379271" cy="307777"/>
              </a:xfrm>
              <a:prstGeom prst="rect">
                <a:avLst/>
              </a:prstGeom>
              <a:noFill/>
            </p:spPr>
            <p:txBody>
              <a:bodyPr wrap="none" rtlCol="0">
                <a:spAutoFit/>
              </a:bodyPr>
              <a:lstStyle/>
              <a:p>
                <a:r>
                  <a:rPr lang="de-DE" sz="1400" dirty="0"/>
                  <a:t> </a:t>
                </a:r>
                <a:r>
                  <a:rPr lang="de-DE" sz="1400" dirty="0">
                    <a:solidFill>
                      <a:srgbClr val="000000"/>
                    </a:solidFill>
                    <a:effectLst/>
                    <a:ea typeface="Calibri" panose="020F0502020204030204" pitchFamily="34" charset="0"/>
                  </a:rPr>
                  <a:t> </a:t>
                </a:r>
                <a14:m>
                  <m:oMath xmlns:m="http://schemas.openxmlformats.org/officeDocument/2006/math">
                    <m:r>
                      <a:rPr lang="de-DE" sz="1400" i="1" dirty="0" smtClean="0">
                        <a:solidFill>
                          <a:srgbClr val="000000"/>
                        </a:solidFill>
                        <a:effectLst/>
                        <a:latin typeface="Cambria Math" panose="02040503050406030204" pitchFamily="18" charset="0"/>
                        <a:ea typeface="Cambria Math" panose="02040503050406030204" pitchFamily="18" charset="0"/>
                      </a:rPr>
                      <m:t>𝛽</m:t>
                    </m:r>
                  </m:oMath>
                </a14:m>
                <a:endParaRPr lang="de-DE" sz="1400" dirty="0"/>
              </a:p>
            </p:txBody>
          </p:sp>
        </mc:Choice>
        <mc:Fallback xmlns="">
          <p:sp>
            <p:nvSpPr>
              <p:cNvPr id="23" name="Textfeld 22">
                <a:extLst>
                  <a:ext uri="{FF2B5EF4-FFF2-40B4-BE49-F238E27FC236}">
                    <a16:creationId xmlns:a16="http://schemas.microsoft.com/office/drawing/2014/main" id="{BDD4BB47-E7FF-F9C4-E491-EBD62A3FAFB9}"/>
                  </a:ext>
                </a:extLst>
              </p:cNvPr>
              <p:cNvSpPr txBox="1">
                <a:spLocks noRot="1" noChangeAspect="1" noMove="1" noResize="1" noEditPoints="1" noAdjustHandles="1" noChangeArrowheads="1" noChangeShapeType="1" noTextEdit="1"/>
              </p:cNvSpPr>
              <p:nvPr/>
            </p:nvSpPr>
            <p:spPr>
              <a:xfrm>
                <a:off x="7337791" y="5574098"/>
                <a:ext cx="379271" cy="307777"/>
              </a:xfrm>
              <a:prstGeom prst="rect">
                <a:avLst/>
              </a:prstGeom>
              <a:blipFill>
                <a:blip r:embed="rId4"/>
                <a:stretch>
                  <a:fillRect b="-58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11D1E364-4B54-920F-7E53-E24A5E9F55EC}"/>
                  </a:ext>
                </a:extLst>
              </p:cNvPr>
              <p:cNvSpPr txBox="1"/>
              <p:nvPr/>
            </p:nvSpPr>
            <p:spPr>
              <a:xfrm>
                <a:off x="6360644" y="186158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ea typeface="Cambria Math" panose="02040503050406030204" pitchFamily="18" charset="0"/>
                        </a:rPr>
                        <m:t>𝛼</m:t>
                      </m:r>
                    </m:oMath>
                  </m:oMathPara>
                </a14:m>
                <a:endParaRPr lang="de-DE" dirty="0"/>
              </a:p>
            </p:txBody>
          </p:sp>
        </mc:Choice>
        <mc:Fallback xmlns="">
          <p:sp>
            <p:nvSpPr>
              <p:cNvPr id="10" name="Textfeld 9">
                <a:extLst>
                  <a:ext uri="{FF2B5EF4-FFF2-40B4-BE49-F238E27FC236}">
                    <a16:creationId xmlns:a16="http://schemas.microsoft.com/office/drawing/2014/main" id="{11D1E364-4B54-920F-7E53-E24A5E9F55EC}"/>
                  </a:ext>
                </a:extLst>
              </p:cNvPr>
              <p:cNvSpPr txBox="1">
                <a:spLocks noRot="1" noChangeAspect="1" noMove="1" noResize="1" noEditPoints="1" noAdjustHandles="1" noChangeArrowheads="1" noChangeShapeType="1" noTextEdit="1"/>
              </p:cNvSpPr>
              <p:nvPr/>
            </p:nvSpPr>
            <p:spPr>
              <a:xfrm>
                <a:off x="6360644" y="1861583"/>
                <a:ext cx="504056" cy="36933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19F331C4-C29D-3B31-99CD-84F23B7D77F6}"/>
                  </a:ext>
                </a:extLst>
              </p:cNvPr>
              <p:cNvSpPr txBox="1"/>
              <p:nvPr/>
            </p:nvSpPr>
            <p:spPr>
              <a:xfrm>
                <a:off x="6577869" y="17427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ea typeface="Cambria Math" panose="02040503050406030204" pitchFamily="18" charset="0"/>
                        </a:rPr>
                        <m:t>𝛽</m:t>
                      </m:r>
                    </m:oMath>
                  </m:oMathPara>
                </a14:m>
                <a:endParaRPr lang="de-DE" dirty="0"/>
              </a:p>
            </p:txBody>
          </p:sp>
        </mc:Choice>
        <mc:Fallback xmlns="">
          <p:sp>
            <p:nvSpPr>
              <p:cNvPr id="15" name="Textfeld 14">
                <a:extLst>
                  <a:ext uri="{FF2B5EF4-FFF2-40B4-BE49-F238E27FC236}">
                    <a16:creationId xmlns:a16="http://schemas.microsoft.com/office/drawing/2014/main" id="{19F331C4-C29D-3B31-99CD-84F23B7D77F6}"/>
                  </a:ext>
                </a:extLst>
              </p:cNvPr>
              <p:cNvSpPr txBox="1">
                <a:spLocks noRot="1" noChangeAspect="1" noMove="1" noResize="1" noEditPoints="1" noAdjustHandles="1" noChangeArrowheads="1" noChangeShapeType="1" noTextEdit="1"/>
              </p:cNvSpPr>
              <p:nvPr/>
            </p:nvSpPr>
            <p:spPr>
              <a:xfrm>
                <a:off x="6577869" y="1742739"/>
                <a:ext cx="504056" cy="369332"/>
              </a:xfrm>
              <a:prstGeom prst="rect">
                <a:avLst/>
              </a:prstGeom>
              <a:blipFill>
                <a:blip r:embed="rId6"/>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6B12EEC0-7F8B-5ECC-4412-1D9502746D07}"/>
                  </a:ext>
                </a:extLst>
              </p:cNvPr>
              <p:cNvSpPr txBox="1"/>
              <p:nvPr/>
            </p:nvSpPr>
            <p:spPr>
              <a:xfrm>
                <a:off x="6739642" y="184891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ea typeface="Cambria Math" panose="02040503050406030204" pitchFamily="18" charset="0"/>
                        </a:rPr>
                        <m:t>𝛾</m:t>
                      </m:r>
                    </m:oMath>
                  </m:oMathPara>
                </a14:m>
                <a:endParaRPr lang="de-DE" dirty="0"/>
              </a:p>
            </p:txBody>
          </p:sp>
        </mc:Choice>
        <mc:Fallback xmlns="">
          <p:sp>
            <p:nvSpPr>
              <p:cNvPr id="18" name="Textfeld 17">
                <a:extLst>
                  <a:ext uri="{FF2B5EF4-FFF2-40B4-BE49-F238E27FC236}">
                    <a16:creationId xmlns:a16="http://schemas.microsoft.com/office/drawing/2014/main" id="{6B12EEC0-7F8B-5ECC-4412-1D9502746D07}"/>
                  </a:ext>
                </a:extLst>
              </p:cNvPr>
              <p:cNvSpPr txBox="1">
                <a:spLocks noRot="1" noChangeAspect="1" noMove="1" noResize="1" noEditPoints="1" noAdjustHandles="1" noChangeArrowheads="1" noChangeShapeType="1" noTextEdit="1"/>
              </p:cNvSpPr>
              <p:nvPr/>
            </p:nvSpPr>
            <p:spPr>
              <a:xfrm>
                <a:off x="6739642" y="1848913"/>
                <a:ext cx="504056" cy="369332"/>
              </a:xfrm>
              <a:prstGeom prst="rect">
                <a:avLst/>
              </a:prstGeom>
              <a:blipFill>
                <a:blip r:embed="rId7"/>
                <a:stretch>
                  <a:fillRect b="-327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3B8647D2-9438-9A91-FA02-AB12E5BA9CCA}"/>
                  </a:ext>
                </a:extLst>
              </p:cNvPr>
              <p:cNvSpPr txBox="1"/>
              <p:nvPr/>
            </p:nvSpPr>
            <p:spPr>
              <a:xfrm>
                <a:off x="7003819" y="144671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ea typeface="Cambria Math" panose="02040503050406030204" pitchFamily="18" charset="0"/>
                        </a:rPr>
                        <m:t>𝛿</m:t>
                      </m:r>
                    </m:oMath>
                  </m:oMathPara>
                </a14:m>
                <a:endParaRPr lang="de-DE" dirty="0"/>
              </a:p>
            </p:txBody>
          </p:sp>
        </mc:Choice>
        <mc:Fallback xmlns="">
          <p:sp>
            <p:nvSpPr>
              <p:cNvPr id="24" name="Textfeld 23">
                <a:extLst>
                  <a:ext uri="{FF2B5EF4-FFF2-40B4-BE49-F238E27FC236}">
                    <a16:creationId xmlns:a16="http://schemas.microsoft.com/office/drawing/2014/main" id="{3B8647D2-9438-9A91-FA02-AB12E5BA9CCA}"/>
                  </a:ext>
                </a:extLst>
              </p:cNvPr>
              <p:cNvSpPr txBox="1">
                <a:spLocks noRot="1" noChangeAspect="1" noMove="1" noResize="1" noEditPoints="1" noAdjustHandles="1" noChangeArrowheads="1" noChangeShapeType="1" noTextEdit="1"/>
              </p:cNvSpPr>
              <p:nvPr/>
            </p:nvSpPr>
            <p:spPr>
              <a:xfrm>
                <a:off x="7003819" y="1446711"/>
                <a:ext cx="504056" cy="36933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CC112742-B71E-CDF0-3E00-CAB63AEAD643}"/>
                  </a:ext>
                </a:extLst>
              </p:cNvPr>
              <p:cNvSpPr txBox="1"/>
              <p:nvPr/>
            </p:nvSpPr>
            <p:spPr>
              <a:xfrm>
                <a:off x="7440273" y="14795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ea typeface="Cambria Math" panose="02040503050406030204" pitchFamily="18" charset="0"/>
                        </a:rPr>
                        <m:t>𝜀</m:t>
                      </m:r>
                    </m:oMath>
                  </m:oMathPara>
                </a14:m>
                <a:endParaRPr lang="de-DE" dirty="0"/>
              </a:p>
            </p:txBody>
          </p:sp>
        </mc:Choice>
        <mc:Fallback xmlns="">
          <p:sp>
            <p:nvSpPr>
              <p:cNvPr id="25" name="Textfeld 24">
                <a:extLst>
                  <a:ext uri="{FF2B5EF4-FFF2-40B4-BE49-F238E27FC236}">
                    <a16:creationId xmlns:a16="http://schemas.microsoft.com/office/drawing/2014/main" id="{CC112742-B71E-CDF0-3E00-CAB63AEAD643}"/>
                  </a:ext>
                </a:extLst>
              </p:cNvPr>
              <p:cNvSpPr txBox="1">
                <a:spLocks noRot="1" noChangeAspect="1" noMove="1" noResize="1" noEditPoints="1" noAdjustHandles="1" noChangeArrowheads="1" noChangeShapeType="1" noTextEdit="1"/>
              </p:cNvSpPr>
              <p:nvPr/>
            </p:nvSpPr>
            <p:spPr>
              <a:xfrm>
                <a:off x="7440273" y="1479581"/>
                <a:ext cx="504056" cy="369332"/>
              </a:xfrm>
              <a:prstGeom prst="rect">
                <a:avLst/>
              </a:prstGeom>
              <a:blipFill>
                <a:blip r:embed="rId9"/>
                <a:stretch>
                  <a:fillRect/>
                </a:stretch>
              </a:blipFill>
            </p:spPr>
            <p:txBody>
              <a:bodyPr/>
              <a:lstStyle/>
              <a:p>
                <a:r>
                  <a:rPr lang="de-DE">
                    <a:noFill/>
                  </a:rPr>
                  <a:t> </a:t>
                </a:r>
              </a:p>
            </p:txBody>
          </p:sp>
        </mc:Fallback>
      </mc:AlternateContent>
      <p:sp>
        <p:nvSpPr>
          <p:cNvPr id="27" name="Fußzeilenplatzhalter 5">
            <a:extLst>
              <a:ext uri="{FF2B5EF4-FFF2-40B4-BE49-F238E27FC236}">
                <a16:creationId xmlns:a16="http://schemas.microsoft.com/office/drawing/2014/main" id="{2ABF8F98-799E-4240-ECC9-DA9BDF35A32F}"/>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BA8647E2-5002-6E9F-EF22-6F1F514CBC68}"/>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10</a:t>
            </a:r>
          </a:p>
        </p:txBody>
      </p:sp>
    </p:spTree>
    <p:extLst>
      <p:ext uri="{BB962C8B-B14F-4D97-AF65-F5344CB8AC3E}">
        <p14:creationId xmlns:p14="http://schemas.microsoft.com/office/powerpoint/2010/main" val="273473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F06614A-440E-61FE-61F1-67E2919F0C64}"/>
              </a:ext>
            </a:extLst>
          </p:cNvPr>
          <p:cNvSpPr>
            <a:spLocks noGrp="1"/>
          </p:cNvSpPr>
          <p:nvPr>
            <p:ph idx="1"/>
          </p:nvPr>
        </p:nvSpPr>
        <p:spPr>
          <a:xfrm>
            <a:off x="89391" y="1052736"/>
            <a:ext cx="9145276" cy="5174278"/>
          </a:xfrm>
        </p:spPr>
        <p:txBody>
          <a:bodyPr/>
          <a:lstStyle/>
          <a:p>
            <a:r>
              <a:rPr lang="de-DE" sz="1600" b="1" dirty="0">
                <a:effectLst/>
                <a:ea typeface="Times New Roman" panose="02020603050405020304" pitchFamily="18" charset="0"/>
              </a:rPr>
              <a:t>Aufgabe 1 </a:t>
            </a:r>
            <a:r>
              <a:rPr lang="de-DE" sz="1600" dirty="0">
                <a:ea typeface="Times New Roman" panose="02020603050405020304" pitchFamily="18" charset="0"/>
              </a:rPr>
              <a:t>[</a:t>
            </a:r>
            <a:r>
              <a:rPr lang="de-DE" sz="1600" dirty="0">
                <a:effectLst/>
                <a:ea typeface="Times New Roman" panose="02020603050405020304" pitchFamily="18" charset="0"/>
              </a:rPr>
              <a:t>MSA 2013 A5]</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a) Gib die Größe des Winkels α an.</a:t>
            </a:r>
          </a:p>
          <a:p>
            <a:pPr marL="0" lvl="0" algn="just">
              <a:lnSpc>
                <a:spcPct val="115000"/>
              </a:lnSpc>
              <a:buSzPts val="1100"/>
              <a:tabLst>
                <a:tab pos="457200" algn="l"/>
              </a:tabLst>
            </a:pPr>
            <a:endParaRPr lang="de-DE" sz="500" dirty="0">
              <a:solidFill>
                <a:srgbClr val="000000"/>
              </a:solidFill>
              <a:effectLst/>
              <a:ea typeface="Times New Roman" panose="02020603050405020304" pitchFamily="18" charset="0"/>
            </a:endParaRP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b) Weise nach, dass gilt: γ = 12°.</a:t>
            </a:r>
          </a:p>
          <a:p>
            <a:r>
              <a:rPr lang="de-DE" sz="1600" dirty="0">
                <a:effectLst/>
                <a:ea typeface="Times New Roman" panose="02020603050405020304" pitchFamily="18" charset="0"/>
              </a:rPr>
              <a:t> </a:t>
            </a:r>
            <a:endParaRPr lang="de-DE" sz="1600" dirty="0"/>
          </a:p>
          <a:p>
            <a:endParaRPr lang="de-DE" sz="1600" dirty="0">
              <a:solidFill>
                <a:srgbClr val="000000"/>
              </a:solidFill>
            </a:endParaRPr>
          </a:p>
          <a:p>
            <a:endParaRPr lang="de-DE" sz="1600" dirty="0">
              <a:solidFill>
                <a:srgbClr val="000000"/>
              </a:solidFill>
            </a:endParaRPr>
          </a:p>
          <a:p>
            <a:endParaRPr lang="de-DE" sz="1600" dirty="0">
              <a:solidFill>
                <a:srgbClr val="000000"/>
              </a:solidFill>
            </a:endParaRPr>
          </a:p>
          <a:p>
            <a:r>
              <a:rPr lang="de-DE" sz="1600" b="1" dirty="0">
                <a:solidFill>
                  <a:srgbClr val="000000"/>
                </a:solidFill>
              </a:rPr>
              <a:t>Aufgabe 2 </a:t>
            </a:r>
            <a:r>
              <a:rPr lang="de-DE" sz="1600" dirty="0">
                <a:solidFill>
                  <a:srgbClr val="000000"/>
                </a:solidFill>
              </a:rPr>
              <a:t>[</a:t>
            </a:r>
            <a:r>
              <a:rPr lang="de-DE" sz="1600" dirty="0">
                <a:effectLst/>
                <a:ea typeface="Times New Roman" panose="02020603050405020304" pitchFamily="18" charset="0"/>
              </a:rPr>
              <a:t>MSA 2015 N A2]</a:t>
            </a:r>
            <a:r>
              <a:rPr lang="de-DE" sz="1600" b="1" dirty="0">
                <a:effectLst/>
                <a:ea typeface="Times New Roman" panose="02020603050405020304" pitchFamily="18" charset="0"/>
              </a:rPr>
              <a:t> </a:t>
            </a:r>
            <a:endParaRPr lang="de-DE" sz="1600" dirty="0">
              <a:solidFill>
                <a:srgbClr val="000000"/>
              </a:solidFill>
            </a:endParaRPr>
          </a:p>
          <a:p>
            <a:pPr>
              <a:spcAft>
                <a:spcPts val="600"/>
              </a:spcAft>
              <a:tabLst>
                <a:tab pos="180340" algn="l"/>
              </a:tabLst>
            </a:pPr>
            <a:r>
              <a:rPr lang="de-DE" sz="1600" dirty="0">
                <a:solidFill>
                  <a:srgbClr val="000000"/>
                </a:solidFill>
                <a:effectLst/>
                <a:ea typeface="Times New Roman" panose="02020603050405020304" pitchFamily="18" charset="0"/>
              </a:rPr>
              <a:t>a) Geben Sie die Größe des Winkels </a:t>
            </a:r>
            <a:r>
              <a:rPr lang="de-DE" sz="1600" dirty="0">
                <a:solidFill>
                  <a:srgbClr val="000000"/>
                </a:solidFill>
                <a:effectLst/>
                <a:ea typeface="Times New Roman" panose="02020603050405020304" pitchFamily="18" charset="0"/>
                <a:sym typeface="Symbol" pitchFamily="2" charset="2"/>
              </a:rPr>
              <a:t></a:t>
            </a:r>
            <a:r>
              <a:rPr lang="de-DE" sz="1600" dirty="0">
                <a:solidFill>
                  <a:srgbClr val="000000"/>
                </a:solidFill>
                <a:effectLst/>
                <a:ea typeface="Times New Roman" panose="02020603050405020304" pitchFamily="18" charset="0"/>
              </a:rPr>
              <a:t> an.</a:t>
            </a:r>
          </a:p>
          <a:p>
            <a:pPr>
              <a:spcAft>
                <a:spcPts val="600"/>
              </a:spcAft>
              <a:tabLst>
                <a:tab pos="180340" algn="l"/>
              </a:tabLst>
            </a:pPr>
            <a:r>
              <a:rPr lang="de-DE" sz="500" dirty="0">
                <a:solidFill>
                  <a:schemeClr val="bg1"/>
                </a:solidFill>
                <a:effectLst/>
                <a:ea typeface="Times New Roman" panose="02020603050405020304" pitchFamily="18" charset="0"/>
              </a:rPr>
              <a:t>d</a:t>
            </a:r>
            <a:r>
              <a:rPr lang="de-DE" sz="1600" dirty="0">
                <a:solidFill>
                  <a:srgbClr val="000000"/>
                </a:solidFill>
                <a:effectLst/>
                <a:ea typeface="Times New Roman" panose="02020603050405020304" pitchFamily="18" charset="0"/>
              </a:rPr>
              <a:t/>
            </a:r>
            <a:br>
              <a:rPr lang="de-DE" sz="1600" dirty="0">
                <a:solidFill>
                  <a:srgbClr val="000000"/>
                </a:solidFill>
                <a:effectLst/>
                <a:ea typeface="Times New Roman" panose="02020603050405020304" pitchFamily="18" charset="0"/>
              </a:rPr>
            </a:br>
            <a:r>
              <a:rPr lang="de-DE" sz="1600" dirty="0">
                <a:solidFill>
                  <a:srgbClr val="000000"/>
                </a:solidFill>
                <a:ea typeface="Times New Roman" panose="02020603050405020304" pitchFamily="18" charset="0"/>
              </a:rPr>
              <a:t>b</a:t>
            </a:r>
            <a:r>
              <a:rPr lang="de-DE" sz="1600" dirty="0">
                <a:solidFill>
                  <a:srgbClr val="000000"/>
                </a:solidFill>
                <a:effectLst/>
                <a:ea typeface="Times New Roman" panose="02020603050405020304" pitchFamily="18" charset="0"/>
              </a:rPr>
              <a:t>) Begründen Sie, dass gilt: </a:t>
            </a:r>
            <a:r>
              <a:rPr lang="de-DE" sz="1600" dirty="0">
                <a:solidFill>
                  <a:srgbClr val="000000"/>
                </a:solidFill>
                <a:effectLst/>
                <a:ea typeface="Times New Roman" panose="02020603050405020304" pitchFamily="18" charset="0"/>
                <a:cs typeface="Arial" panose="020B0604020202020204" pitchFamily="34" charset="0"/>
                <a:sym typeface="Symbol" pitchFamily="2" charset="2"/>
              </a:rPr>
              <a:t></a:t>
            </a:r>
            <a:r>
              <a:rPr lang="de-DE" sz="1600" dirty="0">
                <a:solidFill>
                  <a:srgbClr val="000000"/>
                </a:solidFill>
                <a:effectLst/>
                <a:ea typeface="Times New Roman" panose="02020603050405020304" pitchFamily="18" charset="0"/>
              </a:rPr>
              <a:t> = 36°.</a:t>
            </a:r>
            <a:r>
              <a:rPr lang="de-DE" sz="1600" dirty="0">
                <a:effectLst/>
              </a:rPr>
              <a:t> </a:t>
            </a:r>
            <a:endParaRPr lang="de-DE" sz="1600" dirty="0"/>
          </a:p>
        </p:txBody>
      </p:sp>
      <p:sp>
        <p:nvSpPr>
          <p:cNvPr id="3" name="Textplatzhalter 2">
            <a:extLst>
              <a:ext uri="{FF2B5EF4-FFF2-40B4-BE49-F238E27FC236}">
                <a16:creationId xmlns:a16="http://schemas.microsoft.com/office/drawing/2014/main" id="{8A2CC5D4-EF99-C321-271A-87E85812A57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87C6AF0-DA6F-25D0-5C6A-9F73238A821D}"/>
              </a:ext>
            </a:extLst>
          </p:cNvPr>
          <p:cNvSpPr>
            <a:spLocks noGrp="1"/>
          </p:cNvSpPr>
          <p:nvPr>
            <p:ph type="title"/>
          </p:nvPr>
        </p:nvSpPr>
        <p:spPr/>
        <p:txBody>
          <a:bodyPr/>
          <a:lstStyle/>
          <a:p>
            <a:r>
              <a:rPr lang="de-DE" dirty="0"/>
              <a:t>Winkel in komplexen Figuren</a:t>
            </a:r>
          </a:p>
        </p:txBody>
      </p:sp>
      <p:grpSp>
        <p:nvGrpSpPr>
          <p:cNvPr id="112" name="Group 753">
            <a:extLst>
              <a:ext uri="{FF2B5EF4-FFF2-40B4-BE49-F238E27FC236}">
                <a16:creationId xmlns:a16="http://schemas.microsoft.com/office/drawing/2014/main" id="{A09E4CEA-4A06-2C0A-4CB5-5D886DE7BEE5}"/>
              </a:ext>
            </a:extLst>
          </p:cNvPr>
          <p:cNvGrpSpPr>
            <a:grpSpLocks/>
          </p:cNvGrpSpPr>
          <p:nvPr/>
        </p:nvGrpSpPr>
        <p:grpSpPr bwMode="auto">
          <a:xfrm>
            <a:off x="5545682" y="3000561"/>
            <a:ext cx="3077845" cy="3312160"/>
            <a:chOff x="5477" y="2280"/>
            <a:chExt cx="4847" cy="5216"/>
          </a:xfrm>
        </p:grpSpPr>
        <p:grpSp>
          <p:nvGrpSpPr>
            <p:cNvPr id="113" name="Gruppieren 112">
              <a:extLst>
                <a:ext uri="{FF2B5EF4-FFF2-40B4-BE49-F238E27FC236}">
                  <a16:creationId xmlns:a16="http://schemas.microsoft.com/office/drawing/2014/main" id="{F4D51B5F-4BDC-F57F-EBE1-2AC51235B012}"/>
                </a:ext>
              </a:extLst>
            </p:cNvPr>
            <p:cNvGrpSpPr>
              <a:grpSpLocks/>
            </p:cNvGrpSpPr>
            <p:nvPr/>
          </p:nvGrpSpPr>
          <p:grpSpPr bwMode="auto">
            <a:xfrm>
              <a:off x="5706" y="2280"/>
              <a:ext cx="4618" cy="4792"/>
              <a:chOff x="-5" y="0"/>
              <a:chExt cx="29318" cy="30429"/>
            </a:xfrm>
          </p:grpSpPr>
          <p:grpSp>
            <p:nvGrpSpPr>
              <p:cNvPr id="115" name="Gruppieren 114">
                <a:extLst>
                  <a:ext uri="{FF2B5EF4-FFF2-40B4-BE49-F238E27FC236}">
                    <a16:creationId xmlns:a16="http://schemas.microsoft.com/office/drawing/2014/main" id="{6D4961F3-014C-3C40-DA8F-73A403AF581A}"/>
                  </a:ext>
                </a:extLst>
              </p:cNvPr>
              <p:cNvGrpSpPr>
                <a:grpSpLocks/>
              </p:cNvGrpSpPr>
              <p:nvPr/>
            </p:nvGrpSpPr>
            <p:grpSpPr bwMode="auto">
              <a:xfrm>
                <a:off x="-5" y="1808"/>
                <a:ext cx="29318" cy="27924"/>
                <a:chOff x="-5" y="1"/>
                <a:chExt cx="29318" cy="27929"/>
              </a:xfrm>
            </p:grpSpPr>
            <p:grpSp>
              <p:nvGrpSpPr>
                <p:cNvPr id="118" name="Group 165">
                  <a:extLst>
                    <a:ext uri="{FF2B5EF4-FFF2-40B4-BE49-F238E27FC236}">
                      <a16:creationId xmlns:a16="http://schemas.microsoft.com/office/drawing/2014/main" id="{BC3992F7-2561-D229-CFEC-AFA20336735B}"/>
                    </a:ext>
                  </a:extLst>
                </p:cNvPr>
                <p:cNvGrpSpPr>
                  <a:grpSpLocks/>
                </p:cNvGrpSpPr>
                <p:nvPr/>
              </p:nvGrpSpPr>
              <p:grpSpPr bwMode="auto">
                <a:xfrm>
                  <a:off x="-5" y="1"/>
                  <a:ext cx="29318" cy="26755"/>
                  <a:chOff x="5414" y="2473"/>
                  <a:chExt cx="4617" cy="4213"/>
                </a:xfrm>
              </p:grpSpPr>
              <p:sp>
                <p:nvSpPr>
                  <p:cNvPr id="120" name="Textfeld 35">
                    <a:extLst>
                      <a:ext uri="{FF2B5EF4-FFF2-40B4-BE49-F238E27FC236}">
                        <a16:creationId xmlns:a16="http://schemas.microsoft.com/office/drawing/2014/main" id="{93C4A627-3E1C-1F82-8FF0-A8A19ED07D15}"/>
                      </a:ext>
                    </a:extLst>
                  </p:cNvPr>
                  <p:cNvSpPr txBox="1">
                    <a:spLocks/>
                  </p:cNvSpPr>
                  <p:nvPr/>
                </p:nvSpPr>
                <p:spPr bwMode="auto">
                  <a:xfrm>
                    <a:off x="6091" y="629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A</a:t>
                    </a:r>
                  </a:p>
                </p:txBody>
              </p:sp>
              <p:sp>
                <p:nvSpPr>
                  <p:cNvPr id="121" name="Textfeld 39">
                    <a:extLst>
                      <a:ext uri="{FF2B5EF4-FFF2-40B4-BE49-F238E27FC236}">
                        <a16:creationId xmlns:a16="http://schemas.microsoft.com/office/drawing/2014/main" id="{919F103C-88C5-DAC3-735A-54EF106F1D5A}"/>
                      </a:ext>
                    </a:extLst>
                  </p:cNvPr>
                  <p:cNvSpPr txBox="1">
                    <a:spLocks/>
                  </p:cNvSpPr>
                  <p:nvPr/>
                </p:nvSpPr>
                <p:spPr bwMode="auto">
                  <a:xfrm>
                    <a:off x="7816" y="629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B</a:t>
                    </a:r>
                  </a:p>
                </p:txBody>
              </p:sp>
              <p:sp>
                <p:nvSpPr>
                  <p:cNvPr id="122" name="Textfeld 40">
                    <a:extLst>
                      <a:ext uri="{FF2B5EF4-FFF2-40B4-BE49-F238E27FC236}">
                        <a16:creationId xmlns:a16="http://schemas.microsoft.com/office/drawing/2014/main" id="{23A63FFA-9E0A-325E-C4AD-D94F4C63ECE8}"/>
                      </a:ext>
                    </a:extLst>
                  </p:cNvPr>
                  <p:cNvSpPr txBox="1">
                    <a:spLocks/>
                  </p:cNvSpPr>
                  <p:nvPr/>
                </p:nvSpPr>
                <p:spPr bwMode="auto">
                  <a:xfrm>
                    <a:off x="9631" y="431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C</a:t>
                    </a:r>
                  </a:p>
                </p:txBody>
              </p:sp>
              <p:sp>
                <p:nvSpPr>
                  <p:cNvPr id="123" name="Textfeld 41">
                    <a:extLst>
                      <a:ext uri="{FF2B5EF4-FFF2-40B4-BE49-F238E27FC236}">
                        <a16:creationId xmlns:a16="http://schemas.microsoft.com/office/drawing/2014/main" id="{9526D1D8-C958-F0E8-5723-1601329117A8}"/>
                      </a:ext>
                    </a:extLst>
                  </p:cNvPr>
                  <p:cNvSpPr txBox="1">
                    <a:spLocks/>
                  </p:cNvSpPr>
                  <p:nvPr/>
                </p:nvSpPr>
                <p:spPr bwMode="auto">
                  <a:xfrm>
                    <a:off x="6136" y="2473"/>
                    <a:ext cx="40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D</a:t>
                    </a:r>
                  </a:p>
                </p:txBody>
              </p:sp>
              <p:grpSp>
                <p:nvGrpSpPr>
                  <p:cNvPr id="124" name="Group 164">
                    <a:extLst>
                      <a:ext uri="{FF2B5EF4-FFF2-40B4-BE49-F238E27FC236}">
                        <a16:creationId xmlns:a16="http://schemas.microsoft.com/office/drawing/2014/main" id="{558A505A-599A-76C8-F79E-A1D09A0C35FA}"/>
                      </a:ext>
                    </a:extLst>
                  </p:cNvPr>
                  <p:cNvGrpSpPr>
                    <a:grpSpLocks/>
                  </p:cNvGrpSpPr>
                  <p:nvPr/>
                </p:nvGrpSpPr>
                <p:grpSpPr bwMode="auto">
                  <a:xfrm>
                    <a:off x="5414" y="2788"/>
                    <a:ext cx="4218" cy="3567"/>
                    <a:chOff x="5414" y="2788"/>
                    <a:chExt cx="4218" cy="3567"/>
                  </a:xfrm>
                </p:grpSpPr>
                <p:cxnSp>
                  <p:nvCxnSpPr>
                    <p:cNvPr id="125" name="Gerade Verbindung 124">
                      <a:extLst>
                        <a:ext uri="{FF2B5EF4-FFF2-40B4-BE49-F238E27FC236}">
                          <a16:creationId xmlns:a16="http://schemas.microsoft.com/office/drawing/2014/main" id="{8B6101AD-553C-4B1D-400D-8019C3B5FB53}"/>
                        </a:ext>
                      </a:extLst>
                    </p:cNvPr>
                    <p:cNvCxnSpPr>
                      <a:cxnSpLocks/>
                    </p:cNvCxnSpPr>
                    <p:nvPr/>
                  </p:nvCxnSpPr>
                  <p:spPr bwMode="auto">
                    <a:xfrm>
                      <a:off x="6136" y="3343"/>
                      <a:ext cx="401" cy="308"/>
                    </a:xfrm>
                    <a:prstGeom prst="line">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grpSp>
                  <p:nvGrpSpPr>
                    <p:cNvPr id="126" name="Group 163">
                      <a:extLst>
                        <a:ext uri="{FF2B5EF4-FFF2-40B4-BE49-F238E27FC236}">
                          <a16:creationId xmlns:a16="http://schemas.microsoft.com/office/drawing/2014/main" id="{1EC8E1AC-5443-710C-450E-5B348C9A9AE0}"/>
                        </a:ext>
                      </a:extLst>
                    </p:cNvPr>
                    <p:cNvGrpSpPr>
                      <a:grpSpLocks/>
                    </p:cNvGrpSpPr>
                    <p:nvPr/>
                  </p:nvGrpSpPr>
                  <p:grpSpPr bwMode="auto">
                    <a:xfrm>
                      <a:off x="5414" y="2788"/>
                      <a:ext cx="4218" cy="3567"/>
                      <a:chOff x="5414" y="2788"/>
                      <a:chExt cx="4218" cy="3567"/>
                    </a:xfrm>
                  </p:grpSpPr>
                  <p:grpSp>
                    <p:nvGrpSpPr>
                      <p:cNvPr id="127" name="Gruppieren 126">
                        <a:extLst>
                          <a:ext uri="{FF2B5EF4-FFF2-40B4-BE49-F238E27FC236}">
                            <a16:creationId xmlns:a16="http://schemas.microsoft.com/office/drawing/2014/main" id="{431F8BAA-7183-9262-30C2-4261823ED715}"/>
                          </a:ext>
                        </a:extLst>
                      </p:cNvPr>
                      <p:cNvGrpSpPr>
                        <a:grpSpLocks/>
                      </p:cNvGrpSpPr>
                      <p:nvPr/>
                    </p:nvGrpSpPr>
                    <p:grpSpPr bwMode="auto">
                      <a:xfrm>
                        <a:off x="5571" y="2788"/>
                        <a:ext cx="4061" cy="3567"/>
                        <a:chOff x="-2155" y="477"/>
                        <a:chExt cx="25777" cy="22661"/>
                      </a:xfrm>
                    </p:grpSpPr>
                    <p:grpSp>
                      <p:nvGrpSpPr>
                        <p:cNvPr id="131" name="Gruppieren 130">
                          <a:extLst>
                            <a:ext uri="{FF2B5EF4-FFF2-40B4-BE49-F238E27FC236}">
                              <a16:creationId xmlns:a16="http://schemas.microsoft.com/office/drawing/2014/main" id="{07DCCF17-5CA1-BC5B-4414-0D44E92AD130}"/>
                            </a:ext>
                          </a:extLst>
                        </p:cNvPr>
                        <p:cNvGrpSpPr>
                          <a:grpSpLocks/>
                        </p:cNvGrpSpPr>
                        <p:nvPr/>
                      </p:nvGrpSpPr>
                      <p:grpSpPr bwMode="auto">
                        <a:xfrm>
                          <a:off x="2226" y="477"/>
                          <a:ext cx="21396" cy="22661"/>
                          <a:chOff x="0" y="0"/>
                          <a:chExt cx="21396" cy="22661"/>
                        </a:xfrm>
                      </p:grpSpPr>
                      <p:sp>
                        <p:nvSpPr>
                          <p:cNvPr id="137" name="Rechtwinkliges Dreieck 136">
                            <a:extLst>
                              <a:ext uri="{FF2B5EF4-FFF2-40B4-BE49-F238E27FC236}">
                                <a16:creationId xmlns:a16="http://schemas.microsoft.com/office/drawing/2014/main" id="{821D7E51-7856-8376-C51C-C4297E934A9D}"/>
                              </a:ext>
                            </a:extLst>
                          </p:cNvPr>
                          <p:cNvSpPr>
                            <a:spLocks/>
                          </p:cNvSpPr>
                          <p:nvPr/>
                        </p:nvSpPr>
                        <p:spPr bwMode="auto">
                          <a:xfrm>
                            <a:off x="0" y="0"/>
                            <a:ext cx="10411" cy="22661"/>
                          </a:xfrm>
                          <a:prstGeom prst="rtTriangle">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cxnSp>
                        <p:nvCxnSpPr>
                          <p:cNvPr id="138" name="Gerader Verbinder 233">
                            <a:extLst>
                              <a:ext uri="{FF2B5EF4-FFF2-40B4-BE49-F238E27FC236}">
                                <a16:creationId xmlns:a16="http://schemas.microsoft.com/office/drawing/2014/main" id="{8DF3A94E-D623-3F44-EF3C-9E6D2E98FA1F}"/>
                              </a:ext>
                            </a:extLst>
                          </p:cNvPr>
                          <p:cNvCxnSpPr>
                            <a:cxnSpLocks/>
                          </p:cNvCxnSpPr>
                          <p:nvPr/>
                        </p:nvCxnSpPr>
                        <p:spPr bwMode="auto">
                          <a:xfrm flipV="1">
                            <a:off x="10415" y="11369"/>
                            <a:ext cx="10981" cy="11286"/>
                          </a:xfrm>
                          <a:prstGeom prst="line">
                            <a:avLst/>
                          </a:prstGeom>
                          <a:noFill/>
                          <a:ln w="9525">
                            <a:solidFill>
                              <a:schemeClr val="dk1">
                                <a:lumMod val="95000"/>
                                <a:lumOff val="0"/>
                              </a:schemeClr>
                            </a:solidFill>
                            <a:round/>
                            <a:headEnd/>
                            <a:tailEnd/>
                          </a:ln>
                          <a:extLst>
                            <a:ext uri="{909E8E84-426E-40DD-AFC4-6F175D3DCCD1}">
                              <a14:hiddenFill xmlns:a14="http://schemas.microsoft.com/office/drawing/2010/main">
                                <a:noFill/>
                              </a14:hiddenFill>
                            </a:ext>
                          </a:extLst>
                        </p:spPr>
                      </p:cxnSp>
                      <p:cxnSp>
                        <p:nvCxnSpPr>
                          <p:cNvPr id="139" name="Gerader Verbinder 234">
                            <a:extLst>
                              <a:ext uri="{FF2B5EF4-FFF2-40B4-BE49-F238E27FC236}">
                                <a16:creationId xmlns:a16="http://schemas.microsoft.com/office/drawing/2014/main" id="{46EF12A7-2D68-72B0-6EEC-D5C3B86935C5}"/>
                              </a:ext>
                            </a:extLst>
                          </p:cNvPr>
                          <p:cNvCxnSpPr>
                            <a:cxnSpLocks/>
                          </p:cNvCxnSpPr>
                          <p:nvPr/>
                        </p:nvCxnSpPr>
                        <p:spPr bwMode="auto">
                          <a:xfrm>
                            <a:off x="0" y="0"/>
                            <a:ext cx="21395" cy="11370"/>
                          </a:xfrm>
                          <a:prstGeom prst="line">
                            <a:avLst/>
                          </a:prstGeom>
                          <a:noFill/>
                          <a:ln w="9525">
                            <a:solidFill>
                              <a:schemeClr val="dk1">
                                <a:lumMod val="95000"/>
                                <a:lumOff val="0"/>
                              </a:schemeClr>
                            </a:solidFill>
                            <a:round/>
                            <a:headEnd/>
                            <a:tailEnd/>
                          </a:ln>
                          <a:extLst>
                            <a:ext uri="{909E8E84-426E-40DD-AFC4-6F175D3DCCD1}">
                              <a14:hiddenFill xmlns:a14="http://schemas.microsoft.com/office/drawing/2010/main">
                                <a:noFill/>
                              </a14:hiddenFill>
                            </a:ext>
                          </a:extLst>
                        </p:spPr>
                      </p:cxnSp>
                    </p:grpSp>
                    <p:sp>
                      <p:nvSpPr>
                        <p:cNvPr id="132" name="Textfeld 251">
                          <a:extLst>
                            <a:ext uri="{FF2B5EF4-FFF2-40B4-BE49-F238E27FC236}">
                              <a16:creationId xmlns:a16="http://schemas.microsoft.com/office/drawing/2014/main" id="{7AF576B3-091B-B254-79DA-057636489BFC}"/>
                            </a:ext>
                          </a:extLst>
                        </p:cNvPr>
                        <p:cNvSpPr txBox="1">
                          <a:spLocks/>
                        </p:cNvSpPr>
                        <p:nvPr/>
                      </p:nvSpPr>
                      <p:spPr bwMode="auto">
                        <a:xfrm>
                          <a:off x="2480" y="19358"/>
                          <a:ext cx="3429"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800" b="1">
                              <a:solidFill>
                                <a:srgbClr val="000000"/>
                              </a:solidFill>
                              <a:effectLst/>
                              <a:latin typeface="Arial" panose="020B0604020202020204" pitchFamily="34" charset="0"/>
                              <a:ea typeface="Times New Roman" panose="02020603050405020304" pitchFamily="18" charset="0"/>
                            </a:rPr>
                            <a:t>.</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3" name="Textfeld 252">
                          <a:extLst>
                            <a:ext uri="{FF2B5EF4-FFF2-40B4-BE49-F238E27FC236}">
                              <a16:creationId xmlns:a16="http://schemas.microsoft.com/office/drawing/2014/main" id="{1FFB59D6-85FE-CA04-96BB-2BDDE6A0E8E0}"/>
                            </a:ext>
                          </a:extLst>
                        </p:cNvPr>
                        <p:cNvSpPr txBox="1">
                          <a:spLocks/>
                        </p:cNvSpPr>
                        <p:nvPr/>
                      </p:nvSpPr>
                      <p:spPr bwMode="auto">
                        <a:xfrm>
                          <a:off x="8825" y="20037"/>
                          <a:ext cx="2545"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400">
                              <a:solidFill>
                                <a:srgbClr val="000000"/>
                              </a:solidFill>
                              <a:effectLst/>
                              <a:latin typeface="Arial" panose="020B0604020202020204" pitchFamily="34" charset="0"/>
                              <a:ea typeface="Times New Roman" panose="02020603050405020304" pitchFamily="18" charset="0"/>
                              <a:sym typeface="Symbol" pitchFamily="2" charset="2"/>
                            </a:rPr>
                            <a:t></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4" name="Textfeld 253">
                          <a:extLst>
                            <a:ext uri="{FF2B5EF4-FFF2-40B4-BE49-F238E27FC236}">
                              <a16:creationId xmlns:a16="http://schemas.microsoft.com/office/drawing/2014/main" id="{12047B2B-FA25-8FFA-569E-E5CBDE252911}"/>
                            </a:ext>
                          </a:extLst>
                        </p:cNvPr>
                        <p:cNvSpPr txBox="1">
                          <a:spLocks/>
                        </p:cNvSpPr>
                        <p:nvPr/>
                      </p:nvSpPr>
                      <p:spPr bwMode="auto">
                        <a:xfrm>
                          <a:off x="-2155" y="1655"/>
                          <a:ext cx="5679"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24,7°</a:t>
                          </a:r>
                        </a:p>
                      </p:txBody>
                    </p:sp>
                    <p:sp>
                      <p:nvSpPr>
                        <p:cNvPr id="135" name="Textfeld 254">
                          <a:extLst>
                            <a:ext uri="{FF2B5EF4-FFF2-40B4-BE49-F238E27FC236}">
                              <a16:creationId xmlns:a16="http://schemas.microsoft.com/office/drawing/2014/main" id="{E60117C2-D682-6FD6-6748-3CEDF13AC164}"/>
                            </a:ext>
                          </a:extLst>
                        </p:cNvPr>
                        <p:cNvSpPr txBox="1">
                          <a:spLocks/>
                        </p:cNvSpPr>
                        <p:nvPr/>
                      </p:nvSpPr>
                      <p:spPr bwMode="auto">
                        <a:xfrm>
                          <a:off x="4134" y="2305"/>
                          <a:ext cx="2545"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400">
                              <a:solidFill>
                                <a:srgbClr val="000000"/>
                              </a:solidFill>
                              <a:effectLst/>
                              <a:latin typeface="Arial" panose="020B0604020202020204" pitchFamily="34" charset="0"/>
                              <a:ea typeface="Times New Roman" panose="02020603050405020304" pitchFamily="18" charset="0"/>
                              <a:sym typeface="Symbol" pitchFamily="2" charset="2"/>
                            </a:rPr>
                            <a:t></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6" name="Textfeld 255">
                          <a:extLst>
                            <a:ext uri="{FF2B5EF4-FFF2-40B4-BE49-F238E27FC236}">
                              <a16:creationId xmlns:a16="http://schemas.microsoft.com/office/drawing/2014/main" id="{033C8F8B-64FB-AEFB-C383-0C1DC02D62F6}"/>
                            </a:ext>
                          </a:extLst>
                        </p:cNvPr>
                        <p:cNvSpPr txBox="1">
                          <a:spLocks/>
                        </p:cNvSpPr>
                        <p:nvPr/>
                      </p:nvSpPr>
                      <p:spPr bwMode="auto">
                        <a:xfrm>
                          <a:off x="11338" y="18919"/>
                          <a:ext cx="4854" cy="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dirty="0">
                              <a:solidFill>
                                <a:srgbClr val="000000"/>
                              </a:solidFill>
                              <a:effectLst/>
                              <a:latin typeface="Arial" panose="020B0604020202020204" pitchFamily="34" charset="0"/>
                              <a:ea typeface="Times New Roman" panose="02020603050405020304" pitchFamily="18" charset="0"/>
                            </a:rPr>
                            <a:t>72°</a:t>
                          </a:r>
                        </a:p>
                      </p:txBody>
                    </p:sp>
                  </p:grpSp>
                  <p:sp>
                    <p:nvSpPr>
                      <p:cNvPr id="128" name="Textfeld 3">
                        <a:extLst>
                          <a:ext uri="{FF2B5EF4-FFF2-40B4-BE49-F238E27FC236}">
                            <a16:creationId xmlns:a16="http://schemas.microsoft.com/office/drawing/2014/main" id="{5FD1BBE0-D054-900B-7754-05D464CE1D22}"/>
                          </a:ext>
                        </a:extLst>
                      </p:cNvPr>
                      <p:cNvSpPr txBox="1">
                        <a:spLocks/>
                      </p:cNvSpPr>
                      <p:nvPr/>
                    </p:nvSpPr>
                    <p:spPr bwMode="auto">
                      <a:xfrm rot="1665874">
                        <a:off x="7813" y="3315"/>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5,5 cm</a:t>
                        </a:r>
                      </a:p>
                    </p:txBody>
                  </p:sp>
                  <p:sp>
                    <p:nvSpPr>
                      <p:cNvPr id="129" name="Textfeld 4">
                        <a:extLst>
                          <a:ext uri="{FF2B5EF4-FFF2-40B4-BE49-F238E27FC236}">
                            <a16:creationId xmlns:a16="http://schemas.microsoft.com/office/drawing/2014/main" id="{029AE5C7-6737-339A-BB08-9E678F1601A3}"/>
                          </a:ext>
                        </a:extLst>
                      </p:cNvPr>
                      <p:cNvSpPr txBox="1">
                        <a:spLocks/>
                      </p:cNvSpPr>
                      <p:nvPr/>
                    </p:nvSpPr>
                    <p:spPr bwMode="auto">
                      <a:xfrm rot="3885976">
                        <a:off x="7302" y="4016"/>
                        <a:ext cx="663"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dirty="0">
                            <a:solidFill>
                              <a:srgbClr val="000000"/>
                            </a:solidFill>
                            <a:effectLst/>
                            <a:latin typeface="Arial" panose="020B0604020202020204" pitchFamily="34" charset="0"/>
                            <a:ea typeface="Times New Roman" panose="02020603050405020304" pitchFamily="18" charset="0"/>
                          </a:rPr>
                          <a:t>5,5 cm</a:t>
                        </a:r>
                      </a:p>
                    </p:txBody>
                  </p:sp>
                  <p:sp>
                    <p:nvSpPr>
                      <p:cNvPr id="130" name="Textfeld 5">
                        <a:extLst>
                          <a:ext uri="{FF2B5EF4-FFF2-40B4-BE49-F238E27FC236}">
                            <a16:creationId xmlns:a16="http://schemas.microsoft.com/office/drawing/2014/main" id="{8645211F-59BA-EE5C-8077-A797A2C88B36}"/>
                          </a:ext>
                        </a:extLst>
                      </p:cNvPr>
                      <p:cNvSpPr txBox="1">
                        <a:spLocks/>
                      </p:cNvSpPr>
                      <p:nvPr/>
                    </p:nvSpPr>
                    <p:spPr bwMode="auto">
                      <a:xfrm rot="5400000">
                        <a:off x="5715" y="3919"/>
                        <a:ext cx="598"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5,0 cm</a:t>
                        </a:r>
                      </a:p>
                    </p:txBody>
                  </p:sp>
                </p:grpSp>
              </p:grpSp>
            </p:grpSp>
            <p:sp>
              <p:nvSpPr>
                <p:cNvPr id="119" name="Bogen 256">
                  <a:extLst>
                    <a:ext uri="{FF2B5EF4-FFF2-40B4-BE49-F238E27FC236}">
                      <a16:creationId xmlns:a16="http://schemas.microsoft.com/office/drawing/2014/main" id="{2765361A-F12B-9517-822B-07BCF3337C7A}"/>
                    </a:ext>
                  </a:extLst>
                </p:cNvPr>
                <p:cNvSpPr>
                  <a:spLocks/>
                </p:cNvSpPr>
                <p:nvPr/>
              </p:nvSpPr>
              <p:spPr bwMode="auto">
                <a:xfrm>
                  <a:off x="2232" y="21450"/>
                  <a:ext cx="6480" cy="6480"/>
                </a:xfrm>
                <a:custGeom>
                  <a:avLst/>
                  <a:gdLst>
                    <a:gd name="T0" fmla="*/ 0 w 648000"/>
                    <a:gd name="T1" fmla="*/ 0 h 648000"/>
                    <a:gd name="T2" fmla="*/ 0 w 648000"/>
                    <a:gd name="T3" fmla="*/ 0 h 648000"/>
                    <a:gd name="T4" fmla="*/ 0 60000 65536"/>
                    <a:gd name="T5" fmla="*/ 0 60000 65536"/>
                  </a:gdLst>
                  <a:ahLst/>
                  <a:cxnLst>
                    <a:cxn ang="T4">
                      <a:pos x="T0" y="T1"/>
                    </a:cxn>
                    <a:cxn ang="T5">
                      <a:pos x="T2" y="T3"/>
                    </a:cxn>
                  </a:cxnLst>
                  <a:rect l="0" t="0" r="r" b="b"/>
                  <a:pathLst>
                    <a:path w="648000" h="648000" stroke="0">
                      <a:moveTo>
                        <a:pt x="324000" y="0"/>
                      </a:moveTo>
                      <a:cubicBezTo>
                        <a:pt x="502940" y="0"/>
                        <a:pt x="648000" y="145060"/>
                        <a:pt x="648000" y="324000"/>
                      </a:cubicBezTo>
                      <a:lnTo>
                        <a:pt x="324000" y="324000"/>
                      </a:lnTo>
                      <a:lnTo>
                        <a:pt x="324000" y="0"/>
                      </a:lnTo>
                      <a:close/>
                    </a:path>
                    <a:path w="648000" h="648000" fill="none">
                      <a:moveTo>
                        <a:pt x="324000" y="0"/>
                      </a:moveTo>
                      <a:cubicBezTo>
                        <a:pt x="502940" y="0"/>
                        <a:pt x="648000" y="145060"/>
                        <a:pt x="648000" y="324000"/>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grpSp>
          <p:sp>
            <p:nvSpPr>
              <p:cNvPr id="116" name="Bogen 258">
                <a:extLst>
                  <a:ext uri="{FF2B5EF4-FFF2-40B4-BE49-F238E27FC236}">
                    <a16:creationId xmlns:a16="http://schemas.microsoft.com/office/drawing/2014/main" id="{6706DB02-9EEE-8198-C8DE-F7E37CF69E40}"/>
                  </a:ext>
                </a:extLst>
              </p:cNvPr>
              <p:cNvSpPr>
                <a:spLocks/>
              </p:cNvSpPr>
              <p:nvPr/>
            </p:nvSpPr>
            <p:spPr bwMode="auto">
              <a:xfrm>
                <a:off x="10951" y="21584"/>
                <a:ext cx="8846" cy="8845"/>
              </a:xfrm>
              <a:custGeom>
                <a:avLst/>
                <a:gdLst>
                  <a:gd name="T0" fmla="*/ 0 w 884555"/>
                  <a:gd name="T1" fmla="*/ 0 h 884555"/>
                  <a:gd name="T2" fmla="*/ 0 w 884555"/>
                  <a:gd name="T3" fmla="*/ 0 h 884555"/>
                  <a:gd name="T4" fmla="*/ 0 w 884555"/>
                  <a:gd name="T5" fmla="*/ 0 h 884555"/>
                  <a:gd name="T6" fmla="*/ 0 60000 65536"/>
                  <a:gd name="T7" fmla="*/ 0 60000 65536"/>
                  <a:gd name="T8" fmla="*/ 0 60000 65536"/>
                </a:gdLst>
                <a:ahLst/>
                <a:cxnLst>
                  <a:cxn ang="T6">
                    <a:pos x="T0" y="T1"/>
                  </a:cxn>
                  <a:cxn ang="T7">
                    <a:pos x="T2" y="T3"/>
                  </a:cxn>
                  <a:cxn ang="T8">
                    <a:pos x="T4" y="T5"/>
                  </a:cxn>
                </a:cxnLst>
                <a:rect l="0" t="0" r="r" b="b"/>
                <a:pathLst>
                  <a:path w="884555" h="884555" stroke="0">
                    <a:moveTo>
                      <a:pt x="2142" y="485750"/>
                    </a:moveTo>
                    <a:cubicBezTo>
                      <a:pt x="-17266" y="289257"/>
                      <a:pt x="95923" y="103701"/>
                      <a:pt x="279517" y="31038"/>
                    </a:cubicBezTo>
                    <a:cubicBezTo>
                      <a:pt x="463110" y="-41625"/>
                      <a:pt x="672629" y="16209"/>
                      <a:pt x="792951" y="172762"/>
                    </a:cubicBezTo>
                    <a:lnTo>
                      <a:pt x="442278" y="442278"/>
                    </a:lnTo>
                    <a:lnTo>
                      <a:pt x="2142" y="485750"/>
                    </a:lnTo>
                    <a:close/>
                  </a:path>
                  <a:path w="884555" h="884555" fill="none">
                    <a:moveTo>
                      <a:pt x="2142" y="485750"/>
                    </a:moveTo>
                    <a:cubicBezTo>
                      <a:pt x="-17266" y="289257"/>
                      <a:pt x="95923" y="103701"/>
                      <a:pt x="279517" y="31038"/>
                    </a:cubicBezTo>
                    <a:cubicBezTo>
                      <a:pt x="463110" y="-41625"/>
                      <a:pt x="672629" y="16209"/>
                      <a:pt x="792951" y="172762"/>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sp>
            <p:nvSpPr>
              <p:cNvPr id="117" name="Bogen 259">
                <a:extLst>
                  <a:ext uri="{FF2B5EF4-FFF2-40B4-BE49-F238E27FC236}">
                    <a16:creationId xmlns:a16="http://schemas.microsoft.com/office/drawing/2014/main" id="{CC469CE6-B1BB-7A8F-66C1-A64272146B0B}"/>
                  </a:ext>
                </a:extLst>
              </p:cNvPr>
              <p:cNvSpPr>
                <a:spLocks/>
              </p:cNvSpPr>
              <p:nvPr/>
            </p:nvSpPr>
            <p:spPr bwMode="auto">
              <a:xfrm>
                <a:off x="830" y="0"/>
                <a:ext cx="11100" cy="11099"/>
              </a:xfrm>
              <a:custGeom>
                <a:avLst/>
                <a:gdLst>
                  <a:gd name="T0" fmla="*/ 0 w 1109980"/>
                  <a:gd name="T1" fmla="*/ 0 h 1109980"/>
                  <a:gd name="T2" fmla="*/ 0 w 1109980"/>
                  <a:gd name="T3" fmla="*/ 0 h 1109980"/>
                  <a:gd name="T4" fmla="*/ 0 60000 65536"/>
                  <a:gd name="T5" fmla="*/ 0 60000 65536"/>
                </a:gdLst>
                <a:ahLst/>
                <a:cxnLst>
                  <a:cxn ang="T4">
                    <a:pos x="T0" y="T1"/>
                  </a:cxn>
                  <a:cxn ang="T5">
                    <a:pos x="T2" y="T3"/>
                  </a:cxn>
                </a:cxnLst>
                <a:rect l="0" t="0" r="r" b="b"/>
                <a:pathLst>
                  <a:path w="1109980" h="1109980" stroke="0">
                    <a:moveTo>
                      <a:pt x="1087355" y="711839"/>
                    </a:moveTo>
                    <a:cubicBezTo>
                      <a:pt x="1008078" y="980916"/>
                      <a:pt x="740483" y="1148533"/>
                      <a:pt x="463785" y="1102434"/>
                    </a:cubicBezTo>
                    <a:lnTo>
                      <a:pt x="554990" y="554990"/>
                    </a:lnTo>
                    <a:lnTo>
                      <a:pt x="1087355" y="711839"/>
                    </a:lnTo>
                    <a:close/>
                  </a:path>
                  <a:path w="1109980" h="1109980" fill="none">
                    <a:moveTo>
                      <a:pt x="1087355" y="711839"/>
                    </a:moveTo>
                    <a:cubicBezTo>
                      <a:pt x="1008078" y="980916"/>
                      <a:pt x="740483" y="1148533"/>
                      <a:pt x="463785" y="1102434"/>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grpSp>
        <p:sp>
          <p:nvSpPr>
            <p:cNvPr id="114" name="Textfeld 261">
              <a:extLst>
                <a:ext uri="{FF2B5EF4-FFF2-40B4-BE49-F238E27FC236}">
                  <a16:creationId xmlns:a16="http://schemas.microsoft.com/office/drawing/2014/main" id="{FD024D50-7245-A74D-135E-BC3E1009D473}"/>
                </a:ext>
              </a:extLst>
            </p:cNvPr>
            <p:cNvSpPr txBox="1">
              <a:spLocks/>
            </p:cNvSpPr>
            <p:nvPr/>
          </p:nvSpPr>
          <p:spPr bwMode="auto">
            <a:xfrm>
              <a:off x="5477" y="6963"/>
              <a:ext cx="3433"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r>
                <a:rPr lang="de-DE" sz="900">
                  <a:solidFill>
                    <a:srgbClr val="000000"/>
                  </a:solidFill>
                  <a:effectLst/>
                  <a:latin typeface="Arial" panose="020B0604020202020204" pitchFamily="34" charset="0"/>
                  <a:ea typeface="Times New Roman" panose="02020603050405020304" pitchFamily="18" charset="0"/>
                </a:rPr>
                <a:t>(Skizze nicht maßstabsgerecht)</a:t>
              </a:r>
              <a:endParaRPr lang="de-DE" sz="1200">
                <a:solidFill>
                  <a:srgbClr val="000000"/>
                </a:solidFill>
                <a:effectLst/>
                <a:latin typeface="Arial" panose="020B0604020202020204" pitchFamily="34" charset="0"/>
                <a:ea typeface="Times New Roman" panose="02020603050405020304" pitchFamily="18" charset="0"/>
              </a:endParaRPr>
            </a:p>
          </p:txBody>
        </p:sp>
      </p:grpSp>
      <p:sp>
        <p:nvSpPr>
          <p:cNvPr id="18" name="Fußzeilenplatzhalter 5">
            <a:extLst>
              <a:ext uri="{FF2B5EF4-FFF2-40B4-BE49-F238E27FC236}">
                <a16:creationId xmlns:a16="http://schemas.microsoft.com/office/drawing/2014/main" id="{61325B74-9CD2-D20B-4E4B-30629E773D5A}"/>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F95EE600-6980-ECFC-374F-22CE7FE8846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11</a:t>
            </a:r>
          </a:p>
        </p:txBody>
      </p:sp>
      <p:grpSp>
        <p:nvGrpSpPr>
          <p:cNvPr id="5" name="Knopf1">
            <a:extLst>
              <a:ext uri="{FF2B5EF4-FFF2-40B4-BE49-F238E27FC236}">
                <a16:creationId xmlns:a16="http://schemas.microsoft.com/office/drawing/2014/main" id="{EE137658-CAD9-0652-4E7E-B57F06E09660}"/>
              </a:ext>
            </a:extLst>
          </p:cNvPr>
          <p:cNvGrpSpPr/>
          <p:nvPr/>
        </p:nvGrpSpPr>
        <p:grpSpPr>
          <a:xfrm>
            <a:off x="9383011" y="1045049"/>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E63B25EE-583B-D074-324F-239B1EB9A8A3}"/>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75271CAA-970E-9C2C-D097-46370907B17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1" name="Hilfe 1 Grafik">
            <a:extLst>
              <a:ext uri="{FF2B5EF4-FFF2-40B4-BE49-F238E27FC236}">
                <a16:creationId xmlns:a16="http://schemas.microsoft.com/office/drawing/2014/main" id="{12C167F7-77A4-3E14-09F0-FAB6044A7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grpSp>
        <p:nvGrpSpPr>
          <p:cNvPr id="22" name="Knopf 8">
            <a:extLst>
              <a:ext uri="{FF2B5EF4-FFF2-40B4-BE49-F238E27FC236}">
                <a16:creationId xmlns:a16="http://schemas.microsoft.com/office/drawing/2014/main" id="{B78AF6C9-7B71-0E50-5D79-C02745BC1837}"/>
              </a:ext>
            </a:extLst>
          </p:cNvPr>
          <p:cNvGrpSpPr/>
          <p:nvPr/>
        </p:nvGrpSpPr>
        <p:grpSpPr>
          <a:xfrm>
            <a:off x="9381389" y="5472416"/>
            <a:ext cx="513769" cy="504000"/>
            <a:chOff x="9312680" y="5062255"/>
            <a:chExt cx="580391" cy="576064"/>
          </a:xfrm>
          <a:solidFill>
            <a:schemeClr val="accent1"/>
          </a:solidFill>
        </p:grpSpPr>
        <p:sp>
          <p:nvSpPr>
            <p:cNvPr id="23" name="Rechteck 22">
              <a:extLst>
                <a:ext uri="{FF2B5EF4-FFF2-40B4-BE49-F238E27FC236}">
                  <a16:creationId xmlns:a16="http://schemas.microsoft.com/office/drawing/2014/main" id="{31B64987-01EC-0424-C7C8-55014D799FC0}"/>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Knop8">
              <a:extLst>
                <a:ext uri="{FF2B5EF4-FFF2-40B4-BE49-F238E27FC236}">
                  <a16:creationId xmlns:a16="http://schemas.microsoft.com/office/drawing/2014/main" id="{5B21FA3C-B770-35EA-0FFF-A17742CFB49A}"/>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25" name="Hilfe 8 Grafik">
            <a:extLst>
              <a:ext uri="{FF2B5EF4-FFF2-40B4-BE49-F238E27FC236}">
                <a16:creationId xmlns:a16="http://schemas.microsoft.com/office/drawing/2014/main" id="{138F8C56-6E80-C4E4-A5C4-EE0AE3AD18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8291" y="1993085"/>
            <a:ext cx="7952756" cy="4501224"/>
          </a:xfrm>
          <a:prstGeom prst="rect">
            <a:avLst/>
          </a:prstGeom>
          <a:effectLst>
            <a:glow rad="190500">
              <a:schemeClr val="accent1">
                <a:lumMod val="20000"/>
                <a:lumOff val="80000"/>
                <a:alpha val="85000"/>
              </a:schemeClr>
            </a:glow>
          </a:effectLst>
        </p:spPr>
      </p:pic>
      <p:pic>
        <p:nvPicPr>
          <p:cNvPr id="7" name="Grafik 6">
            <a:extLst>
              <a:ext uri="{FF2B5EF4-FFF2-40B4-BE49-F238E27FC236}">
                <a16:creationId xmlns:a16="http://schemas.microsoft.com/office/drawing/2014/main" id="{80804BD1-66BF-82BF-472F-5A2EE6179C44}"/>
              </a:ext>
            </a:extLst>
          </p:cNvPr>
          <p:cNvPicPr>
            <a:picLocks noChangeAspect="1"/>
          </p:cNvPicPr>
          <p:nvPr/>
        </p:nvPicPr>
        <p:blipFill>
          <a:blip r:embed="rId5"/>
          <a:stretch>
            <a:fillRect/>
          </a:stretch>
        </p:blipFill>
        <p:spPr>
          <a:xfrm>
            <a:off x="3779649" y="1343298"/>
            <a:ext cx="5346592" cy="1472875"/>
          </a:xfrm>
          <a:prstGeom prst="rect">
            <a:avLst/>
          </a:prstGeom>
        </p:spPr>
      </p:pic>
      <p:sp>
        <p:nvSpPr>
          <p:cNvPr id="8" name="Textfeld 7">
            <a:extLst>
              <a:ext uri="{FF2B5EF4-FFF2-40B4-BE49-F238E27FC236}">
                <a16:creationId xmlns:a16="http://schemas.microsoft.com/office/drawing/2014/main" id="{15662011-85B5-805F-743B-ACD66D495F13}"/>
              </a:ext>
            </a:extLst>
          </p:cNvPr>
          <p:cNvSpPr txBox="1"/>
          <p:nvPr/>
        </p:nvSpPr>
        <p:spPr>
          <a:xfrm>
            <a:off x="5625054" y="1386872"/>
            <a:ext cx="1409360" cy="215444"/>
          </a:xfrm>
          <a:prstGeom prst="rect">
            <a:avLst/>
          </a:prstGeom>
          <a:noFill/>
        </p:spPr>
        <p:txBody>
          <a:bodyPr wrap="none" rtlCol="0">
            <a:spAutoFit/>
          </a:bodyPr>
          <a:lstStyle/>
          <a:p>
            <a:r>
              <a:rPr lang="de-DE" sz="800" dirty="0"/>
              <a:t>Skizze nicht maßstabsgerecht</a:t>
            </a:r>
          </a:p>
        </p:txBody>
      </p:sp>
    </p:spTree>
    <p:extLst>
      <p:ext uri="{BB962C8B-B14F-4D97-AF65-F5344CB8AC3E}">
        <p14:creationId xmlns:p14="http://schemas.microsoft.com/office/powerpoint/2010/main" val="2220393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2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53846E-6 1.11022E-16 L -0.88093 1.11022E-16 " pathEditMode="relative" rAng="0" ptsTypes="AA">
                                      <p:cBhvr>
                                        <p:cTn id="15" dur="2000" fill="hold"/>
                                        <p:tgtEl>
                                          <p:spTgt spid="25"/>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11022E-16 L 1.53846E-6 1.11022E-16 " pathEditMode="relative" rAng="0" ptsTypes="AA">
                                      <p:cBhvr>
                                        <p:cTn id="19" dur="2000" fill="hold"/>
                                        <p:tgtEl>
                                          <p:spTgt spid="25"/>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F06614A-440E-61FE-61F1-67E2919F0C64}"/>
                  </a:ext>
                </a:extLst>
              </p:cNvPr>
              <p:cNvSpPr>
                <a:spLocks noGrp="1"/>
              </p:cNvSpPr>
              <p:nvPr>
                <p:ph idx="1"/>
              </p:nvPr>
            </p:nvSpPr>
            <p:spPr>
              <a:xfrm>
                <a:off x="83207" y="1053501"/>
                <a:ext cx="9190274" cy="5174278"/>
              </a:xfrm>
            </p:spPr>
            <p:txBody>
              <a:bodyPr/>
              <a:lstStyle/>
              <a:p>
                <a:r>
                  <a:rPr lang="de-DE" sz="1600" b="1" dirty="0">
                    <a:effectLst/>
                    <a:ea typeface="Times New Roman" panose="02020603050405020304" pitchFamily="18" charset="0"/>
                  </a:rPr>
                  <a:t>Aufgabe 1 </a:t>
                </a:r>
                <a:r>
                  <a:rPr lang="de-DE" sz="1600" dirty="0">
                    <a:effectLst/>
                    <a:ea typeface="Times New Roman" panose="02020603050405020304" pitchFamily="18" charset="0"/>
                  </a:rPr>
                  <a:t>[MSA 2013 A5]</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a) Gib die Größe des Winkels α an.</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 Der Winkel von 27° und sind Nebenwinkel </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und </a:t>
                </a:r>
                <a:r>
                  <a:rPr lang="de-DE" sz="1600" dirty="0">
                    <a:solidFill>
                      <a:srgbClr val="000000"/>
                    </a:solidFill>
                    <a:ea typeface="Times New Roman" panose="02020603050405020304" pitchFamily="18" charset="0"/>
                  </a:rPr>
                  <a:t>Ergeben in Summe 180</a:t>
                </a:r>
                <a:r>
                  <a:rPr lang="de-DE" sz="1600" dirty="0">
                    <a:solidFill>
                      <a:srgbClr val="000000"/>
                    </a:solidFill>
                    <a:effectLst/>
                    <a:ea typeface="Times New Roman" panose="02020603050405020304" pitchFamily="18" charset="0"/>
                  </a:rPr>
                  <a:t>°</a:t>
                </a:r>
                <a:r>
                  <a:rPr lang="de-DE" sz="1600" dirty="0">
                    <a:solidFill>
                      <a:srgbClr val="000000"/>
                    </a:solidFill>
                    <a:ea typeface="Times New Roman" panose="02020603050405020304" pitchFamily="18" charset="0"/>
                  </a:rPr>
                  <a:t>.</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α = 180° – 27° = 153°</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b) Weise nach, dass gilt: γ = 12°.</a:t>
                </a:r>
              </a:p>
              <a:p>
                <a:pPr marL="0" lvl="0" algn="just">
                  <a:lnSpc>
                    <a:spcPct val="115000"/>
                  </a:lnSpc>
                  <a:buSzPts val="1100"/>
                  <a:tabLst>
                    <a:tab pos="457200" algn="l"/>
                  </a:tabLst>
                </a:pPr>
                <a:r>
                  <a:rPr lang="de-DE" sz="1600" dirty="0">
                    <a:solidFill>
                      <a:srgbClr val="000000"/>
                    </a:solidFill>
                    <a:ea typeface="Times New Roman" panose="02020603050405020304" pitchFamily="18" charset="0"/>
                  </a:rPr>
                  <a:t>Im Dreieck mit den Winkeln </a:t>
                </a:r>
                <a:r>
                  <a:rPr lang="de-DE" sz="1600" dirty="0">
                    <a:solidFill>
                      <a:srgbClr val="000000"/>
                    </a:solidFill>
                    <a:effectLst/>
                    <a:ea typeface="Times New Roman" panose="02020603050405020304" pitchFamily="18" charset="0"/>
                  </a:rPr>
                  <a:t>α , γ und 15° beträgt</a:t>
                </a:r>
              </a:p>
              <a:p>
                <a:pPr marL="0" lvl="0" algn="just">
                  <a:lnSpc>
                    <a:spcPct val="115000"/>
                  </a:lnSpc>
                  <a:buSzPts val="1100"/>
                  <a:tabLst>
                    <a:tab pos="457200" algn="l"/>
                  </a:tabLst>
                </a:pPr>
                <a:r>
                  <a:rPr lang="de-DE" sz="1600" dirty="0">
                    <a:solidFill>
                      <a:srgbClr val="000000"/>
                    </a:solidFill>
                    <a:effectLst/>
                    <a:ea typeface="Times New Roman" panose="02020603050405020304" pitchFamily="18" charset="0"/>
                  </a:rPr>
                  <a:t>die Winkelsumme 180°: </a:t>
                </a:r>
                <a:r>
                  <a:rPr lang="de-DE" sz="1600" dirty="0">
                    <a:solidFill>
                      <a:srgbClr val="000000"/>
                    </a:solidFill>
                    <a:ea typeface="Times New Roman" panose="02020603050405020304" pitchFamily="18" charset="0"/>
                  </a:rPr>
                  <a:t>180</a:t>
                </a:r>
                <a:r>
                  <a:rPr lang="de-DE" sz="1600" dirty="0">
                    <a:solidFill>
                      <a:srgbClr val="000000"/>
                    </a:solidFill>
                    <a:effectLst/>
                    <a:ea typeface="Times New Roman" panose="02020603050405020304" pitchFamily="18" charset="0"/>
                  </a:rPr>
                  <a:t>° – 15° – 153° = 12°</a:t>
                </a:r>
              </a:p>
              <a:p>
                <a:r>
                  <a:rPr lang="de-DE" sz="1600" dirty="0">
                    <a:effectLst/>
                    <a:ea typeface="Times New Roman" panose="02020603050405020304" pitchFamily="18" charset="0"/>
                  </a:rPr>
                  <a:t> </a:t>
                </a:r>
                <a:endParaRPr lang="de-DE" sz="1600" dirty="0"/>
              </a:p>
              <a:p>
                <a:r>
                  <a:rPr lang="de-DE" sz="1600" b="1" dirty="0">
                    <a:solidFill>
                      <a:srgbClr val="000000"/>
                    </a:solidFill>
                  </a:rPr>
                  <a:t>Aufgabe 2 </a:t>
                </a:r>
                <a:r>
                  <a:rPr lang="de-DE" sz="1600" dirty="0">
                    <a:solidFill>
                      <a:srgbClr val="000000"/>
                    </a:solidFill>
                  </a:rPr>
                  <a:t>[</a:t>
                </a:r>
                <a:r>
                  <a:rPr lang="de-DE" sz="1600" dirty="0">
                    <a:effectLst/>
                    <a:ea typeface="Times New Roman" panose="02020603050405020304" pitchFamily="18" charset="0"/>
                  </a:rPr>
                  <a:t>MSA 2015 N A2]</a:t>
                </a:r>
                <a:r>
                  <a:rPr lang="de-DE" sz="1600" b="1" dirty="0">
                    <a:effectLst/>
                    <a:ea typeface="Times New Roman" panose="02020603050405020304" pitchFamily="18" charset="0"/>
                  </a:rPr>
                  <a:t> </a:t>
                </a:r>
                <a:endParaRPr lang="de-DE" sz="1600" dirty="0">
                  <a:solidFill>
                    <a:srgbClr val="000000"/>
                  </a:solidFill>
                </a:endParaRPr>
              </a:p>
              <a:p>
                <a:pPr marL="346075" indent="-342900">
                  <a:spcAft>
                    <a:spcPts val="600"/>
                  </a:spcAft>
                  <a:buAutoNum type="alphaLcParenR"/>
                  <a:tabLst>
                    <a:tab pos="180340" algn="l"/>
                  </a:tabLst>
                </a:pPr>
                <a:r>
                  <a:rPr lang="de-DE" sz="1600" dirty="0">
                    <a:solidFill>
                      <a:srgbClr val="000000"/>
                    </a:solidFill>
                    <a:effectLst/>
                    <a:ea typeface="Times New Roman" panose="02020603050405020304" pitchFamily="18" charset="0"/>
                  </a:rPr>
                  <a:t>Geben Sie die Größe des Winkels </a:t>
                </a:r>
                <a:r>
                  <a:rPr lang="de-DE" sz="1600" dirty="0">
                    <a:solidFill>
                      <a:srgbClr val="000000"/>
                    </a:solidFill>
                    <a:effectLst/>
                    <a:ea typeface="Times New Roman" panose="02020603050405020304" pitchFamily="18" charset="0"/>
                    <a:sym typeface="Symbol" pitchFamily="2" charset="2"/>
                  </a:rPr>
                  <a:t></a:t>
                </a:r>
                <a:r>
                  <a:rPr lang="de-DE" sz="1600" dirty="0">
                    <a:solidFill>
                      <a:srgbClr val="000000"/>
                    </a:solidFill>
                    <a:effectLst/>
                    <a:ea typeface="Times New Roman" panose="02020603050405020304" pitchFamily="18" charset="0"/>
                  </a:rPr>
                  <a:t> an.</a:t>
                </a:r>
              </a:p>
              <a:p>
                <a:pPr>
                  <a:spcAft>
                    <a:spcPts val="600"/>
                  </a:spcAft>
                  <a:tabLst>
                    <a:tab pos="180340" algn="l"/>
                  </a:tabLst>
                </a:pPr>
                <a:r>
                  <a:rPr lang="de-DE" sz="1600" dirty="0">
                    <a:solidFill>
                      <a:srgbClr val="000000"/>
                    </a:solidFill>
                    <a:ea typeface="Times New Roman" panose="02020603050405020304" pitchFamily="18" charset="0"/>
                  </a:rPr>
                  <a:t>Innenwinkelsummensatz: </a:t>
                </a:r>
                <a:r>
                  <a:rPr lang="de-DE" sz="1600" dirty="0">
                    <a:solidFill>
                      <a:srgbClr val="000000"/>
                    </a:solidFill>
                    <a:effectLst/>
                    <a:latin typeface="Arial" panose="020B0604020202020204" pitchFamily="34" charset="0"/>
                    <a:ea typeface="Times New Roman" panose="02020603050405020304" pitchFamily="18" charset="0"/>
                    <a:sym typeface="Symbol" pitchFamily="2" charset="2"/>
                  </a:rPr>
                  <a:t> = </a:t>
                </a:r>
                <a:r>
                  <a:rPr lang="de-DE" sz="1600" dirty="0">
                    <a:solidFill>
                      <a:srgbClr val="000000"/>
                    </a:solidFill>
                    <a:ea typeface="Times New Roman" panose="02020603050405020304" pitchFamily="18" charset="0"/>
                  </a:rPr>
                  <a:t>180</a:t>
                </a:r>
                <a:r>
                  <a:rPr lang="de-DE" sz="1600" dirty="0">
                    <a:solidFill>
                      <a:srgbClr val="000000"/>
                    </a:solidFill>
                    <a:effectLst/>
                    <a:ea typeface="Times New Roman" panose="02020603050405020304" pitchFamily="18" charset="0"/>
                  </a:rPr>
                  <a:t>°</a:t>
                </a:r>
                <a:r>
                  <a:rPr lang="de-DE" sz="1600" dirty="0">
                    <a:solidFill>
                      <a:srgbClr val="000000"/>
                    </a:solidFill>
                    <a:ea typeface="Times New Roman" panose="02020603050405020304" pitchFamily="18" charset="0"/>
                  </a:rPr>
                  <a:t> – 90</a:t>
                </a:r>
                <a:r>
                  <a:rPr lang="de-DE" sz="1600" dirty="0">
                    <a:solidFill>
                      <a:srgbClr val="000000"/>
                    </a:solidFill>
                    <a:effectLst/>
                    <a:ea typeface="Times New Roman" panose="02020603050405020304" pitchFamily="18" charset="0"/>
                  </a:rPr>
                  <a:t>°</a:t>
                </a:r>
                <a:r>
                  <a:rPr lang="de-DE" sz="1600" dirty="0">
                    <a:solidFill>
                      <a:srgbClr val="000000"/>
                    </a:solidFill>
                    <a:ea typeface="Times New Roman" panose="02020603050405020304" pitchFamily="18" charset="0"/>
                  </a:rPr>
                  <a:t> – 24,7</a:t>
                </a:r>
                <a:r>
                  <a:rPr lang="de-DE" sz="1600" dirty="0">
                    <a:solidFill>
                      <a:srgbClr val="000000"/>
                    </a:solidFill>
                    <a:effectLst/>
                    <a:ea typeface="Times New Roman" panose="02020603050405020304" pitchFamily="18" charset="0"/>
                  </a:rPr>
                  <a:t>°</a:t>
                </a:r>
                <a:r>
                  <a:rPr lang="de-DE" sz="1600" dirty="0">
                    <a:solidFill>
                      <a:srgbClr val="000000"/>
                    </a:solidFill>
                    <a:ea typeface="Times New Roman" panose="02020603050405020304" pitchFamily="18" charset="0"/>
                  </a:rPr>
                  <a:t> = 65,3</a:t>
                </a:r>
                <a:r>
                  <a:rPr lang="de-DE" sz="1600" dirty="0">
                    <a:solidFill>
                      <a:srgbClr val="000000"/>
                    </a:solidFill>
                    <a:effectLst/>
                    <a:ea typeface="Times New Roman" panose="02020603050405020304" pitchFamily="18" charset="0"/>
                  </a:rPr>
                  <a:t>°</a:t>
                </a:r>
              </a:p>
              <a:p>
                <a:pPr>
                  <a:spcAft>
                    <a:spcPts val="600"/>
                  </a:spcAft>
                  <a:tabLst>
                    <a:tab pos="180340" algn="l"/>
                  </a:tabLst>
                </a:pPr>
                <a:r>
                  <a:rPr lang="de-DE" sz="1600" dirty="0">
                    <a:solidFill>
                      <a:srgbClr val="000000"/>
                    </a:solidFill>
                    <a:ea typeface="Times New Roman" panose="02020603050405020304" pitchFamily="18" charset="0"/>
                  </a:rPr>
                  <a:t>b</a:t>
                </a:r>
                <a:r>
                  <a:rPr lang="de-DE" sz="1600" dirty="0">
                    <a:solidFill>
                      <a:srgbClr val="000000"/>
                    </a:solidFill>
                    <a:effectLst/>
                    <a:ea typeface="Times New Roman" panose="02020603050405020304" pitchFamily="18" charset="0"/>
                  </a:rPr>
                  <a:t>) Begründen Sie, dass gilt: </a:t>
                </a:r>
                <a:r>
                  <a:rPr lang="de-DE" sz="1600" dirty="0">
                    <a:solidFill>
                      <a:srgbClr val="000000"/>
                    </a:solidFill>
                    <a:effectLst/>
                    <a:ea typeface="Times New Roman" panose="02020603050405020304" pitchFamily="18" charset="0"/>
                    <a:cs typeface="Arial" panose="020B0604020202020204" pitchFamily="34" charset="0"/>
                    <a:sym typeface="Symbol" pitchFamily="2" charset="2"/>
                  </a:rPr>
                  <a:t></a:t>
                </a:r>
                <a:r>
                  <a:rPr lang="de-DE" sz="1600" dirty="0">
                    <a:solidFill>
                      <a:srgbClr val="000000"/>
                    </a:solidFill>
                    <a:effectLst/>
                    <a:ea typeface="Times New Roman" panose="02020603050405020304" pitchFamily="18" charset="0"/>
                  </a:rPr>
                  <a:t> = 36°.</a:t>
                </a:r>
              </a:p>
              <a:p>
                <a:pPr>
                  <a:spcAft>
                    <a:spcPts val="600"/>
                  </a:spcAft>
                  <a:tabLst>
                    <a:tab pos="180340" algn="l"/>
                  </a:tabLst>
                </a:pPr>
                <a:r>
                  <a:rPr lang="de-DE" sz="1600" dirty="0">
                    <a:solidFill>
                      <a:srgbClr val="000000"/>
                    </a:solidFill>
                    <a:ea typeface="Times New Roman" panose="02020603050405020304" pitchFamily="18" charset="0"/>
                  </a:rPr>
                  <a:t>Weil das Dreieck BCD gleichschenklig ist, müssen die Basiswinkel gleich</a:t>
                </a:r>
              </a:p>
              <a:p>
                <a:pPr>
                  <a:spcAft>
                    <a:spcPts val="600"/>
                  </a:spcAft>
                  <a:tabLst>
                    <a:tab pos="180340" algn="l"/>
                  </a:tabLst>
                </a:pPr>
                <a:r>
                  <a:rPr lang="de-DE" sz="1600" dirty="0">
                    <a:solidFill>
                      <a:srgbClr val="000000"/>
                    </a:solidFill>
                    <a:ea typeface="Times New Roman" panose="02020603050405020304" pitchFamily="18" charset="0"/>
                  </a:rPr>
                  <a:t>s</a:t>
                </a:r>
                <a:r>
                  <a:rPr lang="de-DE" sz="1600" dirty="0">
                    <a:solidFill>
                      <a:srgbClr val="000000"/>
                    </a:solidFill>
                    <a:effectLst/>
                    <a:ea typeface="Times New Roman" panose="02020603050405020304" pitchFamily="18" charset="0"/>
                  </a:rPr>
                  <a:t>ein. 180 – 2</a:t>
                </a:r>
                <a14:m>
                  <m:oMath xmlns:m="http://schemas.openxmlformats.org/officeDocument/2006/math">
                    <m:r>
                      <a:rPr lang="de-DE" sz="1600" b="0" i="0" smtClean="0">
                        <a:solidFill>
                          <a:srgbClr val="000000"/>
                        </a:solidFill>
                        <a:effectLst/>
                        <a:latin typeface="Cambria Math" panose="02040503050406030204" pitchFamily="18" charset="0"/>
                        <a:ea typeface="Cambria Math" panose="02040503050406030204" pitchFamily="18" charset="0"/>
                      </a:rPr>
                      <m:t> </m:t>
                    </m:r>
                    <m:r>
                      <a:rPr lang="de-DE" sz="1600" i="1" smtClean="0">
                        <a:solidFill>
                          <a:srgbClr val="000000"/>
                        </a:solidFill>
                        <a:effectLst/>
                        <a:latin typeface="Cambria Math" panose="02040503050406030204" pitchFamily="18" charset="0"/>
                        <a:ea typeface="Cambria Math" panose="02040503050406030204" pitchFamily="18" charset="0"/>
                      </a:rPr>
                      <m:t>⋅</m:t>
                    </m:r>
                  </m:oMath>
                </a14:m>
                <a:r>
                  <a:rPr lang="de-DE" sz="1600" dirty="0">
                    <a:solidFill>
                      <a:srgbClr val="000000"/>
                    </a:solidFill>
                    <a:effectLst/>
                    <a:ea typeface="Times New Roman" panose="02020603050405020304" pitchFamily="18" charset="0"/>
                  </a:rPr>
                  <a:t> 72</a:t>
                </a:r>
                <a14:m>
                  <m:oMath xmlns:m="http://schemas.openxmlformats.org/officeDocument/2006/math">
                    <m:r>
                      <a:rPr lang="de-DE" sz="1600" i="1" dirty="0" smtClean="0">
                        <a:solidFill>
                          <a:srgbClr val="000000"/>
                        </a:solidFill>
                        <a:effectLst/>
                        <a:latin typeface="Cambria Math" panose="02040503050406030204" pitchFamily="18" charset="0"/>
                        <a:ea typeface="Cambria Math" panose="02040503050406030204" pitchFamily="18" charset="0"/>
                      </a:rPr>
                      <m:t>°</m:t>
                    </m:r>
                  </m:oMath>
                </a14:m>
                <a:r>
                  <a:rPr lang="de-DE" sz="1600" dirty="0">
                    <a:solidFill>
                      <a:srgbClr val="000000"/>
                    </a:solidFill>
                    <a:effectLst/>
                    <a:ea typeface="Times New Roman" panose="02020603050405020304" pitchFamily="18" charset="0"/>
                  </a:rPr>
                  <a:t> </a:t>
                </a:r>
                <a:r>
                  <a:rPr lang="de-DE" sz="1600" dirty="0">
                    <a:solidFill>
                      <a:srgbClr val="000000"/>
                    </a:solidFill>
                    <a:ea typeface="Times New Roman" panose="02020603050405020304" pitchFamily="18" charset="0"/>
                  </a:rPr>
                  <a:t>= 36°</a:t>
                </a:r>
                <a:endParaRPr lang="de-DE" sz="1600" dirty="0">
                  <a:solidFill>
                    <a:srgbClr val="000000"/>
                  </a:solidFill>
                  <a:effectLst/>
                  <a:ea typeface="Times New Roman" panose="02020603050405020304" pitchFamily="18" charset="0"/>
                </a:endParaRPr>
              </a:p>
              <a:p>
                <a:pPr>
                  <a:spcAft>
                    <a:spcPts val="600"/>
                  </a:spcAft>
                  <a:tabLst>
                    <a:tab pos="180340" algn="l"/>
                  </a:tabLst>
                </a:pPr>
                <a:r>
                  <a:rPr lang="de-DE" sz="1600" dirty="0">
                    <a:effectLst/>
                  </a:rPr>
                  <a:t> </a:t>
                </a:r>
                <a:endParaRPr lang="de-DE" sz="1600" dirty="0"/>
              </a:p>
            </p:txBody>
          </p:sp>
        </mc:Choice>
        <mc:Fallback xmlns="">
          <p:sp>
            <p:nvSpPr>
              <p:cNvPr id="2" name="Inhaltsplatzhalter 1">
                <a:extLst>
                  <a:ext uri="{FF2B5EF4-FFF2-40B4-BE49-F238E27FC236}">
                    <a16:creationId xmlns:a16="http://schemas.microsoft.com/office/drawing/2014/main" id="{6F06614A-440E-61FE-61F1-67E2919F0C64}"/>
                  </a:ext>
                </a:extLst>
              </p:cNvPr>
              <p:cNvSpPr>
                <a:spLocks noGrp="1" noRot="1" noChangeAspect="1" noMove="1" noResize="1" noEditPoints="1" noAdjustHandles="1" noChangeArrowheads="1" noChangeShapeType="1" noTextEdit="1"/>
              </p:cNvSpPr>
              <p:nvPr>
                <p:ph idx="1"/>
              </p:nvPr>
            </p:nvSpPr>
            <p:spPr>
              <a:xfrm>
                <a:off x="83207" y="1053501"/>
                <a:ext cx="9190274" cy="5174278"/>
              </a:xfrm>
              <a:blipFill>
                <a:blip r:embed="rId3"/>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A2CC5D4-EF99-C321-271A-87E85812A57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87C6AF0-DA6F-25D0-5C6A-9F73238A821D}"/>
              </a:ext>
            </a:extLst>
          </p:cNvPr>
          <p:cNvSpPr>
            <a:spLocks noGrp="1"/>
          </p:cNvSpPr>
          <p:nvPr>
            <p:ph type="title"/>
          </p:nvPr>
        </p:nvSpPr>
        <p:spPr/>
        <p:txBody>
          <a:bodyPr/>
          <a:lstStyle/>
          <a:p>
            <a:r>
              <a:rPr lang="de-DE" dirty="0"/>
              <a:t>Lösung</a:t>
            </a:r>
          </a:p>
        </p:txBody>
      </p:sp>
      <p:grpSp>
        <p:nvGrpSpPr>
          <p:cNvPr id="112" name="Group 753">
            <a:extLst>
              <a:ext uri="{FF2B5EF4-FFF2-40B4-BE49-F238E27FC236}">
                <a16:creationId xmlns:a16="http://schemas.microsoft.com/office/drawing/2014/main" id="{A09E4CEA-4A06-2C0A-4CB5-5D886DE7BEE5}"/>
              </a:ext>
            </a:extLst>
          </p:cNvPr>
          <p:cNvGrpSpPr>
            <a:grpSpLocks/>
          </p:cNvGrpSpPr>
          <p:nvPr/>
        </p:nvGrpSpPr>
        <p:grpSpPr bwMode="auto">
          <a:xfrm>
            <a:off x="5545682" y="3000561"/>
            <a:ext cx="3077845" cy="3312160"/>
            <a:chOff x="5477" y="2280"/>
            <a:chExt cx="4847" cy="5216"/>
          </a:xfrm>
        </p:grpSpPr>
        <p:grpSp>
          <p:nvGrpSpPr>
            <p:cNvPr id="113" name="Gruppieren 112">
              <a:extLst>
                <a:ext uri="{FF2B5EF4-FFF2-40B4-BE49-F238E27FC236}">
                  <a16:creationId xmlns:a16="http://schemas.microsoft.com/office/drawing/2014/main" id="{F4D51B5F-4BDC-F57F-EBE1-2AC51235B012}"/>
                </a:ext>
              </a:extLst>
            </p:cNvPr>
            <p:cNvGrpSpPr>
              <a:grpSpLocks/>
            </p:cNvGrpSpPr>
            <p:nvPr/>
          </p:nvGrpSpPr>
          <p:grpSpPr bwMode="auto">
            <a:xfrm>
              <a:off x="5706" y="2280"/>
              <a:ext cx="4618" cy="4792"/>
              <a:chOff x="-5" y="0"/>
              <a:chExt cx="29318" cy="30429"/>
            </a:xfrm>
          </p:grpSpPr>
          <p:grpSp>
            <p:nvGrpSpPr>
              <p:cNvPr id="115" name="Gruppieren 114">
                <a:extLst>
                  <a:ext uri="{FF2B5EF4-FFF2-40B4-BE49-F238E27FC236}">
                    <a16:creationId xmlns:a16="http://schemas.microsoft.com/office/drawing/2014/main" id="{6D4961F3-014C-3C40-DA8F-73A403AF581A}"/>
                  </a:ext>
                </a:extLst>
              </p:cNvPr>
              <p:cNvGrpSpPr>
                <a:grpSpLocks/>
              </p:cNvGrpSpPr>
              <p:nvPr/>
            </p:nvGrpSpPr>
            <p:grpSpPr bwMode="auto">
              <a:xfrm>
                <a:off x="-5" y="1808"/>
                <a:ext cx="29318" cy="27924"/>
                <a:chOff x="-5" y="1"/>
                <a:chExt cx="29318" cy="27929"/>
              </a:xfrm>
            </p:grpSpPr>
            <p:grpSp>
              <p:nvGrpSpPr>
                <p:cNvPr id="118" name="Group 165">
                  <a:extLst>
                    <a:ext uri="{FF2B5EF4-FFF2-40B4-BE49-F238E27FC236}">
                      <a16:creationId xmlns:a16="http://schemas.microsoft.com/office/drawing/2014/main" id="{BC3992F7-2561-D229-CFEC-AFA20336735B}"/>
                    </a:ext>
                  </a:extLst>
                </p:cNvPr>
                <p:cNvGrpSpPr>
                  <a:grpSpLocks/>
                </p:cNvGrpSpPr>
                <p:nvPr/>
              </p:nvGrpSpPr>
              <p:grpSpPr bwMode="auto">
                <a:xfrm>
                  <a:off x="-5" y="1"/>
                  <a:ext cx="29318" cy="26755"/>
                  <a:chOff x="5414" y="2473"/>
                  <a:chExt cx="4617" cy="4213"/>
                </a:xfrm>
              </p:grpSpPr>
              <p:sp>
                <p:nvSpPr>
                  <p:cNvPr id="120" name="Textfeld 35">
                    <a:extLst>
                      <a:ext uri="{FF2B5EF4-FFF2-40B4-BE49-F238E27FC236}">
                        <a16:creationId xmlns:a16="http://schemas.microsoft.com/office/drawing/2014/main" id="{93C4A627-3E1C-1F82-8FF0-A8A19ED07D15}"/>
                      </a:ext>
                    </a:extLst>
                  </p:cNvPr>
                  <p:cNvSpPr txBox="1">
                    <a:spLocks/>
                  </p:cNvSpPr>
                  <p:nvPr/>
                </p:nvSpPr>
                <p:spPr bwMode="auto">
                  <a:xfrm>
                    <a:off x="6091" y="629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A</a:t>
                    </a:r>
                  </a:p>
                </p:txBody>
              </p:sp>
              <p:sp>
                <p:nvSpPr>
                  <p:cNvPr id="121" name="Textfeld 39">
                    <a:extLst>
                      <a:ext uri="{FF2B5EF4-FFF2-40B4-BE49-F238E27FC236}">
                        <a16:creationId xmlns:a16="http://schemas.microsoft.com/office/drawing/2014/main" id="{919F103C-88C5-DAC3-735A-54EF106F1D5A}"/>
                      </a:ext>
                    </a:extLst>
                  </p:cNvPr>
                  <p:cNvSpPr txBox="1">
                    <a:spLocks/>
                  </p:cNvSpPr>
                  <p:nvPr/>
                </p:nvSpPr>
                <p:spPr bwMode="auto">
                  <a:xfrm>
                    <a:off x="7816" y="629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B</a:t>
                    </a:r>
                  </a:p>
                </p:txBody>
              </p:sp>
              <p:sp>
                <p:nvSpPr>
                  <p:cNvPr id="122" name="Textfeld 40">
                    <a:extLst>
                      <a:ext uri="{FF2B5EF4-FFF2-40B4-BE49-F238E27FC236}">
                        <a16:creationId xmlns:a16="http://schemas.microsoft.com/office/drawing/2014/main" id="{23A63FFA-9E0A-325E-C4AD-D94F4C63ECE8}"/>
                      </a:ext>
                    </a:extLst>
                  </p:cNvPr>
                  <p:cNvSpPr txBox="1">
                    <a:spLocks/>
                  </p:cNvSpPr>
                  <p:nvPr/>
                </p:nvSpPr>
                <p:spPr bwMode="auto">
                  <a:xfrm>
                    <a:off x="9631" y="4318"/>
                    <a:ext cx="4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C</a:t>
                    </a:r>
                  </a:p>
                </p:txBody>
              </p:sp>
              <p:sp>
                <p:nvSpPr>
                  <p:cNvPr id="123" name="Textfeld 41">
                    <a:extLst>
                      <a:ext uri="{FF2B5EF4-FFF2-40B4-BE49-F238E27FC236}">
                        <a16:creationId xmlns:a16="http://schemas.microsoft.com/office/drawing/2014/main" id="{9526D1D8-C958-F0E8-5723-1601329117A8}"/>
                      </a:ext>
                    </a:extLst>
                  </p:cNvPr>
                  <p:cNvSpPr txBox="1">
                    <a:spLocks/>
                  </p:cNvSpPr>
                  <p:nvPr/>
                </p:nvSpPr>
                <p:spPr bwMode="auto">
                  <a:xfrm>
                    <a:off x="6136" y="2473"/>
                    <a:ext cx="40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D</a:t>
                    </a:r>
                  </a:p>
                </p:txBody>
              </p:sp>
              <p:grpSp>
                <p:nvGrpSpPr>
                  <p:cNvPr id="124" name="Group 164">
                    <a:extLst>
                      <a:ext uri="{FF2B5EF4-FFF2-40B4-BE49-F238E27FC236}">
                        <a16:creationId xmlns:a16="http://schemas.microsoft.com/office/drawing/2014/main" id="{558A505A-599A-76C8-F79E-A1D09A0C35FA}"/>
                      </a:ext>
                    </a:extLst>
                  </p:cNvPr>
                  <p:cNvGrpSpPr>
                    <a:grpSpLocks/>
                  </p:cNvGrpSpPr>
                  <p:nvPr/>
                </p:nvGrpSpPr>
                <p:grpSpPr bwMode="auto">
                  <a:xfrm>
                    <a:off x="5414" y="2788"/>
                    <a:ext cx="4218" cy="3567"/>
                    <a:chOff x="5414" y="2788"/>
                    <a:chExt cx="4218" cy="3567"/>
                  </a:xfrm>
                </p:grpSpPr>
                <p:cxnSp>
                  <p:nvCxnSpPr>
                    <p:cNvPr id="125" name="Gerade Verbindung 124">
                      <a:extLst>
                        <a:ext uri="{FF2B5EF4-FFF2-40B4-BE49-F238E27FC236}">
                          <a16:creationId xmlns:a16="http://schemas.microsoft.com/office/drawing/2014/main" id="{8B6101AD-553C-4B1D-400D-8019C3B5FB53}"/>
                        </a:ext>
                      </a:extLst>
                    </p:cNvPr>
                    <p:cNvCxnSpPr>
                      <a:cxnSpLocks/>
                    </p:cNvCxnSpPr>
                    <p:nvPr/>
                  </p:nvCxnSpPr>
                  <p:spPr bwMode="auto">
                    <a:xfrm>
                      <a:off x="6136" y="3343"/>
                      <a:ext cx="401" cy="308"/>
                    </a:xfrm>
                    <a:prstGeom prst="line">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grpSp>
                  <p:nvGrpSpPr>
                    <p:cNvPr id="126" name="Group 163">
                      <a:extLst>
                        <a:ext uri="{FF2B5EF4-FFF2-40B4-BE49-F238E27FC236}">
                          <a16:creationId xmlns:a16="http://schemas.microsoft.com/office/drawing/2014/main" id="{1EC8E1AC-5443-710C-450E-5B348C9A9AE0}"/>
                        </a:ext>
                      </a:extLst>
                    </p:cNvPr>
                    <p:cNvGrpSpPr>
                      <a:grpSpLocks/>
                    </p:cNvGrpSpPr>
                    <p:nvPr/>
                  </p:nvGrpSpPr>
                  <p:grpSpPr bwMode="auto">
                    <a:xfrm>
                      <a:off x="5414" y="2788"/>
                      <a:ext cx="4218" cy="3567"/>
                      <a:chOff x="5414" y="2788"/>
                      <a:chExt cx="4218" cy="3567"/>
                    </a:xfrm>
                  </p:grpSpPr>
                  <p:grpSp>
                    <p:nvGrpSpPr>
                      <p:cNvPr id="127" name="Gruppieren 126">
                        <a:extLst>
                          <a:ext uri="{FF2B5EF4-FFF2-40B4-BE49-F238E27FC236}">
                            <a16:creationId xmlns:a16="http://schemas.microsoft.com/office/drawing/2014/main" id="{431F8BAA-7183-9262-30C2-4261823ED715}"/>
                          </a:ext>
                        </a:extLst>
                      </p:cNvPr>
                      <p:cNvGrpSpPr>
                        <a:grpSpLocks/>
                      </p:cNvGrpSpPr>
                      <p:nvPr/>
                    </p:nvGrpSpPr>
                    <p:grpSpPr bwMode="auto">
                      <a:xfrm>
                        <a:off x="5571" y="2788"/>
                        <a:ext cx="4061" cy="3567"/>
                        <a:chOff x="-2155" y="477"/>
                        <a:chExt cx="25777" cy="22661"/>
                      </a:xfrm>
                    </p:grpSpPr>
                    <p:grpSp>
                      <p:nvGrpSpPr>
                        <p:cNvPr id="131" name="Gruppieren 130">
                          <a:extLst>
                            <a:ext uri="{FF2B5EF4-FFF2-40B4-BE49-F238E27FC236}">
                              <a16:creationId xmlns:a16="http://schemas.microsoft.com/office/drawing/2014/main" id="{07DCCF17-5CA1-BC5B-4414-0D44E92AD130}"/>
                            </a:ext>
                          </a:extLst>
                        </p:cNvPr>
                        <p:cNvGrpSpPr>
                          <a:grpSpLocks/>
                        </p:cNvGrpSpPr>
                        <p:nvPr/>
                      </p:nvGrpSpPr>
                      <p:grpSpPr bwMode="auto">
                        <a:xfrm>
                          <a:off x="2226" y="477"/>
                          <a:ext cx="21396" cy="22661"/>
                          <a:chOff x="0" y="0"/>
                          <a:chExt cx="21396" cy="22661"/>
                        </a:xfrm>
                      </p:grpSpPr>
                      <p:sp>
                        <p:nvSpPr>
                          <p:cNvPr id="137" name="Rechtwinkliges Dreieck 136">
                            <a:extLst>
                              <a:ext uri="{FF2B5EF4-FFF2-40B4-BE49-F238E27FC236}">
                                <a16:creationId xmlns:a16="http://schemas.microsoft.com/office/drawing/2014/main" id="{821D7E51-7856-8376-C51C-C4297E934A9D}"/>
                              </a:ext>
                            </a:extLst>
                          </p:cNvPr>
                          <p:cNvSpPr>
                            <a:spLocks/>
                          </p:cNvSpPr>
                          <p:nvPr/>
                        </p:nvSpPr>
                        <p:spPr bwMode="auto">
                          <a:xfrm>
                            <a:off x="0" y="0"/>
                            <a:ext cx="10411" cy="22661"/>
                          </a:xfrm>
                          <a:prstGeom prst="rtTriangle">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cxnSp>
                        <p:nvCxnSpPr>
                          <p:cNvPr id="138" name="Gerader Verbinder 233">
                            <a:extLst>
                              <a:ext uri="{FF2B5EF4-FFF2-40B4-BE49-F238E27FC236}">
                                <a16:creationId xmlns:a16="http://schemas.microsoft.com/office/drawing/2014/main" id="{8DF3A94E-D623-3F44-EF3C-9E6D2E98FA1F}"/>
                              </a:ext>
                            </a:extLst>
                          </p:cNvPr>
                          <p:cNvCxnSpPr>
                            <a:cxnSpLocks/>
                          </p:cNvCxnSpPr>
                          <p:nvPr/>
                        </p:nvCxnSpPr>
                        <p:spPr bwMode="auto">
                          <a:xfrm flipV="1">
                            <a:off x="10415" y="11369"/>
                            <a:ext cx="10981" cy="11286"/>
                          </a:xfrm>
                          <a:prstGeom prst="line">
                            <a:avLst/>
                          </a:prstGeom>
                          <a:noFill/>
                          <a:ln w="9525">
                            <a:solidFill>
                              <a:schemeClr val="dk1">
                                <a:lumMod val="95000"/>
                                <a:lumOff val="0"/>
                              </a:schemeClr>
                            </a:solidFill>
                            <a:round/>
                            <a:headEnd/>
                            <a:tailEnd/>
                          </a:ln>
                          <a:extLst>
                            <a:ext uri="{909E8E84-426E-40DD-AFC4-6F175D3DCCD1}">
                              <a14:hiddenFill xmlns:a14="http://schemas.microsoft.com/office/drawing/2010/main">
                                <a:noFill/>
                              </a14:hiddenFill>
                            </a:ext>
                          </a:extLst>
                        </p:spPr>
                      </p:cxnSp>
                      <p:cxnSp>
                        <p:nvCxnSpPr>
                          <p:cNvPr id="139" name="Gerader Verbinder 234">
                            <a:extLst>
                              <a:ext uri="{FF2B5EF4-FFF2-40B4-BE49-F238E27FC236}">
                                <a16:creationId xmlns:a16="http://schemas.microsoft.com/office/drawing/2014/main" id="{46EF12A7-2D68-72B0-6EEC-D5C3B86935C5}"/>
                              </a:ext>
                            </a:extLst>
                          </p:cNvPr>
                          <p:cNvCxnSpPr>
                            <a:cxnSpLocks/>
                          </p:cNvCxnSpPr>
                          <p:nvPr/>
                        </p:nvCxnSpPr>
                        <p:spPr bwMode="auto">
                          <a:xfrm>
                            <a:off x="0" y="0"/>
                            <a:ext cx="21395" cy="11370"/>
                          </a:xfrm>
                          <a:prstGeom prst="line">
                            <a:avLst/>
                          </a:prstGeom>
                          <a:noFill/>
                          <a:ln w="9525">
                            <a:solidFill>
                              <a:schemeClr val="dk1">
                                <a:lumMod val="95000"/>
                                <a:lumOff val="0"/>
                              </a:schemeClr>
                            </a:solidFill>
                            <a:round/>
                            <a:headEnd/>
                            <a:tailEnd/>
                          </a:ln>
                          <a:extLst>
                            <a:ext uri="{909E8E84-426E-40DD-AFC4-6F175D3DCCD1}">
                              <a14:hiddenFill xmlns:a14="http://schemas.microsoft.com/office/drawing/2010/main">
                                <a:noFill/>
                              </a14:hiddenFill>
                            </a:ext>
                          </a:extLst>
                        </p:spPr>
                      </p:cxnSp>
                    </p:grpSp>
                    <p:sp>
                      <p:nvSpPr>
                        <p:cNvPr id="132" name="Textfeld 251">
                          <a:extLst>
                            <a:ext uri="{FF2B5EF4-FFF2-40B4-BE49-F238E27FC236}">
                              <a16:creationId xmlns:a16="http://schemas.microsoft.com/office/drawing/2014/main" id="{7AF576B3-091B-B254-79DA-057636489BFC}"/>
                            </a:ext>
                          </a:extLst>
                        </p:cNvPr>
                        <p:cNvSpPr txBox="1">
                          <a:spLocks/>
                        </p:cNvSpPr>
                        <p:nvPr/>
                      </p:nvSpPr>
                      <p:spPr bwMode="auto">
                        <a:xfrm>
                          <a:off x="2480" y="19358"/>
                          <a:ext cx="3429"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800" b="1">
                              <a:solidFill>
                                <a:srgbClr val="000000"/>
                              </a:solidFill>
                              <a:effectLst/>
                              <a:latin typeface="Arial" panose="020B0604020202020204" pitchFamily="34" charset="0"/>
                              <a:ea typeface="Times New Roman" panose="02020603050405020304" pitchFamily="18" charset="0"/>
                            </a:rPr>
                            <a:t>.</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3" name="Textfeld 252">
                          <a:extLst>
                            <a:ext uri="{FF2B5EF4-FFF2-40B4-BE49-F238E27FC236}">
                              <a16:creationId xmlns:a16="http://schemas.microsoft.com/office/drawing/2014/main" id="{1FFB59D6-85FE-CA04-96BB-2BDDE6A0E8E0}"/>
                            </a:ext>
                          </a:extLst>
                        </p:cNvPr>
                        <p:cNvSpPr txBox="1">
                          <a:spLocks/>
                        </p:cNvSpPr>
                        <p:nvPr/>
                      </p:nvSpPr>
                      <p:spPr bwMode="auto">
                        <a:xfrm>
                          <a:off x="8825" y="20037"/>
                          <a:ext cx="2545"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400" dirty="0">
                              <a:solidFill>
                                <a:srgbClr val="000000"/>
                              </a:solidFill>
                              <a:effectLst/>
                              <a:latin typeface="Arial" panose="020B0604020202020204" pitchFamily="34" charset="0"/>
                              <a:ea typeface="Times New Roman" panose="02020603050405020304" pitchFamily="18" charset="0"/>
                              <a:sym typeface="Symbol" pitchFamily="2" charset="2"/>
                            </a:rPr>
                            <a:t></a:t>
                          </a:r>
                          <a:endParaRPr lang="de-DE" sz="1200" dirty="0">
                            <a:solidFill>
                              <a:srgbClr val="000000"/>
                            </a:solidFill>
                            <a:effectLst/>
                            <a:latin typeface="Arial" panose="020B0604020202020204" pitchFamily="34" charset="0"/>
                            <a:ea typeface="Times New Roman" panose="02020603050405020304" pitchFamily="18" charset="0"/>
                          </a:endParaRPr>
                        </a:p>
                      </p:txBody>
                    </p:sp>
                    <p:sp>
                      <p:nvSpPr>
                        <p:cNvPr id="134" name="Textfeld 253">
                          <a:extLst>
                            <a:ext uri="{FF2B5EF4-FFF2-40B4-BE49-F238E27FC236}">
                              <a16:creationId xmlns:a16="http://schemas.microsoft.com/office/drawing/2014/main" id="{12047B2B-FA25-8FFA-569E-E5CBDE252911}"/>
                            </a:ext>
                          </a:extLst>
                        </p:cNvPr>
                        <p:cNvSpPr txBox="1">
                          <a:spLocks/>
                        </p:cNvSpPr>
                        <p:nvPr/>
                      </p:nvSpPr>
                      <p:spPr bwMode="auto">
                        <a:xfrm>
                          <a:off x="-2155" y="1655"/>
                          <a:ext cx="5679"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24,7°</a:t>
                          </a:r>
                        </a:p>
                      </p:txBody>
                    </p:sp>
                    <p:sp>
                      <p:nvSpPr>
                        <p:cNvPr id="135" name="Textfeld 254">
                          <a:extLst>
                            <a:ext uri="{FF2B5EF4-FFF2-40B4-BE49-F238E27FC236}">
                              <a16:creationId xmlns:a16="http://schemas.microsoft.com/office/drawing/2014/main" id="{E60117C2-D682-6FD6-6748-3CEDF13AC164}"/>
                            </a:ext>
                          </a:extLst>
                        </p:cNvPr>
                        <p:cNvSpPr txBox="1">
                          <a:spLocks/>
                        </p:cNvSpPr>
                        <p:nvPr/>
                      </p:nvSpPr>
                      <p:spPr bwMode="auto">
                        <a:xfrm>
                          <a:off x="4134" y="2305"/>
                          <a:ext cx="2545"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400">
                              <a:solidFill>
                                <a:srgbClr val="000000"/>
                              </a:solidFill>
                              <a:effectLst/>
                              <a:latin typeface="Arial" panose="020B0604020202020204" pitchFamily="34" charset="0"/>
                              <a:ea typeface="Times New Roman" panose="02020603050405020304" pitchFamily="18" charset="0"/>
                              <a:sym typeface="Symbol" pitchFamily="2" charset="2"/>
                            </a:rPr>
                            <a:t></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36" name="Textfeld 255">
                          <a:extLst>
                            <a:ext uri="{FF2B5EF4-FFF2-40B4-BE49-F238E27FC236}">
                              <a16:creationId xmlns:a16="http://schemas.microsoft.com/office/drawing/2014/main" id="{033C8F8B-64FB-AEFB-C383-0C1DC02D62F6}"/>
                            </a:ext>
                          </a:extLst>
                        </p:cNvPr>
                        <p:cNvSpPr txBox="1">
                          <a:spLocks/>
                        </p:cNvSpPr>
                        <p:nvPr/>
                      </p:nvSpPr>
                      <p:spPr bwMode="auto">
                        <a:xfrm>
                          <a:off x="11338" y="18919"/>
                          <a:ext cx="4854" cy="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dirty="0">
                              <a:solidFill>
                                <a:srgbClr val="000000"/>
                              </a:solidFill>
                              <a:effectLst/>
                              <a:latin typeface="Arial" panose="020B0604020202020204" pitchFamily="34" charset="0"/>
                              <a:ea typeface="Times New Roman" panose="02020603050405020304" pitchFamily="18" charset="0"/>
                            </a:rPr>
                            <a:t>72°</a:t>
                          </a:r>
                        </a:p>
                      </p:txBody>
                    </p:sp>
                  </p:grpSp>
                  <p:sp>
                    <p:nvSpPr>
                      <p:cNvPr id="128" name="Textfeld 3">
                        <a:extLst>
                          <a:ext uri="{FF2B5EF4-FFF2-40B4-BE49-F238E27FC236}">
                            <a16:creationId xmlns:a16="http://schemas.microsoft.com/office/drawing/2014/main" id="{5FD1BBE0-D054-900B-7754-05D464CE1D22}"/>
                          </a:ext>
                        </a:extLst>
                      </p:cNvPr>
                      <p:cNvSpPr txBox="1">
                        <a:spLocks/>
                      </p:cNvSpPr>
                      <p:nvPr/>
                    </p:nvSpPr>
                    <p:spPr bwMode="auto">
                      <a:xfrm rot="1665874">
                        <a:off x="7813" y="3315"/>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5,5 cm</a:t>
                        </a:r>
                      </a:p>
                    </p:txBody>
                  </p:sp>
                  <p:sp>
                    <p:nvSpPr>
                      <p:cNvPr id="129" name="Textfeld 4">
                        <a:extLst>
                          <a:ext uri="{FF2B5EF4-FFF2-40B4-BE49-F238E27FC236}">
                            <a16:creationId xmlns:a16="http://schemas.microsoft.com/office/drawing/2014/main" id="{029AE5C7-6737-339A-BB08-9E678F1601A3}"/>
                          </a:ext>
                        </a:extLst>
                      </p:cNvPr>
                      <p:cNvSpPr txBox="1">
                        <a:spLocks/>
                      </p:cNvSpPr>
                      <p:nvPr/>
                    </p:nvSpPr>
                    <p:spPr bwMode="auto">
                      <a:xfrm rot="3885976">
                        <a:off x="7302" y="4016"/>
                        <a:ext cx="663"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dirty="0">
                            <a:solidFill>
                              <a:srgbClr val="000000"/>
                            </a:solidFill>
                            <a:effectLst/>
                            <a:latin typeface="Arial" panose="020B0604020202020204" pitchFamily="34" charset="0"/>
                            <a:ea typeface="Times New Roman" panose="02020603050405020304" pitchFamily="18" charset="0"/>
                          </a:rPr>
                          <a:t>5,5 cm</a:t>
                        </a:r>
                      </a:p>
                    </p:txBody>
                  </p:sp>
                  <p:sp>
                    <p:nvSpPr>
                      <p:cNvPr id="130" name="Textfeld 5">
                        <a:extLst>
                          <a:ext uri="{FF2B5EF4-FFF2-40B4-BE49-F238E27FC236}">
                            <a16:creationId xmlns:a16="http://schemas.microsoft.com/office/drawing/2014/main" id="{8645211F-59BA-EE5C-8077-A797A2C88B36}"/>
                          </a:ext>
                        </a:extLst>
                      </p:cNvPr>
                      <p:cNvSpPr txBox="1">
                        <a:spLocks/>
                      </p:cNvSpPr>
                      <p:nvPr/>
                    </p:nvSpPr>
                    <p:spPr bwMode="auto">
                      <a:xfrm rot="5400000">
                        <a:off x="5715" y="3919"/>
                        <a:ext cx="598"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r>
                          <a:rPr lang="de-DE" sz="1200">
                            <a:solidFill>
                              <a:srgbClr val="000000"/>
                            </a:solidFill>
                            <a:effectLst/>
                            <a:latin typeface="Arial" panose="020B0604020202020204" pitchFamily="34" charset="0"/>
                            <a:ea typeface="Times New Roman" panose="02020603050405020304" pitchFamily="18" charset="0"/>
                          </a:rPr>
                          <a:t>5,0 cm</a:t>
                        </a:r>
                      </a:p>
                    </p:txBody>
                  </p:sp>
                </p:grpSp>
              </p:grpSp>
            </p:grpSp>
            <p:sp>
              <p:nvSpPr>
                <p:cNvPr id="119" name="Bogen 256">
                  <a:extLst>
                    <a:ext uri="{FF2B5EF4-FFF2-40B4-BE49-F238E27FC236}">
                      <a16:creationId xmlns:a16="http://schemas.microsoft.com/office/drawing/2014/main" id="{2765361A-F12B-9517-822B-07BCF3337C7A}"/>
                    </a:ext>
                  </a:extLst>
                </p:cNvPr>
                <p:cNvSpPr>
                  <a:spLocks/>
                </p:cNvSpPr>
                <p:nvPr/>
              </p:nvSpPr>
              <p:spPr bwMode="auto">
                <a:xfrm>
                  <a:off x="2232" y="21450"/>
                  <a:ext cx="6480" cy="6480"/>
                </a:xfrm>
                <a:custGeom>
                  <a:avLst/>
                  <a:gdLst>
                    <a:gd name="T0" fmla="*/ 0 w 648000"/>
                    <a:gd name="T1" fmla="*/ 0 h 648000"/>
                    <a:gd name="T2" fmla="*/ 0 w 648000"/>
                    <a:gd name="T3" fmla="*/ 0 h 648000"/>
                    <a:gd name="T4" fmla="*/ 0 60000 65536"/>
                    <a:gd name="T5" fmla="*/ 0 60000 65536"/>
                  </a:gdLst>
                  <a:ahLst/>
                  <a:cxnLst>
                    <a:cxn ang="T4">
                      <a:pos x="T0" y="T1"/>
                    </a:cxn>
                    <a:cxn ang="T5">
                      <a:pos x="T2" y="T3"/>
                    </a:cxn>
                  </a:cxnLst>
                  <a:rect l="0" t="0" r="r" b="b"/>
                  <a:pathLst>
                    <a:path w="648000" h="648000" stroke="0">
                      <a:moveTo>
                        <a:pt x="324000" y="0"/>
                      </a:moveTo>
                      <a:cubicBezTo>
                        <a:pt x="502940" y="0"/>
                        <a:pt x="648000" y="145060"/>
                        <a:pt x="648000" y="324000"/>
                      </a:cubicBezTo>
                      <a:lnTo>
                        <a:pt x="324000" y="324000"/>
                      </a:lnTo>
                      <a:lnTo>
                        <a:pt x="324000" y="0"/>
                      </a:lnTo>
                      <a:close/>
                    </a:path>
                    <a:path w="648000" h="648000" fill="none">
                      <a:moveTo>
                        <a:pt x="324000" y="0"/>
                      </a:moveTo>
                      <a:cubicBezTo>
                        <a:pt x="502940" y="0"/>
                        <a:pt x="648000" y="145060"/>
                        <a:pt x="648000" y="324000"/>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grpSp>
          <p:sp>
            <p:nvSpPr>
              <p:cNvPr id="116" name="Bogen 258">
                <a:extLst>
                  <a:ext uri="{FF2B5EF4-FFF2-40B4-BE49-F238E27FC236}">
                    <a16:creationId xmlns:a16="http://schemas.microsoft.com/office/drawing/2014/main" id="{6706DB02-9EEE-8198-C8DE-F7E37CF69E40}"/>
                  </a:ext>
                </a:extLst>
              </p:cNvPr>
              <p:cNvSpPr>
                <a:spLocks/>
              </p:cNvSpPr>
              <p:nvPr/>
            </p:nvSpPr>
            <p:spPr bwMode="auto">
              <a:xfrm>
                <a:off x="10951" y="21584"/>
                <a:ext cx="8846" cy="8845"/>
              </a:xfrm>
              <a:custGeom>
                <a:avLst/>
                <a:gdLst>
                  <a:gd name="T0" fmla="*/ 0 w 884555"/>
                  <a:gd name="T1" fmla="*/ 0 h 884555"/>
                  <a:gd name="T2" fmla="*/ 0 w 884555"/>
                  <a:gd name="T3" fmla="*/ 0 h 884555"/>
                  <a:gd name="T4" fmla="*/ 0 w 884555"/>
                  <a:gd name="T5" fmla="*/ 0 h 884555"/>
                  <a:gd name="T6" fmla="*/ 0 60000 65536"/>
                  <a:gd name="T7" fmla="*/ 0 60000 65536"/>
                  <a:gd name="T8" fmla="*/ 0 60000 65536"/>
                </a:gdLst>
                <a:ahLst/>
                <a:cxnLst>
                  <a:cxn ang="T6">
                    <a:pos x="T0" y="T1"/>
                  </a:cxn>
                  <a:cxn ang="T7">
                    <a:pos x="T2" y="T3"/>
                  </a:cxn>
                  <a:cxn ang="T8">
                    <a:pos x="T4" y="T5"/>
                  </a:cxn>
                </a:cxnLst>
                <a:rect l="0" t="0" r="r" b="b"/>
                <a:pathLst>
                  <a:path w="884555" h="884555" stroke="0">
                    <a:moveTo>
                      <a:pt x="2142" y="485750"/>
                    </a:moveTo>
                    <a:cubicBezTo>
                      <a:pt x="-17266" y="289257"/>
                      <a:pt x="95923" y="103701"/>
                      <a:pt x="279517" y="31038"/>
                    </a:cubicBezTo>
                    <a:cubicBezTo>
                      <a:pt x="463110" y="-41625"/>
                      <a:pt x="672629" y="16209"/>
                      <a:pt x="792951" y="172762"/>
                    </a:cubicBezTo>
                    <a:lnTo>
                      <a:pt x="442278" y="442278"/>
                    </a:lnTo>
                    <a:lnTo>
                      <a:pt x="2142" y="485750"/>
                    </a:lnTo>
                    <a:close/>
                  </a:path>
                  <a:path w="884555" h="884555" fill="none">
                    <a:moveTo>
                      <a:pt x="2142" y="485750"/>
                    </a:moveTo>
                    <a:cubicBezTo>
                      <a:pt x="-17266" y="289257"/>
                      <a:pt x="95923" y="103701"/>
                      <a:pt x="279517" y="31038"/>
                    </a:cubicBezTo>
                    <a:cubicBezTo>
                      <a:pt x="463110" y="-41625"/>
                      <a:pt x="672629" y="16209"/>
                      <a:pt x="792951" y="172762"/>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sp>
            <p:nvSpPr>
              <p:cNvPr id="117" name="Bogen 259">
                <a:extLst>
                  <a:ext uri="{FF2B5EF4-FFF2-40B4-BE49-F238E27FC236}">
                    <a16:creationId xmlns:a16="http://schemas.microsoft.com/office/drawing/2014/main" id="{CC469CE6-B1BB-7A8F-66C1-A64272146B0B}"/>
                  </a:ext>
                </a:extLst>
              </p:cNvPr>
              <p:cNvSpPr>
                <a:spLocks/>
              </p:cNvSpPr>
              <p:nvPr/>
            </p:nvSpPr>
            <p:spPr bwMode="auto">
              <a:xfrm>
                <a:off x="830" y="0"/>
                <a:ext cx="11100" cy="11099"/>
              </a:xfrm>
              <a:custGeom>
                <a:avLst/>
                <a:gdLst>
                  <a:gd name="T0" fmla="*/ 0 w 1109980"/>
                  <a:gd name="T1" fmla="*/ 0 h 1109980"/>
                  <a:gd name="T2" fmla="*/ 0 w 1109980"/>
                  <a:gd name="T3" fmla="*/ 0 h 1109980"/>
                  <a:gd name="T4" fmla="*/ 0 60000 65536"/>
                  <a:gd name="T5" fmla="*/ 0 60000 65536"/>
                </a:gdLst>
                <a:ahLst/>
                <a:cxnLst>
                  <a:cxn ang="T4">
                    <a:pos x="T0" y="T1"/>
                  </a:cxn>
                  <a:cxn ang="T5">
                    <a:pos x="T2" y="T3"/>
                  </a:cxn>
                </a:cxnLst>
                <a:rect l="0" t="0" r="r" b="b"/>
                <a:pathLst>
                  <a:path w="1109980" h="1109980" stroke="0">
                    <a:moveTo>
                      <a:pt x="1087355" y="711839"/>
                    </a:moveTo>
                    <a:cubicBezTo>
                      <a:pt x="1008078" y="980916"/>
                      <a:pt x="740483" y="1148533"/>
                      <a:pt x="463785" y="1102434"/>
                    </a:cubicBezTo>
                    <a:lnTo>
                      <a:pt x="554990" y="554990"/>
                    </a:lnTo>
                    <a:lnTo>
                      <a:pt x="1087355" y="711839"/>
                    </a:lnTo>
                    <a:close/>
                  </a:path>
                  <a:path w="1109980" h="1109980" fill="none">
                    <a:moveTo>
                      <a:pt x="1087355" y="711839"/>
                    </a:moveTo>
                    <a:cubicBezTo>
                      <a:pt x="1008078" y="980916"/>
                      <a:pt x="740483" y="1148533"/>
                      <a:pt x="463785" y="1102434"/>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de-DE"/>
              </a:p>
            </p:txBody>
          </p:sp>
        </p:grpSp>
        <p:sp>
          <p:nvSpPr>
            <p:cNvPr id="114" name="Textfeld 261">
              <a:extLst>
                <a:ext uri="{FF2B5EF4-FFF2-40B4-BE49-F238E27FC236}">
                  <a16:creationId xmlns:a16="http://schemas.microsoft.com/office/drawing/2014/main" id="{FD024D50-7245-A74D-135E-BC3E1009D473}"/>
                </a:ext>
              </a:extLst>
            </p:cNvPr>
            <p:cNvSpPr txBox="1">
              <a:spLocks/>
            </p:cNvSpPr>
            <p:nvPr/>
          </p:nvSpPr>
          <p:spPr bwMode="auto">
            <a:xfrm>
              <a:off x="5477" y="6963"/>
              <a:ext cx="3433"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r>
                <a:rPr lang="de-DE" sz="900">
                  <a:solidFill>
                    <a:srgbClr val="000000"/>
                  </a:solidFill>
                  <a:effectLst/>
                  <a:latin typeface="Arial" panose="020B0604020202020204" pitchFamily="34" charset="0"/>
                  <a:ea typeface="Times New Roman" panose="02020603050405020304" pitchFamily="18" charset="0"/>
                </a:rPr>
                <a:t>(Skizze nicht maßstabsgerecht)</a:t>
              </a:r>
              <a:endParaRPr lang="de-DE" sz="1200">
                <a:solidFill>
                  <a:srgbClr val="000000"/>
                </a:solidFill>
                <a:effectLst/>
                <a:latin typeface="Arial" panose="020B0604020202020204" pitchFamily="34"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3299F319-7822-FAB8-A06C-4E25F8C8875F}"/>
                  </a:ext>
                </a:extLst>
              </p:cNvPr>
              <p:cNvSpPr txBox="1"/>
              <p:nvPr/>
            </p:nvSpPr>
            <p:spPr>
              <a:xfrm>
                <a:off x="7940735" y="4373288"/>
                <a:ext cx="453970" cy="369332"/>
              </a:xfrm>
              <a:prstGeom prst="rect">
                <a:avLst/>
              </a:prstGeom>
              <a:noFill/>
            </p:spPr>
            <p:txBody>
              <a:bodyPr wrap="none" rtlCol="0">
                <a:spAutoFit/>
              </a:bodyPr>
              <a:lstStyle/>
              <a:p>
                <a:r>
                  <a:rPr lang="de-DE" sz="1400" dirty="0">
                    <a:solidFill>
                      <a:schemeClr val="accent4">
                        <a:lumMod val="60000"/>
                        <a:lumOff val="40000"/>
                      </a:schemeClr>
                    </a:solidFill>
                  </a:rPr>
                  <a:t>72</a:t>
                </a:r>
                <a14:m>
                  <m:oMath xmlns:m="http://schemas.openxmlformats.org/officeDocument/2006/math">
                    <m:r>
                      <a:rPr lang="de-DE" i="1" smtClean="0">
                        <a:solidFill>
                          <a:schemeClr val="accent4">
                            <a:lumMod val="60000"/>
                            <a:lumOff val="40000"/>
                          </a:schemeClr>
                        </a:solidFill>
                        <a:latin typeface="Cambria Math" panose="02040503050406030204" pitchFamily="18" charset="0"/>
                        <a:ea typeface="Cambria Math" panose="02040503050406030204" pitchFamily="18" charset="0"/>
                      </a:rPr>
                      <m:t>°</m:t>
                    </m:r>
                  </m:oMath>
                </a14:m>
                <a:endParaRPr lang="de-DE" dirty="0">
                  <a:solidFill>
                    <a:schemeClr val="accent4">
                      <a:lumMod val="60000"/>
                      <a:lumOff val="40000"/>
                    </a:schemeClr>
                  </a:solidFill>
                </a:endParaRPr>
              </a:p>
            </p:txBody>
          </p:sp>
        </mc:Choice>
        <mc:Fallback xmlns="">
          <p:sp>
            <p:nvSpPr>
              <p:cNvPr id="7" name="Textfeld 6">
                <a:extLst>
                  <a:ext uri="{FF2B5EF4-FFF2-40B4-BE49-F238E27FC236}">
                    <a16:creationId xmlns:a16="http://schemas.microsoft.com/office/drawing/2014/main" id="{3299F319-7822-FAB8-A06C-4E25F8C8875F}"/>
                  </a:ext>
                </a:extLst>
              </p:cNvPr>
              <p:cNvSpPr txBox="1">
                <a:spLocks noRot="1" noChangeAspect="1" noMove="1" noResize="1" noEditPoints="1" noAdjustHandles="1" noChangeArrowheads="1" noChangeShapeType="1" noTextEdit="1"/>
              </p:cNvSpPr>
              <p:nvPr/>
            </p:nvSpPr>
            <p:spPr>
              <a:xfrm>
                <a:off x="7940735" y="4373288"/>
                <a:ext cx="453970" cy="369332"/>
              </a:xfrm>
              <a:prstGeom prst="rect">
                <a:avLst/>
              </a:prstGeom>
              <a:blipFill>
                <a:blip r:embed="rId5"/>
                <a:stretch>
                  <a:fillRect l="-4054" b="-13115"/>
                </a:stretch>
              </a:blipFill>
            </p:spPr>
            <p:txBody>
              <a:bodyPr/>
              <a:lstStyle/>
              <a:p>
                <a:r>
                  <a:rPr lang="de-DE">
                    <a:noFill/>
                  </a:rPr>
                  <a:t> </a:t>
                </a:r>
              </a:p>
            </p:txBody>
          </p:sp>
        </mc:Fallback>
      </mc:AlternateContent>
      <p:sp>
        <p:nvSpPr>
          <p:cNvPr id="11" name="Fußzeilenplatzhalter 5">
            <a:extLst>
              <a:ext uri="{FF2B5EF4-FFF2-40B4-BE49-F238E27FC236}">
                <a16:creationId xmlns:a16="http://schemas.microsoft.com/office/drawing/2014/main" id="{9E2E36A3-C89D-6225-7CFA-9F6328DDE076}"/>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507DA3B4-929D-DFC3-0E0E-1C5E26E0706D}"/>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11</a:t>
            </a:r>
          </a:p>
        </p:txBody>
      </p:sp>
      <p:pic>
        <p:nvPicPr>
          <p:cNvPr id="5" name="Grafik 4">
            <a:extLst>
              <a:ext uri="{FF2B5EF4-FFF2-40B4-BE49-F238E27FC236}">
                <a16:creationId xmlns:a16="http://schemas.microsoft.com/office/drawing/2014/main" id="{D0783B35-A00B-32ED-9363-D81A7F1BC357}"/>
              </a:ext>
            </a:extLst>
          </p:cNvPr>
          <p:cNvPicPr>
            <a:picLocks noChangeAspect="1"/>
          </p:cNvPicPr>
          <p:nvPr/>
        </p:nvPicPr>
        <p:blipFill>
          <a:blip r:embed="rId6"/>
          <a:stretch>
            <a:fillRect/>
          </a:stretch>
        </p:blipFill>
        <p:spPr>
          <a:xfrm>
            <a:off x="3779649" y="1343298"/>
            <a:ext cx="5346592" cy="1472875"/>
          </a:xfrm>
          <a:prstGeom prst="rect">
            <a:avLst/>
          </a:prstGeom>
        </p:spPr>
      </p:pic>
      <p:sp>
        <p:nvSpPr>
          <p:cNvPr id="10" name="Textfeld 9">
            <a:extLst>
              <a:ext uri="{FF2B5EF4-FFF2-40B4-BE49-F238E27FC236}">
                <a16:creationId xmlns:a16="http://schemas.microsoft.com/office/drawing/2014/main" id="{78133D7C-F401-A9E2-5281-9458E09E5E4B}"/>
              </a:ext>
            </a:extLst>
          </p:cNvPr>
          <p:cNvSpPr txBox="1"/>
          <p:nvPr/>
        </p:nvSpPr>
        <p:spPr>
          <a:xfrm>
            <a:off x="5625054" y="1386872"/>
            <a:ext cx="1409360" cy="215444"/>
          </a:xfrm>
          <a:prstGeom prst="rect">
            <a:avLst/>
          </a:prstGeom>
          <a:noFill/>
        </p:spPr>
        <p:txBody>
          <a:bodyPr wrap="none" rtlCol="0">
            <a:spAutoFit/>
          </a:bodyPr>
          <a:lstStyle/>
          <a:p>
            <a:r>
              <a:rPr lang="de-DE" sz="800" dirty="0"/>
              <a:t>Skizze nicht maßstabsgerecht</a:t>
            </a:r>
          </a:p>
        </p:txBody>
      </p:sp>
    </p:spTree>
    <p:extLst>
      <p:ext uri="{BB962C8B-B14F-4D97-AF65-F5344CB8AC3E}">
        <p14:creationId xmlns:p14="http://schemas.microsoft.com/office/powerpoint/2010/main" val="1081827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E028494-3385-17DC-75A1-A179D79329A6}"/>
              </a:ext>
            </a:extLst>
          </p:cNvPr>
          <p:cNvSpPr>
            <a:spLocks noGrp="1"/>
          </p:cNvSpPr>
          <p:nvPr>
            <p:ph idx="1"/>
          </p:nvPr>
        </p:nvSpPr>
        <p:spPr/>
        <p:txBody>
          <a:bodyPr/>
          <a:lstStyle/>
          <a:p>
            <a:r>
              <a:rPr lang="de-DE" sz="1600" b="1" dirty="0"/>
              <a:t>Aufgabe 1</a:t>
            </a:r>
          </a:p>
          <a:p>
            <a:r>
              <a:rPr lang="de-DE" sz="1600" dirty="0"/>
              <a:t>a) Ein Rechteck hat einen Flächeninhalt von 45 cm</a:t>
            </a:r>
            <a:r>
              <a:rPr lang="de-DE" sz="1600" baseline="30000" dirty="0"/>
              <a:t>2</a:t>
            </a:r>
            <a:r>
              <a:rPr lang="de-DE" sz="1600" dirty="0"/>
              <a:t>. </a:t>
            </a:r>
          </a:p>
          <a:p>
            <a:r>
              <a:rPr lang="de-DE" sz="1600" dirty="0"/>
              <a:t>Die Seite a ist 9 cm lang. Berechne die Länge von Seite b. </a:t>
            </a:r>
          </a:p>
          <a:p>
            <a:endParaRPr lang="de-DE" sz="1600" dirty="0"/>
          </a:p>
          <a:p>
            <a:endParaRPr lang="de-DE" sz="1600" dirty="0"/>
          </a:p>
          <a:p>
            <a:r>
              <a:rPr lang="de-DE" sz="1600" dirty="0"/>
              <a:t>b) Ein Rechteck mit den Seiten a und b hat einen Umfang von u = 34 cm. </a:t>
            </a:r>
          </a:p>
          <a:p>
            <a:r>
              <a:rPr lang="de-DE" sz="1600" dirty="0"/>
              <a:t>Die Seite b ist 4 cm lang. Berechne die Länge von Seite a.</a:t>
            </a:r>
          </a:p>
          <a:p>
            <a:endParaRPr lang="de-DE" sz="1600" dirty="0"/>
          </a:p>
          <a:p>
            <a:endParaRPr lang="de-DE" sz="1600" dirty="0"/>
          </a:p>
          <a:p>
            <a:r>
              <a:rPr lang="de-DE" sz="1600" dirty="0"/>
              <a:t>c) Ein Quadrat mit der Seitenlänge a hat </a:t>
            </a:r>
          </a:p>
          <a:p>
            <a:r>
              <a:rPr lang="de-DE" sz="1600" dirty="0"/>
              <a:t>einen Flächeninhalt von A = 49.000 cm</a:t>
            </a:r>
            <a:r>
              <a:rPr lang="de-DE" sz="1600" baseline="30000" dirty="0"/>
              <a:t>2</a:t>
            </a:r>
            <a:r>
              <a:rPr lang="de-DE" sz="1600" dirty="0"/>
              <a:t>. Berechne die Seitenlänge a.</a:t>
            </a:r>
          </a:p>
          <a:p>
            <a:endParaRPr lang="de-DE" sz="1600" dirty="0"/>
          </a:p>
          <a:p>
            <a:r>
              <a:rPr lang="de-DE" sz="1600" dirty="0"/>
              <a:t>d) Ein Quadrat mit der Seitenlänge a hat den Umfang u = 50 mm. Berechne die Seitenlänge a.</a:t>
            </a:r>
          </a:p>
          <a:p>
            <a:endParaRPr lang="de-DE" dirty="0"/>
          </a:p>
          <a:p>
            <a:endParaRPr lang="de-DE" dirty="0"/>
          </a:p>
        </p:txBody>
      </p:sp>
      <p:sp>
        <p:nvSpPr>
          <p:cNvPr id="3" name="Textplatzhalter 2">
            <a:extLst>
              <a:ext uri="{FF2B5EF4-FFF2-40B4-BE49-F238E27FC236}">
                <a16:creationId xmlns:a16="http://schemas.microsoft.com/office/drawing/2014/main" id="{99032FFA-3F42-DBC3-E78F-578BE814239B}"/>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9E0D33D-98FC-467A-9B67-98F7EE4E74B4}"/>
              </a:ext>
            </a:extLst>
          </p:cNvPr>
          <p:cNvSpPr>
            <a:spLocks noGrp="1"/>
          </p:cNvSpPr>
          <p:nvPr>
            <p:ph type="title"/>
          </p:nvPr>
        </p:nvSpPr>
        <p:spPr/>
        <p:txBody>
          <a:bodyPr>
            <a:normAutofit/>
          </a:bodyPr>
          <a:lstStyle/>
          <a:p>
            <a:r>
              <a:rPr lang="de-DE" dirty="0"/>
              <a:t>Seitenlängen von Vierecken bestimmen</a:t>
            </a:r>
          </a:p>
        </p:txBody>
      </p:sp>
      <p:pic>
        <p:nvPicPr>
          <p:cNvPr id="9" name="Grafik 8">
            <a:extLst>
              <a:ext uri="{FF2B5EF4-FFF2-40B4-BE49-F238E27FC236}">
                <a16:creationId xmlns:a16="http://schemas.microsoft.com/office/drawing/2014/main" id="{48B7A98F-E35A-9AE8-C75D-B9EEE0F4A6AD}"/>
              </a:ext>
            </a:extLst>
          </p:cNvPr>
          <p:cNvPicPr>
            <a:picLocks noChangeAspect="1"/>
          </p:cNvPicPr>
          <p:nvPr/>
        </p:nvPicPr>
        <p:blipFill>
          <a:blip r:embed="rId2"/>
          <a:stretch>
            <a:fillRect/>
          </a:stretch>
        </p:blipFill>
        <p:spPr>
          <a:xfrm>
            <a:off x="6316200" y="1315975"/>
            <a:ext cx="2643117" cy="1296144"/>
          </a:xfrm>
          <a:prstGeom prst="rect">
            <a:avLst/>
          </a:prstGeom>
        </p:spPr>
      </p:pic>
      <p:pic>
        <p:nvPicPr>
          <p:cNvPr id="11" name="Grafik 10">
            <a:extLst>
              <a:ext uri="{FF2B5EF4-FFF2-40B4-BE49-F238E27FC236}">
                <a16:creationId xmlns:a16="http://schemas.microsoft.com/office/drawing/2014/main" id="{DC8D1401-4139-335D-FA38-2FE882572831}"/>
              </a:ext>
            </a:extLst>
          </p:cNvPr>
          <p:cNvPicPr>
            <a:picLocks noChangeAspect="1"/>
          </p:cNvPicPr>
          <p:nvPr/>
        </p:nvPicPr>
        <p:blipFill>
          <a:blip r:embed="rId3"/>
          <a:stretch>
            <a:fillRect/>
          </a:stretch>
        </p:blipFill>
        <p:spPr>
          <a:xfrm>
            <a:off x="6100997" y="2996109"/>
            <a:ext cx="2858320" cy="1401676"/>
          </a:xfrm>
          <a:prstGeom prst="rect">
            <a:avLst/>
          </a:prstGeom>
        </p:spPr>
      </p:pic>
      <p:sp>
        <p:nvSpPr>
          <p:cNvPr id="13" name="Fußzeilenplatzhalter 5">
            <a:extLst>
              <a:ext uri="{FF2B5EF4-FFF2-40B4-BE49-F238E27FC236}">
                <a16:creationId xmlns:a16="http://schemas.microsoft.com/office/drawing/2014/main" id="{CA795EEE-8A2E-552A-4F94-FD35BFAE9CE3}"/>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38B6E544-7A48-9A0E-D03E-21E93AA13B87}"/>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12</a:t>
            </a:r>
          </a:p>
        </p:txBody>
      </p:sp>
      <p:grpSp>
        <p:nvGrpSpPr>
          <p:cNvPr id="5" name="Knopf3">
            <a:extLst>
              <a:ext uri="{FF2B5EF4-FFF2-40B4-BE49-F238E27FC236}">
                <a16:creationId xmlns:a16="http://schemas.microsoft.com/office/drawing/2014/main" id="{0BD652D7-1DCD-6950-9F46-D9B5946846C4}"/>
              </a:ext>
            </a:extLst>
          </p:cNvPr>
          <p:cNvGrpSpPr/>
          <p:nvPr/>
        </p:nvGrpSpPr>
        <p:grpSpPr>
          <a:xfrm>
            <a:off x="9380848" y="2310011"/>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77B579C9-06A0-7695-EEA9-47A01EB9926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4">
              <a:extLst>
                <a:ext uri="{FF2B5EF4-FFF2-40B4-BE49-F238E27FC236}">
                  <a16:creationId xmlns:a16="http://schemas.microsoft.com/office/drawing/2014/main" id="{9F525C9D-5AE9-58FC-263E-6C835456683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6" name="Hilfe 3 Grafik">
            <a:extLst>
              <a:ext uri="{FF2B5EF4-FFF2-40B4-BE49-F238E27FC236}">
                <a16:creationId xmlns:a16="http://schemas.microsoft.com/office/drawing/2014/main" id="{88286EA1-B10B-2B52-ADEB-C3B18D416B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47971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FE028494-3385-17DC-75A1-A179D79329A6}"/>
                  </a:ext>
                </a:extLst>
              </p:cNvPr>
              <p:cNvSpPr>
                <a:spLocks noGrp="1"/>
              </p:cNvSpPr>
              <p:nvPr>
                <p:ph idx="1"/>
              </p:nvPr>
            </p:nvSpPr>
            <p:spPr>
              <a:xfrm>
                <a:off x="64289" y="1053501"/>
                <a:ext cx="9203968" cy="5174278"/>
              </a:xfrm>
            </p:spPr>
            <p:txBody>
              <a:bodyPr/>
              <a:lstStyle/>
              <a:p>
                <a:r>
                  <a:rPr lang="de-DE" sz="1600" b="1" dirty="0"/>
                  <a:t>Aufgabe 1</a:t>
                </a:r>
              </a:p>
              <a:p>
                <a:r>
                  <a:rPr lang="de-DE" sz="1600" dirty="0"/>
                  <a:t>Lösungsstrategie: Man notiert die passende Formel aus der Formelsammlung und setzt alle gegebenen Werte ein. Dann formt man die Gleichung nach der gesuchten Größe um.</a:t>
                </a:r>
              </a:p>
              <a:p>
                <a:r>
                  <a:rPr lang="de-DE" sz="1600" dirty="0"/>
                  <a:t> Tipp: Manchmal kannst du dir die fehlende Größe im Kopf erschließen.</a:t>
                </a:r>
              </a:p>
              <a:p>
                <a:r>
                  <a:rPr lang="de-DE" sz="1600" dirty="0"/>
                  <a:t>a) A</a:t>
                </a:r>
                <a:r>
                  <a:rPr lang="de-DE" sz="1600" baseline="-25000" dirty="0"/>
                  <a:t>Rechteck</a:t>
                </a:r>
                <a:r>
                  <a:rPr lang="de-DE" sz="1600" dirty="0"/>
                  <a:t> =  a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 </m:t>
                    </m:r>
                  </m:oMath>
                </a14:m>
                <a:r>
                  <a:rPr lang="de-DE" sz="1600" dirty="0"/>
                  <a:t>b 	 9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b = 45  | : 9	(b muss 5 cm betragen.)</a:t>
                </a:r>
              </a:p>
              <a:p>
                <a:r>
                  <a:rPr lang="de-DE" sz="1600" dirty="0"/>
                  <a:t>		 b   = 5 cm</a:t>
                </a:r>
              </a:p>
              <a:p>
                <a:r>
                  <a:rPr lang="de-DE" sz="1600" dirty="0"/>
                  <a:t>b) u = 2a + 2b	34 = 2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4 + 2a	 8 + 2a = 34| - 8</a:t>
                </a:r>
              </a:p>
              <a:p>
                <a:r>
                  <a:rPr lang="de-DE" sz="1600" dirty="0"/>
                  <a:t>				2a = 26	  | : 2	</a:t>
                </a:r>
              </a:p>
              <a:p>
                <a:r>
                  <a:rPr lang="de-DE" sz="1600" dirty="0"/>
                  <a:t>				a = 13 cm </a:t>
                </a:r>
              </a:p>
              <a:p>
                <a:r>
                  <a:rPr lang="de-DE" sz="1600" dirty="0"/>
                  <a:t>                                                                                     </a:t>
                </a:r>
              </a:p>
              <a:p>
                <a:r>
                  <a:rPr lang="de-DE" sz="1600" dirty="0"/>
                  <a:t>c) A</a:t>
                </a:r>
                <a:r>
                  <a:rPr lang="de-DE" sz="1600" baseline="-25000" dirty="0"/>
                  <a:t>Quadrat</a:t>
                </a:r>
                <a:r>
                  <a:rPr lang="de-DE" sz="1600" dirty="0"/>
                  <a:t> = a²	 a² = 49.000|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a:t>
                </a:r>
              </a:p>
              <a:p>
                <a:r>
                  <a:rPr lang="de-DE" sz="1600" dirty="0"/>
                  <a:t>		  a = 700 cm</a:t>
                </a:r>
              </a:p>
              <a:p>
                <a:endParaRPr lang="de-DE" sz="1600" dirty="0"/>
              </a:p>
              <a:p>
                <a:r>
                  <a:rPr lang="de-DE" sz="1600" dirty="0"/>
                  <a:t>d) u = 4a		4a = 50| : 4</a:t>
                </a:r>
              </a:p>
              <a:p>
                <a:r>
                  <a:rPr lang="de-DE" sz="1600" dirty="0"/>
                  <a:t>                                            a = 12,5 mm</a:t>
                </a:r>
              </a:p>
              <a:p>
                <a:r>
                  <a:rPr lang="de-DE" sz="1600" dirty="0"/>
                  <a:t>	</a:t>
                </a:r>
              </a:p>
            </p:txBody>
          </p:sp>
        </mc:Choice>
        <mc:Fallback xmlns="">
          <p:sp>
            <p:nvSpPr>
              <p:cNvPr id="2" name="Inhaltsplatzhalter 1">
                <a:extLst>
                  <a:ext uri="{FF2B5EF4-FFF2-40B4-BE49-F238E27FC236}">
                    <a16:creationId xmlns:a16="http://schemas.microsoft.com/office/drawing/2014/main" id="{FE028494-3385-17DC-75A1-A179D79329A6}"/>
                  </a:ext>
                </a:extLst>
              </p:cNvPr>
              <p:cNvSpPr>
                <a:spLocks noGrp="1" noRot="1" noChangeAspect="1" noMove="1" noResize="1" noEditPoints="1" noAdjustHandles="1" noChangeArrowheads="1" noChangeShapeType="1" noTextEdit="1"/>
              </p:cNvSpPr>
              <p:nvPr>
                <p:ph idx="1"/>
              </p:nvPr>
            </p:nvSpPr>
            <p:spPr>
              <a:xfrm>
                <a:off x="64289" y="1053501"/>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99032FFA-3F42-DBC3-E78F-578BE814239B}"/>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9E0D33D-98FC-467A-9B67-98F7EE4E74B4}"/>
              </a:ext>
            </a:extLst>
          </p:cNvPr>
          <p:cNvSpPr>
            <a:spLocks noGrp="1"/>
          </p:cNvSpPr>
          <p:nvPr>
            <p:ph type="title"/>
          </p:nvPr>
        </p:nvSpPr>
        <p:spPr/>
        <p:txBody>
          <a:bodyPr>
            <a:normAutofit/>
          </a:bodyPr>
          <a:lstStyle/>
          <a:p>
            <a:r>
              <a:rPr lang="de-DE" dirty="0"/>
              <a:t>Lösung</a:t>
            </a:r>
          </a:p>
        </p:txBody>
      </p:sp>
      <p:pic>
        <p:nvPicPr>
          <p:cNvPr id="7" name="Grafik 6">
            <a:extLst>
              <a:ext uri="{FF2B5EF4-FFF2-40B4-BE49-F238E27FC236}">
                <a16:creationId xmlns:a16="http://schemas.microsoft.com/office/drawing/2014/main" id="{AABF7CD0-7AA0-E82F-7FA5-904D589EA232}"/>
              </a:ext>
            </a:extLst>
          </p:cNvPr>
          <p:cNvPicPr>
            <a:picLocks noChangeAspect="1"/>
          </p:cNvPicPr>
          <p:nvPr/>
        </p:nvPicPr>
        <p:blipFill>
          <a:blip r:embed="rId3"/>
          <a:stretch>
            <a:fillRect/>
          </a:stretch>
        </p:blipFill>
        <p:spPr>
          <a:xfrm>
            <a:off x="6613827" y="1700808"/>
            <a:ext cx="2515637" cy="1233630"/>
          </a:xfrm>
          <a:prstGeom prst="rect">
            <a:avLst/>
          </a:prstGeom>
        </p:spPr>
      </p:pic>
      <p:sp>
        <p:nvSpPr>
          <p:cNvPr id="8" name="Fußzeilenplatzhalter 5">
            <a:extLst>
              <a:ext uri="{FF2B5EF4-FFF2-40B4-BE49-F238E27FC236}">
                <a16:creationId xmlns:a16="http://schemas.microsoft.com/office/drawing/2014/main" id="{5C02F08D-D5BE-4FE2-F728-82CD432569CB}"/>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D72A92AD-38DE-F170-0B87-EBE3FC49D73B}"/>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12</a:t>
            </a:r>
          </a:p>
        </p:txBody>
      </p:sp>
    </p:spTree>
    <p:extLst>
      <p:ext uri="{BB962C8B-B14F-4D97-AF65-F5344CB8AC3E}">
        <p14:creationId xmlns:p14="http://schemas.microsoft.com/office/powerpoint/2010/main" val="35658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8DAF998-A802-16F1-8C4F-FA26B1327FD5}"/>
              </a:ext>
            </a:extLst>
          </p:cNvPr>
          <p:cNvSpPr>
            <a:spLocks noGrp="1"/>
          </p:cNvSpPr>
          <p:nvPr>
            <p:ph idx="1"/>
          </p:nvPr>
        </p:nvSpPr>
        <p:spPr/>
        <p:txBody>
          <a:bodyPr/>
          <a:lstStyle/>
          <a:p>
            <a:r>
              <a:rPr lang="de-DE" sz="1600" b="1" dirty="0"/>
              <a:t>Aufgabe 1</a:t>
            </a:r>
          </a:p>
          <a:p>
            <a:r>
              <a:rPr lang="de-DE" sz="1600" dirty="0"/>
              <a:t>a) Markiere in den folgenden Figuren gleichlange Seiten in gleichen Farben.</a:t>
            </a:r>
          </a:p>
          <a:p>
            <a:endParaRPr lang="de-DE" sz="500" dirty="0"/>
          </a:p>
          <a:p>
            <a:r>
              <a:rPr lang="de-DE" sz="1600" dirty="0"/>
              <a:t>b) Miss in den folgenden Figuren alle Winkel und trage ihre Größe in grün ein.</a:t>
            </a:r>
          </a:p>
          <a:p>
            <a:endParaRPr lang="de-DE" sz="500" dirty="0"/>
          </a:p>
          <a:p>
            <a:r>
              <a:rPr lang="de-DE" sz="1600" dirty="0"/>
              <a:t>c) Zeichne in die folgenden Figuren alle Symmetrieachsen in blau ein.</a:t>
            </a:r>
          </a:p>
          <a:p>
            <a:endParaRPr lang="de-DE" dirty="0"/>
          </a:p>
          <a:p>
            <a:endParaRPr lang="de-DE" dirty="0"/>
          </a:p>
          <a:p>
            <a:pPr marL="346075" indent="-342900">
              <a:buAutoNum type="alphaLcParenR"/>
            </a:pPr>
            <a:endParaRPr lang="de-DE" dirty="0"/>
          </a:p>
        </p:txBody>
      </p:sp>
      <p:sp>
        <p:nvSpPr>
          <p:cNvPr id="3" name="Textplatzhalter 2">
            <a:extLst>
              <a:ext uri="{FF2B5EF4-FFF2-40B4-BE49-F238E27FC236}">
                <a16:creationId xmlns:a16="http://schemas.microsoft.com/office/drawing/2014/main" id="{51589315-E477-3ACE-E42D-CF574FC6830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D8CB4D7-E52F-0AEC-8945-B467CE2F7A6E}"/>
              </a:ext>
            </a:extLst>
          </p:cNvPr>
          <p:cNvSpPr>
            <a:spLocks noGrp="1"/>
          </p:cNvSpPr>
          <p:nvPr>
            <p:ph type="title"/>
          </p:nvPr>
        </p:nvSpPr>
        <p:spPr/>
        <p:txBody>
          <a:bodyPr/>
          <a:lstStyle/>
          <a:p>
            <a:r>
              <a:rPr lang="de-DE" dirty="0"/>
              <a:t>Eigenschaften von Figuren</a:t>
            </a:r>
          </a:p>
        </p:txBody>
      </p:sp>
      <p:sp>
        <p:nvSpPr>
          <p:cNvPr id="8" name="Flussdiagramm: Daten 7">
            <a:extLst>
              <a:ext uri="{FF2B5EF4-FFF2-40B4-BE49-F238E27FC236}">
                <a16:creationId xmlns:a16="http://schemas.microsoft.com/office/drawing/2014/main" id="{AB52F2A9-1372-C82A-88F2-E8B1111A70FD}"/>
              </a:ext>
            </a:extLst>
          </p:cNvPr>
          <p:cNvSpPr/>
          <p:nvPr/>
        </p:nvSpPr>
        <p:spPr>
          <a:xfrm>
            <a:off x="416496" y="3543013"/>
            <a:ext cx="2880320" cy="1080120"/>
          </a:xfrm>
          <a:prstGeom prst="flowChartInputOutp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obere Ecken abgeschnitten 10">
            <a:extLst>
              <a:ext uri="{FF2B5EF4-FFF2-40B4-BE49-F238E27FC236}">
                <a16:creationId xmlns:a16="http://schemas.microsoft.com/office/drawing/2014/main" id="{6594FF9D-7DAD-2ABE-F2B6-714AD7E2B88D}"/>
              </a:ext>
            </a:extLst>
          </p:cNvPr>
          <p:cNvSpPr/>
          <p:nvPr/>
        </p:nvSpPr>
        <p:spPr>
          <a:xfrm>
            <a:off x="3872880" y="3429000"/>
            <a:ext cx="2376264" cy="1194133"/>
          </a:xfrm>
          <a:prstGeom prst="snip2SameRect">
            <a:avLst>
              <a:gd name="adj1" fmla="val 50000"/>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5">
            <a:extLst>
              <a:ext uri="{FF2B5EF4-FFF2-40B4-BE49-F238E27FC236}">
                <a16:creationId xmlns:a16="http://schemas.microsoft.com/office/drawing/2014/main" id="{579FC780-DDC3-FAEE-C4A4-6DFBFC91478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2028C333-8A80-DF50-1BA7-F78B8BEA27E0}"/>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sp>
        <p:nvSpPr>
          <p:cNvPr id="12" name="Flussdiagramm: Auszug 11">
            <a:extLst>
              <a:ext uri="{FF2B5EF4-FFF2-40B4-BE49-F238E27FC236}">
                <a16:creationId xmlns:a16="http://schemas.microsoft.com/office/drawing/2014/main" id="{E147F1F3-E55B-C26B-5713-6D47675037BB}"/>
              </a:ext>
            </a:extLst>
          </p:cNvPr>
          <p:cNvSpPr/>
          <p:nvPr/>
        </p:nvSpPr>
        <p:spPr>
          <a:xfrm>
            <a:off x="6817375" y="2780928"/>
            <a:ext cx="1736025" cy="1872208"/>
          </a:xfrm>
          <a:prstGeom prst="flowChartExtra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Knopf1">
            <a:extLst>
              <a:ext uri="{FF2B5EF4-FFF2-40B4-BE49-F238E27FC236}">
                <a16:creationId xmlns:a16="http://schemas.microsoft.com/office/drawing/2014/main" id="{7A14132B-FC8B-9CC3-A311-E9DD0118B311}"/>
              </a:ext>
            </a:extLst>
          </p:cNvPr>
          <p:cNvGrpSpPr/>
          <p:nvPr/>
        </p:nvGrpSpPr>
        <p:grpSpPr>
          <a:xfrm>
            <a:off x="9383011" y="1045049"/>
            <a:ext cx="525690" cy="504000"/>
            <a:chOff x="8550142" y="4941168"/>
            <a:chExt cx="593858" cy="576064"/>
          </a:xfrm>
          <a:solidFill>
            <a:schemeClr val="accent1"/>
          </a:solidFill>
        </p:grpSpPr>
        <p:sp>
          <p:nvSpPr>
            <p:cNvPr id="7" name="Rechteck 6">
              <a:extLst>
                <a:ext uri="{FF2B5EF4-FFF2-40B4-BE49-F238E27FC236}">
                  <a16:creationId xmlns:a16="http://schemas.microsoft.com/office/drawing/2014/main" id="{EF0CA1F1-C10B-B4B5-10DF-A75F30B22561}"/>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AAC5413E-927E-A855-2463-43586131541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5" name="Hilfe 1 Grafik">
            <a:extLst>
              <a:ext uri="{FF2B5EF4-FFF2-40B4-BE49-F238E27FC236}">
                <a16:creationId xmlns:a16="http://schemas.microsoft.com/office/drawing/2014/main" id="{60DC33CB-C1DB-BDFC-7073-9798DC399A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grpSp>
        <p:nvGrpSpPr>
          <p:cNvPr id="16" name="Knopf4">
            <a:extLst>
              <a:ext uri="{FF2B5EF4-FFF2-40B4-BE49-F238E27FC236}">
                <a16:creationId xmlns:a16="http://schemas.microsoft.com/office/drawing/2014/main" id="{0A8C2D3E-DCEA-4174-0B71-C14A21B4EC3F}"/>
              </a:ext>
            </a:extLst>
          </p:cNvPr>
          <p:cNvGrpSpPr/>
          <p:nvPr/>
        </p:nvGrpSpPr>
        <p:grpSpPr>
          <a:xfrm>
            <a:off x="9383011" y="2942492"/>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79C22275-1678-BD95-54E6-CDF10083D38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7">
              <a:extLst>
                <a:ext uri="{FF2B5EF4-FFF2-40B4-BE49-F238E27FC236}">
                  <a16:creationId xmlns:a16="http://schemas.microsoft.com/office/drawing/2014/main" id="{6812725A-7484-FC4D-2E14-98BF306F340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9" name="Hilfe 4 Grafik">
            <a:extLst>
              <a:ext uri="{FF2B5EF4-FFF2-40B4-BE49-F238E27FC236}">
                <a16:creationId xmlns:a16="http://schemas.microsoft.com/office/drawing/2014/main" id="{C746DDFE-C8F8-5FF8-A7C0-AD89131927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99617" y="1284915"/>
            <a:ext cx="7837887" cy="449203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286289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15"/>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4.81481E-6 L -0.88093 -4.81481E-6 " pathEditMode="relative" rAng="0" ptsTypes="AA">
                                      <p:cBhvr>
                                        <p:cTn id="15" dur="2000" fill="hold"/>
                                        <p:tgtEl>
                                          <p:spTgt spid="19"/>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81481E-6 L -4.10256E-6 -4.81481E-6 " pathEditMode="relative" rAng="0" ptsTypes="AA">
                                      <p:cBhvr>
                                        <p:cTn id="19"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3047750-926D-FFED-8D3F-59547F7B5C68}"/>
              </a:ext>
            </a:extLst>
          </p:cNvPr>
          <p:cNvSpPr>
            <a:spLocks noGrp="1"/>
          </p:cNvSpPr>
          <p:nvPr>
            <p:ph idx="1"/>
          </p:nvPr>
        </p:nvSpPr>
        <p:spPr>
          <a:xfrm>
            <a:off x="64289" y="1045050"/>
            <a:ext cx="9203968" cy="5173200"/>
          </a:xfrm>
        </p:spPr>
        <p:txBody>
          <a:bodyPr/>
          <a:lstStyle/>
          <a:p>
            <a:r>
              <a:rPr lang="de-DE" sz="1600" b="1" dirty="0"/>
              <a:t>Aufgabe 1</a:t>
            </a:r>
            <a:r>
              <a:rPr lang="de-DE" sz="1600" dirty="0"/>
              <a:t>  </a:t>
            </a:r>
          </a:p>
          <a:p>
            <a:pPr marL="346075" indent="-342900">
              <a:buAutoNum type="alphaLcParenR"/>
            </a:pPr>
            <a:r>
              <a:rPr lang="de-DE" sz="1600" dirty="0"/>
              <a:t>Teile die folgende Figur in ein Trapez und ein Rechteck ein.</a:t>
            </a:r>
          </a:p>
          <a:p>
            <a:pPr marL="346075" indent="-342900">
              <a:buAutoNum type="alphaLcParenR"/>
            </a:pPr>
            <a:r>
              <a:rPr lang="de-DE" sz="1600" dirty="0"/>
              <a:t>Berechne die Fläche des Rechtecks.</a:t>
            </a:r>
          </a:p>
          <a:p>
            <a:pPr marL="346075" indent="-342900">
              <a:buAutoNum type="alphaLcParenR"/>
            </a:pPr>
            <a:r>
              <a:rPr lang="de-DE" sz="1600" dirty="0"/>
              <a:t>Berechne die Fläche des Trapezes.</a:t>
            </a:r>
          </a:p>
          <a:p>
            <a:pPr marL="346075" indent="-342900">
              <a:buAutoNum type="alphaLcParenR" startAt="4"/>
            </a:pPr>
            <a:r>
              <a:rPr lang="de-DE" sz="1600" dirty="0"/>
              <a:t>Berechne daraus die Gesamtfläche.</a:t>
            </a:r>
          </a:p>
          <a:p>
            <a:pPr marL="346075" indent="-342900">
              <a:buAutoNum type="alphaLcParenR" startAt="4"/>
            </a:pPr>
            <a:endParaRPr lang="de-DE" sz="1600" dirty="0"/>
          </a:p>
          <a:p>
            <a:pPr marL="346075" indent="-342900">
              <a:buAutoNum type="alphaLcParenR" startAt="4"/>
            </a:pPr>
            <a:endParaRPr lang="de-DE" sz="1600" dirty="0"/>
          </a:p>
          <a:p>
            <a:r>
              <a:rPr lang="de-DE" sz="1600" b="1" dirty="0"/>
              <a:t>Aufgabe 2 </a:t>
            </a:r>
            <a:r>
              <a:rPr lang="de-DE" sz="1600" dirty="0"/>
              <a:t>[MSA </a:t>
            </a:r>
            <a:r>
              <a:rPr lang="de-DE" sz="1600" dirty="0">
                <a:solidFill>
                  <a:srgbClr val="000000"/>
                </a:solidFill>
                <a:effectLst/>
                <a:ea typeface="Times New Roman" panose="02020603050405020304" pitchFamily="18" charset="0"/>
              </a:rPr>
              <a:t>2012 A4]</a:t>
            </a:r>
            <a:endParaRPr lang="de-DE" sz="1600" dirty="0"/>
          </a:p>
          <a:p>
            <a:r>
              <a:rPr lang="de-DE" sz="1600" dirty="0"/>
              <a:t>Der Schulhof der Schiller-Schule wird neu gestaltet. </a:t>
            </a:r>
          </a:p>
          <a:p>
            <a:r>
              <a:rPr lang="de-DE" sz="1600" dirty="0"/>
              <a:t>Es wird eine Rasenfläche (dunkel gefärbt) angelegt.</a:t>
            </a:r>
          </a:p>
          <a:p>
            <a:r>
              <a:rPr lang="de-DE" sz="1600" dirty="0"/>
              <a:t>Berechne, ob zwei Packungen dieses Rasensamens </a:t>
            </a:r>
          </a:p>
          <a:p>
            <a:r>
              <a:rPr lang="de-DE" sz="1600" dirty="0"/>
              <a:t>für die geplante Rasenfläche ausreichen.</a:t>
            </a:r>
          </a:p>
          <a:p>
            <a:pPr marL="346075" indent="-342900">
              <a:buAutoNum type="alphaLcParenR" startAt="4"/>
            </a:pPr>
            <a:endParaRPr lang="de-DE" sz="1600" dirty="0"/>
          </a:p>
          <a:p>
            <a:pPr marL="346075" indent="-342900">
              <a:buAutoNum type="alphaLcParenR" startAt="4"/>
            </a:pPr>
            <a:endParaRPr lang="de-DE" sz="1600" dirty="0"/>
          </a:p>
          <a:p>
            <a:pPr marL="346075" indent="-342900">
              <a:buAutoNum type="alphaLcParenR" startAt="4"/>
            </a:pPr>
            <a:endParaRPr lang="de-DE" sz="1600" dirty="0"/>
          </a:p>
        </p:txBody>
      </p:sp>
      <p:sp>
        <p:nvSpPr>
          <p:cNvPr id="3" name="Textplatzhalter 2">
            <a:extLst>
              <a:ext uri="{FF2B5EF4-FFF2-40B4-BE49-F238E27FC236}">
                <a16:creationId xmlns:a16="http://schemas.microsoft.com/office/drawing/2014/main" id="{F30E3B42-D78F-4928-072A-CDA1EFE414C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5659871-DFFF-A9F4-DEA7-AA5DF75996D2}"/>
              </a:ext>
            </a:extLst>
          </p:cNvPr>
          <p:cNvSpPr>
            <a:spLocks noGrp="1"/>
          </p:cNvSpPr>
          <p:nvPr>
            <p:ph type="title"/>
          </p:nvPr>
        </p:nvSpPr>
        <p:spPr/>
        <p:txBody>
          <a:bodyPr>
            <a:normAutofit fontScale="90000"/>
          </a:bodyPr>
          <a:lstStyle/>
          <a:p>
            <a:r>
              <a:rPr lang="de-DE" dirty="0"/>
              <a:t>Zusammengesetzte Flächen I (Zerlegungsprinzip)</a:t>
            </a:r>
          </a:p>
        </p:txBody>
      </p:sp>
      <p:pic>
        <p:nvPicPr>
          <p:cNvPr id="4107" name="Picture 11">
            <a:extLst>
              <a:ext uri="{FF2B5EF4-FFF2-40B4-BE49-F238E27FC236}">
                <a16:creationId xmlns:a16="http://schemas.microsoft.com/office/drawing/2014/main" id="{4033611A-7134-8251-1CE3-4A221D2795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547" y="3632189"/>
            <a:ext cx="2952259" cy="233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a:extLst>
              <a:ext uri="{FF2B5EF4-FFF2-40B4-BE49-F238E27FC236}">
                <a16:creationId xmlns:a16="http://schemas.microsoft.com/office/drawing/2014/main" id="{1F64086B-B413-CD80-4799-C0961BF0F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969" y="4431389"/>
            <a:ext cx="1262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D88D0185-51D8-372A-D908-9001D884BC62}"/>
              </a:ext>
            </a:extLst>
          </p:cNvPr>
          <p:cNvSpPr txBox="1"/>
          <p:nvPr/>
        </p:nvSpPr>
        <p:spPr>
          <a:xfrm>
            <a:off x="6465168" y="1218238"/>
            <a:ext cx="648072" cy="338554"/>
          </a:xfrm>
          <a:prstGeom prst="rect">
            <a:avLst/>
          </a:prstGeom>
          <a:noFill/>
        </p:spPr>
        <p:txBody>
          <a:bodyPr wrap="square" rtlCol="0">
            <a:spAutoFit/>
          </a:bodyPr>
          <a:lstStyle/>
          <a:p>
            <a:r>
              <a:rPr lang="de-DE" sz="1600" dirty="0"/>
              <a:t>2,2</a:t>
            </a:r>
          </a:p>
        </p:txBody>
      </p:sp>
      <p:pic>
        <p:nvPicPr>
          <p:cNvPr id="18" name="Grafik 17" descr="Ein Bild, das Text, Screenshot, Display, Zahl enthält.&#10;&#10;Automatisch generierte Beschreibung">
            <a:extLst>
              <a:ext uri="{FF2B5EF4-FFF2-40B4-BE49-F238E27FC236}">
                <a16:creationId xmlns:a16="http://schemas.microsoft.com/office/drawing/2014/main" id="{B5EFEA87-45E6-175F-6AFB-97BB547D0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291" y="1378002"/>
            <a:ext cx="7717568" cy="4191363"/>
          </a:xfrm>
          <a:prstGeom prst="rect">
            <a:avLst/>
          </a:prstGeom>
        </p:spPr>
      </p:pic>
      <p:sp>
        <p:nvSpPr>
          <p:cNvPr id="22" name="Textfeld 21">
            <a:extLst>
              <a:ext uri="{FF2B5EF4-FFF2-40B4-BE49-F238E27FC236}">
                <a16:creationId xmlns:a16="http://schemas.microsoft.com/office/drawing/2014/main" id="{BB451F4C-1F12-B0C3-5EA6-F5D0739869EE}"/>
              </a:ext>
            </a:extLst>
          </p:cNvPr>
          <p:cNvSpPr txBox="1"/>
          <p:nvPr/>
        </p:nvSpPr>
        <p:spPr>
          <a:xfrm>
            <a:off x="5740367" y="2998613"/>
            <a:ext cx="3600397" cy="307777"/>
          </a:xfrm>
          <a:prstGeom prst="rect">
            <a:avLst/>
          </a:prstGeom>
          <a:noFill/>
        </p:spPr>
        <p:txBody>
          <a:bodyPr wrap="square" rtlCol="0">
            <a:spAutoFit/>
          </a:bodyPr>
          <a:lstStyle/>
          <a:p>
            <a:r>
              <a:rPr lang="de-DE" sz="1400" dirty="0"/>
              <a:t>(Skizze nicht maßstabsgetreu, alle Maße in cm)</a:t>
            </a:r>
          </a:p>
        </p:txBody>
      </p:sp>
      <p:sp>
        <p:nvSpPr>
          <p:cNvPr id="24" name="Fußzeilenplatzhalter 5">
            <a:extLst>
              <a:ext uri="{FF2B5EF4-FFF2-40B4-BE49-F238E27FC236}">
                <a16:creationId xmlns:a16="http://schemas.microsoft.com/office/drawing/2014/main" id="{A0208641-B363-1024-BBB6-1EA7B859144D}"/>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97D89729-75F5-3036-E7CA-E72243C0DDD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13</a:t>
            </a:r>
          </a:p>
        </p:txBody>
      </p:sp>
      <p:grpSp>
        <p:nvGrpSpPr>
          <p:cNvPr id="26" name="Gruppieren 25">
            <a:extLst>
              <a:ext uri="{FF2B5EF4-FFF2-40B4-BE49-F238E27FC236}">
                <a16:creationId xmlns:a16="http://schemas.microsoft.com/office/drawing/2014/main" id="{7D2CF0B6-A3E6-2882-3A8D-F429E77DC7B1}"/>
              </a:ext>
            </a:extLst>
          </p:cNvPr>
          <p:cNvGrpSpPr/>
          <p:nvPr/>
        </p:nvGrpSpPr>
        <p:grpSpPr>
          <a:xfrm>
            <a:off x="6685200" y="1002214"/>
            <a:ext cx="2632348" cy="2117268"/>
            <a:chOff x="6685200" y="1002214"/>
            <a:chExt cx="2632348" cy="2117268"/>
          </a:xfrm>
        </p:grpSpPr>
        <p:grpSp>
          <p:nvGrpSpPr>
            <p:cNvPr id="10" name="Gruppieren 9">
              <a:extLst>
                <a:ext uri="{FF2B5EF4-FFF2-40B4-BE49-F238E27FC236}">
                  <a16:creationId xmlns:a16="http://schemas.microsoft.com/office/drawing/2014/main" id="{7C9E02A7-FD48-66C9-F966-B2F5B9E035DE}"/>
                </a:ext>
              </a:extLst>
            </p:cNvPr>
            <p:cNvGrpSpPr/>
            <p:nvPr/>
          </p:nvGrpSpPr>
          <p:grpSpPr>
            <a:xfrm>
              <a:off x="6685200" y="1268760"/>
              <a:ext cx="1872208" cy="1547408"/>
              <a:chOff x="6681192" y="1233520"/>
              <a:chExt cx="1872208" cy="1547408"/>
            </a:xfrm>
          </p:grpSpPr>
          <p:sp>
            <p:nvSpPr>
              <p:cNvPr id="8" name="Rechteck 7">
                <a:extLst>
                  <a:ext uri="{FF2B5EF4-FFF2-40B4-BE49-F238E27FC236}">
                    <a16:creationId xmlns:a16="http://schemas.microsoft.com/office/drawing/2014/main" id="{E82E4190-4B9D-1635-9269-0FD1D2EA5442}"/>
                  </a:ext>
                </a:extLst>
              </p:cNvPr>
              <p:cNvSpPr/>
              <p:nvPr/>
            </p:nvSpPr>
            <p:spPr>
              <a:xfrm>
                <a:off x="6681192" y="1988840"/>
                <a:ext cx="1872208" cy="79208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obere Ecken abgeschnitten 8">
                <a:extLst>
                  <a:ext uri="{FF2B5EF4-FFF2-40B4-BE49-F238E27FC236}">
                    <a16:creationId xmlns:a16="http://schemas.microsoft.com/office/drawing/2014/main" id="{682A2911-3207-3478-2D34-F01BC8C21F9B}"/>
                  </a:ext>
                </a:extLst>
              </p:cNvPr>
              <p:cNvSpPr/>
              <p:nvPr/>
            </p:nvSpPr>
            <p:spPr>
              <a:xfrm>
                <a:off x="6681192" y="1233520"/>
                <a:ext cx="1872208" cy="755800"/>
              </a:xfrm>
              <a:prstGeom prst="snip2SameRect">
                <a:avLst>
                  <a:gd name="adj1" fmla="val 50000"/>
                  <a:gd name="adj2" fmla="val 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4" name="Textfeld 13">
              <a:extLst>
                <a:ext uri="{FF2B5EF4-FFF2-40B4-BE49-F238E27FC236}">
                  <a16:creationId xmlns:a16="http://schemas.microsoft.com/office/drawing/2014/main" id="{9090D85B-8D90-99C1-674A-5927E18DB50C}"/>
                </a:ext>
              </a:extLst>
            </p:cNvPr>
            <p:cNvSpPr txBox="1"/>
            <p:nvPr/>
          </p:nvSpPr>
          <p:spPr>
            <a:xfrm>
              <a:off x="8669476" y="1233520"/>
              <a:ext cx="648072" cy="338554"/>
            </a:xfrm>
            <a:prstGeom prst="rect">
              <a:avLst/>
            </a:prstGeom>
            <a:noFill/>
          </p:spPr>
          <p:txBody>
            <a:bodyPr wrap="square" rtlCol="0">
              <a:spAutoFit/>
            </a:bodyPr>
            <a:lstStyle/>
            <a:p>
              <a:r>
                <a:rPr lang="de-DE" sz="1600" dirty="0"/>
                <a:t>2</a:t>
              </a:r>
            </a:p>
          </p:txBody>
        </p:sp>
        <p:cxnSp>
          <p:nvCxnSpPr>
            <p:cNvPr id="16" name="Gerader Verbinder 15">
              <a:extLst>
                <a:ext uri="{FF2B5EF4-FFF2-40B4-BE49-F238E27FC236}">
                  <a16:creationId xmlns:a16="http://schemas.microsoft.com/office/drawing/2014/main" id="{A408F336-BB7A-1077-3A5F-E23806323814}"/>
                </a:ext>
              </a:extLst>
            </p:cNvPr>
            <p:cNvCxnSpPr/>
            <p:nvPr/>
          </p:nvCxnSpPr>
          <p:spPr>
            <a:xfrm flipV="1">
              <a:off x="8651982" y="1233520"/>
              <a:ext cx="0" cy="377900"/>
            </a:xfrm>
            <a:prstGeom prst="line">
              <a:avLst/>
            </a:prstGeom>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F1E9EBD6-1924-192B-AB2D-1DD66C55E769}"/>
                </a:ext>
              </a:extLst>
            </p:cNvPr>
            <p:cNvCxnSpPr>
              <a:cxnSpLocks/>
            </p:cNvCxnSpPr>
            <p:nvPr/>
          </p:nvCxnSpPr>
          <p:spPr>
            <a:xfrm flipV="1">
              <a:off x="8670100" y="1700808"/>
              <a:ext cx="0" cy="1061976"/>
            </a:xfrm>
            <a:prstGeom prst="line">
              <a:avLst/>
            </a:prstGeom>
            <a:ln/>
          </p:spPr>
          <p:style>
            <a:lnRef idx="1">
              <a:schemeClr val="dk1"/>
            </a:lnRef>
            <a:fillRef idx="0">
              <a:schemeClr val="dk1"/>
            </a:fillRef>
            <a:effectRef idx="0">
              <a:schemeClr val="dk1"/>
            </a:effectRef>
            <a:fontRef idx="minor">
              <a:schemeClr val="tx1"/>
            </a:fontRef>
          </p:style>
        </p:cxnSp>
        <p:sp>
          <p:nvSpPr>
            <p:cNvPr id="19" name="Textfeld 18">
              <a:extLst>
                <a:ext uri="{FF2B5EF4-FFF2-40B4-BE49-F238E27FC236}">
                  <a16:creationId xmlns:a16="http://schemas.microsoft.com/office/drawing/2014/main" id="{33E088E1-FFD2-DB23-3953-2CCFAAE822DF}"/>
                </a:ext>
              </a:extLst>
            </p:cNvPr>
            <p:cNvSpPr txBox="1"/>
            <p:nvPr/>
          </p:nvSpPr>
          <p:spPr>
            <a:xfrm>
              <a:off x="8669476" y="2010326"/>
              <a:ext cx="648072" cy="338554"/>
            </a:xfrm>
            <a:prstGeom prst="rect">
              <a:avLst/>
            </a:prstGeom>
            <a:noFill/>
          </p:spPr>
          <p:txBody>
            <a:bodyPr wrap="square" rtlCol="0">
              <a:spAutoFit/>
            </a:bodyPr>
            <a:lstStyle/>
            <a:p>
              <a:r>
                <a:rPr lang="de-DE" sz="1600" dirty="0"/>
                <a:t>3</a:t>
              </a:r>
            </a:p>
          </p:txBody>
        </p:sp>
        <p:sp>
          <p:nvSpPr>
            <p:cNvPr id="20" name="Textfeld 19">
              <a:extLst>
                <a:ext uri="{FF2B5EF4-FFF2-40B4-BE49-F238E27FC236}">
                  <a16:creationId xmlns:a16="http://schemas.microsoft.com/office/drawing/2014/main" id="{48080AE3-2AC1-3333-6FB9-C7898E457218}"/>
                </a:ext>
              </a:extLst>
            </p:cNvPr>
            <p:cNvSpPr txBox="1"/>
            <p:nvPr/>
          </p:nvSpPr>
          <p:spPr>
            <a:xfrm>
              <a:off x="7518277" y="1002214"/>
              <a:ext cx="648072" cy="338554"/>
            </a:xfrm>
            <a:prstGeom prst="rect">
              <a:avLst/>
            </a:prstGeom>
            <a:noFill/>
          </p:spPr>
          <p:txBody>
            <a:bodyPr wrap="square" rtlCol="0">
              <a:spAutoFit/>
            </a:bodyPr>
            <a:lstStyle/>
            <a:p>
              <a:r>
                <a:rPr lang="de-DE" sz="1600" dirty="0"/>
                <a:t>4</a:t>
              </a:r>
            </a:p>
          </p:txBody>
        </p:sp>
        <p:sp>
          <p:nvSpPr>
            <p:cNvPr id="21" name="Textfeld 20">
              <a:extLst>
                <a:ext uri="{FF2B5EF4-FFF2-40B4-BE49-F238E27FC236}">
                  <a16:creationId xmlns:a16="http://schemas.microsoft.com/office/drawing/2014/main" id="{47E56AE8-1767-2AFC-2216-10642029E337}"/>
                </a:ext>
              </a:extLst>
            </p:cNvPr>
            <p:cNvSpPr txBox="1"/>
            <p:nvPr/>
          </p:nvSpPr>
          <p:spPr>
            <a:xfrm>
              <a:off x="7540566" y="2780928"/>
              <a:ext cx="648072" cy="338554"/>
            </a:xfrm>
            <a:prstGeom prst="rect">
              <a:avLst/>
            </a:prstGeom>
            <a:noFill/>
          </p:spPr>
          <p:txBody>
            <a:bodyPr wrap="square" rtlCol="0">
              <a:spAutoFit/>
            </a:bodyPr>
            <a:lstStyle/>
            <a:p>
              <a:r>
                <a:rPr lang="de-DE" sz="1600" dirty="0"/>
                <a:t>6</a:t>
              </a:r>
            </a:p>
          </p:txBody>
        </p:sp>
        <p:sp>
          <p:nvSpPr>
            <p:cNvPr id="25" name="Rechteck 24">
              <a:extLst>
                <a:ext uri="{FF2B5EF4-FFF2-40B4-BE49-F238E27FC236}">
                  <a16:creationId xmlns:a16="http://schemas.microsoft.com/office/drawing/2014/main" id="{479BC80E-ADD2-FA13-1C04-FA801B77D1CD}"/>
                </a:ext>
              </a:extLst>
            </p:cNvPr>
            <p:cNvSpPr/>
            <p:nvPr/>
          </p:nvSpPr>
          <p:spPr>
            <a:xfrm>
              <a:off x="6710400" y="1980738"/>
              <a:ext cx="1821599"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 name="Knopf2">
            <a:extLst>
              <a:ext uri="{FF2B5EF4-FFF2-40B4-BE49-F238E27FC236}">
                <a16:creationId xmlns:a16="http://schemas.microsoft.com/office/drawing/2014/main" id="{B603E1ED-B19F-F392-AB68-017C9E40C37D}"/>
              </a:ext>
            </a:extLst>
          </p:cNvPr>
          <p:cNvGrpSpPr/>
          <p:nvPr/>
        </p:nvGrpSpPr>
        <p:grpSpPr>
          <a:xfrm>
            <a:off x="9383011" y="1677530"/>
            <a:ext cx="525690" cy="504000"/>
            <a:chOff x="8550142" y="4941168"/>
            <a:chExt cx="593858" cy="576064"/>
          </a:xfrm>
          <a:solidFill>
            <a:schemeClr val="accent1"/>
          </a:solidFill>
        </p:grpSpPr>
        <p:sp>
          <p:nvSpPr>
            <p:cNvPr id="12" name="Rechteck 11">
              <a:extLst>
                <a:ext uri="{FF2B5EF4-FFF2-40B4-BE49-F238E27FC236}">
                  <a16:creationId xmlns:a16="http://schemas.microsoft.com/office/drawing/2014/main" id="{19A9414E-C11C-A5EC-0556-BFDB7078776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Ellipse 38">
              <a:extLst>
                <a:ext uri="{FF2B5EF4-FFF2-40B4-BE49-F238E27FC236}">
                  <a16:creationId xmlns:a16="http://schemas.microsoft.com/office/drawing/2014/main" id="{3CB483AC-D88F-9A5F-9D7D-D0A606CE6BB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40" name="Hilfe 2 Grafik">
            <a:extLst>
              <a:ext uri="{FF2B5EF4-FFF2-40B4-BE49-F238E27FC236}">
                <a16:creationId xmlns:a16="http://schemas.microsoft.com/office/drawing/2014/main" id="{B16C58F5-2ADB-8B05-1B6F-68998F5807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4314" y="933561"/>
            <a:ext cx="7847729" cy="4481982"/>
          </a:xfrm>
          <a:prstGeom prst="rect">
            <a:avLst/>
          </a:prstGeom>
          <a:effectLst>
            <a:glow rad="190500">
              <a:schemeClr val="accent1">
                <a:lumMod val="20000"/>
                <a:lumOff val="80000"/>
                <a:alpha val="85000"/>
              </a:schemeClr>
            </a:glow>
          </a:effectLst>
        </p:spPr>
      </p:pic>
      <p:grpSp>
        <p:nvGrpSpPr>
          <p:cNvPr id="41" name="Knopf3">
            <a:extLst>
              <a:ext uri="{FF2B5EF4-FFF2-40B4-BE49-F238E27FC236}">
                <a16:creationId xmlns:a16="http://schemas.microsoft.com/office/drawing/2014/main" id="{31E0BDDF-FFF1-5400-757C-B3163639ECED}"/>
              </a:ext>
            </a:extLst>
          </p:cNvPr>
          <p:cNvGrpSpPr/>
          <p:nvPr/>
        </p:nvGrpSpPr>
        <p:grpSpPr>
          <a:xfrm>
            <a:off x="9380848" y="2310011"/>
            <a:ext cx="525690" cy="504000"/>
            <a:chOff x="8550142" y="4941168"/>
            <a:chExt cx="593858" cy="576064"/>
          </a:xfrm>
          <a:solidFill>
            <a:schemeClr val="accent1"/>
          </a:solidFill>
        </p:grpSpPr>
        <p:sp>
          <p:nvSpPr>
            <p:cNvPr id="42" name="Rechteck 41">
              <a:extLst>
                <a:ext uri="{FF2B5EF4-FFF2-40B4-BE49-F238E27FC236}">
                  <a16:creationId xmlns:a16="http://schemas.microsoft.com/office/drawing/2014/main" id="{75586F18-B709-D529-DE7F-0C4027F249A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Ellipse 42">
              <a:extLst>
                <a:ext uri="{FF2B5EF4-FFF2-40B4-BE49-F238E27FC236}">
                  <a16:creationId xmlns:a16="http://schemas.microsoft.com/office/drawing/2014/main" id="{4E102B2E-9A73-4B72-99C3-64F25C95B0B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44" name="Hilfe 3 Grafik">
            <a:extLst>
              <a:ext uri="{FF2B5EF4-FFF2-40B4-BE49-F238E27FC236}">
                <a16:creationId xmlns:a16="http://schemas.microsoft.com/office/drawing/2014/main" id="{D4B0A465-1AAA-3015-D093-03CF227E11C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grpSp>
        <p:nvGrpSpPr>
          <p:cNvPr id="45" name="Knopf5">
            <a:extLst>
              <a:ext uri="{FF2B5EF4-FFF2-40B4-BE49-F238E27FC236}">
                <a16:creationId xmlns:a16="http://schemas.microsoft.com/office/drawing/2014/main" id="{9D7B20B1-2707-E434-9169-AB7E7EB1AE6B}"/>
              </a:ext>
            </a:extLst>
          </p:cNvPr>
          <p:cNvGrpSpPr/>
          <p:nvPr/>
        </p:nvGrpSpPr>
        <p:grpSpPr>
          <a:xfrm>
            <a:off x="9383011" y="3574973"/>
            <a:ext cx="525690" cy="504000"/>
            <a:chOff x="8550142" y="4941168"/>
            <a:chExt cx="593858" cy="576064"/>
          </a:xfrm>
          <a:solidFill>
            <a:schemeClr val="accent1"/>
          </a:solidFill>
        </p:grpSpPr>
        <p:sp>
          <p:nvSpPr>
            <p:cNvPr id="46" name="Rechteck 45">
              <a:extLst>
                <a:ext uri="{FF2B5EF4-FFF2-40B4-BE49-F238E27FC236}">
                  <a16:creationId xmlns:a16="http://schemas.microsoft.com/office/drawing/2014/main" id="{E0CA08F6-6AE3-1994-5AF5-976989FCF25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Ellipse 46">
              <a:extLst>
                <a:ext uri="{FF2B5EF4-FFF2-40B4-BE49-F238E27FC236}">
                  <a16:creationId xmlns:a16="http://schemas.microsoft.com/office/drawing/2014/main" id="{72C650E3-B683-21B8-F380-ED3B6819422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8" name="Hilfe 5 Grafik">
            <a:extLst>
              <a:ext uri="{FF2B5EF4-FFF2-40B4-BE49-F238E27FC236}">
                <a16:creationId xmlns:a16="http://schemas.microsoft.com/office/drawing/2014/main" id="{DAA4BBD1-2FC8-7653-A509-59EE07A47D0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1242" y="1466745"/>
            <a:ext cx="7741049" cy="4484760"/>
          </a:xfrm>
          <a:prstGeom prst="rect">
            <a:avLst/>
          </a:prstGeom>
          <a:effectLst>
            <a:glow rad="190500">
              <a:schemeClr val="accent1">
                <a:lumMod val="20000"/>
                <a:lumOff val="80000"/>
                <a:alpha val="85000"/>
              </a:schemeClr>
            </a:glow>
          </a:effectLst>
        </p:spPr>
      </p:pic>
      <p:grpSp>
        <p:nvGrpSpPr>
          <p:cNvPr id="49" name="Knopf 7">
            <a:extLst>
              <a:ext uri="{FF2B5EF4-FFF2-40B4-BE49-F238E27FC236}">
                <a16:creationId xmlns:a16="http://schemas.microsoft.com/office/drawing/2014/main" id="{F2B6108D-5158-695B-882A-769C5C46914B}"/>
              </a:ext>
            </a:extLst>
          </p:cNvPr>
          <p:cNvGrpSpPr/>
          <p:nvPr/>
        </p:nvGrpSpPr>
        <p:grpSpPr>
          <a:xfrm>
            <a:off x="9379302" y="4839935"/>
            <a:ext cx="513769" cy="504000"/>
            <a:chOff x="9312680" y="5062255"/>
            <a:chExt cx="580391" cy="576064"/>
          </a:xfrm>
          <a:solidFill>
            <a:schemeClr val="accent1"/>
          </a:solidFill>
        </p:grpSpPr>
        <p:sp>
          <p:nvSpPr>
            <p:cNvPr id="50" name="Rechteck 49">
              <a:extLst>
                <a:ext uri="{FF2B5EF4-FFF2-40B4-BE49-F238E27FC236}">
                  <a16:creationId xmlns:a16="http://schemas.microsoft.com/office/drawing/2014/main" id="{9F123D33-5DD2-6E2F-6B83-D6D90452973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Knop7">
              <a:extLst>
                <a:ext uri="{FF2B5EF4-FFF2-40B4-BE49-F238E27FC236}">
                  <a16:creationId xmlns:a16="http://schemas.microsoft.com/office/drawing/2014/main" id="{C2FFEEFB-0C31-8299-9213-B9F57022F97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52" name="Hilfe 7 Grafik">
            <a:extLst>
              <a:ext uri="{FF2B5EF4-FFF2-40B4-BE49-F238E27FC236}">
                <a16:creationId xmlns:a16="http://schemas.microsoft.com/office/drawing/2014/main" id="{F71504DE-5FC8-979F-40EA-82C3E353A1E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54283" y="1815641"/>
            <a:ext cx="7762894" cy="4499731"/>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189103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1.48148E-6 L -0.88093 -1.48148E-6 " pathEditMode="relative" rAng="0" ptsTypes="AA">
                                      <p:cBhvr>
                                        <p:cTn id="6" dur="2000" fill="hold"/>
                                        <p:tgtEl>
                                          <p:spTgt spid="4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4.35897E-6 -1.48148E-6 " pathEditMode="relative" rAng="0" ptsTypes="AA">
                                      <p:cBhvr>
                                        <p:cTn id="10" dur="2000" fill="hold"/>
                                        <p:tgtEl>
                                          <p:spTgt spid="40"/>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1.11111E-6 L -0.88093 1.11111E-6 " pathEditMode="relative" rAng="0" ptsTypes="AA">
                                      <p:cBhvr>
                                        <p:cTn id="15" dur="2000" fill="hold"/>
                                        <p:tgtEl>
                                          <p:spTgt spid="4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11111E-6 L 4.10256E-6 1.11111E-6 " pathEditMode="relative" rAng="0" ptsTypes="AA">
                                      <p:cBhvr>
                                        <p:cTn id="19" dur="2000" fill="hold"/>
                                        <p:tgtEl>
                                          <p:spTgt spid="44"/>
                                        </p:tgtEl>
                                        <p:attrNameLst>
                                          <p:attrName>ppt_x</p:attrName>
                                          <p:attrName>ppt_y</p:attrName>
                                        </p:attrNameLst>
                                      </p:cBhvr>
                                      <p:rCtr x="44038" y="0"/>
                                    </p:animMotion>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61538E-6 -7.40741E-7 L -0.88092 -7.40741E-7 " pathEditMode="relative" rAng="0" ptsTypes="AA">
                                      <p:cBhvr>
                                        <p:cTn id="24" dur="2000" fill="hold"/>
                                        <p:tgtEl>
                                          <p:spTgt spid="48"/>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2 -7.40741E-7 L -4.61538E-6 -7.40741E-7 " pathEditMode="relative" rAng="0" ptsTypes="AA">
                                      <p:cBhvr>
                                        <p:cTn id="28" dur="2000" fill="hold"/>
                                        <p:tgtEl>
                                          <p:spTgt spid="48"/>
                                        </p:tgtEl>
                                        <p:attrNameLst>
                                          <p:attrName>ppt_x</p:attrName>
                                          <p:attrName>ppt_y</p:attrName>
                                        </p:attrNameLst>
                                      </p:cBhvr>
                                      <p:rCtr x="44038"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9"/>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3.07692E-6 -4.07407E-6 L -0.88093 -4.07407E-6 " pathEditMode="relative" rAng="0" ptsTypes="AA">
                                      <p:cBhvr>
                                        <p:cTn id="33" dur="2000" fill="hold"/>
                                        <p:tgtEl>
                                          <p:spTgt spid="52"/>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3.07692E-6 -4.07407E-6 " pathEditMode="relative" rAng="0" ptsTypes="AA">
                                      <p:cBhvr>
                                        <p:cTn id="37" dur="2000" fill="hold"/>
                                        <p:tgtEl>
                                          <p:spTgt spid="52"/>
                                        </p:tgtEl>
                                        <p:attrNameLst>
                                          <p:attrName>ppt_x</p:attrName>
                                          <p:attrName>ppt_y</p:attrName>
                                        </p:attrNameLst>
                                      </p:cBhvr>
                                      <p:rCtr x="44038" y="0"/>
                                    </p:animMotion>
                                  </p:childTnLst>
                                </p:cTn>
                              </p:par>
                            </p:childTnLst>
                          </p:cTn>
                        </p:par>
                      </p:childTnLst>
                    </p:cTn>
                  </p:par>
                </p:childTnLst>
              </p:cTn>
              <p:nextCondLst>
                <p:cond evt="onClick" delay="0">
                  <p:tgtEl>
                    <p:spTgt spid="49"/>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3047750-926D-FFED-8D3F-59547F7B5C68}"/>
                  </a:ext>
                </a:extLst>
              </p:cNvPr>
              <p:cNvSpPr>
                <a:spLocks noGrp="1"/>
              </p:cNvSpPr>
              <p:nvPr>
                <p:ph idx="1"/>
              </p:nvPr>
            </p:nvSpPr>
            <p:spPr>
              <a:xfrm>
                <a:off x="64289" y="1074610"/>
                <a:ext cx="9203968" cy="5174278"/>
              </a:xfrm>
            </p:spPr>
            <p:txBody>
              <a:bodyPr/>
              <a:lstStyle/>
              <a:p>
                <a:r>
                  <a:rPr lang="de-DE" sz="1600" b="1" dirty="0"/>
                  <a:t>Aufgabe 1</a:t>
                </a:r>
                <a:endParaRPr lang="de-DE" sz="1600" dirty="0"/>
              </a:p>
              <a:p>
                <a:pPr marL="346075" indent="-342900">
                  <a:buAutoNum type="alphaLcParenR"/>
                </a:pPr>
                <a:r>
                  <a:rPr lang="de-DE" sz="1600" dirty="0"/>
                  <a:t>Teile die folgende Figur in ein Trapez und ein Rechteck ein.</a:t>
                </a:r>
              </a:p>
              <a:p>
                <a:pPr marL="346075" indent="-342900">
                  <a:buAutoNum type="alphaLcParenR"/>
                </a:pPr>
                <a:r>
                  <a:rPr lang="de-DE" sz="1600" dirty="0"/>
                  <a:t>A</a:t>
                </a:r>
                <a:r>
                  <a:rPr lang="de-DE" sz="1600" baseline="-25000" dirty="0"/>
                  <a:t>Rechteck</a:t>
                </a:r>
                <a:r>
                  <a:rPr lang="de-DE" sz="1600" dirty="0"/>
                  <a:t> = 6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3 = 18 cm²</a:t>
                </a:r>
              </a:p>
              <a:p>
                <a:pPr marL="346075" indent="-342900">
                  <a:buAutoNum type="alphaLcParenR"/>
                </a:pPr>
                <a:r>
                  <a:rPr lang="de-DE" sz="1600" dirty="0"/>
                  <a:t>A</a:t>
                </a:r>
                <a:r>
                  <a:rPr lang="de-DE" sz="1600" baseline="-25000" dirty="0"/>
                  <a:t>Trapez</a:t>
                </a:r>
                <a:r>
                  <a:rPr lang="de-DE" sz="1600" dirty="0"/>
                  <a:t>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(4+6)</m:t>
                        </m:r>
                      </m:num>
                      <m:den>
                        <m:r>
                          <a:rPr lang="de-DE" sz="1600" b="0" i="1" smtClean="0">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2=</m:t>
                    </m:r>
                  </m:oMath>
                </a14:m>
                <a:r>
                  <a:rPr lang="de-DE" sz="1600" dirty="0"/>
                  <a:t> 10 cm² </a:t>
                </a:r>
              </a:p>
              <a:p>
                <a:pPr marL="346075" indent="-342900">
                  <a:buAutoNum type="alphaLcParenR" startAt="4"/>
                </a:pPr>
                <a:r>
                  <a:rPr lang="de-DE" sz="1600" dirty="0"/>
                  <a:t>A</a:t>
                </a:r>
                <a:r>
                  <a:rPr lang="de-DE" sz="1600" baseline="-25000" dirty="0"/>
                  <a:t>gesamt</a:t>
                </a:r>
                <a:r>
                  <a:rPr lang="de-DE" sz="1600" dirty="0"/>
                  <a:t> = A</a:t>
                </a:r>
                <a:r>
                  <a:rPr lang="de-DE" sz="1600" baseline="-25000" dirty="0"/>
                  <a:t>Rechteck</a:t>
                </a:r>
                <a:r>
                  <a:rPr lang="de-DE" sz="1600" dirty="0"/>
                  <a:t>  + A</a:t>
                </a:r>
                <a:r>
                  <a:rPr lang="de-DE" sz="1600" baseline="-25000" dirty="0"/>
                  <a:t>Trapez		</a:t>
                </a:r>
                <a:r>
                  <a:rPr lang="de-DE" sz="1600" dirty="0"/>
                  <a:t>A</a:t>
                </a:r>
                <a:r>
                  <a:rPr lang="de-DE" sz="1600" baseline="-25000" dirty="0"/>
                  <a:t>gesamt</a:t>
                </a:r>
                <a:r>
                  <a:rPr lang="de-DE" sz="1600" dirty="0"/>
                  <a:t> = 28 cm²</a:t>
                </a:r>
              </a:p>
              <a:p>
                <a:endParaRPr lang="de-DE" sz="1600" dirty="0"/>
              </a:p>
              <a:p>
                <a:endParaRPr lang="de-DE" sz="1600" dirty="0"/>
              </a:p>
              <a:p>
                <a:r>
                  <a:rPr lang="de-DE" sz="1600" b="1" dirty="0"/>
                  <a:t>Aufgabe 2 </a:t>
                </a:r>
                <a:r>
                  <a:rPr lang="de-DE" sz="1600" dirty="0"/>
                  <a:t>[MSA </a:t>
                </a:r>
                <a:r>
                  <a:rPr lang="de-DE" sz="1600" dirty="0">
                    <a:solidFill>
                      <a:srgbClr val="000000"/>
                    </a:solidFill>
                    <a:effectLst/>
                    <a:ea typeface="Times New Roman" panose="02020603050405020304" pitchFamily="18" charset="0"/>
                  </a:rPr>
                  <a:t>2012 A4]</a:t>
                </a:r>
                <a:r>
                  <a:rPr lang="de-DE" sz="1600" dirty="0"/>
                  <a:t>:</a:t>
                </a:r>
              </a:p>
              <a:p>
                <a:endParaRPr lang="de-DE" sz="1600" dirty="0"/>
              </a:p>
              <a:p>
                <a:pPr marL="346075" indent="-342900">
                  <a:buAutoNum type="alphaLcParenR" startAt="4"/>
                </a:pPr>
                <a:endParaRPr lang="de-DE" sz="1600" dirty="0"/>
              </a:p>
              <a:p>
                <a:pPr marL="346075" indent="-342900">
                  <a:buAutoNum type="alphaLcParenR" startAt="4"/>
                </a:pPr>
                <a:endParaRPr lang="de-DE" sz="1600" dirty="0"/>
              </a:p>
            </p:txBody>
          </p:sp>
        </mc:Choice>
        <mc:Fallback xmlns="">
          <p:sp>
            <p:nvSpPr>
              <p:cNvPr id="2" name="Inhaltsplatzhalter 1">
                <a:extLst>
                  <a:ext uri="{FF2B5EF4-FFF2-40B4-BE49-F238E27FC236}">
                    <a16:creationId xmlns:a16="http://schemas.microsoft.com/office/drawing/2014/main" id="{23047750-926D-FFED-8D3F-59547F7B5C68}"/>
                  </a:ext>
                </a:extLst>
              </p:cNvPr>
              <p:cNvSpPr>
                <a:spLocks noGrp="1" noRot="1" noChangeAspect="1" noMove="1" noResize="1" noEditPoints="1" noAdjustHandles="1" noChangeArrowheads="1" noChangeShapeType="1" noTextEdit="1"/>
              </p:cNvSpPr>
              <p:nvPr>
                <p:ph idx="1"/>
              </p:nvPr>
            </p:nvSpPr>
            <p:spPr>
              <a:xfrm>
                <a:off x="64289" y="1074610"/>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F30E3B42-D78F-4928-072A-CDA1EFE414C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5659871-DFFF-A9F4-DEA7-AA5DF75996D2}"/>
              </a:ext>
            </a:extLst>
          </p:cNvPr>
          <p:cNvSpPr>
            <a:spLocks noGrp="1"/>
          </p:cNvSpPr>
          <p:nvPr>
            <p:ph type="title"/>
          </p:nvPr>
        </p:nvSpPr>
        <p:spPr/>
        <p:txBody>
          <a:bodyPr>
            <a:normAutofit/>
          </a:bodyPr>
          <a:lstStyle/>
          <a:p>
            <a:r>
              <a:rPr lang="de-DE" dirty="0"/>
              <a:t>Lösung</a:t>
            </a:r>
          </a:p>
        </p:txBody>
      </p:sp>
      <p:pic>
        <p:nvPicPr>
          <p:cNvPr id="4107" name="Picture 11">
            <a:extLst>
              <a:ext uri="{FF2B5EF4-FFF2-40B4-BE49-F238E27FC236}">
                <a16:creationId xmlns:a16="http://schemas.microsoft.com/office/drawing/2014/main" id="{4033611A-7134-8251-1CE3-4A221D2795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940" y="3600060"/>
            <a:ext cx="2952259" cy="233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a:extLst>
              <a:ext uri="{FF2B5EF4-FFF2-40B4-BE49-F238E27FC236}">
                <a16:creationId xmlns:a16="http://schemas.microsoft.com/office/drawing/2014/main" id="{1F64086B-B413-CD80-4799-C0961BF0F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737" y="4218266"/>
            <a:ext cx="1262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ieren 9">
            <a:extLst>
              <a:ext uri="{FF2B5EF4-FFF2-40B4-BE49-F238E27FC236}">
                <a16:creationId xmlns:a16="http://schemas.microsoft.com/office/drawing/2014/main" id="{7C9E02A7-FD48-66C9-F966-B2F5B9E035DE}"/>
              </a:ext>
            </a:extLst>
          </p:cNvPr>
          <p:cNvGrpSpPr/>
          <p:nvPr/>
        </p:nvGrpSpPr>
        <p:grpSpPr>
          <a:xfrm>
            <a:off x="6685200" y="1233520"/>
            <a:ext cx="1872208" cy="1547408"/>
            <a:chOff x="6681192" y="1233520"/>
            <a:chExt cx="1872208" cy="1547408"/>
          </a:xfrm>
        </p:grpSpPr>
        <p:sp>
          <p:nvSpPr>
            <p:cNvPr id="8" name="Rechteck 7">
              <a:extLst>
                <a:ext uri="{FF2B5EF4-FFF2-40B4-BE49-F238E27FC236}">
                  <a16:creationId xmlns:a16="http://schemas.microsoft.com/office/drawing/2014/main" id="{E82E4190-4B9D-1635-9269-0FD1D2EA5442}"/>
                </a:ext>
              </a:extLst>
            </p:cNvPr>
            <p:cNvSpPr/>
            <p:nvPr/>
          </p:nvSpPr>
          <p:spPr>
            <a:xfrm>
              <a:off x="6681192" y="1988840"/>
              <a:ext cx="1872208" cy="79208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obere Ecken abgeschnitten 8">
              <a:extLst>
                <a:ext uri="{FF2B5EF4-FFF2-40B4-BE49-F238E27FC236}">
                  <a16:creationId xmlns:a16="http://schemas.microsoft.com/office/drawing/2014/main" id="{682A2911-3207-3478-2D34-F01BC8C21F9B}"/>
                </a:ext>
              </a:extLst>
            </p:cNvPr>
            <p:cNvSpPr/>
            <p:nvPr/>
          </p:nvSpPr>
          <p:spPr>
            <a:xfrm>
              <a:off x="6681192" y="1233520"/>
              <a:ext cx="1872208" cy="755800"/>
            </a:xfrm>
            <a:prstGeom prst="snip2SameRect">
              <a:avLst>
                <a:gd name="adj1" fmla="val 50000"/>
                <a:gd name="adj2" fmla="val 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Textfeld 12">
            <a:extLst>
              <a:ext uri="{FF2B5EF4-FFF2-40B4-BE49-F238E27FC236}">
                <a16:creationId xmlns:a16="http://schemas.microsoft.com/office/drawing/2014/main" id="{D88D0185-51D8-372A-D908-9001D884BC62}"/>
              </a:ext>
            </a:extLst>
          </p:cNvPr>
          <p:cNvSpPr txBox="1"/>
          <p:nvPr/>
        </p:nvSpPr>
        <p:spPr>
          <a:xfrm>
            <a:off x="6450608" y="1186107"/>
            <a:ext cx="648072" cy="338554"/>
          </a:xfrm>
          <a:prstGeom prst="rect">
            <a:avLst/>
          </a:prstGeom>
          <a:noFill/>
        </p:spPr>
        <p:txBody>
          <a:bodyPr wrap="square" rtlCol="0">
            <a:spAutoFit/>
          </a:bodyPr>
          <a:lstStyle/>
          <a:p>
            <a:r>
              <a:rPr lang="de-DE" sz="1600" dirty="0"/>
              <a:t>2,2</a:t>
            </a:r>
          </a:p>
        </p:txBody>
      </p:sp>
      <p:sp>
        <p:nvSpPr>
          <p:cNvPr id="14" name="Textfeld 13">
            <a:extLst>
              <a:ext uri="{FF2B5EF4-FFF2-40B4-BE49-F238E27FC236}">
                <a16:creationId xmlns:a16="http://schemas.microsoft.com/office/drawing/2014/main" id="{9090D85B-8D90-99C1-674A-5927E18DB50C}"/>
              </a:ext>
            </a:extLst>
          </p:cNvPr>
          <p:cNvSpPr txBox="1"/>
          <p:nvPr/>
        </p:nvSpPr>
        <p:spPr>
          <a:xfrm>
            <a:off x="8669476" y="1233520"/>
            <a:ext cx="648072" cy="338554"/>
          </a:xfrm>
          <a:prstGeom prst="rect">
            <a:avLst/>
          </a:prstGeom>
          <a:noFill/>
        </p:spPr>
        <p:txBody>
          <a:bodyPr wrap="square" rtlCol="0">
            <a:spAutoFit/>
          </a:bodyPr>
          <a:lstStyle/>
          <a:p>
            <a:r>
              <a:rPr lang="de-DE" sz="1600" dirty="0"/>
              <a:t>2</a:t>
            </a:r>
          </a:p>
        </p:txBody>
      </p:sp>
      <p:cxnSp>
        <p:nvCxnSpPr>
          <p:cNvPr id="16" name="Gerader Verbinder 15">
            <a:extLst>
              <a:ext uri="{FF2B5EF4-FFF2-40B4-BE49-F238E27FC236}">
                <a16:creationId xmlns:a16="http://schemas.microsoft.com/office/drawing/2014/main" id="{A408F336-BB7A-1077-3A5F-E23806323814}"/>
              </a:ext>
            </a:extLst>
          </p:cNvPr>
          <p:cNvCxnSpPr/>
          <p:nvPr/>
        </p:nvCxnSpPr>
        <p:spPr>
          <a:xfrm flipV="1">
            <a:off x="8651982" y="1233520"/>
            <a:ext cx="0" cy="377900"/>
          </a:xfrm>
          <a:prstGeom prst="line">
            <a:avLst/>
          </a:prstGeom>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F1E9EBD6-1924-192B-AB2D-1DD66C55E769}"/>
              </a:ext>
            </a:extLst>
          </p:cNvPr>
          <p:cNvCxnSpPr>
            <a:cxnSpLocks/>
          </p:cNvCxnSpPr>
          <p:nvPr/>
        </p:nvCxnSpPr>
        <p:spPr>
          <a:xfrm flipV="1">
            <a:off x="8670100" y="1700808"/>
            <a:ext cx="0" cy="1061976"/>
          </a:xfrm>
          <a:prstGeom prst="line">
            <a:avLst/>
          </a:prstGeom>
          <a:ln/>
        </p:spPr>
        <p:style>
          <a:lnRef idx="1">
            <a:schemeClr val="dk1"/>
          </a:lnRef>
          <a:fillRef idx="0">
            <a:schemeClr val="dk1"/>
          </a:fillRef>
          <a:effectRef idx="0">
            <a:schemeClr val="dk1"/>
          </a:effectRef>
          <a:fontRef idx="minor">
            <a:schemeClr val="tx1"/>
          </a:fontRef>
        </p:style>
      </p:cxnSp>
      <p:sp>
        <p:nvSpPr>
          <p:cNvPr id="19" name="Textfeld 18">
            <a:extLst>
              <a:ext uri="{FF2B5EF4-FFF2-40B4-BE49-F238E27FC236}">
                <a16:creationId xmlns:a16="http://schemas.microsoft.com/office/drawing/2014/main" id="{33E088E1-FFD2-DB23-3953-2CCFAAE822DF}"/>
              </a:ext>
            </a:extLst>
          </p:cNvPr>
          <p:cNvSpPr txBox="1"/>
          <p:nvPr/>
        </p:nvSpPr>
        <p:spPr>
          <a:xfrm>
            <a:off x="8669476" y="1903174"/>
            <a:ext cx="648072" cy="338554"/>
          </a:xfrm>
          <a:prstGeom prst="rect">
            <a:avLst/>
          </a:prstGeom>
          <a:noFill/>
        </p:spPr>
        <p:txBody>
          <a:bodyPr wrap="square" rtlCol="0">
            <a:spAutoFit/>
          </a:bodyPr>
          <a:lstStyle/>
          <a:p>
            <a:r>
              <a:rPr lang="de-DE" sz="1600" dirty="0"/>
              <a:t>3</a:t>
            </a:r>
          </a:p>
        </p:txBody>
      </p:sp>
      <p:sp>
        <p:nvSpPr>
          <p:cNvPr id="20" name="Textfeld 19">
            <a:extLst>
              <a:ext uri="{FF2B5EF4-FFF2-40B4-BE49-F238E27FC236}">
                <a16:creationId xmlns:a16="http://schemas.microsoft.com/office/drawing/2014/main" id="{48080AE3-2AC1-3333-6FB9-C7898E457218}"/>
              </a:ext>
            </a:extLst>
          </p:cNvPr>
          <p:cNvSpPr txBox="1"/>
          <p:nvPr/>
        </p:nvSpPr>
        <p:spPr>
          <a:xfrm>
            <a:off x="7518277" y="981149"/>
            <a:ext cx="648072" cy="338554"/>
          </a:xfrm>
          <a:prstGeom prst="rect">
            <a:avLst/>
          </a:prstGeom>
          <a:noFill/>
        </p:spPr>
        <p:txBody>
          <a:bodyPr wrap="square" rtlCol="0">
            <a:spAutoFit/>
          </a:bodyPr>
          <a:lstStyle/>
          <a:p>
            <a:r>
              <a:rPr lang="de-DE" sz="1600" dirty="0"/>
              <a:t>4</a:t>
            </a:r>
          </a:p>
        </p:txBody>
      </p:sp>
      <p:sp>
        <p:nvSpPr>
          <p:cNvPr id="21" name="Textfeld 20">
            <a:extLst>
              <a:ext uri="{FF2B5EF4-FFF2-40B4-BE49-F238E27FC236}">
                <a16:creationId xmlns:a16="http://schemas.microsoft.com/office/drawing/2014/main" id="{47E56AE8-1767-2AFC-2216-10642029E337}"/>
              </a:ext>
            </a:extLst>
          </p:cNvPr>
          <p:cNvSpPr txBox="1"/>
          <p:nvPr/>
        </p:nvSpPr>
        <p:spPr>
          <a:xfrm>
            <a:off x="7540566" y="2736861"/>
            <a:ext cx="648072" cy="338554"/>
          </a:xfrm>
          <a:prstGeom prst="rect">
            <a:avLst/>
          </a:prstGeom>
          <a:noFill/>
        </p:spPr>
        <p:txBody>
          <a:bodyPr wrap="square" rtlCol="0">
            <a:spAutoFit/>
          </a:bodyPr>
          <a:lstStyle/>
          <a:p>
            <a:r>
              <a:rPr lang="de-DE" sz="1600" dirty="0"/>
              <a:t>6</a:t>
            </a:r>
          </a:p>
        </p:txBody>
      </p:sp>
      <p:cxnSp>
        <p:nvCxnSpPr>
          <p:cNvPr id="23" name="Gerader Verbinder 22">
            <a:extLst>
              <a:ext uri="{FF2B5EF4-FFF2-40B4-BE49-F238E27FC236}">
                <a16:creationId xmlns:a16="http://schemas.microsoft.com/office/drawing/2014/main" id="{9D31853B-C282-7A19-3AC5-E84D6E6915F3}"/>
              </a:ext>
            </a:extLst>
          </p:cNvPr>
          <p:cNvCxnSpPr>
            <a:stCxn id="9" idx="2"/>
          </p:cNvCxnSpPr>
          <p:nvPr/>
        </p:nvCxnSpPr>
        <p:spPr>
          <a:xfrm>
            <a:off x="6685200" y="1611420"/>
            <a:ext cx="1872208"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1" name="Grafik 10" descr="Ein Bild, das Text, Schrift, Screenshot, weiß enthält.&#10;&#10;Automatisch generierte Beschreibung">
            <a:extLst>
              <a:ext uri="{FF2B5EF4-FFF2-40B4-BE49-F238E27FC236}">
                <a16:creationId xmlns:a16="http://schemas.microsoft.com/office/drawing/2014/main" id="{B46B6529-090F-B507-51C5-9BB1E7881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45" y="3603483"/>
            <a:ext cx="2490959" cy="989190"/>
          </a:xfrm>
          <a:prstGeom prst="rect">
            <a:avLst/>
          </a:prstGeom>
        </p:spPr>
      </p:pic>
      <p:sp>
        <p:nvSpPr>
          <p:cNvPr id="15" name="Fußzeilenplatzhalter 5">
            <a:extLst>
              <a:ext uri="{FF2B5EF4-FFF2-40B4-BE49-F238E27FC236}">
                <a16:creationId xmlns:a16="http://schemas.microsoft.com/office/drawing/2014/main" id="{5F872285-91F0-6076-E694-0D3D05F3955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E189ADC7-FB6A-E5E2-5A86-79B3C7FF35F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13</a:t>
            </a:r>
          </a:p>
        </p:txBody>
      </p:sp>
      <p:sp>
        <p:nvSpPr>
          <p:cNvPr id="18" name="Rechteck 17">
            <a:extLst>
              <a:ext uri="{FF2B5EF4-FFF2-40B4-BE49-F238E27FC236}">
                <a16:creationId xmlns:a16="http://schemas.microsoft.com/office/drawing/2014/main" id="{0FFD917B-DACB-1D25-0F62-2CFB26C06960}"/>
              </a:ext>
            </a:extLst>
          </p:cNvPr>
          <p:cNvSpPr/>
          <p:nvPr/>
        </p:nvSpPr>
        <p:spPr>
          <a:xfrm>
            <a:off x="6710400" y="1980738"/>
            <a:ext cx="1821599"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857477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24EBA1-5D3A-31E7-AFC7-067F7B89C234}"/>
              </a:ext>
            </a:extLst>
          </p:cNvPr>
          <p:cNvSpPr>
            <a:spLocks noGrp="1"/>
          </p:cNvSpPr>
          <p:nvPr>
            <p:ph idx="1"/>
          </p:nvPr>
        </p:nvSpPr>
        <p:spPr>
          <a:xfrm>
            <a:off x="64289" y="1063034"/>
            <a:ext cx="9203968" cy="5174278"/>
          </a:xfrm>
        </p:spPr>
        <p:txBody>
          <a:bodyPr/>
          <a:lstStyle/>
          <a:p>
            <a:r>
              <a:rPr lang="de-DE" sz="1600" b="1" dirty="0"/>
              <a:t>Aufgabe 1 </a:t>
            </a:r>
            <a:r>
              <a:rPr lang="de-DE" sz="1600" dirty="0"/>
              <a:t>[MSA </a:t>
            </a:r>
            <a:r>
              <a:rPr lang="de-DE" sz="1600" dirty="0">
                <a:effectLst/>
                <a:ea typeface="Times New Roman" panose="02020603050405020304" pitchFamily="18" charset="0"/>
              </a:rPr>
              <a:t>2009 N A2</a:t>
            </a:r>
            <a:r>
              <a:rPr lang="de-DE" sz="1600" dirty="0">
                <a:ea typeface="Times New Roman" panose="02020603050405020304" pitchFamily="18" charset="0"/>
              </a:rPr>
              <a:t>]</a:t>
            </a:r>
            <a:endParaRPr lang="de-DE" sz="1600" dirty="0"/>
          </a:p>
          <a:p>
            <a:r>
              <a:rPr lang="de-DE" sz="1600" dirty="0"/>
              <a:t>Aus dem grau dargestellten Rechteck wurde ein kleines Stück herausgeschnitten.</a:t>
            </a:r>
          </a:p>
          <a:p>
            <a:r>
              <a:rPr lang="de-DE" sz="1600" dirty="0"/>
              <a:t>a) Markiere den herausgeschnittenen Teil.</a:t>
            </a:r>
          </a:p>
          <a:p>
            <a:r>
              <a:rPr lang="de-DE" sz="1600" dirty="0"/>
              <a:t>b) Ergänze in der Figur alle noch fehlenden Seitenlängen.</a:t>
            </a:r>
          </a:p>
          <a:p>
            <a:r>
              <a:rPr lang="de-DE" sz="1600" dirty="0"/>
              <a:t>c) Berechne den Umfang der grau gefärbten Figur.</a:t>
            </a:r>
          </a:p>
          <a:p>
            <a:r>
              <a:rPr lang="de-DE" sz="1600" dirty="0"/>
              <a:t>d) Berechne den Flächeninhalt der grau gefärbten Figur.  </a:t>
            </a:r>
          </a:p>
        </p:txBody>
      </p:sp>
      <p:sp>
        <p:nvSpPr>
          <p:cNvPr id="3" name="Textplatzhalter 2">
            <a:extLst>
              <a:ext uri="{FF2B5EF4-FFF2-40B4-BE49-F238E27FC236}">
                <a16:creationId xmlns:a16="http://schemas.microsoft.com/office/drawing/2014/main" id="{D5402AE2-9AB3-BF5C-9C56-A23A605ECC2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89F87CC-2249-D0B7-326A-7B56F016EC96}"/>
              </a:ext>
            </a:extLst>
          </p:cNvPr>
          <p:cNvSpPr>
            <a:spLocks noGrp="1"/>
          </p:cNvSpPr>
          <p:nvPr>
            <p:ph type="title"/>
          </p:nvPr>
        </p:nvSpPr>
        <p:spPr/>
        <p:txBody>
          <a:bodyPr>
            <a:normAutofit fontScale="90000"/>
          </a:bodyPr>
          <a:lstStyle/>
          <a:p>
            <a:r>
              <a:rPr lang="de-DE" dirty="0"/>
              <a:t>Zusammengesetzte Flächen II</a:t>
            </a:r>
            <a:br>
              <a:rPr lang="de-DE" dirty="0"/>
            </a:br>
            <a:r>
              <a:rPr lang="de-DE" dirty="0"/>
              <a:t>(Ergänzungsprinzip)</a:t>
            </a:r>
          </a:p>
        </p:txBody>
      </p:sp>
      <p:pic>
        <p:nvPicPr>
          <p:cNvPr id="5122" name="Picture 2">
            <a:extLst>
              <a:ext uri="{FF2B5EF4-FFF2-40B4-BE49-F238E27FC236}">
                <a16:creationId xmlns:a16="http://schemas.microsoft.com/office/drawing/2014/main" id="{A56930B1-484F-F400-9524-7833BE142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76" y="1919855"/>
            <a:ext cx="3290235" cy="290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3">
            <a:extLst>
              <a:ext uri="{FF2B5EF4-FFF2-40B4-BE49-F238E27FC236}">
                <a16:creationId xmlns:a16="http://schemas.microsoft.com/office/drawing/2014/main" id="{33BB328E-7136-9450-9CC1-9359A2915A3C}"/>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14</a:t>
            </a:r>
          </a:p>
        </p:txBody>
      </p:sp>
      <p:sp>
        <p:nvSpPr>
          <p:cNvPr id="19" name="Fußzeilenplatzhalter 5">
            <a:extLst>
              <a:ext uri="{FF2B5EF4-FFF2-40B4-BE49-F238E27FC236}">
                <a16:creationId xmlns:a16="http://schemas.microsoft.com/office/drawing/2014/main" id="{67D61030-9DE0-F7FA-1A47-42A5F00B35FD}"/>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grpSp>
        <p:nvGrpSpPr>
          <p:cNvPr id="5" name="Knopf3">
            <a:extLst>
              <a:ext uri="{FF2B5EF4-FFF2-40B4-BE49-F238E27FC236}">
                <a16:creationId xmlns:a16="http://schemas.microsoft.com/office/drawing/2014/main" id="{EE535492-F128-27AB-4D3F-28C10C7E7AEE}"/>
              </a:ext>
            </a:extLst>
          </p:cNvPr>
          <p:cNvGrpSpPr/>
          <p:nvPr/>
        </p:nvGrpSpPr>
        <p:grpSpPr>
          <a:xfrm>
            <a:off x="9380848" y="2310011"/>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150F34B5-0866-DDBC-B4B1-8A2595FCB173}"/>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llipse 16">
              <a:extLst>
                <a:ext uri="{FF2B5EF4-FFF2-40B4-BE49-F238E27FC236}">
                  <a16:creationId xmlns:a16="http://schemas.microsoft.com/office/drawing/2014/main" id="{7DA69640-B35D-AFE0-B26E-A37169062EF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8" name="Hilfe 3 Grafik">
            <a:extLst>
              <a:ext uri="{FF2B5EF4-FFF2-40B4-BE49-F238E27FC236}">
                <a16:creationId xmlns:a16="http://schemas.microsoft.com/office/drawing/2014/main" id="{F9366CBB-A667-3DD6-B3B7-484B2B3B5A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grpSp>
        <p:nvGrpSpPr>
          <p:cNvPr id="20" name="Knopf 7">
            <a:extLst>
              <a:ext uri="{FF2B5EF4-FFF2-40B4-BE49-F238E27FC236}">
                <a16:creationId xmlns:a16="http://schemas.microsoft.com/office/drawing/2014/main" id="{575247DE-9665-F1AC-4291-D475D07926B6}"/>
              </a:ext>
            </a:extLst>
          </p:cNvPr>
          <p:cNvGrpSpPr/>
          <p:nvPr/>
        </p:nvGrpSpPr>
        <p:grpSpPr>
          <a:xfrm>
            <a:off x="9379302" y="4839935"/>
            <a:ext cx="513769" cy="504000"/>
            <a:chOff x="9312680" y="5062255"/>
            <a:chExt cx="580391" cy="576064"/>
          </a:xfrm>
          <a:solidFill>
            <a:schemeClr val="accent1"/>
          </a:solidFill>
        </p:grpSpPr>
        <p:sp>
          <p:nvSpPr>
            <p:cNvPr id="21" name="Rechteck 20">
              <a:extLst>
                <a:ext uri="{FF2B5EF4-FFF2-40B4-BE49-F238E27FC236}">
                  <a16:creationId xmlns:a16="http://schemas.microsoft.com/office/drawing/2014/main" id="{FF8C02C5-8313-5F3E-0719-14B2840716F0}"/>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Knop7">
              <a:extLst>
                <a:ext uri="{FF2B5EF4-FFF2-40B4-BE49-F238E27FC236}">
                  <a16:creationId xmlns:a16="http://schemas.microsoft.com/office/drawing/2014/main" id="{72EDE81D-BEBA-7DF3-FE16-383AD13D0939}"/>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23" name="Hilfe 7 Grafik">
            <a:extLst>
              <a:ext uri="{FF2B5EF4-FFF2-40B4-BE49-F238E27FC236}">
                <a16:creationId xmlns:a16="http://schemas.microsoft.com/office/drawing/2014/main" id="{8DF8FFC0-1869-74E7-7F8D-ABE66AC009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54283" y="1815641"/>
            <a:ext cx="7762894" cy="4499731"/>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18565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07692E-6 -4.07407E-6 L -0.88093 -4.07407E-6 " pathEditMode="relative" rAng="0" ptsTypes="AA">
                                      <p:cBhvr>
                                        <p:cTn id="15" dur="2000" fill="hold"/>
                                        <p:tgtEl>
                                          <p:spTgt spid="23"/>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07407E-6 L 3.07692E-6 -4.07407E-6 " pathEditMode="relative" rAng="0" ptsTypes="AA">
                                      <p:cBhvr>
                                        <p:cTn id="19" dur="2000" fill="hold"/>
                                        <p:tgtEl>
                                          <p:spTgt spid="23"/>
                                        </p:tgtEl>
                                        <p:attrNameLst>
                                          <p:attrName>ppt_x</p:attrName>
                                          <p:attrName>ppt_y</p:attrName>
                                        </p:attrNameLst>
                                      </p:cBhvr>
                                      <p:rCtr x="44038" y="0"/>
                                    </p:animMotion>
                                  </p:childTnLst>
                                </p:cTn>
                              </p:par>
                            </p:childTnLst>
                          </p:cTn>
                        </p:par>
                      </p:childTnLst>
                    </p:cTn>
                  </p:par>
                </p:childTnLst>
              </p:cTn>
              <p:nextCondLst>
                <p:cond evt="onClick" delay="0">
                  <p:tgtEl>
                    <p:spTgt spid="20"/>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AB24EBA1-5D3A-31E7-AFC7-067F7B89C234}"/>
                  </a:ext>
                </a:extLst>
              </p:cNvPr>
              <p:cNvSpPr>
                <a:spLocks noGrp="1"/>
              </p:cNvSpPr>
              <p:nvPr>
                <p:ph idx="1"/>
              </p:nvPr>
            </p:nvSpPr>
            <p:spPr>
              <a:xfrm>
                <a:off x="64289" y="1063034"/>
                <a:ext cx="9203968" cy="5174278"/>
              </a:xfrm>
            </p:spPr>
            <p:txBody>
              <a:bodyPr/>
              <a:lstStyle/>
              <a:p>
                <a:r>
                  <a:rPr lang="de-DE" sz="1600" b="1" dirty="0"/>
                  <a:t>Aufgabe 1 </a:t>
                </a:r>
                <a:r>
                  <a:rPr lang="de-DE" sz="1600" dirty="0"/>
                  <a:t>[MSA </a:t>
                </a:r>
                <a:r>
                  <a:rPr lang="de-DE" sz="1600" dirty="0">
                    <a:effectLst/>
                    <a:ea typeface="Times New Roman" panose="02020603050405020304" pitchFamily="18" charset="0"/>
                  </a:rPr>
                  <a:t>2009 N A2</a:t>
                </a:r>
                <a:r>
                  <a:rPr lang="de-DE" sz="1600" dirty="0">
                    <a:ea typeface="Times New Roman" panose="02020603050405020304" pitchFamily="18" charset="0"/>
                  </a:rPr>
                  <a:t>]</a:t>
                </a:r>
                <a:endParaRPr lang="de-DE" sz="1600" b="1" dirty="0"/>
              </a:p>
              <a:p>
                <a:r>
                  <a:rPr lang="de-DE" sz="1600" dirty="0"/>
                  <a:t>Aus dem grau dargestellten Rechteck wurde ein kleines Stück </a:t>
                </a:r>
              </a:p>
              <a:p>
                <a:r>
                  <a:rPr lang="de-DE" sz="1600" dirty="0"/>
                  <a:t>herausgeschnitten.</a:t>
                </a:r>
              </a:p>
              <a:p>
                <a:pPr marL="346075" indent="-342900">
                  <a:buAutoNum type="alphaLcParenR"/>
                </a:pPr>
                <a:r>
                  <a:rPr lang="de-DE" sz="1600" dirty="0"/>
                  <a:t>Markiere den herausgeschnittenen Teil.</a:t>
                </a:r>
              </a:p>
              <a:p>
                <a:r>
                  <a:rPr lang="de-DE" sz="1600" dirty="0"/>
                  <a:t>b) Ergänze in der Figur alle noch fehlenden Seitenlängen.</a:t>
                </a:r>
              </a:p>
              <a:p>
                <a:r>
                  <a:rPr lang="de-DE" sz="1600" dirty="0"/>
                  <a:t>c) Berechne den Umfang  der grau gefärbten Figur.</a:t>
                </a:r>
              </a:p>
              <a:p>
                <a:r>
                  <a:rPr lang="de-DE" sz="1600" dirty="0"/>
                  <a:t>u</a:t>
                </a:r>
                <a:r>
                  <a:rPr lang="de-DE" sz="1600" baseline="-25000" dirty="0"/>
                  <a:t>Rechteck</a:t>
                </a:r>
                <a:r>
                  <a:rPr lang="de-DE" sz="1600" dirty="0"/>
                  <a:t> = 7 + 2 + 2 + 2 + 1 + 6 + 7 + 2 + 1 + 6 = 36 m </a:t>
                </a:r>
              </a:p>
              <a:p>
                <a:endParaRPr lang="de-DE" sz="1600" dirty="0"/>
              </a:p>
              <a:p>
                <a:r>
                  <a:rPr lang="de-DE" sz="1600" dirty="0"/>
                  <a:t>d) Berechne den Flächeninhalt  der grau gefärbten Figur. </a:t>
                </a:r>
              </a:p>
              <a:p>
                <a:r>
                  <a:rPr lang="de-DE" sz="1600" dirty="0"/>
                  <a:t>Lösungsstrategie: Man subtrahiert die Fläche des </a:t>
                </a:r>
              </a:p>
              <a:p>
                <a:r>
                  <a:rPr lang="de-DE" sz="1600" dirty="0"/>
                  <a:t>Herausgeschnittenen Quadrates von der Fläche </a:t>
                </a:r>
              </a:p>
              <a:p>
                <a:r>
                  <a:rPr lang="de-DE" sz="1600" dirty="0"/>
                  <a:t>des grauen Rechtecks.</a:t>
                </a:r>
              </a:p>
              <a:p>
                <a:r>
                  <a:rPr lang="de-DE" sz="1600" dirty="0"/>
                  <a:t>A</a:t>
                </a:r>
                <a:r>
                  <a:rPr lang="de-DE" sz="1600" baseline="-25000" dirty="0"/>
                  <a:t>Rechteck</a:t>
                </a:r>
                <a:r>
                  <a:rPr lang="de-DE" sz="1600" dirty="0"/>
                  <a:t> =  10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 </m:t>
                    </m:r>
                  </m:oMath>
                </a14:m>
                <a:r>
                  <a:rPr lang="de-DE" sz="1600" dirty="0"/>
                  <a:t>6 = 60 m²	A</a:t>
                </a:r>
                <a:r>
                  <a:rPr lang="de-DE" sz="1600" baseline="-25000" dirty="0"/>
                  <a:t>Quadrat</a:t>
                </a:r>
                <a:r>
                  <a:rPr lang="de-DE" sz="1600" dirty="0"/>
                  <a:t>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2 = 4 m² </a:t>
                </a:r>
              </a:p>
              <a:p>
                <a:r>
                  <a:rPr lang="de-DE" sz="1600" dirty="0" err="1"/>
                  <a:t>A</a:t>
                </a:r>
                <a:r>
                  <a:rPr lang="de-DE" sz="1600" baseline="-25000" dirty="0" err="1"/>
                  <a:t>graue</a:t>
                </a:r>
                <a:r>
                  <a:rPr lang="de-DE" sz="1600" dirty="0"/>
                  <a:t> </a:t>
                </a:r>
                <a:r>
                  <a:rPr lang="de-DE" sz="1600" baseline="-25000" dirty="0"/>
                  <a:t>Figur</a:t>
                </a:r>
                <a:r>
                  <a:rPr lang="de-DE" sz="1600" dirty="0"/>
                  <a:t> = 60 – 4 = 56 m² </a:t>
                </a:r>
              </a:p>
              <a:p>
                <a:endParaRPr lang="de-DE" sz="1600" dirty="0"/>
              </a:p>
            </p:txBody>
          </p:sp>
        </mc:Choice>
        <mc:Fallback xmlns="">
          <p:sp>
            <p:nvSpPr>
              <p:cNvPr id="2" name="Inhaltsplatzhalter 1">
                <a:extLst>
                  <a:ext uri="{FF2B5EF4-FFF2-40B4-BE49-F238E27FC236}">
                    <a16:creationId xmlns:a16="http://schemas.microsoft.com/office/drawing/2014/main" id="{AB24EBA1-5D3A-31E7-AFC7-067F7B89C234}"/>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D5402AE2-9AB3-BF5C-9C56-A23A605ECC2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89F87CC-2249-D0B7-326A-7B56F016EC96}"/>
              </a:ext>
            </a:extLst>
          </p:cNvPr>
          <p:cNvSpPr>
            <a:spLocks noGrp="1"/>
          </p:cNvSpPr>
          <p:nvPr>
            <p:ph type="title"/>
          </p:nvPr>
        </p:nvSpPr>
        <p:spPr/>
        <p:txBody>
          <a:bodyPr>
            <a:normAutofit/>
          </a:bodyPr>
          <a:lstStyle/>
          <a:p>
            <a:r>
              <a:rPr lang="de-DE" dirty="0"/>
              <a:t>Lösung</a:t>
            </a:r>
          </a:p>
        </p:txBody>
      </p:sp>
      <p:pic>
        <p:nvPicPr>
          <p:cNvPr id="5122" name="Picture 2">
            <a:extLst>
              <a:ext uri="{FF2B5EF4-FFF2-40B4-BE49-F238E27FC236}">
                <a16:creationId xmlns:a16="http://schemas.microsoft.com/office/drawing/2014/main" id="{A56930B1-484F-F400-9524-7833BE142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064" y="1549786"/>
            <a:ext cx="3290235" cy="290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697FD7FD-CB2A-CA41-0549-5D02D0774ABE}"/>
                  </a:ext>
                </a:extLst>
              </p14:cNvPr>
              <p14:cNvContentPartPr/>
              <p14:nvPr/>
            </p14:nvContentPartPr>
            <p14:xfrm>
              <a:off x="7669168" y="2553223"/>
              <a:ext cx="236160" cy="55440"/>
            </p14:xfrm>
          </p:contentPart>
        </mc:Choice>
        <mc:Fallback xmlns="">
          <p:pic>
            <p:nvPicPr>
              <p:cNvPr id="12" name="Freihand 11">
                <a:extLst>
                  <a:ext uri="{FF2B5EF4-FFF2-40B4-BE49-F238E27FC236}">
                    <a16:creationId xmlns:a16="http://schemas.microsoft.com/office/drawing/2014/main" id="{697FD7FD-CB2A-CA41-0549-5D02D0774ABE}"/>
                  </a:ext>
                </a:extLst>
              </p:cNvPr>
              <p:cNvPicPr/>
              <p:nvPr/>
            </p:nvPicPr>
            <p:blipFill>
              <a:blip r:embed="rId5"/>
              <a:stretch>
                <a:fillRect/>
              </a:stretch>
            </p:blipFill>
            <p:spPr>
              <a:xfrm>
                <a:off x="7579031" y="2373223"/>
                <a:ext cx="416074" cy="415080"/>
              </a:xfrm>
              <a:prstGeom prst="rect">
                <a:avLst/>
              </a:prstGeom>
            </p:spPr>
          </p:pic>
        </mc:Fallback>
      </mc:AlternateContent>
      <p:sp>
        <p:nvSpPr>
          <p:cNvPr id="14" name="Textfeld 13">
            <a:extLst>
              <a:ext uri="{FF2B5EF4-FFF2-40B4-BE49-F238E27FC236}">
                <a16:creationId xmlns:a16="http://schemas.microsoft.com/office/drawing/2014/main" id="{AE25E798-9E4A-9A6C-10AD-B53B67EC6FED}"/>
              </a:ext>
            </a:extLst>
          </p:cNvPr>
          <p:cNvSpPr txBox="1"/>
          <p:nvPr/>
        </p:nvSpPr>
        <p:spPr>
          <a:xfrm>
            <a:off x="6199628" y="3617160"/>
            <a:ext cx="1949106" cy="369332"/>
          </a:xfrm>
          <a:prstGeom prst="rect">
            <a:avLst/>
          </a:prstGeom>
          <a:noFill/>
        </p:spPr>
        <p:txBody>
          <a:bodyPr wrap="square" rtlCol="0">
            <a:spAutoFit/>
          </a:bodyPr>
          <a:lstStyle/>
          <a:p>
            <a:r>
              <a:rPr lang="de-DE" dirty="0"/>
              <a:t>7 + 2 + 1 = 10 m</a:t>
            </a:r>
          </a:p>
        </p:txBody>
      </p:sp>
      <p:sp>
        <p:nvSpPr>
          <p:cNvPr id="15" name="Textfeld 14">
            <a:extLst>
              <a:ext uri="{FF2B5EF4-FFF2-40B4-BE49-F238E27FC236}">
                <a16:creationId xmlns:a16="http://schemas.microsoft.com/office/drawing/2014/main" id="{D0F92C4B-1CF0-753C-462F-2E1DBD24409F}"/>
              </a:ext>
            </a:extLst>
          </p:cNvPr>
          <p:cNvSpPr txBox="1"/>
          <p:nvPr/>
        </p:nvSpPr>
        <p:spPr>
          <a:xfrm>
            <a:off x="5660698" y="2871508"/>
            <a:ext cx="538930" cy="369332"/>
          </a:xfrm>
          <a:prstGeom prst="rect">
            <a:avLst/>
          </a:prstGeom>
          <a:noFill/>
        </p:spPr>
        <p:txBody>
          <a:bodyPr wrap="none" rtlCol="0">
            <a:spAutoFit/>
          </a:bodyPr>
          <a:lstStyle/>
          <a:p>
            <a:r>
              <a:rPr lang="de-DE" dirty="0"/>
              <a:t>6 m</a:t>
            </a:r>
          </a:p>
        </p:txBody>
      </p:sp>
      <p:sp>
        <p:nvSpPr>
          <p:cNvPr id="8" name="Titel 3">
            <a:extLst>
              <a:ext uri="{FF2B5EF4-FFF2-40B4-BE49-F238E27FC236}">
                <a16:creationId xmlns:a16="http://schemas.microsoft.com/office/drawing/2014/main" id="{FF08782A-6C2B-DCB0-91DF-4621A4CE0DE9}"/>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14</a:t>
            </a:r>
          </a:p>
        </p:txBody>
      </p:sp>
      <p:sp>
        <p:nvSpPr>
          <p:cNvPr id="11" name="Fußzeilenplatzhalter 5">
            <a:extLst>
              <a:ext uri="{FF2B5EF4-FFF2-40B4-BE49-F238E27FC236}">
                <a16:creationId xmlns:a16="http://schemas.microsoft.com/office/drawing/2014/main" id="{01BE8D19-7A43-6C44-A107-B79EFEDF137B}"/>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535633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AA48CF-049D-7C42-EF76-C4F49D07E697}"/>
              </a:ext>
            </a:extLst>
          </p:cNvPr>
          <p:cNvSpPr>
            <a:spLocks noGrp="1"/>
          </p:cNvSpPr>
          <p:nvPr>
            <p:ph idx="1"/>
          </p:nvPr>
        </p:nvSpPr>
        <p:spPr/>
        <p:txBody>
          <a:bodyPr/>
          <a:lstStyle/>
          <a:p>
            <a:r>
              <a:rPr lang="de-DE" sz="1600" b="1" dirty="0"/>
              <a:t>Aufgabe 1 </a:t>
            </a:r>
            <a:r>
              <a:rPr lang="de-DE" sz="1600" dirty="0"/>
              <a:t>[vgl. MSA </a:t>
            </a:r>
            <a:r>
              <a:rPr lang="de-DE" sz="1600" dirty="0">
                <a:effectLst/>
                <a:ea typeface="Times New Roman" panose="02020603050405020304" pitchFamily="18" charset="0"/>
              </a:rPr>
              <a:t>2015 N A6]</a:t>
            </a:r>
            <a:endParaRPr lang="de-DE" sz="1600" b="1" dirty="0"/>
          </a:p>
          <a:p>
            <a:r>
              <a:rPr lang="de-DE" sz="1600" dirty="0"/>
              <a:t>Ein gleichseitiges Dreieck hat eine Seitenlänge s von 10 cm. </a:t>
            </a:r>
          </a:p>
          <a:p>
            <a:r>
              <a:rPr lang="de-DE" sz="1600" dirty="0"/>
              <a:t>*a) Weise rechnerisch nach, dass die Höhe des Dreiecks </a:t>
            </a:r>
          </a:p>
          <a:p>
            <a:r>
              <a:rPr lang="de-DE" sz="1600" dirty="0"/>
              <a:t>auf zwei Nachkommastellen gerundet 8,66 cm beträgt.</a:t>
            </a:r>
          </a:p>
          <a:p>
            <a:endParaRPr lang="de-DE" b="1" dirty="0"/>
          </a:p>
          <a:p>
            <a:endParaRPr lang="de-DE" b="1" dirty="0"/>
          </a:p>
          <a:p>
            <a:r>
              <a:rPr lang="de-DE" sz="1600" b="1" dirty="0"/>
              <a:t>Aufgabe 2 </a:t>
            </a:r>
            <a:r>
              <a:rPr lang="de-DE" sz="1600" dirty="0"/>
              <a:t>[MSA 2014 N A3] </a:t>
            </a:r>
          </a:p>
          <a:p>
            <a:r>
              <a:rPr lang="de-DE" sz="1600" dirty="0"/>
              <a:t>Frank hat einen Sandkasten gebaut. Die Grund- </a:t>
            </a:r>
          </a:p>
          <a:p>
            <a:r>
              <a:rPr lang="de-DE" sz="1600" dirty="0"/>
              <a:t>fläche hat die Form eines gleichschenkligen </a:t>
            </a:r>
          </a:p>
          <a:p>
            <a:r>
              <a:rPr lang="de-DE" sz="1600" dirty="0"/>
              <a:t>Trapezes mit folgenden Maßen. </a:t>
            </a:r>
          </a:p>
          <a:p>
            <a:r>
              <a:rPr lang="de-DE" sz="1600" dirty="0"/>
              <a:t>*a) Berechne die Fläche des Trapezes</a:t>
            </a:r>
            <a:r>
              <a:rPr lang="de-DE" dirty="0"/>
              <a:t>.</a:t>
            </a:r>
          </a:p>
          <a:p>
            <a:pPr>
              <a:lnSpc>
                <a:spcPct val="150000"/>
              </a:lnSpc>
            </a:pPr>
            <a:endParaRPr lang="de-DE" dirty="0"/>
          </a:p>
          <a:p>
            <a:pPr>
              <a:lnSpc>
                <a:spcPct val="150000"/>
              </a:lnSpc>
            </a:pPr>
            <a:endParaRPr lang="de-DE" dirty="0"/>
          </a:p>
          <a:p>
            <a:endParaRPr lang="de-DE" dirty="0"/>
          </a:p>
        </p:txBody>
      </p:sp>
      <p:sp>
        <p:nvSpPr>
          <p:cNvPr id="3" name="Textplatzhalter 2">
            <a:extLst>
              <a:ext uri="{FF2B5EF4-FFF2-40B4-BE49-F238E27FC236}">
                <a16:creationId xmlns:a16="http://schemas.microsoft.com/office/drawing/2014/main" id="{5B2A222E-D439-B91C-DBA5-933945F3679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6517329-64E2-4432-29F3-C227F94AE90B}"/>
              </a:ext>
            </a:extLst>
          </p:cNvPr>
          <p:cNvSpPr>
            <a:spLocks noGrp="1"/>
          </p:cNvSpPr>
          <p:nvPr>
            <p:ph type="title"/>
          </p:nvPr>
        </p:nvSpPr>
        <p:spPr/>
        <p:txBody>
          <a:bodyPr/>
          <a:lstStyle/>
          <a:p>
            <a:r>
              <a:rPr lang="de-DE" dirty="0"/>
              <a:t>Höhe berechnen</a:t>
            </a:r>
          </a:p>
        </p:txBody>
      </p:sp>
      <p:pic>
        <p:nvPicPr>
          <p:cNvPr id="20" name="Grafik 19" descr="Ein Bild, das Reihe, Dreieck enthält.&#10;&#10;Automatisch generierte Beschreibung">
            <a:extLst>
              <a:ext uri="{FF2B5EF4-FFF2-40B4-BE49-F238E27FC236}">
                <a16:creationId xmlns:a16="http://schemas.microsoft.com/office/drawing/2014/main" id="{4EAD24C7-B8CF-9BAB-9EFE-D28046825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822" y="1228214"/>
            <a:ext cx="2789828" cy="1523393"/>
          </a:xfrm>
          <a:prstGeom prst="rect">
            <a:avLst/>
          </a:prstGeom>
        </p:spPr>
      </p:pic>
      <p:pic>
        <p:nvPicPr>
          <p:cNvPr id="21" name="Grafik 20" descr="Ein Bild, das Diagramm, Reihe, Text, parallel enthält.&#10;&#10;Automatisch generierte Beschreibung">
            <a:extLst>
              <a:ext uri="{FF2B5EF4-FFF2-40B4-BE49-F238E27FC236}">
                <a16:creationId xmlns:a16="http://schemas.microsoft.com/office/drawing/2014/main" id="{2F5C7C75-1E92-0A2E-3F68-8F0A028E9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036" y="2751607"/>
            <a:ext cx="4825840" cy="3280360"/>
          </a:xfrm>
          <a:prstGeom prst="rect">
            <a:avLst/>
          </a:prstGeom>
        </p:spPr>
      </p:pic>
      <p:sp>
        <p:nvSpPr>
          <p:cNvPr id="6" name="Titel 3">
            <a:extLst>
              <a:ext uri="{FF2B5EF4-FFF2-40B4-BE49-F238E27FC236}">
                <a16:creationId xmlns:a16="http://schemas.microsoft.com/office/drawing/2014/main" id="{9984B6BB-2E8B-4D1A-9978-563E6218DDBB}"/>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mc:AlternateContent xmlns:mc="http://schemas.openxmlformats.org/markup-compatibility/2006" xmlns:p14="http://schemas.microsoft.com/office/powerpoint/2010/main">
        <mc:Choice Requires="p14">
          <p:contentPart p14:bwMode="auto" r:id="rId4">
            <p14:nvContentPartPr>
              <p14:cNvPr id="24" name="Freihand 23">
                <a:extLst>
                  <a:ext uri="{FF2B5EF4-FFF2-40B4-BE49-F238E27FC236}">
                    <a16:creationId xmlns:a16="http://schemas.microsoft.com/office/drawing/2014/main" id="{C9C47F4F-184B-7563-98CE-A33C54963B62}"/>
                  </a:ext>
                </a:extLst>
              </p14:cNvPr>
              <p14:cNvContentPartPr/>
              <p14:nvPr/>
            </p14:nvContentPartPr>
            <p14:xfrm>
              <a:off x="8495537" y="4046177"/>
              <a:ext cx="214560" cy="101520"/>
            </p14:xfrm>
          </p:contentPart>
        </mc:Choice>
        <mc:Fallback xmlns="">
          <p:pic>
            <p:nvPicPr>
              <p:cNvPr id="24" name="Freihand 23">
                <a:extLst>
                  <a:ext uri="{FF2B5EF4-FFF2-40B4-BE49-F238E27FC236}">
                    <a16:creationId xmlns:a16="http://schemas.microsoft.com/office/drawing/2014/main" id="{C9C47F4F-184B-7563-98CE-A33C54963B62}"/>
                  </a:ext>
                </a:extLst>
              </p:cNvPr>
              <p:cNvPicPr/>
              <p:nvPr/>
            </p:nvPicPr>
            <p:blipFill>
              <a:blip r:embed="rId8"/>
              <a:stretch>
                <a:fillRect/>
              </a:stretch>
            </p:blipFill>
            <p:spPr>
              <a:xfrm>
                <a:off x="8432897" y="3983537"/>
                <a:ext cx="340200" cy="227160"/>
              </a:xfrm>
              <a:prstGeom prst="rect">
                <a:avLst/>
              </a:prstGeom>
            </p:spPr>
          </p:pic>
        </mc:Fallback>
      </mc:AlternateContent>
      <p:sp>
        <p:nvSpPr>
          <p:cNvPr id="25" name="Textfeld 24">
            <a:extLst>
              <a:ext uri="{FF2B5EF4-FFF2-40B4-BE49-F238E27FC236}">
                <a16:creationId xmlns:a16="http://schemas.microsoft.com/office/drawing/2014/main" id="{6E632F71-A2A5-C69D-CD07-37E5FF8E5E33}"/>
              </a:ext>
            </a:extLst>
          </p:cNvPr>
          <p:cNvSpPr txBox="1"/>
          <p:nvPr/>
        </p:nvSpPr>
        <p:spPr>
          <a:xfrm>
            <a:off x="8342290" y="3647040"/>
            <a:ext cx="306494" cy="369332"/>
          </a:xfrm>
          <a:prstGeom prst="rect">
            <a:avLst/>
          </a:prstGeom>
          <a:noFill/>
        </p:spPr>
        <p:txBody>
          <a:bodyPr wrap="none" rtlCol="0">
            <a:spAutoFit/>
          </a:bodyPr>
          <a:lstStyle/>
          <a:p>
            <a:r>
              <a:rPr lang="de-DE" dirty="0"/>
              <a:t>h</a:t>
            </a:r>
          </a:p>
        </p:txBody>
      </p:sp>
      <p:sp>
        <p:nvSpPr>
          <p:cNvPr id="26" name="Fußzeilenplatzhalter 5">
            <a:extLst>
              <a:ext uri="{FF2B5EF4-FFF2-40B4-BE49-F238E27FC236}">
                <a16:creationId xmlns:a16="http://schemas.microsoft.com/office/drawing/2014/main" id="{576F6589-2630-9C6F-E398-8484F7785DDB}"/>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grpSp>
        <p:nvGrpSpPr>
          <p:cNvPr id="5" name="Knopf2">
            <a:extLst>
              <a:ext uri="{FF2B5EF4-FFF2-40B4-BE49-F238E27FC236}">
                <a16:creationId xmlns:a16="http://schemas.microsoft.com/office/drawing/2014/main" id="{5AF8F9E1-B449-3C97-D716-F31E82216754}"/>
              </a:ext>
            </a:extLst>
          </p:cNvPr>
          <p:cNvGrpSpPr/>
          <p:nvPr/>
        </p:nvGrpSpPr>
        <p:grpSpPr>
          <a:xfrm>
            <a:off x="9383011" y="1677530"/>
            <a:ext cx="525690" cy="504000"/>
            <a:chOff x="8550142" y="4941168"/>
            <a:chExt cx="593858" cy="576064"/>
          </a:xfrm>
          <a:solidFill>
            <a:schemeClr val="accent1"/>
          </a:solidFill>
        </p:grpSpPr>
        <p:sp>
          <p:nvSpPr>
            <p:cNvPr id="23" name="Rechteck 22">
              <a:extLst>
                <a:ext uri="{FF2B5EF4-FFF2-40B4-BE49-F238E27FC236}">
                  <a16:creationId xmlns:a16="http://schemas.microsoft.com/office/drawing/2014/main" id="{8061779D-6030-509A-5C1A-8F446584791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6">
              <a:extLst>
                <a:ext uri="{FF2B5EF4-FFF2-40B4-BE49-F238E27FC236}">
                  <a16:creationId xmlns:a16="http://schemas.microsoft.com/office/drawing/2014/main" id="{87BA74D9-E7DC-4C55-F622-B11D7EFD41F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28" name="Hilfe 2 Grafik">
            <a:extLst>
              <a:ext uri="{FF2B5EF4-FFF2-40B4-BE49-F238E27FC236}">
                <a16:creationId xmlns:a16="http://schemas.microsoft.com/office/drawing/2014/main" id="{F4282424-9A99-6DC3-4AEA-1761A9EA588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104314" y="933561"/>
            <a:ext cx="7847729"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684332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1.48148E-6 L -0.88093 -1.48148E-6 " pathEditMode="relative" rAng="0" ptsTypes="AA">
                                      <p:cBhvr>
                                        <p:cTn id="6" dur="2000" fill="hold"/>
                                        <p:tgtEl>
                                          <p:spTgt spid="2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4.35897E-6 -1.48148E-6 " pathEditMode="relative" rAng="0" ptsTypes="AA">
                                      <p:cBhvr>
                                        <p:cTn id="10"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3AA48CF-049D-7C42-EF76-C4F49D07E697}"/>
                  </a:ext>
                </a:extLst>
              </p:cNvPr>
              <p:cNvSpPr>
                <a:spLocks noGrp="1"/>
              </p:cNvSpPr>
              <p:nvPr>
                <p:ph idx="1"/>
              </p:nvPr>
            </p:nvSpPr>
            <p:spPr>
              <a:xfrm>
                <a:off x="64289" y="1035658"/>
                <a:ext cx="9209191" cy="5192121"/>
              </a:xfrm>
            </p:spPr>
            <p:txBody>
              <a:bodyPr/>
              <a:lstStyle/>
              <a:p>
                <a:pPr algn="just"/>
                <a:r>
                  <a:rPr lang="de-DE" sz="1600" b="1" dirty="0"/>
                  <a:t>Aufgabe 1 </a:t>
                </a:r>
                <a:r>
                  <a:rPr lang="de-DE" sz="1600" dirty="0"/>
                  <a:t>[vgl. MSA </a:t>
                </a:r>
                <a:r>
                  <a:rPr lang="de-DE" sz="1600" dirty="0">
                    <a:effectLst/>
                    <a:ea typeface="Times New Roman" panose="02020603050405020304" pitchFamily="18" charset="0"/>
                  </a:rPr>
                  <a:t>2015 N A6]</a:t>
                </a:r>
                <a:endParaRPr lang="de-DE" sz="1600" b="1" dirty="0"/>
              </a:p>
              <a:p>
                <a:pPr algn="just"/>
                <a:r>
                  <a:rPr lang="de-DE" sz="1600" dirty="0"/>
                  <a:t>Lösung: Wir wenden den Satz des Pythagoras an. Die Höhe teilt das </a:t>
                </a:r>
              </a:p>
              <a:p>
                <a:pPr algn="just"/>
                <a:r>
                  <a:rPr lang="de-DE" sz="1600" dirty="0"/>
                  <a:t>gleichseitige Dreieck in zwei rechtwinklige Dreiecke (siehe Skizze).</a:t>
                </a:r>
              </a:p>
              <a:p>
                <a:pPr algn="just"/>
                <a:r>
                  <a:rPr lang="de-DE" sz="1600" dirty="0"/>
                  <a:t>h</a:t>
                </a:r>
                <a:r>
                  <a:rPr lang="de-DE" sz="1600" baseline="-25000" dirty="0"/>
                  <a:t>s</a:t>
                </a:r>
                <a:r>
                  <a:rPr lang="de-DE" sz="1600" dirty="0"/>
                  <a:t>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10</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−5²</m:t>
                        </m:r>
                      </m:e>
                    </m:rad>
                  </m:oMath>
                </a14:m>
                <a:r>
                  <a:rPr lang="de-DE" sz="1600" dirty="0"/>
                  <a:t> = 8,66 cm</a:t>
                </a:r>
              </a:p>
              <a:p>
                <a:endParaRPr lang="de-DE" sz="1600" dirty="0"/>
              </a:p>
              <a:p>
                <a:r>
                  <a:rPr lang="de-DE" sz="1600" b="1" dirty="0"/>
                  <a:t>Aufgabe 2 </a:t>
                </a:r>
                <a:r>
                  <a:rPr lang="de-DE" sz="1600" dirty="0"/>
                  <a:t>[MSA 2014 N A3] </a:t>
                </a:r>
              </a:p>
              <a:p>
                <a:r>
                  <a:rPr lang="de-DE" sz="1600" dirty="0"/>
                  <a:t>*a) Lösungsstrategie: Wir berechnen zuerst </a:t>
                </a:r>
              </a:p>
              <a:p>
                <a:r>
                  <a:rPr lang="de-DE" sz="1600" dirty="0"/>
                  <a:t>mit dem Satz des Pythagoras die Höhe h des Trapezes.</a:t>
                </a:r>
              </a:p>
              <a:p>
                <a:r>
                  <a:rPr lang="de-DE" sz="1600" dirty="0"/>
                  <a:t>h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𝑠</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m:t>
                        </m:r>
                        <m:r>
                          <a:rPr lang="de-DE" sz="1600" b="0" i="1" smtClean="0">
                            <a:latin typeface="Cambria Math" panose="02040503050406030204" pitchFamily="18" charset="0"/>
                          </a:rPr>
                          <m:t>𝑥</m:t>
                        </m:r>
                        <m:r>
                          <a:rPr lang="de-DE" sz="1600" b="0" i="1" smtClean="0">
                            <a:latin typeface="Cambria Math" panose="02040503050406030204" pitchFamily="18" charset="0"/>
                          </a:rPr>
                          <m:t>²</m:t>
                        </m:r>
                      </m:e>
                    </m:rad>
                  </m:oMath>
                </a14:m>
                <a:endParaRPr lang="de-DE" sz="1600" dirty="0"/>
              </a:p>
              <a:p>
                <a:r>
                  <a:rPr lang="de-DE" sz="1600" dirty="0"/>
                  <a:t>h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1,9</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−1²</m:t>
                        </m:r>
                      </m:e>
                    </m:rad>
                  </m:oMath>
                </a14:m>
                <a:endParaRPr lang="de-DE" sz="1600" b="0" dirty="0"/>
              </a:p>
              <a:p>
                <a:r>
                  <a:rPr lang="de-DE" sz="1600" dirty="0"/>
                  <a:t>h = 1,6 m</a:t>
                </a:r>
              </a:p>
              <a:p>
                <a:r>
                  <a:rPr lang="de-DE" sz="1600" dirty="0"/>
                  <a:t>A</a:t>
                </a:r>
                <a:r>
                  <a:rPr lang="de-DE" sz="1600" baseline="-25000" dirty="0"/>
                  <a:t>Trapez</a:t>
                </a:r>
                <a:r>
                  <a:rPr lang="de-DE" sz="1600" dirty="0"/>
                  <a:t> = </a:t>
                </a:r>
                <a14:m>
                  <m:oMath xmlns:m="http://schemas.openxmlformats.org/officeDocument/2006/math">
                    <m:f>
                      <m:fPr>
                        <m:ctrlPr>
                          <a:rPr lang="de-DE" sz="1600" i="1" dirty="0" smtClean="0">
                            <a:latin typeface="Cambria Math" panose="02040503050406030204" pitchFamily="18" charset="0"/>
                          </a:rPr>
                        </m:ctrlPr>
                      </m:fPr>
                      <m:num>
                        <m:r>
                          <a:rPr lang="de-DE" sz="1600" i="1" dirty="0">
                            <a:latin typeface="Cambria Math" panose="02040503050406030204" pitchFamily="18" charset="0"/>
                          </a:rPr>
                          <m:t>3,6</m:t>
                        </m:r>
                        <m:r>
                          <a:rPr lang="de-DE" sz="1600" b="0" i="1" dirty="0" smtClean="0">
                            <a:latin typeface="Cambria Math" panose="02040503050406030204" pitchFamily="18" charset="0"/>
                          </a:rPr>
                          <m:t>+</m:t>
                        </m:r>
                        <m:r>
                          <a:rPr lang="de-DE" sz="1600" i="1" dirty="0">
                            <a:latin typeface="Cambria Math" panose="02040503050406030204" pitchFamily="18" charset="0"/>
                          </a:rPr>
                          <m:t> 1,6</m:t>
                        </m:r>
                      </m:num>
                      <m:den>
                        <m:r>
                          <a:rPr lang="de-DE" sz="1600" b="0" i="1" dirty="0" smtClean="0">
                            <a:latin typeface="Cambria Math" panose="02040503050406030204" pitchFamily="18" charset="0"/>
                          </a:rPr>
                          <m:t>2</m:t>
                        </m:r>
                      </m:den>
                    </m:f>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1,6</m:t>
                    </m:r>
                  </m:oMath>
                </a14:m>
                <a:endParaRPr lang="de-DE" sz="1600" b="0" dirty="0">
                  <a:ea typeface="Cambria Math" panose="02040503050406030204" pitchFamily="18" charset="0"/>
                </a:endParaRPr>
              </a:p>
              <a:p>
                <a:r>
                  <a:rPr lang="de-DE" sz="1600" dirty="0"/>
                  <a:t>A</a:t>
                </a:r>
                <a:r>
                  <a:rPr lang="de-DE" sz="1600" baseline="-25000" dirty="0"/>
                  <a:t>Trapez</a:t>
                </a:r>
                <a:r>
                  <a:rPr lang="de-DE" sz="1600" dirty="0"/>
                  <a:t> = </a:t>
                </a:r>
                <a14:m>
                  <m:oMath xmlns:m="http://schemas.openxmlformats.org/officeDocument/2006/math">
                    <m:f>
                      <m:fPr>
                        <m:ctrlPr>
                          <a:rPr lang="de-DE" sz="1600" i="1" dirty="0" smtClean="0">
                            <a:latin typeface="Cambria Math" panose="02040503050406030204" pitchFamily="18" charset="0"/>
                          </a:rPr>
                        </m:ctrlPr>
                      </m:fPr>
                      <m:num>
                        <m:r>
                          <a:rPr lang="de-DE" sz="1600" b="0" i="1" dirty="0" smtClean="0">
                            <a:latin typeface="Cambria Math" panose="02040503050406030204" pitchFamily="18" charset="0"/>
                          </a:rPr>
                          <m:t>(</m:t>
                        </m:r>
                        <m:r>
                          <a:rPr lang="de-DE" sz="1600" i="1" dirty="0">
                            <a:latin typeface="Cambria Math" panose="02040503050406030204" pitchFamily="18" charset="0"/>
                          </a:rPr>
                          <m:t>3,6</m:t>
                        </m:r>
                        <m:r>
                          <a:rPr lang="de-DE" sz="1600" b="0" i="1" dirty="0" smtClean="0">
                            <a:latin typeface="Cambria Math" panose="02040503050406030204" pitchFamily="18" charset="0"/>
                          </a:rPr>
                          <m:t>+</m:t>
                        </m:r>
                        <m:r>
                          <a:rPr lang="de-DE" sz="1600" i="1" dirty="0">
                            <a:latin typeface="Cambria Math" panose="02040503050406030204" pitchFamily="18" charset="0"/>
                          </a:rPr>
                          <m:t> 1,6</m:t>
                        </m:r>
                        <m:r>
                          <a:rPr lang="de-DE" sz="1600" b="0" i="1" dirty="0" smtClean="0">
                            <a:latin typeface="Cambria Math" panose="02040503050406030204" pitchFamily="18" charset="0"/>
                          </a:rPr>
                          <m:t>)</m:t>
                        </m:r>
                      </m:num>
                      <m:den>
                        <m:r>
                          <a:rPr lang="de-DE" sz="1600" b="0" i="1" dirty="0" smtClean="0">
                            <a:latin typeface="Cambria Math" panose="02040503050406030204" pitchFamily="18" charset="0"/>
                          </a:rPr>
                          <m:t>2</m:t>
                        </m:r>
                      </m:den>
                    </m:f>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1,6</m:t>
                    </m:r>
                  </m:oMath>
                </a14:m>
                <a:endParaRPr lang="de-DE" sz="1600" b="0" dirty="0">
                  <a:ea typeface="Cambria Math" panose="02040503050406030204" pitchFamily="18" charset="0"/>
                </a:endParaRPr>
              </a:p>
              <a:p>
                <a:r>
                  <a:rPr lang="de-DE" sz="1600" dirty="0"/>
                  <a:t>A</a:t>
                </a:r>
                <a:r>
                  <a:rPr lang="de-DE" sz="1600" baseline="-25000" dirty="0"/>
                  <a:t>Trapez</a:t>
                </a:r>
                <a:r>
                  <a:rPr lang="de-DE" sz="1600" dirty="0"/>
                  <a:t> = 4,16 m²</a:t>
                </a:r>
                <a:endParaRPr lang="de-DE" sz="1600" b="0" dirty="0">
                  <a:ea typeface="Cambria Math" panose="02040503050406030204" pitchFamily="18" charset="0"/>
                </a:endParaRPr>
              </a:p>
              <a:p>
                <a:pPr algn="just"/>
                <a:endParaRPr lang="de-DE" sz="1600" dirty="0"/>
              </a:p>
              <a:p>
                <a:pPr algn="just"/>
                <a:endParaRPr lang="de-DE" sz="1600" dirty="0"/>
              </a:p>
              <a:p>
                <a:pPr>
                  <a:lnSpc>
                    <a:spcPct val="150000"/>
                  </a:lnSpc>
                </a:pPr>
                <a:r>
                  <a:rPr lang="de-DE" dirty="0"/>
                  <a:t> </a:t>
                </a:r>
              </a:p>
              <a:p>
                <a:endParaRPr lang="de-DE" dirty="0"/>
              </a:p>
            </p:txBody>
          </p:sp>
        </mc:Choice>
        <mc:Fallback xmlns="">
          <p:sp>
            <p:nvSpPr>
              <p:cNvPr id="2" name="Inhaltsplatzhalter 1">
                <a:extLst>
                  <a:ext uri="{FF2B5EF4-FFF2-40B4-BE49-F238E27FC236}">
                    <a16:creationId xmlns:a16="http://schemas.microsoft.com/office/drawing/2014/main" id="{D3AA48CF-049D-7C42-EF76-C4F49D07E697}"/>
                  </a:ext>
                </a:extLst>
              </p:cNvPr>
              <p:cNvSpPr>
                <a:spLocks noGrp="1" noRot="1" noChangeAspect="1" noMove="1" noResize="1" noEditPoints="1" noAdjustHandles="1" noChangeArrowheads="1" noChangeShapeType="1" noTextEdit="1"/>
              </p:cNvSpPr>
              <p:nvPr>
                <p:ph idx="1"/>
              </p:nvPr>
            </p:nvSpPr>
            <p:spPr>
              <a:xfrm>
                <a:off x="64289" y="1035658"/>
                <a:ext cx="9209191" cy="51921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5B2A222E-D439-B91C-DBA5-933945F3679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6517329-64E2-4432-29F3-C227F94AE90B}"/>
              </a:ext>
            </a:extLst>
          </p:cNvPr>
          <p:cNvSpPr>
            <a:spLocks noGrp="1"/>
          </p:cNvSpPr>
          <p:nvPr>
            <p:ph type="title"/>
          </p:nvPr>
        </p:nvSpPr>
        <p:spPr/>
        <p:txBody>
          <a:bodyPr/>
          <a:lstStyle/>
          <a:p>
            <a:r>
              <a:rPr lang="de-DE" dirty="0"/>
              <a:t>Lösung</a:t>
            </a:r>
          </a:p>
        </p:txBody>
      </p:sp>
      <p:sp>
        <p:nvSpPr>
          <p:cNvPr id="12" name="Fußzeilenplatzhalter 5">
            <a:extLst>
              <a:ext uri="{FF2B5EF4-FFF2-40B4-BE49-F238E27FC236}">
                <a16:creationId xmlns:a16="http://schemas.microsoft.com/office/drawing/2014/main" id="{CD0FBB9D-C955-D7B1-7DDC-5F1D8B216D0B}"/>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32C0FCD5-B8F7-7806-8FAB-ED99082C0E22}"/>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pic>
        <p:nvPicPr>
          <p:cNvPr id="14" name="Grafik 13" descr="Ein Bild, das Diagramm, Reihe, Text, parallel enthält.&#10;&#10;Automatisch generierte Beschreibung">
            <a:extLst>
              <a:ext uri="{FF2B5EF4-FFF2-40B4-BE49-F238E27FC236}">
                <a16:creationId xmlns:a16="http://schemas.microsoft.com/office/drawing/2014/main" id="{9D784086-517C-9A6F-5000-0833BEEC5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76" y="3267005"/>
            <a:ext cx="4080276" cy="2773563"/>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C072CB4F-E8D3-2477-66D4-CD5CCAE042C3}"/>
                  </a:ext>
                </a:extLst>
              </p14:cNvPr>
              <p14:cNvContentPartPr/>
              <p14:nvPr/>
            </p14:nvContentPartPr>
            <p14:xfrm>
              <a:off x="8229114" y="4338544"/>
              <a:ext cx="225360" cy="56160"/>
            </p14:xfrm>
          </p:contentPart>
        </mc:Choice>
        <mc:Fallback xmlns="">
          <p:pic>
            <p:nvPicPr>
              <p:cNvPr id="15" name="Freihand 14">
                <a:extLst>
                  <a:ext uri="{FF2B5EF4-FFF2-40B4-BE49-F238E27FC236}">
                    <a16:creationId xmlns:a16="http://schemas.microsoft.com/office/drawing/2014/main" id="{C072CB4F-E8D3-2477-66D4-CD5CCAE042C3}"/>
                  </a:ext>
                </a:extLst>
              </p:cNvPr>
              <p:cNvPicPr/>
              <p:nvPr/>
            </p:nvPicPr>
            <p:blipFill>
              <a:blip r:embed="rId9"/>
              <a:stretch>
                <a:fillRect/>
              </a:stretch>
            </p:blipFill>
            <p:spPr>
              <a:xfrm>
                <a:off x="8193474" y="4302544"/>
                <a:ext cx="297000" cy="127800"/>
              </a:xfrm>
              <a:prstGeom prst="rect">
                <a:avLst/>
              </a:prstGeom>
            </p:spPr>
          </p:pic>
        </mc:Fallback>
      </mc:AlternateContent>
      <p:sp>
        <p:nvSpPr>
          <p:cNvPr id="18" name="Textfeld 17">
            <a:extLst>
              <a:ext uri="{FF2B5EF4-FFF2-40B4-BE49-F238E27FC236}">
                <a16:creationId xmlns:a16="http://schemas.microsoft.com/office/drawing/2014/main" id="{05B8DBC3-971A-74C3-A96D-A28172613B75}"/>
              </a:ext>
            </a:extLst>
          </p:cNvPr>
          <p:cNvSpPr txBox="1"/>
          <p:nvPr/>
        </p:nvSpPr>
        <p:spPr>
          <a:xfrm>
            <a:off x="7489471" y="3618335"/>
            <a:ext cx="284052" cy="369332"/>
          </a:xfrm>
          <a:prstGeom prst="rect">
            <a:avLst/>
          </a:prstGeom>
          <a:noFill/>
        </p:spPr>
        <p:txBody>
          <a:bodyPr wrap="none" rtlCol="0">
            <a:spAutoFit/>
          </a:bodyPr>
          <a:lstStyle/>
          <a:p>
            <a:r>
              <a:rPr lang="de-DE" dirty="0"/>
              <a:t>x</a:t>
            </a:r>
          </a:p>
        </p:txBody>
      </p:sp>
      <p:cxnSp>
        <p:nvCxnSpPr>
          <p:cNvPr id="20" name="Gerader Verbinder 19">
            <a:extLst>
              <a:ext uri="{FF2B5EF4-FFF2-40B4-BE49-F238E27FC236}">
                <a16:creationId xmlns:a16="http://schemas.microsoft.com/office/drawing/2014/main" id="{A0F0C3F1-3CF9-1684-8828-C1CF4E3706C9}"/>
              </a:ext>
            </a:extLst>
          </p:cNvPr>
          <p:cNvCxnSpPr/>
          <p:nvPr/>
        </p:nvCxnSpPr>
        <p:spPr>
          <a:xfrm flipV="1">
            <a:off x="7257256" y="3933331"/>
            <a:ext cx="0" cy="979538"/>
          </a:xfrm>
          <a:prstGeom prst="line">
            <a:avLst/>
          </a:prstGeom>
          <a:ln w="15875">
            <a:prstDash val="dash"/>
          </a:ln>
        </p:spPr>
        <p:style>
          <a:lnRef idx="1">
            <a:schemeClr val="dk1"/>
          </a:lnRef>
          <a:fillRef idx="0">
            <a:schemeClr val="dk1"/>
          </a:fillRef>
          <a:effectRef idx="0">
            <a:schemeClr val="dk1"/>
          </a:effectRef>
          <a:fontRef idx="minor">
            <a:schemeClr val="tx1"/>
          </a:fontRef>
        </p:style>
      </p:cxnSp>
      <p:sp>
        <p:nvSpPr>
          <p:cNvPr id="21" name="Textfeld 20">
            <a:extLst>
              <a:ext uri="{FF2B5EF4-FFF2-40B4-BE49-F238E27FC236}">
                <a16:creationId xmlns:a16="http://schemas.microsoft.com/office/drawing/2014/main" id="{EC9C009B-2D3B-8A32-17AE-B9B876996606}"/>
              </a:ext>
            </a:extLst>
          </p:cNvPr>
          <p:cNvSpPr txBox="1"/>
          <p:nvPr/>
        </p:nvSpPr>
        <p:spPr>
          <a:xfrm>
            <a:off x="7273291" y="4125688"/>
            <a:ext cx="306494" cy="369332"/>
          </a:xfrm>
          <a:prstGeom prst="rect">
            <a:avLst/>
          </a:prstGeom>
          <a:noFill/>
        </p:spPr>
        <p:txBody>
          <a:bodyPr wrap="none" rtlCol="0">
            <a:spAutoFit/>
          </a:bodyPr>
          <a:lstStyle/>
          <a:p>
            <a:r>
              <a:rPr lang="de-DE" dirty="0"/>
              <a:t>h</a:t>
            </a:r>
          </a:p>
        </p:txBody>
      </p:sp>
      <p:pic>
        <p:nvPicPr>
          <p:cNvPr id="13" name="Grafik 12" descr="Ein Bild, das Reihe, Dreieck enthält.&#10;&#10;Automatisch generierte Beschreibung">
            <a:extLst>
              <a:ext uri="{FF2B5EF4-FFF2-40B4-BE49-F238E27FC236}">
                <a16:creationId xmlns:a16="http://schemas.microsoft.com/office/drawing/2014/main" id="{B7C0C59E-03AB-EC24-1D8D-18F17E3FDB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6583" y="1218900"/>
            <a:ext cx="2789828" cy="1523393"/>
          </a:xfrm>
          <a:prstGeom prst="rect">
            <a:avLst/>
          </a:prstGeom>
        </p:spPr>
      </p:pic>
      <p:cxnSp>
        <p:nvCxnSpPr>
          <p:cNvPr id="9" name="Gerader Verbinder 8">
            <a:extLst>
              <a:ext uri="{FF2B5EF4-FFF2-40B4-BE49-F238E27FC236}">
                <a16:creationId xmlns:a16="http://schemas.microsoft.com/office/drawing/2014/main" id="{5327AA35-8270-4C6D-19F4-D4FABB423C44}"/>
              </a:ext>
            </a:extLst>
          </p:cNvPr>
          <p:cNvCxnSpPr>
            <a:cxnSpLocks/>
          </p:cNvCxnSpPr>
          <p:nvPr/>
        </p:nvCxnSpPr>
        <p:spPr>
          <a:xfrm>
            <a:off x="7828094" y="1426855"/>
            <a:ext cx="0" cy="1066041"/>
          </a:xfrm>
          <a:prstGeom prst="line">
            <a:avLst/>
          </a:prstGeom>
          <a:ln w="15875">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95A41D16-9927-FA34-D909-E12B62C85594}"/>
                  </a:ext>
                </a:extLst>
              </p:cNvPr>
              <p:cNvSpPr txBox="1"/>
              <p:nvPr/>
            </p:nvSpPr>
            <p:spPr>
              <a:xfrm>
                <a:off x="7028687" y="1646722"/>
                <a:ext cx="57606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rPr>
                        <m:t>𝑠</m:t>
                      </m:r>
                    </m:oMath>
                  </m:oMathPara>
                </a14:m>
                <a:endParaRPr lang="de-DE" sz="1600" dirty="0"/>
              </a:p>
            </p:txBody>
          </p:sp>
        </mc:Choice>
        <mc:Fallback xmlns="">
          <p:sp>
            <p:nvSpPr>
              <p:cNvPr id="11" name="Textfeld 10">
                <a:extLst>
                  <a:ext uri="{FF2B5EF4-FFF2-40B4-BE49-F238E27FC236}">
                    <a16:creationId xmlns:a16="http://schemas.microsoft.com/office/drawing/2014/main" id="{95A41D16-9927-FA34-D909-E12B62C85594}"/>
                  </a:ext>
                </a:extLst>
              </p:cNvPr>
              <p:cNvSpPr txBox="1">
                <a:spLocks noRot="1" noChangeAspect="1" noMove="1" noResize="1" noEditPoints="1" noAdjustHandles="1" noChangeArrowheads="1" noChangeShapeType="1" noTextEdit="1"/>
              </p:cNvSpPr>
              <p:nvPr/>
            </p:nvSpPr>
            <p:spPr>
              <a:xfrm>
                <a:off x="7028687" y="1646722"/>
                <a:ext cx="576064" cy="338554"/>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B4AB5B8B-6E22-EBBE-7108-4879B210C009}"/>
                  </a:ext>
                </a:extLst>
              </p:cNvPr>
              <p:cNvSpPr txBox="1"/>
              <p:nvPr/>
            </p:nvSpPr>
            <p:spPr>
              <a:xfrm>
                <a:off x="7138506" y="2495424"/>
                <a:ext cx="576064"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𝑠</m:t>
                          </m:r>
                        </m:num>
                        <m:den>
                          <m:r>
                            <a:rPr lang="de-DE" sz="1600" b="0" i="1" smtClean="0">
                              <a:latin typeface="Cambria Math" panose="02040503050406030204" pitchFamily="18" charset="0"/>
                            </a:rPr>
                            <m:t>2</m:t>
                          </m:r>
                        </m:den>
                      </m:f>
                    </m:oMath>
                  </m:oMathPara>
                </a14:m>
                <a:endParaRPr lang="de-DE" dirty="0"/>
              </a:p>
            </p:txBody>
          </p:sp>
        </mc:Choice>
        <mc:Fallback xmlns="">
          <p:sp>
            <p:nvSpPr>
              <p:cNvPr id="10" name="Textfeld 9">
                <a:extLst>
                  <a:ext uri="{FF2B5EF4-FFF2-40B4-BE49-F238E27FC236}">
                    <a16:creationId xmlns:a16="http://schemas.microsoft.com/office/drawing/2014/main" id="{B4AB5B8B-6E22-EBBE-7108-4879B210C009}"/>
                  </a:ext>
                </a:extLst>
              </p:cNvPr>
              <p:cNvSpPr txBox="1">
                <a:spLocks noRot="1" noChangeAspect="1" noMove="1" noResize="1" noEditPoints="1" noAdjustHandles="1" noChangeArrowheads="1" noChangeShapeType="1" noTextEdit="1"/>
              </p:cNvSpPr>
              <p:nvPr/>
            </p:nvSpPr>
            <p:spPr>
              <a:xfrm>
                <a:off x="7138506" y="2495424"/>
                <a:ext cx="576064" cy="512384"/>
              </a:xfrm>
              <a:prstGeom prst="rect">
                <a:avLst/>
              </a:prstGeom>
              <a:blipFill>
                <a:blip r:embed="rId12"/>
                <a:stretch>
                  <a:fillRect b="-3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674440D9-5132-2590-9BD2-40F409E3DAF5}"/>
                  </a:ext>
                </a:extLst>
              </p:cNvPr>
              <p:cNvSpPr txBox="1"/>
              <p:nvPr/>
            </p:nvSpPr>
            <p:spPr>
              <a:xfrm>
                <a:off x="6068123" y="1715416"/>
                <a:ext cx="57606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h</m:t>
                      </m:r>
                      <m:r>
                        <a:rPr lang="de-DE" sz="1600" i="1" baseline="-25000" smtClean="0">
                          <a:latin typeface="Cambria Math" panose="02040503050406030204" pitchFamily="18" charset="0"/>
                        </a:rPr>
                        <m:t>𝑠</m:t>
                      </m:r>
                    </m:oMath>
                  </m:oMathPara>
                </a14:m>
                <a:endParaRPr lang="de-DE" sz="1600" baseline="-25000" dirty="0"/>
              </a:p>
            </p:txBody>
          </p:sp>
        </mc:Choice>
        <mc:Fallback xmlns="">
          <p:sp>
            <p:nvSpPr>
              <p:cNvPr id="17" name="Textfeld 16">
                <a:extLst>
                  <a:ext uri="{FF2B5EF4-FFF2-40B4-BE49-F238E27FC236}">
                    <a16:creationId xmlns:a16="http://schemas.microsoft.com/office/drawing/2014/main" id="{674440D9-5132-2590-9BD2-40F409E3DAF5}"/>
                  </a:ext>
                </a:extLst>
              </p:cNvPr>
              <p:cNvSpPr txBox="1">
                <a:spLocks noRot="1" noChangeAspect="1" noMove="1" noResize="1" noEditPoints="1" noAdjustHandles="1" noChangeArrowheads="1" noChangeShapeType="1" noTextEdit="1"/>
              </p:cNvSpPr>
              <p:nvPr/>
            </p:nvSpPr>
            <p:spPr>
              <a:xfrm>
                <a:off x="6068123" y="1715416"/>
                <a:ext cx="576064" cy="338554"/>
              </a:xfrm>
              <a:prstGeom prst="rect">
                <a:avLst/>
              </a:prstGeom>
              <a:blipFill>
                <a:blip r:embed="rId1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404815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4CE3B6-5806-FE6E-598E-DE68FDEACCA8}"/>
              </a:ext>
            </a:extLst>
          </p:cNvPr>
          <p:cNvSpPr>
            <a:spLocks noGrp="1"/>
          </p:cNvSpPr>
          <p:nvPr>
            <p:ph idx="1"/>
          </p:nvPr>
        </p:nvSpPr>
        <p:spPr>
          <a:ln>
            <a:noFill/>
          </a:ln>
        </p:spPr>
        <p:txBody>
          <a:bodyPr/>
          <a:lstStyle/>
          <a:p>
            <a:r>
              <a:rPr lang="de-DE" sz="1600" b="1" dirty="0"/>
              <a:t>Aufgabe 1 </a:t>
            </a:r>
            <a:r>
              <a:rPr lang="de-DE" sz="1600" dirty="0"/>
              <a:t>[MSA 2010 N A9]</a:t>
            </a:r>
          </a:p>
          <a:p>
            <a:r>
              <a:rPr lang="de-DE" sz="1600" dirty="0"/>
              <a:t>Als Schutzeinrichtungen im Straßenbau werden Betonelemente verwendet, z.B. um Fahrspuren bei Gegenverkehr voneinander zu trennen. Die Skizze zeigt den Querschnitt eines Betonelements. Er ist achsensymmetrisch und hat die Maße:</a:t>
            </a:r>
          </a:p>
          <a:p>
            <a:r>
              <a:rPr lang="de-DE" sz="1600" dirty="0"/>
              <a:t>Obere Breite: a = 26 cm; untere Breite: b = 60 cm; Höhe: h = 81 cm; Seite c = 48 cm</a:t>
            </a:r>
          </a:p>
          <a:p>
            <a:r>
              <a:rPr lang="de-DE" sz="1600" dirty="0"/>
              <a:t>*a) Berechne die Größe der Querschnittsfläche eines solchen Bauelements.</a:t>
            </a:r>
          </a:p>
          <a:p>
            <a:r>
              <a:rPr lang="de-DE" sz="1600" dirty="0"/>
              <a:t> </a:t>
            </a:r>
          </a:p>
          <a:p>
            <a:endParaRPr lang="de-DE" sz="1600" dirty="0"/>
          </a:p>
          <a:p>
            <a:endParaRPr lang="de-DE" sz="1600" dirty="0"/>
          </a:p>
        </p:txBody>
      </p:sp>
      <p:sp>
        <p:nvSpPr>
          <p:cNvPr id="3" name="Textplatzhalter 2">
            <a:extLst>
              <a:ext uri="{FF2B5EF4-FFF2-40B4-BE49-F238E27FC236}">
                <a16:creationId xmlns:a16="http://schemas.microsoft.com/office/drawing/2014/main" id="{D31F42F0-C7D0-8A71-FE2B-12F8A72F921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771C9DB-021E-C804-28F7-B3120CDF4921}"/>
              </a:ext>
            </a:extLst>
          </p:cNvPr>
          <p:cNvSpPr>
            <a:spLocks noGrp="1"/>
          </p:cNvSpPr>
          <p:nvPr>
            <p:ph type="title"/>
          </p:nvPr>
        </p:nvSpPr>
        <p:spPr/>
        <p:txBody>
          <a:bodyPr/>
          <a:lstStyle/>
          <a:p>
            <a:r>
              <a:rPr lang="de-DE" dirty="0"/>
              <a:t>Zusammengesetzte Fläche</a:t>
            </a:r>
          </a:p>
        </p:txBody>
      </p:sp>
      <p:pic>
        <p:nvPicPr>
          <p:cNvPr id="6146" name="Picture 2">
            <a:extLst>
              <a:ext uri="{FF2B5EF4-FFF2-40B4-BE49-F238E27FC236}">
                <a16:creationId xmlns:a16="http://schemas.microsoft.com/office/drawing/2014/main" id="{5F94613B-B5D3-C86A-A87A-9FD2A85F1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600" y="3194492"/>
            <a:ext cx="4022364" cy="278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28698B4E-F7C5-98A4-2812-F7CF04E7BFCB}"/>
              </a:ext>
            </a:extLst>
          </p:cNvPr>
          <p:cNvSpPr txBox="1"/>
          <p:nvPr/>
        </p:nvSpPr>
        <p:spPr>
          <a:xfrm>
            <a:off x="5169024" y="4797152"/>
            <a:ext cx="274829" cy="369332"/>
          </a:xfrm>
          <a:prstGeom prst="rect">
            <a:avLst/>
          </a:prstGeom>
          <a:noFill/>
        </p:spPr>
        <p:txBody>
          <a:bodyPr wrap="square" rtlCol="0">
            <a:spAutoFit/>
          </a:bodyPr>
          <a:lstStyle/>
          <a:p>
            <a:r>
              <a:rPr lang="de-DE" dirty="0"/>
              <a:t>s</a:t>
            </a:r>
          </a:p>
        </p:txBody>
      </p:sp>
      <p:pic>
        <p:nvPicPr>
          <p:cNvPr id="16" name="Grafik 15" descr="Ein Bild, das Text, Screenshot, Reihe, parallel enthält.&#10;&#10;Automatisch generierte Beschreibung">
            <a:extLst>
              <a:ext uri="{FF2B5EF4-FFF2-40B4-BE49-F238E27FC236}">
                <a16:creationId xmlns:a16="http://schemas.microsoft.com/office/drawing/2014/main" id="{8D62E71B-CC82-944D-6595-9EB45276B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158" y="1588463"/>
            <a:ext cx="7742591" cy="4191363"/>
          </a:xfrm>
          <a:prstGeom prst="rect">
            <a:avLst/>
          </a:prstGeom>
        </p:spPr>
      </p:pic>
      <p:sp>
        <p:nvSpPr>
          <p:cNvPr id="25" name="Fußzeilenplatzhalter 5">
            <a:extLst>
              <a:ext uri="{FF2B5EF4-FFF2-40B4-BE49-F238E27FC236}">
                <a16:creationId xmlns:a16="http://schemas.microsoft.com/office/drawing/2014/main" id="{AA1DD9C7-0FFE-18BB-55DD-C01409F881A3}"/>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0512F559-A811-9EFD-0362-FDCE98EBAC9A}"/>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grpSp>
        <p:nvGrpSpPr>
          <p:cNvPr id="5" name="Knopf3">
            <a:extLst>
              <a:ext uri="{FF2B5EF4-FFF2-40B4-BE49-F238E27FC236}">
                <a16:creationId xmlns:a16="http://schemas.microsoft.com/office/drawing/2014/main" id="{1752D655-163D-CB61-CB6F-8C91D0C013D9}"/>
              </a:ext>
            </a:extLst>
          </p:cNvPr>
          <p:cNvGrpSpPr/>
          <p:nvPr/>
        </p:nvGrpSpPr>
        <p:grpSpPr>
          <a:xfrm>
            <a:off x="9380848" y="2310011"/>
            <a:ext cx="525690" cy="504000"/>
            <a:chOff x="8550142" y="4941168"/>
            <a:chExt cx="593858" cy="576064"/>
          </a:xfrm>
          <a:solidFill>
            <a:schemeClr val="accent1"/>
          </a:solidFill>
        </p:grpSpPr>
        <p:sp>
          <p:nvSpPr>
            <p:cNvPr id="26" name="Rechteck 25">
              <a:extLst>
                <a:ext uri="{FF2B5EF4-FFF2-40B4-BE49-F238E27FC236}">
                  <a16:creationId xmlns:a16="http://schemas.microsoft.com/office/drawing/2014/main" id="{55A85DF3-E136-00B9-3B66-097D614D144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Ellipse 26">
              <a:extLst>
                <a:ext uri="{FF2B5EF4-FFF2-40B4-BE49-F238E27FC236}">
                  <a16:creationId xmlns:a16="http://schemas.microsoft.com/office/drawing/2014/main" id="{D0C12319-E8A6-287A-2B60-DE0881BD960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28" name="Hilfe 3 Grafik">
            <a:extLst>
              <a:ext uri="{FF2B5EF4-FFF2-40B4-BE49-F238E27FC236}">
                <a16:creationId xmlns:a16="http://schemas.microsoft.com/office/drawing/2014/main" id="{5696C46A-1DBC-5204-5A6A-9A085BBA36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30086" y="704876"/>
            <a:ext cx="7781134" cy="4487488"/>
          </a:xfrm>
          <a:prstGeom prst="rect">
            <a:avLst/>
          </a:prstGeom>
          <a:effectLst>
            <a:glow rad="190500">
              <a:schemeClr val="accent1">
                <a:lumMod val="20000"/>
                <a:lumOff val="80000"/>
                <a:alpha val="85000"/>
              </a:schemeClr>
            </a:glow>
          </a:effectLst>
        </p:spPr>
      </p:pic>
      <p:grpSp>
        <p:nvGrpSpPr>
          <p:cNvPr id="29" name="Knopf4">
            <a:extLst>
              <a:ext uri="{FF2B5EF4-FFF2-40B4-BE49-F238E27FC236}">
                <a16:creationId xmlns:a16="http://schemas.microsoft.com/office/drawing/2014/main" id="{061CC6B1-CAC1-7F10-CAE2-62641788FABC}"/>
              </a:ext>
            </a:extLst>
          </p:cNvPr>
          <p:cNvGrpSpPr/>
          <p:nvPr/>
        </p:nvGrpSpPr>
        <p:grpSpPr>
          <a:xfrm>
            <a:off x="9383011" y="2942492"/>
            <a:ext cx="525690" cy="504000"/>
            <a:chOff x="8550142" y="4941168"/>
            <a:chExt cx="593858" cy="576064"/>
          </a:xfrm>
          <a:solidFill>
            <a:schemeClr val="accent1"/>
          </a:solidFill>
        </p:grpSpPr>
        <p:sp>
          <p:nvSpPr>
            <p:cNvPr id="30" name="Rechteck 29">
              <a:extLst>
                <a:ext uri="{FF2B5EF4-FFF2-40B4-BE49-F238E27FC236}">
                  <a16:creationId xmlns:a16="http://schemas.microsoft.com/office/drawing/2014/main" id="{4624419F-258B-0233-7D12-63C181B0AC9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30">
              <a:extLst>
                <a:ext uri="{FF2B5EF4-FFF2-40B4-BE49-F238E27FC236}">
                  <a16:creationId xmlns:a16="http://schemas.microsoft.com/office/drawing/2014/main" id="{1603A837-1052-1F0C-DD14-42C6E4AFFC8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32" name="Hilfe 4 Grafik">
            <a:extLst>
              <a:ext uri="{FF2B5EF4-FFF2-40B4-BE49-F238E27FC236}">
                <a16:creationId xmlns:a16="http://schemas.microsoft.com/office/drawing/2014/main" id="{C86784CE-8083-669D-FD18-2E09983F78B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1709" y="473860"/>
            <a:ext cx="7837887" cy="4492037"/>
          </a:xfrm>
          <a:prstGeom prst="rect">
            <a:avLst/>
          </a:prstGeom>
          <a:effectLst>
            <a:glow rad="190500">
              <a:schemeClr val="accent1">
                <a:lumMod val="20000"/>
                <a:lumOff val="80000"/>
                <a:alpha val="85000"/>
              </a:schemeClr>
            </a:glow>
          </a:effectLst>
        </p:spPr>
      </p:pic>
      <p:grpSp>
        <p:nvGrpSpPr>
          <p:cNvPr id="33" name="Knopf5">
            <a:extLst>
              <a:ext uri="{FF2B5EF4-FFF2-40B4-BE49-F238E27FC236}">
                <a16:creationId xmlns:a16="http://schemas.microsoft.com/office/drawing/2014/main" id="{F8D6344B-C24D-AF1A-B0F6-718C3AA253B6}"/>
              </a:ext>
            </a:extLst>
          </p:cNvPr>
          <p:cNvGrpSpPr/>
          <p:nvPr/>
        </p:nvGrpSpPr>
        <p:grpSpPr>
          <a:xfrm>
            <a:off x="9383011" y="3574973"/>
            <a:ext cx="525690" cy="504000"/>
            <a:chOff x="8550142" y="4941168"/>
            <a:chExt cx="593858" cy="576064"/>
          </a:xfrm>
          <a:solidFill>
            <a:schemeClr val="accent1"/>
          </a:solidFill>
        </p:grpSpPr>
        <p:sp>
          <p:nvSpPr>
            <p:cNvPr id="34" name="Rechteck 33">
              <a:extLst>
                <a:ext uri="{FF2B5EF4-FFF2-40B4-BE49-F238E27FC236}">
                  <a16:creationId xmlns:a16="http://schemas.microsoft.com/office/drawing/2014/main" id="{79C0ACF7-3B3B-4E65-13E4-FEF57B066E0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lipse 34">
              <a:extLst>
                <a:ext uri="{FF2B5EF4-FFF2-40B4-BE49-F238E27FC236}">
                  <a16:creationId xmlns:a16="http://schemas.microsoft.com/office/drawing/2014/main" id="{691ADE6A-C78A-E2EE-0E3D-B974DC370A5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36" name="Hilfe 5 Grafik">
            <a:extLst>
              <a:ext uri="{FF2B5EF4-FFF2-40B4-BE49-F238E27FC236}">
                <a16:creationId xmlns:a16="http://schemas.microsoft.com/office/drawing/2014/main" id="{CF581066-4875-0DC5-0C24-1CC613A3834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51242" y="1466745"/>
            <a:ext cx="7741049" cy="4484760"/>
          </a:xfrm>
          <a:prstGeom prst="rect">
            <a:avLst/>
          </a:prstGeom>
          <a:effectLst>
            <a:glow rad="190500">
              <a:schemeClr val="accent1">
                <a:lumMod val="20000"/>
                <a:lumOff val="80000"/>
                <a:alpha val="85000"/>
              </a:schemeClr>
            </a:glow>
          </a:effectLst>
        </p:spPr>
      </p:pic>
      <p:grpSp>
        <p:nvGrpSpPr>
          <p:cNvPr id="37" name="Knopf 7">
            <a:extLst>
              <a:ext uri="{FF2B5EF4-FFF2-40B4-BE49-F238E27FC236}">
                <a16:creationId xmlns:a16="http://schemas.microsoft.com/office/drawing/2014/main" id="{BE06CCAF-119E-97DD-B273-463769832078}"/>
              </a:ext>
            </a:extLst>
          </p:cNvPr>
          <p:cNvGrpSpPr/>
          <p:nvPr/>
        </p:nvGrpSpPr>
        <p:grpSpPr>
          <a:xfrm>
            <a:off x="9379302" y="4839935"/>
            <a:ext cx="513769" cy="504000"/>
            <a:chOff x="9312680" y="5062255"/>
            <a:chExt cx="580391" cy="576064"/>
          </a:xfrm>
          <a:solidFill>
            <a:schemeClr val="accent1"/>
          </a:solidFill>
        </p:grpSpPr>
        <p:sp>
          <p:nvSpPr>
            <p:cNvPr id="38" name="Rechteck 37">
              <a:extLst>
                <a:ext uri="{FF2B5EF4-FFF2-40B4-BE49-F238E27FC236}">
                  <a16:creationId xmlns:a16="http://schemas.microsoft.com/office/drawing/2014/main" id="{251F5E3B-D77A-734B-7C68-2A06B47059A9}"/>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Knop7">
              <a:extLst>
                <a:ext uri="{FF2B5EF4-FFF2-40B4-BE49-F238E27FC236}">
                  <a16:creationId xmlns:a16="http://schemas.microsoft.com/office/drawing/2014/main" id="{A707F869-BFA0-8254-038F-6CE4BF8F2BC4}"/>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40" name="Hilfe 7 Grafik">
            <a:extLst>
              <a:ext uri="{FF2B5EF4-FFF2-40B4-BE49-F238E27FC236}">
                <a16:creationId xmlns:a16="http://schemas.microsoft.com/office/drawing/2014/main" id="{D3F0194D-506A-8304-59E7-0F2188F409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54283" y="1815641"/>
            <a:ext cx="7762894" cy="4499731"/>
          </a:xfrm>
          <a:prstGeom prst="rect">
            <a:avLst/>
          </a:prstGeom>
          <a:effectLst>
            <a:glow rad="190500">
              <a:schemeClr val="accent1">
                <a:lumMod val="20000"/>
                <a:lumOff val="80000"/>
                <a:alpha val="85000"/>
              </a:schemeClr>
            </a:glow>
          </a:effectLst>
        </p:spPr>
      </p:pic>
      <p:sp>
        <p:nvSpPr>
          <p:cNvPr id="9" name="Rechteck 8">
            <a:extLst>
              <a:ext uri="{FF2B5EF4-FFF2-40B4-BE49-F238E27FC236}">
                <a16:creationId xmlns:a16="http://schemas.microsoft.com/office/drawing/2014/main" id="{9D7DF32C-8E41-A062-EB9F-9AF3C3B2DC7F}"/>
              </a:ext>
            </a:extLst>
          </p:cNvPr>
          <p:cNvSpPr/>
          <p:nvPr/>
        </p:nvSpPr>
        <p:spPr>
          <a:xfrm>
            <a:off x="6321152" y="3194492"/>
            <a:ext cx="2259812" cy="181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1636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1.11111E-6 L -0.88092 -1.11111E-6 " pathEditMode="relative" rAng="0" ptsTypes="AA">
                                      <p:cBhvr>
                                        <p:cTn id="6" dur="2000" fill="hold"/>
                                        <p:tgtEl>
                                          <p:spTgt spid="2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1.11111E-6 L -4.61538E-6 -1.11111E-6 " pathEditMode="relative" rAng="0" ptsTypes="AA">
                                      <p:cBhvr>
                                        <p:cTn id="10"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61538E-6 2.22222E-6 L -0.88092 2.22222E-6 " pathEditMode="relative" rAng="0" ptsTypes="AA">
                                      <p:cBhvr>
                                        <p:cTn id="15" dur="2000" fill="hold"/>
                                        <p:tgtEl>
                                          <p:spTgt spid="32"/>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2 2.22222E-6 L -4.61538E-6 2.22222E-6 " pathEditMode="relative" rAng="0" ptsTypes="AA">
                                      <p:cBhvr>
                                        <p:cTn id="19" dur="2000" fill="hold"/>
                                        <p:tgtEl>
                                          <p:spTgt spid="32"/>
                                        </p:tgtEl>
                                        <p:attrNameLst>
                                          <p:attrName>ppt_x</p:attrName>
                                          <p:attrName>ppt_y</p:attrName>
                                        </p:attrNameLst>
                                      </p:cBhvr>
                                      <p:rCtr x="44038" y="0"/>
                                    </p:animMotion>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61538E-6 -7.40741E-7 L -0.88092 -7.40741E-7 " pathEditMode="relative" rAng="0" ptsTypes="AA">
                                      <p:cBhvr>
                                        <p:cTn id="24" dur="2000" fill="hold"/>
                                        <p:tgtEl>
                                          <p:spTgt spid="3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2 -7.40741E-7 L -4.61538E-6 -7.40741E-7 " pathEditMode="relative" rAng="0" ptsTypes="AA">
                                      <p:cBhvr>
                                        <p:cTn id="28" dur="2000" fill="hold"/>
                                        <p:tgtEl>
                                          <p:spTgt spid="36"/>
                                        </p:tgtEl>
                                        <p:attrNameLst>
                                          <p:attrName>ppt_x</p:attrName>
                                          <p:attrName>ppt_y</p:attrName>
                                        </p:attrNameLst>
                                      </p:cBhvr>
                                      <p:rCtr x="44038" y="0"/>
                                    </p:animMotion>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3.07692E-6 -4.07407E-6 L -0.88093 -4.07407E-6 " pathEditMode="relative" rAng="0" ptsTypes="AA">
                                      <p:cBhvr>
                                        <p:cTn id="33" dur="2000" fill="hold"/>
                                        <p:tgtEl>
                                          <p:spTgt spid="40"/>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3.07692E-6 -4.07407E-6 " pathEditMode="relative" rAng="0" ptsTypes="AA">
                                      <p:cBhvr>
                                        <p:cTn id="37" dur="2000" fill="hold"/>
                                        <p:tgtEl>
                                          <p:spTgt spid="40"/>
                                        </p:tgtEl>
                                        <p:attrNameLst>
                                          <p:attrName>ppt_x</p:attrName>
                                          <p:attrName>ppt_y</p:attrName>
                                        </p:attrNameLst>
                                      </p:cBhvr>
                                      <p:rCtr x="44038" y="0"/>
                                    </p:animMotion>
                                  </p:childTnLst>
                                </p:cTn>
                              </p:par>
                            </p:childTnLst>
                          </p:cTn>
                        </p:par>
                      </p:childTnLst>
                    </p:cTn>
                  </p:par>
                </p:childTnLst>
              </p:cTn>
              <p:nextCondLst>
                <p:cond evt="onClick" delay="0">
                  <p:tgtEl>
                    <p:spTgt spid="37"/>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4CE3B6-5806-FE6E-598E-DE68FDEACCA8}"/>
              </a:ext>
            </a:extLst>
          </p:cNvPr>
          <p:cNvSpPr>
            <a:spLocks noGrp="1"/>
          </p:cNvSpPr>
          <p:nvPr>
            <p:ph idx="1"/>
          </p:nvPr>
        </p:nvSpPr>
        <p:spPr/>
        <p:txBody>
          <a:bodyPr/>
          <a:lstStyle/>
          <a:p>
            <a:pPr algn="just"/>
            <a:r>
              <a:rPr lang="de-DE" sz="1600" b="1" dirty="0"/>
              <a:t>Aufgabe 1 </a:t>
            </a:r>
            <a:r>
              <a:rPr lang="de-DE" sz="1600" dirty="0"/>
              <a:t>[MSA 2010 N A9]:</a:t>
            </a:r>
          </a:p>
          <a:p>
            <a:pPr algn="just"/>
            <a:r>
              <a:rPr lang="de-DE" sz="1600" dirty="0"/>
              <a:t>Obere Breite: a = 26 cm; untere Breite: b = 60 cm; Höhe: h = 81 cm; Seite c = 48 cm</a:t>
            </a:r>
          </a:p>
          <a:p>
            <a:pPr algn="just"/>
            <a:r>
              <a:rPr lang="de-DE" sz="1600" dirty="0"/>
              <a:t>*a) Berechne die Größe der Querschnittsfläche eines solchen Bauelements.</a:t>
            </a:r>
          </a:p>
          <a:p>
            <a:pPr algn="just"/>
            <a:endParaRPr lang="de-DE" sz="1600" dirty="0"/>
          </a:p>
          <a:p>
            <a:pPr algn="just"/>
            <a:endParaRPr lang="de-DE" dirty="0"/>
          </a:p>
          <a:p>
            <a:r>
              <a:rPr lang="de-DE" dirty="0"/>
              <a:t> </a:t>
            </a:r>
          </a:p>
          <a:p>
            <a:endParaRPr lang="de-DE" dirty="0"/>
          </a:p>
          <a:p>
            <a:endParaRPr lang="de-DE" dirty="0"/>
          </a:p>
        </p:txBody>
      </p:sp>
      <p:sp>
        <p:nvSpPr>
          <p:cNvPr id="3" name="Textplatzhalter 2">
            <a:extLst>
              <a:ext uri="{FF2B5EF4-FFF2-40B4-BE49-F238E27FC236}">
                <a16:creationId xmlns:a16="http://schemas.microsoft.com/office/drawing/2014/main" id="{D31F42F0-C7D0-8A71-FE2B-12F8A72F921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771C9DB-021E-C804-28F7-B3120CDF4921}"/>
              </a:ext>
            </a:extLst>
          </p:cNvPr>
          <p:cNvSpPr>
            <a:spLocks noGrp="1"/>
          </p:cNvSpPr>
          <p:nvPr>
            <p:ph type="title"/>
          </p:nvPr>
        </p:nvSpPr>
        <p:spPr/>
        <p:txBody>
          <a:bodyPr/>
          <a:lstStyle/>
          <a:p>
            <a:r>
              <a:rPr lang="de-DE" dirty="0"/>
              <a:t>Lösung</a:t>
            </a:r>
          </a:p>
        </p:txBody>
      </p:sp>
      <p:pic>
        <p:nvPicPr>
          <p:cNvPr id="12" name="Grafik 11" descr="Ein Bild, das Text, Schrift, Screenshot, Dokument enthält.&#10;&#10;Automatisch generierte Beschreibung">
            <a:extLst>
              <a:ext uri="{FF2B5EF4-FFF2-40B4-BE49-F238E27FC236}">
                <a16:creationId xmlns:a16="http://schemas.microsoft.com/office/drawing/2014/main" id="{41B36756-FD2C-52C3-3030-A16F4886C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73" y="2107589"/>
            <a:ext cx="5669039" cy="2401531"/>
          </a:xfrm>
          <a:prstGeom prst="rect">
            <a:avLst/>
          </a:prstGeom>
        </p:spPr>
      </p:pic>
      <p:grpSp>
        <p:nvGrpSpPr>
          <p:cNvPr id="9" name="Gruppieren 8">
            <a:extLst>
              <a:ext uri="{FF2B5EF4-FFF2-40B4-BE49-F238E27FC236}">
                <a16:creationId xmlns:a16="http://schemas.microsoft.com/office/drawing/2014/main" id="{249DB477-EA1A-D9FC-BE49-3271F1220D14}"/>
              </a:ext>
            </a:extLst>
          </p:cNvPr>
          <p:cNvGrpSpPr/>
          <p:nvPr/>
        </p:nvGrpSpPr>
        <p:grpSpPr>
          <a:xfrm>
            <a:off x="6071766" y="1953192"/>
            <a:ext cx="2304256" cy="2859116"/>
            <a:chOff x="6825208" y="2762402"/>
            <a:chExt cx="2304256" cy="2859116"/>
          </a:xfrm>
        </p:grpSpPr>
        <p:pic>
          <p:nvPicPr>
            <p:cNvPr id="15" name="Grafik 14" descr="Ein Bild, das Diagramm, Reihe, Design enthält.&#10;&#10;Automatisch generierte Beschreibung">
              <a:extLst>
                <a:ext uri="{FF2B5EF4-FFF2-40B4-BE49-F238E27FC236}">
                  <a16:creationId xmlns:a16="http://schemas.microsoft.com/office/drawing/2014/main" id="{1065FD9C-60E9-A7BA-43C3-0A9C934EF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2762402"/>
              <a:ext cx="2304256" cy="2859116"/>
            </a:xfrm>
            <a:prstGeom prst="rect">
              <a:avLst/>
            </a:prstGeom>
          </p:spPr>
        </p:pic>
        <p:grpSp>
          <p:nvGrpSpPr>
            <p:cNvPr id="7" name="Gruppieren 6">
              <a:extLst>
                <a:ext uri="{FF2B5EF4-FFF2-40B4-BE49-F238E27FC236}">
                  <a16:creationId xmlns:a16="http://schemas.microsoft.com/office/drawing/2014/main" id="{8CBE03D8-75AC-16BC-000E-D9E0E13F4282}"/>
                </a:ext>
              </a:extLst>
            </p:cNvPr>
            <p:cNvGrpSpPr/>
            <p:nvPr/>
          </p:nvGrpSpPr>
          <p:grpSpPr>
            <a:xfrm>
              <a:off x="7658190" y="4509120"/>
              <a:ext cx="936104" cy="510600"/>
              <a:chOff x="7658190" y="4509120"/>
              <a:chExt cx="936104" cy="510600"/>
            </a:xfrm>
          </p:grpSpPr>
          <p:cxnSp>
            <p:nvCxnSpPr>
              <p:cNvPr id="17" name="Gerader Verbinder 16">
                <a:extLst>
                  <a:ext uri="{FF2B5EF4-FFF2-40B4-BE49-F238E27FC236}">
                    <a16:creationId xmlns:a16="http://schemas.microsoft.com/office/drawing/2014/main" id="{3567E399-DE11-7972-E97F-9F2BBC15C223}"/>
                  </a:ext>
                </a:extLst>
              </p:cNvPr>
              <p:cNvCxnSpPr/>
              <p:nvPr/>
            </p:nvCxnSpPr>
            <p:spPr>
              <a:xfrm>
                <a:off x="7658190" y="4509120"/>
                <a:ext cx="936104" cy="0"/>
              </a:xfrm>
              <a:prstGeom prst="line">
                <a:avLst/>
              </a:prstGeom>
              <a:ln w="25400"/>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31B0E2E6-FB3C-6C67-298B-4FE23C2602C3}"/>
                  </a:ext>
                </a:extLst>
              </p:cNvPr>
              <p:cNvSpPr txBox="1"/>
              <p:nvPr/>
            </p:nvSpPr>
            <p:spPr>
              <a:xfrm>
                <a:off x="8126242" y="4650388"/>
                <a:ext cx="284052" cy="369332"/>
              </a:xfrm>
              <a:prstGeom prst="rect">
                <a:avLst/>
              </a:prstGeom>
              <a:noFill/>
            </p:spPr>
            <p:txBody>
              <a:bodyPr wrap="none" rtlCol="0">
                <a:spAutoFit/>
              </a:bodyPr>
              <a:lstStyle/>
              <a:p>
                <a:r>
                  <a:rPr lang="de-DE" dirty="0"/>
                  <a:t>x</a:t>
                </a:r>
              </a:p>
            </p:txBody>
          </p:sp>
        </p:grpSp>
      </p:grpSp>
      <p:sp>
        <p:nvSpPr>
          <p:cNvPr id="8" name="Fußzeilenplatzhalter 5">
            <a:extLst>
              <a:ext uri="{FF2B5EF4-FFF2-40B4-BE49-F238E27FC236}">
                <a16:creationId xmlns:a16="http://schemas.microsoft.com/office/drawing/2014/main" id="{A58DE738-5FD0-848B-1784-61C392B56073}"/>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E8AFFE15-ADC0-6E5E-EEEA-DE8376354AD5}"/>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85D863FA-31FC-9A6E-D1CC-F68F539115BE}"/>
                  </a:ext>
                </a:extLst>
              </p14:cNvPr>
              <p14:cNvContentPartPr/>
              <p14:nvPr/>
            </p14:nvContentPartPr>
            <p14:xfrm>
              <a:off x="6007161" y="3833464"/>
              <a:ext cx="34920" cy="15480"/>
            </p14:xfrm>
          </p:contentPart>
        </mc:Choice>
        <mc:Fallback xmlns="">
          <p:pic>
            <p:nvPicPr>
              <p:cNvPr id="10" name="Freihand 9">
                <a:extLst>
                  <a:ext uri="{FF2B5EF4-FFF2-40B4-BE49-F238E27FC236}">
                    <a16:creationId xmlns:a16="http://schemas.microsoft.com/office/drawing/2014/main" id="{85D863FA-31FC-9A6E-D1CC-F68F539115BE}"/>
                  </a:ext>
                </a:extLst>
              </p:cNvPr>
              <p:cNvPicPr/>
              <p:nvPr/>
            </p:nvPicPr>
            <p:blipFill>
              <a:blip r:embed="rId5"/>
              <a:stretch>
                <a:fillRect/>
              </a:stretch>
            </p:blipFill>
            <p:spPr>
              <a:xfrm>
                <a:off x="5998161" y="3824464"/>
                <a:ext cx="52560" cy="33120"/>
              </a:xfrm>
              <a:prstGeom prst="rect">
                <a:avLst/>
              </a:prstGeom>
            </p:spPr>
          </p:pic>
        </mc:Fallback>
      </mc:AlternateContent>
    </p:spTree>
    <p:extLst>
      <p:ext uri="{BB962C8B-B14F-4D97-AF65-F5344CB8AC3E}">
        <p14:creationId xmlns:p14="http://schemas.microsoft.com/office/powerpoint/2010/main" val="295809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F67F81-6781-6520-3B26-53561E2D17AD}"/>
              </a:ext>
            </a:extLst>
          </p:cNvPr>
          <p:cNvSpPr>
            <a:spLocks noGrp="1"/>
          </p:cNvSpPr>
          <p:nvPr>
            <p:ph idx="1"/>
          </p:nvPr>
        </p:nvSpPr>
        <p:spPr>
          <a:xfrm>
            <a:off x="87739" y="1035658"/>
            <a:ext cx="9185741" cy="5192121"/>
          </a:xfrm>
        </p:spPr>
        <p:txBody>
          <a:bodyPr/>
          <a:lstStyle/>
          <a:p>
            <a:r>
              <a:rPr lang="de-DE" sz="1600" b="1" dirty="0"/>
              <a:t>Aufgabe 1 </a:t>
            </a:r>
          </a:p>
          <a:p>
            <a:r>
              <a:rPr lang="de-DE" sz="1600" dirty="0"/>
              <a:t>Die grüne Fläche ist 255 m² groß.</a:t>
            </a:r>
          </a:p>
          <a:p>
            <a:r>
              <a:rPr lang="de-DE" sz="1600" dirty="0"/>
              <a:t>*a) Berechne die Strecke x und den Umfang der grünen Fläche </a:t>
            </a:r>
          </a:p>
          <a:p>
            <a:endParaRPr lang="de-DE" sz="1600" dirty="0"/>
          </a:p>
          <a:p>
            <a:pPr marL="0">
              <a:spcBef>
                <a:spcPts val="0"/>
              </a:spcBef>
              <a:spcAft>
                <a:spcPts val="1200"/>
              </a:spcAft>
            </a:pPr>
            <a:endParaRPr lang="de-DE" sz="1600" b="1" dirty="0">
              <a:solidFill>
                <a:srgbClr val="000000"/>
              </a:solidFill>
              <a:effectLst/>
              <a:ea typeface="Times New Roman" panose="02020603050405020304" pitchFamily="18" charset="0"/>
            </a:endParaRPr>
          </a:p>
          <a:p>
            <a:pPr marL="0">
              <a:spcBef>
                <a:spcPts val="0"/>
              </a:spcBef>
              <a:spcAft>
                <a:spcPts val="800"/>
              </a:spcAft>
            </a:pPr>
            <a:r>
              <a:rPr lang="de-DE" sz="1600" b="1" dirty="0">
                <a:solidFill>
                  <a:srgbClr val="000000"/>
                </a:solidFill>
                <a:effectLst/>
                <a:ea typeface="Times New Roman" panose="02020603050405020304" pitchFamily="18" charset="0"/>
              </a:rPr>
              <a:t>Aufgabe 2 </a:t>
            </a:r>
            <a:r>
              <a:rPr lang="de-DE" sz="1600" dirty="0">
                <a:solidFill>
                  <a:srgbClr val="000000"/>
                </a:solidFill>
                <a:effectLst/>
                <a:ea typeface="Times New Roman" panose="02020603050405020304" pitchFamily="18" charset="0"/>
              </a:rPr>
              <a:t>[vgl. MSA 2006 N A3]</a:t>
            </a:r>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0">
              <a:spcBef>
                <a:spcPts val="0"/>
              </a:spcBef>
              <a:spcAft>
                <a:spcPts val="600"/>
              </a:spcAft>
            </a:pPr>
            <a:r>
              <a:rPr lang="de-DE" sz="1600" dirty="0">
                <a:solidFill>
                  <a:srgbClr val="000000"/>
                </a:solidFill>
                <a:effectLst/>
                <a:ea typeface="Times New Roman" panose="02020603050405020304" pitchFamily="18" charset="0"/>
              </a:rPr>
              <a:t>Für Dekorationszwecke werden Quadrate mit der </a:t>
            </a:r>
          </a:p>
          <a:p>
            <a:pPr marL="0">
              <a:spcBef>
                <a:spcPts val="0"/>
              </a:spcBef>
              <a:spcAft>
                <a:spcPts val="600"/>
              </a:spcAft>
            </a:pPr>
            <a:r>
              <a:rPr lang="de-DE" sz="1600" dirty="0">
                <a:solidFill>
                  <a:srgbClr val="000000"/>
                </a:solidFill>
                <a:effectLst/>
                <a:ea typeface="Times New Roman" panose="02020603050405020304" pitchFamily="18" charset="0"/>
              </a:rPr>
              <a:t>Seitenlänge a von 12,5 cm und Kreise mit gleichen Flächeninhalten benötigt.</a:t>
            </a:r>
          </a:p>
          <a:p>
            <a:pPr marL="0">
              <a:spcBef>
                <a:spcPts val="0"/>
              </a:spcBef>
              <a:spcAft>
                <a:spcPts val="600"/>
              </a:spcAft>
            </a:pPr>
            <a:r>
              <a:rPr lang="de-DE" sz="1600" dirty="0">
                <a:solidFill>
                  <a:srgbClr val="000000"/>
                </a:solidFill>
                <a:ea typeface="Times New Roman" panose="02020603050405020304" pitchFamily="18" charset="0"/>
              </a:rPr>
              <a:t>Berechne</a:t>
            </a:r>
            <a:r>
              <a:rPr lang="de-DE" sz="1600" dirty="0">
                <a:solidFill>
                  <a:srgbClr val="000000"/>
                </a:solidFill>
                <a:effectLst/>
                <a:ea typeface="Times New Roman" panose="02020603050405020304" pitchFamily="18" charset="0"/>
              </a:rPr>
              <a:t> den Durchmesser d der Kreise.</a:t>
            </a:r>
          </a:p>
          <a:p>
            <a:endParaRPr lang="de-DE" sz="1600" dirty="0"/>
          </a:p>
        </p:txBody>
      </p:sp>
      <p:pic>
        <p:nvPicPr>
          <p:cNvPr id="11" name="Grafik 10" descr="Ein Bild, das Rechteck, Screenshot, Diagramm, Reihe enthält.&#10;&#10;Automatisch generierte Beschreibung">
            <a:extLst>
              <a:ext uri="{FF2B5EF4-FFF2-40B4-BE49-F238E27FC236}">
                <a16:creationId xmlns:a16="http://schemas.microsoft.com/office/drawing/2014/main" id="{77B5070C-0D00-40F3-89E1-40CF09BE7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1254529"/>
            <a:ext cx="2046288" cy="1846107"/>
          </a:xfrm>
          <a:prstGeom prst="rect">
            <a:avLst/>
          </a:prstGeom>
        </p:spPr>
      </p:pic>
      <p:sp>
        <p:nvSpPr>
          <p:cNvPr id="3" name="Textplatzhalter 2">
            <a:extLst>
              <a:ext uri="{FF2B5EF4-FFF2-40B4-BE49-F238E27FC236}">
                <a16:creationId xmlns:a16="http://schemas.microsoft.com/office/drawing/2014/main" id="{E16297DD-7B48-A315-DA66-E7BF3BC7D678}"/>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444ECBD-CD90-CF40-0370-F5322B552ED2}"/>
              </a:ext>
            </a:extLst>
          </p:cNvPr>
          <p:cNvSpPr>
            <a:spLocks noGrp="1"/>
          </p:cNvSpPr>
          <p:nvPr>
            <p:ph type="title"/>
          </p:nvPr>
        </p:nvSpPr>
        <p:spPr/>
        <p:txBody>
          <a:bodyPr>
            <a:normAutofit/>
          </a:bodyPr>
          <a:lstStyle/>
          <a:p>
            <a:r>
              <a:rPr lang="de-DE" dirty="0"/>
              <a:t>Anwendungsaufgaben</a:t>
            </a:r>
          </a:p>
        </p:txBody>
      </p:sp>
      <p:sp>
        <p:nvSpPr>
          <p:cNvPr id="5" name="Fußzeilenplatzhalter 5">
            <a:extLst>
              <a:ext uri="{FF2B5EF4-FFF2-40B4-BE49-F238E27FC236}">
                <a16:creationId xmlns:a16="http://schemas.microsoft.com/office/drawing/2014/main" id="{060BCA6C-6107-2365-948A-108BE4BBEFA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A1DE50A5-0ABE-5749-7BD2-089FF6DA706D}"/>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pic>
        <p:nvPicPr>
          <p:cNvPr id="9" name="Grafik 8" descr="Ein Bild, das Diagramm, Kreis, Reihe enthält.&#10;&#10;Automatisch generierte Beschreibung">
            <a:extLst>
              <a:ext uri="{FF2B5EF4-FFF2-40B4-BE49-F238E27FC236}">
                <a16:creationId xmlns:a16="http://schemas.microsoft.com/office/drawing/2014/main" id="{5C989854-5615-9C07-4E7D-ED505C6DC0B7}"/>
              </a:ext>
            </a:extLst>
          </p:cNvPr>
          <p:cNvPicPr>
            <a:picLocks noChangeAspect="1"/>
          </p:cNvPicPr>
          <p:nvPr/>
        </p:nvPicPr>
        <p:blipFill rotWithShape="1">
          <a:blip r:embed="rId3">
            <a:extLst>
              <a:ext uri="{28A0092B-C50C-407E-A947-70E740481C1C}">
                <a14:useLocalDpi xmlns:a14="http://schemas.microsoft.com/office/drawing/2010/main" val="0"/>
              </a:ext>
            </a:extLst>
          </a:blip>
          <a:srcRect t="3777"/>
          <a:stretch/>
        </p:blipFill>
        <p:spPr>
          <a:xfrm>
            <a:off x="3870406" y="4025700"/>
            <a:ext cx="4987905" cy="1834566"/>
          </a:xfrm>
          <a:prstGeom prst="rect">
            <a:avLst/>
          </a:prstGeom>
        </p:spPr>
      </p:pic>
      <p:grpSp>
        <p:nvGrpSpPr>
          <p:cNvPr id="7" name="Knopf3">
            <a:extLst>
              <a:ext uri="{FF2B5EF4-FFF2-40B4-BE49-F238E27FC236}">
                <a16:creationId xmlns:a16="http://schemas.microsoft.com/office/drawing/2014/main" id="{74DE65CA-FBE4-7F8F-E972-74C543D4F37F}"/>
              </a:ext>
            </a:extLst>
          </p:cNvPr>
          <p:cNvGrpSpPr/>
          <p:nvPr/>
        </p:nvGrpSpPr>
        <p:grpSpPr>
          <a:xfrm>
            <a:off x="9380848" y="2310011"/>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7C4490B8-C6BF-9246-AD3C-ADD37971BEA1}"/>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9">
              <a:extLst>
                <a:ext uri="{FF2B5EF4-FFF2-40B4-BE49-F238E27FC236}">
                  <a16:creationId xmlns:a16="http://schemas.microsoft.com/office/drawing/2014/main" id="{4AFE72F6-5556-8103-A924-4BC08DB4CFC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2" name="Hilfe 3 Grafik">
            <a:extLst>
              <a:ext uri="{FF2B5EF4-FFF2-40B4-BE49-F238E27FC236}">
                <a16:creationId xmlns:a16="http://schemas.microsoft.com/office/drawing/2014/main" id="{1743F024-9A03-46D4-21D6-B0A8B39FA7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grpSp>
        <p:nvGrpSpPr>
          <p:cNvPr id="13" name="Knopf6">
            <a:extLst>
              <a:ext uri="{FF2B5EF4-FFF2-40B4-BE49-F238E27FC236}">
                <a16:creationId xmlns:a16="http://schemas.microsoft.com/office/drawing/2014/main" id="{08CD48B1-5957-FA64-F4E4-BACBDF217A85}"/>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4585631B-9930-5F55-E62D-A23B6BA50573}"/>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4">
              <a:extLst>
                <a:ext uri="{FF2B5EF4-FFF2-40B4-BE49-F238E27FC236}">
                  <a16:creationId xmlns:a16="http://schemas.microsoft.com/office/drawing/2014/main" id="{15E99A5E-F98E-1560-3055-593818AACE3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4" name="Hilfe 6 Grafik">
            <a:extLst>
              <a:ext uri="{FF2B5EF4-FFF2-40B4-BE49-F238E27FC236}">
                <a16:creationId xmlns:a16="http://schemas.microsoft.com/office/drawing/2014/main" id="{94CE0023-CEBC-3090-10FD-DD54793813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4498" y="1641226"/>
            <a:ext cx="7843901" cy="4492179"/>
          </a:xfrm>
          <a:prstGeom prst="rect">
            <a:avLst/>
          </a:prstGeom>
          <a:effectLst>
            <a:glow rad="190500">
              <a:schemeClr val="accent1">
                <a:lumMod val="20000"/>
                <a:lumOff val="80000"/>
                <a:alpha val="85000"/>
              </a:schemeClr>
            </a:glow>
          </a:effectLst>
        </p:spPr>
      </p:pic>
      <p:grpSp>
        <p:nvGrpSpPr>
          <p:cNvPr id="25" name="Knopf 7">
            <a:extLst>
              <a:ext uri="{FF2B5EF4-FFF2-40B4-BE49-F238E27FC236}">
                <a16:creationId xmlns:a16="http://schemas.microsoft.com/office/drawing/2014/main" id="{DDA700CC-1DDD-666C-C98B-C6442BE863B9}"/>
              </a:ext>
            </a:extLst>
          </p:cNvPr>
          <p:cNvGrpSpPr/>
          <p:nvPr/>
        </p:nvGrpSpPr>
        <p:grpSpPr>
          <a:xfrm>
            <a:off x="9379302" y="4839935"/>
            <a:ext cx="513769" cy="504000"/>
            <a:chOff x="9312680" y="5062255"/>
            <a:chExt cx="580391" cy="576064"/>
          </a:xfrm>
          <a:solidFill>
            <a:schemeClr val="accent1"/>
          </a:solidFill>
        </p:grpSpPr>
        <p:sp>
          <p:nvSpPr>
            <p:cNvPr id="26" name="Rechteck 25">
              <a:extLst>
                <a:ext uri="{FF2B5EF4-FFF2-40B4-BE49-F238E27FC236}">
                  <a16:creationId xmlns:a16="http://schemas.microsoft.com/office/drawing/2014/main" id="{6BAD23D2-D27A-5E15-5206-AD4428161522}"/>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Knop7">
              <a:extLst>
                <a:ext uri="{FF2B5EF4-FFF2-40B4-BE49-F238E27FC236}">
                  <a16:creationId xmlns:a16="http://schemas.microsoft.com/office/drawing/2014/main" id="{EEC7CD98-7F43-3E78-2E5D-616A30E4169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28" name="Hilfe 7 Grafik">
            <a:extLst>
              <a:ext uri="{FF2B5EF4-FFF2-40B4-BE49-F238E27FC236}">
                <a16:creationId xmlns:a16="http://schemas.microsoft.com/office/drawing/2014/main" id="{6DFB41A0-8570-9DBB-7280-9B01BC09154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54283" y="1815641"/>
            <a:ext cx="7762894" cy="4499731"/>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249882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2"/>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2"/>
                                        </p:tgtEl>
                                        <p:attrNameLst>
                                          <p:attrName>ppt_x</p:attrName>
                                          <p:attrName>ppt_y</p:attrName>
                                        </p:attrNameLst>
                                      </p:cBhvr>
                                      <p:rCtr x="44038" y="0"/>
                                    </p:animMotion>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07692E-6 1.85185E-6 L -0.88093 1.85185E-6 " pathEditMode="relative" rAng="0" ptsTypes="AA">
                                      <p:cBhvr>
                                        <p:cTn id="15" dur="2000" fill="hold"/>
                                        <p:tgtEl>
                                          <p:spTgt spid="2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85185E-6 L 3.07692E-6 1.85185E-6 " pathEditMode="relative" rAng="0" ptsTypes="AA">
                                      <p:cBhvr>
                                        <p:cTn id="19" dur="2000" fill="hold"/>
                                        <p:tgtEl>
                                          <p:spTgt spid="24"/>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07692E-6 -4.07407E-6 L -0.88093 -4.07407E-6 " pathEditMode="relative" rAng="0" ptsTypes="AA">
                                      <p:cBhvr>
                                        <p:cTn id="24" dur="2000" fill="hold"/>
                                        <p:tgtEl>
                                          <p:spTgt spid="28"/>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4.07407E-6 L 3.07692E-6 -4.07407E-6 " pathEditMode="relative" rAng="0" ptsTypes="AA">
                                      <p:cBhvr>
                                        <p:cTn id="28"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2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FF67F81-6781-6520-3B26-53561E2D17AD}"/>
                  </a:ext>
                </a:extLst>
              </p:cNvPr>
              <p:cNvSpPr>
                <a:spLocks noGrp="1"/>
              </p:cNvSpPr>
              <p:nvPr>
                <p:ph idx="1"/>
              </p:nvPr>
            </p:nvSpPr>
            <p:spPr>
              <a:xfrm>
                <a:off x="87739" y="1035658"/>
                <a:ext cx="9203968" cy="5192121"/>
              </a:xfrm>
            </p:spPr>
            <p:txBody>
              <a:bodyPr/>
              <a:lstStyle/>
              <a:p>
                <a:r>
                  <a:rPr lang="de-DE" sz="1600" b="1" dirty="0"/>
                  <a:t>Aufgabe 1 </a:t>
                </a:r>
              </a:p>
              <a:p>
                <a:r>
                  <a:rPr lang="de-DE" sz="1600" dirty="0"/>
                  <a:t>*a) A</a:t>
                </a:r>
                <a:r>
                  <a:rPr lang="de-DE" sz="1600" baseline="-25000" dirty="0"/>
                  <a:t>Rechteck</a:t>
                </a:r>
                <a:r>
                  <a:rPr lang="de-DE" sz="1600" dirty="0"/>
                  <a:t> = a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b	 A</a:t>
                </a:r>
                <a:r>
                  <a:rPr lang="de-DE" sz="1600" baseline="-25000" dirty="0"/>
                  <a:t>Rechteck</a:t>
                </a:r>
                <a:r>
                  <a:rPr lang="de-DE" sz="1600" dirty="0"/>
                  <a:t> = 14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24 = 336 m²</a:t>
                </a:r>
              </a:p>
              <a:p>
                <a:r>
                  <a:rPr lang="de-DE" sz="1600" dirty="0"/>
                  <a:t>A</a:t>
                </a:r>
                <a:r>
                  <a:rPr lang="de-DE" sz="1600" baseline="-25000" dirty="0"/>
                  <a:t>Quadrat </a:t>
                </a:r>
                <a:r>
                  <a:rPr lang="de-DE" sz="1600" dirty="0"/>
                  <a:t>= A</a:t>
                </a:r>
                <a:r>
                  <a:rPr lang="de-DE" sz="1600" baseline="-25000" dirty="0"/>
                  <a:t>Rechteck  </a:t>
                </a:r>
                <a:r>
                  <a:rPr lang="de-DE" sz="1600" dirty="0"/>
                  <a:t>-</a:t>
                </a:r>
                <a:r>
                  <a:rPr lang="de-DE" sz="1600" baseline="-25000" dirty="0"/>
                  <a:t>  </a:t>
                </a:r>
                <a:r>
                  <a:rPr lang="de-DE" sz="1600" dirty="0"/>
                  <a:t>A</a:t>
                </a:r>
                <a:r>
                  <a:rPr lang="de-DE" sz="1600" baseline="-25000" dirty="0"/>
                  <a:t>grüne Fläche </a:t>
                </a:r>
              </a:p>
              <a:p>
                <a:r>
                  <a:rPr lang="de-DE" sz="1600" dirty="0"/>
                  <a:t>x² = 336 – 255</a:t>
                </a:r>
              </a:p>
              <a:p>
                <a:r>
                  <a:rPr lang="de-DE" sz="1600" dirty="0"/>
                  <a:t>x² = 81   |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oMath>
                </a14:m>
                <a:endParaRPr lang="de-DE" sz="1600" dirty="0">
                  <a:ea typeface="Cambria Math" panose="02040503050406030204" pitchFamily="18" charset="0"/>
                </a:endParaRPr>
              </a:p>
              <a:p>
                <a:r>
                  <a:rPr lang="de-DE" sz="1600" dirty="0"/>
                  <a:t>x  = 9	</a:t>
                </a:r>
              </a:p>
              <a:p>
                <a:r>
                  <a:rPr lang="de-DE" sz="1600" dirty="0"/>
                  <a:t>u = 14 + 24 + 5 + 9 + 9 + 15</a:t>
                </a:r>
              </a:p>
              <a:p>
                <a:r>
                  <a:rPr lang="de-DE" sz="1600" dirty="0"/>
                  <a:t>u = 76 m </a:t>
                </a:r>
              </a:p>
              <a:p>
                <a:endParaRPr lang="de-DE" sz="1600" b="1" dirty="0">
                  <a:solidFill>
                    <a:srgbClr val="000000"/>
                  </a:solidFill>
                  <a:effectLst/>
                  <a:ea typeface="Times New Roman" panose="02020603050405020304" pitchFamily="18" charset="0"/>
                </a:endParaRPr>
              </a:p>
              <a:p>
                <a:r>
                  <a:rPr lang="de-DE" sz="1600" b="1" dirty="0">
                    <a:solidFill>
                      <a:srgbClr val="000000"/>
                    </a:solidFill>
                    <a:effectLst/>
                    <a:ea typeface="Times New Roman" panose="02020603050405020304" pitchFamily="18" charset="0"/>
                  </a:rPr>
                  <a:t>Aufgabe 2 </a:t>
                </a:r>
                <a:r>
                  <a:rPr lang="de-DE" sz="1600" dirty="0">
                    <a:solidFill>
                      <a:srgbClr val="000000"/>
                    </a:solidFill>
                    <a:effectLst/>
                    <a:ea typeface="Times New Roman" panose="02020603050405020304" pitchFamily="18" charset="0"/>
                  </a:rPr>
                  <a:t>[vgl. MSA 2006 N A3]</a:t>
                </a:r>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r>
                  <a:rPr lang="de-DE" sz="1600" dirty="0">
                    <a:solidFill>
                      <a:srgbClr val="000000"/>
                    </a:solidFill>
                    <a:ea typeface="Times New Roman" panose="02020603050405020304" pitchFamily="18" charset="0"/>
                  </a:rPr>
                  <a:t>A</a:t>
                </a:r>
                <a:r>
                  <a:rPr lang="de-DE" sz="1600" baseline="-25000" dirty="0">
                    <a:solidFill>
                      <a:srgbClr val="000000"/>
                    </a:solidFill>
                    <a:ea typeface="Times New Roman" panose="02020603050405020304" pitchFamily="18" charset="0"/>
                  </a:rPr>
                  <a:t>Quadrat</a:t>
                </a:r>
                <a:r>
                  <a:rPr lang="de-DE" sz="1600" dirty="0">
                    <a:solidFill>
                      <a:srgbClr val="000000"/>
                    </a:solidFill>
                    <a:ea typeface="Times New Roman" panose="02020603050405020304" pitchFamily="18" charset="0"/>
                  </a:rPr>
                  <a:t> = 12,5 </a:t>
                </a:r>
                <a14:m>
                  <m:oMath xmlns:m="http://schemas.openxmlformats.org/officeDocument/2006/math">
                    <m:r>
                      <a:rPr lang="de-DE" sz="1600" i="1" smtClean="0">
                        <a:solidFill>
                          <a:srgbClr val="000000"/>
                        </a:solidFill>
                        <a:latin typeface="Cambria Math" panose="02040503050406030204" pitchFamily="18" charset="0"/>
                        <a:ea typeface="Cambria Math" panose="02040503050406030204" pitchFamily="18" charset="0"/>
                      </a:rPr>
                      <m:t>⋅</m:t>
                    </m:r>
                  </m:oMath>
                </a14:m>
                <a:r>
                  <a:rPr lang="de-DE" sz="1600" dirty="0">
                    <a:solidFill>
                      <a:srgbClr val="000000"/>
                    </a:solidFill>
                    <a:ea typeface="Times New Roman" panose="02020603050405020304" pitchFamily="18" charset="0"/>
                  </a:rPr>
                  <a:t> 12,5 = 156,25 cm²</a:t>
                </a:r>
              </a:p>
              <a:p>
                <a:r>
                  <a:rPr lang="de-DE" sz="1600" dirty="0">
                    <a:solidFill>
                      <a:srgbClr val="000000"/>
                    </a:solidFill>
                    <a:ea typeface="Times New Roman" panose="02020603050405020304" pitchFamily="18" charset="0"/>
                  </a:rPr>
                  <a:t>A</a:t>
                </a:r>
                <a:r>
                  <a:rPr lang="de-DE" sz="1600" baseline="-25000" dirty="0">
                    <a:solidFill>
                      <a:srgbClr val="000000"/>
                    </a:solidFill>
                    <a:ea typeface="Times New Roman" panose="02020603050405020304" pitchFamily="18" charset="0"/>
                  </a:rPr>
                  <a:t>Kreis</a:t>
                </a:r>
                <a:r>
                  <a:rPr lang="de-DE" sz="1600" dirty="0">
                    <a:solidFill>
                      <a:srgbClr val="000000"/>
                    </a:solidFill>
                    <a:ea typeface="Times New Roman" panose="02020603050405020304" pitchFamily="18" charset="0"/>
                  </a:rPr>
                  <a:t> = 156,25</a:t>
                </a:r>
              </a:p>
              <a:p>
                <a:r>
                  <a:rPr lang="de-DE" sz="1600" dirty="0">
                    <a:solidFill>
                      <a:srgbClr val="000000"/>
                    </a:solidFill>
                    <a:ea typeface="Times New Roman" panose="02020603050405020304" pitchFamily="18" charset="0"/>
                  </a:rPr>
                  <a:t>A</a:t>
                </a:r>
                <a:r>
                  <a:rPr lang="de-DE" sz="1600" baseline="-25000" dirty="0">
                    <a:solidFill>
                      <a:srgbClr val="000000"/>
                    </a:solidFill>
                    <a:ea typeface="Times New Roman" panose="02020603050405020304" pitchFamily="18" charset="0"/>
                  </a:rPr>
                  <a:t>Kreis</a:t>
                </a:r>
                <a:r>
                  <a:rPr lang="de-DE" sz="1600" dirty="0">
                    <a:solidFill>
                      <a:srgbClr val="000000"/>
                    </a:solidFill>
                    <a:ea typeface="Times New Roman" panose="02020603050405020304" pitchFamily="18" charset="0"/>
                  </a:rPr>
                  <a:t> = </a:t>
                </a:r>
                <a14:m>
                  <m:oMath xmlns:m="http://schemas.openxmlformats.org/officeDocument/2006/math">
                    <m:r>
                      <a:rPr lang="de-DE" sz="1600" i="1" smtClean="0">
                        <a:latin typeface="Cambria Math" panose="02040503050406030204" pitchFamily="18" charset="0"/>
                        <a:ea typeface="Cambria Math" panose="02040503050406030204" pitchFamily="18" charset="0"/>
                      </a:rPr>
                      <m:t>𝜋</m:t>
                    </m:r>
                    <m:sSup>
                      <m:sSupPr>
                        <m:ctrlPr>
                          <a:rPr lang="de-DE" sz="1600" b="0" i="1" smtClean="0">
                            <a:latin typeface="Cambria Math" panose="02040503050406030204" pitchFamily="18" charset="0"/>
                            <a:ea typeface="Cambria Math" panose="02040503050406030204" pitchFamily="18" charset="0"/>
                          </a:rPr>
                        </m:ctrlPr>
                      </m:sSupPr>
                      <m:e>
                        <m:r>
                          <a:rPr lang="de-DE" sz="1600" i="1" smtClean="0">
                            <a:latin typeface="Cambria Math" panose="02040503050406030204" pitchFamily="18" charset="0"/>
                            <a:ea typeface="Cambria Math" panose="02040503050406030204" pitchFamily="18" charset="0"/>
                          </a:rPr>
                          <m:t>𝑟</m:t>
                        </m:r>
                      </m:e>
                      <m:sup>
                        <m:r>
                          <a:rPr lang="de-DE" sz="1600" b="0" i="1" smtClean="0">
                            <a:latin typeface="Cambria Math" panose="02040503050406030204" pitchFamily="18" charset="0"/>
                            <a:ea typeface="Cambria Math" panose="02040503050406030204" pitchFamily="18" charset="0"/>
                          </a:rPr>
                          <m:t>2</m:t>
                        </m:r>
                      </m:sup>
                    </m:sSup>
                  </m:oMath>
                </a14:m>
                <a:endParaRPr lang="de-DE" sz="1600" b="0" dirty="0">
                  <a:ea typeface="Cambria Math" panose="02040503050406030204" pitchFamily="18" charset="0"/>
                </a:endParaRPr>
              </a:p>
              <a:p>
                <a:r>
                  <a:rPr lang="de-DE" sz="1600" dirty="0">
                    <a:solidFill>
                      <a:srgbClr val="000000"/>
                    </a:solidFill>
                    <a:ea typeface="Times New Roman" panose="02020603050405020304" pitchFamily="18" charset="0"/>
                  </a:rPr>
                  <a:t>156,25 = </a:t>
                </a:r>
                <a14:m>
                  <m:oMath xmlns:m="http://schemas.openxmlformats.org/officeDocument/2006/math">
                    <m:r>
                      <a:rPr lang="de-DE" sz="1600" i="1" smtClean="0">
                        <a:latin typeface="Cambria Math" panose="02040503050406030204" pitchFamily="18" charset="0"/>
                        <a:ea typeface="Cambria Math" panose="02040503050406030204" pitchFamily="18" charset="0"/>
                      </a:rPr>
                      <m:t>𝜋</m:t>
                    </m:r>
                    <m:sSup>
                      <m:sSupPr>
                        <m:ctrlPr>
                          <a:rPr lang="de-DE" sz="1600" b="0" i="1" smtClean="0">
                            <a:latin typeface="Cambria Math" panose="02040503050406030204" pitchFamily="18" charset="0"/>
                            <a:ea typeface="Cambria Math" panose="02040503050406030204" pitchFamily="18" charset="0"/>
                          </a:rPr>
                        </m:ctrlPr>
                      </m:sSupPr>
                      <m:e>
                        <m:r>
                          <a:rPr lang="de-DE" sz="1600" i="1" smtClean="0">
                            <a:latin typeface="Cambria Math" panose="02040503050406030204" pitchFamily="18" charset="0"/>
                            <a:ea typeface="Cambria Math" panose="02040503050406030204" pitchFamily="18" charset="0"/>
                          </a:rPr>
                          <m:t>𝑟</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 | :</m:t>
                    </m:r>
                    <m:r>
                      <a:rPr lang="de-DE" sz="1600" i="1">
                        <a:latin typeface="Cambria Math" panose="02040503050406030204" pitchFamily="18" charset="0"/>
                        <a:ea typeface="Cambria Math" panose="02040503050406030204" pitchFamily="18" charset="0"/>
                      </a:rPr>
                      <m:t>𝜋</m:t>
                    </m:r>
                  </m:oMath>
                </a14:m>
                <a:endParaRPr lang="de-DE" sz="1600" b="0" dirty="0">
                  <a:ea typeface="Cambria Math" panose="02040503050406030204" pitchFamily="18" charset="0"/>
                </a:endParaRPr>
              </a:p>
              <a:p>
                <a:r>
                  <a:rPr lang="de-DE" sz="1600">
                    <a:ea typeface="Cambria Math" panose="02040503050406030204" pitchFamily="18" charset="0"/>
                  </a:rPr>
                  <a:t>49,73 = </a:t>
                </a:r>
                <a:r>
                  <a:rPr lang="de-DE" sz="1600" dirty="0">
                    <a:ea typeface="Cambria Math" panose="02040503050406030204" pitchFamily="18" charset="0"/>
                  </a:rPr>
                  <a:t>r²     |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endParaRPr lang="de-DE" sz="1600" b="0" dirty="0">
                  <a:ea typeface="Cambria Math" panose="02040503050406030204" pitchFamily="18" charset="0"/>
                </a:endParaRPr>
              </a:p>
              <a:p>
                <a:r>
                  <a:rPr lang="de-DE" sz="1600" dirty="0">
                    <a:ea typeface="Cambria Math" panose="02040503050406030204" pitchFamily="18" charset="0"/>
                  </a:rPr>
                  <a:t>7,05 cm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oMath>
                </a14:m>
                <a:r>
                  <a:rPr lang="de-DE" sz="1600" dirty="0">
                    <a:ea typeface="Cambria Math" panose="02040503050406030204" pitchFamily="18" charset="0"/>
                  </a:rPr>
                  <a:t> r		</a:t>
                </a:r>
              </a:p>
              <a:p>
                <a:r>
                  <a:rPr lang="de-DE" sz="1600" dirty="0">
                    <a:ea typeface="Cambria Math" panose="02040503050406030204" pitchFamily="18" charset="0"/>
                  </a:rPr>
                  <a:t>Der Durchmesser beträgt 14,1 cm.</a:t>
                </a:r>
                <a:endParaRPr lang="de-DE" sz="1600" dirty="0"/>
              </a:p>
            </p:txBody>
          </p:sp>
        </mc:Choice>
        <mc:Fallback xmlns="">
          <p:sp>
            <p:nvSpPr>
              <p:cNvPr id="2" name="Inhaltsplatzhalter 1">
                <a:extLst>
                  <a:ext uri="{FF2B5EF4-FFF2-40B4-BE49-F238E27FC236}">
                    <a16:creationId xmlns:a16="http://schemas.microsoft.com/office/drawing/2014/main" id="{7FF67F81-6781-6520-3B26-53561E2D17AD}"/>
                  </a:ext>
                </a:extLst>
              </p:cNvPr>
              <p:cNvSpPr>
                <a:spLocks noGrp="1" noRot="1" noChangeAspect="1" noMove="1" noResize="1" noEditPoints="1" noAdjustHandles="1" noChangeArrowheads="1" noChangeShapeType="1" noTextEdit="1"/>
              </p:cNvSpPr>
              <p:nvPr>
                <p:ph idx="1"/>
              </p:nvPr>
            </p:nvSpPr>
            <p:spPr>
              <a:xfrm>
                <a:off x="87739" y="1035658"/>
                <a:ext cx="9203968" cy="51921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E16297DD-7B48-A315-DA66-E7BF3BC7D678}"/>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3444ECBD-CD90-CF40-0370-F5322B552ED2}"/>
              </a:ext>
            </a:extLst>
          </p:cNvPr>
          <p:cNvSpPr>
            <a:spLocks noGrp="1"/>
          </p:cNvSpPr>
          <p:nvPr>
            <p:ph type="title"/>
          </p:nvPr>
        </p:nvSpPr>
        <p:spPr/>
        <p:txBody>
          <a:bodyPr>
            <a:normAutofit/>
          </a:bodyPr>
          <a:lstStyle/>
          <a:p>
            <a:r>
              <a:rPr lang="de-DE" dirty="0"/>
              <a:t>Lösung</a:t>
            </a:r>
          </a:p>
        </p:txBody>
      </p:sp>
      <p:pic>
        <p:nvPicPr>
          <p:cNvPr id="11" name="Grafik 10" descr="Ein Bild, das Rechteck, Screenshot, Diagramm, Reihe enthält.&#10;&#10;Automatisch generierte Beschreibung">
            <a:extLst>
              <a:ext uri="{FF2B5EF4-FFF2-40B4-BE49-F238E27FC236}">
                <a16:creationId xmlns:a16="http://schemas.microsoft.com/office/drawing/2014/main" id="{77B5070C-0D00-40F3-89E1-40CF09BE7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01" y="1151673"/>
            <a:ext cx="2544276" cy="2295379"/>
          </a:xfrm>
          <a:prstGeom prst="rect">
            <a:avLst/>
          </a:prstGeom>
        </p:spPr>
      </p:pic>
      <p:sp>
        <p:nvSpPr>
          <p:cNvPr id="12" name="Textfeld 11">
            <a:extLst>
              <a:ext uri="{FF2B5EF4-FFF2-40B4-BE49-F238E27FC236}">
                <a16:creationId xmlns:a16="http://schemas.microsoft.com/office/drawing/2014/main" id="{21422092-60D8-E35A-94EE-7813338C7DB3}"/>
              </a:ext>
            </a:extLst>
          </p:cNvPr>
          <p:cNvSpPr txBox="1"/>
          <p:nvPr/>
        </p:nvSpPr>
        <p:spPr>
          <a:xfrm>
            <a:off x="7768139" y="2708920"/>
            <a:ext cx="301686" cy="369332"/>
          </a:xfrm>
          <a:prstGeom prst="rect">
            <a:avLst/>
          </a:prstGeom>
          <a:noFill/>
        </p:spPr>
        <p:txBody>
          <a:bodyPr wrap="none" rtlCol="0">
            <a:spAutoFit/>
          </a:bodyPr>
          <a:lstStyle/>
          <a:p>
            <a:r>
              <a:rPr lang="de-DE" dirty="0"/>
              <a:t>9</a:t>
            </a:r>
          </a:p>
        </p:txBody>
      </p:sp>
      <p:sp>
        <p:nvSpPr>
          <p:cNvPr id="13" name="Textfeld 12">
            <a:extLst>
              <a:ext uri="{FF2B5EF4-FFF2-40B4-BE49-F238E27FC236}">
                <a16:creationId xmlns:a16="http://schemas.microsoft.com/office/drawing/2014/main" id="{D267CC94-1D51-A336-77AC-6A38FED099DD}"/>
              </a:ext>
            </a:extLst>
          </p:cNvPr>
          <p:cNvSpPr txBox="1"/>
          <p:nvPr/>
        </p:nvSpPr>
        <p:spPr>
          <a:xfrm>
            <a:off x="7457934" y="2967863"/>
            <a:ext cx="301686" cy="369332"/>
          </a:xfrm>
          <a:prstGeom prst="rect">
            <a:avLst/>
          </a:prstGeom>
          <a:noFill/>
        </p:spPr>
        <p:txBody>
          <a:bodyPr wrap="none" rtlCol="0">
            <a:spAutoFit/>
          </a:bodyPr>
          <a:lstStyle/>
          <a:p>
            <a:r>
              <a:rPr lang="de-DE" dirty="0"/>
              <a:t>5</a:t>
            </a:r>
          </a:p>
        </p:txBody>
      </p:sp>
      <p:sp>
        <p:nvSpPr>
          <p:cNvPr id="14" name="Textfeld 13">
            <a:extLst>
              <a:ext uri="{FF2B5EF4-FFF2-40B4-BE49-F238E27FC236}">
                <a16:creationId xmlns:a16="http://schemas.microsoft.com/office/drawing/2014/main" id="{68DFF10A-DA72-8242-BC28-9A4C2D1ACF25}"/>
              </a:ext>
            </a:extLst>
          </p:cNvPr>
          <p:cNvSpPr txBox="1"/>
          <p:nvPr/>
        </p:nvSpPr>
        <p:spPr>
          <a:xfrm>
            <a:off x="8750405" y="1687068"/>
            <a:ext cx="418704" cy="369332"/>
          </a:xfrm>
          <a:prstGeom prst="rect">
            <a:avLst/>
          </a:prstGeom>
          <a:noFill/>
        </p:spPr>
        <p:txBody>
          <a:bodyPr wrap="none" rtlCol="0">
            <a:spAutoFit/>
          </a:bodyPr>
          <a:lstStyle/>
          <a:p>
            <a:r>
              <a:rPr lang="de-DE" dirty="0"/>
              <a:t>15</a:t>
            </a:r>
          </a:p>
        </p:txBody>
      </p:sp>
      <p:sp>
        <p:nvSpPr>
          <p:cNvPr id="15" name="Textfeld 14">
            <a:extLst>
              <a:ext uri="{FF2B5EF4-FFF2-40B4-BE49-F238E27FC236}">
                <a16:creationId xmlns:a16="http://schemas.microsoft.com/office/drawing/2014/main" id="{A5722E40-A1A7-20F9-631D-B90A7ADDD543}"/>
              </a:ext>
            </a:extLst>
          </p:cNvPr>
          <p:cNvSpPr txBox="1"/>
          <p:nvPr/>
        </p:nvSpPr>
        <p:spPr>
          <a:xfrm>
            <a:off x="8173810" y="2029490"/>
            <a:ext cx="301686" cy="369332"/>
          </a:xfrm>
          <a:prstGeom prst="rect">
            <a:avLst/>
          </a:prstGeom>
          <a:noFill/>
        </p:spPr>
        <p:txBody>
          <a:bodyPr wrap="none" rtlCol="0">
            <a:spAutoFit/>
          </a:bodyPr>
          <a:lstStyle/>
          <a:p>
            <a:r>
              <a:rPr lang="de-DE" dirty="0"/>
              <a:t>9</a:t>
            </a:r>
          </a:p>
        </p:txBody>
      </p:sp>
      <p:sp>
        <p:nvSpPr>
          <p:cNvPr id="5" name="Titel 3">
            <a:extLst>
              <a:ext uri="{FF2B5EF4-FFF2-40B4-BE49-F238E27FC236}">
                <a16:creationId xmlns:a16="http://schemas.microsoft.com/office/drawing/2014/main" id="{62CB01A3-DE2F-46BB-983B-7243A2F087B7}"/>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sp>
        <p:nvSpPr>
          <p:cNvPr id="8" name="Fußzeilenplatzhalter 5">
            <a:extLst>
              <a:ext uri="{FF2B5EF4-FFF2-40B4-BE49-F238E27FC236}">
                <a16:creationId xmlns:a16="http://schemas.microsoft.com/office/drawing/2014/main" id="{BCFEFFAA-41B8-5CAE-D336-2C51B94BDA9C}"/>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174694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8DAF998-A802-16F1-8C4F-FA26B1327FD5}"/>
              </a:ext>
            </a:extLst>
          </p:cNvPr>
          <p:cNvSpPr>
            <a:spLocks noGrp="1"/>
          </p:cNvSpPr>
          <p:nvPr>
            <p:ph idx="1"/>
          </p:nvPr>
        </p:nvSpPr>
        <p:spPr>
          <a:xfrm>
            <a:off x="64289" y="1052736"/>
            <a:ext cx="9203968" cy="5192120"/>
          </a:xfrm>
        </p:spPr>
        <p:txBody>
          <a:bodyPr/>
          <a:lstStyle/>
          <a:p>
            <a:r>
              <a:rPr lang="de-DE" sz="1600" b="1" dirty="0"/>
              <a:t>Aufgabe 1 </a:t>
            </a:r>
          </a:p>
          <a:p>
            <a:r>
              <a:rPr lang="de-DE" sz="1600" dirty="0"/>
              <a:t>a) Markiere in den folgenden Figuren gleichlange Seiten in gleicher Farbe.</a:t>
            </a:r>
          </a:p>
          <a:p>
            <a:endParaRPr lang="de-DE" sz="500" dirty="0"/>
          </a:p>
          <a:p>
            <a:r>
              <a:rPr lang="de-DE" sz="1600" dirty="0"/>
              <a:t>b) Miss in den folgenden Figuren alle Winkel und trage ihre Größe in grün ein.</a:t>
            </a:r>
          </a:p>
          <a:p>
            <a:endParaRPr lang="de-DE" sz="500" dirty="0"/>
          </a:p>
          <a:p>
            <a:r>
              <a:rPr lang="de-DE" sz="1600" dirty="0"/>
              <a:t>c) Zeichne in die folgenden Figuren alle Symmetrieachsen in blau ein.</a:t>
            </a:r>
          </a:p>
          <a:p>
            <a:endParaRPr lang="de-DE" dirty="0"/>
          </a:p>
          <a:p>
            <a:endParaRPr lang="de-DE" dirty="0"/>
          </a:p>
          <a:p>
            <a:pPr marL="346075" indent="-342900">
              <a:buAutoNum type="alphaLcParenR"/>
            </a:pPr>
            <a:endParaRPr lang="de-DE" dirty="0"/>
          </a:p>
        </p:txBody>
      </p:sp>
      <p:sp>
        <p:nvSpPr>
          <p:cNvPr id="3" name="Textplatzhalter 2">
            <a:extLst>
              <a:ext uri="{FF2B5EF4-FFF2-40B4-BE49-F238E27FC236}">
                <a16:creationId xmlns:a16="http://schemas.microsoft.com/office/drawing/2014/main" id="{51589315-E477-3ACE-E42D-CF574FC6830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D8CB4D7-E52F-0AEC-8945-B467CE2F7A6E}"/>
              </a:ext>
            </a:extLst>
          </p:cNvPr>
          <p:cNvSpPr>
            <a:spLocks noGrp="1"/>
          </p:cNvSpPr>
          <p:nvPr>
            <p:ph type="title"/>
          </p:nvPr>
        </p:nvSpPr>
        <p:spPr/>
        <p:txBody>
          <a:bodyPr/>
          <a:lstStyle/>
          <a:p>
            <a:r>
              <a:rPr lang="de-DE" dirty="0"/>
              <a:t>Lösung</a:t>
            </a:r>
          </a:p>
        </p:txBody>
      </p:sp>
      <p:sp>
        <p:nvSpPr>
          <p:cNvPr id="7" name="Flussdiagramm: Auszug 6">
            <a:extLst>
              <a:ext uri="{FF2B5EF4-FFF2-40B4-BE49-F238E27FC236}">
                <a16:creationId xmlns:a16="http://schemas.microsoft.com/office/drawing/2014/main" id="{6744D8BF-1866-CFCA-2554-6CCF4094CE57}"/>
              </a:ext>
            </a:extLst>
          </p:cNvPr>
          <p:cNvSpPr/>
          <p:nvPr/>
        </p:nvSpPr>
        <p:spPr>
          <a:xfrm>
            <a:off x="6817375" y="2780928"/>
            <a:ext cx="1736025" cy="1872208"/>
          </a:xfrm>
          <a:prstGeom prst="flowChartExtra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lussdiagramm: Daten 7">
            <a:extLst>
              <a:ext uri="{FF2B5EF4-FFF2-40B4-BE49-F238E27FC236}">
                <a16:creationId xmlns:a16="http://schemas.microsoft.com/office/drawing/2014/main" id="{AB52F2A9-1372-C82A-88F2-E8B1111A70FD}"/>
              </a:ext>
            </a:extLst>
          </p:cNvPr>
          <p:cNvSpPr/>
          <p:nvPr/>
        </p:nvSpPr>
        <p:spPr>
          <a:xfrm>
            <a:off x="416496" y="3543013"/>
            <a:ext cx="2880320" cy="1080120"/>
          </a:xfrm>
          <a:prstGeom prst="flowChartInputOutp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obere Ecken abgeschnitten 10">
            <a:extLst>
              <a:ext uri="{FF2B5EF4-FFF2-40B4-BE49-F238E27FC236}">
                <a16:creationId xmlns:a16="http://schemas.microsoft.com/office/drawing/2014/main" id="{6594FF9D-7DAD-2ABE-F2B6-714AD7E2B88D}"/>
              </a:ext>
            </a:extLst>
          </p:cNvPr>
          <p:cNvSpPr/>
          <p:nvPr/>
        </p:nvSpPr>
        <p:spPr>
          <a:xfrm>
            <a:off x="3872880" y="3429000"/>
            <a:ext cx="2376264" cy="1194133"/>
          </a:xfrm>
          <a:prstGeom prst="snip2SameRect">
            <a:avLst>
              <a:gd name="adj1" fmla="val 50000"/>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 verbindingslijn 15">
            <a:extLst>
              <a:ext uri="{FF2B5EF4-FFF2-40B4-BE49-F238E27FC236}">
                <a16:creationId xmlns:a16="http://schemas.microsoft.com/office/drawing/2014/main" id="{4BCDD30A-5597-4328-AEF4-C946355135E2}"/>
              </a:ext>
            </a:extLst>
          </p:cNvPr>
          <p:cNvSpPr/>
          <p:nvPr/>
        </p:nvSpPr>
        <p:spPr>
          <a:xfrm rot="-3666548">
            <a:off x="135566" y="4083660"/>
            <a:ext cx="1097280" cy="0"/>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it-IT">
              <a:solidFill>
                <a:srgbClr val="FF2500"/>
              </a:solidFill>
            </a:endParaRPr>
          </a:p>
        </p:txBody>
      </p:sp>
      <p:sp>
        <p:nvSpPr>
          <p:cNvPr id="15" name="Conector recto 14">
            <a:extLst>
              <a:ext uri="{FF2B5EF4-FFF2-40B4-BE49-F238E27FC236}">
                <a16:creationId xmlns:a16="http://schemas.microsoft.com/office/drawing/2014/main" id="{2A5581D1-DEEC-4746-8F45-E129EAC55725}"/>
              </a:ext>
            </a:extLst>
          </p:cNvPr>
          <p:cNvSpPr/>
          <p:nvPr/>
        </p:nvSpPr>
        <p:spPr>
          <a:xfrm rot="-3577444">
            <a:off x="2405053" y="4114980"/>
            <a:ext cx="1097280" cy="0"/>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2500"/>
              </a:solidFill>
            </a:endParaRPr>
          </a:p>
        </p:txBody>
      </p:sp>
      <p:sp>
        <p:nvSpPr>
          <p:cNvPr id="18" name="Gerader Verbinder 17">
            <a:extLst>
              <a:ext uri="{FF2B5EF4-FFF2-40B4-BE49-F238E27FC236}">
                <a16:creationId xmlns:a16="http://schemas.microsoft.com/office/drawing/2014/main" id="{146288EB-B071-4228-95FE-EF66A9BF322D}"/>
              </a:ext>
            </a:extLst>
          </p:cNvPr>
          <p:cNvSpPr/>
          <p:nvPr/>
        </p:nvSpPr>
        <p:spPr>
          <a:xfrm>
            <a:off x="972352" y="3537180"/>
            <a:ext cx="2194560" cy="0"/>
          </a:xfrm>
          <a:prstGeom prst="line">
            <a:avLst/>
          </a:prstGeom>
          <a:solidFill>
            <a:srgbClr val="FF8517">
              <a:alpha val="5000"/>
            </a:srgbClr>
          </a:solidFill>
          <a:ln w="108000">
            <a:solidFill>
              <a:srgbClr val="FF851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8517"/>
              </a:solidFill>
            </a:endParaRPr>
          </a:p>
        </p:txBody>
      </p:sp>
      <p:sp>
        <p:nvSpPr>
          <p:cNvPr id="17" name="Straight Connector 16">
            <a:extLst>
              <a:ext uri="{FF2B5EF4-FFF2-40B4-BE49-F238E27FC236}">
                <a16:creationId xmlns:a16="http://schemas.microsoft.com/office/drawing/2014/main" id="{3A552AC7-7FBB-4580-AE78-37BE38F6AF6C}"/>
              </a:ext>
            </a:extLst>
          </p:cNvPr>
          <p:cNvSpPr/>
          <p:nvPr/>
        </p:nvSpPr>
        <p:spPr>
          <a:xfrm>
            <a:off x="425520" y="4593420"/>
            <a:ext cx="2194560" cy="0"/>
          </a:xfrm>
          <a:prstGeom prst="line">
            <a:avLst/>
          </a:prstGeom>
          <a:solidFill>
            <a:srgbClr val="FF8517">
              <a:alpha val="5000"/>
            </a:srgbClr>
          </a:solidFill>
          <a:ln w="108000">
            <a:solidFill>
              <a:srgbClr val="FF851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8517"/>
              </a:solidFill>
            </a:endParaRPr>
          </a:p>
        </p:txBody>
      </p:sp>
      <p:sp>
        <p:nvSpPr>
          <p:cNvPr id="26" name="Rett linje 25">
            <a:extLst>
              <a:ext uri="{FF2B5EF4-FFF2-40B4-BE49-F238E27FC236}">
                <a16:creationId xmlns:a16="http://schemas.microsoft.com/office/drawing/2014/main" id="{4A5643D0-8B43-4B5C-976D-EB95A79833FC}"/>
              </a:ext>
            </a:extLst>
          </p:cNvPr>
          <p:cNvSpPr/>
          <p:nvPr/>
        </p:nvSpPr>
        <p:spPr>
          <a:xfrm rot="2275884">
            <a:off x="5582958" y="3746880"/>
            <a:ext cx="731520" cy="0"/>
          </a:xfrm>
          <a:prstGeom prst="line">
            <a:avLst/>
          </a:prstGeom>
          <a:solidFill>
            <a:srgbClr val="FF8517">
              <a:alpha val="5000"/>
            </a:srgbClr>
          </a:solidFill>
          <a:ln w="108000">
            <a:solidFill>
              <a:srgbClr val="FF851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8517"/>
              </a:solidFill>
            </a:endParaRPr>
          </a:p>
        </p:txBody>
      </p:sp>
      <p:sp>
        <p:nvSpPr>
          <p:cNvPr id="20" name="Rett linje 19">
            <a:extLst>
              <a:ext uri="{FF2B5EF4-FFF2-40B4-BE49-F238E27FC236}">
                <a16:creationId xmlns:a16="http://schemas.microsoft.com/office/drawing/2014/main" id="{4824EE7D-D61D-4840-B136-888277F7C8D2}"/>
              </a:ext>
            </a:extLst>
          </p:cNvPr>
          <p:cNvSpPr/>
          <p:nvPr/>
        </p:nvSpPr>
        <p:spPr>
          <a:xfrm rot="-2509772">
            <a:off x="3787076" y="3730140"/>
            <a:ext cx="731520" cy="0"/>
          </a:xfrm>
          <a:prstGeom prst="line">
            <a:avLst/>
          </a:prstGeom>
          <a:solidFill>
            <a:srgbClr val="FF8517">
              <a:alpha val="5000"/>
            </a:srgbClr>
          </a:solidFill>
          <a:ln w="108000">
            <a:solidFill>
              <a:srgbClr val="FF851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8517"/>
              </a:solidFill>
            </a:endParaRPr>
          </a:p>
        </p:txBody>
      </p:sp>
      <p:sp>
        <p:nvSpPr>
          <p:cNvPr id="14" name="Straight Connector 13">
            <a:extLst>
              <a:ext uri="{FF2B5EF4-FFF2-40B4-BE49-F238E27FC236}">
                <a16:creationId xmlns:a16="http://schemas.microsoft.com/office/drawing/2014/main" id="{62D35983-8B7A-4F1C-B960-1842A9ABA2E9}"/>
              </a:ext>
            </a:extLst>
          </p:cNvPr>
          <p:cNvSpPr/>
          <p:nvPr/>
        </p:nvSpPr>
        <p:spPr>
          <a:xfrm rot="5400000">
            <a:off x="3593700" y="4316580"/>
            <a:ext cx="548640" cy="0"/>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2500"/>
              </a:solidFill>
            </a:endParaRPr>
          </a:p>
        </p:txBody>
      </p:sp>
      <p:sp>
        <p:nvSpPr>
          <p:cNvPr id="19" name="Rechte verbindingslijn 18">
            <a:extLst>
              <a:ext uri="{FF2B5EF4-FFF2-40B4-BE49-F238E27FC236}">
                <a16:creationId xmlns:a16="http://schemas.microsoft.com/office/drawing/2014/main" id="{0F8A0AA2-D818-4A5D-9E51-6DD93E5AB734}"/>
              </a:ext>
            </a:extLst>
          </p:cNvPr>
          <p:cNvSpPr/>
          <p:nvPr/>
        </p:nvSpPr>
        <p:spPr>
          <a:xfrm rot="5400000">
            <a:off x="6022260" y="4331880"/>
            <a:ext cx="548640" cy="0"/>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nb-NO">
              <a:solidFill>
                <a:srgbClr val="FF2500"/>
              </a:solidFill>
            </a:endParaRPr>
          </a:p>
        </p:txBody>
      </p:sp>
      <p:sp>
        <p:nvSpPr>
          <p:cNvPr id="21" name="Conector recto 20">
            <a:extLst>
              <a:ext uri="{FF2B5EF4-FFF2-40B4-BE49-F238E27FC236}">
                <a16:creationId xmlns:a16="http://schemas.microsoft.com/office/drawing/2014/main" id="{7043C2F5-B829-4DBF-9CAB-833B0C9A93F7}"/>
              </a:ext>
            </a:extLst>
          </p:cNvPr>
          <p:cNvSpPr/>
          <p:nvPr/>
        </p:nvSpPr>
        <p:spPr>
          <a:xfrm rot="-3883912">
            <a:off x="6263958" y="3709620"/>
            <a:ext cx="2011680" cy="0"/>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2500"/>
              </a:solidFill>
            </a:endParaRPr>
          </a:p>
        </p:txBody>
      </p:sp>
      <p:sp>
        <p:nvSpPr>
          <p:cNvPr id="22" name="Connettore diritto 21">
            <a:extLst>
              <a:ext uri="{FF2B5EF4-FFF2-40B4-BE49-F238E27FC236}">
                <a16:creationId xmlns:a16="http://schemas.microsoft.com/office/drawing/2014/main" id="{82AF9AAF-82DE-4E92-8E56-C57DE5E3A48B}"/>
              </a:ext>
            </a:extLst>
          </p:cNvPr>
          <p:cNvSpPr/>
          <p:nvPr/>
        </p:nvSpPr>
        <p:spPr>
          <a:xfrm rot="3758777">
            <a:off x="7149499" y="3668450"/>
            <a:ext cx="2017197" cy="101457"/>
          </a:xfrm>
          <a:prstGeom prst="line">
            <a:avLst/>
          </a:prstGeom>
          <a:solidFill>
            <a:srgbClr val="FF2500">
              <a:alpha val="5000"/>
            </a:srgbClr>
          </a:solidFill>
          <a:ln w="108000">
            <a:solidFill>
              <a:srgbClr val="FF25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2500"/>
              </a:solidFill>
            </a:endParaRPr>
          </a:p>
        </p:txBody>
      </p:sp>
      <p:cxnSp>
        <p:nvCxnSpPr>
          <p:cNvPr id="35" name="Gerader Verbinder 34">
            <a:extLst>
              <a:ext uri="{FF2B5EF4-FFF2-40B4-BE49-F238E27FC236}">
                <a16:creationId xmlns:a16="http://schemas.microsoft.com/office/drawing/2014/main" id="{8B0B69E7-441D-7D7E-C7FE-C1D16A120E8F}"/>
              </a:ext>
            </a:extLst>
          </p:cNvPr>
          <p:cNvCxnSpPr>
            <a:cxnSpLocks/>
          </p:cNvCxnSpPr>
          <p:nvPr/>
        </p:nvCxnSpPr>
        <p:spPr>
          <a:xfrm>
            <a:off x="5097016" y="3227625"/>
            <a:ext cx="0" cy="19442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981D9D9-AD44-9FD0-AF31-E648124E6B39}"/>
              </a:ext>
            </a:extLst>
          </p:cNvPr>
          <p:cNvCxnSpPr>
            <a:cxnSpLocks/>
          </p:cNvCxnSpPr>
          <p:nvPr/>
        </p:nvCxnSpPr>
        <p:spPr>
          <a:xfrm>
            <a:off x="7699146" y="2728578"/>
            <a:ext cx="0" cy="1944216"/>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213EF06C-0686-837A-D77C-3AD2B71DFBA8}"/>
                  </a:ext>
                </a:extLst>
              </p:cNvPr>
              <p:cNvSpPr txBox="1"/>
              <p:nvPr/>
            </p:nvSpPr>
            <p:spPr>
              <a:xfrm>
                <a:off x="539709" y="4199733"/>
                <a:ext cx="504056" cy="369332"/>
              </a:xfrm>
              <a:prstGeom prst="rect">
                <a:avLst/>
              </a:prstGeom>
              <a:noFill/>
            </p:spPr>
            <p:txBody>
              <a:bodyPr wrap="square" rtlCol="0">
                <a:spAutoFit/>
              </a:bodyPr>
              <a:lstStyle/>
              <a:p>
                <a:r>
                  <a:rPr lang="de-DE" dirty="0">
                    <a:solidFill>
                      <a:schemeClr val="accent6"/>
                    </a:solidFill>
                  </a:rPr>
                  <a:t>65</a:t>
                </a:r>
                <a14:m>
                  <m:oMath xmlns:m="http://schemas.openxmlformats.org/officeDocument/2006/math">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9" name="Textfeld 8">
                <a:extLst>
                  <a:ext uri="{FF2B5EF4-FFF2-40B4-BE49-F238E27FC236}">
                    <a16:creationId xmlns:a16="http://schemas.microsoft.com/office/drawing/2014/main" id="{213EF06C-0686-837A-D77C-3AD2B71DFBA8}"/>
                  </a:ext>
                </a:extLst>
              </p:cNvPr>
              <p:cNvSpPr txBox="1">
                <a:spLocks noRot="1" noChangeAspect="1" noMove="1" noResize="1" noEditPoints="1" noAdjustHandles="1" noChangeArrowheads="1" noChangeShapeType="1" noTextEdit="1"/>
              </p:cNvSpPr>
              <p:nvPr/>
            </p:nvSpPr>
            <p:spPr>
              <a:xfrm>
                <a:off x="539709" y="4199733"/>
                <a:ext cx="504056" cy="369332"/>
              </a:xfrm>
              <a:prstGeom prst="rect">
                <a:avLst/>
              </a:prstGeom>
              <a:blipFill>
                <a:blip r:embed="rId3"/>
                <a:stretch>
                  <a:fillRect l="-10976"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3CCB6B65-2944-44E1-4237-728719A566ED}"/>
                  </a:ext>
                </a:extLst>
              </p:cNvPr>
              <p:cNvSpPr txBox="1"/>
              <p:nvPr/>
            </p:nvSpPr>
            <p:spPr>
              <a:xfrm>
                <a:off x="2653187" y="3507467"/>
                <a:ext cx="504056" cy="369332"/>
              </a:xfrm>
              <a:prstGeom prst="rect">
                <a:avLst/>
              </a:prstGeom>
              <a:noFill/>
            </p:spPr>
            <p:txBody>
              <a:bodyPr wrap="square" rtlCol="0">
                <a:spAutoFit/>
              </a:bodyPr>
              <a:lstStyle/>
              <a:p>
                <a:r>
                  <a:rPr lang="de-DE" dirty="0">
                    <a:solidFill>
                      <a:schemeClr val="accent6"/>
                    </a:solidFill>
                  </a:rPr>
                  <a:t>65</a:t>
                </a:r>
                <a14:m>
                  <m:oMath xmlns:m="http://schemas.openxmlformats.org/officeDocument/2006/math">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10" name="Textfeld 9">
                <a:extLst>
                  <a:ext uri="{FF2B5EF4-FFF2-40B4-BE49-F238E27FC236}">
                    <a16:creationId xmlns:a16="http://schemas.microsoft.com/office/drawing/2014/main" id="{3CCB6B65-2944-44E1-4237-728719A566ED}"/>
                  </a:ext>
                </a:extLst>
              </p:cNvPr>
              <p:cNvSpPr txBox="1">
                <a:spLocks noRot="1" noChangeAspect="1" noMove="1" noResize="1" noEditPoints="1" noAdjustHandles="1" noChangeArrowheads="1" noChangeShapeType="1" noTextEdit="1"/>
              </p:cNvSpPr>
              <p:nvPr/>
            </p:nvSpPr>
            <p:spPr>
              <a:xfrm>
                <a:off x="2653187" y="3507467"/>
                <a:ext cx="504056" cy="369332"/>
              </a:xfrm>
              <a:prstGeom prst="rect">
                <a:avLst/>
              </a:prstGeom>
              <a:blipFill>
                <a:blip r:embed="rId4"/>
                <a:stretch>
                  <a:fillRect l="-9639"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9CE2B955-EAD8-F181-D87E-F3EB0A8660C3}"/>
                  </a:ext>
                </a:extLst>
              </p:cNvPr>
              <p:cNvSpPr txBox="1"/>
              <p:nvPr/>
            </p:nvSpPr>
            <p:spPr>
              <a:xfrm>
                <a:off x="896617" y="3523142"/>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15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12" name="Textfeld 11">
                <a:extLst>
                  <a:ext uri="{FF2B5EF4-FFF2-40B4-BE49-F238E27FC236}">
                    <a16:creationId xmlns:a16="http://schemas.microsoft.com/office/drawing/2014/main" id="{9CE2B955-EAD8-F181-D87E-F3EB0A8660C3}"/>
                  </a:ext>
                </a:extLst>
              </p:cNvPr>
              <p:cNvSpPr txBox="1">
                <a:spLocks noRot="1" noChangeAspect="1" noMove="1" noResize="1" noEditPoints="1" noAdjustHandles="1" noChangeArrowheads="1" noChangeShapeType="1" noTextEdit="1"/>
              </p:cNvSpPr>
              <p:nvPr/>
            </p:nvSpPr>
            <p:spPr>
              <a:xfrm>
                <a:off x="896617" y="3523142"/>
                <a:ext cx="681470" cy="369332"/>
              </a:xfrm>
              <a:prstGeom prst="rect">
                <a:avLst/>
              </a:prstGeom>
              <a:blipFill>
                <a:blip r:embed="rId5"/>
                <a:stretch>
                  <a:fillRect l="-7143"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DCE4296F-28EA-7050-9D40-3C7319670F3D}"/>
                  </a:ext>
                </a:extLst>
              </p:cNvPr>
              <p:cNvSpPr txBox="1"/>
              <p:nvPr/>
            </p:nvSpPr>
            <p:spPr>
              <a:xfrm>
                <a:off x="2119664" y="4238127"/>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15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13" name="Textfeld 12">
                <a:extLst>
                  <a:ext uri="{FF2B5EF4-FFF2-40B4-BE49-F238E27FC236}">
                    <a16:creationId xmlns:a16="http://schemas.microsoft.com/office/drawing/2014/main" id="{DCE4296F-28EA-7050-9D40-3C7319670F3D}"/>
                  </a:ext>
                </a:extLst>
              </p:cNvPr>
              <p:cNvSpPr txBox="1">
                <a:spLocks noRot="1" noChangeAspect="1" noMove="1" noResize="1" noEditPoints="1" noAdjustHandles="1" noChangeArrowheads="1" noChangeShapeType="1" noTextEdit="1"/>
              </p:cNvSpPr>
              <p:nvPr/>
            </p:nvSpPr>
            <p:spPr>
              <a:xfrm>
                <a:off x="2119664" y="4238127"/>
                <a:ext cx="681470" cy="369332"/>
              </a:xfrm>
              <a:prstGeom prst="rect">
                <a:avLst/>
              </a:prstGeom>
              <a:blipFill>
                <a:blip r:embed="rId6"/>
                <a:stretch>
                  <a:fillRect l="-8036"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0D9990D0-A86C-4642-CD29-72B0591782B5}"/>
                  </a:ext>
                </a:extLst>
              </p:cNvPr>
              <p:cNvSpPr txBox="1"/>
              <p:nvPr/>
            </p:nvSpPr>
            <p:spPr>
              <a:xfrm>
                <a:off x="3871560" y="4303462"/>
                <a:ext cx="681470" cy="369332"/>
              </a:xfrm>
              <a:prstGeom prst="rect">
                <a:avLst/>
              </a:prstGeom>
              <a:noFill/>
            </p:spPr>
            <p:txBody>
              <a:bodyPr wrap="square" rtlCol="0">
                <a:spAutoFit/>
              </a:bodyPr>
              <a:lstStyle/>
              <a:p>
                <a:r>
                  <a:rPr lang="de-DE" dirty="0">
                    <a:solidFill>
                      <a:schemeClr val="accent6"/>
                    </a:solidFill>
                  </a:rPr>
                  <a:t>90</a:t>
                </a:r>
                <a14:m>
                  <m:oMath xmlns:m="http://schemas.openxmlformats.org/officeDocument/2006/math">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24" name="Textfeld 23">
                <a:extLst>
                  <a:ext uri="{FF2B5EF4-FFF2-40B4-BE49-F238E27FC236}">
                    <a16:creationId xmlns:a16="http://schemas.microsoft.com/office/drawing/2014/main" id="{0D9990D0-A86C-4642-CD29-72B0591782B5}"/>
                  </a:ext>
                </a:extLst>
              </p:cNvPr>
              <p:cNvSpPr txBox="1">
                <a:spLocks noRot="1" noChangeAspect="1" noMove="1" noResize="1" noEditPoints="1" noAdjustHandles="1" noChangeArrowheads="1" noChangeShapeType="1" noTextEdit="1"/>
              </p:cNvSpPr>
              <p:nvPr/>
            </p:nvSpPr>
            <p:spPr>
              <a:xfrm>
                <a:off x="3871560" y="4303462"/>
                <a:ext cx="681470" cy="369332"/>
              </a:xfrm>
              <a:prstGeom prst="rect">
                <a:avLst/>
              </a:prstGeom>
              <a:blipFill>
                <a:blip r:embed="rId7"/>
                <a:stretch>
                  <a:fillRect l="-7143"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4D1C8B79-9473-4B22-CAF0-95E4FA5B1FCB}"/>
                  </a:ext>
                </a:extLst>
              </p:cNvPr>
              <p:cNvSpPr txBox="1"/>
              <p:nvPr/>
            </p:nvSpPr>
            <p:spPr>
              <a:xfrm>
                <a:off x="5805903" y="4279434"/>
                <a:ext cx="681470" cy="369332"/>
              </a:xfrm>
              <a:prstGeom prst="rect">
                <a:avLst/>
              </a:prstGeom>
              <a:noFill/>
            </p:spPr>
            <p:txBody>
              <a:bodyPr wrap="square" rtlCol="0">
                <a:spAutoFit/>
              </a:bodyPr>
              <a:lstStyle/>
              <a:p>
                <a:r>
                  <a:rPr lang="de-DE" dirty="0">
                    <a:solidFill>
                      <a:schemeClr val="accent6"/>
                    </a:solidFill>
                  </a:rPr>
                  <a:t>90</a:t>
                </a:r>
                <a14:m>
                  <m:oMath xmlns:m="http://schemas.openxmlformats.org/officeDocument/2006/math">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25" name="Textfeld 24">
                <a:extLst>
                  <a:ext uri="{FF2B5EF4-FFF2-40B4-BE49-F238E27FC236}">
                    <a16:creationId xmlns:a16="http://schemas.microsoft.com/office/drawing/2014/main" id="{4D1C8B79-9473-4B22-CAF0-95E4FA5B1FCB}"/>
                  </a:ext>
                </a:extLst>
              </p:cNvPr>
              <p:cNvSpPr txBox="1">
                <a:spLocks noRot="1" noChangeAspect="1" noMove="1" noResize="1" noEditPoints="1" noAdjustHandles="1" noChangeArrowheads="1" noChangeShapeType="1" noTextEdit="1"/>
              </p:cNvSpPr>
              <p:nvPr/>
            </p:nvSpPr>
            <p:spPr>
              <a:xfrm>
                <a:off x="5805903" y="4279434"/>
                <a:ext cx="681470" cy="369332"/>
              </a:xfrm>
              <a:prstGeom prst="rect">
                <a:avLst/>
              </a:prstGeom>
              <a:blipFill>
                <a:blip r:embed="rId8"/>
                <a:stretch>
                  <a:fillRect l="-7143"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CDF26E66-5FED-035A-8117-388C2D7554FF}"/>
                  </a:ext>
                </a:extLst>
              </p:cNvPr>
              <p:cNvSpPr txBox="1"/>
              <p:nvPr/>
            </p:nvSpPr>
            <p:spPr>
              <a:xfrm>
                <a:off x="3901290" y="3835999"/>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35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27" name="Textfeld 26">
                <a:extLst>
                  <a:ext uri="{FF2B5EF4-FFF2-40B4-BE49-F238E27FC236}">
                    <a16:creationId xmlns:a16="http://schemas.microsoft.com/office/drawing/2014/main" id="{CDF26E66-5FED-035A-8117-388C2D7554FF}"/>
                  </a:ext>
                </a:extLst>
              </p:cNvPr>
              <p:cNvSpPr txBox="1">
                <a:spLocks noRot="1" noChangeAspect="1" noMove="1" noResize="1" noEditPoints="1" noAdjustHandles="1" noChangeArrowheads="1" noChangeShapeType="1" noTextEdit="1"/>
              </p:cNvSpPr>
              <p:nvPr/>
            </p:nvSpPr>
            <p:spPr>
              <a:xfrm>
                <a:off x="3901290" y="3835999"/>
                <a:ext cx="681470" cy="369332"/>
              </a:xfrm>
              <a:prstGeom prst="rect">
                <a:avLst/>
              </a:prstGeom>
              <a:blipFill>
                <a:blip r:embed="rId9"/>
                <a:stretch>
                  <a:fillRect l="-8036"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B2FF2510-ECDB-39EA-689B-59EBFA82FE67}"/>
                  </a:ext>
                </a:extLst>
              </p:cNvPr>
              <p:cNvSpPr txBox="1"/>
              <p:nvPr/>
            </p:nvSpPr>
            <p:spPr>
              <a:xfrm>
                <a:off x="5694330" y="3874019"/>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35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28" name="Textfeld 27">
                <a:extLst>
                  <a:ext uri="{FF2B5EF4-FFF2-40B4-BE49-F238E27FC236}">
                    <a16:creationId xmlns:a16="http://schemas.microsoft.com/office/drawing/2014/main" id="{B2FF2510-ECDB-39EA-689B-59EBFA82FE67}"/>
                  </a:ext>
                </a:extLst>
              </p:cNvPr>
              <p:cNvSpPr txBox="1">
                <a:spLocks noRot="1" noChangeAspect="1" noMove="1" noResize="1" noEditPoints="1" noAdjustHandles="1" noChangeArrowheads="1" noChangeShapeType="1" noTextEdit="1"/>
              </p:cNvSpPr>
              <p:nvPr/>
            </p:nvSpPr>
            <p:spPr>
              <a:xfrm>
                <a:off x="5694330" y="3874019"/>
                <a:ext cx="681470" cy="369332"/>
              </a:xfrm>
              <a:prstGeom prst="rect">
                <a:avLst/>
              </a:prstGeom>
              <a:blipFill>
                <a:blip r:embed="rId10"/>
                <a:stretch>
                  <a:fillRect l="-7143" t="-10000"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A72A599B-73CE-D6E0-4FBB-28A64395C34A}"/>
                  </a:ext>
                </a:extLst>
              </p:cNvPr>
              <p:cNvSpPr txBox="1"/>
              <p:nvPr/>
            </p:nvSpPr>
            <p:spPr>
              <a:xfrm>
                <a:off x="5162733" y="3388839"/>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35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29" name="Textfeld 28">
                <a:extLst>
                  <a:ext uri="{FF2B5EF4-FFF2-40B4-BE49-F238E27FC236}">
                    <a16:creationId xmlns:a16="http://schemas.microsoft.com/office/drawing/2014/main" id="{A72A599B-73CE-D6E0-4FBB-28A64395C34A}"/>
                  </a:ext>
                </a:extLst>
              </p:cNvPr>
              <p:cNvSpPr txBox="1">
                <a:spLocks noRot="1" noChangeAspect="1" noMove="1" noResize="1" noEditPoints="1" noAdjustHandles="1" noChangeArrowheads="1" noChangeShapeType="1" noTextEdit="1"/>
              </p:cNvSpPr>
              <p:nvPr/>
            </p:nvSpPr>
            <p:spPr>
              <a:xfrm>
                <a:off x="5162733" y="3388839"/>
                <a:ext cx="681470" cy="369332"/>
              </a:xfrm>
              <a:prstGeom prst="rect">
                <a:avLst/>
              </a:prstGeom>
              <a:blipFill>
                <a:blip r:embed="rId11"/>
                <a:stretch>
                  <a:fillRect l="-8036" t="-10000"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4EF275AD-357C-CBD7-BF96-CD4ACA1C7F9A}"/>
                  </a:ext>
                </a:extLst>
              </p:cNvPr>
              <p:cNvSpPr txBox="1"/>
              <p:nvPr/>
            </p:nvSpPr>
            <p:spPr>
              <a:xfrm>
                <a:off x="4303597" y="3425991"/>
                <a:ext cx="681470" cy="369332"/>
              </a:xfrm>
              <a:prstGeom prst="rect">
                <a:avLst/>
              </a:prstGeom>
              <a:noFill/>
            </p:spPr>
            <p:txBody>
              <a:bodyPr wrap="square" rtlCol="0">
                <a:spAutoFit/>
              </a:bodyPr>
              <a:lstStyle/>
              <a:p>
                <a:r>
                  <a:rPr lang="de-DE" dirty="0">
                    <a:solidFill>
                      <a:schemeClr val="accent6"/>
                    </a:solidFill>
                  </a:rPr>
                  <a:t>1</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35</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30" name="Textfeld 29">
                <a:extLst>
                  <a:ext uri="{FF2B5EF4-FFF2-40B4-BE49-F238E27FC236}">
                    <a16:creationId xmlns:a16="http://schemas.microsoft.com/office/drawing/2014/main" id="{4EF275AD-357C-CBD7-BF96-CD4ACA1C7F9A}"/>
                  </a:ext>
                </a:extLst>
              </p:cNvPr>
              <p:cNvSpPr txBox="1">
                <a:spLocks noRot="1" noChangeAspect="1" noMove="1" noResize="1" noEditPoints="1" noAdjustHandles="1" noChangeArrowheads="1" noChangeShapeType="1" noTextEdit="1"/>
              </p:cNvSpPr>
              <p:nvPr/>
            </p:nvSpPr>
            <p:spPr>
              <a:xfrm>
                <a:off x="4303597" y="3425991"/>
                <a:ext cx="681470" cy="369332"/>
              </a:xfrm>
              <a:prstGeom prst="rect">
                <a:avLst/>
              </a:prstGeom>
              <a:blipFill>
                <a:blip r:embed="rId12"/>
                <a:stretch>
                  <a:fillRect l="-8036"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E58599C0-EB93-CC9F-BA78-417100BF845F}"/>
                  </a:ext>
                </a:extLst>
              </p:cNvPr>
              <p:cNvSpPr txBox="1"/>
              <p:nvPr/>
            </p:nvSpPr>
            <p:spPr>
              <a:xfrm>
                <a:off x="6898355" y="4312541"/>
                <a:ext cx="681470" cy="369332"/>
              </a:xfrm>
              <a:prstGeom prst="rect">
                <a:avLst/>
              </a:prstGeom>
              <a:noFill/>
            </p:spPr>
            <p:txBody>
              <a:bodyPr wrap="square" rtlCol="0">
                <a:spAutoFit/>
              </a:bodyPr>
              <a:lstStyle/>
              <a:p>
                <a:r>
                  <a:rPr lang="de-DE" dirty="0">
                    <a:solidFill>
                      <a:schemeClr val="accent6"/>
                    </a:solidFill>
                  </a:rPr>
                  <a:t>6</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7</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31" name="Textfeld 30">
                <a:extLst>
                  <a:ext uri="{FF2B5EF4-FFF2-40B4-BE49-F238E27FC236}">
                    <a16:creationId xmlns:a16="http://schemas.microsoft.com/office/drawing/2014/main" id="{E58599C0-EB93-CC9F-BA78-417100BF845F}"/>
                  </a:ext>
                </a:extLst>
              </p:cNvPr>
              <p:cNvSpPr txBox="1">
                <a:spLocks noRot="1" noChangeAspect="1" noMove="1" noResize="1" noEditPoints="1" noAdjustHandles="1" noChangeArrowheads="1" noChangeShapeType="1" noTextEdit="1"/>
              </p:cNvSpPr>
              <p:nvPr/>
            </p:nvSpPr>
            <p:spPr>
              <a:xfrm>
                <a:off x="6898355" y="4312541"/>
                <a:ext cx="681470" cy="369332"/>
              </a:xfrm>
              <a:prstGeom prst="rect">
                <a:avLst/>
              </a:prstGeom>
              <a:blipFill>
                <a:blip r:embed="rId13"/>
                <a:stretch>
                  <a:fillRect l="-8108"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a:extLst>
                  <a:ext uri="{FF2B5EF4-FFF2-40B4-BE49-F238E27FC236}">
                    <a16:creationId xmlns:a16="http://schemas.microsoft.com/office/drawing/2014/main" id="{9F6F1563-D2B7-6948-3DE0-B675ABF5661D}"/>
                  </a:ext>
                </a:extLst>
              </p:cNvPr>
              <p:cNvSpPr txBox="1"/>
              <p:nvPr/>
            </p:nvSpPr>
            <p:spPr>
              <a:xfrm>
                <a:off x="8031163" y="4331880"/>
                <a:ext cx="681470" cy="369332"/>
              </a:xfrm>
              <a:prstGeom prst="rect">
                <a:avLst/>
              </a:prstGeom>
              <a:noFill/>
            </p:spPr>
            <p:txBody>
              <a:bodyPr wrap="square" rtlCol="0">
                <a:spAutoFit/>
              </a:bodyPr>
              <a:lstStyle/>
              <a:p>
                <a:r>
                  <a:rPr lang="de-DE" dirty="0">
                    <a:solidFill>
                      <a:schemeClr val="accent6"/>
                    </a:solidFill>
                  </a:rPr>
                  <a:t>6</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7</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32" name="Textfeld 31">
                <a:extLst>
                  <a:ext uri="{FF2B5EF4-FFF2-40B4-BE49-F238E27FC236}">
                    <a16:creationId xmlns:a16="http://schemas.microsoft.com/office/drawing/2014/main" id="{9F6F1563-D2B7-6948-3DE0-B675ABF5661D}"/>
                  </a:ext>
                </a:extLst>
              </p:cNvPr>
              <p:cNvSpPr txBox="1">
                <a:spLocks noRot="1" noChangeAspect="1" noMove="1" noResize="1" noEditPoints="1" noAdjustHandles="1" noChangeArrowheads="1" noChangeShapeType="1" noTextEdit="1"/>
              </p:cNvSpPr>
              <p:nvPr/>
            </p:nvSpPr>
            <p:spPr>
              <a:xfrm>
                <a:off x="8031163" y="4331880"/>
                <a:ext cx="681470" cy="369332"/>
              </a:xfrm>
              <a:prstGeom prst="rect">
                <a:avLst/>
              </a:prstGeom>
              <a:blipFill>
                <a:blip r:embed="rId14"/>
                <a:stretch>
                  <a:fillRect l="-7143" t="-10000"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48AAFDE5-2B7B-C149-C228-7821BDA53728}"/>
                  </a:ext>
                </a:extLst>
              </p:cNvPr>
              <p:cNvSpPr txBox="1"/>
              <p:nvPr/>
            </p:nvSpPr>
            <p:spPr>
              <a:xfrm>
                <a:off x="7495457" y="2505880"/>
                <a:ext cx="681470" cy="369332"/>
              </a:xfrm>
              <a:prstGeom prst="rect">
                <a:avLst/>
              </a:prstGeom>
              <a:noFill/>
            </p:spPr>
            <p:txBody>
              <a:bodyPr wrap="square" rtlCol="0">
                <a:spAutoFit/>
              </a:bodyPr>
              <a:lstStyle/>
              <a:p>
                <a:r>
                  <a:rPr lang="de-DE" dirty="0">
                    <a:solidFill>
                      <a:schemeClr val="accent6"/>
                    </a:solidFill>
                  </a:rPr>
                  <a:t>4</a:t>
                </a:r>
                <a14:m>
                  <m:oMath xmlns:m="http://schemas.openxmlformats.org/officeDocument/2006/math">
                    <m:r>
                      <a:rPr lang="de-DE" b="0" i="0" smtClean="0">
                        <a:solidFill>
                          <a:schemeClr val="accent6"/>
                        </a:solidFill>
                        <a:latin typeface="Cambria Math" panose="02040503050406030204" pitchFamily="18" charset="0"/>
                        <a:ea typeface="Cambria Math" panose="02040503050406030204" pitchFamily="18" charset="0"/>
                      </a:rPr>
                      <m:t>6</m:t>
                    </m:r>
                    <m:r>
                      <a:rPr lang="de-DE" i="1" smtClean="0">
                        <a:solidFill>
                          <a:schemeClr val="accent6"/>
                        </a:solidFill>
                        <a:latin typeface="Cambria Math" panose="02040503050406030204" pitchFamily="18" charset="0"/>
                        <a:ea typeface="Cambria Math" panose="02040503050406030204" pitchFamily="18" charset="0"/>
                      </a:rPr>
                      <m:t>°</m:t>
                    </m:r>
                  </m:oMath>
                </a14:m>
                <a:endParaRPr lang="de-DE" dirty="0">
                  <a:solidFill>
                    <a:schemeClr val="accent6"/>
                  </a:solidFill>
                </a:endParaRPr>
              </a:p>
            </p:txBody>
          </p:sp>
        </mc:Choice>
        <mc:Fallback xmlns="">
          <p:sp>
            <p:nvSpPr>
              <p:cNvPr id="34" name="Textfeld 33">
                <a:extLst>
                  <a:ext uri="{FF2B5EF4-FFF2-40B4-BE49-F238E27FC236}">
                    <a16:creationId xmlns:a16="http://schemas.microsoft.com/office/drawing/2014/main" id="{48AAFDE5-2B7B-C149-C228-7821BDA53728}"/>
                  </a:ext>
                </a:extLst>
              </p:cNvPr>
              <p:cNvSpPr txBox="1">
                <a:spLocks noRot="1" noChangeAspect="1" noMove="1" noResize="1" noEditPoints="1" noAdjustHandles="1" noChangeArrowheads="1" noChangeShapeType="1" noTextEdit="1"/>
              </p:cNvSpPr>
              <p:nvPr/>
            </p:nvSpPr>
            <p:spPr>
              <a:xfrm>
                <a:off x="7495457" y="2505880"/>
                <a:ext cx="681470" cy="369332"/>
              </a:xfrm>
              <a:prstGeom prst="rect">
                <a:avLst/>
              </a:prstGeom>
              <a:blipFill>
                <a:blip r:embed="rId15"/>
                <a:stretch>
                  <a:fillRect l="-8108" t="-8197" b="-24590"/>
                </a:stretch>
              </a:blipFill>
            </p:spPr>
            <p:txBody>
              <a:bodyPr/>
              <a:lstStyle/>
              <a:p>
                <a:r>
                  <a:rPr lang="de-DE">
                    <a:noFill/>
                  </a:rPr>
                  <a:t> </a:t>
                </a:r>
              </a:p>
            </p:txBody>
          </p:sp>
        </mc:Fallback>
      </mc:AlternateContent>
      <p:sp>
        <p:nvSpPr>
          <p:cNvPr id="36" name="Fußzeilenplatzhalter 5">
            <a:extLst>
              <a:ext uri="{FF2B5EF4-FFF2-40B4-BE49-F238E27FC236}">
                <a16:creationId xmlns:a16="http://schemas.microsoft.com/office/drawing/2014/main" id="{CB93B44A-EBB5-CCA3-B690-588982325A0F}"/>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03CBBC5F-3709-5184-CE67-29D112779AE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spTree>
    <p:extLst>
      <p:ext uri="{BB962C8B-B14F-4D97-AF65-F5344CB8AC3E}">
        <p14:creationId xmlns:p14="http://schemas.microsoft.com/office/powerpoint/2010/main" val="455712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C253D97-14C3-451F-FC19-56BC653A2E00}"/>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5CD393D-B06F-C76E-332C-D9DA2D17F7F5}"/>
              </a:ext>
            </a:extLst>
          </p:cNvPr>
          <p:cNvSpPr>
            <a:spLocks noGrp="1"/>
          </p:cNvSpPr>
          <p:nvPr>
            <p:ph type="title"/>
          </p:nvPr>
        </p:nvSpPr>
        <p:spPr/>
        <p:txBody>
          <a:bodyPr/>
          <a:lstStyle/>
          <a:p>
            <a:r>
              <a:rPr lang="de-DE" dirty="0"/>
              <a:t>Begründungsaufgabe</a:t>
            </a:r>
          </a:p>
        </p:txBody>
      </p:sp>
      <p:sp>
        <p:nvSpPr>
          <p:cNvPr id="6" name="Fußzeilenplatzhalter 5">
            <a:extLst>
              <a:ext uri="{FF2B5EF4-FFF2-40B4-BE49-F238E27FC236}">
                <a16:creationId xmlns:a16="http://schemas.microsoft.com/office/drawing/2014/main" id="{2B7CC5E3-D820-7D1B-D04E-D97C9830E79F}"/>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p:sp>
        <p:nvSpPr>
          <p:cNvPr id="7" name="Inhaltsplatzhalter 1">
            <a:extLst>
              <a:ext uri="{FF2B5EF4-FFF2-40B4-BE49-F238E27FC236}">
                <a16:creationId xmlns:a16="http://schemas.microsoft.com/office/drawing/2014/main" id="{F1D37F87-75B1-F28E-9354-BB7A6CF7A2CA}"/>
              </a:ext>
            </a:extLst>
          </p:cNvPr>
          <p:cNvSpPr>
            <a:spLocks noGrp="1"/>
          </p:cNvSpPr>
          <p:nvPr>
            <p:ph idx="1"/>
          </p:nvPr>
        </p:nvSpPr>
        <p:spPr>
          <a:xfrm>
            <a:off x="64289" y="1045050"/>
            <a:ext cx="9203968" cy="5188422"/>
          </a:xfrm>
        </p:spPr>
        <p:txBody>
          <a:bodyPr/>
          <a:lstStyle/>
          <a:p>
            <a:r>
              <a:rPr lang="de-DE" sz="1600" b="1" dirty="0"/>
              <a:t>Aufgabe 1</a:t>
            </a:r>
            <a:r>
              <a:rPr lang="de-DE" sz="1600" dirty="0"/>
              <a:t> [vgl. MSA 2014 A5] </a:t>
            </a:r>
          </a:p>
          <a:p>
            <a:r>
              <a:rPr lang="de-DE" sz="1600" dirty="0"/>
              <a:t>Bäckermeister Neumann beauftragt einen Handwerksbetrieb mit dem Bau einer Kühlvitrine für sein neues Café. Die Vitrine soll die Form eines Prismas haben. Als Grundfläche ist ein gleichschenkliges Trapez mit vorgesehen. Alle Maße der Skizze in cm.</a:t>
            </a:r>
          </a:p>
          <a:p>
            <a:endParaRPr lang="de-DE" sz="500" dirty="0"/>
          </a:p>
          <a:p>
            <a:r>
              <a:rPr lang="de-DE" sz="1600" dirty="0"/>
              <a:t>*a) Die Rückwand der Vitrine soll aus einer rechteckigen Platte </a:t>
            </a:r>
          </a:p>
          <a:p>
            <a:r>
              <a:rPr lang="de-DE" sz="1600" dirty="0"/>
              <a:t>ausgesägt werden. Die Platte hat eine Fläche von 2 m² und ist</a:t>
            </a:r>
          </a:p>
          <a:p>
            <a:r>
              <a:rPr lang="de-DE" sz="1600" dirty="0"/>
              <a:t>1,2 m breit. Der Lehrling Max sagt: „ Die Platte kann auf jeden</a:t>
            </a:r>
          </a:p>
          <a:p>
            <a:r>
              <a:rPr lang="de-DE" sz="1600" dirty="0"/>
              <a:t>Fall verwendet werden, denn die Platte ist größer als die Fläche</a:t>
            </a:r>
          </a:p>
          <a:p>
            <a:r>
              <a:rPr lang="de-DE" sz="1600" dirty="0"/>
              <a:t>der Rückwand.“ Begründe durch eine Rechnung, ob die Platte</a:t>
            </a:r>
          </a:p>
          <a:p>
            <a:r>
              <a:rPr lang="de-DE" sz="1600" dirty="0"/>
              <a:t>verwendet werden kann.</a:t>
            </a:r>
          </a:p>
        </p:txBody>
      </p:sp>
      <p:pic>
        <p:nvPicPr>
          <p:cNvPr id="8" name="Grafik 7" descr="Ein Bild, das Entwurf, Reihe, Screenshot enthält.&#10;&#10;Automatisch generierte Beschreibung">
            <a:extLst>
              <a:ext uri="{FF2B5EF4-FFF2-40B4-BE49-F238E27FC236}">
                <a16:creationId xmlns:a16="http://schemas.microsoft.com/office/drawing/2014/main" id="{59B3DADD-B751-1B59-938C-430158972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878" y="1929044"/>
            <a:ext cx="2650835" cy="3976253"/>
          </a:xfrm>
          <a:prstGeom prst="rect">
            <a:avLst/>
          </a:prstGeom>
        </p:spPr>
      </p:pic>
      <p:sp>
        <p:nvSpPr>
          <p:cNvPr id="17" name="Fußzeilenplatzhalter 5">
            <a:extLst>
              <a:ext uri="{FF2B5EF4-FFF2-40B4-BE49-F238E27FC236}">
                <a16:creationId xmlns:a16="http://schemas.microsoft.com/office/drawing/2014/main" id="{118FF3CF-0436-A2EC-813D-3944DF2EA524}"/>
              </a:ext>
            </a:extLst>
          </p:cNvPr>
          <p:cNvSpPr txBox="1">
            <a:spLocks/>
          </p:cNvSpPr>
          <p:nvPr/>
        </p:nvSpPr>
        <p:spPr>
          <a:xfrm>
            <a:off x="7185248" y="5965689"/>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dirty="0">
                <a:solidFill>
                  <a:prstClr val="black">
                    <a:tint val="75000"/>
                  </a:prstClr>
                </a:solidFill>
              </a:rPr>
              <a:t>Geometrie in der Ebene</a:t>
            </a:r>
          </a:p>
        </p:txBody>
      </p:sp>
      <p:sp>
        <p:nvSpPr>
          <p:cNvPr id="18" name="Titel 3">
            <a:extLst>
              <a:ext uri="{FF2B5EF4-FFF2-40B4-BE49-F238E27FC236}">
                <a16:creationId xmlns:a16="http://schemas.microsoft.com/office/drawing/2014/main" id="{715C93FB-3E9E-B537-0B98-5A6E5DDC84DD}"/>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grpSp>
        <p:nvGrpSpPr>
          <p:cNvPr id="5" name="Knopf3">
            <a:extLst>
              <a:ext uri="{FF2B5EF4-FFF2-40B4-BE49-F238E27FC236}">
                <a16:creationId xmlns:a16="http://schemas.microsoft.com/office/drawing/2014/main" id="{B7FB2DE4-E00C-FD86-75D0-D05A93B4C2CC}"/>
              </a:ext>
            </a:extLst>
          </p:cNvPr>
          <p:cNvGrpSpPr/>
          <p:nvPr/>
        </p:nvGrpSpPr>
        <p:grpSpPr>
          <a:xfrm>
            <a:off x="9380848" y="2310011"/>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F2D93730-89A4-F25D-AAA5-28D6DB1FD22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1BBC9CB3-928A-D3D1-49CF-F712232740D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21" name="Hilfe 3 Grafik">
            <a:extLst>
              <a:ext uri="{FF2B5EF4-FFF2-40B4-BE49-F238E27FC236}">
                <a16:creationId xmlns:a16="http://schemas.microsoft.com/office/drawing/2014/main" id="{599C2383-0BBA-0DA3-AF73-85D3B71868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052954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2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C253D97-14C3-451F-FC19-56BC653A2E00}"/>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5CD393D-B06F-C76E-332C-D9DA2D17F7F5}"/>
              </a:ext>
            </a:extLst>
          </p:cNvPr>
          <p:cNvSpPr>
            <a:spLocks noGrp="1"/>
          </p:cNvSpPr>
          <p:nvPr>
            <p:ph type="title"/>
          </p:nvPr>
        </p:nvSpPr>
        <p:spPr/>
        <p:txBody>
          <a:bodyPr/>
          <a:lstStyle/>
          <a:p>
            <a:r>
              <a:rPr lang="de-DE" dirty="0"/>
              <a:t>Lösung</a:t>
            </a:r>
          </a:p>
        </p:txBody>
      </p:sp>
      <p:sp>
        <p:nvSpPr>
          <p:cNvPr id="6" name="Fußzeilenplatzhalter 5">
            <a:extLst>
              <a:ext uri="{FF2B5EF4-FFF2-40B4-BE49-F238E27FC236}">
                <a16:creationId xmlns:a16="http://schemas.microsoft.com/office/drawing/2014/main" id="{2B7CC5E3-D820-7D1B-D04E-D97C9830E79F}"/>
              </a:ext>
            </a:extLst>
          </p:cNvPr>
          <p:cNvSpPr>
            <a:spLocks noGrp="1"/>
          </p:cNvSpPr>
          <p:nvPr>
            <p:ph type="ftr" sz="quarter" idx="10"/>
          </p:nvPr>
        </p:nvSpPr>
        <p:spPr/>
        <p:txBody>
          <a:bodyPr/>
          <a:lstStyle/>
          <a:p>
            <a:pPr defTabSz="957861"/>
            <a:r>
              <a:rPr lang="de-DE">
                <a:solidFill>
                  <a:prstClr val="black">
                    <a:tint val="75000"/>
                  </a:prstClr>
                </a:solidFill>
              </a:rPr>
              <a:t>Geometrie – ebene Figuren</a:t>
            </a:r>
            <a:endParaRPr lang="de-DE" dirty="0">
              <a:solidFill>
                <a:prstClr val="black">
                  <a:tint val="75000"/>
                </a:prstClr>
              </a:solidFill>
            </a:endParaRPr>
          </a:p>
        </p:txBody>
      </p:sp>
      <mc:AlternateContent xmlns:mc="http://schemas.openxmlformats.org/markup-compatibility/2006" xmlns:a14="http://schemas.microsoft.com/office/drawing/2010/main">
        <mc:Choice Requires="a14">
          <p:sp>
            <p:nvSpPr>
              <p:cNvPr id="7" name="Inhaltsplatzhalter 1">
                <a:extLst>
                  <a:ext uri="{FF2B5EF4-FFF2-40B4-BE49-F238E27FC236}">
                    <a16:creationId xmlns:a16="http://schemas.microsoft.com/office/drawing/2014/main" id="{F1D37F87-75B1-F28E-9354-BB7A6CF7A2CA}"/>
                  </a:ext>
                </a:extLst>
              </p:cNvPr>
              <p:cNvSpPr>
                <a:spLocks noGrp="1"/>
              </p:cNvSpPr>
              <p:nvPr>
                <p:ph idx="1"/>
              </p:nvPr>
            </p:nvSpPr>
            <p:spPr>
              <a:xfrm>
                <a:off x="64289" y="1045050"/>
                <a:ext cx="9203968" cy="5188422"/>
              </a:xfrm>
            </p:spPr>
            <p:txBody>
              <a:bodyPr/>
              <a:lstStyle/>
              <a:p>
                <a:pPr algn="just"/>
                <a:r>
                  <a:rPr lang="de-DE" sz="1600" b="1" dirty="0"/>
                  <a:t>Aufgabe</a:t>
                </a:r>
                <a:r>
                  <a:rPr lang="de-DE" sz="1600" dirty="0"/>
                  <a:t> [vgl. MSA 2014 A5]: </a:t>
                </a:r>
              </a:p>
              <a:p>
                <a:pPr algn="just"/>
                <a:r>
                  <a:rPr lang="de-DE" sz="1600" dirty="0"/>
                  <a:t>*a) Die Rückwand der Vitrine soll aus einer rechteckigen Platte </a:t>
                </a:r>
              </a:p>
              <a:p>
                <a:pPr algn="just"/>
                <a:r>
                  <a:rPr lang="de-DE" sz="1600" dirty="0"/>
                  <a:t>ausgesägt werden. Die Platte hat eine Fläche von 2 m² und ist</a:t>
                </a:r>
              </a:p>
              <a:p>
                <a:pPr algn="just"/>
                <a:r>
                  <a:rPr lang="de-DE" sz="1600" dirty="0"/>
                  <a:t>1,2 m breit. Der Lehrling Max sagt: „ Die Platte kann auf jeden</a:t>
                </a:r>
              </a:p>
              <a:p>
                <a:pPr algn="just"/>
                <a:r>
                  <a:rPr lang="de-DE" sz="1600" dirty="0"/>
                  <a:t>Fall verwendet werden, denn die Platte ist größer als die Fläche</a:t>
                </a:r>
              </a:p>
              <a:p>
                <a:pPr algn="just"/>
                <a:r>
                  <a:rPr lang="de-DE" sz="1600" dirty="0"/>
                  <a:t>der Rückwand.“ Begründe durch eine Rechnung, ob die Platte </a:t>
                </a:r>
              </a:p>
              <a:p>
                <a:pPr algn="just"/>
                <a:r>
                  <a:rPr lang="de-DE" sz="1600" dirty="0"/>
                  <a:t>verwendet werden kann. </a:t>
                </a:r>
              </a:p>
              <a:p>
                <a:pPr algn="just"/>
                <a:r>
                  <a:rPr lang="de-DE" sz="1600" u="sng" dirty="0"/>
                  <a:t>Lösungsstrategie: </a:t>
                </a:r>
                <a:r>
                  <a:rPr lang="de-DE" sz="1600" dirty="0"/>
                  <a:t>Wir berechnen die Seitenlänge a der rechteckigen</a:t>
                </a:r>
              </a:p>
              <a:p>
                <a:pPr algn="just"/>
                <a:r>
                  <a:rPr lang="de-DE" sz="1600" dirty="0"/>
                  <a:t>Platte und vergleichen die Seitenlängen der Rückwand der Vitrine</a:t>
                </a:r>
              </a:p>
              <a:p>
                <a:pPr algn="just"/>
                <a:r>
                  <a:rPr lang="de-DE" sz="1600" dirty="0"/>
                  <a:t>mit den Seitenlängen der rechteckigen Platte.</a:t>
                </a:r>
              </a:p>
              <a:p>
                <a:pPr algn="just"/>
                <a14:m>
                  <m:oMathPara xmlns:m="http://schemas.openxmlformats.org/officeDocument/2006/math">
                    <m:oMathParaPr>
                      <m:jc m:val="left"/>
                    </m:oMathParaPr>
                    <m:oMath xmlns:m="http://schemas.openxmlformats.org/officeDocument/2006/math">
                      <m:sSub>
                        <m:sSubPr>
                          <m:ctrlPr>
                            <a:rPr lang="de-DE" sz="1600" b="0" i="1" smtClean="0">
                              <a:solidFill>
                                <a:schemeClr val="tx1"/>
                              </a:solidFill>
                              <a:latin typeface="Cambria Math" panose="02040503050406030204" pitchFamily="18" charset="0"/>
                            </a:rPr>
                          </m:ctrlPr>
                        </m:sSubPr>
                        <m:e>
                          <m:r>
                            <m:rPr>
                              <m:sty m:val="p"/>
                            </m:rPr>
                            <a:rPr lang="de-DE" sz="1600" b="0" i="0" smtClean="0">
                              <a:solidFill>
                                <a:schemeClr val="tx1"/>
                              </a:solidFill>
                              <a:latin typeface="Cambria Math" panose="02040503050406030204" pitchFamily="18" charset="0"/>
                            </a:rPr>
                            <m:t>A</m:t>
                          </m:r>
                        </m:e>
                        <m:sub>
                          <m:r>
                            <m:rPr>
                              <m:sty m:val="p"/>
                            </m:rPr>
                            <a:rPr lang="de-DE" sz="1600" b="0" i="0" smtClean="0">
                              <a:solidFill>
                                <a:schemeClr val="tx1"/>
                              </a:solidFill>
                              <a:latin typeface="Cambria Math" panose="02040503050406030204" pitchFamily="18" charset="0"/>
                            </a:rPr>
                            <m:t>Rechteck</m:t>
                          </m:r>
                        </m:sub>
                      </m:sSub>
                      <m:r>
                        <a:rPr lang="de-DE" sz="1600" b="0" i="0" smtClean="0">
                          <a:solidFill>
                            <a:schemeClr val="tx1"/>
                          </a:solidFill>
                          <a:latin typeface="Cambria Math" panose="02040503050406030204" pitchFamily="18" charset="0"/>
                        </a:rPr>
                        <m:t>=</m:t>
                      </m:r>
                      <m:r>
                        <m:rPr>
                          <m:sty m:val="p"/>
                        </m:rPr>
                        <a:rPr lang="de-DE" sz="1600" b="0" i="0" smtClean="0">
                          <a:solidFill>
                            <a:schemeClr val="tx1"/>
                          </a:solidFill>
                          <a:latin typeface="Cambria Math" panose="02040503050406030204" pitchFamily="18" charset="0"/>
                        </a:rPr>
                        <m:t>a</m:t>
                      </m:r>
                      <m:r>
                        <a:rPr lang="de-DE" sz="1600" b="0" i="0" smtClean="0">
                          <a:solidFill>
                            <a:schemeClr val="tx1"/>
                          </a:solidFill>
                          <a:latin typeface="Cambria Math" panose="02040503050406030204" pitchFamily="18" charset="0"/>
                          <a:ea typeface="Cambria Math" panose="02040503050406030204" pitchFamily="18" charset="0"/>
                        </a:rPr>
                        <m:t>∙</m:t>
                      </m:r>
                      <m:r>
                        <m:rPr>
                          <m:sty m:val="p"/>
                        </m:rPr>
                        <a:rPr lang="de-DE" sz="1600" b="0" i="0" smtClean="0">
                          <a:solidFill>
                            <a:schemeClr val="tx1"/>
                          </a:solidFill>
                          <a:latin typeface="Cambria Math" panose="02040503050406030204" pitchFamily="18" charset="0"/>
                          <a:ea typeface="Cambria Math" panose="02040503050406030204" pitchFamily="18" charset="0"/>
                        </a:rPr>
                        <m:t>b</m:t>
                      </m:r>
                    </m:oMath>
                  </m:oMathPara>
                </a14:m>
                <a:endParaRPr lang="de-DE" sz="1600" b="0" dirty="0">
                  <a:solidFill>
                    <a:schemeClr val="tx1"/>
                  </a:solidFill>
                  <a:ea typeface="Cambria Math" panose="02040503050406030204" pitchFamily="18" charset="0"/>
                </a:endParaRPr>
              </a:p>
              <a:p>
                <a:pPr algn="just"/>
                <a14:m>
                  <m:oMath xmlns:m="http://schemas.openxmlformats.org/officeDocument/2006/math">
                    <m:r>
                      <a:rPr lang="de-DE" sz="1600" b="0" i="1" smtClean="0">
                        <a:solidFill>
                          <a:schemeClr val="tx1"/>
                        </a:solidFill>
                        <a:latin typeface="Cambria Math" panose="02040503050406030204" pitchFamily="18" charset="0"/>
                      </a:rPr>
                      <m:t>2</m:t>
                    </m:r>
                    <m:r>
                      <a:rPr lang="de-DE" sz="1600" b="0" i="0" smtClean="0">
                        <a:solidFill>
                          <a:schemeClr val="tx1"/>
                        </a:solidFill>
                        <a:latin typeface="Cambria Math" panose="02040503050406030204" pitchFamily="18" charset="0"/>
                      </a:rPr>
                      <m:t>=</m:t>
                    </m:r>
                    <m:r>
                      <m:rPr>
                        <m:sty m:val="p"/>
                      </m:rPr>
                      <a:rPr lang="de-DE" sz="1600" b="0" i="0" smtClean="0">
                        <a:solidFill>
                          <a:schemeClr val="tx1"/>
                        </a:solidFill>
                        <a:latin typeface="Cambria Math" panose="02040503050406030204" pitchFamily="18" charset="0"/>
                      </a:rPr>
                      <m:t>a</m:t>
                    </m:r>
                    <m:r>
                      <a:rPr lang="de-DE" sz="1600" b="0" i="0" smtClean="0">
                        <a:solidFill>
                          <a:schemeClr val="tx1"/>
                        </a:solidFill>
                        <a:latin typeface="Cambria Math" panose="02040503050406030204" pitchFamily="18" charset="0"/>
                        <a:ea typeface="Cambria Math" panose="02040503050406030204" pitchFamily="18" charset="0"/>
                      </a:rPr>
                      <m:t>∙1,2</m:t>
                    </m:r>
                  </m:oMath>
                </a14:m>
                <a:r>
                  <a:rPr lang="de-DE" sz="1600" b="0" dirty="0">
                    <a:solidFill>
                      <a:schemeClr val="tx1"/>
                    </a:solidFill>
                    <a:ea typeface="Cambria Math" panose="02040503050406030204" pitchFamily="18" charset="0"/>
                  </a:rPr>
                  <a:t> | : 1,2</a:t>
                </a:r>
              </a:p>
              <a:p>
                <a:pPr algn="just"/>
                <a:r>
                  <a:rPr lang="de-DE" sz="1600" b="0" dirty="0">
                    <a:solidFill>
                      <a:schemeClr val="tx1"/>
                    </a:solidFill>
                    <a:ea typeface="Cambria Math" panose="02040503050406030204" pitchFamily="18" charset="0"/>
                  </a:rPr>
                  <a:t>1,67 = a</a:t>
                </a:r>
              </a:p>
              <a:p>
                <a:pPr algn="just"/>
                <a:r>
                  <a:rPr lang="de-DE" sz="1600" b="0" dirty="0">
                    <a:solidFill>
                      <a:schemeClr val="tx1"/>
                    </a:solidFill>
                    <a:ea typeface="Cambria Math" panose="02040503050406030204" pitchFamily="18" charset="0"/>
                  </a:rPr>
                  <a:t>Maße der rechteckigen Platte:  </a:t>
                </a:r>
                <a:r>
                  <a:rPr lang="de-DE" sz="1600" dirty="0">
                    <a:solidFill>
                      <a:schemeClr val="tx1"/>
                    </a:solidFill>
                    <a:ea typeface="Cambria Math" panose="02040503050406030204" pitchFamily="18" charset="0"/>
                  </a:rPr>
                  <a:t>a = 1,67 m, b = 1,2 m</a:t>
                </a:r>
              </a:p>
              <a:p>
                <a:pPr algn="just"/>
                <a:r>
                  <a:rPr lang="de-DE" sz="1600" b="0" dirty="0">
                    <a:solidFill>
                      <a:schemeClr val="tx1"/>
                    </a:solidFill>
                    <a:ea typeface="Cambria Math" panose="02040503050406030204" pitchFamily="18" charset="0"/>
                  </a:rPr>
                  <a:t>Maße der Vitrinenrückwand:    </a:t>
                </a:r>
                <a:r>
                  <a:rPr lang="de-DE" sz="1600" dirty="0">
                    <a:solidFill>
                      <a:schemeClr val="tx1"/>
                    </a:solidFill>
                    <a:ea typeface="Cambria Math" panose="02040503050406030204" pitchFamily="18" charset="0"/>
                  </a:rPr>
                  <a:t>1,65 m  und 1,1 m</a:t>
                </a:r>
              </a:p>
              <a:p>
                <a:pPr algn="just"/>
                <a:r>
                  <a:rPr lang="de-DE" sz="1600" dirty="0">
                    <a:solidFill>
                      <a:schemeClr val="tx1"/>
                    </a:solidFill>
                    <a:ea typeface="Cambria Math" panose="02040503050406030204" pitchFamily="18" charset="0"/>
                  </a:rPr>
                  <a:t>Da jeweils die Seiten der Platte länger sind als die Seiten der Rückwand, </a:t>
                </a:r>
              </a:p>
              <a:p>
                <a:pPr algn="just"/>
                <a:r>
                  <a:rPr lang="de-DE" sz="1600" dirty="0">
                    <a:solidFill>
                      <a:schemeClr val="tx1"/>
                    </a:solidFill>
                    <a:ea typeface="Cambria Math" panose="02040503050406030204" pitchFamily="18" charset="0"/>
                  </a:rPr>
                  <a:t>kann die Platte verwendet werden. </a:t>
                </a:r>
                <a:endParaRPr lang="de-DE" sz="1600" b="0" dirty="0">
                  <a:solidFill>
                    <a:schemeClr val="tx1"/>
                  </a:solidFill>
                  <a:ea typeface="Cambria Math" panose="02040503050406030204" pitchFamily="18" charset="0"/>
                </a:endParaRPr>
              </a:p>
              <a:p>
                <a:pPr algn="just"/>
                <a:endParaRPr lang="de-DE" sz="1600" b="0" dirty="0">
                  <a:solidFill>
                    <a:schemeClr val="tx1"/>
                  </a:solidFill>
                  <a:ea typeface="Cambria Math" panose="02040503050406030204" pitchFamily="18" charset="0"/>
                </a:endParaRPr>
              </a:p>
              <a:p>
                <a:pPr algn="just"/>
                <a:r>
                  <a:rPr lang="de-DE" sz="1600" b="0" dirty="0">
                    <a:solidFill>
                      <a:schemeClr val="accent3">
                        <a:lumMod val="75000"/>
                      </a:schemeClr>
                    </a:solidFill>
                    <a:ea typeface="Cambria Math" panose="02040503050406030204" pitchFamily="18" charset="0"/>
                  </a:rPr>
                  <a:t>	</a:t>
                </a:r>
              </a:p>
              <a:p>
                <a:pPr algn="just"/>
                <a:endParaRPr lang="de-DE" sz="1600" b="0" dirty="0">
                  <a:solidFill>
                    <a:schemeClr val="accent3">
                      <a:lumMod val="75000"/>
                    </a:schemeClr>
                  </a:solidFill>
                  <a:ea typeface="Cambria Math" panose="02040503050406030204" pitchFamily="18" charset="0"/>
                </a:endParaRPr>
              </a:p>
              <a:p>
                <a:pPr algn="just"/>
                <a:endParaRPr lang="de-DE" sz="1600" dirty="0"/>
              </a:p>
              <a:p>
                <a:endParaRPr lang="de-DE" sz="1600" dirty="0"/>
              </a:p>
            </p:txBody>
          </p:sp>
        </mc:Choice>
        <mc:Fallback xmlns="">
          <p:sp>
            <p:nvSpPr>
              <p:cNvPr id="7" name="Inhaltsplatzhalter 1">
                <a:extLst>
                  <a:ext uri="{FF2B5EF4-FFF2-40B4-BE49-F238E27FC236}">
                    <a16:creationId xmlns:a16="http://schemas.microsoft.com/office/drawing/2014/main" id="{F1D37F87-75B1-F28E-9354-BB7A6CF7A2CA}"/>
                  </a:ext>
                </a:extLst>
              </p:cNvPr>
              <p:cNvSpPr>
                <a:spLocks noGrp="1" noRot="1" noChangeAspect="1" noMove="1" noResize="1" noEditPoints="1" noAdjustHandles="1" noChangeArrowheads="1" noChangeShapeType="1" noTextEdit="1"/>
              </p:cNvSpPr>
              <p:nvPr>
                <p:ph idx="1"/>
              </p:nvPr>
            </p:nvSpPr>
            <p:spPr>
              <a:xfrm>
                <a:off x="64289" y="1045050"/>
                <a:ext cx="9203968" cy="5188422"/>
              </a:xfrm>
              <a:blipFill>
                <a:blip r:embed="rId2"/>
                <a:stretch>
                  <a:fillRect/>
                </a:stretch>
              </a:blipFill>
            </p:spPr>
            <p:txBody>
              <a:bodyPr/>
              <a:lstStyle/>
              <a:p>
                <a:r>
                  <a:rPr lang="de-DE">
                    <a:noFill/>
                  </a:rPr>
                  <a:t> </a:t>
                </a:r>
              </a:p>
            </p:txBody>
          </p:sp>
        </mc:Fallback>
      </mc:AlternateContent>
      <p:pic>
        <p:nvPicPr>
          <p:cNvPr id="8" name="Grafik 7" descr="Ein Bild, das Entwurf, Reihe, Screenshot enthält.&#10;&#10;Automatisch generierte Beschreibung">
            <a:extLst>
              <a:ext uri="{FF2B5EF4-FFF2-40B4-BE49-F238E27FC236}">
                <a16:creationId xmlns:a16="http://schemas.microsoft.com/office/drawing/2014/main" id="{59B3DADD-B751-1B59-938C-430158972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70" y="1268760"/>
            <a:ext cx="2794851" cy="4192277"/>
          </a:xfrm>
          <a:prstGeom prst="rect">
            <a:avLst/>
          </a:prstGeom>
        </p:spPr>
      </p:pic>
      <p:sp>
        <p:nvSpPr>
          <p:cNvPr id="2" name="Rechteck 1">
            <a:extLst>
              <a:ext uri="{FF2B5EF4-FFF2-40B4-BE49-F238E27FC236}">
                <a16:creationId xmlns:a16="http://schemas.microsoft.com/office/drawing/2014/main" id="{B8BECB24-3587-5185-CE74-B70A75C0309F}"/>
              </a:ext>
            </a:extLst>
          </p:cNvPr>
          <p:cNvSpPr/>
          <p:nvPr/>
        </p:nvSpPr>
        <p:spPr>
          <a:xfrm>
            <a:off x="4304928" y="3789040"/>
            <a:ext cx="792088" cy="93610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6C6A00E9-F635-E113-910C-7D7A324FEFA4}"/>
              </a:ext>
            </a:extLst>
          </p:cNvPr>
          <p:cNvSpPr txBox="1"/>
          <p:nvPr/>
        </p:nvSpPr>
        <p:spPr>
          <a:xfrm>
            <a:off x="4547725" y="4681746"/>
            <a:ext cx="306494" cy="369332"/>
          </a:xfrm>
          <a:prstGeom prst="rect">
            <a:avLst/>
          </a:prstGeom>
          <a:noFill/>
        </p:spPr>
        <p:txBody>
          <a:bodyPr wrap="none" rtlCol="0">
            <a:spAutoFit/>
          </a:bodyPr>
          <a:lstStyle/>
          <a:p>
            <a:r>
              <a:rPr lang="de-DE" dirty="0"/>
              <a:t>b</a:t>
            </a:r>
          </a:p>
        </p:txBody>
      </p:sp>
      <p:sp>
        <p:nvSpPr>
          <p:cNvPr id="10" name="Textfeld 9">
            <a:extLst>
              <a:ext uri="{FF2B5EF4-FFF2-40B4-BE49-F238E27FC236}">
                <a16:creationId xmlns:a16="http://schemas.microsoft.com/office/drawing/2014/main" id="{A185CCDD-6BDE-5566-A5CF-5E02E96E9A8F}"/>
              </a:ext>
            </a:extLst>
          </p:cNvPr>
          <p:cNvSpPr txBox="1"/>
          <p:nvPr/>
        </p:nvSpPr>
        <p:spPr>
          <a:xfrm>
            <a:off x="5967718" y="2764734"/>
            <a:ext cx="295274" cy="369332"/>
          </a:xfrm>
          <a:prstGeom prst="rect">
            <a:avLst/>
          </a:prstGeom>
          <a:noFill/>
        </p:spPr>
        <p:txBody>
          <a:bodyPr wrap="none" rtlCol="0">
            <a:spAutoFit/>
          </a:bodyPr>
          <a:lstStyle/>
          <a:p>
            <a:r>
              <a:rPr lang="de-DE" dirty="0"/>
              <a:t>a</a:t>
            </a:r>
          </a:p>
        </p:txBody>
      </p:sp>
      <p:sp>
        <p:nvSpPr>
          <p:cNvPr id="12" name="Fußzeilenplatzhalter 5">
            <a:extLst>
              <a:ext uri="{FF2B5EF4-FFF2-40B4-BE49-F238E27FC236}">
                <a16:creationId xmlns:a16="http://schemas.microsoft.com/office/drawing/2014/main" id="{044CF1FC-2F19-C562-F45E-D2D3DD2F5FA3}"/>
              </a:ext>
            </a:extLst>
          </p:cNvPr>
          <p:cNvSpPr txBox="1">
            <a:spLocks/>
          </p:cNvSpPr>
          <p:nvPr/>
        </p:nvSpPr>
        <p:spPr>
          <a:xfrm>
            <a:off x="7612838" y="5990097"/>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Geometrie in der Ebene</a:t>
            </a:r>
            <a:endParaRPr lang="de-DE" dirty="0">
              <a:solidFill>
                <a:prstClr val="black">
                  <a:tint val="75000"/>
                </a:prstClr>
              </a:solidFill>
            </a:endParaRPr>
          </a:p>
        </p:txBody>
      </p:sp>
      <p:sp>
        <p:nvSpPr>
          <p:cNvPr id="13" name="Titel 3">
            <a:extLst>
              <a:ext uri="{FF2B5EF4-FFF2-40B4-BE49-F238E27FC236}">
                <a16:creationId xmlns:a16="http://schemas.microsoft.com/office/drawing/2014/main" id="{1586110C-2A3D-FE04-01D9-40C3DC97F2F0}"/>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sp>
        <p:nvSpPr>
          <p:cNvPr id="14" name="Textfeld 13">
            <a:extLst>
              <a:ext uri="{FF2B5EF4-FFF2-40B4-BE49-F238E27FC236}">
                <a16:creationId xmlns:a16="http://schemas.microsoft.com/office/drawing/2014/main" id="{89B641B7-C732-F7EB-4EF3-553D55E86A06}"/>
              </a:ext>
            </a:extLst>
          </p:cNvPr>
          <p:cNvSpPr txBox="1"/>
          <p:nvPr/>
        </p:nvSpPr>
        <p:spPr>
          <a:xfrm>
            <a:off x="5076147" y="4072426"/>
            <a:ext cx="295274" cy="369332"/>
          </a:xfrm>
          <a:prstGeom prst="rect">
            <a:avLst/>
          </a:prstGeom>
          <a:noFill/>
        </p:spPr>
        <p:txBody>
          <a:bodyPr wrap="none" rtlCol="0">
            <a:spAutoFit/>
          </a:bodyPr>
          <a:lstStyle/>
          <a:p>
            <a:r>
              <a:rPr lang="de-DE" dirty="0"/>
              <a:t>a</a:t>
            </a:r>
          </a:p>
        </p:txBody>
      </p:sp>
      <p:sp>
        <p:nvSpPr>
          <p:cNvPr id="15" name="Textfeld 14">
            <a:extLst>
              <a:ext uri="{FF2B5EF4-FFF2-40B4-BE49-F238E27FC236}">
                <a16:creationId xmlns:a16="http://schemas.microsoft.com/office/drawing/2014/main" id="{06073EBF-6FED-6CD8-2A97-3F4EBFCEAE10}"/>
              </a:ext>
            </a:extLst>
          </p:cNvPr>
          <p:cNvSpPr txBox="1"/>
          <p:nvPr/>
        </p:nvSpPr>
        <p:spPr>
          <a:xfrm>
            <a:off x="7278806" y="3789040"/>
            <a:ext cx="306494" cy="369332"/>
          </a:xfrm>
          <a:prstGeom prst="rect">
            <a:avLst/>
          </a:prstGeom>
          <a:noFill/>
        </p:spPr>
        <p:txBody>
          <a:bodyPr wrap="none" rtlCol="0">
            <a:spAutoFit/>
          </a:bodyPr>
          <a:lstStyle/>
          <a:p>
            <a:r>
              <a:rPr lang="de-DE" dirty="0"/>
              <a:t>b</a:t>
            </a:r>
          </a:p>
        </p:txBody>
      </p:sp>
    </p:spTree>
    <p:extLst>
      <p:ext uri="{BB962C8B-B14F-4D97-AF65-F5344CB8AC3E}">
        <p14:creationId xmlns:p14="http://schemas.microsoft.com/office/powerpoint/2010/main" val="1447683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6D73DEA-473C-90F9-8F11-9A8619496D76}"/>
              </a:ext>
            </a:extLst>
          </p:cNvPr>
          <p:cNvSpPr>
            <a:spLocks noGrp="1"/>
          </p:cNvSpPr>
          <p:nvPr>
            <p:ph idx="1"/>
          </p:nvPr>
        </p:nvSpPr>
        <p:spPr/>
        <p:txBody>
          <a:bodyPr/>
          <a:lstStyle/>
          <a:p>
            <a:pPr>
              <a:spcBef>
                <a:spcPts val="0"/>
              </a:spcBef>
            </a:pPr>
            <a:r>
              <a:rPr lang="de-DE" sz="1600" b="1" dirty="0"/>
              <a:t>Aufgabe 1</a:t>
            </a:r>
            <a:r>
              <a:rPr lang="de-DE" sz="1600" dirty="0"/>
              <a:t> [MSA 2009 A9]</a:t>
            </a:r>
          </a:p>
          <a:p>
            <a:pPr>
              <a:spcBef>
                <a:spcPts val="0"/>
              </a:spcBef>
            </a:pPr>
            <a:r>
              <a:rPr lang="de-DE" sz="1600" dirty="0"/>
              <a:t>Ein rechteckiger Swimmingpool besteht aus einem</a:t>
            </a:r>
          </a:p>
          <a:p>
            <a:pPr>
              <a:spcBef>
                <a:spcPts val="0"/>
              </a:spcBef>
            </a:pPr>
            <a:r>
              <a:rPr lang="de-DE" sz="1600" dirty="0"/>
              <a:t>einheitlich 0,80 m tiefen Nichtschwimmerbereich und </a:t>
            </a:r>
          </a:p>
          <a:p>
            <a:pPr>
              <a:spcBef>
                <a:spcPts val="0"/>
              </a:spcBef>
            </a:pPr>
            <a:r>
              <a:rPr lang="de-DE" sz="1600" dirty="0"/>
              <a:t>dem gleichmäßig tiefer werdenden Schwimmerbereich </a:t>
            </a:r>
          </a:p>
          <a:p>
            <a:pPr>
              <a:spcBef>
                <a:spcPts val="0"/>
              </a:spcBef>
            </a:pPr>
            <a:r>
              <a:rPr lang="de-DE" sz="1600" dirty="0"/>
              <a:t>mit einer Maximaltiefe von 2,50 m. </a:t>
            </a:r>
          </a:p>
          <a:p>
            <a:pPr>
              <a:spcBef>
                <a:spcPts val="0"/>
              </a:spcBef>
            </a:pPr>
            <a:r>
              <a:rPr lang="de-DE" sz="1600" dirty="0"/>
              <a:t>Breite des gesamten Pools: a = 10,2 m; </a:t>
            </a:r>
          </a:p>
          <a:p>
            <a:pPr>
              <a:spcBef>
                <a:spcPts val="0"/>
              </a:spcBef>
            </a:pPr>
            <a:r>
              <a:rPr lang="de-DE" sz="1600" dirty="0"/>
              <a:t>Breite des Nichtschwimmerbereiches: b = 3,50 m. </a:t>
            </a:r>
          </a:p>
          <a:p>
            <a:pPr>
              <a:spcBef>
                <a:spcPts val="0"/>
              </a:spcBef>
            </a:pPr>
            <a:r>
              <a:rPr lang="de-DE" sz="1600" dirty="0"/>
              <a:t>Wassermenge im Pool: 208 m³</a:t>
            </a:r>
          </a:p>
          <a:p>
            <a:pPr marL="0" lvl="0">
              <a:spcBef>
                <a:spcPts val="0"/>
              </a:spcBef>
              <a:tabLst>
                <a:tab pos="215900" algn="l"/>
              </a:tabLst>
            </a:pPr>
            <a:endParaRPr lang="de-DE" sz="500" dirty="0">
              <a:solidFill>
                <a:srgbClr val="000000"/>
              </a:solidFill>
              <a:effectLst/>
              <a:ea typeface="Times New Roman" panose="02020603050405020304" pitchFamily="18" charset="0"/>
            </a:endParaRPr>
          </a:p>
          <a:p>
            <a:pPr marL="0" lvl="0">
              <a:spcBef>
                <a:spcPts val="0"/>
              </a:spcBef>
              <a:tabLst>
                <a:tab pos="215900" algn="l"/>
              </a:tabLst>
            </a:pPr>
            <a:r>
              <a:rPr lang="de-DE" sz="1600" dirty="0">
                <a:solidFill>
                  <a:srgbClr val="000000"/>
                </a:solidFill>
                <a:effectLst/>
                <a:ea typeface="Times New Roman" panose="02020603050405020304" pitchFamily="18" charset="0"/>
              </a:rPr>
              <a:t>a) Dem Wasser muss regelmäßig ein Mittel zur Bekämpfung von Algen zugesetzt werden.</a:t>
            </a:r>
          </a:p>
          <a:p>
            <a:pPr marL="0" lvl="0">
              <a:spcBef>
                <a:spcPts val="0"/>
              </a:spcBef>
              <a:tabLst>
                <a:tab pos="215900" algn="l"/>
              </a:tabLst>
            </a:pPr>
            <a:r>
              <a:rPr lang="de-DE" sz="1600" dirty="0">
                <a:solidFill>
                  <a:srgbClr val="000000"/>
                </a:solidFill>
                <a:effectLst/>
                <a:ea typeface="Times New Roman" panose="02020603050405020304" pitchFamily="18" charset="0"/>
              </a:rPr>
              <a:t>In jeder Woche werden für 10 m³ Wasser 80 ml des Mittels benötigt.</a:t>
            </a:r>
          </a:p>
          <a:p>
            <a:pPr marL="0" lvl="0">
              <a:spcBef>
                <a:spcPts val="0"/>
              </a:spcBef>
              <a:tabLst>
                <a:tab pos="215900" algn="l"/>
              </a:tabLst>
            </a:pPr>
            <a:r>
              <a:rPr lang="de-DE" sz="1600" dirty="0">
                <a:solidFill>
                  <a:srgbClr val="000000"/>
                </a:solidFill>
                <a:effectLst/>
                <a:ea typeface="Times New Roman" panose="02020603050405020304" pitchFamily="18" charset="0"/>
              </a:rPr>
              <a:t>Wie viele Wochen reicht ein 5-Liter-Kanister des Mittels? Berechnen Sie.</a:t>
            </a:r>
          </a:p>
          <a:p>
            <a:pPr marL="0" lvl="0">
              <a:spcBef>
                <a:spcPts val="0"/>
              </a:spcBef>
              <a:tabLst>
                <a:tab pos="215900" algn="l"/>
              </a:tabLst>
            </a:pPr>
            <a:endParaRPr lang="de-DE" sz="500" dirty="0">
              <a:solidFill>
                <a:srgbClr val="000000"/>
              </a:solidFill>
              <a:ea typeface="Times New Roman" panose="02020603050405020304" pitchFamily="18" charset="0"/>
            </a:endParaRPr>
          </a:p>
          <a:p>
            <a:pPr indent="-3175">
              <a:spcBef>
                <a:spcPts val="0"/>
              </a:spcBef>
              <a:spcAft>
                <a:spcPts val="600"/>
              </a:spcAft>
            </a:pPr>
            <a:r>
              <a:rPr lang="de-DE" sz="1600" dirty="0">
                <a:solidFill>
                  <a:srgbClr val="000000"/>
                </a:solidFill>
                <a:ea typeface="Times New Roman" panose="02020603050405020304" pitchFamily="18" charset="0"/>
              </a:rPr>
              <a:t>b) Der Hersteller will den Pool im Maßstab 1:50 zeichnen. Berechnen Sie, wie lang die Gesamtbreite des Pools dann in einer Zeichnung sein muss.</a:t>
            </a:r>
          </a:p>
          <a:p>
            <a:pPr indent="-3175">
              <a:spcBef>
                <a:spcPts val="0"/>
              </a:spcBef>
              <a:spcAft>
                <a:spcPts val="600"/>
              </a:spcAft>
            </a:pPr>
            <a:r>
              <a:rPr lang="de-DE" sz="1600" dirty="0">
                <a:solidFill>
                  <a:srgbClr val="000000"/>
                </a:solidFill>
                <a:ea typeface="Times New Roman" panose="02020603050405020304" pitchFamily="18" charset="0"/>
              </a:rPr>
              <a:t>c) Berechnen Sie den Flächeninhalt des Querschnitts des Pools</a:t>
            </a:r>
            <a:r>
              <a:rPr lang="de-DE" dirty="0">
                <a:solidFill>
                  <a:srgbClr val="000000"/>
                </a:solidFill>
                <a:latin typeface="Arial" panose="020B0604020202020204" pitchFamily="34" charset="0"/>
                <a:ea typeface="Times New Roman" panose="02020603050405020304" pitchFamily="18" charset="0"/>
              </a:rPr>
              <a:t>.</a:t>
            </a:r>
            <a:endParaRPr lang="de-DE" sz="500" dirty="0">
              <a:solidFill>
                <a:srgbClr val="000000"/>
              </a:solidFill>
              <a:effectLst/>
              <a:latin typeface="Arial" panose="020B0604020202020204" pitchFamily="34" charset="0"/>
              <a:ea typeface="Times New Roman" panose="02020603050405020304" pitchFamily="18" charset="0"/>
            </a:endParaRPr>
          </a:p>
          <a:p>
            <a:pPr indent="-3175">
              <a:spcBef>
                <a:spcPts val="0"/>
              </a:spcBef>
              <a:spcAft>
                <a:spcPts val="600"/>
              </a:spcAft>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Berechne die Länge x der schrägen Fläche.  </a:t>
            </a:r>
          </a:p>
          <a:p>
            <a:pPr indent="-3175">
              <a:spcBef>
                <a:spcPts val="0"/>
              </a:spcBef>
              <a:spcAft>
                <a:spcPts val="600"/>
              </a:spcAf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Der Swimmingpool fasst insgesamt 208.500 Liter Wasser.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Berechnen Sie die Länge des Pools und geben Sie diese in Metern an.</a:t>
            </a: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de-DE" dirty="0"/>
          </a:p>
        </p:txBody>
      </p:sp>
      <p:sp>
        <p:nvSpPr>
          <p:cNvPr id="4" name="Titel 3">
            <a:extLst>
              <a:ext uri="{FF2B5EF4-FFF2-40B4-BE49-F238E27FC236}">
                <a16:creationId xmlns:a16="http://schemas.microsoft.com/office/drawing/2014/main" id="{604785A1-E6B2-F827-A63A-42817E682663}"/>
              </a:ext>
            </a:extLst>
          </p:cNvPr>
          <p:cNvSpPr>
            <a:spLocks noGrp="1"/>
          </p:cNvSpPr>
          <p:nvPr>
            <p:ph type="title"/>
          </p:nvPr>
        </p:nvSpPr>
        <p:spPr/>
        <p:txBody>
          <a:bodyPr/>
          <a:lstStyle/>
          <a:p>
            <a:r>
              <a:rPr lang="de-DE" dirty="0"/>
              <a:t>Prüfungsaufgabe</a:t>
            </a:r>
          </a:p>
        </p:txBody>
      </p:sp>
      <p:pic>
        <p:nvPicPr>
          <p:cNvPr id="11" name="Grafik 10" descr="Ein Bild, das Screenshot, Wasser enthält.&#10;&#10;Automatisch generierte Beschreibung">
            <a:extLst>
              <a:ext uri="{FF2B5EF4-FFF2-40B4-BE49-F238E27FC236}">
                <a16:creationId xmlns:a16="http://schemas.microsoft.com/office/drawing/2014/main" id="{8C277260-E4CC-5040-3C2E-ED1D74F66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084974"/>
            <a:ext cx="3960440" cy="2097963"/>
          </a:xfrm>
          <a:prstGeom prst="rect">
            <a:avLst/>
          </a:prstGeom>
        </p:spPr>
      </p:pic>
      <p:sp>
        <p:nvSpPr>
          <p:cNvPr id="7" name="Textfeld 6">
            <a:extLst>
              <a:ext uri="{FF2B5EF4-FFF2-40B4-BE49-F238E27FC236}">
                <a16:creationId xmlns:a16="http://schemas.microsoft.com/office/drawing/2014/main" id="{C6704154-A2B9-413C-A47A-EA5AE4A64050}"/>
              </a:ext>
            </a:extLst>
          </p:cNvPr>
          <p:cNvSpPr txBox="1"/>
          <p:nvPr/>
        </p:nvSpPr>
        <p:spPr>
          <a:xfrm>
            <a:off x="5889104" y="2536746"/>
            <a:ext cx="274434" cy="307777"/>
          </a:xfrm>
          <a:prstGeom prst="rect">
            <a:avLst/>
          </a:prstGeom>
          <a:noFill/>
        </p:spPr>
        <p:txBody>
          <a:bodyPr wrap="none" rtlCol="0">
            <a:spAutoFit/>
          </a:bodyPr>
          <a:lstStyle/>
          <a:p>
            <a:r>
              <a:rPr lang="de-DE" sz="1400" dirty="0">
                <a:latin typeface="Times" pitchFamily="2" charset="0"/>
              </a:rPr>
              <a:t>x</a:t>
            </a:r>
          </a:p>
        </p:txBody>
      </p:sp>
      <p:sp>
        <p:nvSpPr>
          <p:cNvPr id="9" name="Fußzeilenplatzhalter 5">
            <a:extLst>
              <a:ext uri="{FF2B5EF4-FFF2-40B4-BE49-F238E27FC236}">
                <a16:creationId xmlns:a16="http://schemas.microsoft.com/office/drawing/2014/main" id="{6CE1BD4A-771A-70DD-0571-7165FF67F339}"/>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5CAFEAF2-88E1-B317-35B6-C8C31550A076}"/>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829A6A3-4EB9-10D0-C28C-5630F0FDD5B5}"/>
                  </a:ext>
                </a:extLst>
              </p14:cNvPr>
              <p14:cNvContentPartPr/>
              <p14:nvPr/>
            </p14:nvContentPartPr>
            <p14:xfrm>
              <a:off x="5876261" y="1842309"/>
              <a:ext cx="796320" cy="272160"/>
            </p14:xfrm>
          </p:contentPart>
        </mc:Choice>
        <mc:Fallback xmlns="">
          <p:pic>
            <p:nvPicPr>
              <p:cNvPr id="3" name="Freihand 2">
                <a:extLst>
                  <a:ext uri="{FF2B5EF4-FFF2-40B4-BE49-F238E27FC236}">
                    <a16:creationId xmlns:a16="http://schemas.microsoft.com/office/drawing/2014/main" id="{3829A6A3-4EB9-10D0-C28C-5630F0FDD5B5}"/>
                  </a:ext>
                </a:extLst>
              </p:cNvPr>
              <p:cNvPicPr/>
              <p:nvPr/>
            </p:nvPicPr>
            <p:blipFill>
              <a:blip r:embed="rId4"/>
              <a:stretch>
                <a:fillRect/>
              </a:stretch>
            </p:blipFill>
            <p:spPr>
              <a:xfrm>
                <a:off x="5813261" y="1779669"/>
                <a:ext cx="921960" cy="397800"/>
              </a:xfrm>
              <a:prstGeom prst="rect">
                <a:avLst/>
              </a:prstGeom>
            </p:spPr>
          </p:pic>
        </mc:Fallback>
      </mc:AlternateContent>
    </p:spTree>
    <p:extLst>
      <p:ext uri="{BB962C8B-B14F-4D97-AF65-F5344CB8AC3E}">
        <p14:creationId xmlns:p14="http://schemas.microsoft.com/office/powerpoint/2010/main" val="1608432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C6D73DEA-473C-90F9-8F11-9A8619496D76}"/>
                  </a:ext>
                </a:extLst>
              </p:cNvPr>
              <p:cNvSpPr>
                <a:spLocks noGrp="1"/>
              </p:cNvSpPr>
              <p:nvPr>
                <p:ph idx="1"/>
              </p:nvPr>
            </p:nvSpPr>
            <p:spPr/>
            <p:txBody>
              <a:bodyPr/>
              <a:lstStyle/>
              <a:p>
                <a:r>
                  <a:rPr lang="de-DE" sz="1600" b="1" dirty="0"/>
                  <a:t>Aufgabe</a:t>
                </a:r>
                <a:r>
                  <a:rPr lang="de-DE" sz="1600" dirty="0"/>
                  <a:t> [MSA 2009 A9]</a:t>
                </a:r>
              </a:p>
              <a:p>
                <a:pPr marL="0" lvl="0">
                  <a:tabLst>
                    <a:tab pos="215900" algn="l"/>
                  </a:tabLst>
                </a:pPr>
                <a:r>
                  <a:rPr lang="de-DE" sz="1600" dirty="0">
                    <a:solidFill>
                      <a:srgbClr val="000000"/>
                    </a:solidFill>
                    <a:effectLst/>
                    <a:ea typeface="Times New Roman" panose="02020603050405020304" pitchFamily="18" charset="0"/>
                  </a:rPr>
                  <a:t>a)</a:t>
                </a:r>
                <a:endParaRPr lang="de-DE" sz="1600" dirty="0">
                  <a:solidFill>
                    <a:srgbClr val="000000"/>
                  </a:solidFill>
                  <a:ea typeface="Times New Roman" panose="02020603050405020304" pitchFamily="18" charset="0"/>
                </a:endParaRP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r>
                  <a:rPr lang="de-DE" sz="1600" dirty="0">
                    <a:solidFill>
                      <a:srgbClr val="000000"/>
                    </a:solidFill>
                  </a:rPr>
                  <a:t>b) </a:t>
                </a: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r>
                  <a:rPr lang="de-DE" sz="1600" dirty="0">
                    <a:solidFill>
                      <a:srgbClr val="000000"/>
                    </a:solidFill>
                  </a:rPr>
                  <a:t>c)</a:t>
                </a: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endParaRPr lang="de-DE" sz="1600" dirty="0">
                  <a:solidFill>
                    <a:srgbClr val="000000"/>
                  </a:solidFill>
                </a:endParaRPr>
              </a:p>
              <a:p>
                <a:pPr marL="0" lvl="0">
                  <a:tabLst>
                    <a:tab pos="215900" algn="l"/>
                  </a:tabLst>
                </a:pPr>
                <a:r>
                  <a:rPr lang="de-DE" sz="1600" dirty="0"/>
                  <a:t>*e</a:t>
                </a:r>
                <a:r>
                  <a:rPr lang="de-DE" sz="1400" dirty="0"/>
                  <a:t>) V</a:t>
                </a:r>
                <a:r>
                  <a:rPr lang="de-DE" sz="1400" baseline="-25000" dirty="0"/>
                  <a:t>Prisma</a:t>
                </a:r>
                <a:r>
                  <a:rPr lang="de-DE" sz="1400" dirty="0"/>
                  <a:t> = G </a:t>
                </a:r>
                <a14:m>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 </m:t>
                    </m:r>
                  </m:oMath>
                </a14:m>
                <a:r>
                  <a:rPr lang="de-DE" sz="1400" dirty="0"/>
                  <a:t>h, wobei G der in c berechneten Seitenfläche und h der gesuchten Seitenlänge entspricht.</a:t>
                </a:r>
              </a:p>
              <a:p>
                <a:pPr marL="0" lvl="0">
                  <a:tabLst>
                    <a:tab pos="215900" algn="l"/>
                  </a:tabLst>
                </a:pPr>
                <a:r>
                  <a:rPr lang="de-DE" sz="1400" dirty="0"/>
                  <a:t>   208.500 dm³ = 1390 dm²  </a:t>
                </a:r>
                <a14:m>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 </m:t>
                    </m:r>
                  </m:oMath>
                </a14:m>
                <a:r>
                  <a:rPr lang="de-DE" sz="1400" dirty="0"/>
                  <a:t>h  |: 139</a:t>
                </a:r>
              </a:p>
              <a:p>
                <a:pPr marL="0" lvl="0">
                  <a:tabLst>
                    <a:tab pos="215900" algn="l"/>
                  </a:tabLst>
                </a:pPr>
                <a:r>
                  <a:rPr lang="de-DE" sz="1400" dirty="0"/>
                  <a:t>   150 dm           = h	Das Schwimmbecken hat eine Länge von 150 dm bzw. 15 m.</a:t>
                </a:r>
              </a:p>
              <a:p>
                <a:pPr marL="0" lvl="0">
                  <a:tabLst>
                    <a:tab pos="215900" algn="l"/>
                  </a:tabLst>
                </a:pPr>
                <a:r>
                  <a:rPr lang="de-DE" sz="1400" dirty="0"/>
                  <a:t>   </a:t>
                </a:r>
              </a:p>
            </p:txBody>
          </p:sp>
        </mc:Choice>
        <mc:Fallback xmlns="">
          <p:sp>
            <p:nvSpPr>
              <p:cNvPr id="2" name="Inhaltsplatzhalter 1">
                <a:extLst>
                  <a:ext uri="{FF2B5EF4-FFF2-40B4-BE49-F238E27FC236}">
                    <a16:creationId xmlns:a16="http://schemas.microsoft.com/office/drawing/2014/main" id="{C6D73DEA-473C-90F9-8F11-9A8619496D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604785A1-E6B2-F827-A63A-42817E682663}"/>
              </a:ext>
            </a:extLst>
          </p:cNvPr>
          <p:cNvSpPr>
            <a:spLocks noGrp="1"/>
          </p:cNvSpPr>
          <p:nvPr>
            <p:ph type="title"/>
          </p:nvPr>
        </p:nvSpPr>
        <p:spPr/>
        <p:txBody>
          <a:bodyPr/>
          <a:lstStyle/>
          <a:p>
            <a:r>
              <a:rPr lang="de-DE" dirty="0"/>
              <a:t>Lösung</a:t>
            </a:r>
          </a:p>
        </p:txBody>
      </p:sp>
      <p:pic>
        <p:nvPicPr>
          <p:cNvPr id="11" name="Grafik 10" descr="Ein Bild, das Screenshot, Wasser enthält.&#10;&#10;Automatisch generierte Beschreibung">
            <a:extLst>
              <a:ext uri="{FF2B5EF4-FFF2-40B4-BE49-F238E27FC236}">
                <a16:creationId xmlns:a16="http://schemas.microsoft.com/office/drawing/2014/main" id="{8C277260-E4CC-5040-3C2E-ED1D74F66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024" y="1196752"/>
            <a:ext cx="3836720" cy="2032424"/>
          </a:xfrm>
          <a:prstGeom prst="rect">
            <a:avLst/>
          </a:prstGeom>
        </p:spPr>
      </p:pic>
      <p:pic>
        <p:nvPicPr>
          <p:cNvPr id="8" name="Grafik 7" descr="Ein Bild, das Text, Schrift, Screenshot, Algebra enthält.&#10;&#10;Automatisch generierte Beschreibung">
            <a:extLst>
              <a:ext uri="{FF2B5EF4-FFF2-40B4-BE49-F238E27FC236}">
                <a16:creationId xmlns:a16="http://schemas.microsoft.com/office/drawing/2014/main" id="{AB3B2EFF-5EC8-BA07-3533-57095EB98A9B}"/>
              </a:ext>
            </a:extLst>
          </p:cNvPr>
          <p:cNvPicPr>
            <a:picLocks noChangeAspect="1"/>
          </p:cNvPicPr>
          <p:nvPr/>
        </p:nvPicPr>
        <p:blipFill rotWithShape="1">
          <a:blip r:embed="rId4">
            <a:extLst>
              <a:ext uri="{28A0092B-C50C-407E-A947-70E740481C1C}">
                <a14:useLocalDpi xmlns:a14="http://schemas.microsoft.com/office/drawing/2010/main" val="0"/>
              </a:ext>
            </a:extLst>
          </a:blip>
          <a:srcRect b="6626"/>
          <a:stretch/>
        </p:blipFill>
        <p:spPr>
          <a:xfrm>
            <a:off x="409159" y="3198069"/>
            <a:ext cx="5347152" cy="2032424"/>
          </a:xfrm>
          <a:prstGeom prst="rect">
            <a:avLst/>
          </a:prstGeom>
        </p:spPr>
      </p:pic>
      <p:pic>
        <p:nvPicPr>
          <p:cNvPr id="10" name="Grafik 9" descr="Ein Bild, das Schrift, Text, Screenshot, Zahl enthält.&#10;&#10;Automatisch generierte Beschreibung">
            <a:extLst>
              <a:ext uri="{FF2B5EF4-FFF2-40B4-BE49-F238E27FC236}">
                <a16:creationId xmlns:a16="http://schemas.microsoft.com/office/drawing/2014/main" id="{E8789775-9701-A653-7B19-E165EEF05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44" y="2326480"/>
            <a:ext cx="1077621" cy="707692"/>
          </a:xfrm>
          <a:prstGeom prst="rect">
            <a:avLst/>
          </a:prstGeom>
        </p:spPr>
      </p:pic>
      <p:pic>
        <p:nvPicPr>
          <p:cNvPr id="13" name="Grafik 12" descr="Ein Bild, das Text, Schrift, Screenshot, weiß enthält.&#10;&#10;Automatisch generierte Beschreibung">
            <a:extLst>
              <a:ext uri="{FF2B5EF4-FFF2-40B4-BE49-F238E27FC236}">
                <a16:creationId xmlns:a16="http://schemas.microsoft.com/office/drawing/2014/main" id="{F23466BA-64F3-8F17-AD2A-017C8CFE5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57" y="1335477"/>
            <a:ext cx="3836720" cy="927559"/>
          </a:xfrm>
          <a:prstGeom prst="rect">
            <a:avLst/>
          </a:prstGeom>
        </p:spPr>
      </p:pic>
      <p:cxnSp>
        <p:nvCxnSpPr>
          <p:cNvPr id="21" name="Gerade Verbindung mit Pfeil 20">
            <a:extLst>
              <a:ext uri="{FF2B5EF4-FFF2-40B4-BE49-F238E27FC236}">
                <a16:creationId xmlns:a16="http://schemas.microsoft.com/office/drawing/2014/main" id="{7251E5ED-483C-C971-58DA-EA18521E8CA1}"/>
              </a:ext>
            </a:extLst>
          </p:cNvPr>
          <p:cNvCxnSpPr>
            <a:stCxn id="17" idx="1"/>
          </p:cNvCxnSpPr>
          <p:nvPr/>
        </p:nvCxnSpPr>
        <p:spPr>
          <a:xfrm flipH="1" flipV="1">
            <a:off x="7401272" y="2367183"/>
            <a:ext cx="462774" cy="157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CBB9FE73-1864-BC03-C10C-8FE9B779CC89}"/>
              </a:ext>
            </a:extLst>
          </p:cNvPr>
          <p:cNvSpPr txBox="1"/>
          <p:nvPr/>
        </p:nvSpPr>
        <p:spPr>
          <a:xfrm>
            <a:off x="5110614" y="3049582"/>
            <a:ext cx="3672408" cy="184666"/>
          </a:xfrm>
          <a:prstGeom prst="rect">
            <a:avLst/>
          </a:prstGeom>
          <a:noFill/>
        </p:spPr>
        <p:txBody>
          <a:bodyPr wrap="square" rtlCol="0">
            <a:spAutoFit/>
          </a:bodyPr>
          <a:lstStyle/>
          <a:p>
            <a:pPr algn="ctr"/>
            <a:r>
              <a:rPr lang="de-DE" sz="600" dirty="0"/>
              <a:t>Bild: „Schwimmbecken“</a:t>
            </a:r>
            <a:r>
              <a:rPr lang="de-DE" sz="600" b="0" i="0" u="none" strike="noStrike" dirty="0">
                <a:solidFill>
                  <a:srgbClr val="000000"/>
                </a:solidFill>
                <a:effectLst/>
                <a:latin typeface="Calibri" panose="020F0502020204030204" pitchFamily="34" charset="0"/>
              </a:rPr>
              <a:t>© Senatsverwaltung für Bildung, Jugend und Familie 2024</a:t>
            </a:r>
            <a:r>
              <a:rPr lang="de-DE" sz="600" dirty="0"/>
              <a:t>  </a:t>
            </a:r>
          </a:p>
        </p:txBody>
      </p:sp>
      <p:sp>
        <p:nvSpPr>
          <p:cNvPr id="22" name="Fußzeilenplatzhalter 5">
            <a:extLst>
              <a:ext uri="{FF2B5EF4-FFF2-40B4-BE49-F238E27FC236}">
                <a16:creationId xmlns:a16="http://schemas.microsoft.com/office/drawing/2014/main" id="{589FB76A-3547-8E08-F6FC-B2B0D1C3981D}"/>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23" name="Titel 3">
            <a:extLst>
              <a:ext uri="{FF2B5EF4-FFF2-40B4-BE49-F238E27FC236}">
                <a16:creationId xmlns:a16="http://schemas.microsoft.com/office/drawing/2014/main" id="{42774AA2-B843-ECB3-2710-99F369AF9C5C}"/>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pic>
        <p:nvPicPr>
          <p:cNvPr id="3" name="Grafik 2" descr="Ein Bild, das Screenshot, Wasser enthält.&#10;&#10;Automatisch generierte Beschreibung">
            <a:extLst>
              <a:ext uri="{FF2B5EF4-FFF2-40B4-BE49-F238E27FC236}">
                <a16:creationId xmlns:a16="http://schemas.microsoft.com/office/drawing/2014/main" id="{CE6F7C22-43FF-466C-5F49-FE91A697DE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7164" y="1139551"/>
            <a:ext cx="3960440" cy="2097963"/>
          </a:xfrm>
          <a:prstGeom prst="rect">
            <a:avLst/>
          </a:prstGeom>
        </p:spPr>
      </p:pic>
      <p:sp>
        <p:nvSpPr>
          <p:cNvPr id="16" name="Textfeld 15">
            <a:extLst>
              <a:ext uri="{FF2B5EF4-FFF2-40B4-BE49-F238E27FC236}">
                <a16:creationId xmlns:a16="http://schemas.microsoft.com/office/drawing/2014/main" id="{4D4D7D95-D69B-4662-DD1A-A49BCD68B3E6}"/>
              </a:ext>
            </a:extLst>
          </p:cNvPr>
          <p:cNvSpPr txBox="1"/>
          <p:nvPr/>
        </p:nvSpPr>
        <p:spPr>
          <a:xfrm>
            <a:off x="4446071" y="2599432"/>
            <a:ext cx="794961" cy="369332"/>
          </a:xfrm>
          <a:prstGeom prst="rect">
            <a:avLst/>
          </a:prstGeom>
          <a:noFill/>
        </p:spPr>
        <p:txBody>
          <a:bodyPr wrap="none" rtlCol="0">
            <a:spAutoFit/>
          </a:bodyPr>
          <a:lstStyle/>
          <a:p>
            <a:r>
              <a:rPr lang="de-DE" dirty="0"/>
              <a:t>Trapez</a:t>
            </a:r>
          </a:p>
        </p:txBody>
      </p:sp>
      <p:sp>
        <p:nvSpPr>
          <p:cNvPr id="17" name="Textfeld 16">
            <a:extLst>
              <a:ext uri="{FF2B5EF4-FFF2-40B4-BE49-F238E27FC236}">
                <a16:creationId xmlns:a16="http://schemas.microsoft.com/office/drawing/2014/main" id="{1E591D60-F7A4-3E5A-4CAE-8D9B1E355EF2}"/>
              </a:ext>
            </a:extLst>
          </p:cNvPr>
          <p:cNvSpPr txBox="1"/>
          <p:nvPr/>
        </p:nvSpPr>
        <p:spPr>
          <a:xfrm>
            <a:off x="7864046" y="2339588"/>
            <a:ext cx="1030410" cy="369332"/>
          </a:xfrm>
          <a:prstGeom prst="rect">
            <a:avLst/>
          </a:prstGeom>
          <a:noFill/>
        </p:spPr>
        <p:txBody>
          <a:bodyPr wrap="none" rtlCol="0">
            <a:spAutoFit/>
          </a:bodyPr>
          <a:lstStyle/>
          <a:p>
            <a:r>
              <a:rPr lang="de-DE" dirty="0"/>
              <a:t>Rechteck</a:t>
            </a:r>
          </a:p>
        </p:txBody>
      </p:sp>
      <p:cxnSp>
        <p:nvCxnSpPr>
          <p:cNvPr id="19" name="Gerade Verbindung mit Pfeil 18">
            <a:extLst>
              <a:ext uri="{FF2B5EF4-FFF2-40B4-BE49-F238E27FC236}">
                <a16:creationId xmlns:a16="http://schemas.microsoft.com/office/drawing/2014/main" id="{47EC3B3B-3DC5-AC21-A664-0CF77E506C78}"/>
              </a:ext>
            </a:extLst>
          </p:cNvPr>
          <p:cNvCxnSpPr/>
          <p:nvPr/>
        </p:nvCxnSpPr>
        <p:spPr>
          <a:xfrm flipV="1">
            <a:off x="5169024" y="2708920"/>
            <a:ext cx="535310" cy="65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46340FBB-4DBD-A8B5-F318-B4115F89A433}"/>
              </a:ext>
            </a:extLst>
          </p:cNvPr>
          <p:cNvSpPr txBox="1"/>
          <p:nvPr/>
        </p:nvSpPr>
        <p:spPr>
          <a:xfrm>
            <a:off x="6029891" y="2611980"/>
            <a:ext cx="274434" cy="307777"/>
          </a:xfrm>
          <a:prstGeom prst="rect">
            <a:avLst/>
          </a:prstGeom>
          <a:noFill/>
        </p:spPr>
        <p:txBody>
          <a:bodyPr wrap="none" rtlCol="0">
            <a:spAutoFit/>
          </a:bodyPr>
          <a:lstStyle/>
          <a:p>
            <a:r>
              <a:rPr lang="de-DE" sz="1400" dirty="0">
                <a:latin typeface="Times" pitchFamily="2" charset="0"/>
              </a:rPr>
              <a:t>x</a:t>
            </a:r>
          </a:p>
        </p:txBody>
      </p:sp>
      <p:cxnSp>
        <p:nvCxnSpPr>
          <p:cNvPr id="15" name="Gerader Verbinder 14">
            <a:extLst>
              <a:ext uri="{FF2B5EF4-FFF2-40B4-BE49-F238E27FC236}">
                <a16:creationId xmlns:a16="http://schemas.microsoft.com/office/drawing/2014/main" id="{677D96CB-EE3C-9DAD-EF1A-50D1BF433EAC}"/>
              </a:ext>
            </a:extLst>
          </p:cNvPr>
          <p:cNvCxnSpPr>
            <a:cxnSpLocks/>
          </p:cNvCxnSpPr>
          <p:nvPr/>
        </p:nvCxnSpPr>
        <p:spPr>
          <a:xfrm flipV="1">
            <a:off x="6897216" y="2275477"/>
            <a:ext cx="0" cy="185388"/>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Gerader Verbinder 14">
            <a:extLst>
              <a:ext uri="{FF2B5EF4-FFF2-40B4-BE49-F238E27FC236}">
                <a16:creationId xmlns:a16="http://schemas.microsoft.com/office/drawing/2014/main" id="{BB67A5AD-39E4-65C8-A334-B25397744AA8}"/>
              </a:ext>
            </a:extLst>
          </p:cNvPr>
          <p:cNvCxnSpPr>
            <a:cxnSpLocks/>
          </p:cNvCxnSpPr>
          <p:nvPr/>
        </p:nvCxnSpPr>
        <p:spPr>
          <a:xfrm flipH="1">
            <a:off x="5260622" y="2439374"/>
            <a:ext cx="1636594"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feld 23">
            <a:extLst>
              <a:ext uri="{FF2B5EF4-FFF2-40B4-BE49-F238E27FC236}">
                <a16:creationId xmlns:a16="http://schemas.microsoft.com/office/drawing/2014/main" id="{7336ADAA-E900-3E65-C4DE-44D4375E1AF3}"/>
              </a:ext>
            </a:extLst>
          </p:cNvPr>
          <p:cNvSpPr txBox="1"/>
          <p:nvPr/>
        </p:nvSpPr>
        <p:spPr>
          <a:xfrm>
            <a:off x="5834608" y="2185119"/>
            <a:ext cx="255198" cy="307777"/>
          </a:xfrm>
          <a:prstGeom prst="rect">
            <a:avLst/>
          </a:prstGeom>
          <a:noFill/>
        </p:spPr>
        <p:txBody>
          <a:bodyPr wrap="none" rtlCol="0">
            <a:spAutoFit/>
          </a:bodyPr>
          <a:lstStyle/>
          <a:p>
            <a:r>
              <a:rPr lang="de-DE" sz="1400" dirty="0">
                <a:latin typeface="Times" pitchFamily="2" charset="0"/>
              </a:rPr>
              <a:t>s</a:t>
            </a:r>
          </a:p>
        </p:txBody>
      </p:sp>
      <p:sp>
        <p:nvSpPr>
          <p:cNvPr id="25" name="Textfeld 24">
            <a:extLst>
              <a:ext uri="{FF2B5EF4-FFF2-40B4-BE49-F238E27FC236}">
                <a16:creationId xmlns:a16="http://schemas.microsoft.com/office/drawing/2014/main" id="{E8CED871-A07F-03CC-14B9-FDF8E63C516A}"/>
              </a:ext>
            </a:extLst>
          </p:cNvPr>
          <p:cNvSpPr txBox="1"/>
          <p:nvPr/>
        </p:nvSpPr>
        <p:spPr>
          <a:xfrm>
            <a:off x="5065082" y="2488551"/>
            <a:ext cx="234360" cy="307777"/>
          </a:xfrm>
          <a:prstGeom prst="rect">
            <a:avLst/>
          </a:prstGeom>
          <a:noFill/>
        </p:spPr>
        <p:txBody>
          <a:bodyPr wrap="none" rtlCol="0">
            <a:spAutoFit/>
          </a:bodyPr>
          <a:lstStyle/>
          <a:p>
            <a:r>
              <a:rPr lang="de-DE" sz="1400" dirty="0">
                <a:latin typeface="Times" pitchFamily="2" charset="0"/>
              </a:rPr>
              <a:t>t</a:t>
            </a:r>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4E10C372-492D-0E44-4613-2A88E6C825FE}"/>
                  </a:ext>
                </a:extLst>
              </p:cNvPr>
              <p:cNvSpPr txBox="1"/>
              <p:nvPr/>
            </p:nvSpPr>
            <p:spPr>
              <a:xfrm>
                <a:off x="5834608" y="3244254"/>
                <a:ext cx="3366864" cy="1120820"/>
              </a:xfrm>
              <a:prstGeom prst="rect">
                <a:avLst/>
              </a:prstGeom>
              <a:noFill/>
            </p:spPr>
            <p:txBody>
              <a:bodyPr wrap="square" rtlCol="0">
                <a:spAutoFit/>
              </a:bodyPr>
              <a:lstStyle/>
              <a:p>
                <a:r>
                  <a:rPr lang="de-DE" sz="1500" dirty="0"/>
                  <a:t>*d) </a:t>
                </a:r>
                <a14:m>
                  <m:oMath xmlns:m="http://schemas.openxmlformats.org/officeDocument/2006/math">
                    <m:r>
                      <a:rPr lang="de-DE" sz="1500" i="1" dirty="0" smtClean="0">
                        <a:solidFill>
                          <a:srgbClr val="000000"/>
                        </a:solidFill>
                        <a:latin typeface="Cambria Math" panose="02040503050406030204" pitchFamily="18" charset="0"/>
                      </a:rPr>
                      <m:t>𝑠</m:t>
                    </m:r>
                    <m:r>
                      <a:rPr lang="de-DE" sz="1500" i="1" dirty="0" smtClean="0">
                        <a:solidFill>
                          <a:srgbClr val="000000"/>
                        </a:solidFill>
                        <a:latin typeface="Cambria Math" panose="02040503050406030204" pitchFamily="18" charset="0"/>
                      </a:rPr>
                      <m:t>=</m:t>
                    </m:r>
                    <m:r>
                      <a:rPr lang="de-DE" sz="1500" i="1" dirty="0" smtClean="0">
                        <a:solidFill>
                          <a:srgbClr val="000000"/>
                        </a:solidFill>
                        <a:latin typeface="Cambria Math" panose="02040503050406030204" pitchFamily="18" charset="0"/>
                      </a:rPr>
                      <m:t>𝑎</m:t>
                    </m:r>
                    <m:r>
                      <a:rPr lang="de-DE" sz="1500" i="1" dirty="0" smtClean="0">
                        <a:solidFill>
                          <a:srgbClr val="000000"/>
                        </a:solidFill>
                        <a:latin typeface="Cambria Math" panose="02040503050406030204" pitchFamily="18" charset="0"/>
                      </a:rPr>
                      <m:t>−</m:t>
                    </m:r>
                    <m:r>
                      <a:rPr lang="de-DE" sz="1500" i="1" dirty="0" smtClean="0">
                        <a:solidFill>
                          <a:srgbClr val="000000"/>
                        </a:solidFill>
                        <a:latin typeface="Cambria Math" panose="02040503050406030204" pitchFamily="18" charset="0"/>
                      </a:rPr>
                      <m:t>𝑏</m:t>
                    </m:r>
                    <m:r>
                      <a:rPr lang="de-DE" sz="1500" i="1" dirty="0" smtClean="0">
                        <a:solidFill>
                          <a:srgbClr val="000000"/>
                        </a:solidFill>
                        <a:latin typeface="Cambria Math" panose="02040503050406030204" pitchFamily="18" charset="0"/>
                      </a:rPr>
                      <m:t>=10,2−3,5=6,7 </m:t>
                    </m:r>
                    <m:r>
                      <a:rPr lang="de-DE" sz="1500" i="1" dirty="0" smtClean="0">
                        <a:solidFill>
                          <a:srgbClr val="000000"/>
                        </a:solidFill>
                        <a:latin typeface="Cambria Math" panose="02040503050406030204" pitchFamily="18" charset="0"/>
                      </a:rPr>
                      <m:t>𝑚</m:t>
                    </m:r>
                  </m:oMath>
                </a14:m>
                <a:r>
                  <a:rPr lang="de-DE" sz="1500" dirty="0">
                    <a:solidFill>
                      <a:srgbClr val="000000"/>
                    </a:solidFill>
                  </a:rPr>
                  <a:t>; </a:t>
                </a:r>
                <a:r>
                  <a:rPr lang="de-DE" sz="1500" b="0" dirty="0">
                    <a:solidFill>
                      <a:srgbClr val="000000"/>
                    </a:solidFill>
                  </a:rPr>
                  <a:t>         </a:t>
                </a:r>
                <a14:m>
                  <m:oMath xmlns:m="http://schemas.openxmlformats.org/officeDocument/2006/math">
                    <m:r>
                      <a:rPr lang="de-DE" sz="1500" b="0" i="1" smtClean="0">
                        <a:solidFill>
                          <a:srgbClr val="000000"/>
                        </a:solidFill>
                        <a:latin typeface="Cambria Math" panose="02040503050406030204" pitchFamily="18" charset="0"/>
                      </a:rPr>
                      <m:t>𝑡</m:t>
                    </m:r>
                    <m:r>
                      <a:rPr lang="de-DE" sz="1500" b="0" i="1" smtClean="0">
                        <a:solidFill>
                          <a:srgbClr val="000000"/>
                        </a:solidFill>
                        <a:latin typeface="Cambria Math" panose="02040503050406030204" pitchFamily="18" charset="0"/>
                      </a:rPr>
                      <m:t>=2,5−0,8=1,7 </m:t>
                    </m:r>
                    <m:r>
                      <a:rPr lang="de-DE" sz="1500" b="0" i="1" smtClean="0">
                        <a:solidFill>
                          <a:srgbClr val="000000"/>
                        </a:solidFill>
                        <a:latin typeface="Cambria Math" panose="02040503050406030204" pitchFamily="18" charset="0"/>
                      </a:rPr>
                      <m:t>𝑚</m:t>
                    </m:r>
                    <m:r>
                      <a:rPr lang="de-DE" sz="1500" b="0" i="1" smtClean="0">
                        <a:solidFill>
                          <a:srgbClr val="000000"/>
                        </a:solidFill>
                        <a:latin typeface="Cambria Math" panose="02040503050406030204" pitchFamily="18" charset="0"/>
                      </a:rPr>
                      <m:t>;</m:t>
                    </m:r>
                  </m:oMath>
                </a14:m>
                <a:r>
                  <a:rPr lang="de-DE" sz="1500" b="0" dirty="0"/>
                  <a:t>         </a:t>
                </a:r>
              </a:p>
              <a:p>
                <a:pPr/>
                <a14:m>
                  <m:oMathPara xmlns:m="http://schemas.openxmlformats.org/officeDocument/2006/math">
                    <m:oMathParaPr>
                      <m:jc m:val="left"/>
                    </m:oMathParaPr>
                    <m:oMath xmlns:m="http://schemas.openxmlformats.org/officeDocument/2006/math">
                      <m:r>
                        <m:rPr>
                          <m:sty m:val="p"/>
                        </m:rPr>
                        <a:rPr lang="de-DE" sz="1500" b="0" i="0" dirty="0" smtClean="0">
                          <a:latin typeface="Cambria Math" panose="02040503050406030204" pitchFamily="18" charset="0"/>
                        </a:rPr>
                        <m:t>x</m:t>
                      </m:r>
                      <m:r>
                        <a:rPr lang="de-DE" sz="1500" i="1" dirty="0" smtClean="0">
                          <a:latin typeface="Cambria Math" panose="02040503050406030204" pitchFamily="18" charset="0"/>
                        </a:rPr>
                        <m:t>=</m:t>
                      </m:r>
                      <m:rad>
                        <m:radPr>
                          <m:degHide m:val="on"/>
                          <m:ctrlPr>
                            <a:rPr lang="de-DE" sz="1500" i="1" dirty="0" smtClean="0">
                              <a:latin typeface="Cambria Math" panose="02040503050406030204" pitchFamily="18" charset="0"/>
                            </a:rPr>
                          </m:ctrlPr>
                        </m:radPr>
                        <m:deg/>
                        <m:e>
                          <m:sSup>
                            <m:sSupPr>
                              <m:ctrlPr>
                                <a:rPr lang="de-DE" sz="1500" i="1" dirty="0" smtClean="0">
                                  <a:latin typeface="Cambria Math" panose="02040503050406030204" pitchFamily="18" charset="0"/>
                                </a:rPr>
                              </m:ctrlPr>
                            </m:sSupPr>
                            <m:e>
                              <m:r>
                                <a:rPr lang="de-DE" sz="1500" b="0" i="1" dirty="0" smtClean="0">
                                  <a:latin typeface="Cambria Math" panose="02040503050406030204" pitchFamily="18" charset="0"/>
                                </a:rPr>
                                <m:t>𝑠</m:t>
                              </m:r>
                            </m:e>
                            <m:sup>
                              <m:r>
                                <a:rPr lang="de-DE" sz="1500" b="0" i="1" dirty="0" smtClean="0">
                                  <a:latin typeface="Cambria Math" panose="02040503050406030204" pitchFamily="18" charset="0"/>
                                </a:rPr>
                                <m:t>2</m:t>
                              </m:r>
                            </m:sup>
                          </m:sSup>
                          <m:r>
                            <a:rPr lang="de-DE" sz="1500" b="0" i="1" dirty="0" smtClean="0">
                              <a:latin typeface="Cambria Math" panose="02040503050406030204" pitchFamily="18" charset="0"/>
                            </a:rPr>
                            <m:t>+</m:t>
                          </m:r>
                          <m:sSup>
                            <m:sSupPr>
                              <m:ctrlPr>
                                <a:rPr lang="de-DE" sz="1500" b="0" i="1" dirty="0" smtClean="0">
                                  <a:latin typeface="Cambria Math" panose="02040503050406030204" pitchFamily="18" charset="0"/>
                                </a:rPr>
                              </m:ctrlPr>
                            </m:sSupPr>
                            <m:e>
                              <m:r>
                                <a:rPr lang="de-DE" sz="1500" b="0" i="1" dirty="0" smtClean="0">
                                  <a:latin typeface="Cambria Math" panose="02040503050406030204" pitchFamily="18" charset="0"/>
                                </a:rPr>
                                <m:t>𝑡</m:t>
                              </m:r>
                            </m:e>
                            <m:sup>
                              <m:r>
                                <a:rPr lang="de-DE" sz="1500" b="0" i="1" dirty="0" smtClean="0">
                                  <a:latin typeface="Cambria Math" panose="02040503050406030204" pitchFamily="18" charset="0"/>
                                </a:rPr>
                                <m:t>2</m:t>
                              </m:r>
                            </m:sup>
                          </m:sSup>
                        </m:e>
                      </m:rad>
                      <m:r>
                        <a:rPr lang="de-DE" sz="1500" b="0" i="1" dirty="0" smtClean="0">
                          <a:latin typeface="Cambria Math" panose="02040503050406030204" pitchFamily="18" charset="0"/>
                        </a:rPr>
                        <m:t>=</m:t>
                      </m:r>
                      <m:rad>
                        <m:radPr>
                          <m:degHide m:val="on"/>
                          <m:ctrlPr>
                            <a:rPr lang="de-DE" sz="1500" b="0" i="1" dirty="0" smtClean="0">
                              <a:latin typeface="Cambria Math" panose="02040503050406030204" pitchFamily="18" charset="0"/>
                            </a:rPr>
                          </m:ctrlPr>
                        </m:radPr>
                        <m:deg/>
                        <m:e>
                          <m:sSup>
                            <m:sSupPr>
                              <m:ctrlPr>
                                <a:rPr lang="de-DE" sz="1500" b="0" i="1" dirty="0" smtClean="0">
                                  <a:latin typeface="Cambria Math" panose="02040503050406030204" pitchFamily="18" charset="0"/>
                                </a:rPr>
                              </m:ctrlPr>
                            </m:sSupPr>
                            <m:e>
                              <m:r>
                                <a:rPr lang="de-DE" sz="1500" b="0" i="1" dirty="0" smtClean="0">
                                  <a:latin typeface="Cambria Math" panose="02040503050406030204" pitchFamily="18" charset="0"/>
                                </a:rPr>
                                <m:t>6,7</m:t>
                              </m:r>
                            </m:e>
                            <m:sup>
                              <m:r>
                                <a:rPr lang="de-DE" sz="1500" b="0" i="1" dirty="0" smtClean="0">
                                  <a:latin typeface="Cambria Math" panose="02040503050406030204" pitchFamily="18" charset="0"/>
                                </a:rPr>
                                <m:t>2</m:t>
                              </m:r>
                            </m:sup>
                          </m:sSup>
                          <m:r>
                            <a:rPr lang="de-DE" sz="1500" b="0" i="1" dirty="0" smtClean="0">
                              <a:latin typeface="Cambria Math" panose="02040503050406030204" pitchFamily="18" charset="0"/>
                            </a:rPr>
                            <m:t>+</m:t>
                          </m:r>
                          <m:sSup>
                            <m:sSupPr>
                              <m:ctrlPr>
                                <a:rPr lang="de-DE" sz="1500" b="0" i="1" dirty="0" smtClean="0">
                                  <a:latin typeface="Cambria Math" panose="02040503050406030204" pitchFamily="18" charset="0"/>
                                </a:rPr>
                              </m:ctrlPr>
                            </m:sSupPr>
                            <m:e>
                              <m:r>
                                <a:rPr lang="de-DE" sz="1500" b="0" i="1" dirty="0" smtClean="0">
                                  <a:latin typeface="Cambria Math" panose="02040503050406030204" pitchFamily="18" charset="0"/>
                                </a:rPr>
                                <m:t>1,7</m:t>
                              </m:r>
                            </m:e>
                            <m:sup>
                              <m:r>
                                <a:rPr lang="de-DE" sz="1500" b="0" i="1" dirty="0" smtClean="0">
                                  <a:latin typeface="Cambria Math" panose="02040503050406030204" pitchFamily="18" charset="0"/>
                                </a:rPr>
                                <m:t>2</m:t>
                              </m:r>
                            </m:sup>
                          </m:sSup>
                        </m:e>
                      </m:rad>
                      <m:r>
                        <a:rPr lang="de-DE" sz="1500" i="1" dirty="0">
                          <a:latin typeface="Cambria Math" panose="02040503050406030204" pitchFamily="18" charset="0"/>
                          <a:ea typeface="Cambria Math" panose="02040503050406030204" pitchFamily="18" charset="0"/>
                        </a:rPr>
                        <m:t>≈</m:t>
                      </m:r>
                      <m:r>
                        <a:rPr lang="de-DE" sz="1500" b="0" i="1" dirty="0" smtClean="0">
                          <a:latin typeface="Cambria Math" panose="02040503050406030204" pitchFamily="18" charset="0"/>
                        </a:rPr>
                        <m:t>6,91 </m:t>
                      </m:r>
                      <m:r>
                        <a:rPr lang="de-DE" sz="1500" b="0" i="1" dirty="0" smtClean="0">
                          <a:latin typeface="Cambria Math" panose="02040503050406030204" pitchFamily="18" charset="0"/>
                        </a:rPr>
                        <m:t>𝑚</m:t>
                      </m:r>
                    </m:oMath>
                  </m:oMathPara>
                </a14:m>
                <a:endParaRPr lang="de-DE" sz="1500" dirty="0"/>
              </a:p>
              <a:p>
                <a:endParaRPr lang="de-DE" dirty="0"/>
              </a:p>
            </p:txBody>
          </p:sp>
        </mc:Choice>
        <mc:Fallback xmlns="">
          <p:sp>
            <p:nvSpPr>
              <p:cNvPr id="27" name="Textfeld 26">
                <a:extLst>
                  <a:ext uri="{FF2B5EF4-FFF2-40B4-BE49-F238E27FC236}">
                    <a16:creationId xmlns:a16="http://schemas.microsoft.com/office/drawing/2014/main" id="{4E10C372-492D-0E44-4613-2A88E6C825FE}"/>
                  </a:ext>
                </a:extLst>
              </p:cNvPr>
              <p:cNvSpPr txBox="1">
                <a:spLocks noRot="1" noChangeAspect="1" noMove="1" noResize="1" noEditPoints="1" noAdjustHandles="1" noChangeArrowheads="1" noChangeShapeType="1" noTextEdit="1"/>
              </p:cNvSpPr>
              <p:nvPr/>
            </p:nvSpPr>
            <p:spPr>
              <a:xfrm>
                <a:off x="5834608" y="3244254"/>
                <a:ext cx="3366864" cy="1120820"/>
              </a:xfrm>
              <a:prstGeom prst="rect">
                <a:avLst/>
              </a:prstGeom>
              <a:blipFill>
                <a:blip r:embed="rId8"/>
                <a:stretch>
                  <a:fillRect l="-725" t="-108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EC06324-6870-46D2-A62B-AF70DDC96309}"/>
                  </a:ext>
                </a:extLst>
              </p14:cNvPr>
              <p14:cNvContentPartPr/>
              <p14:nvPr/>
            </p14:nvContentPartPr>
            <p14:xfrm>
              <a:off x="6014501" y="1875069"/>
              <a:ext cx="795600" cy="291960"/>
            </p14:xfrm>
          </p:contentPart>
        </mc:Choice>
        <mc:Fallback xmlns="">
          <p:pic>
            <p:nvPicPr>
              <p:cNvPr id="5" name="Freihand 4">
                <a:extLst>
                  <a:ext uri="{FF2B5EF4-FFF2-40B4-BE49-F238E27FC236}">
                    <a16:creationId xmlns:a16="http://schemas.microsoft.com/office/drawing/2014/main" id="{5EC06324-6870-46D2-A62B-AF70DDC96309}"/>
                  </a:ext>
                </a:extLst>
              </p:cNvPr>
              <p:cNvPicPr/>
              <p:nvPr/>
            </p:nvPicPr>
            <p:blipFill>
              <a:blip r:embed="rId10"/>
              <a:stretch>
                <a:fillRect/>
              </a:stretch>
            </p:blipFill>
            <p:spPr>
              <a:xfrm>
                <a:off x="5951501" y="1812069"/>
                <a:ext cx="921240" cy="417600"/>
              </a:xfrm>
              <a:prstGeom prst="rect">
                <a:avLst/>
              </a:prstGeom>
            </p:spPr>
          </p:pic>
        </mc:Fallback>
      </mc:AlternateContent>
    </p:spTree>
    <p:extLst>
      <p:ext uri="{BB962C8B-B14F-4D97-AF65-F5344CB8AC3E}">
        <p14:creationId xmlns:p14="http://schemas.microsoft.com/office/powerpoint/2010/main" val="3726303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BC09495-EE9E-76CD-DAF5-F683D06CF480}"/>
                  </a:ext>
                </a:extLst>
              </p:cNvPr>
              <p:cNvSpPr>
                <a:spLocks noGrp="1"/>
              </p:cNvSpPr>
              <p:nvPr>
                <p:ph idx="1"/>
              </p:nvPr>
            </p:nvSpPr>
            <p:spPr>
              <a:xfrm>
                <a:off x="64289" y="1043609"/>
                <a:ext cx="9203968" cy="5184576"/>
              </a:xfrm>
            </p:spPr>
            <p:txBody>
              <a:bodyPr/>
              <a:lstStyle/>
              <a:p>
                <a:pPr marL="0" marR="0" lvl="0" indent="0" algn="l" defTabSz="914400" rtl="0" eaLnBrk="1" fontAlgn="auto" latinLnBrk="0" hangingPunct="1">
                  <a:spcBef>
                    <a:spcPts val="0"/>
                  </a:spcBef>
                  <a:spcAft>
                    <a:spcPts val="0"/>
                  </a:spcAft>
                  <a:buClrTx/>
                  <a:buSzTx/>
                  <a:buFontTx/>
                  <a:buNone/>
                  <a:tabLst/>
                  <a:defRPr/>
                </a:pPr>
                <a:r>
                  <a:rPr lang="de-DE" b="1" dirty="0">
                    <a:solidFill>
                      <a:prstClr val="black"/>
                    </a:solidFill>
                  </a:rPr>
                  <a:t>Winkelsumme und Arten von Dreiecken: </a:t>
                </a:r>
              </a:p>
              <a:p>
                <a:pPr marL="0" marR="0" lvl="0" indent="0" algn="l" defTabSz="914400" rtl="0" eaLnBrk="1" fontAlgn="auto" latinLnBrk="0" hangingPunct="1">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ea typeface="+mn-ea"/>
                    <a:cs typeface="+mn-cs"/>
                  </a:rPr>
                  <a:t>In jedem beliebigen </a:t>
                </a:r>
                <a:r>
                  <a:rPr kumimoji="0" lang="de-DE" sz="1600" b="1" i="0" u="none" strike="noStrike" kern="1200" cap="none" spc="0" normalizeH="0" baseline="0" noProof="0" dirty="0">
                    <a:ln>
                      <a:noFill/>
                    </a:ln>
                    <a:solidFill>
                      <a:schemeClr val="accent1"/>
                    </a:solidFill>
                    <a:effectLst/>
                    <a:uLnTx/>
                    <a:uFillTx/>
                    <a:ea typeface="+mn-ea"/>
                    <a:cs typeface="+mn-cs"/>
                  </a:rPr>
                  <a:t>Dreieck</a:t>
                </a:r>
                <a:r>
                  <a:rPr kumimoji="0" lang="de-DE" sz="1600" b="1" i="0" u="none" strike="noStrike" kern="1200" cap="none" spc="0" normalizeH="0" baseline="0" noProof="0" dirty="0">
                    <a:ln>
                      <a:noFill/>
                    </a:ln>
                    <a:solidFill>
                      <a:prstClr val="black"/>
                    </a:solidFill>
                    <a:effectLst/>
                    <a:uLnTx/>
                    <a:uFillTx/>
                    <a:ea typeface="+mn-ea"/>
                    <a:cs typeface="+mn-cs"/>
                  </a:rPr>
                  <a:t> </a:t>
                </a:r>
                <a:r>
                  <a:rPr kumimoji="0" lang="de-DE" sz="1600" b="0" i="0" u="none" strike="noStrike" kern="1200" cap="none" spc="0" normalizeH="0" baseline="0" noProof="0" dirty="0">
                    <a:ln>
                      <a:noFill/>
                    </a:ln>
                    <a:solidFill>
                      <a:prstClr val="black"/>
                    </a:solidFill>
                    <a:effectLst/>
                    <a:uLnTx/>
                    <a:uFillTx/>
                    <a:ea typeface="+mn-ea"/>
                    <a:cs typeface="+mn-cs"/>
                  </a:rPr>
                  <a:t>beträgt die Summe der Innenwinkel </a:t>
                </a:r>
                <a:r>
                  <a:rPr kumimoji="0" lang="de-DE" sz="1600" b="1" i="0" u="none" strike="noStrike" kern="1200" cap="none" spc="0" normalizeH="0" baseline="0" noProof="0" dirty="0">
                    <a:ln>
                      <a:noFill/>
                    </a:ln>
                    <a:solidFill>
                      <a:schemeClr val="accent1"/>
                    </a:solidFill>
                    <a:effectLst/>
                    <a:uLnTx/>
                    <a:uFillTx/>
                    <a:ea typeface="+mn-ea"/>
                    <a:cs typeface="+mn-cs"/>
                  </a:rPr>
                  <a:t>180°</a:t>
                </a:r>
                <a:r>
                  <a:rPr lang="de-DE" sz="1600" dirty="0">
                    <a:solidFill>
                      <a:prstClr val="black"/>
                    </a:solidFill>
                  </a:rPr>
                  <a:t>, das heißt</a:t>
                </a:r>
                <a14:m>
                  <m:oMath xmlns:m="http://schemas.openxmlformats.org/officeDocument/2006/math">
                    <m:r>
                      <a:rPr kumimoji="0" lang="de-DE" sz="1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oMath>
                </a14:m>
                <a:r>
                  <a:rPr kumimoji="0" lang="de-DE" sz="1600" b="0" i="0" u="none" strike="noStrike" kern="1200" cap="none" spc="0" normalizeH="0" baseline="0" noProof="0" dirty="0">
                    <a:ln>
                      <a:noFill/>
                    </a:ln>
                    <a:solidFill>
                      <a:prstClr val="black"/>
                    </a:solidFill>
                    <a:effectLst/>
                    <a:uLnTx/>
                    <a:uFillTx/>
                    <a:ea typeface="+mn-ea"/>
                    <a:cs typeface="+mn-cs"/>
                  </a:rPr>
                  <a:t>.</a:t>
                </a:r>
              </a:p>
              <a:p>
                <a:pPr>
                  <a:spcBef>
                    <a:spcPts val="0"/>
                  </a:spcBef>
                </a:pPr>
                <a:r>
                  <a:rPr lang="de-DE" sz="1600" dirty="0"/>
                  <a:t>Man teilt Dreiecke nach Winkel auf, indem man sie nach </a:t>
                </a:r>
                <a:r>
                  <a:rPr lang="de-DE" sz="1600" b="1" dirty="0">
                    <a:solidFill>
                      <a:schemeClr val="accent1"/>
                    </a:solidFill>
                  </a:rPr>
                  <a:t>Art ihres größten Winkels</a:t>
                </a:r>
                <a:r>
                  <a:rPr lang="de-DE" sz="1600" dirty="0"/>
                  <a:t> benennt. </a:t>
                </a:r>
              </a:p>
              <a:p>
                <a:pPr>
                  <a:spcBef>
                    <a:spcPts val="0"/>
                  </a:spcBef>
                </a:pPr>
                <a:r>
                  <a:rPr lang="de-DE" sz="1600" dirty="0">
                    <a:solidFill>
                      <a:schemeClr val="bg1">
                        <a:lumMod val="50000"/>
                      </a:schemeClr>
                    </a:solidFill>
                  </a:rPr>
                  <a:t>Beachte: Die beiden anderen Winkel sind immer spitze Winkel. </a:t>
                </a:r>
              </a:p>
              <a:p>
                <a:pPr>
                  <a:spcBef>
                    <a:spcPts val="0"/>
                  </a:spcBef>
                </a:pPr>
                <a:endParaRPr lang="de-DE" sz="1600" dirty="0"/>
              </a:p>
              <a:p>
                <a:endParaRPr lang="de-DE" sz="1600" dirty="0"/>
              </a:p>
              <a:p>
                <a:endParaRPr lang="de-DE" sz="1600" dirty="0"/>
              </a:p>
              <a:p>
                <a:pPr>
                  <a:spcBef>
                    <a:spcPts val="0"/>
                  </a:spcBef>
                </a:pPr>
                <a:endParaRPr lang="de-DE" sz="1600" dirty="0"/>
              </a:p>
              <a:p>
                <a:pPr>
                  <a:spcBef>
                    <a:spcPts val="0"/>
                  </a:spcBef>
                </a:pPr>
                <a:r>
                  <a:rPr lang="de-DE" sz="1600" dirty="0"/>
                  <a:t>Ein Dreieck mit zwei gleichlangen Seiten heißt </a:t>
                </a:r>
                <a:r>
                  <a:rPr lang="de-DE" sz="1600" b="1" dirty="0">
                    <a:solidFill>
                      <a:schemeClr val="accent1"/>
                    </a:solidFill>
                  </a:rPr>
                  <a:t>gleichschenklig</a:t>
                </a:r>
                <a:r>
                  <a:rPr lang="de-DE" sz="1600" dirty="0"/>
                  <a:t>. </a:t>
                </a:r>
              </a:p>
              <a:p>
                <a:pPr>
                  <a:spcBef>
                    <a:spcPts val="0"/>
                  </a:spcBef>
                </a:pPr>
                <a:r>
                  <a:rPr lang="de-DE" sz="1600" dirty="0"/>
                  <a:t>Es hat eine Symmetrieachse und zwei gleiche Winkel.</a:t>
                </a:r>
              </a:p>
              <a:p>
                <a:pPr>
                  <a:spcBef>
                    <a:spcPts val="0"/>
                  </a:spcBef>
                </a:pPr>
                <a:r>
                  <a:rPr lang="de-DE" sz="1600" dirty="0"/>
                  <a:t>Ein Dreieck mit drei gleichlangen Seiten heißt </a:t>
                </a:r>
                <a:r>
                  <a:rPr lang="de-DE" sz="1600" b="1" dirty="0">
                    <a:solidFill>
                      <a:schemeClr val="accent1"/>
                    </a:solidFill>
                  </a:rPr>
                  <a:t>gleichseitig</a:t>
                </a:r>
                <a:r>
                  <a:rPr lang="de-DE" sz="1600" dirty="0"/>
                  <a:t>.</a:t>
                </a:r>
              </a:p>
              <a:p>
                <a:pPr>
                  <a:spcBef>
                    <a:spcPts val="0"/>
                  </a:spcBef>
                </a:pPr>
                <a:r>
                  <a:rPr lang="de-DE" sz="1600" dirty="0"/>
                  <a:t>Es hat drei Symmetrieachsen und drei gleiche Winkel (60°).</a:t>
                </a:r>
              </a:p>
              <a:p>
                <a:pPr>
                  <a:lnSpc>
                    <a:spcPct val="150000"/>
                  </a:lnSpc>
                </a:pPr>
                <a:endParaRPr lang="de-DE" sz="1600" dirty="0"/>
              </a:p>
            </p:txBody>
          </p:sp>
        </mc:Choice>
        <mc:Fallback xmlns="">
          <p:sp>
            <p:nvSpPr>
              <p:cNvPr id="2" name="Inhaltsplatzhalter 1">
                <a:extLst>
                  <a:ext uri="{FF2B5EF4-FFF2-40B4-BE49-F238E27FC236}">
                    <a16:creationId xmlns:a16="http://schemas.microsoft.com/office/drawing/2014/main" id="{3BC09495-EE9E-76CD-DAF5-F683D06CF480}"/>
                  </a:ext>
                </a:extLst>
              </p:cNvPr>
              <p:cNvSpPr>
                <a:spLocks noGrp="1" noRot="1" noChangeAspect="1" noMove="1" noResize="1" noEditPoints="1" noAdjustHandles="1" noChangeArrowheads="1" noChangeShapeType="1" noTextEdit="1"/>
              </p:cNvSpPr>
              <p:nvPr>
                <p:ph idx="1"/>
              </p:nvPr>
            </p:nvSpPr>
            <p:spPr>
              <a:xfrm>
                <a:off x="64289" y="1043609"/>
                <a:ext cx="9203968" cy="5184576"/>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5C27809-AFC3-131F-AE7A-574DB61E337F}"/>
              </a:ext>
            </a:extLst>
          </p:cNvPr>
          <p:cNvSpPr>
            <a:spLocks noGrp="1"/>
          </p:cNvSpPr>
          <p:nvPr>
            <p:ph type="body" sz="quarter" idx="11"/>
          </p:nvPr>
        </p:nvSpPr>
        <p:spPr/>
        <p:txBody>
          <a:bodyPr/>
          <a:lstStyle/>
          <a:p>
            <a:pPr algn="ctr"/>
            <a:r>
              <a:rPr lang="de-DE" dirty="0"/>
              <a:t>Hilfe 1</a:t>
            </a:r>
          </a:p>
        </p:txBody>
      </p:sp>
      <p:sp>
        <p:nvSpPr>
          <p:cNvPr id="4" name="Titel 3">
            <a:extLst>
              <a:ext uri="{FF2B5EF4-FFF2-40B4-BE49-F238E27FC236}">
                <a16:creationId xmlns:a16="http://schemas.microsoft.com/office/drawing/2014/main" id="{988E13D5-CC3A-5FBE-5F8D-0A61A06B0E76}"/>
              </a:ext>
            </a:extLst>
          </p:cNvPr>
          <p:cNvSpPr>
            <a:spLocks noGrp="1"/>
          </p:cNvSpPr>
          <p:nvPr>
            <p:ph type="title"/>
          </p:nvPr>
        </p:nvSpPr>
        <p:spPr>
          <a:xfrm>
            <a:off x="2576736" y="53679"/>
            <a:ext cx="5549507" cy="850103"/>
          </a:xfrm>
        </p:spPr>
        <p:txBody>
          <a:bodyPr>
            <a:normAutofit fontScale="90000"/>
          </a:bodyPr>
          <a:lstStyle/>
          <a:p>
            <a:r>
              <a:rPr lang="de-DE" dirty="0"/>
              <a:t>Winkelsumme und Arten von Dreiecken</a:t>
            </a:r>
          </a:p>
        </p:txBody>
      </p:sp>
      <p:pic>
        <p:nvPicPr>
          <p:cNvPr id="8" name="Grafik 7" descr="Ein Bild, das Dreieck, Reihe enthält.&#10;&#10;Automatisch generierte Beschreibung">
            <a:extLst>
              <a:ext uri="{FF2B5EF4-FFF2-40B4-BE49-F238E27FC236}">
                <a16:creationId xmlns:a16="http://schemas.microsoft.com/office/drawing/2014/main" id="{40FC176C-4FE8-9497-7CA3-8ED0E6780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75" y="2143252"/>
            <a:ext cx="1574937" cy="959280"/>
          </a:xfrm>
          <a:prstGeom prst="rect">
            <a:avLst/>
          </a:prstGeom>
        </p:spPr>
      </p:pic>
      <p:pic>
        <p:nvPicPr>
          <p:cNvPr id="9" name="Grafik 8">
            <a:extLst>
              <a:ext uri="{FF2B5EF4-FFF2-40B4-BE49-F238E27FC236}">
                <a16:creationId xmlns:a16="http://schemas.microsoft.com/office/drawing/2014/main" id="{AB86E4F8-5D04-C3E2-1F73-3FB031610C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38747" y="2167184"/>
            <a:ext cx="1538492" cy="938436"/>
          </a:xfrm>
          <a:prstGeom prst="rect">
            <a:avLst/>
          </a:prstGeom>
        </p:spPr>
      </p:pic>
      <p:pic>
        <p:nvPicPr>
          <p:cNvPr id="14" name="Grafik 13" descr="Ein Bild, das Reihe, Dreieck enthält.&#10;&#10;Automatisch generierte Beschreibung">
            <a:extLst>
              <a:ext uri="{FF2B5EF4-FFF2-40B4-BE49-F238E27FC236}">
                <a16:creationId xmlns:a16="http://schemas.microsoft.com/office/drawing/2014/main" id="{CE4D7321-677C-BF7B-7527-1700C6F8F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458" y="1802347"/>
            <a:ext cx="2412580" cy="1171325"/>
          </a:xfrm>
          <a:prstGeom prst="rect">
            <a:avLst/>
          </a:prstGeom>
        </p:spPr>
      </p:pic>
      <p:sp>
        <p:nvSpPr>
          <p:cNvPr id="15" name="Textfeld 14">
            <a:extLst>
              <a:ext uri="{FF2B5EF4-FFF2-40B4-BE49-F238E27FC236}">
                <a16:creationId xmlns:a16="http://schemas.microsoft.com/office/drawing/2014/main" id="{9EC427F8-C9E4-68A3-1B7B-01C2FA63A974}"/>
              </a:ext>
            </a:extLst>
          </p:cNvPr>
          <p:cNvSpPr txBox="1"/>
          <p:nvPr/>
        </p:nvSpPr>
        <p:spPr>
          <a:xfrm>
            <a:off x="146165" y="2095621"/>
            <a:ext cx="1584176" cy="584775"/>
          </a:xfrm>
          <a:prstGeom prst="rect">
            <a:avLst/>
          </a:prstGeom>
          <a:noFill/>
        </p:spPr>
        <p:txBody>
          <a:bodyPr wrap="square" rtlCol="0">
            <a:spAutoFit/>
          </a:bodyPr>
          <a:lstStyle/>
          <a:p>
            <a:r>
              <a:rPr lang="de-DE" sz="1600" b="1" dirty="0">
                <a:solidFill>
                  <a:schemeClr val="accent3">
                    <a:lumMod val="75000"/>
                  </a:schemeClr>
                </a:solidFill>
              </a:rPr>
              <a:t>spitzwinkliges </a:t>
            </a:r>
            <a:r>
              <a:rPr lang="de-DE" sz="1600" dirty="0"/>
              <a:t>Dreieck</a:t>
            </a:r>
          </a:p>
        </p:txBody>
      </p:sp>
      <p:sp>
        <p:nvSpPr>
          <p:cNvPr id="16" name="Textfeld 15">
            <a:extLst>
              <a:ext uri="{FF2B5EF4-FFF2-40B4-BE49-F238E27FC236}">
                <a16:creationId xmlns:a16="http://schemas.microsoft.com/office/drawing/2014/main" id="{020F5B3E-BF5A-F5FA-9097-F14311BF1B17}"/>
              </a:ext>
            </a:extLst>
          </p:cNvPr>
          <p:cNvSpPr txBox="1"/>
          <p:nvPr/>
        </p:nvSpPr>
        <p:spPr>
          <a:xfrm>
            <a:off x="2310551" y="2146561"/>
            <a:ext cx="1584176" cy="584775"/>
          </a:xfrm>
          <a:prstGeom prst="rect">
            <a:avLst/>
          </a:prstGeom>
          <a:noFill/>
        </p:spPr>
        <p:txBody>
          <a:bodyPr wrap="square" rtlCol="0">
            <a:spAutoFit/>
          </a:bodyPr>
          <a:lstStyle/>
          <a:p>
            <a:r>
              <a:rPr lang="de-DE" sz="1600" b="1" dirty="0">
                <a:solidFill>
                  <a:schemeClr val="accent3">
                    <a:lumMod val="75000"/>
                  </a:schemeClr>
                </a:solidFill>
              </a:rPr>
              <a:t>rechtwinkliges</a:t>
            </a:r>
            <a:r>
              <a:rPr lang="de-DE" sz="1600" dirty="0"/>
              <a:t> Dreieck</a:t>
            </a:r>
          </a:p>
        </p:txBody>
      </p:sp>
      <p:sp>
        <p:nvSpPr>
          <p:cNvPr id="17" name="Textfeld 16">
            <a:extLst>
              <a:ext uri="{FF2B5EF4-FFF2-40B4-BE49-F238E27FC236}">
                <a16:creationId xmlns:a16="http://schemas.microsoft.com/office/drawing/2014/main" id="{C3E85346-CFEE-B028-002C-0DFC13F4CDBB}"/>
              </a:ext>
            </a:extLst>
          </p:cNvPr>
          <p:cNvSpPr txBox="1"/>
          <p:nvPr/>
        </p:nvSpPr>
        <p:spPr>
          <a:xfrm>
            <a:off x="4924014" y="2143252"/>
            <a:ext cx="1871373" cy="584775"/>
          </a:xfrm>
          <a:prstGeom prst="rect">
            <a:avLst/>
          </a:prstGeom>
          <a:noFill/>
        </p:spPr>
        <p:txBody>
          <a:bodyPr wrap="square" rtlCol="0">
            <a:spAutoFit/>
          </a:bodyPr>
          <a:lstStyle/>
          <a:p>
            <a:r>
              <a:rPr lang="de-DE" sz="1600" b="1" dirty="0">
                <a:solidFill>
                  <a:schemeClr val="accent3">
                    <a:lumMod val="75000"/>
                  </a:schemeClr>
                </a:solidFill>
              </a:rPr>
              <a:t>stumpfwinkliges</a:t>
            </a:r>
            <a:r>
              <a:rPr lang="de-DE" sz="1600" dirty="0"/>
              <a:t> Dreieck</a:t>
            </a:r>
          </a:p>
        </p:txBody>
      </p:sp>
      <p:pic>
        <p:nvPicPr>
          <p:cNvPr id="19" name="Grafik 18" descr="Ein Bild, das Dreieck, Reihe enthält.&#10;&#10;Automatisch generierte Beschreibung">
            <a:extLst>
              <a:ext uri="{FF2B5EF4-FFF2-40B4-BE49-F238E27FC236}">
                <a16:creationId xmlns:a16="http://schemas.microsoft.com/office/drawing/2014/main" id="{9A4C593A-0EC8-9C04-2A3F-265CE7917A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743" y="2967693"/>
            <a:ext cx="1874077" cy="1197462"/>
          </a:xfrm>
          <a:prstGeom prst="rect">
            <a:avLst/>
          </a:prstGeom>
        </p:spPr>
      </p:pic>
      <p:pic>
        <p:nvPicPr>
          <p:cNvPr id="21" name="Grafik 20" descr="Ein Bild, das Dreieck enthält.&#10;&#10;Automatisch generierte Beschreibung">
            <a:extLst>
              <a:ext uri="{FF2B5EF4-FFF2-40B4-BE49-F238E27FC236}">
                <a16:creationId xmlns:a16="http://schemas.microsoft.com/office/drawing/2014/main" id="{393248E8-B9D2-BE22-F500-A81BF60C8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415" y="2853152"/>
            <a:ext cx="1490575" cy="1312003"/>
          </a:xfrm>
          <a:prstGeom prst="rect">
            <a:avLst/>
          </a:prstGeom>
        </p:spPr>
      </p:pic>
      <mc:AlternateContent xmlns:mc="http://schemas.openxmlformats.org/markup-compatibility/2006" xmlns:a14="http://schemas.microsoft.com/office/drawing/2010/main">
        <mc:Choice Requires="a14">
          <p:graphicFrame>
            <p:nvGraphicFramePr>
              <p:cNvPr id="6" name="Tabelle 5">
                <a:extLst>
                  <a:ext uri="{FF2B5EF4-FFF2-40B4-BE49-F238E27FC236}">
                    <a16:creationId xmlns:a16="http://schemas.microsoft.com/office/drawing/2014/main" id="{D8A123FB-1D19-7129-1868-4773E1A9AD3C}"/>
                  </a:ext>
                </a:extLst>
              </p:cNvPr>
              <p:cNvGraphicFramePr>
                <a:graphicFrameLocks noGrp="1"/>
              </p:cNvGraphicFramePr>
              <p:nvPr>
                <p:extLst>
                  <p:ext uri="{D42A27DB-BD31-4B8C-83A1-F6EECF244321}">
                    <p14:modId xmlns:p14="http://schemas.microsoft.com/office/powerpoint/2010/main" val="1360355316"/>
                  </p:ext>
                </p:extLst>
              </p:nvPr>
            </p:nvGraphicFramePr>
            <p:xfrm>
              <a:off x="146165" y="4221088"/>
              <a:ext cx="8888384" cy="1752600"/>
            </p:xfrm>
            <a:graphic>
              <a:graphicData uri="http://schemas.openxmlformats.org/drawingml/2006/table">
                <a:tbl>
                  <a:tblPr firstRow="1" bandRow="1">
                    <a:tableStyleId>{5C22544A-7EE6-4342-B048-85BDC9FD1C3A}</a:tableStyleId>
                  </a:tblPr>
                  <a:tblGrid>
                    <a:gridCol w="4444192">
                      <a:extLst>
                        <a:ext uri="{9D8B030D-6E8A-4147-A177-3AD203B41FA5}">
                          <a16:colId xmlns:a16="http://schemas.microsoft.com/office/drawing/2014/main" val="2921913502"/>
                        </a:ext>
                      </a:extLst>
                    </a:gridCol>
                    <a:gridCol w="4444192">
                      <a:extLst>
                        <a:ext uri="{9D8B030D-6E8A-4147-A177-3AD203B41FA5}">
                          <a16:colId xmlns:a16="http://schemas.microsoft.com/office/drawing/2014/main" val="3211040095"/>
                        </a:ext>
                      </a:extLst>
                    </a:gridCol>
                  </a:tblGrid>
                  <a:tr h="276971">
                    <a:tc>
                      <a:txBody>
                        <a:bodyPr/>
                        <a:lstStyle/>
                        <a:p>
                          <a:r>
                            <a:rPr lang="de-DE" sz="1400" dirty="0"/>
                            <a:t>Beispiel 1</a:t>
                          </a:r>
                        </a:p>
                      </a:txBody>
                      <a:tcPr/>
                    </a:tc>
                    <a:tc>
                      <a:txBody>
                        <a:bodyPr/>
                        <a:lstStyle/>
                        <a:p>
                          <a:r>
                            <a:rPr lang="de-DE" sz="1400" dirty="0"/>
                            <a:t>Beispiel 2</a:t>
                          </a:r>
                        </a:p>
                      </a:txBody>
                      <a:tcPr/>
                    </a:tc>
                    <a:extLst>
                      <a:ext uri="{0D108BD9-81ED-4DB2-BD59-A6C34878D82A}">
                        <a16:rowId xmlns:a16="http://schemas.microsoft.com/office/drawing/2014/main" val="2368208181"/>
                      </a:ext>
                    </a:extLst>
                  </a:tr>
                  <a:tr h="1372265">
                    <a:tc>
                      <a:txBody>
                        <a:bodyPr/>
                        <a:lstStyle/>
                        <a:p>
                          <a:pPr marL="0" lvl="0" defTabSz="914400">
                            <a:spcBef>
                              <a:spcPts val="0"/>
                            </a:spcBef>
                            <a:defRPr/>
                          </a:pPr>
                          <a:r>
                            <a:rPr kumimoji="0" lang="de-DE" sz="1400" b="0" i="0" u="none" strike="noStrike" kern="1200" cap="none" spc="0" normalizeH="0" baseline="0" noProof="0" dirty="0">
                              <a:ln>
                                <a:noFill/>
                              </a:ln>
                              <a:solidFill>
                                <a:prstClr val="black"/>
                              </a:solidFill>
                              <a:effectLst/>
                              <a:uLnTx/>
                              <a:uFillTx/>
                              <a:latin typeface="+mn-lt"/>
                              <a:ea typeface="+mn-ea"/>
                              <a:cs typeface="+mn-cs"/>
                            </a:rPr>
                            <a:t>In einem Dreieck sind die Winkel </a:t>
                          </a:r>
                          <a14:m>
                            <m:oMath xmlns:m="http://schemas.openxmlformats.org/officeDocument/2006/math">
                              <m:r>
                                <a:rPr lang="de-DE" sz="1400" i="1">
                                  <a:solidFill>
                                    <a:prstClr val="black"/>
                                  </a:solidFill>
                                  <a:latin typeface="Cambria Math" panose="02040503050406030204" pitchFamily="18" charset="0"/>
                                </a:rPr>
                                <m:t>𝛼</m:t>
                              </m:r>
                              <m:r>
                                <a:rPr lang="de-DE" sz="1400" i="1">
                                  <a:solidFill>
                                    <a:prstClr val="black"/>
                                  </a:solidFill>
                                  <a:latin typeface="Cambria Math" panose="02040503050406030204" pitchFamily="18" charset="0"/>
                                </a:rPr>
                                <m:t>=39°</m:t>
                              </m:r>
                            </m:oMath>
                          </a14:m>
                          <a:r>
                            <a:rPr lang="de-DE" sz="1400" dirty="0">
                              <a:solidFill>
                                <a:prstClr val="black"/>
                              </a:solidFill>
                              <a:latin typeface="+mn-lt"/>
                            </a:rPr>
                            <a:t>und</a:t>
                          </a:r>
                          <a14:m>
                            <m:oMath xmlns:m="http://schemas.openxmlformats.org/officeDocument/2006/math">
                              <m:r>
                                <a:rPr lang="de-DE" sz="1400" b="0" i="0" smtClean="0">
                                  <a:solidFill>
                                    <a:prstClr val="black"/>
                                  </a:solidFill>
                                  <a:latin typeface="Cambria Math" panose="02040503050406030204" pitchFamily="18" charset="0"/>
                                </a:rPr>
                                <m:t> </m:t>
                              </m:r>
                              <m:r>
                                <a:rPr lang="de-DE" sz="1400" i="1">
                                  <a:solidFill>
                                    <a:prstClr val="black"/>
                                  </a:solidFill>
                                  <a:latin typeface="Cambria Math" panose="02040503050406030204" pitchFamily="18" charset="0"/>
                                </a:rPr>
                                <m:t>𝛽</m:t>
                              </m:r>
                            </m:oMath>
                          </a14:m>
                          <a:r>
                            <a:rPr kumimoji="0" lang="de-DE" sz="1400" b="0" i="0" u="none" strike="noStrike" kern="1200" cap="none" spc="0" normalizeH="0" baseline="0" noProof="0" dirty="0">
                              <a:ln>
                                <a:noFill/>
                              </a:ln>
                              <a:solidFill>
                                <a:prstClr val="black"/>
                              </a:solidFill>
                              <a:effectLst/>
                              <a:uLnTx/>
                              <a:uFillTx/>
                              <a:latin typeface="+mn-lt"/>
                              <a:ea typeface="+mn-ea"/>
                              <a:cs typeface="+mn-cs"/>
                            </a:rPr>
                            <a:t> = 64</a:t>
                          </a:r>
                          <a14:m>
                            <m:oMath xmlns:m="http://schemas.openxmlformats.org/officeDocument/2006/math">
                              <m:r>
                                <a:rPr lang="de-DE" sz="1400" i="1">
                                  <a:solidFill>
                                    <a:prstClr val="black"/>
                                  </a:solidFill>
                                  <a:latin typeface="Cambria Math" panose="02040503050406030204" pitchFamily="18" charset="0"/>
                                </a:rPr>
                                <m:t>°</m:t>
                              </m:r>
                            </m:oMath>
                          </a14:m>
                          <a:r>
                            <a:rPr kumimoji="0" lang="de-DE" sz="1400" b="0" i="0" u="none" strike="noStrike" kern="1200" cap="none" spc="0" normalizeH="0" baseline="0" noProof="0" dirty="0">
                              <a:ln>
                                <a:noFill/>
                              </a:ln>
                              <a:solidFill>
                                <a:prstClr val="black"/>
                              </a:solidFill>
                              <a:effectLst/>
                              <a:uLnTx/>
                              <a:uFillTx/>
                              <a:latin typeface="+mn-lt"/>
                              <a:ea typeface="+mn-ea"/>
                              <a:cs typeface="+mn-cs"/>
                            </a:rPr>
                            <a:t> Grad bekannt. Berechne die Größe</a:t>
                          </a:r>
                          <a:r>
                            <a:rPr kumimoji="0" lang="de-DE" sz="1400" b="0" i="0" u="none" strike="noStrike" kern="1200" cap="none" spc="0" normalizeH="0" noProof="0" dirty="0">
                              <a:ln>
                                <a:noFill/>
                              </a:ln>
                              <a:solidFill>
                                <a:prstClr val="black"/>
                              </a:solidFill>
                              <a:effectLst/>
                              <a:uLnTx/>
                              <a:uFillTx/>
                              <a:latin typeface="+mn-lt"/>
                              <a:ea typeface="+mn-ea"/>
                              <a:cs typeface="+mn-cs"/>
                            </a:rPr>
                            <a:t> des fehlenden Winkels. </a:t>
                          </a:r>
                        </a:p>
                        <a:p>
                          <a:pPr marL="0" lvl="0" defTabSz="914400">
                            <a:spcBef>
                              <a:spcPts val="0"/>
                            </a:spcBef>
                            <a:defRPr/>
                          </a:pPr>
                          <a:endParaRPr lang="de-DE" sz="500" baseline="0" dirty="0">
                            <a:solidFill>
                              <a:prstClr val="black"/>
                            </a:solidFill>
                            <a:latin typeface="+mn-lt"/>
                          </a:endParaRPr>
                        </a:p>
                        <a:p>
                          <a:pPr marL="0" lvl="0" defTabSz="914400">
                            <a:spcBef>
                              <a:spcPts val="0"/>
                            </a:spcBef>
                            <a:defRPr/>
                          </a:pPr>
                          <a:r>
                            <a:rPr lang="de-DE" sz="1400" baseline="0" dirty="0">
                              <a:solidFill>
                                <a:prstClr val="black"/>
                              </a:solidFill>
                              <a:latin typeface="+mn-lt"/>
                            </a:rPr>
                            <a:t>Lösung: </a:t>
                          </a:r>
                          <a14:m>
                            <m:oMath xmlns:m="http://schemas.openxmlformats.org/officeDocument/2006/math">
                              <m:r>
                                <a:rPr lang="de-DE" sz="1400" i="1">
                                  <a:solidFill>
                                    <a:prstClr val="black"/>
                                  </a:solidFill>
                                  <a:latin typeface="Cambria Math" panose="02040503050406030204" pitchFamily="18" charset="0"/>
                                </a:rPr>
                                <m:t>𝛼</m:t>
                              </m:r>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𝛽</m:t>
                              </m:r>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𝛾</m:t>
                              </m:r>
                              <m:r>
                                <a:rPr lang="de-DE" sz="1400" i="1">
                                  <a:solidFill>
                                    <a:prstClr val="black"/>
                                  </a:solidFill>
                                  <a:latin typeface="Cambria Math" panose="02040503050406030204" pitchFamily="18" charset="0"/>
                                </a:rPr>
                                <m:t>=180°</m:t>
                              </m:r>
                            </m:oMath>
                          </a14:m>
                          <a:r>
                            <a:rPr lang="de-DE" sz="1400" baseline="0" dirty="0">
                              <a:solidFill>
                                <a:prstClr val="black"/>
                              </a:solidFill>
                              <a:latin typeface="+mn-lt"/>
                            </a:rPr>
                            <a:t>	</a:t>
                          </a:r>
                        </a:p>
                        <a:p>
                          <a:pPr marL="0" lvl="0" algn="l" defTabSz="914400">
                            <a:spcBef>
                              <a:spcPts val="0"/>
                            </a:spcBef>
                            <a:defRPr/>
                          </a:pPr>
                          <a14:m>
                            <m:oMath xmlns:m="http://schemas.openxmlformats.org/officeDocument/2006/math">
                              <m:r>
                                <a:rPr lang="de-DE" sz="1400" b="0" i="1" smtClean="0">
                                  <a:solidFill>
                                    <a:prstClr val="black"/>
                                  </a:solidFill>
                                  <a:latin typeface="Cambria Math" panose="02040503050406030204" pitchFamily="18" charset="0"/>
                                </a:rPr>
                                <m:t>39</m:t>
                              </m:r>
                              <m:r>
                                <a:rPr lang="de-DE" sz="1400" i="1">
                                  <a:solidFill>
                                    <a:prstClr val="black"/>
                                  </a:solidFill>
                                  <a:latin typeface="Cambria Math" panose="02040503050406030204" pitchFamily="18" charset="0"/>
                                </a:rPr>
                                <m:t>°+</m:t>
                              </m:r>
                              <m:r>
                                <a:rPr lang="de-DE" sz="1400" b="0" i="1" smtClean="0">
                                  <a:solidFill>
                                    <a:prstClr val="black"/>
                                  </a:solidFill>
                                  <a:latin typeface="Cambria Math" panose="02040503050406030204" pitchFamily="18" charset="0"/>
                                </a:rPr>
                                <m:t>64</m:t>
                              </m:r>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𝛾</m:t>
                              </m:r>
                              <m:r>
                                <a:rPr lang="de-DE" sz="1400" i="1">
                                  <a:solidFill>
                                    <a:prstClr val="black"/>
                                  </a:solidFill>
                                  <a:latin typeface="Cambria Math" panose="02040503050406030204" pitchFamily="18" charset="0"/>
                                </a:rPr>
                                <m:t>=180°</m:t>
                              </m:r>
                            </m:oMath>
                          </a14:m>
                          <a:r>
                            <a:rPr lang="de-DE" sz="1400" i="1" dirty="0">
                              <a:solidFill>
                                <a:prstClr val="black"/>
                              </a:solidFill>
                              <a:latin typeface="+mn-lt"/>
                            </a:rPr>
                            <a:t> </a:t>
                          </a:r>
                          <a:endParaRPr lang="de-DE" sz="1400" b="0" i="1" dirty="0">
                            <a:solidFill>
                              <a:prstClr val="black"/>
                            </a:solidFill>
                            <a:latin typeface="+mn-lt"/>
                          </a:endParaRPr>
                        </a:p>
                        <a:p>
                          <a:pPr marL="0" lvl="0" algn="ctr" defTabSz="914400">
                            <a:spcBef>
                              <a:spcPts val="0"/>
                            </a:spcBef>
                            <a:defRPr/>
                          </a:pPr>
                          <a14:m>
                            <m:oMathPara xmlns:m="http://schemas.openxmlformats.org/officeDocument/2006/math">
                              <m:oMathParaPr>
                                <m:jc m:val="left"/>
                              </m:oMathParaPr>
                              <m:oMath xmlns:m="http://schemas.openxmlformats.org/officeDocument/2006/math">
                                <m:r>
                                  <a:rPr lang="de-DE" sz="1400" b="0" i="1" smtClean="0">
                                    <a:solidFill>
                                      <a:prstClr val="black"/>
                                    </a:solidFill>
                                    <a:latin typeface="Cambria Math" panose="02040503050406030204" pitchFamily="18" charset="0"/>
                                  </a:rPr>
                                  <m:t>103</m:t>
                                </m:r>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𝛾</m:t>
                                </m:r>
                                <m:r>
                                  <a:rPr lang="de-DE" sz="1400" i="1">
                                    <a:solidFill>
                                      <a:prstClr val="black"/>
                                    </a:solidFill>
                                    <a:latin typeface="Cambria Math" panose="02040503050406030204" pitchFamily="18" charset="0"/>
                                  </a:rPr>
                                  <m:t>=180°| −103°</m:t>
                                </m:r>
                              </m:oMath>
                            </m:oMathPara>
                          </a14:m>
                          <a:endParaRPr lang="de-DE" sz="1400" b="0" i="1" dirty="0">
                            <a:solidFill>
                              <a:prstClr val="black"/>
                            </a:solidFill>
                            <a:latin typeface="+mn-lt"/>
                          </a:endParaRPr>
                        </a:p>
                        <a:p>
                          <a:pPr marL="0" algn="ctr" defTabSz="914400">
                            <a:spcBef>
                              <a:spcPts val="0"/>
                            </a:spcBef>
                            <a:defRPr/>
                          </a:pPr>
                          <a14:m>
                            <m:oMathPara xmlns:m="http://schemas.openxmlformats.org/officeDocument/2006/math">
                              <m:oMathParaPr>
                                <m:jc m:val="left"/>
                              </m:oMathParaPr>
                              <m:oMath xmlns:m="http://schemas.openxmlformats.org/officeDocument/2006/math">
                                <m:r>
                                  <a:rPr lang="de-DE" sz="1400" i="1" smtClean="0">
                                    <a:solidFill>
                                      <a:prstClr val="black"/>
                                    </a:solidFill>
                                    <a:latin typeface="Cambria Math" panose="02040503050406030204" pitchFamily="18" charset="0"/>
                                  </a:rPr>
                                  <m:t>𝛾</m:t>
                                </m:r>
                                <m:r>
                                  <a:rPr lang="de-DE" sz="1400" i="1" smtClean="0">
                                    <a:solidFill>
                                      <a:prstClr val="black"/>
                                    </a:solidFill>
                                    <a:latin typeface="Cambria Math" panose="02040503050406030204" pitchFamily="18" charset="0"/>
                                  </a:rPr>
                                  <m:t>=77°</m:t>
                                </m:r>
                              </m:oMath>
                            </m:oMathPara>
                          </a14:m>
                          <a:endParaRPr lang="de-DE" sz="1400" i="1" dirty="0">
                            <a:solidFill>
                              <a:prstClr val="black"/>
                            </a:solidFill>
                            <a:latin typeface="+mn-lt"/>
                          </a:endParaRPr>
                        </a:p>
                      </a:txBody>
                      <a:tcPr/>
                    </a:tc>
                    <a:tc>
                      <a:txBody>
                        <a:bodyPr/>
                        <a:lstStyle/>
                        <a:p>
                          <a:r>
                            <a:rPr lang="de-DE" sz="1400" dirty="0"/>
                            <a:t>In einem gleichschenkligen Dreieck ist ein Basiswinkel </a:t>
                          </a:r>
                          <a14:m>
                            <m:oMath xmlns:m="http://schemas.openxmlformats.org/officeDocument/2006/math">
                              <m:r>
                                <a:rPr lang="de-DE" sz="1400" i="1" smtClean="0">
                                  <a:latin typeface="Cambria Math" panose="02040503050406030204" pitchFamily="18" charset="0"/>
                                  <a:ea typeface="Cambria Math" panose="02040503050406030204" pitchFamily="18" charset="0"/>
                                </a:rPr>
                                <m:t>𝛼</m:t>
                              </m:r>
                              <m:r>
                                <a:rPr lang="de-DE" sz="1400" b="0" i="1" smtClean="0">
                                  <a:latin typeface="Cambria Math" panose="02040503050406030204" pitchFamily="18" charset="0"/>
                                  <a:ea typeface="Cambria Math" panose="02040503050406030204" pitchFamily="18" charset="0"/>
                                </a:rPr>
                                <m:t>= </m:t>
                              </m:r>
                            </m:oMath>
                          </a14:m>
                          <a:r>
                            <a:rPr lang="de-DE" sz="1400" dirty="0"/>
                            <a:t>50</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lang="de-DE" sz="1400" dirty="0"/>
                            <a:t> groß. Gib die Größe der übrigen Winkel an.</a:t>
                          </a:r>
                        </a:p>
                        <a:p>
                          <a:endParaRPr lang="de-DE" sz="500" dirty="0"/>
                        </a:p>
                        <a:p>
                          <a:r>
                            <a:rPr lang="de-DE" sz="1400" dirty="0"/>
                            <a:t>Lösung: Im gleichschenkligen Dreieck hat auch der andere Basiswinkel 50</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lang="de-DE" sz="1400" dirty="0"/>
                            <a:t>.</a:t>
                          </a:r>
                        </a:p>
                        <a:p>
                          <a14:m>
                            <m:oMath xmlns:m="http://schemas.openxmlformats.org/officeDocument/2006/math">
                              <m:r>
                                <a:rPr lang="de-DE" sz="1400" i="1" smtClean="0">
                                  <a:solidFill>
                                    <a:prstClr val="black"/>
                                  </a:solidFill>
                                  <a:latin typeface="Cambria Math" panose="02040503050406030204" pitchFamily="18" charset="0"/>
                                </a:rPr>
                                <m:t>𝛾</m:t>
                              </m:r>
                              <m:r>
                                <a:rPr lang="de-DE" sz="1400" i="1" smtClean="0">
                                  <a:solidFill>
                                    <a:prstClr val="black"/>
                                  </a:solidFill>
                                  <a:latin typeface="Cambria Math" panose="02040503050406030204" pitchFamily="18" charset="0"/>
                                </a:rPr>
                                <m:t>=</m:t>
                              </m:r>
                            </m:oMath>
                          </a14:m>
                          <a:r>
                            <a:rPr lang="de-DE" sz="1400" dirty="0"/>
                            <a:t> 180</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lang="de-DE" sz="1400" dirty="0"/>
                            <a:t> – 2 </a:t>
                          </a:r>
                          <a14:m>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 </m:t>
                              </m:r>
                            </m:oMath>
                          </a14:m>
                          <a:r>
                            <a:rPr lang="de-DE" sz="1400" dirty="0"/>
                            <a:t>50</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lang="de-DE" sz="1400" dirty="0"/>
                            <a:t> = 80</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lang="de-DE" sz="1400" dirty="0"/>
                        </a:p>
                      </a:txBody>
                      <a:tcPr/>
                    </a:tc>
                    <a:extLst>
                      <a:ext uri="{0D108BD9-81ED-4DB2-BD59-A6C34878D82A}">
                        <a16:rowId xmlns:a16="http://schemas.microsoft.com/office/drawing/2014/main" val="822816277"/>
                      </a:ext>
                    </a:extLst>
                  </a:tr>
                </a:tbl>
              </a:graphicData>
            </a:graphic>
          </p:graphicFrame>
        </mc:Choice>
        <mc:Fallback xmlns="">
          <p:graphicFrame>
            <p:nvGraphicFramePr>
              <p:cNvPr id="6" name="Tabelle 5">
                <a:extLst>
                  <a:ext uri="{FF2B5EF4-FFF2-40B4-BE49-F238E27FC236}">
                    <a16:creationId xmlns:a16="http://schemas.microsoft.com/office/drawing/2014/main" id="{D8A123FB-1D19-7129-1868-4773E1A9AD3C}"/>
                  </a:ext>
                </a:extLst>
              </p:cNvPr>
              <p:cNvGraphicFramePr>
                <a:graphicFrameLocks noGrp="1"/>
              </p:cNvGraphicFramePr>
              <p:nvPr>
                <p:extLst>
                  <p:ext uri="{D42A27DB-BD31-4B8C-83A1-F6EECF244321}">
                    <p14:modId xmlns:p14="http://schemas.microsoft.com/office/powerpoint/2010/main" val="1360355316"/>
                  </p:ext>
                </p:extLst>
              </p:nvPr>
            </p:nvGraphicFramePr>
            <p:xfrm>
              <a:off x="146165" y="4221088"/>
              <a:ext cx="8888384" cy="1752600"/>
            </p:xfrm>
            <a:graphic>
              <a:graphicData uri="http://schemas.openxmlformats.org/drawingml/2006/table">
                <a:tbl>
                  <a:tblPr firstRow="1" bandRow="1">
                    <a:tableStyleId>{5C22544A-7EE6-4342-B048-85BDC9FD1C3A}</a:tableStyleId>
                  </a:tblPr>
                  <a:tblGrid>
                    <a:gridCol w="4444192">
                      <a:extLst>
                        <a:ext uri="{9D8B030D-6E8A-4147-A177-3AD203B41FA5}">
                          <a16:colId xmlns:a16="http://schemas.microsoft.com/office/drawing/2014/main" val="2921913502"/>
                        </a:ext>
                      </a:extLst>
                    </a:gridCol>
                    <a:gridCol w="4444192">
                      <a:extLst>
                        <a:ext uri="{9D8B030D-6E8A-4147-A177-3AD203B41FA5}">
                          <a16:colId xmlns:a16="http://schemas.microsoft.com/office/drawing/2014/main" val="3211040095"/>
                        </a:ext>
                      </a:extLst>
                    </a:gridCol>
                  </a:tblGrid>
                  <a:tr h="304800">
                    <a:tc>
                      <a:txBody>
                        <a:bodyPr/>
                        <a:lstStyle/>
                        <a:p>
                          <a:r>
                            <a:rPr lang="de-DE" sz="1400" dirty="0"/>
                            <a:t>Beispiel 1</a:t>
                          </a:r>
                        </a:p>
                      </a:txBody>
                      <a:tcPr/>
                    </a:tc>
                    <a:tc>
                      <a:txBody>
                        <a:bodyPr/>
                        <a:lstStyle/>
                        <a:p>
                          <a:r>
                            <a:rPr lang="de-DE" sz="1400" dirty="0"/>
                            <a:t>Beispiel 2</a:t>
                          </a:r>
                        </a:p>
                      </a:txBody>
                      <a:tcPr/>
                    </a:tc>
                    <a:extLst>
                      <a:ext uri="{0D108BD9-81ED-4DB2-BD59-A6C34878D82A}">
                        <a16:rowId xmlns:a16="http://schemas.microsoft.com/office/drawing/2014/main" val="2368208181"/>
                      </a:ext>
                    </a:extLst>
                  </a:tr>
                  <a:tr h="1447800">
                    <a:tc>
                      <a:txBody>
                        <a:bodyPr/>
                        <a:lstStyle/>
                        <a:p>
                          <a:endParaRPr lang="de-DE"/>
                        </a:p>
                      </a:txBody>
                      <a:tcPr>
                        <a:blipFill>
                          <a:blip r:embed="rId8"/>
                          <a:stretch>
                            <a:fillRect l="-285" t="-21739" r="-100285" b="-870"/>
                          </a:stretch>
                        </a:blipFill>
                      </a:tcPr>
                    </a:tc>
                    <a:tc>
                      <a:txBody>
                        <a:bodyPr/>
                        <a:lstStyle/>
                        <a:p>
                          <a:endParaRPr lang="de-DE"/>
                        </a:p>
                      </a:txBody>
                      <a:tcPr>
                        <a:blipFill>
                          <a:blip r:embed="rId8"/>
                          <a:stretch>
                            <a:fillRect l="-100571" t="-21739" r="-571" b="-870"/>
                          </a:stretch>
                        </a:blipFill>
                      </a:tcPr>
                    </a:tc>
                    <a:extLst>
                      <a:ext uri="{0D108BD9-81ED-4DB2-BD59-A6C34878D82A}">
                        <a16:rowId xmlns:a16="http://schemas.microsoft.com/office/drawing/2014/main" val="822816277"/>
                      </a:ext>
                    </a:extLst>
                  </a:tr>
                </a:tbl>
              </a:graphicData>
            </a:graphic>
          </p:graphicFrame>
        </mc:Fallback>
      </mc:AlternateContent>
      <p:sp>
        <p:nvSpPr>
          <p:cNvPr id="7" name="Textfeld 6">
            <a:extLst>
              <a:ext uri="{FF2B5EF4-FFF2-40B4-BE49-F238E27FC236}">
                <a16:creationId xmlns:a16="http://schemas.microsoft.com/office/drawing/2014/main" id="{795F747F-970B-48F7-0ABA-841DF121B12B}"/>
              </a:ext>
            </a:extLst>
          </p:cNvPr>
          <p:cNvSpPr txBox="1"/>
          <p:nvPr/>
        </p:nvSpPr>
        <p:spPr>
          <a:xfrm>
            <a:off x="6969224" y="2993830"/>
            <a:ext cx="771878" cy="338554"/>
          </a:xfrm>
          <a:prstGeom prst="rect">
            <a:avLst/>
          </a:prstGeom>
          <a:noFill/>
        </p:spPr>
        <p:txBody>
          <a:bodyPr wrap="none" rtlCol="0">
            <a:spAutoFit/>
          </a:bodyPr>
          <a:lstStyle/>
          <a:p>
            <a:r>
              <a:rPr lang="de-DE" sz="1600" dirty="0"/>
              <a:t>„Basis“</a:t>
            </a:r>
          </a:p>
        </p:txBody>
      </p:sp>
      <p:cxnSp>
        <p:nvCxnSpPr>
          <p:cNvPr id="11" name="Gerade Verbindung mit Pfeil 10">
            <a:extLst>
              <a:ext uri="{FF2B5EF4-FFF2-40B4-BE49-F238E27FC236}">
                <a16:creationId xmlns:a16="http://schemas.microsoft.com/office/drawing/2014/main" id="{6B97EEB6-E9ED-4454-4F1A-7DC2EC9FD05B}"/>
              </a:ext>
            </a:extLst>
          </p:cNvPr>
          <p:cNvCxnSpPr/>
          <p:nvPr/>
        </p:nvCxnSpPr>
        <p:spPr>
          <a:xfrm flipH="1">
            <a:off x="6131392" y="3284984"/>
            <a:ext cx="1269880" cy="739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4D40AFAC-2F81-C796-E2E5-3B021EE51247}"/>
              </a:ext>
            </a:extLst>
          </p:cNvPr>
          <p:cNvCxnSpPr>
            <a:cxnSpLocks/>
          </p:cNvCxnSpPr>
          <p:nvPr/>
        </p:nvCxnSpPr>
        <p:spPr>
          <a:xfrm>
            <a:off x="7401272" y="3284984"/>
            <a:ext cx="604197" cy="739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Fußzeilenplatzhalter 5">
            <a:extLst>
              <a:ext uri="{FF2B5EF4-FFF2-40B4-BE49-F238E27FC236}">
                <a16:creationId xmlns:a16="http://schemas.microsoft.com/office/drawing/2014/main" id="{30626713-84CC-07D9-F289-6F137A8AA861}"/>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720214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6946C97-94FB-FBAA-F721-BE6220283A74}"/>
                  </a:ext>
                </a:extLst>
              </p:cNvPr>
              <p:cNvSpPr>
                <a:spLocks noGrp="1"/>
              </p:cNvSpPr>
              <p:nvPr>
                <p:ph idx="1"/>
              </p:nvPr>
            </p:nvSpPr>
            <p:spPr>
              <a:xfrm>
                <a:off x="64289" y="1048891"/>
                <a:ext cx="9203968" cy="5188421"/>
              </a:xfrm>
            </p:spPr>
            <p:txBody>
              <a:bodyPr rIns="3312000"/>
              <a:lstStyle/>
              <a:p>
                <a:pPr defTabSz="1058863"/>
                <a:r>
                  <a:rPr lang="de-DE" b="1" dirty="0">
                    <a:solidFill>
                      <a:prstClr val="black"/>
                    </a:solidFill>
                    <a:latin typeface="Calibri" panose="020F0502020204030204" pitchFamily="34" charset="0"/>
                  </a:rPr>
                  <a:t>Flächeinhalt vom Dreieck </a:t>
                </a:r>
              </a:p>
              <a:p>
                <a:pPr defTabSz="1058863"/>
                <a:r>
                  <a:rPr lang="de-DE" sz="1600" dirty="0">
                    <a:solidFill>
                      <a:prstClr val="black"/>
                    </a:solidFill>
                    <a:latin typeface="Calibri" panose="020F0502020204030204" pitchFamily="34" charset="0"/>
                  </a:rPr>
                  <a:t>Zur Berechnung des Flächeninhalts eines allgemeinen Dreiecks wählt verwendet man eine Seite als </a:t>
                </a:r>
                <a:r>
                  <a:rPr lang="de-DE" sz="1600" dirty="0">
                    <a:solidFill>
                      <a:srgbClr val="0070C0"/>
                    </a:solidFill>
                    <a:latin typeface="Calibri" panose="020F0502020204030204" pitchFamily="34" charset="0"/>
                  </a:rPr>
                  <a:t>Grundseite g</a:t>
                </a:r>
                <a:r>
                  <a:rPr lang="de-DE" sz="1600" dirty="0">
                    <a:solidFill>
                      <a:prstClr val="black"/>
                    </a:solidFill>
                    <a:latin typeface="Calibri" panose="020F0502020204030204" pitchFamily="34" charset="0"/>
                  </a:rPr>
                  <a:t> und die zugehörige </a:t>
                </a:r>
                <a:r>
                  <a:rPr lang="de-DE" sz="1600" dirty="0">
                    <a:solidFill>
                      <a:schemeClr val="accent6">
                        <a:lumMod val="75000"/>
                      </a:schemeClr>
                    </a:solidFill>
                    <a:latin typeface="Calibri" panose="020F0502020204030204" pitchFamily="34" charset="0"/>
                  </a:rPr>
                  <a:t>Höhe h</a:t>
                </a:r>
                <a:r>
                  <a:rPr lang="de-DE" sz="1600" dirty="0">
                    <a:solidFill>
                      <a:prstClr val="black"/>
                    </a:solidFill>
                    <a:latin typeface="Calibri" panose="020F0502020204030204" pitchFamily="34" charset="0"/>
                  </a:rPr>
                  <a:t>. </a:t>
                </a:r>
              </a:p>
              <a:p>
                <a:pPr defTabSz="1058863"/>
                <a:r>
                  <a:rPr lang="de-DE" sz="1600" dirty="0"/>
                  <a:t>Zu jeder Seite des Dreiecks gibt es eine Höhe.  </a:t>
                </a:r>
                <a14:m>
                  <m:oMath xmlns:m="http://schemas.openxmlformats.org/officeDocument/2006/math">
                    <m:r>
                      <m:rPr>
                        <m:sty m:val="p"/>
                      </m:rPr>
                      <a:rPr lang="de-DE" sz="1600" b="0" i="1" smtClean="0">
                        <a:solidFill>
                          <a:prstClr val="black"/>
                        </a:solidFill>
                        <a:latin typeface="Cambria Math" panose="02040503050406030204" pitchFamily="18" charset="0"/>
                      </a:rPr>
                      <m:t>Fl</m:t>
                    </m:r>
                    <m:r>
                      <a:rPr lang="de-DE" sz="1600" b="0" i="1" smtClean="0">
                        <a:solidFill>
                          <a:prstClr val="black"/>
                        </a:solidFill>
                        <a:latin typeface="Cambria Math" panose="02040503050406030204" pitchFamily="18" charset="0"/>
                      </a:rPr>
                      <m:t>ä</m:t>
                    </m:r>
                    <m:r>
                      <m:rPr>
                        <m:sty m:val="p"/>
                      </m:rPr>
                      <a:rPr lang="de-DE" sz="1600" b="0" i="1" smtClean="0">
                        <a:solidFill>
                          <a:prstClr val="black"/>
                        </a:solidFill>
                        <a:latin typeface="Cambria Math" panose="02040503050406030204" pitchFamily="18" charset="0"/>
                      </a:rPr>
                      <m:t>cheninhalt</m:t>
                    </m:r>
                    <m:r>
                      <a:rPr lang="de-DE" sz="1600" b="0" i="1" smtClean="0">
                        <a:solidFill>
                          <a:prstClr val="black"/>
                        </a:solidFill>
                        <a:latin typeface="Cambria Math" panose="02040503050406030204" pitchFamily="18" charset="0"/>
                      </a:rPr>
                      <m:t> </m:t>
                    </m:r>
                    <m:r>
                      <m:rPr>
                        <m:sty m:val="p"/>
                      </m:rPr>
                      <a:rPr lang="de-DE" sz="1600" b="0" i="1" smtClean="0">
                        <a:solidFill>
                          <a:prstClr val="black"/>
                        </a:solidFill>
                        <a:latin typeface="Cambria Math" panose="02040503050406030204" pitchFamily="18" charset="0"/>
                      </a:rPr>
                      <m:t>Dreieck</m:t>
                    </m:r>
                    <m:r>
                      <a:rPr lang="de-DE" sz="1600" b="0" i="1" smtClean="0">
                        <a:solidFill>
                          <a:prstClr val="black"/>
                        </a:solidFill>
                        <a:latin typeface="Cambria Math" panose="02040503050406030204" pitchFamily="18" charset="0"/>
                      </a:rPr>
                      <m:t>= </m:t>
                    </m:r>
                    <m:f>
                      <m:fPr>
                        <m:ctrlPr>
                          <a:rPr lang="de-DE" sz="1600" b="0" i="1" smtClean="0">
                            <a:solidFill>
                              <a:prstClr val="black"/>
                            </a:solidFill>
                            <a:latin typeface="Cambria Math" panose="02040503050406030204" pitchFamily="18" charset="0"/>
                          </a:rPr>
                        </m:ctrlPr>
                      </m:fPr>
                      <m:num>
                        <m:r>
                          <m:rPr>
                            <m:sty m:val="p"/>
                          </m:rPr>
                          <a:rPr lang="de-DE" sz="1600" b="0" i="0" smtClean="0">
                            <a:solidFill>
                              <a:srgbClr val="0070C0"/>
                            </a:solidFill>
                            <a:latin typeface="Cambria Math" panose="02040503050406030204" pitchFamily="18" charset="0"/>
                          </a:rPr>
                          <m:t>Grundseite</m:t>
                        </m:r>
                        <m:r>
                          <a:rPr lang="de-DE" sz="1600" b="0" i="1" smtClean="0">
                            <a:solidFill>
                              <a:prstClr val="black"/>
                            </a:solidFill>
                            <a:latin typeface="Cambria Math" panose="02040503050406030204" pitchFamily="18" charset="0"/>
                          </a:rPr>
                          <m:t> </m:t>
                        </m:r>
                        <m:r>
                          <a:rPr lang="de-DE" sz="1600" b="0" i="1" smtClean="0">
                            <a:solidFill>
                              <a:prstClr val="black"/>
                            </a:solidFill>
                            <a:latin typeface="Cambria Math" panose="02040503050406030204" pitchFamily="18" charset="0"/>
                            <a:ea typeface="Cambria Math" panose="02040503050406030204" pitchFamily="18" charset="0"/>
                          </a:rPr>
                          <m:t>∙</m:t>
                        </m:r>
                        <m:r>
                          <m:rPr>
                            <m:sty m:val="p"/>
                          </m:rPr>
                          <a:rPr lang="de-DE" sz="1600" b="0" i="0" smtClean="0">
                            <a:solidFill>
                              <a:schemeClr val="accent6">
                                <a:lumMod val="75000"/>
                              </a:schemeClr>
                            </a:solidFill>
                            <a:latin typeface="Cambria Math" panose="02040503050406030204" pitchFamily="18" charset="0"/>
                            <a:ea typeface="Cambria Math" panose="02040503050406030204" pitchFamily="18" charset="0"/>
                          </a:rPr>
                          <m:t>H</m:t>
                        </m:r>
                        <m:r>
                          <a:rPr lang="de-DE" sz="1600" b="0" i="0" smtClean="0">
                            <a:solidFill>
                              <a:schemeClr val="accent6">
                                <a:lumMod val="75000"/>
                              </a:schemeClr>
                            </a:solidFill>
                            <a:latin typeface="Cambria Math" panose="02040503050406030204" pitchFamily="18" charset="0"/>
                            <a:ea typeface="Cambria Math" panose="02040503050406030204" pitchFamily="18" charset="0"/>
                          </a:rPr>
                          <m:t>ö</m:t>
                        </m:r>
                        <m:r>
                          <m:rPr>
                            <m:sty m:val="p"/>
                          </m:rPr>
                          <a:rPr lang="de-DE" sz="1600" b="0" i="0" smtClean="0">
                            <a:solidFill>
                              <a:schemeClr val="accent6">
                                <a:lumMod val="75000"/>
                              </a:schemeClr>
                            </a:solidFill>
                            <a:latin typeface="Cambria Math" panose="02040503050406030204" pitchFamily="18" charset="0"/>
                            <a:ea typeface="Cambria Math" panose="02040503050406030204" pitchFamily="18" charset="0"/>
                          </a:rPr>
                          <m:t>he</m:t>
                        </m:r>
                      </m:num>
                      <m:den>
                        <m:r>
                          <a:rPr lang="de-DE" sz="1600" b="0" i="1" smtClean="0">
                            <a:solidFill>
                              <a:prstClr val="black"/>
                            </a:solidFill>
                            <a:latin typeface="Cambria Math" panose="02040503050406030204" pitchFamily="18" charset="0"/>
                          </a:rPr>
                          <m:t>2</m:t>
                        </m:r>
                      </m:den>
                    </m:f>
                  </m:oMath>
                </a14:m>
                <a:endParaRPr lang="de-DE" sz="1600" dirty="0">
                  <a:solidFill>
                    <a:prstClr val="black"/>
                  </a:solidFill>
                  <a:latin typeface="Calibri" panose="020F0502020204030204" pitchFamily="34" charset="0"/>
                </a:endParaRPr>
              </a:p>
              <a:p>
                <a:r>
                  <a:rPr lang="de-DE" sz="1600" dirty="0"/>
                  <a:t>oder kurz: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𝐴</m:t>
                        </m:r>
                      </m:e>
                      <m:sub>
                        <m:r>
                          <a:rPr lang="de-DE" sz="1600" b="0" i="1" smtClean="0">
                            <a:latin typeface="Cambria Math" panose="02040503050406030204" pitchFamily="18" charset="0"/>
                          </a:rPr>
                          <m:t>𝐷𝑟𝑒𝑖𝑒𝑐𝑘</m:t>
                        </m:r>
                      </m:sub>
                    </m:sSub>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solidFill>
                              <a:srgbClr val="0070C0"/>
                            </a:solidFill>
                            <a:latin typeface="Cambria Math" panose="02040503050406030204" pitchFamily="18" charset="0"/>
                          </a:rPr>
                          <m:t>𝑔</m:t>
                        </m:r>
                        <m:r>
                          <a:rPr lang="de-DE" sz="1600" i="1">
                            <a:latin typeface="Cambria Math" panose="02040503050406030204" pitchFamily="18" charset="0"/>
                            <a:ea typeface="Cambria Math" panose="02040503050406030204" pitchFamily="18" charset="0"/>
                          </a:rPr>
                          <m:t>∙</m:t>
                        </m:r>
                        <m:r>
                          <a:rPr lang="de-DE" sz="1600" b="0" i="1" smtClean="0">
                            <a:solidFill>
                              <a:schemeClr val="accent6">
                                <a:lumMod val="75000"/>
                              </a:schemeClr>
                            </a:solidFill>
                            <a:latin typeface="Cambria Math" panose="02040503050406030204" pitchFamily="18" charset="0"/>
                            <a:ea typeface="Cambria Math" panose="02040503050406030204" pitchFamily="18" charset="0"/>
                          </a:rPr>
                          <m:t>h</m:t>
                        </m:r>
                      </m:num>
                      <m:den>
                        <m:r>
                          <a:rPr lang="de-DE" sz="1600" b="0" i="1" smtClean="0">
                            <a:latin typeface="Cambria Math" panose="02040503050406030204" pitchFamily="18" charset="0"/>
                          </a:rPr>
                          <m:t>2</m:t>
                        </m:r>
                      </m:den>
                    </m:f>
                  </m:oMath>
                </a14:m>
                <a:endParaRPr lang="de-DE" sz="1600" dirty="0"/>
              </a:p>
              <a:p>
                <a:endParaRPr lang="de-DE" sz="1600" dirty="0"/>
              </a:p>
              <a:p>
                <a:endParaRPr lang="de-DE" sz="1600" dirty="0"/>
              </a:p>
              <a:p>
                <a:r>
                  <a:rPr lang="de-DE" sz="1600" dirty="0"/>
                  <a:t>Spezialfall: In einem rechtwinkligen Dreieck gilt die Formel</a:t>
                </a:r>
              </a:p>
              <a:p>
                <a:r>
                  <a:rPr lang="de-DE" sz="1600" dirty="0"/>
                  <a:t>A</a:t>
                </a:r>
                <a:r>
                  <a:rPr lang="de-DE" sz="1600" baseline="-25000" dirty="0"/>
                  <a:t>rechtwinkliges</a:t>
                </a:r>
                <a:r>
                  <a:rPr lang="de-DE" sz="1600" dirty="0"/>
                  <a:t> </a:t>
                </a:r>
                <a:r>
                  <a:rPr lang="de-DE" sz="1600" baseline="-25000" dirty="0"/>
                  <a:t>Dreieck</a:t>
                </a:r>
                <a:r>
                  <a:rPr lang="de-DE" sz="1600" dirty="0"/>
                  <a:t> = </a:t>
                </a:r>
                <a14:m>
                  <m:oMath xmlns:m="http://schemas.openxmlformats.org/officeDocument/2006/math">
                    <m:f>
                      <m:fPr>
                        <m:ctrlPr>
                          <a:rPr lang="de-DE" sz="1600" i="1" dirty="0" smtClean="0">
                            <a:latin typeface="Cambria Math" panose="02040503050406030204" pitchFamily="18" charset="0"/>
                          </a:rPr>
                        </m:ctrlPr>
                      </m:fPr>
                      <m:num>
                        <m:r>
                          <a:rPr lang="de-DE" sz="1600" i="1" dirty="0">
                            <a:latin typeface="Cambria Math" panose="02040503050406030204" pitchFamily="18" charset="0"/>
                          </a:rPr>
                          <m:t>𝑎</m:t>
                        </m:r>
                        <m:r>
                          <a:rPr lang="de-DE" sz="1600" i="1" dirty="0">
                            <a:solidFill>
                              <a:prstClr val="black"/>
                            </a:solidFill>
                            <a:latin typeface="Cambria Math" panose="02040503050406030204" pitchFamily="18" charset="0"/>
                            <a:ea typeface="Cambria Math" panose="02040503050406030204" pitchFamily="18" charset="0"/>
                          </a:rPr>
                          <m:t> </m:t>
                        </m:r>
                        <m:r>
                          <a:rPr lang="de-DE" sz="1600" i="1">
                            <a:solidFill>
                              <a:prstClr val="black"/>
                            </a:solidFill>
                            <a:latin typeface="Cambria Math" panose="02040503050406030204" pitchFamily="18" charset="0"/>
                            <a:ea typeface="Cambria Math" panose="02040503050406030204" pitchFamily="18" charset="0"/>
                          </a:rPr>
                          <m:t>∙ </m:t>
                        </m:r>
                        <m:r>
                          <a:rPr lang="de-DE" sz="1600" i="1" dirty="0">
                            <a:latin typeface="Cambria Math" panose="02040503050406030204" pitchFamily="18" charset="0"/>
                          </a:rPr>
                          <m:t>𝑏</m:t>
                        </m:r>
                      </m:num>
                      <m:den>
                        <m:r>
                          <a:rPr lang="de-DE" sz="1600" b="0" i="1" dirty="0" smtClean="0">
                            <a:latin typeface="Cambria Math" panose="02040503050406030204" pitchFamily="18" charset="0"/>
                          </a:rPr>
                          <m:t>2</m:t>
                        </m:r>
                      </m:den>
                    </m:f>
                  </m:oMath>
                </a14:m>
                <a:endParaRPr lang="de-DE" sz="1600" b="0" dirty="0"/>
              </a:p>
              <a:p>
                <a:r>
                  <a:rPr lang="de-DE" sz="1600" dirty="0"/>
                  <a:t>Man multipliziert die beiden kürzeren Seitenlängen und teilt durch 2.</a:t>
                </a:r>
              </a:p>
              <a:p>
                <a:endParaRPr lang="de-DE" dirty="0"/>
              </a:p>
              <a:p>
                <a:endParaRPr lang="de-DE" dirty="0"/>
              </a:p>
              <a:p>
                <a:endParaRPr lang="de-DE" dirty="0">
                  <a:ln w="0"/>
                  <a:solidFill>
                    <a:schemeClr val="tx1"/>
                  </a:solidFill>
                  <a:effectLst>
                    <a:outerShdw blurRad="38100" dist="19050" dir="2700000" algn="tl" rotWithShape="0">
                      <a:schemeClr val="dk1">
                        <a:alpha val="40000"/>
                      </a:schemeClr>
                    </a:outerShdw>
                  </a:effectLst>
                </a:endParaRPr>
              </a:p>
              <a:p>
                <a:endParaRPr lang="de-DE" dirty="0"/>
              </a:p>
            </p:txBody>
          </p:sp>
        </mc:Choice>
        <mc:Fallback xmlns="">
          <p:sp>
            <p:nvSpPr>
              <p:cNvPr id="2" name="Inhaltsplatzhalter 1">
                <a:extLst>
                  <a:ext uri="{FF2B5EF4-FFF2-40B4-BE49-F238E27FC236}">
                    <a16:creationId xmlns:a16="http://schemas.microsoft.com/office/drawing/2014/main" id="{66946C97-94FB-FBAA-F721-BE6220283A74}"/>
                  </a:ext>
                </a:extLst>
              </p:cNvPr>
              <p:cNvSpPr>
                <a:spLocks noGrp="1" noRot="1" noChangeAspect="1" noMove="1" noResize="1" noEditPoints="1" noAdjustHandles="1" noChangeArrowheads="1" noChangeShapeType="1" noTextEdit="1"/>
              </p:cNvSpPr>
              <p:nvPr>
                <p:ph idx="1"/>
              </p:nvPr>
            </p:nvSpPr>
            <p:spPr>
              <a:xfrm>
                <a:off x="64289" y="1048891"/>
                <a:ext cx="9203968" cy="5188421"/>
              </a:xfrm>
              <a:blipFill>
                <a:blip r:embed="rId2"/>
                <a:stretch>
                  <a:fillRect/>
                </a:stretch>
              </a:blipFill>
            </p:spPr>
            <p:txBody>
              <a:bodyPr/>
              <a:lstStyle/>
              <a:p>
                <a:r>
                  <a:rPr lang="de-DE">
                    <a:noFill/>
                  </a:rPr>
                  <a:t> </a:t>
                </a:r>
              </a:p>
            </p:txBody>
          </p:sp>
        </mc:Fallback>
      </mc:AlternateContent>
      <p:pic>
        <p:nvPicPr>
          <p:cNvPr id="31" name="Grafik 30">
            <a:extLst>
              <a:ext uri="{FF2B5EF4-FFF2-40B4-BE49-F238E27FC236}">
                <a16:creationId xmlns:a16="http://schemas.microsoft.com/office/drawing/2014/main" id="{26CFD8F2-7DE4-350F-3878-371EEA4410D5}"/>
              </a:ext>
            </a:extLst>
          </p:cNvPr>
          <p:cNvPicPr>
            <a:picLocks noChangeAspect="1"/>
          </p:cNvPicPr>
          <p:nvPr/>
        </p:nvPicPr>
        <p:blipFill rotWithShape="1">
          <a:blip r:embed="rId3"/>
          <a:srcRect b="5653"/>
          <a:stretch/>
        </p:blipFill>
        <p:spPr>
          <a:xfrm>
            <a:off x="7189709" y="1076795"/>
            <a:ext cx="1920719" cy="1444264"/>
          </a:xfrm>
          <a:prstGeom prst="rect">
            <a:avLst/>
          </a:prstGeom>
        </p:spPr>
      </p:pic>
      <p:sp>
        <p:nvSpPr>
          <p:cNvPr id="3" name="Textplatzhalter 2">
            <a:extLst>
              <a:ext uri="{FF2B5EF4-FFF2-40B4-BE49-F238E27FC236}">
                <a16:creationId xmlns:a16="http://schemas.microsoft.com/office/drawing/2014/main" id="{42858610-6A21-7B35-414B-4A095FC8C07A}"/>
              </a:ext>
            </a:extLst>
          </p:cNvPr>
          <p:cNvSpPr>
            <a:spLocks noGrp="1"/>
          </p:cNvSpPr>
          <p:nvPr>
            <p:ph type="body" sz="quarter" idx="11"/>
          </p:nvPr>
        </p:nvSpPr>
        <p:spPr/>
        <p:txBody>
          <a:bodyPr/>
          <a:lstStyle/>
          <a:p>
            <a:pPr algn="ctr"/>
            <a:r>
              <a:rPr lang="de-DE" dirty="0"/>
              <a:t>Hilfe 2</a:t>
            </a:r>
          </a:p>
        </p:txBody>
      </p:sp>
      <p:sp>
        <p:nvSpPr>
          <p:cNvPr id="4" name="Titel 3">
            <a:extLst>
              <a:ext uri="{FF2B5EF4-FFF2-40B4-BE49-F238E27FC236}">
                <a16:creationId xmlns:a16="http://schemas.microsoft.com/office/drawing/2014/main" id="{12148A9D-E907-1D6F-48EB-FA3F52D4F1F5}"/>
              </a:ext>
            </a:extLst>
          </p:cNvPr>
          <p:cNvSpPr>
            <a:spLocks noGrp="1"/>
          </p:cNvSpPr>
          <p:nvPr>
            <p:ph type="title"/>
          </p:nvPr>
        </p:nvSpPr>
        <p:spPr/>
        <p:txBody>
          <a:bodyPr/>
          <a:lstStyle/>
          <a:p>
            <a:r>
              <a:rPr lang="de-DE" dirty="0"/>
              <a:t>Flächeninhalt von Dreieck</a:t>
            </a:r>
          </a:p>
        </p:txBody>
      </p:sp>
      <p:pic>
        <p:nvPicPr>
          <p:cNvPr id="23" name="Grafik 22">
            <a:extLst>
              <a:ext uri="{FF2B5EF4-FFF2-40B4-BE49-F238E27FC236}">
                <a16:creationId xmlns:a16="http://schemas.microsoft.com/office/drawing/2014/main" id="{66AB93D7-4FC4-ABBD-06D4-3CAE9AF42941}"/>
              </a:ext>
            </a:extLst>
          </p:cNvPr>
          <p:cNvPicPr>
            <a:picLocks noChangeAspect="1"/>
          </p:cNvPicPr>
          <p:nvPr/>
        </p:nvPicPr>
        <p:blipFill rotWithShape="1">
          <a:blip r:embed="rId4"/>
          <a:srcRect t="5660" b="2528"/>
          <a:stretch/>
        </p:blipFill>
        <p:spPr>
          <a:xfrm>
            <a:off x="5378204" y="1105169"/>
            <a:ext cx="1898756" cy="1481382"/>
          </a:xfrm>
          <a:prstGeom prst="rect">
            <a:avLst/>
          </a:prstGeom>
        </p:spPr>
      </p:pic>
      <p:sp>
        <p:nvSpPr>
          <p:cNvPr id="33" name="Textfeld 32">
            <a:extLst>
              <a:ext uri="{FF2B5EF4-FFF2-40B4-BE49-F238E27FC236}">
                <a16:creationId xmlns:a16="http://schemas.microsoft.com/office/drawing/2014/main" id="{3EE426C1-E5C4-D1E7-4818-1E6ED5CBCDB2}"/>
              </a:ext>
            </a:extLst>
          </p:cNvPr>
          <p:cNvSpPr txBox="1"/>
          <p:nvPr/>
        </p:nvSpPr>
        <p:spPr>
          <a:xfrm>
            <a:off x="120188" y="3285246"/>
            <a:ext cx="7345712" cy="584775"/>
          </a:xfrm>
          <a:prstGeom prst="rect">
            <a:avLst/>
          </a:prstGeom>
          <a:noFill/>
        </p:spPr>
        <p:txBody>
          <a:bodyPr wrap="square">
            <a:spAutoFit/>
          </a:bodyPr>
          <a:lstStyle/>
          <a:p>
            <a:r>
              <a:rPr lang="de-DE" sz="1600" dirty="0">
                <a:solidFill>
                  <a:schemeClr val="bg1">
                    <a:lumMod val="50000"/>
                  </a:schemeClr>
                </a:solidFill>
              </a:rPr>
              <a:t>Zur Seite </a:t>
            </a:r>
            <a:r>
              <a:rPr lang="de-DE" sz="1600" dirty="0">
                <a:solidFill>
                  <a:srgbClr val="0070C0"/>
                </a:solidFill>
              </a:rPr>
              <a:t>a</a:t>
            </a:r>
            <a:r>
              <a:rPr lang="de-DE" sz="1600" dirty="0">
                <a:solidFill>
                  <a:schemeClr val="bg1">
                    <a:lumMod val="50000"/>
                  </a:schemeClr>
                </a:solidFill>
              </a:rPr>
              <a:t> gehört die Höhe </a:t>
            </a:r>
            <a:r>
              <a:rPr lang="de-DE" sz="1600" dirty="0">
                <a:solidFill>
                  <a:schemeClr val="accent6">
                    <a:lumMod val="75000"/>
                  </a:schemeClr>
                </a:solidFill>
              </a:rPr>
              <a:t>h</a:t>
            </a:r>
            <a:r>
              <a:rPr lang="de-DE" sz="1600" baseline="-25000" dirty="0">
                <a:solidFill>
                  <a:schemeClr val="accent6">
                    <a:lumMod val="75000"/>
                  </a:schemeClr>
                </a:solidFill>
              </a:rPr>
              <a:t>a</a:t>
            </a:r>
            <a:r>
              <a:rPr lang="de-DE" sz="1600" dirty="0">
                <a:solidFill>
                  <a:schemeClr val="bg1">
                    <a:lumMod val="50000"/>
                  </a:schemeClr>
                </a:solidFill>
              </a:rPr>
              <a:t>; sie steht senkrecht auf der Seite </a:t>
            </a:r>
            <a:r>
              <a:rPr lang="de-DE" sz="1600" dirty="0">
                <a:solidFill>
                  <a:srgbClr val="0070C0"/>
                </a:solidFill>
              </a:rPr>
              <a:t>a</a:t>
            </a:r>
            <a:r>
              <a:rPr lang="de-DE" sz="1600" dirty="0">
                <a:solidFill>
                  <a:schemeClr val="bg1">
                    <a:lumMod val="50000"/>
                  </a:schemeClr>
                </a:solidFill>
              </a:rPr>
              <a:t> und geht durch den Punkt A.</a:t>
            </a:r>
          </a:p>
        </p:txBody>
      </p:sp>
      <mc:AlternateContent xmlns:mc="http://schemas.openxmlformats.org/markup-compatibility/2006" xmlns:a14="http://schemas.microsoft.com/office/drawing/2010/main">
        <mc:Choice Requires="a14">
          <p:graphicFrame>
            <p:nvGraphicFramePr>
              <p:cNvPr id="6" name="Tabelle 5">
                <a:extLst>
                  <a:ext uri="{FF2B5EF4-FFF2-40B4-BE49-F238E27FC236}">
                    <a16:creationId xmlns:a16="http://schemas.microsoft.com/office/drawing/2014/main" id="{65DDD45F-3CC2-859E-B63A-BFDE588902FA}"/>
                  </a:ext>
                </a:extLst>
              </p:cNvPr>
              <p:cNvGraphicFramePr>
                <a:graphicFrameLocks noGrp="1"/>
              </p:cNvGraphicFramePr>
              <p:nvPr>
                <p:extLst>
                  <p:ext uri="{D42A27DB-BD31-4B8C-83A1-F6EECF244321}">
                    <p14:modId xmlns:p14="http://schemas.microsoft.com/office/powerpoint/2010/main" val="2606097683"/>
                  </p:ext>
                </p:extLst>
              </p:nvPr>
            </p:nvGraphicFramePr>
            <p:xfrm>
              <a:off x="194261" y="4584659"/>
              <a:ext cx="8892368" cy="1318901"/>
            </p:xfrm>
            <a:graphic>
              <a:graphicData uri="http://schemas.openxmlformats.org/drawingml/2006/table">
                <a:tbl>
                  <a:tblPr firstRow="1" bandRow="1">
                    <a:tableStyleId>{5C22544A-7EE6-4342-B048-85BDC9FD1C3A}</a:tableStyleId>
                  </a:tblPr>
                  <a:tblGrid>
                    <a:gridCol w="4446184">
                      <a:extLst>
                        <a:ext uri="{9D8B030D-6E8A-4147-A177-3AD203B41FA5}">
                          <a16:colId xmlns:a16="http://schemas.microsoft.com/office/drawing/2014/main" val="3692566362"/>
                        </a:ext>
                      </a:extLst>
                    </a:gridCol>
                    <a:gridCol w="4446184">
                      <a:extLst>
                        <a:ext uri="{9D8B030D-6E8A-4147-A177-3AD203B41FA5}">
                          <a16:colId xmlns:a16="http://schemas.microsoft.com/office/drawing/2014/main" val="1247913324"/>
                        </a:ext>
                      </a:extLst>
                    </a:gridCol>
                  </a:tblGrid>
                  <a:tr h="303419">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3095002542"/>
                      </a:ext>
                    </a:extLst>
                  </a:tr>
                  <a:tr h="983621">
                    <a:tc>
                      <a:txBody>
                        <a:bodyPr/>
                        <a:lstStyle/>
                        <a:p>
                          <a:r>
                            <a:rPr lang="de-DE" sz="1600" dirty="0"/>
                            <a:t>Im allgemeinen Dreieck sind a = 5 cm und h</a:t>
                          </a:r>
                          <a:r>
                            <a:rPr lang="de-DE" sz="1600" baseline="-25000" dirty="0"/>
                            <a:t>a</a:t>
                          </a:r>
                          <a:r>
                            <a:rPr lang="de-DE" sz="1600" dirty="0"/>
                            <a:t> = 6 cm gegeben. Berechne die Fläche.</a:t>
                          </a:r>
                        </a:p>
                        <a:p>
                          <a:r>
                            <a:rPr lang="de-DE" sz="1600" dirty="0"/>
                            <a:t>Rechnung: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𝐴</m:t>
                                  </m:r>
                                </m:e>
                                <m:sub>
                                  <m:r>
                                    <a:rPr lang="de-DE" sz="1600" b="0" i="1" smtClean="0">
                                      <a:latin typeface="Cambria Math" panose="02040503050406030204" pitchFamily="18" charset="0"/>
                                    </a:rPr>
                                    <m:t>𝐷𝑟𝑒𝑖𝑒𝑐𝑘</m:t>
                                  </m:r>
                                </m:sub>
                              </m:sSub>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solidFill>
                                        <a:srgbClr val="0070C0"/>
                                      </a:solidFill>
                                      <a:latin typeface="Cambria Math" panose="02040503050406030204" pitchFamily="18" charset="0"/>
                                    </a:rPr>
                                    <m:t>5</m:t>
                                  </m:r>
                                  <m:r>
                                    <a:rPr lang="de-DE" sz="1600" i="1">
                                      <a:latin typeface="Cambria Math" panose="02040503050406030204" pitchFamily="18" charset="0"/>
                                      <a:ea typeface="Cambria Math" panose="02040503050406030204" pitchFamily="18" charset="0"/>
                                    </a:rPr>
                                    <m:t>∙</m:t>
                                  </m:r>
                                  <m:r>
                                    <a:rPr lang="de-DE" sz="1600" b="0" i="1" smtClean="0">
                                      <a:solidFill>
                                        <a:schemeClr val="accent6">
                                          <a:lumMod val="75000"/>
                                        </a:schemeClr>
                                      </a:solidFill>
                                      <a:latin typeface="Cambria Math" panose="02040503050406030204" pitchFamily="18" charset="0"/>
                                      <a:ea typeface="Cambria Math" panose="02040503050406030204" pitchFamily="18" charset="0"/>
                                    </a:rPr>
                                    <m:t>6</m:t>
                                  </m:r>
                                </m:num>
                                <m:den>
                                  <m:r>
                                    <a:rPr lang="de-DE" sz="1600" b="0" i="1" smtClean="0">
                                      <a:latin typeface="Cambria Math" panose="02040503050406030204" pitchFamily="18" charset="0"/>
                                    </a:rPr>
                                    <m:t>2</m:t>
                                  </m:r>
                                </m:den>
                              </m:f>
                              <m:r>
                                <a:rPr lang="de-DE" sz="1600" b="0" i="1" smtClean="0">
                                  <a:latin typeface="Cambria Math" panose="02040503050406030204" pitchFamily="18" charset="0"/>
                                </a:rPr>
                                <m:t>=15</m:t>
                              </m:r>
                            </m:oMath>
                          </a14:m>
                          <a:r>
                            <a:rPr lang="de-DE" sz="1600" dirty="0"/>
                            <a:t> cm²</a:t>
                          </a:r>
                        </a:p>
                      </a:txBody>
                      <a:tcPr/>
                    </a:tc>
                    <a:tc>
                      <a:txBody>
                        <a:bodyPr/>
                        <a:lstStyle/>
                        <a:p>
                          <a:r>
                            <a:rPr lang="de-DE" sz="1600" dirty="0"/>
                            <a:t>Im rechtwinkligen Dreieck sind a = 4 cm und </a:t>
                          </a:r>
                        </a:p>
                        <a:p>
                          <a:r>
                            <a:rPr lang="de-DE" sz="1600" dirty="0"/>
                            <a:t>b = 5 cm gegeben. Berechne die Fläche.</a:t>
                          </a:r>
                        </a:p>
                        <a:p>
                          <a:r>
                            <a:rPr lang="de-DE" sz="1600" dirty="0"/>
                            <a:t>Rechnung: A</a:t>
                          </a:r>
                          <a:r>
                            <a:rPr lang="de-DE" sz="1600" baseline="-25000" dirty="0"/>
                            <a:t>rechtwinkliges</a:t>
                          </a:r>
                          <a:r>
                            <a:rPr lang="de-DE" sz="1600" dirty="0"/>
                            <a:t> </a:t>
                          </a:r>
                          <a:r>
                            <a:rPr lang="de-DE" sz="1600" baseline="-25000" dirty="0"/>
                            <a:t>Dreieck</a:t>
                          </a:r>
                          <a:r>
                            <a:rPr lang="de-DE" sz="1600" dirty="0"/>
                            <a:t> = </a:t>
                          </a:r>
                          <a14:m>
                            <m:oMath xmlns:m="http://schemas.openxmlformats.org/officeDocument/2006/math">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4</m:t>
                                  </m:r>
                                  <m:r>
                                    <a:rPr lang="de-DE" sz="1600" b="0" i="1" dirty="0">
                                      <a:solidFill>
                                        <a:prstClr val="black"/>
                                      </a:solidFill>
                                      <a:latin typeface="Cambria Math" panose="02040503050406030204" pitchFamily="18" charset="0"/>
                                      <a:ea typeface="Cambria Math" panose="02040503050406030204" pitchFamily="18" charset="0"/>
                                    </a:rPr>
                                    <m:t> </m:t>
                                  </m:r>
                                  <m:r>
                                    <a:rPr lang="de-DE" sz="1600" b="0" i="1" smtClean="0">
                                      <a:solidFill>
                                        <a:prstClr val="black"/>
                                      </a:solidFill>
                                      <a:latin typeface="Cambria Math" panose="02040503050406030204" pitchFamily="18" charset="0"/>
                                      <a:ea typeface="Cambria Math" panose="02040503050406030204" pitchFamily="18" charset="0"/>
                                    </a:rPr>
                                    <m:t>∙ </m:t>
                                  </m:r>
                                  <m:r>
                                    <a:rPr lang="de-DE" sz="1600" i="1" dirty="0" smtClean="0">
                                      <a:latin typeface="Cambria Math" panose="02040503050406030204" pitchFamily="18" charset="0"/>
                                    </a:rPr>
                                    <m:t>5</m:t>
                                  </m:r>
                                </m:num>
                                <m:den>
                                  <m:r>
                                    <a:rPr lang="de-DE" sz="1600" b="0" i="1" dirty="0" smtClean="0">
                                      <a:latin typeface="Cambria Math" panose="02040503050406030204" pitchFamily="18" charset="0"/>
                                    </a:rPr>
                                    <m:t>2</m:t>
                                  </m:r>
                                </m:den>
                              </m:f>
                            </m:oMath>
                          </a14:m>
                          <a:r>
                            <a:rPr lang="de-DE" sz="1600" dirty="0"/>
                            <a:t>= 10 cm²</a:t>
                          </a:r>
                        </a:p>
                      </a:txBody>
                      <a:tcPr/>
                    </a:tc>
                    <a:extLst>
                      <a:ext uri="{0D108BD9-81ED-4DB2-BD59-A6C34878D82A}">
                        <a16:rowId xmlns:a16="http://schemas.microsoft.com/office/drawing/2014/main" val="157527352"/>
                      </a:ext>
                    </a:extLst>
                  </a:tr>
                </a:tbl>
              </a:graphicData>
            </a:graphic>
          </p:graphicFrame>
        </mc:Choice>
        <mc:Fallback xmlns="">
          <p:graphicFrame>
            <p:nvGraphicFramePr>
              <p:cNvPr id="6" name="Tabelle 5">
                <a:extLst>
                  <a:ext uri="{FF2B5EF4-FFF2-40B4-BE49-F238E27FC236}">
                    <a16:creationId xmlns:a16="http://schemas.microsoft.com/office/drawing/2014/main" id="{65DDD45F-3CC2-859E-B63A-BFDE588902FA}"/>
                  </a:ext>
                </a:extLst>
              </p:cNvPr>
              <p:cNvGraphicFramePr>
                <a:graphicFrameLocks noGrp="1"/>
              </p:cNvGraphicFramePr>
              <p:nvPr>
                <p:extLst>
                  <p:ext uri="{D42A27DB-BD31-4B8C-83A1-F6EECF244321}">
                    <p14:modId xmlns:p14="http://schemas.microsoft.com/office/powerpoint/2010/main" val="2606097683"/>
                  </p:ext>
                </p:extLst>
              </p:nvPr>
            </p:nvGraphicFramePr>
            <p:xfrm>
              <a:off x="194261" y="4584659"/>
              <a:ext cx="8892368" cy="1318901"/>
            </p:xfrm>
            <a:graphic>
              <a:graphicData uri="http://schemas.openxmlformats.org/drawingml/2006/table">
                <a:tbl>
                  <a:tblPr firstRow="1" bandRow="1">
                    <a:tableStyleId>{5C22544A-7EE6-4342-B048-85BDC9FD1C3A}</a:tableStyleId>
                  </a:tblPr>
                  <a:tblGrid>
                    <a:gridCol w="4446184">
                      <a:extLst>
                        <a:ext uri="{9D8B030D-6E8A-4147-A177-3AD203B41FA5}">
                          <a16:colId xmlns:a16="http://schemas.microsoft.com/office/drawing/2014/main" val="3692566362"/>
                        </a:ext>
                      </a:extLst>
                    </a:gridCol>
                    <a:gridCol w="4446184">
                      <a:extLst>
                        <a:ext uri="{9D8B030D-6E8A-4147-A177-3AD203B41FA5}">
                          <a16:colId xmlns:a16="http://schemas.microsoft.com/office/drawing/2014/main" val="1247913324"/>
                        </a:ext>
                      </a:extLst>
                    </a:gridCol>
                  </a:tblGrid>
                  <a:tr h="335280">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3095002542"/>
                      </a:ext>
                    </a:extLst>
                  </a:tr>
                  <a:tr h="983621">
                    <a:tc>
                      <a:txBody>
                        <a:bodyPr/>
                        <a:lstStyle/>
                        <a:p>
                          <a:endParaRPr lang="de-DE"/>
                        </a:p>
                      </a:txBody>
                      <a:tcPr>
                        <a:blipFill>
                          <a:blip r:embed="rId5"/>
                          <a:stretch>
                            <a:fillRect l="-285" t="-35897" r="-100285" b="-2564"/>
                          </a:stretch>
                        </a:blipFill>
                      </a:tcPr>
                    </a:tc>
                    <a:tc>
                      <a:txBody>
                        <a:bodyPr/>
                        <a:lstStyle/>
                        <a:p>
                          <a:endParaRPr lang="de-DE"/>
                        </a:p>
                      </a:txBody>
                      <a:tcPr>
                        <a:blipFill>
                          <a:blip r:embed="rId5"/>
                          <a:stretch>
                            <a:fillRect l="-100571" t="-35897" r="-571" b="-2564"/>
                          </a:stretch>
                        </a:blipFill>
                      </a:tcPr>
                    </a:tc>
                    <a:extLst>
                      <a:ext uri="{0D108BD9-81ED-4DB2-BD59-A6C34878D82A}">
                        <a16:rowId xmlns:a16="http://schemas.microsoft.com/office/drawing/2014/main" val="157527352"/>
                      </a:ext>
                    </a:extLst>
                  </a:tr>
                </a:tbl>
              </a:graphicData>
            </a:graphic>
          </p:graphicFrame>
        </mc:Fallback>
      </mc:AlternateContent>
      <p:sp>
        <p:nvSpPr>
          <p:cNvPr id="9" name="Rechtwinkliges Dreieck 8">
            <a:extLst>
              <a:ext uri="{FF2B5EF4-FFF2-40B4-BE49-F238E27FC236}">
                <a16:creationId xmlns:a16="http://schemas.microsoft.com/office/drawing/2014/main" id="{FBD7A25E-5DE3-5E02-BA95-0CB70E0BA9DE}"/>
              </a:ext>
            </a:extLst>
          </p:cNvPr>
          <p:cNvSpPr/>
          <p:nvPr/>
        </p:nvSpPr>
        <p:spPr>
          <a:xfrm>
            <a:off x="7673482" y="3151015"/>
            <a:ext cx="1387193" cy="1106357"/>
          </a:xfrm>
          <a:prstGeom prst="rtTriangle">
            <a:avLst/>
          </a:prstGeom>
          <a:solidFill>
            <a:schemeClr val="bg1"/>
          </a:solidFill>
          <a:ln>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ln w="0"/>
              <a:solidFill>
                <a:schemeClr val="tx1"/>
              </a:solidFill>
              <a:effectLst>
                <a:outerShdw blurRad="38100" dist="19050" dir="2700000" algn="tl" rotWithShape="0">
                  <a:schemeClr val="dk1">
                    <a:alpha val="40000"/>
                  </a:schemeClr>
                </a:outerShdw>
              </a:effectLst>
            </a:endParaRPr>
          </a:p>
        </p:txBody>
      </p:sp>
      <p:sp>
        <p:nvSpPr>
          <p:cNvPr id="11" name="Textfeld 10">
            <a:extLst>
              <a:ext uri="{FF2B5EF4-FFF2-40B4-BE49-F238E27FC236}">
                <a16:creationId xmlns:a16="http://schemas.microsoft.com/office/drawing/2014/main" id="{9F928AD4-FF55-B3A4-B42F-ED8C6DD8A4CE}"/>
              </a:ext>
            </a:extLst>
          </p:cNvPr>
          <p:cNvSpPr txBox="1"/>
          <p:nvPr/>
        </p:nvSpPr>
        <p:spPr>
          <a:xfrm>
            <a:off x="7380151" y="3576614"/>
            <a:ext cx="379081" cy="369332"/>
          </a:xfrm>
          <a:prstGeom prst="rect">
            <a:avLst/>
          </a:prstGeom>
          <a:noFill/>
        </p:spPr>
        <p:txBody>
          <a:bodyPr wrap="square" rtlCol="0">
            <a:spAutoFit/>
          </a:bodyPr>
          <a:lstStyle/>
          <a:p>
            <a:r>
              <a:rPr lang="de-DE" dirty="0"/>
              <a:t>a</a:t>
            </a:r>
          </a:p>
        </p:txBody>
      </p:sp>
      <p:sp>
        <p:nvSpPr>
          <p:cNvPr id="12" name="Textfeld 11">
            <a:extLst>
              <a:ext uri="{FF2B5EF4-FFF2-40B4-BE49-F238E27FC236}">
                <a16:creationId xmlns:a16="http://schemas.microsoft.com/office/drawing/2014/main" id="{48A2BBA7-5161-0A34-4EB6-D436E3BD18FB}"/>
              </a:ext>
            </a:extLst>
          </p:cNvPr>
          <p:cNvSpPr txBox="1"/>
          <p:nvPr/>
        </p:nvSpPr>
        <p:spPr>
          <a:xfrm>
            <a:off x="8177537" y="4215327"/>
            <a:ext cx="379081" cy="369332"/>
          </a:xfrm>
          <a:prstGeom prst="rect">
            <a:avLst/>
          </a:prstGeom>
          <a:noFill/>
        </p:spPr>
        <p:txBody>
          <a:bodyPr wrap="square" rtlCol="0">
            <a:spAutoFit/>
          </a:bodyPr>
          <a:lstStyle/>
          <a:p>
            <a:r>
              <a:rPr lang="de-DE" dirty="0"/>
              <a:t>b</a:t>
            </a:r>
          </a:p>
        </p:txBody>
      </p:sp>
      <p:sp>
        <p:nvSpPr>
          <p:cNvPr id="7" name="Fußzeilenplatzhalter 5">
            <a:extLst>
              <a:ext uri="{FF2B5EF4-FFF2-40B4-BE49-F238E27FC236}">
                <a16:creationId xmlns:a16="http://schemas.microsoft.com/office/drawing/2014/main" id="{6CC07730-3E4C-AE0A-66AA-F42B0597ED58}"/>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635665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B827F188-A3DB-C5E3-0473-8F3F2DEB4883}"/>
                  </a:ext>
                </a:extLst>
              </p:cNvPr>
              <p:cNvSpPr>
                <a:spLocks noGrp="1"/>
              </p:cNvSpPr>
              <p:nvPr>
                <p:ph idx="1"/>
              </p:nvPr>
            </p:nvSpPr>
            <p:spPr>
              <a:xfrm>
                <a:off x="64289" y="1052736"/>
                <a:ext cx="9121457" cy="5188421"/>
              </a:xfrm>
            </p:spPr>
            <p:txBody>
              <a:bodyPr/>
              <a:lstStyle/>
              <a:p>
                <a:r>
                  <a:rPr lang="de-DE" b="1" dirty="0"/>
                  <a:t>Fläche von Rechteck und Quadrat</a:t>
                </a:r>
              </a:p>
              <a:p>
                <a:r>
                  <a:rPr lang="de-DE" sz="1600" dirty="0"/>
                  <a:t>Ein Quadrat ist ein Viereck mit vier gleichlangen Seiten und vier rechten Winkeln.</a:t>
                </a:r>
              </a:p>
              <a:p>
                <a:r>
                  <a:rPr lang="de-DE" sz="1600" dirty="0"/>
                  <a:t>Für den Flächeninhalt gilt die Formel: A = a²</a:t>
                </a:r>
              </a:p>
              <a:p>
                <a:r>
                  <a:rPr lang="de-DE" sz="1600" dirty="0"/>
                  <a:t>Für den Umfang gilt: u = 4a</a:t>
                </a:r>
              </a:p>
              <a:p>
                <a:endParaRPr lang="de-DE" sz="1600" dirty="0"/>
              </a:p>
              <a:p>
                <a:r>
                  <a:rPr lang="de-DE" sz="1600" dirty="0"/>
                  <a:t>Ein Rechteck ist ein Viereck mit vier rechten Winkeln. Gegenüberliegende Seiten sind gleichlang und parallel. Für den Flächeninhalt gilt die Formel: A = a</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oMath>
                </a14:m>
                <a:r>
                  <a:rPr lang="de-DE" sz="1600" dirty="0"/>
                  <a:t> b</a:t>
                </a:r>
              </a:p>
              <a:p>
                <a:r>
                  <a:rPr lang="de-DE" sz="1600" dirty="0"/>
                  <a:t>Für den Umfang gilt:  u = 2a + 2b</a:t>
                </a:r>
              </a:p>
              <a:p>
                <a:endParaRPr lang="de-DE" dirty="0"/>
              </a:p>
              <a:p>
                <a:endParaRPr lang="de-DE" dirty="0"/>
              </a:p>
            </p:txBody>
          </p:sp>
        </mc:Choice>
        <mc:Fallback xmlns="">
          <p:sp>
            <p:nvSpPr>
              <p:cNvPr id="2" name="Inhaltsplatzhalter 1">
                <a:extLst>
                  <a:ext uri="{FF2B5EF4-FFF2-40B4-BE49-F238E27FC236}">
                    <a16:creationId xmlns:a16="http://schemas.microsoft.com/office/drawing/2014/main" id="{B827F188-A3DB-C5E3-0473-8F3F2DEB4883}"/>
                  </a:ext>
                </a:extLst>
              </p:cNvPr>
              <p:cNvSpPr>
                <a:spLocks noGrp="1" noRot="1" noChangeAspect="1" noMove="1" noResize="1" noEditPoints="1" noAdjustHandles="1" noChangeArrowheads="1" noChangeShapeType="1" noTextEdit="1"/>
              </p:cNvSpPr>
              <p:nvPr>
                <p:ph idx="1"/>
              </p:nvPr>
            </p:nvSpPr>
            <p:spPr>
              <a:xfrm>
                <a:off x="64289" y="1052736"/>
                <a:ext cx="9121457" cy="51884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A447C7BD-8325-E43C-DAEE-5093BE2BD579}"/>
              </a:ext>
            </a:extLst>
          </p:cNvPr>
          <p:cNvSpPr>
            <a:spLocks noGrp="1"/>
          </p:cNvSpPr>
          <p:nvPr>
            <p:ph type="body" sz="quarter" idx="11"/>
          </p:nvPr>
        </p:nvSpPr>
        <p:spPr/>
        <p:txBody>
          <a:bodyPr/>
          <a:lstStyle/>
          <a:p>
            <a:pPr algn="ctr"/>
            <a:r>
              <a:rPr lang="de-DE" dirty="0"/>
              <a:t>Hilfe 3</a:t>
            </a:r>
          </a:p>
        </p:txBody>
      </p:sp>
      <p:sp>
        <p:nvSpPr>
          <p:cNvPr id="4" name="Titel 3">
            <a:extLst>
              <a:ext uri="{FF2B5EF4-FFF2-40B4-BE49-F238E27FC236}">
                <a16:creationId xmlns:a16="http://schemas.microsoft.com/office/drawing/2014/main" id="{BD421CF5-E21F-36AA-D6DB-B422FB87F2CF}"/>
              </a:ext>
            </a:extLst>
          </p:cNvPr>
          <p:cNvSpPr>
            <a:spLocks noGrp="1"/>
          </p:cNvSpPr>
          <p:nvPr>
            <p:ph type="title"/>
          </p:nvPr>
        </p:nvSpPr>
        <p:spPr/>
        <p:txBody>
          <a:bodyPr>
            <a:normAutofit fontScale="90000"/>
          </a:bodyPr>
          <a:lstStyle/>
          <a:p>
            <a:r>
              <a:rPr lang="de-DE" dirty="0"/>
              <a:t>Flächeninhalt von Rechteck und Quadrat</a:t>
            </a:r>
          </a:p>
        </p:txBody>
      </p:sp>
      <p:sp>
        <p:nvSpPr>
          <p:cNvPr id="6" name="Rechteck 5">
            <a:extLst>
              <a:ext uri="{FF2B5EF4-FFF2-40B4-BE49-F238E27FC236}">
                <a16:creationId xmlns:a16="http://schemas.microsoft.com/office/drawing/2014/main" id="{A066AA2D-15AE-BC37-103F-9C685A55E3D2}"/>
              </a:ext>
            </a:extLst>
          </p:cNvPr>
          <p:cNvSpPr/>
          <p:nvPr/>
        </p:nvSpPr>
        <p:spPr>
          <a:xfrm>
            <a:off x="7041452" y="1646753"/>
            <a:ext cx="1008112" cy="93610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a²</a:t>
            </a:r>
          </a:p>
        </p:txBody>
      </p:sp>
      <p:sp>
        <p:nvSpPr>
          <p:cNvPr id="7" name="Rechteck 6">
            <a:extLst>
              <a:ext uri="{FF2B5EF4-FFF2-40B4-BE49-F238E27FC236}">
                <a16:creationId xmlns:a16="http://schemas.microsoft.com/office/drawing/2014/main" id="{6933CE88-57E5-83A7-C54E-2805D0647118}"/>
              </a:ext>
            </a:extLst>
          </p:cNvPr>
          <p:cNvSpPr/>
          <p:nvPr/>
        </p:nvSpPr>
        <p:spPr>
          <a:xfrm>
            <a:off x="6465168" y="2924944"/>
            <a:ext cx="1728192" cy="93610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C3BFC321-CBE2-BCF4-4C1B-ACF2465BAC38}"/>
              </a:ext>
            </a:extLst>
          </p:cNvPr>
          <p:cNvGrpSpPr/>
          <p:nvPr/>
        </p:nvGrpSpPr>
        <p:grpSpPr>
          <a:xfrm>
            <a:off x="6760409" y="1320550"/>
            <a:ext cx="830114" cy="984808"/>
            <a:chOff x="6760409" y="1320550"/>
            <a:chExt cx="830114" cy="984808"/>
          </a:xfrm>
        </p:grpSpPr>
        <p:sp>
          <p:nvSpPr>
            <p:cNvPr id="8" name="Textfeld 7">
              <a:extLst>
                <a:ext uri="{FF2B5EF4-FFF2-40B4-BE49-F238E27FC236}">
                  <a16:creationId xmlns:a16="http://schemas.microsoft.com/office/drawing/2014/main" id="{ABFA08D6-3771-AF9B-B206-C895DEEB3310}"/>
                </a:ext>
              </a:extLst>
            </p:cNvPr>
            <p:cNvSpPr txBox="1"/>
            <p:nvPr/>
          </p:nvSpPr>
          <p:spPr>
            <a:xfrm>
              <a:off x="7374499" y="1320550"/>
              <a:ext cx="216024" cy="369332"/>
            </a:xfrm>
            <a:prstGeom prst="rect">
              <a:avLst/>
            </a:prstGeom>
            <a:noFill/>
          </p:spPr>
          <p:txBody>
            <a:bodyPr wrap="square" rtlCol="0">
              <a:spAutoFit/>
            </a:bodyPr>
            <a:lstStyle/>
            <a:p>
              <a:r>
                <a:rPr lang="de-DE" dirty="0"/>
                <a:t>a</a:t>
              </a:r>
            </a:p>
          </p:txBody>
        </p:sp>
        <p:sp>
          <p:nvSpPr>
            <p:cNvPr id="9" name="Textfeld 8">
              <a:extLst>
                <a:ext uri="{FF2B5EF4-FFF2-40B4-BE49-F238E27FC236}">
                  <a16:creationId xmlns:a16="http://schemas.microsoft.com/office/drawing/2014/main" id="{89958BE8-9FF0-6C2E-2AAC-053801976298}"/>
                </a:ext>
              </a:extLst>
            </p:cNvPr>
            <p:cNvSpPr txBox="1"/>
            <p:nvPr/>
          </p:nvSpPr>
          <p:spPr>
            <a:xfrm>
              <a:off x="6760409" y="1936026"/>
              <a:ext cx="295274" cy="369332"/>
            </a:xfrm>
            <a:prstGeom prst="rect">
              <a:avLst/>
            </a:prstGeom>
            <a:noFill/>
          </p:spPr>
          <p:txBody>
            <a:bodyPr wrap="none" rtlCol="0">
              <a:spAutoFit/>
            </a:bodyPr>
            <a:lstStyle/>
            <a:p>
              <a:r>
                <a:rPr lang="de-DE" dirty="0"/>
                <a:t>a</a:t>
              </a:r>
            </a:p>
          </p:txBody>
        </p:sp>
      </p:grpSp>
      <p:sp>
        <p:nvSpPr>
          <p:cNvPr id="10" name="Textfeld 9">
            <a:extLst>
              <a:ext uri="{FF2B5EF4-FFF2-40B4-BE49-F238E27FC236}">
                <a16:creationId xmlns:a16="http://schemas.microsoft.com/office/drawing/2014/main" id="{7CF7A0AE-4CE1-E6F7-B14C-766071FAB6FA}"/>
              </a:ext>
            </a:extLst>
          </p:cNvPr>
          <p:cNvSpPr txBox="1"/>
          <p:nvPr/>
        </p:nvSpPr>
        <p:spPr>
          <a:xfrm>
            <a:off x="6465135" y="3172292"/>
            <a:ext cx="295274" cy="369332"/>
          </a:xfrm>
          <a:prstGeom prst="rect">
            <a:avLst/>
          </a:prstGeom>
          <a:noFill/>
        </p:spPr>
        <p:txBody>
          <a:bodyPr wrap="none" rtlCol="0">
            <a:spAutoFit/>
          </a:bodyPr>
          <a:lstStyle/>
          <a:p>
            <a:r>
              <a:rPr lang="de-DE" dirty="0"/>
              <a:t>a</a:t>
            </a:r>
          </a:p>
        </p:txBody>
      </p:sp>
      <p:sp>
        <p:nvSpPr>
          <p:cNvPr id="11" name="Textfeld 10">
            <a:extLst>
              <a:ext uri="{FF2B5EF4-FFF2-40B4-BE49-F238E27FC236}">
                <a16:creationId xmlns:a16="http://schemas.microsoft.com/office/drawing/2014/main" id="{64451B27-B10C-DB32-2829-5157F79155C1}"/>
              </a:ext>
            </a:extLst>
          </p:cNvPr>
          <p:cNvSpPr txBox="1"/>
          <p:nvPr/>
        </p:nvSpPr>
        <p:spPr>
          <a:xfrm>
            <a:off x="7901927" y="3172292"/>
            <a:ext cx="295274" cy="369332"/>
          </a:xfrm>
          <a:prstGeom prst="rect">
            <a:avLst/>
          </a:prstGeom>
          <a:noFill/>
        </p:spPr>
        <p:txBody>
          <a:bodyPr wrap="square" rtlCol="0">
            <a:spAutoFit/>
          </a:bodyPr>
          <a:lstStyle/>
          <a:p>
            <a:r>
              <a:rPr lang="de-DE" dirty="0"/>
              <a:t>a</a:t>
            </a:r>
          </a:p>
        </p:txBody>
      </p:sp>
      <p:sp>
        <p:nvSpPr>
          <p:cNvPr id="12" name="Textfeld 11">
            <a:extLst>
              <a:ext uri="{FF2B5EF4-FFF2-40B4-BE49-F238E27FC236}">
                <a16:creationId xmlns:a16="http://schemas.microsoft.com/office/drawing/2014/main" id="{29D1BB3D-55A1-E7C6-B5D7-EB668B98115E}"/>
              </a:ext>
            </a:extLst>
          </p:cNvPr>
          <p:cNvSpPr txBox="1"/>
          <p:nvPr/>
        </p:nvSpPr>
        <p:spPr>
          <a:xfrm>
            <a:off x="7176017" y="2907855"/>
            <a:ext cx="306494" cy="369332"/>
          </a:xfrm>
          <a:prstGeom prst="rect">
            <a:avLst/>
          </a:prstGeom>
          <a:noFill/>
        </p:spPr>
        <p:txBody>
          <a:bodyPr wrap="none" rtlCol="0">
            <a:spAutoFit/>
          </a:bodyPr>
          <a:lstStyle/>
          <a:p>
            <a:r>
              <a:rPr lang="de-DE" dirty="0"/>
              <a:t>b</a:t>
            </a:r>
          </a:p>
        </p:txBody>
      </p:sp>
      <p:sp>
        <p:nvSpPr>
          <p:cNvPr id="13" name="Textfeld 12">
            <a:extLst>
              <a:ext uri="{FF2B5EF4-FFF2-40B4-BE49-F238E27FC236}">
                <a16:creationId xmlns:a16="http://schemas.microsoft.com/office/drawing/2014/main" id="{167B420F-E6F5-FD9C-658A-5BD1DDA28C57}"/>
              </a:ext>
            </a:extLst>
          </p:cNvPr>
          <p:cNvSpPr txBox="1"/>
          <p:nvPr/>
        </p:nvSpPr>
        <p:spPr>
          <a:xfrm>
            <a:off x="7176017" y="3516329"/>
            <a:ext cx="306494" cy="369332"/>
          </a:xfrm>
          <a:prstGeom prst="rect">
            <a:avLst/>
          </a:prstGeom>
          <a:noFill/>
        </p:spPr>
        <p:txBody>
          <a:bodyPr wrap="none" rtlCol="0">
            <a:spAutoFit/>
          </a:bodyPr>
          <a:lstStyle/>
          <a:p>
            <a:r>
              <a:rPr lang="de-DE" dirty="0"/>
              <a:t>b</a:t>
            </a:r>
          </a:p>
        </p:txBody>
      </p:sp>
      <mc:AlternateContent xmlns:mc="http://schemas.openxmlformats.org/markup-compatibility/2006" xmlns:a14="http://schemas.microsoft.com/office/drawing/2010/main">
        <mc:Choice Requires="a14">
          <p:graphicFrame>
            <p:nvGraphicFramePr>
              <p:cNvPr id="14" name="Tabelle 13">
                <a:extLst>
                  <a:ext uri="{FF2B5EF4-FFF2-40B4-BE49-F238E27FC236}">
                    <a16:creationId xmlns:a16="http://schemas.microsoft.com/office/drawing/2014/main" id="{3C8CA495-0140-7F93-C8BB-315551C9DD61}"/>
                  </a:ext>
                </a:extLst>
              </p:cNvPr>
              <p:cNvGraphicFramePr>
                <a:graphicFrameLocks noGrp="1"/>
              </p:cNvGraphicFramePr>
              <p:nvPr>
                <p:extLst>
                  <p:ext uri="{D42A27DB-BD31-4B8C-83A1-F6EECF244321}">
                    <p14:modId xmlns:p14="http://schemas.microsoft.com/office/powerpoint/2010/main" val="1977670212"/>
                  </p:ext>
                </p:extLst>
              </p:nvPr>
            </p:nvGraphicFramePr>
            <p:xfrm>
              <a:off x="229625" y="3942263"/>
              <a:ext cx="8790784" cy="1645920"/>
            </p:xfrm>
            <a:graphic>
              <a:graphicData uri="http://schemas.openxmlformats.org/drawingml/2006/table">
                <a:tbl>
                  <a:tblPr firstRow="1" bandRow="1">
                    <a:tableStyleId>{5C22544A-7EE6-4342-B048-85BDC9FD1C3A}</a:tableStyleId>
                  </a:tblPr>
                  <a:tblGrid>
                    <a:gridCol w="4395392">
                      <a:extLst>
                        <a:ext uri="{9D8B030D-6E8A-4147-A177-3AD203B41FA5}">
                          <a16:colId xmlns:a16="http://schemas.microsoft.com/office/drawing/2014/main" val="3215498964"/>
                        </a:ext>
                      </a:extLst>
                    </a:gridCol>
                    <a:gridCol w="4395392">
                      <a:extLst>
                        <a:ext uri="{9D8B030D-6E8A-4147-A177-3AD203B41FA5}">
                          <a16:colId xmlns:a16="http://schemas.microsoft.com/office/drawing/2014/main" val="505262435"/>
                        </a:ext>
                      </a:extLst>
                    </a:gridCol>
                  </a:tblGrid>
                  <a:tr h="240405">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3351474370"/>
                      </a:ext>
                    </a:extLst>
                  </a:tr>
                  <a:tr h="928183">
                    <a:tc>
                      <a:txBody>
                        <a:bodyPr/>
                        <a:lstStyle/>
                        <a:p>
                          <a:r>
                            <a:rPr lang="de-DE" sz="1600" dirty="0"/>
                            <a:t>Ein Quadrat besitzt die Seitenlänge  a = 5cm. Berechne A und u.</a:t>
                          </a:r>
                        </a:p>
                        <a:p>
                          <a:r>
                            <a:rPr lang="de-DE" sz="1600" dirty="0"/>
                            <a:t>Lösung:</a:t>
                          </a:r>
                        </a:p>
                        <a:p>
                          <a:r>
                            <a:rPr lang="de-DE" sz="1600" dirty="0"/>
                            <a:t>A = a²        A = 5² = 25 cm²</a:t>
                          </a:r>
                        </a:p>
                        <a:p>
                          <a:r>
                            <a:rPr lang="de-DE" sz="1600" dirty="0"/>
                            <a:t>u = 4a        u = 4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5 = 20 cm</a:t>
                          </a:r>
                        </a:p>
                      </a:txBody>
                      <a:tcPr/>
                    </a:tc>
                    <a:tc>
                      <a:txBody>
                        <a:bodyPr/>
                        <a:lstStyle/>
                        <a:p>
                          <a:r>
                            <a:rPr lang="de-DE" sz="1600" dirty="0"/>
                            <a:t>Ein Rechteck besitzt die Seitenlängen a = 4 cm und b = 6 cm. Berechne A und u.</a:t>
                          </a:r>
                        </a:p>
                        <a:p>
                          <a:r>
                            <a:rPr lang="de-DE" sz="1600" dirty="0"/>
                            <a:t>Lösung:</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600" dirty="0"/>
                            <a:t>A = a</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oMath>
                          </a14:m>
                          <a:r>
                            <a:rPr lang="de-DE" sz="1600" dirty="0"/>
                            <a:t> b   A = 4</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oMath>
                          </a14:m>
                          <a:r>
                            <a:rPr lang="de-DE" sz="1600" dirty="0"/>
                            <a:t> 6 = 24</a:t>
                          </a:r>
                          <a:r>
                            <a:rPr lang="de-DE" sz="1600" baseline="0" dirty="0"/>
                            <a:t> cm²</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600" baseline="0" dirty="0"/>
                            <a:t>u = 2a + 2b     u = 2</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baseline="0" dirty="0"/>
                            <a:t>4 + 2</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baseline="0" dirty="0"/>
                            <a:t>6 = 8 + 12 = 20 cm</a:t>
                          </a:r>
                          <a:endParaRPr lang="de-DE" sz="1600" dirty="0"/>
                        </a:p>
                      </a:txBody>
                      <a:tcPr/>
                    </a:tc>
                    <a:extLst>
                      <a:ext uri="{0D108BD9-81ED-4DB2-BD59-A6C34878D82A}">
                        <a16:rowId xmlns:a16="http://schemas.microsoft.com/office/drawing/2014/main" val="3848977031"/>
                      </a:ext>
                    </a:extLst>
                  </a:tr>
                </a:tbl>
              </a:graphicData>
            </a:graphic>
          </p:graphicFrame>
        </mc:Choice>
        <mc:Fallback xmlns="">
          <p:graphicFrame>
            <p:nvGraphicFramePr>
              <p:cNvPr id="14" name="Tabelle 13">
                <a:extLst>
                  <a:ext uri="{FF2B5EF4-FFF2-40B4-BE49-F238E27FC236}">
                    <a16:creationId xmlns:a16="http://schemas.microsoft.com/office/drawing/2014/main" id="{3C8CA495-0140-7F93-C8BB-315551C9DD61}"/>
                  </a:ext>
                </a:extLst>
              </p:cNvPr>
              <p:cNvGraphicFramePr>
                <a:graphicFrameLocks noGrp="1"/>
              </p:cNvGraphicFramePr>
              <p:nvPr>
                <p:extLst>
                  <p:ext uri="{D42A27DB-BD31-4B8C-83A1-F6EECF244321}">
                    <p14:modId xmlns:p14="http://schemas.microsoft.com/office/powerpoint/2010/main" val="1977670212"/>
                  </p:ext>
                </p:extLst>
              </p:nvPr>
            </p:nvGraphicFramePr>
            <p:xfrm>
              <a:off x="229625" y="3942263"/>
              <a:ext cx="8790784" cy="1645920"/>
            </p:xfrm>
            <a:graphic>
              <a:graphicData uri="http://schemas.openxmlformats.org/drawingml/2006/table">
                <a:tbl>
                  <a:tblPr firstRow="1" bandRow="1">
                    <a:tableStyleId>{5C22544A-7EE6-4342-B048-85BDC9FD1C3A}</a:tableStyleId>
                  </a:tblPr>
                  <a:tblGrid>
                    <a:gridCol w="4395392">
                      <a:extLst>
                        <a:ext uri="{9D8B030D-6E8A-4147-A177-3AD203B41FA5}">
                          <a16:colId xmlns:a16="http://schemas.microsoft.com/office/drawing/2014/main" val="3215498964"/>
                        </a:ext>
                      </a:extLst>
                    </a:gridCol>
                    <a:gridCol w="4395392">
                      <a:extLst>
                        <a:ext uri="{9D8B030D-6E8A-4147-A177-3AD203B41FA5}">
                          <a16:colId xmlns:a16="http://schemas.microsoft.com/office/drawing/2014/main" val="505262435"/>
                        </a:ext>
                      </a:extLst>
                    </a:gridCol>
                  </a:tblGrid>
                  <a:tr h="335280">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3351474370"/>
                      </a:ext>
                    </a:extLst>
                  </a:tr>
                  <a:tr h="1310640">
                    <a:tc>
                      <a:txBody>
                        <a:bodyPr/>
                        <a:lstStyle/>
                        <a:p>
                          <a:endParaRPr lang="de-DE"/>
                        </a:p>
                      </a:txBody>
                      <a:tcPr>
                        <a:blipFill>
                          <a:blip r:embed="rId3"/>
                          <a:stretch>
                            <a:fillRect l="-288" t="-26923" r="-100288" b="-4808"/>
                          </a:stretch>
                        </a:blipFill>
                      </a:tcPr>
                    </a:tc>
                    <a:tc>
                      <a:txBody>
                        <a:bodyPr/>
                        <a:lstStyle/>
                        <a:p>
                          <a:endParaRPr lang="de-DE"/>
                        </a:p>
                      </a:txBody>
                      <a:tcPr>
                        <a:blipFill>
                          <a:blip r:embed="rId3"/>
                          <a:stretch>
                            <a:fillRect l="-100578" t="-26923" r="-578" b="-4808"/>
                          </a:stretch>
                        </a:blipFill>
                      </a:tcPr>
                    </a:tc>
                    <a:extLst>
                      <a:ext uri="{0D108BD9-81ED-4DB2-BD59-A6C34878D82A}">
                        <a16:rowId xmlns:a16="http://schemas.microsoft.com/office/drawing/2014/main" val="3848977031"/>
                      </a:ext>
                    </a:extLst>
                  </a:tr>
                </a:tbl>
              </a:graphicData>
            </a:graphic>
          </p:graphicFrame>
        </mc:Fallback>
      </mc:AlternateContent>
      <p:sp>
        <p:nvSpPr>
          <p:cNvPr id="16" name="Fußzeilenplatzhalter 5">
            <a:extLst>
              <a:ext uri="{FF2B5EF4-FFF2-40B4-BE49-F238E27FC236}">
                <a16:creationId xmlns:a16="http://schemas.microsoft.com/office/drawing/2014/main" id="{3F495454-8E71-EB8C-5320-26FFB327DCE1}"/>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2633577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8205D22-0B92-E38A-E6F6-18A03CEBD312}"/>
              </a:ext>
            </a:extLst>
          </p:cNvPr>
          <p:cNvSpPr>
            <a:spLocks noGrp="1"/>
          </p:cNvSpPr>
          <p:nvPr>
            <p:ph idx="1"/>
          </p:nvPr>
        </p:nvSpPr>
        <p:spPr>
          <a:xfrm>
            <a:off x="64289" y="1057156"/>
            <a:ext cx="9176439" cy="5188421"/>
          </a:xfrm>
        </p:spPr>
        <p:txBody>
          <a:bodyPr/>
          <a:lstStyle/>
          <a:p>
            <a:r>
              <a:rPr lang="de-DE" b="1" dirty="0"/>
              <a:t>Symmetrieachsen</a:t>
            </a:r>
          </a:p>
          <a:p>
            <a:r>
              <a:rPr lang="de-DE" sz="1600" dirty="0"/>
              <a:t>Figuren können </a:t>
            </a:r>
            <a:r>
              <a:rPr lang="de-DE" sz="1600" b="1" dirty="0"/>
              <a:t>Symmetrieachsen</a:t>
            </a:r>
            <a:r>
              <a:rPr lang="de-DE" sz="1600" dirty="0"/>
              <a:t> besitzen. Eine Symmetrieachse teilt eine Figur so, dass man die eine Seite genau auf die andere </a:t>
            </a:r>
            <a:r>
              <a:rPr lang="de-DE" sz="1600" b="1" dirty="0"/>
              <a:t>falten</a:t>
            </a:r>
            <a:r>
              <a:rPr lang="de-DE" sz="1600" dirty="0"/>
              <a:t> könnte. Denn beide Hälften sehen genau gleich aus. Das nennt man </a:t>
            </a:r>
            <a:r>
              <a:rPr lang="de-DE" sz="1600" b="1" dirty="0"/>
              <a:t>symmetrisch</a:t>
            </a:r>
            <a:r>
              <a:rPr lang="de-DE" sz="1600" dirty="0"/>
              <a:t>.</a:t>
            </a:r>
          </a:p>
          <a:p>
            <a:endParaRPr lang="de-DE" dirty="0"/>
          </a:p>
          <a:p>
            <a:endParaRPr lang="de-DE" dirty="0"/>
          </a:p>
          <a:p>
            <a:endParaRPr lang="de-DE" dirty="0"/>
          </a:p>
          <a:p>
            <a:endParaRPr lang="de-DE" dirty="0"/>
          </a:p>
          <a:p>
            <a:endParaRPr lang="de-DE" dirty="0"/>
          </a:p>
          <a:p>
            <a:endParaRPr lang="de-DE" dirty="0"/>
          </a:p>
          <a:p>
            <a:endParaRPr lang="de-DE" dirty="0"/>
          </a:p>
          <a:p>
            <a:pPr>
              <a:lnSpc>
                <a:spcPct val="150000"/>
              </a:lnSpc>
            </a:pPr>
            <a:r>
              <a:rPr lang="de-DE" sz="1600" dirty="0"/>
              <a:t>Beispielaufgabe mit Lösung: Gib die Anzahl an Symmetrieachsen an und zeichne sie ein</a:t>
            </a:r>
            <a:r>
              <a:rPr lang="de-DE" dirty="0"/>
              <a:t>.</a:t>
            </a:r>
          </a:p>
          <a:p>
            <a:endParaRPr lang="de-DE" dirty="0"/>
          </a:p>
        </p:txBody>
      </p:sp>
      <p:sp>
        <p:nvSpPr>
          <p:cNvPr id="3" name="Textplatzhalter 2">
            <a:extLst>
              <a:ext uri="{FF2B5EF4-FFF2-40B4-BE49-F238E27FC236}">
                <a16:creationId xmlns:a16="http://schemas.microsoft.com/office/drawing/2014/main" id="{633E3E42-D4B7-3AC8-A600-B6C033A09DB5}"/>
              </a:ext>
            </a:extLst>
          </p:cNvPr>
          <p:cNvSpPr>
            <a:spLocks noGrp="1"/>
          </p:cNvSpPr>
          <p:nvPr>
            <p:ph type="body" sz="quarter" idx="11"/>
          </p:nvPr>
        </p:nvSpPr>
        <p:spPr/>
        <p:txBody>
          <a:bodyPr/>
          <a:lstStyle/>
          <a:p>
            <a:pPr algn="ctr"/>
            <a:r>
              <a:rPr lang="de-DE" dirty="0"/>
              <a:t>Hilfe 4</a:t>
            </a:r>
          </a:p>
        </p:txBody>
      </p:sp>
      <p:sp>
        <p:nvSpPr>
          <p:cNvPr id="4" name="Titel 3">
            <a:extLst>
              <a:ext uri="{FF2B5EF4-FFF2-40B4-BE49-F238E27FC236}">
                <a16:creationId xmlns:a16="http://schemas.microsoft.com/office/drawing/2014/main" id="{5ECA4467-0081-81B7-BFAB-BD9945271987}"/>
              </a:ext>
            </a:extLst>
          </p:cNvPr>
          <p:cNvSpPr>
            <a:spLocks noGrp="1"/>
          </p:cNvSpPr>
          <p:nvPr>
            <p:ph type="title"/>
          </p:nvPr>
        </p:nvSpPr>
        <p:spPr/>
        <p:txBody>
          <a:bodyPr/>
          <a:lstStyle/>
          <a:p>
            <a:r>
              <a:rPr lang="de-DE" dirty="0"/>
              <a:t>Symmetrieachsen</a:t>
            </a:r>
          </a:p>
        </p:txBody>
      </p:sp>
      <p:cxnSp>
        <p:nvCxnSpPr>
          <p:cNvPr id="37" name="Gerader Verbinder 36">
            <a:extLst>
              <a:ext uri="{FF2B5EF4-FFF2-40B4-BE49-F238E27FC236}">
                <a16:creationId xmlns:a16="http://schemas.microsoft.com/office/drawing/2014/main" id="{01F63C37-AAE3-6F61-C75C-7D936E13DEA3}"/>
              </a:ext>
            </a:extLst>
          </p:cNvPr>
          <p:cNvCxnSpPr>
            <a:cxnSpLocks/>
            <a:stCxn id="31" idx="0"/>
            <a:endCxn id="31" idx="2"/>
          </p:cNvCxnSpPr>
          <p:nvPr/>
        </p:nvCxnSpPr>
        <p:spPr>
          <a:xfrm>
            <a:off x="1905147" y="2362488"/>
            <a:ext cx="0"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8AC5802E-48CA-7ACD-1045-1646EA909634}"/>
              </a:ext>
            </a:extLst>
          </p:cNvPr>
          <p:cNvSpPr/>
          <p:nvPr/>
        </p:nvSpPr>
        <p:spPr>
          <a:xfrm>
            <a:off x="4553880" y="2359301"/>
            <a:ext cx="1872208" cy="165616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38DE4751-ACAA-1D56-E629-11030989257D}"/>
              </a:ext>
            </a:extLst>
          </p:cNvPr>
          <p:cNvGrpSpPr/>
          <p:nvPr/>
        </p:nvGrpSpPr>
        <p:grpSpPr>
          <a:xfrm>
            <a:off x="7159018" y="2241629"/>
            <a:ext cx="1728192" cy="1656184"/>
            <a:chOff x="7123289" y="1995183"/>
            <a:chExt cx="1728192" cy="1656184"/>
          </a:xfrm>
        </p:grpSpPr>
        <p:sp>
          <p:nvSpPr>
            <p:cNvPr id="49" name="Gleichschenkliges Dreieck 48">
              <a:extLst>
                <a:ext uri="{FF2B5EF4-FFF2-40B4-BE49-F238E27FC236}">
                  <a16:creationId xmlns:a16="http://schemas.microsoft.com/office/drawing/2014/main" id="{50D90283-0244-0BCE-F8C3-830FD06849D4}"/>
                </a:ext>
              </a:extLst>
            </p:cNvPr>
            <p:cNvSpPr/>
            <p:nvPr/>
          </p:nvSpPr>
          <p:spPr>
            <a:xfrm>
              <a:off x="7123289" y="1995183"/>
              <a:ext cx="1728192" cy="1656184"/>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3C1AB71E-E533-9090-691B-03FA4D905546}"/>
                </a:ext>
              </a:extLst>
            </p:cNvPr>
            <p:cNvCxnSpPr>
              <a:cxnSpLocks/>
              <a:stCxn id="49" idx="0"/>
              <a:endCxn id="49" idx="3"/>
            </p:cNvCxnSpPr>
            <p:nvPr/>
          </p:nvCxnSpPr>
          <p:spPr>
            <a:xfrm>
              <a:off x="7987385" y="1995183"/>
              <a:ext cx="0" cy="1656184"/>
            </a:xfrm>
            <a:prstGeom prst="line">
              <a:avLst/>
            </a:prstGeom>
          </p:spPr>
          <p:style>
            <a:lnRef idx="1">
              <a:schemeClr val="dk1"/>
            </a:lnRef>
            <a:fillRef idx="0">
              <a:schemeClr val="dk1"/>
            </a:fillRef>
            <a:effectRef idx="0">
              <a:schemeClr val="dk1"/>
            </a:effectRef>
            <a:fontRef idx="minor">
              <a:schemeClr val="tx1"/>
            </a:fontRef>
          </p:style>
        </p:cxnSp>
      </p:grpSp>
      <p:sp>
        <p:nvSpPr>
          <p:cNvPr id="8" name="Pfeil: nach unten gekrümmt 7">
            <a:extLst>
              <a:ext uri="{FF2B5EF4-FFF2-40B4-BE49-F238E27FC236}">
                <a16:creationId xmlns:a16="http://schemas.microsoft.com/office/drawing/2014/main" id="{D8C3F329-A929-8FEE-4CDD-D7FA038385A8}"/>
              </a:ext>
            </a:extLst>
          </p:cNvPr>
          <p:cNvSpPr/>
          <p:nvPr/>
        </p:nvSpPr>
        <p:spPr>
          <a:xfrm rot="10800000">
            <a:off x="7384051" y="3973199"/>
            <a:ext cx="1278125" cy="39981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Pfeil: nach unten gekrümmt 8">
            <a:extLst>
              <a:ext uri="{FF2B5EF4-FFF2-40B4-BE49-F238E27FC236}">
                <a16:creationId xmlns:a16="http://schemas.microsoft.com/office/drawing/2014/main" id="{F0C74B5D-CC83-A94E-0962-0BB94C5A9680}"/>
              </a:ext>
            </a:extLst>
          </p:cNvPr>
          <p:cNvSpPr/>
          <p:nvPr/>
        </p:nvSpPr>
        <p:spPr>
          <a:xfrm>
            <a:off x="5114181" y="2066610"/>
            <a:ext cx="825648" cy="21075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8" name="Gruppieren 17">
            <a:extLst>
              <a:ext uri="{FF2B5EF4-FFF2-40B4-BE49-F238E27FC236}">
                <a16:creationId xmlns:a16="http://schemas.microsoft.com/office/drawing/2014/main" id="{42BF7A4A-BEBB-8A96-DE20-4DC3C69D27B7}"/>
              </a:ext>
            </a:extLst>
          </p:cNvPr>
          <p:cNvGrpSpPr/>
          <p:nvPr/>
        </p:nvGrpSpPr>
        <p:grpSpPr>
          <a:xfrm>
            <a:off x="284967" y="2362488"/>
            <a:ext cx="3240360" cy="2333201"/>
            <a:chOff x="380492" y="2067298"/>
            <a:chExt cx="3240360" cy="2333201"/>
          </a:xfrm>
        </p:grpSpPr>
        <p:sp>
          <p:nvSpPr>
            <p:cNvPr id="31" name="Rechteck 30">
              <a:extLst>
                <a:ext uri="{FF2B5EF4-FFF2-40B4-BE49-F238E27FC236}">
                  <a16:creationId xmlns:a16="http://schemas.microsoft.com/office/drawing/2014/main" id="{E8627E7A-0AB3-57D5-CC17-EB6B6747A015}"/>
                </a:ext>
              </a:extLst>
            </p:cNvPr>
            <p:cNvSpPr/>
            <p:nvPr/>
          </p:nvSpPr>
          <p:spPr>
            <a:xfrm>
              <a:off x="380492" y="2067298"/>
              <a:ext cx="3240360" cy="165618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B79E8C5E-B4CF-A3E9-499F-E5CC8487EC5E}"/>
                </a:ext>
              </a:extLst>
            </p:cNvPr>
            <p:cNvCxnSpPr>
              <a:cxnSpLocks/>
              <a:stCxn id="31" idx="1"/>
              <a:endCxn id="31" idx="3"/>
            </p:cNvCxnSpPr>
            <p:nvPr/>
          </p:nvCxnSpPr>
          <p:spPr>
            <a:xfrm>
              <a:off x="380492" y="2895390"/>
              <a:ext cx="324036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feil: nach unten gekrümmt 4">
              <a:extLst>
                <a:ext uri="{FF2B5EF4-FFF2-40B4-BE49-F238E27FC236}">
                  <a16:creationId xmlns:a16="http://schemas.microsoft.com/office/drawing/2014/main" id="{152A556C-72F6-EF48-0D55-630122FB4E35}"/>
                </a:ext>
              </a:extLst>
            </p:cNvPr>
            <p:cNvSpPr/>
            <p:nvPr/>
          </p:nvSpPr>
          <p:spPr>
            <a:xfrm rot="10800000">
              <a:off x="1230690" y="3795142"/>
              <a:ext cx="1440160" cy="28267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Textfeld 20">
              <a:extLst>
                <a:ext uri="{FF2B5EF4-FFF2-40B4-BE49-F238E27FC236}">
                  <a16:creationId xmlns:a16="http://schemas.microsoft.com/office/drawing/2014/main" id="{1977F658-BBF1-2C8C-AF46-CA7FB92AF9EA}"/>
                </a:ext>
              </a:extLst>
            </p:cNvPr>
            <p:cNvSpPr txBox="1"/>
            <p:nvPr/>
          </p:nvSpPr>
          <p:spPr>
            <a:xfrm>
              <a:off x="1198978" y="4092722"/>
              <a:ext cx="1603388" cy="307777"/>
            </a:xfrm>
            <a:prstGeom prst="rect">
              <a:avLst/>
            </a:prstGeom>
            <a:noFill/>
          </p:spPr>
          <p:txBody>
            <a:bodyPr wrap="none" rtlCol="0">
              <a:spAutoFit/>
            </a:bodyPr>
            <a:lstStyle/>
            <a:p>
              <a:r>
                <a:rPr lang="de-DE" sz="1400" i="1" dirty="0"/>
                <a:t>2 Symmetrieachsen</a:t>
              </a:r>
            </a:p>
          </p:txBody>
        </p:sp>
      </p:grpSp>
      <p:sp>
        <p:nvSpPr>
          <p:cNvPr id="22" name="Textfeld 21">
            <a:extLst>
              <a:ext uri="{FF2B5EF4-FFF2-40B4-BE49-F238E27FC236}">
                <a16:creationId xmlns:a16="http://schemas.microsoft.com/office/drawing/2014/main" id="{988697B9-6E3B-0A38-BCC2-91EC41E370B9}"/>
              </a:ext>
            </a:extLst>
          </p:cNvPr>
          <p:cNvSpPr txBox="1"/>
          <p:nvPr/>
        </p:nvSpPr>
        <p:spPr>
          <a:xfrm>
            <a:off x="7261144" y="4377077"/>
            <a:ext cx="1510413" cy="307777"/>
          </a:xfrm>
          <a:prstGeom prst="rect">
            <a:avLst/>
          </a:prstGeom>
          <a:noFill/>
        </p:spPr>
        <p:txBody>
          <a:bodyPr wrap="none" rtlCol="0">
            <a:spAutoFit/>
          </a:bodyPr>
          <a:lstStyle/>
          <a:p>
            <a:r>
              <a:rPr lang="de-DE" sz="1400" i="1" dirty="0"/>
              <a:t>1 Symmetrieachse</a:t>
            </a:r>
          </a:p>
        </p:txBody>
      </p:sp>
      <p:grpSp>
        <p:nvGrpSpPr>
          <p:cNvPr id="20" name="Gruppieren 19">
            <a:extLst>
              <a:ext uri="{FF2B5EF4-FFF2-40B4-BE49-F238E27FC236}">
                <a16:creationId xmlns:a16="http://schemas.microsoft.com/office/drawing/2014/main" id="{9C412B04-BD49-C6EE-6D20-4325B702F79D}"/>
              </a:ext>
            </a:extLst>
          </p:cNvPr>
          <p:cNvGrpSpPr/>
          <p:nvPr/>
        </p:nvGrpSpPr>
        <p:grpSpPr>
          <a:xfrm>
            <a:off x="4300404" y="2354204"/>
            <a:ext cx="2517682" cy="2328791"/>
            <a:chOff x="4432403" y="2008699"/>
            <a:chExt cx="2517682" cy="2328791"/>
          </a:xfrm>
        </p:grpSpPr>
        <p:cxnSp>
          <p:nvCxnSpPr>
            <p:cNvPr id="42" name="Gerader Verbinder 41">
              <a:extLst>
                <a:ext uri="{FF2B5EF4-FFF2-40B4-BE49-F238E27FC236}">
                  <a16:creationId xmlns:a16="http://schemas.microsoft.com/office/drawing/2014/main" id="{454C145D-D93A-AC3F-37F2-1D6D4412E40E}"/>
                </a:ext>
              </a:extLst>
            </p:cNvPr>
            <p:cNvCxnSpPr>
              <a:stCxn id="40" idx="1"/>
              <a:endCxn id="40" idx="3"/>
            </p:cNvCxnSpPr>
            <p:nvPr/>
          </p:nvCxnSpPr>
          <p:spPr>
            <a:xfrm>
              <a:off x="4685879" y="2841879"/>
              <a:ext cx="1872208" cy="0"/>
            </a:xfrm>
            <a:prstGeom prst="line">
              <a:avLst/>
            </a:prstGeom>
          </p:spPr>
          <p:style>
            <a:lnRef idx="1">
              <a:schemeClr val="dk1"/>
            </a:lnRef>
            <a:fillRef idx="0">
              <a:schemeClr val="dk1"/>
            </a:fillRef>
            <a:effectRef idx="0">
              <a:schemeClr val="dk1"/>
            </a:effectRef>
            <a:fontRef idx="minor">
              <a:schemeClr val="tx1"/>
            </a:fontRef>
          </p:style>
        </p:cxnSp>
        <p:cxnSp>
          <p:nvCxnSpPr>
            <p:cNvPr id="44" name="Gerader Verbinder 43">
              <a:extLst>
                <a:ext uri="{FF2B5EF4-FFF2-40B4-BE49-F238E27FC236}">
                  <a16:creationId xmlns:a16="http://schemas.microsoft.com/office/drawing/2014/main" id="{B5E33594-1A97-7457-3954-E60C884FA08B}"/>
                </a:ext>
              </a:extLst>
            </p:cNvPr>
            <p:cNvCxnSpPr>
              <a:stCxn id="40" idx="0"/>
              <a:endCxn id="40" idx="2"/>
            </p:cNvCxnSpPr>
            <p:nvPr/>
          </p:nvCxnSpPr>
          <p:spPr>
            <a:xfrm>
              <a:off x="5621983" y="2013796"/>
              <a:ext cx="0" cy="1656166"/>
            </a:xfrm>
            <a:prstGeom prst="line">
              <a:avLst/>
            </a:prstGeom>
          </p:spPr>
          <p:style>
            <a:lnRef idx="1">
              <a:schemeClr val="dk1"/>
            </a:lnRef>
            <a:fillRef idx="0">
              <a:schemeClr val="dk1"/>
            </a:fillRef>
            <a:effectRef idx="0">
              <a:schemeClr val="dk1"/>
            </a:effectRef>
            <a:fontRef idx="minor">
              <a:schemeClr val="tx1"/>
            </a:fontRef>
          </p:style>
        </p:cxnSp>
        <p:cxnSp>
          <p:nvCxnSpPr>
            <p:cNvPr id="46" name="Gerader Verbinder 45">
              <a:extLst>
                <a:ext uri="{FF2B5EF4-FFF2-40B4-BE49-F238E27FC236}">
                  <a16:creationId xmlns:a16="http://schemas.microsoft.com/office/drawing/2014/main" id="{7B2287D9-8160-FFAA-2823-A30F485CA94C}"/>
                </a:ext>
              </a:extLst>
            </p:cNvPr>
            <p:cNvCxnSpPr/>
            <p:nvPr/>
          </p:nvCxnSpPr>
          <p:spPr>
            <a:xfrm flipV="1">
              <a:off x="4677432" y="2008699"/>
              <a:ext cx="1872208" cy="1656166"/>
            </a:xfrm>
            <a:prstGeom prst="line">
              <a:avLst/>
            </a:prstGeom>
          </p:spPr>
          <p:style>
            <a:lnRef idx="1">
              <a:schemeClr val="dk1"/>
            </a:lnRef>
            <a:fillRef idx="0">
              <a:schemeClr val="dk1"/>
            </a:fillRef>
            <a:effectRef idx="0">
              <a:schemeClr val="dk1"/>
            </a:effectRef>
            <a:fontRef idx="minor">
              <a:schemeClr val="tx1"/>
            </a:fontRef>
          </p:style>
        </p:cxnSp>
        <p:cxnSp>
          <p:nvCxnSpPr>
            <p:cNvPr id="48" name="Gerader Verbinder 47">
              <a:extLst>
                <a:ext uri="{FF2B5EF4-FFF2-40B4-BE49-F238E27FC236}">
                  <a16:creationId xmlns:a16="http://schemas.microsoft.com/office/drawing/2014/main" id="{C673433B-ABF7-F6AD-4DE9-5F45B92F0B30}"/>
                </a:ext>
              </a:extLst>
            </p:cNvPr>
            <p:cNvCxnSpPr>
              <a:cxnSpLocks/>
            </p:cNvCxnSpPr>
            <p:nvPr/>
          </p:nvCxnSpPr>
          <p:spPr>
            <a:xfrm>
              <a:off x="4677432" y="2008699"/>
              <a:ext cx="1872208" cy="1642668"/>
            </a:xfrm>
            <a:prstGeom prst="line">
              <a:avLst/>
            </a:prstGeom>
          </p:spPr>
          <p:style>
            <a:lnRef idx="1">
              <a:schemeClr val="dk1"/>
            </a:lnRef>
            <a:fillRef idx="0">
              <a:schemeClr val="dk1"/>
            </a:fillRef>
            <a:effectRef idx="0">
              <a:schemeClr val="dk1"/>
            </a:effectRef>
            <a:fontRef idx="minor">
              <a:schemeClr val="tx1"/>
            </a:fontRef>
          </p:style>
        </p:cxnSp>
        <p:sp>
          <p:nvSpPr>
            <p:cNvPr id="7" name="Pfeil: nach links gekrümmt 6">
              <a:extLst>
                <a:ext uri="{FF2B5EF4-FFF2-40B4-BE49-F238E27FC236}">
                  <a16:creationId xmlns:a16="http://schemas.microsoft.com/office/drawing/2014/main" id="{08BCEA31-258A-D8FE-3F67-1E29D912EF76}"/>
                </a:ext>
              </a:extLst>
            </p:cNvPr>
            <p:cNvSpPr/>
            <p:nvPr/>
          </p:nvSpPr>
          <p:spPr>
            <a:xfrm>
              <a:off x="6631922" y="2386780"/>
              <a:ext cx="307616" cy="86408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nach links gekrümmt 9">
              <a:extLst>
                <a:ext uri="{FF2B5EF4-FFF2-40B4-BE49-F238E27FC236}">
                  <a16:creationId xmlns:a16="http://schemas.microsoft.com/office/drawing/2014/main" id="{F95A45D4-E0A1-1991-0266-FCFB620771B3}"/>
                </a:ext>
              </a:extLst>
            </p:cNvPr>
            <p:cNvSpPr/>
            <p:nvPr/>
          </p:nvSpPr>
          <p:spPr>
            <a:xfrm rot="2830444">
              <a:off x="6327769" y="3323669"/>
              <a:ext cx="380544" cy="86408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nach unten gekrümmt 12">
              <a:extLst>
                <a:ext uri="{FF2B5EF4-FFF2-40B4-BE49-F238E27FC236}">
                  <a16:creationId xmlns:a16="http://schemas.microsoft.com/office/drawing/2014/main" id="{D01A7FF8-7A57-F7EE-FA88-1F5C9822AA5F}"/>
                </a:ext>
              </a:extLst>
            </p:cNvPr>
            <p:cNvSpPr/>
            <p:nvPr/>
          </p:nvSpPr>
          <p:spPr>
            <a:xfrm rot="13754565">
              <a:off x="4193890" y="3405211"/>
              <a:ext cx="940385" cy="46335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a:extLst>
                <a:ext uri="{FF2B5EF4-FFF2-40B4-BE49-F238E27FC236}">
                  <a16:creationId xmlns:a16="http://schemas.microsoft.com/office/drawing/2014/main" id="{D042A8A6-56A2-C2FD-349C-7E4B663E4625}"/>
                </a:ext>
              </a:extLst>
            </p:cNvPr>
            <p:cNvSpPr txBox="1"/>
            <p:nvPr/>
          </p:nvSpPr>
          <p:spPr>
            <a:xfrm>
              <a:off x="4811842" y="4029713"/>
              <a:ext cx="1603388" cy="307777"/>
            </a:xfrm>
            <a:prstGeom prst="rect">
              <a:avLst/>
            </a:prstGeom>
            <a:noFill/>
          </p:spPr>
          <p:txBody>
            <a:bodyPr wrap="none" rtlCol="0">
              <a:spAutoFit/>
            </a:bodyPr>
            <a:lstStyle/>
            <a:p>
              <a:r>
                <a:rPr lang="de-DE" sz="1400" i="1" dirty="0"/>
                <a:t>4 Symmetrieachsen</a:t>
              </a:r>
            </a:p>
          </p:txBody>
        </p:sp>
      </p:grpSp>
      <p:grpSp>
        <p:nvGrpSpPr>
          <p:cNvPr id="11" name="Gruppieren 10">
            <a:extLst>
              <a:ext uri="{FF2B5EF4-FFF2-40B4-BE49-F238E27FC236}">
                <a16:creationId xmlns:a16="http://schemas.microsoft.com/office/drawing/2014/main" id="{83385E0C-C61B-A6DD-39E4-44C35FE671BE}"/>
              </a:ext>
            </a:extLst>
          </p:cNvPr>
          <p:cNvGrpSpPr/>
          <p:nvPr/>
        </p:nvGrpSpPr>
        <p:grpSpPr>
          <a:xfrm>
            <a:off x="481447" y="5031006"/>
            <a:ext cx="2520280" cy="864096"/>
            <a:chOff x="776536" y="4797152"/>
            <a:chExt cx="2520280" cy="864096"/>
          </a:xfrm>
        </p:grpSpPr>
        <p:sp>
          <p:nvSpPr>
            <p:cNvPr id="24" name="Raute 23">
              <a:extLst>
                <a:ext uri="{FF2B5EF4-FFF2-40B4-BE49-F238E27FC236}">
                  <a16:creationId xmlns:a16="http://schemas.microsoft.com/office/drawing/2014/main" id="{10C6ED2C-C56D-72BB-546D-E5F183523F66}"/>
                </a:ext>
              </a:extLst>
            </p:cNvPr>
            <p:cNvSpPr/>
            <p:nvPr/>
          </p:nvSpPr>
          <p:spPr>
            <a:xfrm>
              <a:off x="776536" y="4797152"/>
              <a:ext cx="2520280" cy="864096"/>
            </a:xfrm>
            <a:prstGeom prst="diamon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9AE1D051-B6F6-1BE6-AD7F-5DE484C54F8B}"/>
                </a:ext>
              </a:extLst>
            </p:cNvPr>
            <p:cNvCxnSpPr>
              <a:cxnSpLocks/>
              <a:stCxn id="24" idx="0"/>
              <a:endCxn id="24" idx="2"/>
            </p:cNvCxnSpPr>
            <p:nvPr/>
          </p:nvCxnSpPr>
          <p:spPr>
            <a:xfrm>
              <a:off x="2036676" y="4797152"/>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30" name="Gerader Verbinder 29">
              <a:extLst>
                <a:ext uri="{FF2B5EF4-FFF2-40B4-BE49-F238E27FC236}">
                  <a16:creationId xmlns:a16="http://schemas.microsoft.com/office/drawing/2014/main" id="{5B9738AE-5D22-4B46-A0D6-A1EB91B0AF62}"/>
                </a:ext>
              </a:extLst>
            </p:cNvPr>
            <p:cNvCxnSpPr>
              <a:stCxn id="24" idx="1"/>
            </p:cNvCxnSpPr>
            <p:nvPr/>
          </p:nvCxnSpPr>
          <p:spPr>
            <a:xfrm>
              <a:off x="776536" y="5229200"/>
              <a:ext cx="2520280"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uppieren 18">
            <a:extLst>
              <a:ext uri="{FF2B5EF4-FFF2-40B4-BE49-F238E27FC236}">
                <a16:creationId xmlns:a16="http://schemas.microsoft.com/office/drawing/2014/main" id="{B64832D6-8E58-3A85-7E20-068FF3706FE9}"/>
              </a:ext>
            </a:extLst>
          </p:cNvPr>
          <p:cNvGrpSpPr/>
          <p:nvPr/>
        </p:nvGrpSpPr>
        <p:grpSpPr>
          <a:xfrm>
            <a:off x="6031348" y="4994489"/>
            <a:ext cx="1296144" cy="1032430"/>
            <a:chOff x="6465169" y="4688732"/>
            <a:chExt cx="1296144" cy="1032430"/>
          </a:xfrm>
        </p:grpSpPr>
        <p:sp>
          <p:nvSpPr>
            <p:cNvPr id="26" name="Gleichschenkliges Dreieck 25">
              <a:extLst>
                <a:ext uri="{FF2B5EF4-FFF2-40B4-BE49-F238E27FC236}">
                  <a16:creationId xmlns:a16="http://schemas.microsoft.com/office/drawing/2014/main" id="{71D55879-3FFB-FC54-3BCB-D4FA3E46FE23}"/>
                </a:ext>
              </a:extLst>
            </p:cNvPr>
            <p:cNvSpPr/>
            <p:nvPr/>
          </p:nvSpPr>
          <p:spPr>
            <a:xfrm>
              <a:off x="6465169" y="4688732"/>
              <a:ext cx="1296144" cy="103243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A6A40E49-1C77-971E-0A7B-FA54AFB31FDA}"/>
                </a:ext>
              </a:extLst>
            </p:cNvPr>
            <p:cNvCxnSpPr>
              <a:cxnSpLocks/>
              <a:stCxn id="26" idx="0"/>
              <a:endCxn id="26" idx="3"/>
            </p:cNvCxnSpPr>
            <p:nvPr/>
          </p:nvCxnSpPr>
          <p:spPr>
            <a:xfrm>
              <a:off x="7113241" y="4688732"/>
              <a:ext cx="0" cy="1032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A33E3A2-A0BF-BA82-FBAC-0529A206C629}"/>
                </a:ext>
              </a:extLst>
            </p:cNvPr>
            <p:cNvCxnSpPr>
              <a:cxnSpLocks/>
              <a:endCxn id="26" idx="5"/>
            </p:cNvCxnSpPr>
            <p:nvPr/>
          </p:nvCxnSpPr>
          <p:spPr>
            <a:xfrm flipV="1">
              <a:off x="6465169" y="5204947"/>
              <a:ext cx="972108" cy="516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16DEB64F-F10C-FB03-7C70-81E679BA0085}"/>
                </a:ext>
              </a:extLst>
            </p:cNvPr>
            <p:cNvCxnSpPr>
              <a:stCxn id="26" idx="4"/>
              <a:endCxn id="26" idx="1"/>
            </p:cNvCxnSpPr>
            <p:nvPr/>
          </p:nvCxnSpPr>
          <p:spPr>
            <a:xfrm flipH="1" flipV="1">
              <a:off x="6789205" y="5204947"/>
              <a:ext cx="972108" cy="51621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Textfeld 53">
            <a:extLst>
              <a:ext uri="{FF2B5EF4-FFF2-40B4-BE49-F238E27FC236}">
                <a16:creationId xmlns:a16="http://schemas.microsoft.com/office/drawing/2014/main" id="{E33FE8DF-CB17-FAE0-F555-78D7E8923A32}"/>
              </a:ext>
            </a:extLst>
          </p:cNvPr>
          <p:cNvSpPr txBox="1"/>
          <p:nvPr/>
        </p:nvSpPr>
        <p:spPr>
          <a:xfrm>
            <a:off x="2646375" y="5649032"/>
            <a:ext cx="1603388" cy="307777"/>
          </a:xfrm>
          <a:prstGeom prst="rect">
            <a:avLst/>
          </a:prstGeom>
          <a:noFill/>
        </p:spPr>
        <p:txBody>
          <a:bodyPr wrap="none" rtlCol="0">
            <a:spAutoFit/>
          </a:bodyPr>
          <a:lstStyle/>
          <a:p>
            <a:r>
              <a:rPr lang="de-DE" sz="1400" i="1" dirty="0"/>
              <a:t>2 Symmetrieachsen</a:t>
            </a:r>
          </a:p>
        </p:txBody>
      </p:sp>
      <p:sp>
        <p:nvSpPr>
          <p:cNvPr id="55" name="Textfeld 54">
            <a:extLst>
              <a:ext uri="{FF2B5EF4-FFF2-40B4-BE49-F238E27FC236}">
                <a16:creationId xmlns:a16="http://schemas.microsoft.com/office/drawing/2014/main" id="{559F1221-520D-059A-59F0-321AF410368A}"/>
              </a:ext>
            </a:extLst>
          </p:cNvPr>
          <p:cNvSpPr txBox="1"/>
          <p:nvPr/>
        </p:nvSpPr>
        <p:spPr>
          <a:xfrm>
            <a:off x="7215768" y="5349145"/>
            <a:ext cx="1603388" cy="307777"/>
          </a:xfrm>
          <a:prstGeom prst="rect">
            <a:avLst/>
          </a:prstGeom>
          <a:noFill/>
        </p:spPr>
        <p:txBody>
          <a:bodyPr wrap="none" rtlCol="0">
            <a:spAutoFit/>
          </a:bodyPr>
          <a:lstStyle/>
          <a:p>
            <a:r>
              <a:rPr lang="de-DE" sz="1400" i="1" dirty="0"/>
              <a:t>3 Symmetrieachsen</a:t>
            </a:r>
          </a:p>
        </p:txBody>
      </p:sp>
      <p:sp>
        <p:nvSpPr>
          <p:cNvPr id="6" name="Fußzeilenplatzhalter 5">
            <a:extLst>
              <a:ext uri="{FF2B5EF4-FFF2-40B4-BE49-F238E27FC236}">
                <a16:creationId xmlns:a16="http://schemas.microsoft.com/office/drawing/2014/main" id="{7BB28028-2556-1767-5136-59270D3F248D}"/>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cxnSp>
        <p:nvCxnSpPr>
          <p:cNvPr id="32" name="Gerader Verbinder 43">
            <a:extLst>
              <a:ext uri="{FF2B5EF4-FFF2-40B4-BE49-F238E27FC236}">
                <a16:creationId xmlns:a16="http://schemas.microsoft.com/office/drawing/2014/main" id="{5E5A7704-8E05-E2D6-7DDA-17D77C12F8A9}"/>
              </a:ext>
            </a:extLst>
          </p:cNvPr>
          <p:cNvCxnSpPr/>
          <p:nvPr/>
        </p:nvCxnSpPr>
        <p:spPr>
          <a:xfrm>
            <a:off x="1907127" y="2375599"/>
            <a:ext cx="0" cy="1656166"/>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6629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EA552F1-57B1-893F-083C-D0F2782B30A9}"/>
                  </a:ext>
                </a:extLst>
              </p:cNvPr>
              <p:cNvSpPr>
                <a:spLocks noGrp="1"/>
              </p:cNvSpPr>
              <p:nvPr>
                <p:ph idx="1"/>
              </p:nvPr>
            </p:nvSpPr>
            <p:spPr>
              <a:xfrm>
                <a:off x="64289" y="1045050"/>
                <a:ext cx="9137183" cy="5188421"/>
              </a:xfrm>
            </p:spPr>
            <p:txBody>
              <a:bodyPr/>
              <a:lstStyle/>
              <a:p>
                <a:pPr>
                  <a:lnSpc>
                    <a:spcPct val="110000"/>
                  </a:lnSpc>
                </a:pPr>
                <a:r>
                  <a:rPr lang="de-DE" b="1" dirty="0"/>
                  <a:t>Flächeninhalt vom Trapez</a:t>
                </a:r>
              </a:p>
              <a:p>
                <a:pPr>
                  <a:lnSpc>
                    <a:spcPct val="110000"/>
                  </a:lnSpc>
                </a:pPr>
                <a:r>
                  <a:rPr lang="de-DE" sz="1600" dirty="0"/>
                  <a:t>Um den Flächeninhalt eines </a:t>
                </a:r>
                <a:r>
                  <a:rPr lang="de-DE" sz="1600" b="1" dirty="0">
                    <a:solidFill>
                      <a:schemeClr val="accent1"/>
                    </a:solidFill>
                  </a:rPr>
                  <a:t>Trapezes</a:t>
                </a:r>
                <a:r>
                  <a:rPr lang="de-DE" sz="1600" dirty="0"/>
                  <a:t> zu berechnen, benötigst du die beiden parallelen Seiten (im Bild Seite a und Seite c) und die zugehörige Höhe, also den Abstand der beiden parallelen Seiten.</a:t>
                </a:r>
              </a:p>
              <a:p>
                <a:pPr>
                  <a:lnSpc>
                    <a:spcPct val="110000"/>
                  </a:lnSpc>
                </a:pPr>
                <a14:m>
                  <m:oMathPara xmlns:m="http://schemas.openxmlformats.org/officeDocument/2006/math">
                    <m:oMathParaPr>
                      <m:jc m:val="centerGroup"/>
                    </m:oMathParaPr>
                    <m:oMath xmlns:m="http://schemas.openxmlformats.org/officeDocument/2006/math">
                      <m:sSub>
                        <m:sSubPr>
                          <m:ctrlPr>
                            <a:rPr lang="de-DE" sz="1800" b="0" i="1" smtClean="0">
                              <a:solidFill>
                                <a:prstClr val="black"/>
                              </a:solidFill>
                              <a:latin typeface="Cambria Math" panose="02040503050406030204" pitchFamily="18" charset="0"/>
                            </a:rPr>
                          </m:ctrlPr>
                        </m:sSubPr>
                        <m:e>
                          <m:r>
                            <a:rPr lang="de-DE" sz="1800" b="0" i="1" smtClean="0">
                              <a:solidFill>
                                <a:prstClr val="black"/>
                              </a:solidFill>
                              <a:latin typeface="Cambria Math" panose="02040503050406030204" pitchFamily="18" charset="0"/>
                            </a:rPr>
                            <m:t>𝐴</m:t>
                          </m:r>
                        </m:e>
                        <m:sub>
                          <m:r>
                            <a:rPr lang="de-DE" sz="1800" b="0" i="1" smtClean="0">
                              <a:solidFill>
                                <a:prstClr val="black"/>
                              </a:solidFill>
                              <a:latin typeface="Cambria Math" panose="02040503050406030204" pitchFamily="18" charset="0"/>
                            </a:rPr>
                            <m:t>𝑇𝑟𝑎𝑝𝑒𝑧</m:t>
                          </m:r>
                        </m:sub>
                      </m:sSub>
                      <m:r>
                        <a:rPr lang="de-DE" sz="1800" b="0" i="1" smtClean="0">
                          <a:solidFill>
                            <a:prstClr val="black"/>
                          </a:solidFill>
                          <a:latin typeface="Cambria Math" panose="02040503050406030204" pitchFamily="18" charset="0"/>
                        </a:rPr>
                        <m:t>= </m:t>
                      </m:r>
                      <m:f>
                        <m:fPr>
                          <m:ctrlPr>
                            <a:rPr lang="de-DE" sz="1800" b="0" i="1" smtClean="0">
                              <a:solidFill>
                                <a:prstClr val="black"/>
                              </a:solidFill>
                              <a:latin typeface="Cambria Math" panose="02040503050406030204" pitchFamily="18" charset="0"/>
                            </a:rPr>
                          </m:ctrlPr>
                        </m:fPr>
                        <m:num>
                          <m:r>
                            <a:rPr lang="de-DE" sz="1800" b="0" i="1" smtClean="0">
                              <a:solidFill>
                                <a:prstClr val="black"/>
                              </a:solidFill>
                              <a:latin typeface="Cambria Math" panose="02040503050406030204" pitchFamily="18" charset="0"/>
                            </a:rPr>
                            <m:t>(</m:t>
                          </m:r>
                          <m:r>
                            <a:rPr lang="de-DE" sz="1800" b="0" i="1" smtClean="0">
                              <a:solidFill>
                                <a:schemeClr val="accent1"/>
                              </a:solidFill>
                              <a:latin typeface="Cambria Math" panose="02040503050406030204" pitchFamily="18" charset="0"/>
                            </a:rPr>
                            <m:t>𝑎</m:t>
                          </m:r>
                          <m:r>
                            <a:rPr lang="de-DE" sz="1800" b="0" i="1" smtClean="0">
                              <a:solidFill>
                                <a:prstClr val="black"/>
                              </a:solidFill>
                              <a:latin typeface="Cambria Math" panose="02040503050406030204" pitchFamily="18" charset="0"/>
                            </a:rPr>
                            <m:t>+</m:t>
                          </m:r>
                          <m:r>
                            <a:rPr lang="de-DE" sz="1800" b="0" i="1" smtClean="0">
                              <a:solidFill>
                                <a:schemeClr val="accent1"/>
                              </a:solidFill>
                              <a:latin typeface="Cambria Math" panose="02040503050406030204" pitchFamily="18" charset="0"/>
                            </a:rPr>
                            <m:t>𝑐</m:t>
                          </m:r>
                          <m:r>
                            <a:rPr lang="de-DE" sz="1800" b="0" i="1" smtClean="0">
                              <a:solidFill>
                                <a:prstClr val="black"/>
                              </a:solidFill>
                              <a:latin typeface="Cambria Math" panose="02040503050406030204" pitchFamily="18" charset="0"/>
                            </a:rPr>
                            <m:t>)</m:t>
                          </m:r>
                        </m:num>
                        <m:den>
                          <m:r>
                            <a:rPr lang="de-DE" sz="1800" b="0" i="1" smtClean="0">
                              <a:solidFill>
                                <a:prstClr val="black"/>
                              </a:solidFill>
                              <a:latin typeface="Cambria Math" panose="02040503050406030204" pitchFamily="18" charset="0"/>
                            </a:rPr>
                            <m:t>2</m:t>
                          </m:r>
                        </m:den>
                      </m:f>
                      <m:r>
                        <a:rPr lang="de-DE" sz="1800" b="0" i="1" smtClean="0">
                          <a:solidFill>
                            <a:prstClr val="black"/>
                          </a:solidFill>
                          <a:latin typeface="Cambria Math" panose="02040503050406030204" pitchFamily="18" charset="0"/>
                          <a:ea typeface="Cambria Math" panose="02040503050406030204" pitchFamily="18" charset="0"/>
                        </a:rPr>
                        <m:t>∙</m:t>
                      </m:r>
                      <m:r>
                        <a:rPr lang="de-DE" sz="1800" b="0" i="1" smtClean="0">
                          <a:solidFill>
                            <a:schemeClr val="accent3">
                              <a:lumMod val="75000"/>
                            </a:schemeClr>
                          </a:solidFill>
                          <a:latin typeface="Cambria Math" panose="02040503050406030204" pitchFamily="18" charset="0"/>
                          <a:ea typeface="Cambria Math" panose="02040503050406030204" pitchFamily="18" charset="0"/>
                        </a:rPr>
                        <m:t>h</m:t>
                      </m:r>
                    </m:oMath>
                  </m:oMathPara>
                </a14:m>
                <a:endParaRPr lang="de-DE" dirty="0"/>
              </a:p>
              <a:p>
                <a:endParaRPr lang="de-DE" dirty="0"/>
              </a:p>
            </p:txBody>
          </p:sp>
        </mc:Choice>
        <mc:Fallback xmlns="">
          <p:sp>
            <p:nvSpPr>
              <p:cNvPr id="2" name="Inhaltsplatzhalter 1">
                <a:extLst>
                  <a:ext uri="{FF2B5EF4-FFF2-40B4-BE49-F238E27FC236}">
                    <a16:creationId xmlns:a16="http://schemas.microsoft.com/office/drawing/2014/main" id="{4EA552F1-57B1-893F-083C-D0F2782B30A9}"/>
                  </a:ext>
                </a:extLst>
              </p:cNvPr>
              <p:cNvSpPr>
                <a:spLocks noGrp="1" noRot="1" noChangeAspect="1" noMove="1" noResize="1" noEditPoints="1" noAdjustHandles="1" noChangeArrowheads="1" noChangeShapeType="1" noTextEdit="1"/>
              </p:cNvSpPr>
              <p:nvPr>
                <p:ph idx="1"/>
              </p:nvPr>
            </p:nvSpPr>
            <p:spPr>
              <a:xfrm>
                <a:off x="64289" y="1045050"/>
                <a:ext cx="9137183" cy="51884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E856684B-759A-6B31-FFA5-6062259C793C}"/>
              </a:ext>
            </a:extLst>
          </p:cNvPr>
          <p:cNvSpPr>
            <a:spLocks noGrp="1"/>
          </p:cNvSpPr>
          <p:nvPr>
            <p:ph type="body" sz="quarter" idx="11"/>
          </p:nvPr>
        </p:nvSpPr>
        <p:spPr/>
        <p:txBody>
          <a:bodyPr/>
          <a:lstStyle/>
          <a:p>
            <a:pPr algn="ctr"/>
            <a:r>
              <a:rPr lang="de-DE" dirty="0"/>
              <a:t>Hilfe 5</a:t>
            </a:r>
          </a:p>
        </p:txBody>
      </p:sp>
      <p:sp>
        <p:nvSpPr>
          <p:cNvPr id="4" name="Titel 3">
            <a:extLst>
              <a:ext uri="{FF2B5EF4-FFF2-40B4-BE49-F238E27FC236}">
                <a16:creationId xmlns:a16="http://schemas.microsoft.com/office/drawing/2014/main" id="{5F7EB551-2652-3B8E-0002-C8A2721F463E}"/>
              </a:ext>
            </a:extLst>
          </p:cNvPr>
          <p:cNvSpPr>
            <a:spLocks noGrp="1"/>
          </p:cNvSpPr>
          <p:nvPr>
            <p:ph type="title"/>
          </p:nvPr>
        </p:nvSpPr>
        <p:spPr/>
        <p:txBody>
          <a:bodyPr/>
          <a:lstStyle/>
          <a:p>
            <a:r>
              <a:rPr lang="de-DE" dirty="0"/>
              <a:t>Flächeninhalt vom Trapez</a:t>
            </a:r>
          </a:p>
        </p:txBody>
      </p:sp>
      <p:pic>
        <p:nvPicPr>
          <p:cNvPr id="14" name="Grafik 13" descr="Ein Bild, das Reihe, Screenshot, Diagramm enthält.&#10;&#10;Automatisch generierte Beschreibung">
            <a:extLst>
              <a:ext uri="{FF2B5EF4-FFF2-40B4-BE49-F238E27FC236}">
                <a16:creationId xmlns:a16="http://schemas.microsoft.com/office/drawing/2014/main" id="{70F2B5F5-FA34-1CDD-70E3-F9076DE91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415" y="2011262"/>
            <a:ext cx="2871762" cy="1368151"/>
          </a:xfrm>
          <a:prstGeom prst="rect">
            <a:avLst/>
          </a:prstGeom>
        </p:spPr>
      </p:pic>
      <mc:AlternateContent xmlns:mc="http://schemas.openxmlformats.org/markup-compatibility/2006" xmlns:a14="http://schemas.microsoft.com/office/drawing/2010/main">
        <mc:Choice Requires="a14">
          <p:graphicFrame>
            <p:nvGraphicFramePr>
              <p:cNvPr id="6" name="Tabelle 5">
                <a:extLst>
                  <a:ext uri="{FF2B5EF4-FFF2-40B4-BE49-F238E27FC236}">
                    <a16:creationId xmlns:a16="http://schemas.microsoft.com/office/drawing/2014/main" id="{B9C45FD3-5004-ECF4-4916-E03FB83B4F96}"/>
                  </a:ext>
                </a:extLst>
              </p:cNvPr>
              <p:cNvGraphicFramePr>
                <a:graphicFrameLocks noGrp="1"/>
              </p:cNvGraphicFramePr>
              <p:nvPr>
                <p:extLst>
                  <p:ext uri="{D42A27DB-BD31-4B8C-83A1-F6EECF244321}">
                    <p14:modId xmlns:p14="http://schemas.microsoft.com/office/powerpoint/2010/main" val="2386142115"/>
                  </p:ext>
                </p:extLst>
              </p:nvPr>
            </p:nvGraphicFramePr>
            <p:xfrm>
              <a:off x="200471" y="3360936"/>
              <a:ext cx="8852706" cy="2614929"/>
            </p:xfrm>
            <a:graphic>
              <a:graphicData uri="http://schemas.openxmlformats.org/drawingml/2006/table">
                <a:tbl>
                  <a:tblPr firstRow="1" bandRow="1">
                    <a:tableStyleId>{5C22544A-7EE6-4342-B048-85BDC9FD1C3A}</a:tableStyleId>
                  </a:tblPr>
                  <a:tblGrid>
                    <a:gridCol w="4392489">
                      <a:extLst>
                        <a:ext uri="{9D8B030D-6E8A-4147-A177-3AD203B41FA5}">
                          <a16:colId xmlns:a16="http://schemas.microsoft.com/office/drawing/2014/main" val="3178291198"/>
                        </a:ext>
                      </a:extLst>
                    </a:gridCol>
                    <a:gridCol w="4460217">
                      <a:extLst>
                        <a:ext uri="{9D8B030D-6E8A-4147-A177-3AD203B41FA5}">
                          <a16:colId xmlns:a16="http://schemas.microsoft.com/office/drawing/2014/main" val="3409195397"/>
                        </a:ext>
                      </a:extLst>
                    </a:gridCol>
                  </a:tblGrid>
                  <a:tr h="512414">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4196799997"/>
                      </a:ext>
                    </a:extLst>
                  </a:tr>
                  <a:tr h="2102515">
                    <a:tc>
                      <a:txBody>
                        <a:bodyPr/>
                        <a:lstStyle/>
                        <a:p>
                          <a:r>
                            <a:rPr lang="de-DE" sz="1600" dirty="0">
                              <a:latin typeface="+mn-lt"/>
                            </a:rPr>
                            <a:t>Gegeben sind a = 7 cm, c = 3 cm und h = 5 cm. Berechne A.</a:t>
                          </a:r>
                        </a:p>
                        <a:p>
                          <a:endParaRPr lang="de-DE" sz="1600" dirty="0">
                            <a:latin typeface="+mn-lt"/>
                          </a:endParaRPr>
                        </a:p>
                        <a:p>
                          <a:r>
                            <a:rPr lang="de-DE" sz="1600" dirty="0">
                              <a:solidFill>
                                <a:schemeClr val="tx1"/>
                              </a:solidFill>
                              <a:latin typeface="+mn-lt"/>
                            </a:rPr>
                            <a:t>Lösung: </a:t>
                          </a:r>
                          <a14:m>
                            <m:oMath xmlns:m="http://schemas.openxmlformats.org/officeDocument/2006/math">
                              <m:sSub>
                                <m:sSubPr>
                                  <m:ctrlPr>
                                    <a:rPr lang="de-DE" sz="1600" b="0" i="1" smtClean="0">
                                      <a:solidFill>
                                        <a:schemeClr val="tx1"/>
                                      </a:solidFill>
                                      <a:latin typeface="Cambria Math" panose="02040503050406030204" pitchFamily="18" charset="0"/>
                                    </a:rPr>
                                  </m:ctrlPr>
                                </m:sSubPr>
                                <m:e>
                                  <m:r>
                                    <a:rPr lang="de-DE" sz="1600" b="0" i="1" smtClean="0">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𝑇𝑟𝑎𝑝𝑒𝑧</m:t>
                                  </m:r>
                                </m:sub>
                              </m:sSub>
                              <m:r>
                                <a:rPr lang="de-DE" sz="1600" b="0" i="1" smtClean="0">
                                  <a:solidFill>
                                    <a:schemeClr val="tx1"/>
                                  </a:solidFill>
                                  <a:latin typeface="Cambria Math" panose="02040503050406030204" pitchFamily="18" charset="0"/>
                                </a:rPr>
                                <m:t>= </m:t>
                              </m:r>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𝑎</m:t>
                                  </m:r>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𝑐</m:t>
                                  </m:r>
                                  <m:r>
                                    <a:rPr lang="de-DE" sz="1600" b="0" i="1" smtClean="0">
                                      <a:solidFill>
                                        <a:schemeClr val="tx1"/>
                                      </a:solidFill>
                                      <a:latin typeface="Cambria Math" panose="02040503050406030204" pitchFamily="18" charset="0"/>
                                    </a:rPr>
                                    <m:t>)</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m:t>
                              </m:r>
                              <m:r>
                                <a:rPr lang="de-DE" sz="1600" b="0" i="1" smtClean="0">
                                  <a:solidFill>
                                    <a:schemeClr val="tx1"/>
                                  </a:solidFill>
                                  <a:latin typeface="Cambria Math" panose="02040503050406030204" pitchFamily="18" charset="0"/>
                                  <a:ea typeface="Cambria Math" panose="02040503050406030204" pitchFamily="18" charset="0"/>
                                </a:rPr>
                                <m:t>h</m:t>
                              </m:r>
                            </m:oMath>
                          </a14:m>
                          <a:endParaRPr lang="de-DE" sz="1600" dirty="0">
                            <a:solidFill>
                              <a:schemeClr val="tx1"/>
                            </a:solidFill>
                            <a:latin typeface="+mn-lt"/>
                          </a:endParaRPr>
                        </a:p>
                        <a:p>
                          <a:pPr marL="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600" b="0" i="1" smtClean="0">
                                      <a:solidFill>
                                        <a:schemeClr val="tx1"/>
                                      </a:solidFill>
                                      <a:latin typeface="Cambria Math" panose="02040503050406030204" pitchFamily="18" charset="0"/>
                                    </a:rPr>
                                  </m:ctrlPr>
                                </m:sSubPr>
                                <m:e>
                                  <m:r>
                                    <a:rPr lang="de-DE" sz="1600" b="0" i="1" smtClean="0">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𝑇𝑟𝑎𝑝𝑒𝑧</m:t>
                                  </m:r>
                                </m:sub>
                              </m:sSub>
                              <m:r>
                                <a:rPr lang="de-DE" sz="1600" b="0" i="1" smtClean="0">
                                  <a:solidFill>
                                    <a:schemeClr val="tx1"/>
                                  </a:solidFill>
                                  <a:latin typeface="Cambria Math" panose="02040503050406030204" pitchFamily="18" charset="0"/>
                                </a:rPr>
                                <m:t>= </m:t>
                              </m:r>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(3+7)</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∙5</m:t>
                              </m:r>
                            </m:oMath>
                          </a14:m>
                          <a:r>
                            <a:rPr lang="de-DE" sz="1600" dirty="0">
                              <a:solidFill>
                                <a:schemeClr val="tx1"/>
                              </a:solidFill>
                              <a:latin typeface="+mn-lt"/>
                            </a:rPr>
                            <a:t> = </a:t>
                          </a:r>
                          <a14:m>
                            <m:oMath xmlns:m="http://schemas.openxmlformats.org/officeDocument/2006/math">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(10)</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∙5</m:t>
                              </m:r>
                            </m:oMath>
                          </a14:m>
                          <a:r>
                            <a:rPr lang="de-DE" sz="1600" dirty="0">
                              <a:solidFill>
                                <a:schemeClr val="tx1"/>
                              </a:solidFill>
                              <a:latin typeface="+mn-lt"/>
                            </a:rPr>
                            <a:t> = 5 </a:t>
                          </a:r>
                          <a14:m>
                            <m:oMath xmlns:m="http://schemas.openxmlformats.org/officeDocument/2006/math">
                              <m:r>
                                <a:rPr lang="de-DE" sz="1600" b="0" i="1" smtClean="0">
                                  <a:solidFill>
                                    <a:schemeClr val="tx1"/>
                                  </a:solidFill>
                                  <a:latin typeface="Cambria Math" panose="02040503050406030204" pitchFamily="18" charset="0"/>
                                  <a:ea typeface="Cambria Math" panose="02040503050406030204" pitchFamily="18" charset="0"/>
                                </a:rPr>
                                <m:t>∙5</m:t>
                              </m:r>
                            </m:oMath>
                          </a14:m>
                          <a:r>
                            <a:rPr lang="de-DE" sz="1600" dirty="0">
                              <a:solidFill>
                                <a:schemeClr val="tx1"/>
                              </a:solidFill>
                              <a:latin typeface="+mn-lt"/>
                            </a:rPr>
                            <a:t> = 25 cm²</a:t>
                          </a:r>
                        </a:p>
                        <a:p>
                          <a:endParaRPr lang="de-DE" sz="1600" dirty="0"/>
                        </a:p>
                      </a:txBody>
                      <a:tcPr/>
                    </a:tc>
                    <a:tc>
                      <a:txBody>
                        <a:bodyPr/>
                        <a:lstStyle/>
                        <a:p>
                          <a:r>
                            <a:rPr lang="de-DE" sz="1600" dirty="0">
                              <a:latin typeface="+mn-lt"/>
                            </a:rPr>
                            <a:t>Gegeben sind a = 2,5 cm, c = 4,5 cm und h = 7,3 cm. Berechne A.</a:t>
                          </a:r>
                        </a:p>
                        <a:p>
                          <a:endParaRPr lang="de-DE" sz="1600" dirty="0">
                            <a:latin typeface="+mn-lt"/>
                          </a:endParaRPr>
                        </a:p>
                        <a:p>
                          <a:r>
                            <a:rPr lang="de-DE" sz="1600" dirty="0">
                              <a:solidFill>
                                <a:schemeClr val="tx1"/>
                              </a:solidFill>
                              <a:latin typeface="+mn-lt"/>
                            </a:rPr>
                            <a:t>Lösung:</a:t>
                          </a:r>
                          <a14:m>
                            <m:oMath xmlns:m="http://schemas.openxmlformats.org/officeDocument/2006/math">
                              <m:sSub>
                                <m:sSubPr>
                                  <m:ctrlPr>
                                    <a:rPr lang="de-DE" sz="1600" b="0" i="1" smtClean="0">
                                      <a:solidFill>
                                        <a:schemeClr val="tx1"/>
                                      </a:solidFill>
                                      <a:latin typeface="Cambria Math" panose="02040503050406030204" pitchFamily="18" charset="0"/>
                                    </a:rPr>
                                  </m:ctrlPr>
                                </m:sSubPr>
                                <m:e>
                                  <m:r>
                                    <a:rPr lang="de-DE" sz="1600" b="0" i="1" smtClean="0">
                                      <a:solidFill>
                                        <a:schemeClr val="tx1"/>
                                      </a:solidFill>
                                      <a:latin typeface="Cambria Math" panose="02040503050406030204" pitchFamily="18" charset="0"/>
                                    </a:rPr>
                                    <m:t>  </m:t>
                                  </m:r>
                                  <m:r>
                                    <a:rPr lang="de-DE" sz="1600" b="0" i="1" smtClean="0">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𝑇𝑟𝑎𝑝𝑒𝑧</m:t>
                                  </m:r>
                                </m:sub>
                              </m:sSub>
                              <m:r>
                                <a:rPr lang="de-DE" sz="1600" b="0" i="1" smtClean="0">
                                  <a:solidFill>
                                    <a:schemeClr val="tx1"/>
                                  </a:solidFill>
                                  <a:latin typeface="Cambria Math" panose="02040503050406030204" pitchFamily="18" charset="0"/>
                                </a:rPr>
                                <m:t>= </m:t>
                              </m:r>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𝑎</m:t>
                                  </m:r>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𝑐</m:t>
                                  </m:r>
                                  <m:r>
                                    <a:rPr lang="de-DE" sz="1600" b="0" i="1" smtClean="0">
                                      <a:solidFill>
                                        <a:schemeClr val="tx1"/>
                                      </a:solidFill>
                                      <a:latin typeface="Cambria Math" panose="02040503050406030204" pitchFamily="18" charset="0"/>
                                    </a:rPr>
                                    <m:t>)</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m:t>
                              </m:r>
                              <m:r>
                                <a:rPr lang="de-DE" sz="1600" b="0" i="1" smtClean="0">
                                  <a:solidFill>
                                    <a:schemeClr val="tx1"/>
                                  </a:solidFill>
                                  <a:latin typeface="Cambria Math" panose="02040503050406030204" pitchFamily="18" charset="0"/>
                                  <a:ea typeface="Cambria Math" panose="02040503050406030204" pitchFamily="18" charset="0"/>
                                </a:rPr>
                                <m:t>h</m:t>
                              </m:r>
                            </m:oMath>
                          </a14:m>
                          <a:endParaRPr lang="de-DE" sz="1600" dirty="0">
                            <a:solidFill>
                              <a:schemeClr val="tx1"/>
                            </a:solidFill>
                            <a:latin typeface="+mn-lt"/>
                          </a:endParaRPr>
                        </a:p>
                        <a:p>
                          <a:pPr marL="0" marR="0" lvl="0" indent="0" algn="l"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600" b="0" i="1" smtClean="0">
                                      <a:solidFill>
                                        <a:schemeClr val="tx1"/>
                                      </a:solidFill>
                                      <a:latin typeface="Cambria Math" panose="02040503050406030204" pitchFamily="18" charset="0"/>
                                    </a:rPr>
                                  </m:ctrlPr>
                                </m:sSubPr>
                                <m:e>
                                  <m:r>
                                    <a:rPr lang="de-DE" sz="1600" b="0" i="1" smtClean="0">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𝑇𝑟𝑎𝑝𝑒𝑧</m:t>
                                  </m:r>
                                </m:sub>
                              </m:sSub>
                              <m:r>
                                <a:rPr lang="de-DE" sz="1600" b="0" i="1" smtClean="0">
                                  <a:solidFill>
                                    <a:schemeClr val="tx1"/>
                                  </a:solidFill>
                                  <a:latin typeface="Cambria Math" panose="02040503050406030204" pitchFamily="18" charset="0"/>
                                </a:rPr>
                                <m:t>= </m:t>
                              </m:r>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(2,5+4,5)</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∙7,3</m:t>
                              </m:r>
                            </m:oMath>
                          </a14:m>
                          <a:r>
                            <a:rPr lang="de-DE" sz="1600" dirty="0">
                              <a:solidFill>
                                <a:schemeClr val="tx1"/>
                              </a:solidFill>
                              <a:latin typeface="+mn-lt"/>
                            </a:rPr>
                            <a:t> = </a:t>
                          </a:r>
                          <a14:m>
                            <m:oMath xmlns:m="http://schemas.openxmlformats.org/officeDocument/2006/math">
                              <m:f>
                                <m:fPr>
                                  <m:ctrlPr>
                                    <a:rPr lang="de-DE" sz="1600" b="0" i="1" smtClean="0">
                                      <a:solidFill>
                                        <a:schemeClr val="tx1"/>
                                      </a:solidFill>
                                      <a:latin typeface="Cambria Math" panose="02040503050406030204" pitchFamily="18" charset="0"/>
                                    </a:rPr>
                                  </m:ctrlPr>
                                </m:fPr>
                                <m:num>
                                  <m:r>
                                    <a:rPr lang="de-DE" sz="1600" b="0" i="1" smtClean="0">
                                      <a:solidFill>
                                        <a:schemeClr val="tx1"/>
                                      </a:solidFill>
                                      <a:latin typeface="Cambria Math" panose="02040503050406030204" pitchFamily="18" charset="0"/>
                                    </a:rPr>
                                    <m:t>(7)</m:t>
                                  </m:r>
                                </m:num>
                                <m:den>
                                  <m:r>
                                    <a:rPr lang="de-DE" sz="1600" b="0" i="1" smtClean="0">
                                      <a:solidFill>
                                        <a:schemeClr val="tx1"/>
                                      </a:solidFill>
                                      <a:latin typeface="Cambria Math" panose="02040503050406030204" pitchFamily="18" charset="0"/>
                                    </a:rPr>
                                    <m:t>2</m:t>
                                  </m:r>
                                </m:den>
                              </m:f>
                              <m:r>
                                <a:rPr lang="de-DE" sz="1600" b="0" i="1" smtClean="0">
                                  <a:solidFill>
                                    <a:schemeClr val="tx1"/>
                                  </a:solidFill>
                                  <a:latin typeface="Cambria Math" panose="02040503050406030204" pitchFamily="18" charset="0"/>
                                  <a:ea typeface="Cambria Math" panose="02040503050406030204" pitchFamily="18" charset="0"/>
                                </a:rPr>
                                <m:t>∙5</m:t>
                              </m:r>
                            </m:oMath>
                          </a14:m>
                          <a:r>
                            <a:rPr lang="de-DE" sz="1600" dirty="0">
                              <a:solidFill>
                                <a:schemeClr val="tx1"/>
                              </a:solidFill>
                              <a:latin typeface="+mn-lt"/>
                            </a:rPr>
                            <a:t> </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mn-lt"/>
                            </a:rPr>
                            <a:t>                = 3,5 </a:t>
                          </a:r>
                          <a14:m>
                            <m:oMath xmlns:m="http://schemas.openxmlformats.org/officeDocument/2006/math">
                              <m:r>
                                <a:rPr lang="de-DE" sz="1600" b="0" i="1" smtClean="0">
                                  <a:solidFill>
                                    <a:schemeClr val="tx1"/>
                                  </a:solidFill>
                                  <a:latin typeface="Cambria Math" panose="02040503050406030204" pitchFamily="18" charset="0"/>
                                  <a:ea typeface="Cambria Math" panose="02040503050406030204" pitchFamily="18" charset="0"/>
                                </a:rPr>
                                <m:t>∙7,3</m:t>
                              </m:r>
                            </m:oMath>
                          </a14:m>
                          <a:r>
                            <a:rPr lang="de-DE" sz="1600" dirty="0">
                              <a:solidFill>
                                <a:schemeClr val="tx1"/>
                              </a:solidFill>
                              <a:latin typeface="+mn-lt"/>
                            </a:rPr>
                            <a:t> = 25,55 cm²</a:t>
                          </a:r>
                        </a:p>
                        <a:p>
                          <a:endParaRPr lang="de-DE" sz="1600" dirty="0"/>
                        </a:p>
                      </a:txBody>
                      <a:tcPr/>
                    </a:tc>
                    <a:extLst>
                      <a:ext uri="{0D108BD9-81ED-4DB2-BD59-A6C34878D82A}">
                        <a16:rowId xmlns:a16="http://schemas.microsoft.com/office/drawing/2014/main" val="946054605"/>
                      </a:ext>
                    </a:extLst>
                  </a:tr>
                </a:tbl>
              </a:graphicData>
            </a:graphic>
          </p:graphicFrame>
        </mc:Choice>
        <mc:Fallback xmlns="">
          <p:graphicFrame>
            <p:nvGraphicFramePr>
              <p:cNvPr id="6" name="Tabelle 5">
                <a:extLst>
                  <a:ext uri="{FF2B5EF4-FFF2-40B4-BE49-F238E27FC236}">
                    <a16:creationId xmlns:a16="http://schemas.microsoft.com/office/drawing/2014/main" id="{B9C45FD3-5004-ECF4-4916-E03FB83B4F96}"/>
                  </a:ext>
                </a:extLst>
              </p:cNvPr>
              <p:cNvGraphicFramePr>
                <a:graphicFrameLocks noGrp="1"/>
              </p:cNvGraphicFramePr>
              <p:nvPr>
                <p:extLst>
                  <p:ext uri="{D42A27DB-BD31-4B8C-83A1-F6EECF244321}">
                    <p14:modId xmlns:p14="http://schemas.microsoft.com/office/powerpoint/2010/main" val="2386142115"/>
                  </p:ext>
                </p:extLst>
              </p:nvPr>
            </p:nvGraphicFramePr>
            <p:xfrm>
              <a:off x="200471" y="3360936"/>
              <a:ext cx="8852706" cy="2614929"/>
            </p:xfrm>
            <a:graphic>
              <a:graphicData uri="http://schemas.openxmlformats.org/drawingml/2006/table">
                <a:tbl>
                  <a:tblPr firstRow="1" bandRow="1">
                    <a:tableStyleId>{5C22544A-7EE6-4342-B048-85BDC9FD1C3A}</a:tableStyleId>
                  </a:tblPr>
                  <a:tblGrid>
                    <a:gridCol w="4392489">
                      <a:extLst>
                        <a:ext uri="{9D8B030D-6E8A-4147-A177-3AD203B41FA5}">
                          <a16:colId xmlns:a16="http://schemas.microsoft.com/office/drawing/2014/main" val="3178291198"/>
                        </a:ext>
                      </a:extLst>
                    </a:gridCol>
                    <a:gridCol w="4460217">
                      <a:extLst>
                        <a:ext uri="{9D8B030D-6E8A-4147-A177-3AD203B41FA5}">
                          <a16:colId xmlns:a16="http://schemas.microsoft.com/office/drawing/2014/main" val="3409195397"/>
                        </a:ext>
                      </a:extLst>
                    </a:gridCol>
                  </a:tblGrid>
                  <a:tr h="512414">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4196799997"/>
                      </a:ext>
                    </a:extLst>
                  </a:tr>
                  <a:tr h="2102515">
                    <a:tc>
                      <a:txBody>
                        <a:bodyPr/>
                        <a:lstStyle/>
                        <a:p>
                          <a:endParaRPr lang="de-DE"/>
                        </a:p>
                      </a:txBody>
                      <a:tcPr>
                        <a:blipFill>
                          <a:blip r:embed="rId4"/>
                          <a:stretch>
                            <a:fillRect l="-289" t="-25301" r="-102601" b="-602"/>
                          </a:stretch>
                        </a:blipFill>
                      </a:tcPr>
                    </a:tc>
                    <a:tc>
                      <a:txBody>
                        <a:bodyPr/>
                        <a:lstStyle/>
                        <a:p>
                          <a:endParaRPr lang="de-DE"/>
                        </a:p>
                      </a:txBody>
                      <a:tcPr>
                        <a:blipFill>
                          <a:blip r:embed="rId4"/>
                          <a:stretch>
                            <a:fillRect l="-98580" t="-25301" r="-852" b="-602"/>
                          </a:stretch>
                        </a:blipFill>
                      </a:tcPr>
                    </a:tc>
                    <a:extLst>
                      <a:ext uri="{0D108BD9-81ED-4DB2-BD59-A6C34878D82A}">
                        <a16:rowId xmlns:a16="http://schemas.microsoft.com/office/drawing/2014/main" val="946054605"/>
                      </a:ext>
                    </a:extLst>
                  </a:tr>
                </a:tbl>
              </a:graphicData>
            </a:graphic>
          </p:graphicFrame>
        </mc:Fallback>
      </mc:AlternateContent>
      <p:sp>
        <p:nvSpPr>
          <p:cNvPr id="7" name="Fußzeilenplatzhalter 5">
            <a:extLst>
              <a:ext uri="{FF2B5EF4-FFF2-40B4-BE49-F238E27FC236}">
                <a16:creationId xmlns:a16="http://schemas.microsoft.com/office/drawing/2014/main" id="{2C899D04-6F93-C1D0-A992-EBA9F5724504}"/>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2228873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77C487C-B7EE-D8BF-0FBC-5C2637AF17C3}"/>
                  </a:ext>
                </a:extLst>
              </p:cNvPr>
              <p:cNvSpPr>
                <a:spLocks noGrp="1"/>
              </p:cNvSpPr>
              <p:nvPr>
                <p:ph idx="1"/>
              </p:nvPr>
            </p:nvSpPr>
            <p:spPr>
              <a:xfrm>
                <a:off x="64289" y="1087016"/>
                <a:ext cx="9065176" cy="5150296"/>
              </a:xfrm>
            </p:spPr>
            <p:txBody>
              <a:bodyPr rIns="2160000"/>
              <a:lstStyle/>
              <a:p>
                <a:pPr marL="0" lvl="0" defTabSz="914400">
                  <a:lnSpc>
                    <a:spcPct val="110000"/>
                  </a:lnSpc>
                  <a:spcBef>
                    <a:spcPts val="0"/>
                  </a:spcBef>
                  <a:defRPr/>
                </a:pPr>
                <a:r>
                  <a:rPr kumimoji="0" lang="de-DE" b="1" i="0" u="none" strike="noStrike" kern="1200" cap="none" spc="0" normalizeH="0" baseline="0" noProof="0" dirty="0">
                    <a:ln>
                      <a:noFill/>
                    </a:ln>
                    <a:solidFill>
                      <a:prstClr val="black"/>
                    </a:solidFill>
                    <a:effectLst/>
                    <a:uLnTx/>
                    <a:uFillTx/>
                    <a:latin typeface="Calibri"/>
                    <a:ea typeface="+mn-ea"/>
                    <a:cs typeface="+mn-cs"/>
                  </a:rPr>
                  <a:t>Kreise</a:t>
                </a:r>
              </a:p>
              <a:p>
                <a:pPr marL="0" lvl="0" defTabSz="914400">
                  <a:lnSpc>
                    <a:spcPct val="110000"/>
                  </a:lnSpc>
                  <a:spcBef>
                    <a:spcPts val="0"/>
                  </a:spcBef>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Das Verhältnis von Kreisumfang </a:t>
                </a:r>
                <a14:m>
                  <m:oMath xmlns:m="http://schemas.openxmlformats.org/officeDocument/2006/math">
                    <m:r>
                      <a:rPr lang="de-DE" sz="1600" b="0" i="1" dirty="0" smtClean="0">
                        <a:solidFill>
                          <a:prstClr val="black"/>
                        </a:solidFill>
                        <a:latin typeface="Cambria Math" panose="02040503050406030204" pitchFamily="18" charset="0"/>
                      </a:rPr>
                      <m:t>𝑢</m:t>
                    </m:r>
                  </m:oMath>
                </a14:m>
                <a:r>
                  <a:rPr lang="de-DE" sz="1600" dirty="0">
                    <a:solidFill>
                      <a:prstClr val="black"/>
                    </a:solidFill>
                  </a:rPr>
                  <a:t> </a:t>
                </a:r>
                <a:r>
                  <a:rPr kumimoji="0" lang="de-DE" sz="1600" b="0" i="0" u="none" strike="noStrike" kern="1200" cap="none" spc="0" normalizeH="0" baseline="0" noProof="0" dirty="0">
                    <a:ln>
                      <a:noFill/>
                    </a:ln>
                    <a:solidFill>
                      <a:prstClr val="black"/>
                    </a:solidFill>
                    <a:effectLst/>
                    <a:uLnTx/>
                    <a:uFillTx/>
                    <a:latin typeface="Calibri"/>
                    <a:ea typeface="+mn-ea"/>
                    <a:cs typeface="+mn-cs"/>
                  </a:rPr>
                  <a:t>zu Kreisdurchmesser </a:t>
                </a:r>
                <a14:m>
                  <m:oMath xmlns:m="http://schemas.openxmlformats.org/officeDocument/2006/math">
                    <m:r>
                      <a:rPr lang="de-DE" sz="1600" i="1" dirty="0">
                        <a:solidFill>
                          <a:prstClr val="black"/>
                        </a:solidFill>
                        <a:latin typeface="Cambria Math" panose="02040503050406030204" pitchFamily="18" charset="0"/>
                      </a:rPr>
                      <m:t>𝑑</m:t>
                    </m:r>
                  </m:oMath>
                </a14:m>
                <a:r>
                  <a:rPr kumimoji="0" lang="de-DE" sz="1600" b="0" i="0" u="none" strike="noStrike" kern="1200" cap="none" spc="0" normalizeH="0" baseline="0" noProof="0" dirty="0">
                    <a:ln>
                      <a:noFill/>
                    </a:ln>
                    <a:solidFill>
                      <a:prstClr val="black"/>
                    </a:solidFill>
                    <a:effectLst/>
                    <a:uLnTx/>
                    <a:uFillTx/>
                    <a:latin typeface="Calibri"/>
                    <a:cs typeface="+mn-cs"/>
                  </a:rPr>
                  <a:t> ist für alle Kreise gleich und wird </a:t>
                </a:r>
                <a:r>
                  <a:rPr kumimoji="0" lang="de-DE" sz="1600" b="1" i="0" u="none" strike="noStrike" kern="1200" cap="none" spc="0" normalizeH="0" baseline="0" noProof="0" dirty="0">
                    <a:ln>
                      <a:noFill/>
                    </a:ln>
                    <a:solidFill>
                      <a:schemeClr val="accent1"/>
                    </a:solidFill>
                    <a:effectLst/>
                    <a:uLnTx/>
                    <a:uFillTx/>
                    <a:latin typeface="Calibri"/>
                    <a:cs typeface="+mn-cs"/>
                  </a:rPr>
                  <a:t>Kreiszahl </a:t>
                </a:r>
                <a14:m>
                  <m:oMath xmlns:m="http://schemas.openxmlformats.org/officeDocument/2006/math">
                    <m:r>
                      <a:rPr kumimoji="0" lang="de-DE" sz="1600" b="1" i="1" u="none" strike="noStrike" kern="1200" cap="none" spc="0" normalizeH="0" baseline="0" noProof="0" smtClean="0">
                        <a:ln>
                          <a:noFill/>
                        </a:ln>
                        <a:solidFill>
                          <a:schemeClr val="accent1"/>
                        </a:solidFill>
                        <a:effectLst/>
                        <a:uLnTx/>
                        <a:uFillTx/>
                        <a:latin typeface="Cambria Math" panose="02040503050406030204" pitchFamily="18" charset="0"/>
                        <a:ea typeface="Cambria Math" panose="02040503050406030204" pitchFamily="18" charset="0"/>
                        <a:cs typeface="+mn-cs"/>
                      </a:rPr>
                      <m:t>𝝅</m:t>
                    </m:r>
                    <m:r>
                      <a:rPr kumimoji="0" lang="de-DE" sz="1600" b="1" i="0" u="none" strike="noStrike" kern="1200" cap="none" spc="0" normalizeH="0" baseline="0" noProof="0" smtClean="0">
                        <a:ln>
                          <a:noFill/>
                        </a:ln>
                        <a:solidFill>
                          <a:schemeClr val="accent3">
                            <a:lumMod val="75000"/>
                          </a:schemeClr>
                        </a:solidFill>
                        <a:effectLst/>
                        <a:uLnTx/>
                        <a:uFillTx/>
                        <a:latin typeface="Cambria Math" panose="02040503050406030204" pitchFamily="18" charset="0"/>
                        <a:ea typeface="Cambria Math" panose="02040503050406030204" pitchFamily="18" charset="0"/>
                        <a:cs typeface="+mn-cs"/>
                      </a:rPr>
                      <m:t> </m:t>
                    </m:r>
                  </m:oMath>
                </a14:m>
                <a:r>
                  <a:rPr kumimoji="0" lang="de-DE" sz="1600" b="0" i="0" u="none" strike="noStrike" kern="1200" cap="none" spc="0" normalizeH="0" baseline="0" noProof="0" dirty="0">
                    <a:ln>
                      <a:noFill/>
                    </a:ln>
                    <a:solidFill>
                      <a:prstClr val="black"/>
                    </a:solidFill>
                    <a:effectLst/>
                    <a:uLnTx/>
                    <a:uFillTx/>
                    <a:latin typeface="Calibri"/>
                    <a:cs typeface="+mn-cs"/>
                  </a:rPr>
                  <a:t>genannt:  </a:t>
                </a:r>
                <a14:m>
                  <m:oMath xmlns:m="http://schemas.openxmlformats.org/officeDocument/2006/math">
                    <m:f>
                      <m:fPr>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𝑢</m:t>
                        </m:r>
                      </m:num>
                      <m:den>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m:t>
                        </m:r>
                      </m:den>
                    </m:f>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≈3,14</m:t>
                    </m:r>
                  </m:oMath>
                </a14:m>
                <a:endParaRPr kumimoji="0" lang="de-DE" sz="1600" b="0" i="0" u="none" strike="noStrike" kern="1200" cap="none" spc="0" normalizeH="0" baseline="0" noProof="0" dirty="0">
                  <a:ln>
                    <a:noFill/>
                  </a:ln>
                  <a:solidFill>
                    <a:prstClr val="black"/>
                  </a:solidFill>
                  <a:effectLst/>
                  <a:uLnTx/>
                  <a:uFillTx/>
                  <a:latin typeface="Calibri"/>
                  <a:ea typeface="Cambria Math" panose="02040503050406030204" pitchFamily="18" charset="0"/>
                  <a:cs typeface="+mn-cs"/>
                </a:endParaRPr>
              </a:p>
              <a:p>
                <a:pPr marL="0" lvl="0" defTabSz="914400">
                  <a:lnSpc>
                    <a:spcPct val="110000"/>
                  </a:lnSpc>
                  <a:spcBef>
                    <a:spcPts val="0"/>
                  </a:spcBef>
                  <a:defRPr/>
                </a:pPr>
                <a:r>
                  <a:rPr kumimoji="0" lang="de-DE" sz="1600" b="0" i="0" u="none" strike="noStrike" kern="1200" cap="none" spc="0" normalizeH="0" baseline="0" noProof="0" dirty="0">
                    <a:ln>
                      <a:noFill/>
                    </a:ln>
                    <a:solidFill>
                      <a:prstClr val="black"/>
                    </a:solidFill>
                    <a:effectLst/>
                    <a:uLnTx/>
                    <a:uFillTx/>
                    <a:latin typeface="Calibri"/>
                    <a:cs typeface="+mn-cs"/>
                  </a:rPr>
                  <a:t>Damit lässt sich der </a:t>
                </a:r>
                <a:r>
                  <a:rPr lang="de-DE" sz="1600" b="1" dirty="0">
                    <a:solidFill>
                      <a:schemeClr val="accent1"/>
                    </a:solidFill>
                    <a:latin typeface="Calibri"/>
                  </a:rPr>
                  <a:t>Umfang</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de-DE" sz="1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𝑢</m:t>
                    </m:r>
                  </m:oMath>
                </a14:m>
                <a:r>
                  <a:rPr kumimoji="0" lang="de-DE" sz="1600" b="0" i="0" u="none" strike="noStrike" kern="1200" cap="none" spc="0" normalizeH="0" baseline="0" noProof="0" dirty="0">
                    <a:ln>
                      <a:noFill/>
                    </a:ln>
                    <a:solidFill>
                      <a:prstClr val="black"/>
                    </a:solidFill>
                    <a:effectLst/>
                    <a:uLnTx/>
                    <a:uFillTx/>
                    <a:latin typeface="Calibri"/>
                    <a:ea typeface="+mn-ea"/>
                    <a:cs typeface="+mn-cs"/>
                  </a:rPr>
                  <a:t> aus dem Durchmesser </a:t>
                </a:r>
                <a14:m>
                  <m:oMath xmlns:m="http://schemas.openxmlformats.org/officeDocument/2006/math">
                    <m:r>
                      <a:rPr kumimoji="0" lang="de-DE" sz="1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m:t>
                    </m:r>
                  </m:oMath>
                </a14:m>
                <a:r>
                  <a:rPr kumimoji="0" lang="de-DE" sz="1600" b="0" i="0" u="none" strike="noStrike" kern="1200" cap="none" spc="0" normalizeH="0" baseline="0" noProof="0" dirty="0">
                    <a:ln>
                      <a:noFill/>
                    </a:ln>
                    <a:solidFill>
                      <a:prstClr val="black"/>
                    </a:solidFill>
                    <a:effectLst/>
                    <a:uLnTx/>
                    <a:uFillTx/>
                    <a:latin typeface="Calibri"/>
                    <a:ea typeface="+mn-ea"/>
                    <a:cs typeface="+mn-cs"/>
                  </a:rPr>
                  <a:t> (oder Radius</a:t>
                </a:r>
                <a:r>
                  <a:rPr kumimoji="0" lang="de-DE" sz="1600" b="0" i="0" u="none" strike="noStrike" kern="1200" cap="none" spc="0" normalizeH="0" noProof="0" dirty="0">
                    <a:ln>
                      <a:noFill/>
                    </a:ln>
                    <a:solidFill>
                      <a:prstClr val="black"/>
                    </a:solidFill>
                    <a:effectLst/>
                    <a:uLnTx/>
                    <a:uFillTx/>
                    <a:latin typeface="Calibri"/>
                    <a:ea typeface="+mn-ea"/>
                    <a:cs typeface="+mn-cs"/>
                  </a:rPr>
                  <a:t> </a:t>
                </a:r>
                <a14:m>
                  <m:oMath xmlns:m="http://schemas.openxmlformats.org/officeDocument/2006/math">
                    <m:r>
                      <a:rPr kumimoji="0" lang="de-DE" sz="1600" b="0" i="1" u="none" strike="noStrike" kern="1200" cap="none" spc="0" normalizeH="0" noProof="0" dirty="0" smtClean="0">
                        <a:ln>
                          <a:noFill/>
                        </a:ln>
                        <a:solidFill>
                          <a:prstClr val="black"/>
                        </a:solidFill>
                        <a:effectLst/>
                        <a:uLnTx/>
                        <a:uFillTx/>
                        <a:latin typeface="Cambria Math" panose="02040503050406030204" pitchFamily="18" charset="0"/>
                        <a:ea typeface="+mn-ea"/>
                        <a:cs typeface="+mn-cs"/>
                      </a:rPr>
                      <m:t>𝑟</m:t>
                    </m:r>
                  </m:oMath>
                </a14:m>
                <a:r>
                  <a:rPr kumimoji="0" lang="de-DE" sz="1600" b="0" i="0" u="none" strike="noStrike" kern="1200" cap="none" spc="0" normalizeH="0" noProof="0" dirty="0">
                    <a:ln>
                      <a:noFill/>
                    </a:ln>
                    <a:solidFill>
                      <a:prstClr val="black"/>
                    </a:solidFill>
                    <a:effectLst/>
                    <a:uLnTx/>
                    <a:uFillTx/>
                    <a:latin typeface="Calibri"/>
                    <a:ea typeface="+mn-ea"/>
                    <a:cs typeface="+mn-cs"/>
                  </a:rPr>
                  <a:t>) </a:t>
                </a:r>
                <a:r>
                  <a:rPr lang="de-DE" sz="1600" dirty="0">
                    <a:solidFill>
                      <a:prstClr val="black"/>
                    </a:solidFill>
                  </a:rPr>
                  <a:t>berechnen: </a:t>
                </a:r>
                <a:endParaRPr kumimoji="0" lang="de-DE" sz="1600" b="0" i="0" u="none" strike="noStrike" kern="1200" cap="none" spc="0" normalizeH="0" baseline="0" noProof="0" dirty="0">
                  <a:ln>
                    <a:noFill/>
                  </a:ln>
                  <a:solidFill>
                    <a:prstClr val="black"/>
                  </a:solidFill>
                  <a:effectLst/>
                  <a:uLnTx/>
                  <a:uFillTx/>
                  <a:latin typeface="Calibri"/>
                  <a:cs typeface="+mn-cs"/>
                </a:endParaRPr>
              </a:p>
              <a:p>
                <a:pPr marL="0" marR="0" lvl="0" indent="0" defTabSz="914400" rtl="0" eaLnBrk="1" fontAlgn="auto" latinLnBrk="0" hangingPunct="1">
                  <a:lnSpc>
                    <a:spcPct val="110000"/>
                  </a:lnSpc>
                  <a:spcBef>
                    <a:spcPts val="0"/>
                  </a:spcBef>
                  <a:spcAft>
                    <a:spcPts val="600"/>
                  </a:spcAft>
                  <a:buClrTx/>
                  <a:buSzTx/>
                  <a:buFontTx/>
                  <a:buNone/>
                  <a:tabLst>
                    <a:tab pos="355600" algn="l"/>
                    <a:tab pos="1168400" algn="l"/>
                  </a:tabLst>
                  <a:defRPr/>
                </a:pPr>
                <a:r>
                  <a:rPr kumimoji="0" lang="de-DE" sz="1600" b="0" i="0" u="none" strike="noStrike" kern="1200" cap="none" spc="0" normalizeH="0" baseline="0" noProof="0" dirty="0">
                    <a:ln>
                      <a:noFill/>
                    </a:ln>
                    <a:solidFill>
                      <a:prstClr val="black"/>
                    </a:solidFill>
                    <a:effectLst/>
                    <a:uLnTx/>
                    <a:uFillTx/>
                    <a:latin typeface="Calibri"/>
                    <a:cs typeface="+mn-cs"/>
                  </a:rPr>
                  <a:t>	</a:t>
                </a:r>
                <a:r>
                  <a:rPr kumimoji="0" lang="de-DE" sz="1600" b="0" i="0" u="none" strike="noStrike" kern="1200" cap="none" spc="0" normalizeH="0" baseline="0" noProof="0" dirty="0">
                    <a:ln>
                      <a:noFill/>
                    </a:ln>
                    <a:solidFill>
                      <a:schemeClr val="accent1"/>
                    </a:solidFill>
                    <a:effectLst/>
                    <a:uLnTx/>
                    <a:uFillTx/>
                    <a:latin typeface="Calibri"/>
                    <a:cs typeface="+mn-cs"/>
                  </a:rPr>
                  <a:t>Umfang</a:t>
                </a:r>
                <a:r>
                  <a:rPr kumimoji="0" lang="de-DE" sz="1600" b="0" i="0" u="none" strike="noStrike" kern="1200" cap="none" spc="0" normalizeH="0" baseline="0" noProof="0" dirty="0">
                    <a:ln>
                      <a:noFill/>
                    </a:ln>
                    <a:solidFill>
                      <a:prstClr val="black"/>
                    </a:solidFill>
                    <a:effectLst/>
                    <a:uLnTx/>
                    <a:uFillTx/>
                    <a:latin typeface="Calibri"/>
                    <a:cs typeface="+mn-cs"/>
                  </a:rPr>
                  <a:t> 	= Durchmesser · Kreiszahl</a:t>
                </a:r>
              </a:p>
              <a:p>
                <a:pPr marL="0" lvl="0" defTabSz="914400">
                  <a:lnSpc>
                    <a:spcPct val="110000"/>
                  </a:lnSpc>
                  <a:spcBef>
                    <a:spcPts val="0"/>
                  </a:spcBef>
                  <a:spcAft>
                    <a:spcPts val="600"/>
                  </a:spcAft>
                  <a:tabLst>
                    <a:tab pos="985838" algn="l"/>
                    <a:tab pos="1431925" algn="l"/>
                  </a:tabLst>
                  <a:defRPr/>
                </a:pPr>
                <a:r>
                  <a:rPr kumimoji="0" lang="de-DE" sz="1600" b="0" u="none" strike="noStrike" kern="1200" cap="none" spc="0" normalizeH="0" baseline="0" noProof="0" dirty="0">
                    <a:ln>
                      <a:noFill/>
                    </a:ln>
                    <a:solidFill>
                      <a:prstClr val="black"/>
                    </a:solidFill>
                    <a:effectLst/>
                    <a:uLnTx/>
                    <a:uFillTx/>
                    <a:cs typeface="+mn-cs"/>
                  </a:rPr>
                  <a:t>	</a:t>
                </a:r>
                <a14:m>
                  <m:oMath xmlns:m="http://schemas.openxmlformats.org/officeDocument/2006/math">
                    <m:r>
                      <a:rPr kumimoji="0" lang="de-DE" sz="1600" b="0" i="1" u="none" strike="noStrike" kern="1200" cap="none" spc="0" normalizeH="0" baseline="0" noProof="0" smtClean="0">
                        <a:ln>
                          <a:noFill/>
                        </a:ln>
                        <a:solidFill>
                          <a:schemeClr val="accent1"/>
                        </a:solidFill>
                        <a:effectLst/>
                        <a:uLnTx/>
                        <a:uFillTx/>
                        <a:latin typeface="Cambria Math" panose="02040503050406030204" pitchFamily="18" charset="0"/>
                        <a:cs typeface="+mn-cs"/>
                      </a:rPr>
                      <m:t>𝑢</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lang="de-DE" sz="1600" b="0" i="1" smtClean="0">
                        <a:solidFill>
                          <a:prstClr val="black"/>
                        </a:solidFill>
                        <a:latin typeface="Cambria Math" panose="02040503050406030204" pitchFamily="18" charset="0"/>
                      </a:rPr>
                      <m:t>𝑜𝑑𝑒𝑟</m:t>
                    </m:r>
                    <m:r>
                      <a:rPr lang="de-DE" sz="1600" b="0" i="1" smtClean="0">
                        <a:solidFill>
                          <a:prstClr val="black"/>
                        </a:solidFill>
                        <a:latin typeface="Cambria Math" panose="02040503050406030204" pitchFamily="18" charset="0"/>
                      </a:rPr>
                      <m:t> </m:t>
                    </m:r>
                    <m:r>
                      <a:rPr lang="de-DE" sz="1600" b="0" i="1" smtClean="0">
                        <a:solidFill>
                          <a:prstClr val="black"/>
                        </a:solidFill>
                        <a:latin typeface="Cambria Math" panose="02040503050406030204" pitchFamily="18" charset="0"/>
                      </a:rPr>
                      <m:t>𝑢</m:t>
                    </m:r>
                    <m:r>
                      <a:rPr lang="de-DE" sz="1600" b="0" i="1" smtClean="0">
                        <a:solidFill>
                          <a:prstClr val="black"/>
                        </a:solidFill>
                        <a:latin typeface="Cambria Math" panose="02040503050406030204" pitchFamily="18" charset="0"/>
                      </a:rPr>
                      <m:t>= 2∙</m:t>
                    </m:r>
                    <m:r>
                      <a:rPr lang="de-DE" sz="1600" i="1">
                        <a:solidFill>
                          <a:prstClr val="black"/>
                        </a:solidFill>
                        <a:latin typeface="Cambria Math" panose="02040503050406030204" pitchFamily="18" charset="0"/>
                      </a:rPr>
                      <m:t>𝑟</m:t>
                    </m:r>
                    <m:r>
                      <a:rPr lang="de-DE" sz="1600" i="1">
                        <a:solidFill>
                          <a:prstClr val="black"/>
                        </a:solidFill>
                        <a:latin typeface="Cambria Math" panose="02040503050406030204" pitchFamily="18" charset="0"/>
                      </a:rPr>
                      <m:t>⋅</m:t>
                    </m:r>
                    <m:r>
                      <a:rPr lang="de-DE" sz="1600" i="1">
                        <a:solidFill>
                          <a:prstClr val="black"/>
                        </a:solidFill>
                        <a:latin typeface="Cambria Math" panose="02040503050406030204" pitchFamily="18" charset="0"/>
                        <a:ea typeface="Cambria Math" panose="02040503050406030204" pitchFamily="18" charset="0"/>
                      </a:rPr>
                      <m:t>𝜋</m:t>
                    </m:r>
                  </m:oMath>
                </a14:m>
                <a:endParaRPr lang="de-DE" sz="1600" dirty="0"/>
              </a:p>
              <a:p>
                <a:pPr>
                  <a:lnSpc>
                    <a:spcPct val="110000"/>
                  </a:lnSpc>
                  <a:spcAft>
                    <a:spcPts val="600"/>
                  </a:spcAft>
                </a:pPr>
                <a:endParaRPr lang="de-DE" sz="1600" dirty="0"/>
              </a:p>
              <a:p>
                <a:pPr>
                  <a:lnSpc>
                    <a:spcPct val="110000"/>
                  </a:lnSpc>
                  <a:spcAft>
                    <a:spcPts val="600"/>
                  </a:spcAft>
                </a:pPr>
                <a:endParaRPr lang="de-DE" dirty="0"/>
              </a:p>
              <a:p>
                <a:pPr>
                  <a:lnSpc>
                    <a:spcPct val="110000"/>
                  </a:lnSpc>
                  <a:spcAft>
                    <a:spcPts val="600"/>
                  </a:spcAft>
                </a:pPr>
                <a:endParaRPr lang="de-DE" dirty="0"/>
              </a:p>
            </p:txBody>
          </p:sp>
        </mc:Choice>
        <mc:Fallback xmlns="">
          <p:sp>
            <p:nvSpPr>
              <p:cNvPr id="2" name="Inhaltsplatzhalter 1">
                <a:extLst>
                  <a:ext uri="{FF2B5EF4-FFF2-40B4-BE49-F238E27FC236}">
                    <a16:creationId xmlns:a16="http://schemas.microsoft.com/office/drawing/2014/main" id="{777C487C-B7EE-D8BF-0FBC-5C2637AF17C3}"/>
                  </a:ext>
                </a:extLst>
              </p:cNvPr>
              <p:cNvSpPr>
                <a:spLocks noGrp="1" noRot="1" noChangeAspect="1" noMove="1" noResize="1" noEditPoints="1" noAdjustHandles="1" noChangeArrowheads="1" noChangeShapeType="1" noTextEdit="1"/>
              </p:cNvSpPr>
              <p:nvPr>
                <p:ph idx="1"/>
              </p:nvPr>
            </p:nvSpPr>
            <p:spPr>
              <a:xfrm>
                <a:off x="64289" y="1087016"/>
                <a:ext cx="9065176" cy="5150296"/>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51500F06-2B7E-5FC5-17AB-4F0DE1F0E6CC}"/>
              </a:ext>
            </a:extLst>
          </p:cNvPr>
          <p:cNvSpPr>
            <a:spLocks noGrp="1"/>
          </p:cNvSpPr>
          <p:nvPr>
            <p:ph type="body" sz="quarter" idx="11"/>
          </p:nvPr>
        </p:nvSpPr>
        <p:spPr/>
        <p:txBody>
          <a:bodyPr/>
          <a:lstStyle/>
          <a:p>
            <a:pPr algn="ctr"/>
            <a:r>
              <a:rPr lang="de-DE" dirty="0"/>
              <a:t>Hilfe 6</a:t>
            </a:r>
          </a:p>
        </p:txBody>
      </p:sp>
      <p:sp>
        <p:nvSpPr>
          <p:cNvPr id="4" name="Titel 3">
            <a:extLst>
              <a:ext uri="{FF2B5EF4-FFF2-40B4-BE49-F238E27FC236}">
                <a16:creationId xmlns:a16="http://schemas.microsoft.com/office/drawing/2014/main" id="{DD3E27FD-D77A-4FE8-9726-0F271E652462}"/>
              </a:ext>
            </a:extLst>
          </p:cNvPr>
          <p:cNvSpPr>
            <a:spLocks noGrp="1"/>
          </p:cNvSpPr>
          <p:nvPr>
            <p:ph type="title"/>
          </p:nvPr>
        </p:nvSpPr>
        <p:spPr/>
        <p:txBody>
          <a:bodyPr/>
          <a:lstStyle/>
          <a:p>
            <a:r>
              <a:rPr lang="de-DE" dirty="0"/>
              <a:t>Kreise</a:t>
            </a:r>
          </a:p>
        </p:txBody>
      </p:sp>
      <p:grpSp>
        <p:nvGrpSpPr>
          <p:cNvPr id="7" name="Gruppieren 6">
            <a:extLst>
              <a:ext uri="{FF2B5EF4-FFF2-40B4-BE49-F238E27FC236}">
                <a16:creationId xmlns:a16="http://schemas.microsoft.com/office/drawing/2014/main" id="{B96297EB-8F87-39FC-7C88-B1BD1F0379AB}"/>
              </a:ext>
            </a:extLst>
          </p:cNvPr>
          <p:cNvGrpSpPr/>
          <p:nvPr/>
        </p:nvGrpSpPr>
        <p:grpSpPr>
          <a:xfrm>
            <a:off x="6249144" y="1499674"/>
            <a:ext cx="2517917" cy="1581559"/>
            <a:chOff x="807699" y="3187893"/>
            <a:chExt cx="2063293" cy="1296000"/>
          </a:xfrm>
        </p:grpSpPr>
        <p:sp>
          <p:nvSpPr>
            <p:cNvPr id="8" name="Ellipse 7">
              <a:extLst>
                <a:ext uri="{FF2B5EF4-FFF2-40B4-BE49-F238E27FC236}">
                  <a16:creationId xmlns:a16="http://schemas.microsoft.com/office/drawing/2014/main" id="{B9F25A8D-F126-DC32-FC0A-22F246728B23}"/>
                </a:ext>
              </a:extLst>
            </p:cNvPr>
            <p:cNvSpPr>
              <a:spLocks noChangeAspect="1"/>
            </p:cNvSpPr>
            <p:nvPr/>
          </p:nvSpPr>
          <p:spPr>
            <a:xfrm>
              <a:off x="1574920" y="3187893"/>
              <a:ext cx="1296000" cy="1296000"/>
            </a:xfrm>
            <a:prstGeom prst="ellipse">
              <a:avLst/>
            </a:prstGeom>
            <a:solidFill>
              <a:schemeClr val="accent3">
                <a:alpha val="30000"/>
              </a:schemeClr>
            </a:solidFill>
            <a:ln w="317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3">
                    <a:lumMod val="75000"/>
                  </a:schemeClr>
                </a:solidFill>
              </a:endParaRPr>
            </a:p>
          </p:txBody>
        </p:sp>
        <p:cxnSp>
          <p:nvCxnSpPr>
            <p:cNvPr id="9" name="Gerader Verbinder 8">
              <a:extLst>
                <a:ext uri="{FF2B5EF4-FFF2-40B4-BE49-F238E27FC236}">
                  <a16:creationId xmlns:a16="http://schemas.microsoft.com/office/drawing/2014/main" id="{63585211-1AA1-77A0-957E-FA869FF48C30}"/>
                </a:ext>
              </a:extLst>
            </p:cNvPr>
            <p:cNvCxnSpPr>
              <a:cxnSpLocks/>
            </p:cNvCxnSpPr>
            <p:nvPr/>
          </p:nvCxnSpPr>
          <p:spPr>
            <a:xfrm rot="20400000">
              <a:off x="1574848" y="3835892"/>
              <a:ext cx="1296144"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46E08E9F-51AF-4138-5724-D028DEC4E190}"/>
                </a:ext>
              </a:extLst>
            </p:cNvPr>
            <p:cNvSpPr txBox="1"/>
            <p:nvPr/>
          </p:nvSpPr>
          <p:spPr>
            <a:xfrm>
              <a:off x="1729282" y="3728170"/>
              <a:ext cx="333746" cy="215444"/>
            </a:xfrm>
            <a:prstGeom prst="rect">
              <a:avLst/>
            </a:prstGeom>
            <a:noFill/>
            <a:effectLst>
              <a:glow>
                <a:schemeClr val="bg1"/>
              </a:glow>
            </a:effectLst>
          </p:spPr>
          <p:txBody>
            <a:bodyPr wrap="square" lIns="0" tIns="0" rIns="36000" bIns="0" rtlCol="0">
              <a:spAutoFit/>
            </a:bodyPr>
            <a:lstStyle/>
            <a:p>
              <a:pPr algn="ctr"/>
              <a:r>
                <a:rPr lang="de-DE" sz="1400" dirty="0">
                  <a:solidFill>
                    <a:schemeClr val="accent3">
                      <a:lumMod val="75000"/>
                    </a:schemeClr>
                  </a:solidFill>
                  <a:effectLst>
                    <a:glow rad="25400">
                      <a:schemeClr val="bg1"/>
                    </a:glow>
                  </a:effectLst>
                </a:rPr>
                <a:t>d</a:t>
              </a:r>
            </a:p>
          </p:txBody>
        </p:sp>
        <p:cxnSp>
          <p:nvCxnSpPr>
            <p:cNvPr id="11" name="Gerader Verbinder 10">
              <a:extLst>
                <a:ext uri="{FF2B5EF4-FFF2-40B4-BE49-F238E27FC236}">
                  <a16:creationId xmlns:a16="http://schemas.microsoft.com/office/drawing/2014/main" id="{CF27167A-CA1E-4F5D-845A-36A417752E21}"/>
                </a:ext>
              </a:extLst>
            </p:cNvPr>
            <p:cNvCxnSpPr>
              <a:cxnSpLocks/>
            </p:cNvCxnSpPr>
            <p:nvPr/>
          </p:nvCxnSpPr>
          <p:spPr>
            <a:xfrm rot="14340000">
              <a:off x="2065793" y="4113615"/>
              <a:ext cx="648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1A4E7E4F-7491-BC42-F56A-60DC4F6259F0}"/>
                </a:ext>
              </a:extLst>
            </p:cNvPr>
            <p:cNvSpPr txBox="1"/>
            <p:nvPr/>
          </p:nvSpPr>
          <p:spPr>
            <a:xfrm>
              <a:off x="2362115" y="3929153"/>
              <a:ext cx="207640" cy="215444"/>
            </a:xfrm>
            <a:prstGeom prst="rect">
              <a:avLst/>
            </a:prstGeom>
            <a:noFill/>
            <a:effectLst>
              <a:glow>
                <a:schemeClr val="bg1"/>
              </a:glow>
            </a:effectLst>
          </p:spPr>
          <p:txBody>
            <a:bodyPr wrap="square" lIns="0" tIns="0" rIns="36000" bIns="0" rtlCol="0">
              <a:spAutoFit/>
            </a:bodyPr>
            <a:lstStyle/>
            <a:p>
              <a:pPr algn="ctr"/>
              <a:r>
                <a:rPr lang="de-DE" sz="1400" dirty="0">
                  <a:solidFill>
                    <a:schemeClr val="accent3">
                      <a:lumMod val="75000"/>
                    </a:schemeClr>
                  </a:solidFill>
                  <a:effectLst>
                    <a:glow rad="25400">
                      <a:schemeClr val="bg1"/>
                    </a:glow>
                  </a:effectLst>
                </a:rPr>
                <a:t>r</a:t>
              </a:r>
            </a:p>
          </p:txBody>
        </p:sp>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70922D61-4B12-0FFF-E0A4-FA20E4355026}"/>
                    </a:ext>
                  </a:extLst>
                </p:cNvPr>
                <p:cNvSpPr txBox="1"/>
                <p:nvPr/>
              </p:nvSpPr>
              <p:spPr>
                <a:xfrm>
                  <a:off x="807699" y="4170853"/>
                  <a:ext cx="884389" cy="226985"/>
                </a:xfrm>
                <a:prstGeom prst="rect">
                  <a:avLst/>
                </a:prstGeom>
                <a:noFill/>
                <a:effectLst>
                  <a:glow>
                    <a:schemeClr val="bg1"/>
                  </a:glow>
                </a:effectLst>
              </p:spPr>
              <p:txBody>
                <a:bodyPr wrap="square" lIns="0" tIns="0" rIns="36000" bIns="0" rtlCol="0">
                  <a:spAutoFit/>
                </a:bodyPr>
                <a:lstStyle/>
                <a:p>
                  <a:pPr algn="ctr"/>
                  <a:r>
                    <a:rPr kumimoji="0" lang="de-DE" b="0" u="none" strike="noStrike" kern="1200" cap="none" spc="0" normalizeH="0" baseline="0" noProof="0" dirty="0">
                      <a:ln>
                        <a:noFill/>
                      </a:ln>
                      <a:solidFill>
                        <a:schemeClr val="accent1"/>
                      </a:solidFill>
                      <a:effectLst/>
                      <a:uLnTx/>
                      <a:uFillTx/>
                    </a:rPr>
                    <a:t>u</a:t>
                  </a:r>
                  <a:r>
                    <a:rPr kumimoji="0" lang="de-DE" b="0" u="none" strike="noStrike" kern="1200" cap="none" spc="0" normalizeH="0" noProof="0" dirty="0">
                      <a:ln>
                        <a:noFill/>
                      </a:ln>
                      <a:solidFill>
                        <a:schemeClr val="accent1"/>
                      </a:solidFill>
                      <a:effectLst/>
                      <a:uLnTx/>
                      <a:uFillTx/>
                    </a:rPr>
                    <a:t> </a:t>
                  </a:r>
                  <a14:m>
                    <m:oMath xmlns:m="http://schemas.openxmlformats.org/officeDocument/2006/math">
                      <m:r>
                        <a:rPr kumimoji="0" lang="de-DE" b="0" i="1" u="none" strike="noStrike" kern="1200" cap="none" spc="0" normalizeH="0" baseline="0" noProof="0" smtClean="0">
                          <a:ln>
                            <a:noFill/>
                          </a:ln>
                          <a:solidFill>
                            <a:schemeClr val="accent1"/>
                          </a:solidFill>
                          <a:effectLst/>
                          <a:uLnTx/>
                          <a:uFillTx/>
                          <a:latin typeface="Cambria Math" panose="02040503050406030204" pitchFamily="18" charset="0"/>
                        </a:rPr>
                        <m:t>=2</m:t>
                      </m:r>
                      <m:r>
                        <a:rPr lang="de-DE" i="1">
                          <a:solidFill>
                            <a:schemeClr val="accent1"/>
                          </a:solidFill>
                          <a:latin typeface="Cambria Math" panose="02040503050406030204" pitchFamily="18" charset="0"/>
                          <a:ea typeface="Cambria Math" panose="02040503050406030204" pitchFamily="18" charset="0"/>
                        </a:rPr>
                        <m:t>𝜋</m:t>
                      </m:r>
                      <m:r>
                        <a:rPr lang="de-DE" i="1">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𝑟</m:t>
                      </m:r>
                    </m:oMath>
                  </a14:m>
                  <a:endParaRPr lang="de-DE" dirty="0">
                    <a:solidFill>
                      <a:schemeClr val="accent1"/>
                    </a:solidFill>
                    <a:effectLst>
                      <a:glow rad="25400">
                        <a:schemeClr val="bg1"/>
                      </a:glow>
                    </a:effectLst>
                  </a:endParaRPr>
                </a:p>
              </p:txBody>
            </p:sp>
          </mc:Choice>
          <mc:Fallback xmlns="">
            <p:sp>
              <p:nvSpPr>
                <p:cNvPr id="13" name="Textfeld 12">
                  <a:extLst>
                    <a:ext uri="{FF2B5EF4-FFF2-40B4-BE49-F238E27FC236}">
                      <a16:creationId xmlns:a16="http://schemas.microsoft.com/office/drawing/2014/main" id="{70922D61-4B12-0FFF-E0A4-FA20E4355026}"/>
                    </a:ext>
                  </a:extLst>
                </p:cNvPr>
                <p:cNvSpPr txBox="1">
                  <a:spLocks noRot="1" noChangeAspect="1" noMove="1" noResize="1" noEditPoints="1" noAdjustHandles="1" noChangeArrowheads="1" noChangeShapeType="1" noTextEdit="1"/>
                </p:cNvSpPr>
                <p:nvPr/>
              </p:nvSpPr>
              <p:spPr>
                <a:xfrm>
                  <a:off x="807699" y="4170853"/>
                  <a:ext cx="884389" cy="226985"/>
                </a:xfrm>
                <a:prstGeom prst="rect">
                  <a:avLst/>
                </a:prstGeom>
                <a:blipFill>
                  <a:blip r:embed="rId4"/>
                  <a:stretch>
                    <a:fillRect l="-9040" t="-28889" b="-51111"/>
                  </a:stretch>
                </a:blipFill>
                <a:effectLst>
                  <a:glow>
                    <a:schemeClr val="bg1"/>
                  </a:glow>
                </a:effectLst>
              </p:spPr>
              <p:txBody>
                <a:bodyPr/>
                <a:lstStyle/>
                <a:p>
                  <a:r>
                    <a:rPr lang="de-DE">
                      <a:noFill/>
                    </a:rPr>
                    <a:t> </a:t>
                  </a:r>
                </a:p>
              </p:txBody>
            </p:sp>
          </mc:Fallback>
        </mc:AlternateContent>
      </p:grpSp>
      <p:grpSp>
        <p:nvGrpSpPr>
          <p:cNvPr id="27" name="Gruppieren 26">
            <a:extLst>
              <a:ext uri="{FF2B5EF4-FFF2-40B4-BE49-F238E27FC236}">
                <a16:creationId xmlns:a16="http://schemas.microsoft.com/office/drawing/2014/main" id="{99F28023-6D05-EF1A-C3F4-1C49E97C65F4}"/>
              </a:ext>
            </a:extLst>
          </p:cNvPr>
          <p:cNvGrpSpPr/>
          <p:nvPr/>
        </p:nvGrpSpPr>
        <p:grpSpPr>
          <a:xfrm>
            <a:off x="4859307" y="2639135"/>
            <a:ext cx="984362" cy="1013729"/>
            <a:chOff x="6677204" y="4997554"/>
            <a:chExt cx="1296000" cy="1296000"/>
          </a:xfrm>
        </p:grpSpPr>
        <p:sp>
          <p:nvSpPr>
            <p:cNvPr id="29" name="Ellipse 28">
              <a:extLst>
                <a:ext uri="{FF2B5EF4-FFF2-40B4-BE49-F238E27FC236}">
                  <a16:creationId xmlns:a16="http://schemas.microsoft.com/office/drawing/2014/main" id="{423B5122-4F7E-B9D4-1446-51F3030797E9}"/>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3">
                    <a:lumMod val="75000"/>
                  </a:schemeClr>
                </a:solidFill>
              </a:endParaRPr>
            </a:p>
          </p:txBody>
        </p:sp>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46138BD6-B630-223E-A1D1-B8CC4EEDCBEB}"/>
                    </a:ext>
                  </a:extLst>
                </p:cNvPr>
                <p:cNvSpPr txBox="1"/>
                <p:nvPr/>
              </p:nvSpPr>
              <p:spPr>
                <a:xfrm>
                  <a:off x="6945378" y="5501396"/>
                  <a:ext cx="798019" cy="216758"/>
                </a:xfrm>
                <a:prstGeom prst="rect">
                  <a:avLst/>
                </a:prstGeom>
                <a:noFill/>
                <a:ln>
                  <a:noFill/>
                </a:ln>
                <a:effectLst>
                  <a:glow>
                    <a:schemeClr val="bg1"/>
                  </a:glow>
                </a:effectLst>
              </p:spPr>
              <p:txBody>
                <a:bodyPr wrap="square" lIns="0" tIns="0" rIns="36000" bIns="0" rtlCol="0">
                  <a:spAutoFit/>
                </a:bodyPr>
                <a:lstStyle/>
                <a:p>
                  <a:pPr algn="ctr"/>
                  <a14:m>
                    <m:oMathPara xmlns:m="http://schemas.openxmlformats.org/officeDocument/2006/math">
                      <m:oMathParaPr>
                        <m:jc m:val="center"/>
                      </m:oMathParaPr>
                      <m:oMath xmlns:m="http://schemas.openxmlformats.org/officeDocument/2006/math">
                        <m:r>
                          <a:rPr lang="de-DE" b="0" i="1" smtClean="0">
                            <a:solidFill>
                              <a:schemeClr val="tx1"/>
                            </a:solidFill>
                            <a:effectLst>
                              <a:glow rad="127000">
                                <a:schemeClr val="bg1">
                                  <a:alpha val="80000"/>
                                </a:schemeClr>
                              </a:glow>
                            </a:effectLst>
                            <a:latin typeface="Cambria Math" panose="02040503050406030204" pitchFamily="18" charset="0"/>
                          </a:rPr>
                          <m:t>𝜋</m:t>
                        </m:r>
                        <m:r>
                          <a:rPr lang="de-DE" b="0" i="1" smtClean="0">
                            <a:solidFill>
                              <a:schemeClr val="tx1"/>
                            </a:solidFill>
                            <a:effectLst>
                              <a:glow rad="127000">
                                <a:schemeClr val="bg1">
                                  <a:alpha val="80000"/>
                                </a:schemeClr>
                              </a:glow>
                            </a:effectLst>
                            <a:latin typeface="Cambria Math" panose="02040503050406030204" pitchFamily="18" charset="0"/>
                          </a:rPr>
                          <m:t>⋅</m:t>
                        </m:r>
                        <m:sSup>
                          <m:sSupPr>
                            <m:ctrlPr>
                              <a:rPr lang="de-DE" b="0" i="1" smtClean="0">
                                <a:solidFill>
                                  <a:schemeClr val="tx1"/>
                                </a:solidFill>
                                <a:effectLst>
                                  <a:glow rad="127000">
                                    <a:schemeClr val="bg1">
                                      <a:alpha val="80000"/>
                                    </a:schemeClr>
                                  </a:glow>
                                </a:effectLst>
                                <a:latin typeface="Cambria Math" panose="02040503050406030204" pitchFamily="18" charset="0"/>
                              </a:rPr>
                            </m:ctrlPr>
                          </m:sSupPr>
                          <m:e>
                            <m:r>
                              <a:rPr lang="de-DE" b="0" i="1" smtClean="0">
                                <a:solidFill>
                                  <a:schemeClr val="tx1"/>
                                </a:solidFill>
                                <a:effectLst>
                                  <a:glow rad="127000">
                                    <a:schemeClr val="bg1">
                                      <a:alpha val="80000"/>
                                    </a:schemeClr>
                                  </a:glow>
                                </a:effectLst>
                                <a:latin typeface="Cambria Math" panose="02040503050406030204" pitchFamily="18" charset="0"/>
                              </a:rPr>
                              <m:t>𝑟</m:t>
                            </m:r>
                          </m:e>
                          <m:sup>
                            <m:r>
                              <a:rPr lang="de-DE" b="0" i="1" smtClean="0">
                                <a:solidFill>
                                  <a:schemeClr val="tx1"/>
                                </a:solidFill>
                                <a:effectLst>
                                  <a:glow rad="127000">
                                    <a:schemeClr val="bg1">
                                      <a:alpha val="80000"/>
                                    </a:schemeClr>
                                  </a:glow>
                                </a:effectLst>
                                <a:latin typeface="Cambria Math" panose="02040503050406030204" pitchFamily="18" charset="0"/>
                              </a:rPr>
                              <m:t>2</m:t>
                            </m:r>
                          </m:sup>
                        </m:sSup>
                      </m:oMath>
                    </m:oMathPara>
                  </a14:m>
                  <a:endParaRPr lang="de-DE" dirty="0">
                    <a:solidFill>
                      <a:schemeClr val="tx1"/>
                    </a:solidFill>
                    <a:effectLst>
                      <a:glow rad="127000">
                        <a:schemeClr val="bg1">
                          <a:alpha val="80000"/>
                        </a:schemeClr>
                      </a:glow>
                    </a:effectLst>
                  </a:endParaRPr>
                </a:p>
              </p:txBody>
            </p:sp>
          </mc:Choice>
          <mc:Fallback xmlns="">
            <p:sp>
              <p:nvSpPr>
                <p:cNvPr id="30" name="Textfeld 29">
                  <a:extLst>
                    <a:ext uri="{FF2B5EF4-FFF2-40B4-BE49-F238E27FC236}">
                      <a16:creationId xmlns:a16="http://schemas.microsoft.com/office/drawing/2014/main" id="{46138BD6-B630-223E-A1D1-B8CC4EEDCBEB}"/>
                    </a:ext>
                  </a:extLst>
                </p:cNvPr>
                <p:cNvSpPr txBox="1">
                  <a:spLocks noRot="1" noChangeAspect="1" noMove="1" noResize="1" noEditPoints="1" noAdjustHandles="1" noChangeArrowheads="1" noChangeShapeType="1" noTextEdit="1"/>
                </p:cNvSpPr>
                <p:nvPr/>
              </p:nvSpPr>
              <p:spPr>
                <a:xfrm>
                  <a:off x="6945378" y="5501396"/>
                  <a:ext cx="798019" cy="216758"/>
                </a:xfrm>
                <a:prstGeom prst="rect">
                  <a:avLst/>
                </a:prstGeom>
                <a:blipFill>
                  <a:blip r:embed="rId5"/>
                  <a:stretch>
                    <a:fillRect t="-24444" b="-17778"/>
                  </a:stretch>
                </a:blipFill>
                <a:ln>
                  <a:noFill/>
                </a:ln>
                <a:effectLst>
                  <a:glow>
                    <a:schemeClr val="bg1"/>
                  </a:glow>
                </a:effectLst>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33" name="Textfeld 32">
                <a:extLst>
                  <a:ext uri="{FF2B5EF4-FFF2-40B4-BE49-F238E27FC236}">
                    <a16:creationId xmlns:a16="http://schemas.microsoft.com/office/drawing/2014/main" id="{4288C66A-D2B9-36C2-FC69-C28D9C33EB9D}"/>
                  </a:ext>
                </a:extLst>
              </p:cNvPr>
              <p:cNvSpPr txBox="1"/>
              <p:nvPr/>
            </p:nvSpPr>
            <p:spPr>
              <a:xfrm>
                <a:off x="326215" y="3344522"/>
                <a:ext cx="7177311" cy="1077346"/>
              </a:xfrm>
              <a:prstGeom prst="rect">
                <a:avLst/>
              </a:prstGeom>
              <a:noFill/>
            </p:spPr>
            <p:txBody>
              <a:bodyPr wrap="square">
                <a:spAutoFit/>
              </a:bodyPr>
              <a:lstStyle/>
              <a:p>
                <a:pPr>
                  <a:lnSpc>
                    <a:spcPct val="110000"/>
                  </a:lnSpc>
                  <a:spcAft>
                    <a:spcPts val="600"/>
                  </a:spcAft>
                </a:pPr>
                <a:r>
                  <a:rPr lang="de-DE" sz="1600" dirty="0"/>
                  <a:t>Für den </a:t>
                </a:r>
                <a:r>
                  <a:rPr lang="de-DE" sz="1600" b="1" dirty="0">
                    <a:solidFill>
                      <a:schemeClr val="accent3">
                        <a:lumMod val="75000"/>
                      </a:schemeClr>
                    </a:solidFill>
                    <a:latin typeface="Calibri"/>
                  </a:rPr>
                  <a:t>Flächeninhalt</a:t>
                </a:r>
                <a:r>
                  <a:rPr lang="de-DE" sz="1600" dirty="0"/>
                  <a:t> </a:t>
                </a:r>
                <a14:m>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lang="de-DE" sz="1600" dirty="0"/>
                  <a:t>eines Kreises gilt:  </a:t>
                </a:r>
              </a:p>
              <a:p>
                <a:pPr>
                  <a:lnSpc>
                    <a:spcPct val="110000"/>
                  </a:lnSpc>
                  <a:spcAft>
                    <a:spcPts val="600"/>
                  </a:spcAft>
                </a:pPr>
                <a:r>
                  <a:rPr kumimoji="0" lang="de-DE" sz="1600" b="0" i="0" u="none" strike="noStrike" kern="1200" cap="none" spc="0" normalizeH="0" baseline="0" noProof="0" dirty="0">
                    <a:ln>
                      <a:noFill/>
                    </a:ln>
                    <a:solidFill>
                      <a:schemeClr val="accent3">
                        <a:lumMod val="75000"/>
                      </a:schemeClr>
                    </a:solidFill>
                    <a:effectLst/>
                    <a:uLnTx/>
                    <a:uFillTx/>
                    <a:latin typeface="Calibri"/>
                    <a:ea typeface="+mn-ea"/>
                    <a:cs typeface="+mn-cs"/>
                  </a:rPr>
                  <a:t>Flächeninhalt </a:t>
                </a:r>
                <a:r>
                  <a:rPr kumimoji="0" lang="de-DE" sz="1600" b="0" i="0" u="none" strike="noStrike" kern="1200" cap="none" spc="0" normalizeH="0" baseline="0" noProof="0" dirty="0">
                    <a:ln>
                      <a:noFill/>
                    </a:ln>
                    <a:solidFill>
                      <a:prstClr val="black"/>
                    </a:solidFill>
                    <a:effectLst/>
                    <a:uLnTx/>
                    <a:uFillTx/>
                    <a:latin typeface="Calibri"/>
                    <a:ea typeface="+mn-ea"/>
                    <a:cs typeface="+mn-cs"/>
                  </a:rPr>
                  <a:t>= Kreiszahl · Radius zum Quadrat</a:t>
                </a:r>
                <a:r>
                  <a:rPr lang="de-DE" sz="1600" noProof="0" dirty="0"/>
                  <a:t> oder kurz: </a:t>
                </a:r>
                <a14:m>
                  <m:oMath xmlns:m="http://schemas.openxmlformats.org/officeDocument/2006/math">
                    <m:r>
                      <a:rPr kumimoji="0" lang="de-DE" sz="1600" b="0"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mn-cs"/>
                      </a:rPr>
                      <m:t>𝐴</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kumimoji="0" lang="de-DE" sz="1600" b="0" u="none" strike="noStrike" kern="1200" cap="none" spc="0" normalizeH="0" baseline="0" noProof="0" dirty="0">
                  <a:ln>
                    <a:noFill/>
                  </a:ln>
                  <a:solidFill>
                    <a:prstClr val="black"/>
                  </a:solidFill>
                  <a:effectLst/>
                  <a:uLnTx/>
                  <a:uFillTx/>
                  <a:ea typeface="Cambria Math" panose="02040503050406030204" pitchFamily="18" charset="0"/>
                  <a:cs typeface="+mn-cs"/>
                </a:endParaRPr>
              </a:p>
              <a:p>
                <a:pPr>
                  <a:lnSpc>
                    <a:spcPct val="110000"/>
                  </a:lnSpc>
                  <a:spcAft>
                    <a:spcPts val="600"/>
                  </a:spcAft>
                </a:pPr>
                <a:endParaRPr lang="de-DE" dirty="0"/>
              </a:p>
            </p:txBody>
          </p:sp>
        </mc:Choice>
        <mc:Fallback xmlns="">
          <p:sp>
            <p:nvSpPr>
              <p:cNvPr id="33" name="Textfeld 32">
                <a:extLst>
                  <a:ext uri="{FF2B5EF4-FFF2-40B4-BE49-F238E27FC236}">
                    <a16:creationId xmlns:a16="http://schemas.microsoft.com/office/drawing/2014/main" id="{4288C66A-D2B9-36C2-FC69-C28D9C33EB9D}"/>
                  </a:ext>
                </a:extLst>
              </p:cNvPr>
              <p:cNvSpPr txBox="1">
                <a:spLocks noRot="1" noChangeAspect="1" noMove="1" noResize="1" noEditPoints="1" noAdjustHandles="1" noChangeArrowheads="1" noChangeShapeType="1" noTextEdit="1"/>
              </p:cNvSpPr>
              <p:nvPr/>
            </p:nvSpPr>
            <p:spPr>
              <a:xfrm>
                <a:off x="326215" y="3344522"/>
                <a:ext cx="7177311" cy="1077346"/>
              </a:xfrm>
              <a:prstGeom prst="rect">
                <a:avLst/>
              </a:prstGeom>
              <a:blipFill>
                <a:blip r:embed="rId6"/>
                <a:stretch>
                  <a:fillRect l="-510" t="-56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14" name="Tabelle 13">
                <a:extLst>
                  <a:ext uri="{FF2B5EF4-FFF2-40B4-BE49-F238E27FC236}">
                    <a16:creationId xmlns:a16="http://schemas.microsoft.com/office/drawing/2014/main" id="{3C940A67-D337-03B7-965B-E7F220846905}"/>
                  </a:ext>
                </a:extLst>
              </p:cNvPr>
              <p:cNvGraphicFramePr>
                <a:graphicFrameLocks noGrp="1"/>
              </p:cNvGraphicFramePr>
              <p:nvPr>
                <p:extLst>
                  <p:ext uri="{D42A27DB-BD31-4B8C-83A1-F6EECF244321}">
                    <p14:modId xmlns:p14="http://schemas.microsoft.com/office/powerpoint/2010/main" val="510850106"/>
                  </p:ext>
                </p:extLst>
              </p:nvPr>
            </p:nvGraphicFramePr>
            <p:xfrm>
              <a:off x="195252" y="4092689"/>
              <a:ext cx="8803250" cy="1859114"/>
            </p:xfrm>
            <a:graphic>
              <a:graphicData uri="http://schemas.openxmlformats.org/drawingml/2006/table">
                <a:tbl>
                  <a:tblPr firstRow="1" bandRow="1">
                    <a:tableStyleId>{5C22544A-7EE6-4342-B048-85BDC9FD1C3A}</a:tableStyleId>
                  </a:tblPr>
                  <a:tblGrid>
                    <a:gridCol w="4050722">
                      <a:extLst>
                        <a:ext uri="{9D8B030D-6E8A-4147-A177-3AD203B41FA5}">
                          <a16:colId xmlns:a16="http://schemas.microsoft.com/office/drawing/2014/main" val="3625981495"/>
                        </a:ext>
                      </a:extLst>
                    </a:gridCol>
                    <a:gridCol w="4752528">
                      <a:extLst>
                        <a:ext uri="{9D8B030D-6E8A-4147-A177-3AD203B41FA5}">
                          <a16:colId xmlns:a16="http://schemas.microsoft.com/office/drawing/2014/main" val="3336639245"/>
                        </a:ext>
                      </a:extLst>
                    </a:gridCol>
                  </a:tblGrid>
                  <a:tr h="360606">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905972205"/>
                      </a:ext>
                    </a:extLst>
                  </a:tr>
                  <a:tr h="1498508">
                    <a:tc>
                      <a:txBody>
                        <a:bodyPr/>
                        <a:lstStyle/>
                        <a:p>
                          <a:pPr marL="457200" indent="-457200">
                            <a:buAutoNum type="alphaLcParenR"/>
                          </a:pPr>
                          <a:r>
                            <a:rPr lang="de-DE" sz="1600" dirty="0"/>
                            <a:t>Gegeben ist r = 5 cm. Berechne d.</a:t>
                          </a:r>
                        </a:p>
                        <a:p>
                          <a:pPr marL="0" indent="0">
                            <a:buNone/>
                          </a:pPr>
                          <a:r>
                            <a:rPr lang="de-DE" sz="1600" dirty="0"/>
                            <a:t>Lösung: d = 2r        d = 10 cm</a:t>
                          </a:r>
                        </a:p>
                        <a:p>
                          <a:pPr marL="457200" indent="-457200">
                            <a:buAutoNum type="alphaLcParenR" startAt="2"/>
                          </a:pPr>
                          <a:r>
                            <a:rPr lang="de-DE" sz="1600" dirty="0"/>
                            <a:t>Gegeben ist d = 14 cm. Berechne r.</a:t>
                          </a:r>
                        </a:p>
                        <a:p>
                          <a:pPr marL="0" indent="0">
                            <a:buNone/>
                          </a:pPr>
                          <a:r>
                            <a:rPr lang="de-DE" sz="1600" dirty="0"/>
                            <a:t>Lösung: d = 2r |: 2</a:t>
                          </a:r>
                        </a:p>
                        <a:p>
                          <a:pPr marL="0" indent="0">
                            <a:buNone/>
                          </a:pPr>
                          <a:r>
                            <a:rPr lang="de-DE" sz="1600" dirty="0"/>
                            <a:t>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𝑑</m:t>
                                  </m:r>
                                </m:num>
                                <m:den>
                                  <m:r>
                                    <a:rPr lang="de-DE" sz="1600" b="0" i="1" smtClean="0">
                                      <a:latin typeface="Cambria Math" panose="02040503050406030204" pitchFamily="18" charset="0"/>
                                    </a:rPr>
                                    <m:t>2</m:t>
                                  </m:r>
                                </m:den>
                              </m:f>
                              <m:r>
                                <a:rPr lang="de-DE" sz="1600" b="0" i="1" smtClean="0">
                                  <a:latin typeface="Cambria Math" panose="02040503050406030204" pitchFamily="18" charset="0"/>
                                </a:rPr>
                                <m:t>=</m:t>
                              </m:r>
                              <m:r>
                                <a:rPr lang="de-DE" sz="1600" b="0" i="1" smtClean="0">
                                  <a:latin typeface="Cambria Math" panose="02040503050406030204" pitchFamily="18" charset="0"/>
                                </a:rPr>
                                <m:t>𝑟</m:t>
                              </m:r>
                            </m:oMath>
                          </a14:m>
                          <a:r>
                            <a:rPr lang="de-DE" sz="1600" dirty="0"/>
                            <a:t>           r = 7 cm</a:t>
                          </a:r>
                        </a:p>
                      </a:txBody>
                      <a:tcPr/>
                    </a:tc>
                    <a:tc>
                      <a:txBody>
                        <a:bodyPr/>
                        <a:lstStyle/>
                        <a:p>
                          <a:r>
                            <a:rPr lang="de-DE" sz="1600" dirty="0"/>
                            <a:t>Gegeben ist r = 10 cm. Berechne A und u.</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600" dirty="0">
                              <a:solidFill>
                                <a:schemeClr val="tx1"/>
                              </a:solidFill>
                            </a:rPr>
                            <a:t>Lösung:</a:t>
                          </a:r>
                          <a:r>
                            <a:rPr lang="de-DE" sz="1600" baseline="0" dirty="0">
                              <a:solidFill>
                                <a:schemeClr val="tx1"/>
                              </a:solidFill>
                            </a:rPr>
                            <a:t> </a:t>
                          </a:r>
                          <a:r>
                            <a:rPr lang="de-DE" sz="1600" dirty="0">
                              <a:solidFill>
                                <a:schemeClr val="tx1"/>
                              </a:solidFill>
                            </a:rPr>
                            <a:t>A = </a:t>
                          </a:r>
                          <a14:m>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r>
                            <a:rPr lang="de-DE" sz="1600" dirty="0"/>
                            <a:t>     A = </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de-DE"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oMath>
                          </a14:m>
                          <a:r>
                            <a:rPr lang="de-DE" sz="1600" dirty="0"/>
                            <a:t> 314, 16 cm²</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600" dirty="0"/>
                            <a:t>Lösung:</a:t>
                          </a:r>
                          <a:r>
                            <a:rPr lang="de-DE" sz="1600" baseline="0" dirty="0"/>
                            <a:t> </a:t>
                          </a:r>
                          <a:r>
                            <a:rPr lang="de-DE" sz="1600" dirty="0"/>
                            <a:t>u =  </a:t>
                          </a:r>
                          <a14:m>
                            <m:oMath xmlns:m="http://schemas.openxmlformats.org/officeDocument/2006/math">
                              <m:r>
                                <a:rPr lang="de-DE" sz="1600" i="1" smtClean="0">
                                  <a:solidFill>
                                    <a:prstClr val="black"/>
                                  </a:solidFill>
                                  <a:latin typeface="Cambria Math" panose="02040503050406030204" pitchFamily="18" charset="0"/>
                                </a:rPr>
                                <m:t>2∙</m:t>
                              </m:r>
                              <m:r>
                                <a:rPr lang="de-DE" sz="1600" i="1" smtClean="0">
                                  <a:solidFill>
                                    <a:prstClr val="black"/>
                                  </a:solidFill>
                                  <a:latin typeface="Cambria Math" panose="02040503050406030204" pitchFamily="18" charset="0"/>
                                </a:rPr>
                                <m:t>𝑟</m:t>
                              </m:r>
                              <m:r>
                                <a:rPr lang="de-DE" sz="1600" i="1" smtClean="0">
                                  <a:solidFill>
                                    <a:prstClr val="black"/>
                                  </a:solidFill>
                                  <a:latin typeface="Cambria Math" panose="02040503050406030204" pitchFamily="18" charset="0"/>
                                </a:rPr>
                                <m:t>⋅</m:t>
                              </m:r>
                              <m:r>
                                <a:rPr lang="de-DE" sz="1600" i="1">
                                  <a:solidFill>
                                    <a:prstClr val="black"/>
                                  </a:solidFill>
                                  <a:latin typeface="Cambria Math" panose="02040503050406030204" pitchFamily="18" charset="0"/>
                                  <a:ea typeface="Cambria Math" panose="02040503050406030204" pitchFamily="18" charset="0"/>
                                </a:rPr>
                                <m:t>𝜋</m:t>
                              </m:r>
                            </m:oMath>
                          </a14:m>
                          <a:r>
                            <a:rPr lang="de-DE" sz="1600" dirty="0"/>
                            <a:t>  u = </a:t>
                          </a:r>
                          <a14:m>
                            <m:oMath xmlns:m="http://schemas.openxmlformats.org/officeDocument/2006/math">
                              <m:r>
                                <a:rPr lang="de-DE" sz="1600" i="1" smtClean="0">
                                  <a:solidFill>
                                    <a:prstClr val="black"/>
                                  </a:solidFill>
                                  <a:latin typeface="Cambria Math" panose="02040503050406030204" pitchFamily="18" charset="0"/>
                                </a:rPr>
                                <m:t>2∙</m:t>
                              </m:r>
                              <m:r>
                                <a:rPr lang="de-DE" sz="1600" b="0" i="1" smtClean="0">
                                  <a:solidFill>
                                    <a:prstClr val="black"/>
                                  </a:solidFill>
                                  <a:latin typeface="Cambria Math" panose="02040503050406030204" pitchFamily="18" charset="0"/>
                                </a:rPr>
                                <m:t>10</m:t>
                              </m:r>
                              <m:r>
                                <a:rPr lang="de-DE" sz="1600" i="1" smtClean="0">
                                  <a:solidFill>
                                    <a:prstClr val="black"/>
                                  </a:solidFill>
                                  <a:latin typeface="Cambria Math" panose="02040503050406030204" pitchFamily="18" charset="0"/>
                                </a:rPr>
                                <m:t>⋅</m:t>
                              </m:r>
                              <m:r>
                                <a:rPr lang="de-DE" sz="1600" i="1">
                                  <a:solidFill>
                                    <a:prstClr val="black"/>
                                  </a:solidFill>
                                  <a:latin typeface="Cambria Math" panose="02040503050406030204" pitchFamily="18" charset="0"/>
                                  <a:ea typeface="Cambria Math" panose="02040503050406030204" pitchFamily="18" charset="0"/>
                                </a:rPr>
                                <m:t>𝜋</m:t>
                              </m:r>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m:t>
                              </m:r>
                            </m:oMath>
                          </a14:m>
                          <a:r>
                            <a:rPr lang="de-DE" sz="1600" dirty="0"/>
                            <a:t>  62,83 cm</a:t>
                          </a:r>
                        </a:p>
                        <a:p>
                          <a:pPr marL="0" marR="0" lvl="0" indent="0" algn="l" defTabSz="957861" rtl="0" eaLnBrk="1" fontAlgn="auto" latinLnBrk="0" hangingPunct="1">
                            <a:lnSpc>
                              <a:spcPct val="100000"/>
                            </a:lnSpc>
                            <a:spcBef>
                              <a:spcPts val="0"/>
                            </a:spcBef>
                            <a:spcAft>
                              <a:spcPts val="0"/>
                            </a:spcAft>
                            <a:buClrTx/>
                            <a:buSzTx/>
                            <a:buFontTx/>
                            <a:buNone/>
                            <a:tabLst/>
                            <a:defRPr/>
                          </a:pPr>
                          <a:endParaRPr lang="de-DE" dirty="0"/>
                        </a:p>
                      </a:txBody>
                      <a:tcPr/>
                    </a:tc>
                    <a:extLst>
                      <a:ext uri="{0D108BD9-81ED-4DB2-BD59-A6C34878D82A}">
                        <a16:rowId xmlns:a16="http://schemas.microsoft.com/office/drawing/2014/main" val="600023163"/>
                      </a:ext>
                    </a:extLst>
                  </a:tr>
                </a:tbl>
              </a:graphicData>
            </a:graphic>
          </p:graphicFrame>
        </mc:Choice>
        <mc:Fallback xmlns="">
          <p:graphicFrame>
            <p:nvGraphicFramePr>
              <p:cNvPr id="14" name="Tabelle 13">
                <a:extLst>
                  <a:ext uri="{FF2B5EF4-FFF2-40B4-BE49-F238E27FC236}">
                    <a16:creationId xmlns:a16="http://schemas.microsoft.com/office/drawing/2014/main" id="{3C940A67-D337-03B7-965B-E7F220846905}"/>
                  </a:ext>
                </a:extLst>
              </p:cNvPr>
              <p:cNvGraphicFramePr>
                <a:graphicFrameLocks noGrp="1"/>
              </p:cNvGraphicFramePr>
              <p:nvPr>
                <p:extLst>
                  <p:ext uri="{D42A27DB-BD31-4B8C-83A1-F6EECF244321}">
                    <p14:modId xmlns:p14="http://schemas.microsoft.com/office/powerpoint/2010/main" val="510850106"/>
                  </p:ext>
                </p:extLst>
              </p:nvPr>
            </p:nvGraphicFramePr>
            <p:xfrm>
              <a:off x="195252" y="4092689"/>
              <a:ext cx="8803250" cy="1859114"/>
            </p:xfrm>
            <a:graphic>
              <a:graphicData uri="http://schemas.openxmlformats.org/drawingml/2006/table">
                <a:tbl>
                  <a:tblPr firstRow="1" bandRow="1">
                    <a:tableStyleId>{5C22544A-7EE6-4342-B048-85BDC9FD1C3A}</a:tableStyleId>
                  </a:tblPr>
                  <a:tblGrid>
                    <a:gridCol w="4050722">
                      <a:extLst>
                        <a:ext uri="{9D8B030D-6E8A-4147-A177-3AD203B41FA5}">
                          <a16:colId xmlns:a16="http://schemas.microsoft.com/office/drawing/2014/main" val="3625981495"/>
                        </a:ext>
                      </a:extLst>
                    </a:gridCol>
                    <a:gridCol w="4752528">
                      <a:extLst>
                        <a:ext uri="{9D8B030D-6E8A-4147-A177-3AD203B41FA5}">
                          <a16:colId xmlns:a16="http://schemas.microsoft.com/office/drawing/2014/main" val="3336639245"/>
                        </a:ext>
                      </a:extLst>
                    </a:gridCol>
                  </a:tblGrid>
                  <a:tr h="360606">
                    <a:tc>
                      <a:txBody>
                        <a:bodyPr/>
                        <a:lstStyle/>
                        <a:p>
                          <a:r>
                            <a:rPr lang="de-DE" sz="1600" dirty="0"/>
                            <a:t>Beispiel 1</a:t>
                          </a:r>
                        </a:p>
                      </a:txBody>
                      <a:tcPr/>
                    </a:tc>
                    <a:tc>
                      <a:txBody>
                        <a:bodyPr/>
                        <a:lstStyle/>
                        <a:p>
                          <a:r>
                            <a:rPr lang="de-DE" sz="1600" dirty="0"/>
                            <a:t>Beispiel 2</a:t>
                          </a:r>
                        </a:p>
                      </a:txBody>
                      <a:tcPr/>
                    </a:tc>
                    <a:extLst>
                      <a:ext uri="{0D108BD9-81ED-4DB2-BD59-A6C34878D82A}">
                        <a16:rowId xmlns:a16="http://schemas.microsoft.com/office/drawing/2014/main" val="905972205"/>
                      </a:ext>
                    </a:extLst>
                  </a:tr>
                  <a:tr h="1498508">
                    <a:tc>
                      <a:txBody>
                        <a:bodyPr/>
                        <a:lstStyle/>
                        <a:p>
                          <a:endParaRPr lang="de-DE"/>
                        </a:p>
                      </a:txBody>
                      <a:tcPr>
                        <a:blipFill>
                          <a:blip r:embed="rId7"/>
                          <a:stretch>
                            <a:fillRect l="-313" t="-26271" r="-118182" b="-847"/>
                          </a:stretch>
                        </a:blipFill>
                      </a:tcPr>
                    </a:tc>
                    <a:tc>
                      <a:txBody>
                        <a:bodyPr/>
                        <a:lstStyle/>
                        <a:p>
                          <a:endParaRPr lang="de-DE"/>
                        </a:p>
                      </a:txBody>
                      <a:tcPr>
                        <a:blipFill>
                          <a:blip r:embed="rId7"/>
                          <a:stretch>
                            <a:fillRect l="-85333" t="-26271" r="-533" b="-847"/>
                          </a:stretch>
                        </a:blipFill>
                      </a:tcPr>
                    </a:tc>
                    <a:extLst>
                      <a:ext uri="{0D108BD9-81ED-4DB2-BD59-A6C34878D82A}">
                        <a16:rowId xmlns:a16="http://schemas.microsoft.com/office/drawing/2014/main" val="600023163"/>
                      </a:ext>
                    </a:extLst>
                  </a:tr>
                </a:tbl>
              </a:graphicData>
            </a:graphic>
          </p:graphicFrame>
        </mc:Fallback>
      </mc:AlternateContent>
      <p:sp>
        <p:nvSpPr>
          <p:cNvPr id="6" name="Fußzeilenplatzhalter 5">
            <a:extLst>
              <a:ext uri="{FF2B5EF4-FFF2-40B4-BE49-F238E27FC236}">
                <a16:creationId xmlns:a16="http://schemas.microsoft.com/office/drawing/2014/main" id="{A5810672-4D49-2E60-B1C1-0CA548D339FD}"/>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66401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16C055-EDFE-E8E3-9B7D-8A2C631F11A2}"/>
              </a:ext>
            </a:extLst>
          </p:cNvPr>
          <p:cNvSpPr>
            <a:spLocks noGrp="1"/>
          </p:cNvSpPr>
          <p:nvPr>
            <p:ph idx="1"/>
          </p:nvPr>
        </p:nvSpPr>
        <p:spPr>
          <a:xfrm>
            <a:off x="64289" y="1052736"/>
            <a:ext cx="9203968" cy="5192120"/>
          </a:xfrm>
        </p:spPr>
        <p:txBody>
          <a:bodyPr/>
          <a:lstStyle/>
          <a:p>
            <a:r>
              <a:rPr lang="de-DE" sz="1600" b="1" dirty="0">
                <a:solidFill>
                  <a:schemeClr val="tx1"/>
                </a:solidFill>
              </a:rPr>
              <a:t>Aufgabe 1</a:t>
            </a:r>
          </a:p>
          <a:p>
            <a:r>
              <a:rPr lang="de-DE" sz="1600" dirty="0"/>
              <a:t>a) Berechne den Flächeninhalt des Rechtecks.</a:t>
            </a:r>
          </a:p>
          <a:p>
            <a:pPr marL="346075" indent="-342900">
              <a:buAutoNum type="alphaLcParenR"/>
            </a:pPr>
            <a:endParaRPr lang="de-DE" sz="1600" dirty="0"/>
          </a:p>
          <a:p>
            <a:r>
              <a:rPr lang="de-DE" sz="1600" dirty="0"/>
              <a:t>      A = </a:t>
            </a:r>
          </a:p>
          <a:p>
            <a:endParaRPr lang="de-DE" sz="1600" dirty="0"/>
          </a:p>
          <a:p>
            <a:r>
              <a:rPr lang="de-DE" sz="1600" dirty="0"/>
              <a:t>b) Berechne den Umfang des Rechtecks.</a:t>
            </a:r>
          </a:p>
          <a:p>
            <a:endParaRPr lang="de-DE" sz="1600" dirty="0"/>
          </a:p>
          <a:p>
            <a:r>
              <a:rPr lang="de-DE" sz="1600" dirty="0"/>
              <a:t>      u = </a:t>
            </a:r>
          </a:p>
          <a:p>
            <a:endParaRPr lang="de-DE" sz="1600" dirty="0"/>
          </a:p>
          <a:p>
            <a:r>
              <a:rPr lang="de-DE" sz="1600" b="1" dirty="0"/>
              <a:t>Aufgabe 2</a:t>
            </a:r>
          </a:p>
          <a:p>
            <a:r>
              <a:rPr lang="de-DE" sz="1600" dirty="0"/>
              <a:t>a) Berechne die Rasenfläche eines Fußballfeldes, das 110 m lang und 70 m breit ist. </a:t>
            </a:r>
          </a:p>
          <a:p>
            <a:pPr algn="just"/>
            <a:endParaRPr lang="de-DE" sz="1600" dirty="0"/>
          </a:p>
          <a:p>
            <a:pPr algn="just"/>
            <a:r>
              <a:rPr lang="de-DE" sz="1600" dirty="0"/>
              <a:t>b) Berechne auch den Umfang dieses Fußballfeldes. Stelle dir dabei vor, wie weit es ist, wenn man einmal um das ganze Feld laufen möchte.</a:t>
            </a:r>
          </a:p>
          <a:p>
            <a:pPr algn="just"/>
            <a:endParaRPr lang="de-DE" sz="1800" dirty="0"/>
          </a:p>
          <a:p>
            <a:endParaRPr lang="de-DE" dirty="0"/>
          </a:p>
          <a:p>
            <a:endParaRPr lang="de-DE" dirty="0"/>
          </a:p>
        </p:txBody>
      </p:sp>
      <p:sp>
        <p:nvSpPr>
          <p:cNvPr id="3" name="Textplatzhalter 2">
            <a:extLst>
              <a:ext uri="{FF2B5EF4-FFF2-40B4-BE49-F238E27FC236}">
                <a16:creationId xmlns:a16="http://schemas.microsoft.com/office/drawing/2014/main" id="{A88B0546-E77D-79A6-80B5-377F4DCFA28A}"/>
              </a:ext>
            </a:extLst>
          </p:cNvPr>
          <p:cNvSpPr>
            <a:spLocks noGrp="1"/>
          </p:cNvSpPr>
          <p:nvPr>
            <p:ph type="body" sz="quarter" idx="11"/>
          </p:nvPr>
        </p:nvSpPr>
        <p:spPr/>
        <p:txBody>
          <a:bodyPr/>
          <a:lstStyle/>
          <a:p>
            <a:pPr algn="ctr"/>
            <a:r>
              <a:rPr lang="de-DE" sz="3200" b="0" dirty="0"/>
              <a:t>Aufgabe 1 </a:t>
            </a:r>
          </a:p>
        </p:txBody>
      </p:sp>
      <p:sp>
        <p:nvSpPr>
          <p:cNvPr id="4" name="Titel 3">
            <a:extLst>
              <a:ext uri="{FF2B5EF4-FFF2-40B4-BE49-F238E27FC236}">
                <a16:creationId xmlns:a16="http://schemas.microsoft.com/office/drawing/2014/main" id="{881AAD97-ABF0-7263-E149-076AF8BD2078}"/>
              </a:ext>
            </a:extLst>
          </p:cNvPr>
          <p:cNvSpPr>
            <a:spLocks noGrp="1"/>
          </p:cNvSpPr>
          <p:nvPr>
            <p:ph type="title"/>
          </p:nvPr>
        </p:nvSpPr>
        <p:spPr/>
        <p:txBody>
          <a:bodyPr>
            <a:normAutofit/>
          </a:bodyPr>
          <a:lstStyle/>
          <a:p>
            <a:r>
              <a:rPr lang="de-DE" b="0" dirty="0"/>
              <a:t>Rechteck – Fläche und Umfang</a:t>
            </a:r>
          </a:p>
        </p:txBody>
      </p:sp>
      <p:pic>
        <p:nvPicPr>
          <p:cNvPr id="9" name="Grafik 8">
            <a:extLst>
              <a:ext uri="{FF2B5EF4-FFF2-40B4-BE49-F238E27FC236}">
                <a16:creationId xmlns:a16="http://schemas.microsoft.com/office/drawing/2014/main" id="{0D8FB955-6A43-C399-70C7-5B2F86DA9568}"/>
              </a:ext>
            </a:extLst>
          </p:cNvPr>
          <p:cNvPicPr>
            <a:picLocks noChangeAspect="1"/>
          </p:cNvPicPr>
          <p:nvPr/>
        </p:nvPicPr>
        <p:blipFill>
          <a:blip r:embed="rId2"/>
          <a:stretch>
            <a:fillRect/>
          </a:stretch>
        </p:blipFill>
        <p:spPr>
          <a:xfrm>
            <a:off x="4232920" y="2545758"/>
            <a:ext cx="2543572" cy="1319860"/>
          </a:xfrm>
          <a:prstGeom prst="rect">
            <a:avLst/>
          </a:prstGeom>
        </p:spPr>
      </p:pic>
      <p:pic>
        <p:nvPicPr>
          <p:cNvPr id="10" name="Grafik 9">
            <a:extLst>
              <a:ext uri="{FF2B5EF4-FFF2-40B4-BE49-F238E27FC236}">
                <a16:creationId xmlns:a16="http://schemas.microsoft.com/office/drawing/2014/main" id="{BED6EA68-FC9F-D8C3-EA64-5DF5F9CCC734}"/>
              </a:ext>
            </a:extLst>
          </p:cNvPr>
          <p:cNvPicPr>
            <a:picLocks noChangeAspect="1"/>
          </p:cNvPicPr>
          <p:nvPr/>
        </p:nvPicPr>
        <p:blipFill>
          <a:blip r:embed="rId3"/>
          <a:stretch>
            <a:fillRect/>
          </a:stretch>
        </p:blipFill>
        <p:spPr>
          <a:xfrm>
            <a:off x="4892153" y="1080985"/>
            <a:ext cx="2711482" cy="1329669"/>
          </a:xfrm>
          <a:prstGeom prst="rect">
            <a:avLst/>
          </a:prstGeom>
        </p:spPr>
      </p:pic>
      <p:sp>
        <p:nvSpPr>
          <p:cNvPr id="13" name="Fußzeilenplatzhalter 5">
            <a:extLst>
              <a:ext uri="{FF2B5EF4-FFF2-40B4-BE49-F238E27FC236}">
                <a16:creationId xmlns:a16="http://schemas.microsoft.com/office/drawing/2014/main" id="{9FBBB7A9-3DDD-5172-7197-C6060E077417}"/>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879F0C4A-6B40-C6F7-52AA-35340961A6F3}"/>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grpSp>
        <p:nvGrpSpPr>
          <p:cNvPr id="5" name="Knopf3">
            <a:extLst>
              <a:ext uri="{FF2B5EF4-FFF2-40B4-BE49-F238E27FC236}">
                <a16:creationId xmlns:a16="http://schemas.microsoft.com/office/drawing/2014/main" id="{E041D764-5574-9313-C38C-3E63E670D344}"/>
              </a:ext>
            </a:extLst>
          </p:cNvPr>
          <p:cNvGrpSpPr/>
          <p:nvPr/>
        </p:nvGrpSpPr>
        <p:grpSpPr>
          <a:xfrm>
            <a:off x="9380848" y="2310011"/>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31FC0C5A-D933-DE79-9461-4974BB9F9BA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4">
              <a:extLst>
                <a:ext uri="{FF2B5EF4-FFF2-40B4-BE49-F238E27FC236}">
                  <a16:creationId xmlns:a16="http://schemas.microsoft.com/office/drawing/2014/main" id="{303ABED5-DD2F-45DD-1E05-0142B262BA0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6" name="Hilfe 3 Grafik">
            <a:extLst>
              <a:ext uri="{FF2B5EF4-FFF2-40B4-BE49-F238E27FC236}">
                <a16:creationId xmlns:a16="http://schemas.microsoft.com/office/drawing/2014/main" id="{512DFD5E-62D7-61DD-F7ED-E6C32A81C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38521" y="1108999"/>
            <a:ext cx="7781134" cy="4487488"/>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423948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a:xfrm>
            <a:off x="111547" y="137960"/>
            <a:ext cx="2296423" cy="690709"/>
          </a:xfrm>
        </p:spPr>
        <p:txBody>
          <a:bodyPr/>
          <a:lstStyle/>
          <a:p>
            <a:pPr algn="ctr"/>
            <a:r>
              <a:rPr lang="de-DE" dirty="0"/>
              <a:t>Hilfe 7</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Zusammengesetzte Flächen</a:t>
            </a:r>
          </a:p>
        </p:txBody>
      </p:sp>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57119" y="980729"/>
            <a:ext cx="9072346" cy="5247050"/>
          </a:xfrm>
        </p:spPr>
        <p:txBody>
          <a:bodyPr>
            <a:normAutofit/>
          </a:bodyPr>
          <a:lstStyle/>
          <a:p>
            <a:pPr marL="0" algn="just"/>
            <a:r>
              <a:rPr lang="de-DE" b="1" dirty="0"/>
              <a:t>Zusammengesetzte Flächen</a:t>
            </a:r>
            <a:endParaRPr lang="de-DE" sz="1600" b="1" dirty="0"/>
          </a:p>
          <a:p>
            <a:pPr marL="0" algn="just"/>
            <a:r>
              <a:rPr lang="de-DE" sz="1600" dirty="0"/>
              <a:t>Besteht eine Figur oder Fläche aus mehreren Teilflächen oder wurde aus einer Form eine andere Form „herausgeschnitten“, berechnet man die Fläche wie folgt.</a:t>
            </a:r>
          </a:p>
          <a:p>
            <a:pPr marL="0" algn="just"/>
            <a:endParaRPr lang="de-DE" sz="1600" dirty="0"/>
          </a:p>
          <a:p>
            <a:pPr marL="0" algn="just"/>
            <a:endParaRPr lang="de-DE" sz="1600" dirty="0"/>
          </a:p>
          <a:p>
            <a:pPr marL="0" algn="just"/>
            <a:endParaRPr lang="de-DE" sz="1463" dirty="0"/>
          </a:p>
        </p:txBody>
      </p:sp>
      <p:sp>
        <p:nvSpPr>
          <p:cNvPr id="8" name="Flussdiagramm: Prozess 7">
            <a:extLst>
              <a:ext uri="{FF2B5EF4-FFF2-40B4-BE49-F238E27FC236}">
                <a16:creationId xmlns:a16="http://schemas.microsoft.com/office/drawing/2014/main" id="{C0A2D36D-08B3-5893-D9F9-A432E1C8AB5A}"/>
              </a:ext>
            </a:extLst>
          </p:cNvPr>
          <p:cNvSpPr/>
          <p:nvPr/>
        </p:nvSpPr>
        <p:spPr>
          <a:xfrm>
            <a:off x="6004120" y="1858817"/>
            <a:ext cx="2296423" cy="850103"/>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18" name="Tabelle 17">
                <a:extLst>
                  <a:ext uri="{FF2B5EF4-FFF2-40B4-BE49-F238E27FC236}">
                    <a16:creationId xmlns:a16="http://schemas.microsoft.com/office/drawing/2014/main" id="{70844540-9600-8C22-54C4-90F7599A5F47}"/>
                  </a:ext>
                </a:extLst>
              </p:cNvPr>
              <p:cNvGraphicFramePr>
                <a:graphicFrameLocks noGrp="1"/>
              </p:cNvGraphicFramePr>
              <p:nvPr>
                <p:extLst>
                  <p:ext uri="{D42A27DB-BD31-4B8C-83A1-F6EECF244321}">
                    <p14:modId xmlns:p14="http://schemas.microsoft.com/office/powerpoint/2010/main" val="3701695413"/>
                  </p:ext>
                </p:extLst>
              </p:nvPr>
            </p:nvGraphicFramePr>
            <p:xfrm>
              <a:off x="149722" y="3972812"/>
              <a:ext cx="8763718" cy="2062480"/>
            </p:xfrm>
            <a:graphic>
              <a:graphicData uri="http://schemas.openxmlformats.org/drawingml/2006/table">
                <a:tbl>
                  <a:tblPr firstRow="1" bandRow="1">
                    <a:tableStyleId>{5C22544A-7EE6-4342-B048-85BDC9FD1C3A}</a:tableStyleId>
                  </a:tblPr>
                  <a:tblGrid>
                    <a:gridCol w="4178718">
                      <a:extLst>
                        <a:ext uri="{9D8B030D-6E8A-4147-A177-3AD203B41FA5}">
                          <a16:colId xmlns:a16="http://schemas.microsoft.com/office/drawing/2014/main" val="934686268"/>
                        </a:ext>
                      </a:extLst>
                    </a:gridCol>
                    <a:gridCol w="4585000">
                      <a:extLst>
                        <a:ext uri="{9D8B030D-6E8A-4147-A177-3AD203B41FA5}">
                          <a16:colId xmlns:a16="http://schemas.microsoft.com/office/drawing/2014/main" val="3271724233"/>
                        </a:ext>
                      </a:extLst>
                    </a:gridCol>
                  </a:tblGrid>
                  <a:tr h="370840">
                    <a:tc>
                      <a:txBody>
                        <a:bodyPr/>
                        <a:lstStyle/>
                        <a:p>
                          <a:r>
                            <a:rPr lang="de-DE" sz="1500" dirty="0"/>
                            <a:t>Beispiel 1</a:t>
                          </a:r>
                        </a:p>
                      </a:txBody>
                      <a:tcPr/>
                    </a:tc>
                    <a:tc>
                      <a:txBody>
                        <a:bodyPr/>
                        <a:lstStyle/>
                        <a:p>
                          <a:r>
                            <a:rPr lang="de-DE" sz="1500" dirty="0"/>
                            <a:t>Beispiel 2</a:t>
                          </a:r>
                        </a:p>
                      </a:txBody>
                      <a:tcPr/>
                    </a:tc>
                    <a:extLst>
                      <a:ext uri="{0D108BD9-81ED-4DB2-BD59-A6C34878D82A}">
                        <a16:rowId xmlns:a16="http://schemas.microsoft.com/office/drawing/2014/main" val="3339770940"/>
                      </a:ext>
                    </a:extLst>
                  </a:tr>
                  <a:tr h="370840">
                    <a:tc>
                      <a:txBody>
                        <a:bodyPr/>
                        <a:lstStyle/>
                        <a:p>
                          <a:r>
                            <a:rPr lang="de-DE" sz="1500" dirty="0"/>
                            <a:t>Die obenstehende Figur besteht aus einem Quadrat und einem rechtwinkligen Dreieck. Gegeben sei a = 5 cm und b = 7 cm. Berechne A.</a:t>
                          </a:r>
                        </a:p>
                        <a:p>
                          <a:r>
                            <a:rPr lang="de-DE" sz="1500" dirty="0"/>
                            <a:t>A</a:t>
                          </a:r>
                          <a:r>
                            <a:rPr lang="de-DE" sz="1500" baseline="-25000" dirty="0"/>
                            <a:t>Quadrat</a:t>
                          </a:r>
                          <a:r>
                            <a:rPr lang="de-DE" sz="1500" dirty="0"/>
                            <a:t> = 5² = 5</a:t>
                          </a:r>
                          <a14:m>
                            <m:oMath xmlns:m="http://schemas.openxmlformats.org/officeDocument/2006/math">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lang="de-DE" sz="1500" dirty="0"/>
                            <a:t> 5 = 25 cm²; </a:t>
                          </a:r>
                        </a:p>
                        <a:p>
                          <a:r>
                            <a:rPr lang="de-DE" sz="1500" dirty="0"/>
                            <a:t>A</a:t>
                          </a:r>
                          <a:r>
                            <a:rPr lang="de-DE" sz="1500" baseline="-25000" dirty="0"/>
                            <a:t>Dreieck</a:t>
                          </a:r>
                          <a:r>
                            <a:rPr lang="de-DE" sz="1500" dirty="0"/>
                            <a:t> =  </a:t>
                          </a:r>
                          <a14:m>
                            <m:oMath xmlns:m="http://schemas.openxmlformats.org/officeDocument/2006/math">
                              <m:f>
                                <m:fPr>
                                  <m:ctrlPr>
                                    <a:rPr lang="de-DE" sz="1500" i="1" dirty="0" smtClean="0">
                                      <a:latin typeface="Cambria Math" panose="02040503050406030204" pitchFamily="18" charset="0"/>
                                    </a:rPr>
                                  </m:ctrlPr>
                                </m:fPr>
                                <m:num>
                                  <m:r>
                                    <a:rPr lang="de-DE" sz="1500" i="1" dirty="0" smtClean="0">
                                      <a:latin typeface="Cambria Math" panose="02040503050406030204" pitchFamily="18" charset="0"/>
                                    </a:rPr>
                                    <m:t>5</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de-DE" sz="1500" i="1" dirty="0" smtClean="0">
                                      <a:latin typeface="Cambria Math" panose="02040503050406030204" pitchFamily="18" charset="0"/>
                                    </a:rPr>
                                    <m:t>7</m:t>
                                  </m:r>
                                </m:num>
                                <m:den>
                                  <m:r>
                                    <a:rPr lang="de-DE" sz="1500" b="0" i="1" dirty="0" smtClean="0">
                                      <a:latin typeface="Cambria Math" panose="02040503050406030204" pitchFamily="18" charset="0"/>
                                    </a:rPr>
                                    <m:t>2</m:t>
                                  </m:r>
                                </m:den>
                              </m:f>
                            </m:oMath>
                          </a14:m>
                          <a:r>
                            <a:rPr lang="de-DE" sz="1500" dirty="0"/>
                            <a:t> = 17,5  cm²</a:t>
                          </a:r>
                        </a:p>
                        <a:p>
                          <a:r>
                            <a:rPr lang="de-DE" sz="1500" dirty="0"/>
                            <a:t>A</a:t>
                          </a:r>
                          <a:r>
                            <a:rPr lang="de-DE" sz="1500" baseline="-25000" dirty="0"/>
                            <a:t>gesamt</a:t>
                          </a:r>
                          <a:r>
                            <a:rPr lang="de-DE" sz="1500" dirty="0"/>
                            <a:t> = A</a:t>
                          </a:r>
                          <a:r>
                            <a:rPr lang="de-DE" sz="1500" baseline="-25000" dirty="0"/>
                            <a:t>Quadrat</a:t>
                          </a:r>
                          <a:r>
                            <a:rPr lang="de-DE" sz="1500" dirty="0"/>
                            <a:t> + A</a:t>
                          </a:r>
                          <a:r>
                            <a:rPr lang="de-DE" sz="1500" baseline="-25000" dirty="0"/>
                            <a:t>Dreieck</a:t>
                          </a:r>
                          <a:r>
                            <a:rPr lang="de-DE" sz="1500" dirty="0"/>
                            <a:t> = 42,5 cm²   </a:t>
                          </a:r>
                        </a:p>
                      </a:txBody>
                      <a:tcPr/>
                    </a:tc>
                    <a:tc>
                      <a:txBody>
                        <a:bodyPr/>
                        <a:lstStyle/>
                        <a:p>
                          <a:r>
                            <a:rPr lang="de-DE" sz="1500" dirty="0"/>
                            <a:t>Aus der obenstehenden Figur wurde ein kleines Rechteck herausgeschnitten. Gegeben sei a = 4 cm,   b = 10 cm, </a:t>
                          </a:r>
                        </a:p>
                        <a:p>
                          <a:r>
                            <a:rPr lang="de-DE" sz="1500" dirty="0"/>
                            <a:t>c = 2 cm und d = 5 cm. Berechne A. </a:t>
                          </a:r>
                        </a:p>
                        <a:p>
                          <a:r>
                            <a:rPr lang="de-DE" sz="1500" dirty="0"/>
                            <a:t>A</a:t>
                          </a:r>
                          <a:r>
                            <a:rPr lang="de-DE" sz="1500" baseline="-25000" dirty="0"/>
                            <a:t>großes</a:t>
                          </a:r>
                          <a:r>
                            <a:rPr lang="de-DE" sz="1500" dirty="0"/>
                            <a:t> </a:t>
                          </a:r>
                          <a:r>
                            <a:rPr lang="de-DE" sz="1500" baseline="-25000" dirty="0"/>
                            <a:t>Rechteck</a:t>
                          </a:r>
                          <a:r>
                            <a:rPr lang="de-DE" sz="1500" dirty="0"/>
                            <a:t> = </a:t>
                          </a:r>
                          <a14:m>
                            <m:oMath xmlns:m="http://schemas.openxmlformats.org/officeDocument/2006/math">
                              <m:r>
                                <a:rPr lang="de-DE" sz="1500" b="0" i="1" dirty="0" smtClean="0">
                                  <a:latin typeface="Cambria Math" panose="02040503050406030204" pitchFamily="18" charset="0"/>
                                </a:rPr>
                                <m:t>4</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de-DE" sz="1500" b="0" i="1" dirty="0" smtClean="0">
                                  <a:latin typeface="Cambria Math" panose="02040503050406030204" pitchFamily="18" charset="0"/>
                                </a:rPr>
                                <m:t>10=40 </m:t>
                              </m:r>
                              <m:r>
                                <a:rPr lang="de-DE" sz="1500" b="0" i="1" dirty="0" smtClean="0">
                                  <a:latin typeface="Cambria Math" panose="02040503050406030204" pitchFamily="18" charset="0"/>
                                </a:rPr>
                                <m:t>𝑐𝑚</m:t>
                              </m:r>
                              <m:r>
                                <a:rPr lang="de-DE" sz="1500" b="0" i="1" dirty="0" smtClean="0">
                                  <a:latin typeface="Cambria Math" panose="02040503050406030204" pitchFamily="18" charset="0"/>
                                </a:rPr>
                                <m:t>²</m:t>
                              </m:r>
                            </m:oMath>
                          </a14:m>
                          <a:endParaRPr lang="de-DE" sz="1500" dirty="0"/>
                        </a:p>
                        <a:p>
                          <a:r>
                            <a:rPr lang="de-DE" sz="1500" dirty="0"/>
                            <a:t>A</a:t>
                          </a:r>
                          <a:r>
                            <a:rPr lang="de-DE" sz="1500" baseline="-25000" dirty="0"/>
                            <a:t>kleines</a:t>
                          </a:r>
                          <a:r>
                            <a:rPr lang="de-DE" sz="1500" dirty="0"/>
                            <a:t> </a:t>
                          </a:r>
                          <a:r>
                            <a:rPr lang="de-DE" sz="1500" baseline="-25000" dirty="0"/>
                            <a:t>Rechteck</a:t>
                          </a:r>
                          <a:r>
                            <a:rPr lang="de-DE" sz="1500" dirty="0"/>
                            <a:t> = </a:t>
                          </a:r>
                          <a14:m>
                            <m:oMath xmlns:m="http://schemas.openxmlformats.org/officeDocument/2006/math">
                              <m:r>
                                <a:rPr lang="de-DE" sz="1500" b="0" i="1" dirty="0" smtClean="0">
                                  <a:latin typeface="Cambria Math" panose="02040503050406030204" pitchFamily="18" charset="0"/>
                                </a:rPr>
                                <m:t>2</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de-DE" sz="1500" b="0" i="1" dirty="0" smtClean="0">
                                  <a:latin typeface="Cambria Math" panose="02040503050406030204" pitchFamily="18" charset="0"/>
                                </a:rPr>
                                <m:t>5</m:t>
                              </m:r>
                            </m:oMath>
                          </a14:m>
                          <a:r>
                            <a:rPr lang="de-DE" sz="1500" dirty="0"/>
                            <a:t> = 10 cm²</a:t>
                          </a:r>
                        </a:p>
                        <a:p>
                          <a:r>
                            <a:rPr lang="de-DE" sz="1500" dirty="0"/>
                            <a:t>A</a:t>
                          </a:r>
                          <a:r>
                            <a:rPr lang="de-DE" sz="1500" baseline="-25000" dirty="0"/>
                            <a:t>gesamt</a:t>
                          </a:r>
                          <a:r>
                            <a:rPr lang="de-DE" sz="1500" dirty="0"/>
                            <a:t> = A</a:t>
                          </a:r>
                          <a:r>
                            <a:rPr lang="de-DE" sz="1500" baseline="-25000" dirty="0"/>
                            <a:t>großes</a:t>
                          </a:r>
                          <a:r>
                            <a:rPr lang="de-DE" sz="1500" dirty="0"/>
                            <a:t> </a:t>
                          </a:r>
                          <a:r>
                            <a:rPr lang="de-DE" sz="1500" baseline="-25000" dirty="0"/>
                            <a:t>Rechteck</a:t>
                          </a:r>
                          <a:r>
                            <a:rPr lang="de-DE" sz="1500" dirty="0"/>
                            <a:t> – A</a:t>
                          </a:r>
                          <a:r>
                            <a:rPr lang="de-DE" sz="1500" baseline="-25000" dirty="0"/>
                            <a:t>kleines</a:t>
                          </a:r>
                          <a:r>
                            <a:rPr lang="de-DE" sz="1500" dirty="0"/>
                            <a:t> </a:t>
                          </a:r>
                          <a:r>
                            <a:rPr lang="de-DE" sz="1500" baseline="-25000" dirty="0"/>
                            <a:t>Rechteck</a:t>
                          </a:r>
                          <a:r>
                            <a:rPr lang="de-DE" sz="1500" dirty="0"/>
                            <a:t> = 30 cm²</a:t>
                          </a:r>
                        </a:p>
                      </a:txBody>
                      <a:tcPr/>
                    </a:tc>
                    <a:extLst>
                      <a:ext uri="{0D108BD9-81ED-4DB2-BD59-A6C34878D82A}">
                        <a16:rowId xmlns:a16="http://schemas.microsoft.com/office/drawing/2014/main" val="3605683487"/>
                      </a:ext>
                    </a:extLst>
                  </a:tr>
                </a:tbl>
              </a:graphicData>
            </a:graphic>
          </p:graphicFrame>
        </mc:Choice>
        <mc:Fallback xmlns="">
          <p:graphicFrame>
            <p:nvGraphicFramePr>
              <p:cNvPr id="18" name="Tabelle 17">
                <a:extLst>
                  <a:ext uri="{FF2B5EF4-FFF2-40B4-BE49-F238E27FC236}">
                    <a16:creationId xmlns:a16="http://schemas.microsoft.com/office/drawing/2014/main" id="{70844540-9600-8C22-54C4-90F7599A5F47}"/>
                  </a:ext>
                </a:extLst>
              </p:cNvPr>
              <p:cNvGraphicFramePr>
                <a:graphicFrameLocks noGrp="1"/>
              </p:cNvGraphicFramePr>
              <p:nvPr>
                <p:extLst>
                  <p:ext uri="{D42A27DB-BD31-4B8C-83A1-F6EECF244321}">
                    <p14:modId xmlns:p14="http://schemas.microsoft.com/office/powerpoint/2010/main" val="3701695413"/>
                  </p:ext>
                </p:extLst>
              </p:nvPr>
            </p:nvGraphicFramePr>
            <p:xfrm>
              <a:off x="149722" y="3972812"/>
              <a:ext cx="8763718" cy="2062480"/>
            </p:xfrm>
            <a:graphic>
              <a:graphicData uri="http://schemas.openxmlformats.org/drawingml/2006/table">
                <a:tbl>
                  <a:tblPr firstRow="1" bandRow="1">
                    <a:tableStyleId>{5C22544A-7EE6-4342-B048-85BDC9FD1C3A}</a:tableStyleId>
                  </a:tblPr>
                  <a:tblGrid>
                    <a:gridCol w="4178718">
                      <a:extLst>
                        <a:ext uri="{9D8B030D-6E8A-4147-A177-3AD203B41FA5}">
                          <a16:colId xmlns:a16="http://schemas.microsoft.com/office/drawing/2014/main" val="934686268"/>
                        </a:ext>
                      </a:extLst>
                    </a:gridCol>
                    <a:gridCol w="4585000">
                      <a:extLst>
                        <a:ext uri="{9D8B030D-6E8A-4147-A177-3AD203B41FA5}">
                          <a16:colId xmlns:a16="http://schemas.microsoft.com/office/drawing/2014/main" val="3271724233"/>
                        </a:ext>
                      </a:extLst>
                    </a:gridCol>
                  </a:tblGrid>
                  <a:tr h="370840">
                    <a:tc>
                      <a:txBody>
                        <a:bodyPr/>
                        <a:lstStyle/>
                        <a:p>
                          <a:r>
                            <a:rPr lang="de-DE" sz="1500" dirty="0"/>
                            <a:t>Beispiel 1</a:t>
                          </a:r>
                        </a:p>
                      </a:txBody>
                      <a:tcPr/>
                    </a:tc>
                    <a:tc>
                      <a:txBody>
                        <a:bodyPr/>
                        <a:lstStyle/>
                        <a:p>
                          <a:r>
                            <a:rPr lang="de-DE" sz="1500" dirty="0"/>
                            <a:t>Beispiel 2</a:t>
                          </a:r>
                        </a:p>
                      </a:txBody>
                      <a:tcPr/>
                    </a:tc>
                    <a:extLst>
                      <a:ext uri="{0D108BD9-81ED-4DB2-BD59-A6C34878D82A}">
                        <a16:rowId xmlns:a16="http://schemas.microsoft.com/office/drawing/2014/main" val="3339770940"/>
                      </a:ext>
                    </a:extLst>
                  </a:tr>
                  <a:tr h="1691640">
                    <a:tc>
                      <a:txBody>
                        <a:bodyPr/>
                        <a:lstStyle/>
                        <a:p>
                          <a:endParaRPr lang="de-DE"/>
                        </a:p>
                      </a:txBody>
                      <a:tcPr>
                        <a:blipFill>
                          <a:blip r:embed="rId3"/>
                          <a:stretch>
                            <a:fillRect t="-22222" r="-110942" b="-3704"/>
                          </a:stretch>
                        </a:blipFill>
                      </a:tcPr>
                    </a:tc>
                    <a:tc>
                      <a:txBody>
                        <a:bodyPr/>
                        <a:lstStyle/>
                        <a:p>
                          <a:endParaRPr lang="de-DE"/>
                        </a:p>
                      </a:txBody>
                      <a:tcPr>
                        <a:blipFill>
                          <a:blip r:embed="rId3"/>
                          <a:stretch>
                            <a:fillRect l="-90884" t="-22222" r="-829" b="-3704"/>
                          </a:stretch>
                        </a:blipFill>
                      </a:tcPr>
                    </a:tc>
                    <a:extLst>
                      <a:ext uri="{0D108BD9-81ED-4DB2-BD59-A6C34878D82A}">
                        <a16:rowId xmlns:a16="http://schemas.microsoft.com/office/drawing/2014/main" val="3605683487"/>
                      </a:ext>
                    </a:extLst>
                  </a:tr>
                </a:tbl>
              </a:graphicData>
            </a:graphic>
          </p:graphicFrame>
        </mc:Fallback>
      </mc:AlternateContent>
      <p:cxnSp>
        <p:nvCxnSpPr>
          <p:cNvPr id="42" name="Gerader Verbinder 41">
            <a:extLst>
              <a:ext uri="{FF2B5EF4-FFF2-40B4-BE49-F238E27FC236}">
                <a16:creationId xmlns:a16="http://schemas.microsoft.com/office/drawing/2014/main" id="{982E8820-112E-EB5A-4EDB-A100359C49C7}"/>
              </a:ext>
            </a:extLst>
          </p:cNvPr>
          <p:cNvCxnSpPr/>
          <p:nvPr/>
        </p:nvCxnSpPr>
        <p:spPr>
          <a:xfrm>
            <a:off x="6393160" y="2070079"/>
            <a:ext cx="0" cy="40882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Gerader Verbinder 43">
            <a:extLst>
              <a:ext uri="{FF2B5EF4-FFF2-40B4-BE49-F238E27FC236}">
                <a16:creationId xmlns:a16="http://schemas.microsoft.com/office/drawing/2014/main" id="{925A75D4-E76A-8066-8991-AC5408A37EF1}"/>
              </a:ext>
            </a:extLst>
          </p:cNvPr>
          <p:cNvCxnSpPr/>
          <p:nvPr/>
        </p:nvCxnSpPr>
        <p:spPr>
          <a:xfrm>
            <a:off x="6393160" y="2488134"/>
            <a:ext cx="1148211"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45" name="Tabelle 44">
            <a:extLst>
              <a:ext uri="{FF2B5EF4-FFF2-40B4-BE49-F238E27FC236}">
                <a16:creationId xmlns:a16="http://schemas.microsoft.com/office/drawing/2014/main" id="{3AECFD26-CEE3-553C-0022-04510B211374}"/>
              </a:ext>
            </a:extLst>
          </p:cNvPr>
          <p:cNvGraphicFramePr>
            <a:graphicFrameLocks noGrp="1"/>
          </p:cNvGraphicFramePr>
          <p:nvPr>
            <p:extLst>
              <p:ext uri="{D42A27DB-BD31-4B8C-83A1-F6EECF244321}">
                <p14:modId xmlns:p14="http://schemas.microsoft.com/office/powerpoint/2010/main" val="2317204089"/>
              </p:ext>
            </p:extLst>
          </p:nvPr>
        </p:nvGraphicFramePr>
        <p:xfrm>
          <a:off x="149722" y="2830515"/>
          <a:ext cx="8763718" cy="1148080"/>
        </p:xfrm>
        <a:graphic>
          <a:graphicData uri="http://schemas.openxmlformats.org/drawingml/2006/table">
            <a:tbl>
              <a:tblPr firstRow="1" bandRow="1">
                <a:tableStyleId>{5C22544A-7EE6-4342-B048-85BDC9FD1C3A}</a:tableStyleId>
              </a:tblPr>
              <a:tblGrid>
                <a:gridCol w="4165608">
                  <a:extLst>
                    <a:ext uri="{9D8B030D-6E8A-4147-A177-3AD203B41FA5}">
                      <a16:colId xmlns:a16="http://schemas.microsoft.com/office/drawing/2014/main" val="2775285390"/>
                    </a:ext>
                  </a:extLst>
                </a:gridCol>
                <a:gridCol w="4598110">
                  <a:extLst>
                    <a:ext uri="{9D8B030D-6E8A-4147-A177-3AD203B41FA5}">
                      <a16:colId xmlns:a16="http://schemas.microsoft.com/office/drawing/2014/main" val="1744280886"/>
                    </a:ext>
                  </a:extLst>
                </a:gridCol>
              </a:tblGrid>
              <a:tr h="370840">
                <a:tc>
                  <a:txBody>
                    <a:bodyPr/>
                    <a:lstStyle/>
                    <a:p>
                      <a:r>
                        <a:rPr lang="de-DE" sz="1500" dirty="0"/>
                        <a:t>Fall 1: Zusammengesetzte Fläche</a:t>
                      </a:r>
                    </a:p>
                  </a:txBody>
                  <a:tcPr/>
                </a:tc>
                <a:tc>
                  <a:txBody>
                    <a:bodyPr/>
                    <a:lstStyle/>
                    <a:p>
                      <a:r>
                        <a:rPr lang="de-DE" sz="1500" dirty="0"/>
                        <a:t>Fall 2: Herausgeschnittene Fläche</a:t>
                      </a:r>
                    </a:p>
                  </a:txBody>
                  <a:tcPr/>
                </a:tc>
                <a:extLst>
                  <a:ext uri="{0D108BD9-81ED-4DB2-BD59-A6C34878D82A}">
                    <a16:rowId xmlns:a16="http://schemas.microsoft.com/office/drawing/2014/main" val="2340947922"/>
                  </a:ext>
                </a:extLst>
              </a:tr>
              <a:tr h="370840">
                <a:tc>
                  <a:txBody>
                    <a:bodyPr/>
                    <a:lstStyle/>
                    <a:p>
                      <a:pPr marL="342900" indent="-342900">
                        <a:buAutoNum type="arabicPeriod"/>
                      </a:pPr>
                      <a:r>
                        <a:rPr lang="de-DE" sz="1500" dirty="0"/>
                        <a:t>Jede Teilfläche einzeln berechnen.</a:t>
                      </a:r>
                    </a:p>
                    <a:p>
                      <a:pPr marL="342900" indent="-342900">
                        <a:buAutoNum type="arabicPeriod"/>
                      </a:pPr>
                      <a:r>
                        <a:rPr lang="de-DE" sz="1500" dirty="0"/>
                        <a:t>Addieren der Teilflächen zur Gesamtfläche.</a:t>
                      </a:r>
                    </a:p>
                  </a:txBody>
                  <a:tcPr/>
                </a:tc>
                <a:tc>
                  <a:txBody>
                    <a:bodyPr/>
                    <a:lstStyle/>
                    <a:p>
                      <a:r>
                        <a:rPr lang="de-DE" sz="1500" dirty="0"/>
                        <a:t>1. Jede Fläche einzeln berechnen.</a:t>
                      </a:r>
                    </a:p>
                    <a:p>
                      <a:r>
                        <a:rPr lang="de-DE" sz="1500" dirty="0"/>
                        <a:t>2. Herausgeschnittene Teilfläche von der Gesamtfläche subtrahieren. </a:t>
                      </a:r>
                    </a:p>
                  </a:txBody>
                  <a:tcPr/>
                </a:tc>
                <a:extLst>
                  <a:ext uri="{0D108BD9-81ED-4DB2-BD59-A6C34878D82A}">
                    <a16:rowId xmlns:a16="http://schemas.microsoft.com/office/drawing/2014/main" val="1971825003"/>
                  </a:ext>
                </a:extLst>
              </a:tr>
            </a:tbl>
          </a:graphicData>
        </a:graphic>
      </p:graphicFrame>
      <p:grpSp>
        <p:nvGrpSpPr>
          <p:cNvPr id="2" name="Gruppieren 1">
            <a:extLst>
              <a:ext uri="{FF2B5EF4-FFF2-40B4-BE49-F238E27FC236}">
                <a16:creationId xmlns:a16="http://schemas.microsoft.com/office/drawing/2014/main" id="{5FFA7798-8FE2-A39A-A0CF-D4A8F2AC8FCC}"/>
              </a:ext>
            </a:extLst>
          </p:cNvPr>
          <p:cNvGrpSpPr/>
          <p:nvPr/>
        </p:nvGrpSpPr>
        <p:grpSpPr>
          <a:xfrm>
            <a:off x="6004120" y="1547500"/>
            <a:ext cx="2613122" cy="1157704"/>
            <a:chOff x="6393160" y="1330430"/>
            <a:chExt cx="2613122" cy="1157704"/>
          </a:xfrm>
        </p:grpSpPr>
        <p:sp>
          <p:nvSpPr>
            <p:cNvPr id="11" name="Flussdiagramm: Prozess 10">
              <a:extLst>
                <a:ext uri="{FF2B5EF4-FFF2-40B4-BE49-F238E27FC236}">
                  <a16:creationId xmlns:a16="http://schemas.microsoft.com/office/drawing/2014/main" id="{DC97E3F6-09C0-29D1-13B0-BB310ECACDA1}"/>
                </a:ext>
              </a:extLst>
            </p:cNvPr>
            <p:cNvSpPr/>
            <p:nvPr/>
          </p:nvSpPr>
          <p:spPr>
            <a:xfrm>
              <a:off x="6393160" y="2070079"/>
              <a:ext cx="1152128" cy="418055"/>
            </a:xfrm>
            <a:prstGeom prst="flowChartProces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F0976FFA-145C-1AB9-30A3-9A4D4ED1FDF3}"/>
                </a:ext>
              </a:extLst>
            </p:cNvPr>
            <p:cNvSpPr txBox="1"/>
            <p:nvPr/>
          </p:nvSpPr>
          <p:spPr>
            <a:xfrm>
              <a:off x="7564832" y="2037001"/>
              <a:ext cx="413807" cy="369332"/>
            </a:xfrm>
            <a:prstGeom prst="rect">
              <a:avLst/>
            </a:prstGeom>
            <a:solidFill>
              <a:schemeClr val="bg1"/>
            </a:solidFill>
          </p:spPr>
          <p:txBody>
            <a:bodyPr wrap="square" rtlCol="0">
              <a:spAutoFit/>
            </a:bodyPr>
            <a:lstStyle/>
            <a:p>
              <a:r>
                <a:rPr lang="de-DE" dirty="0"/>
                <a:t>c</a:t>
              </a:r>
            </a:p>
          </p:txBody>
        </p:sp>
        <p:sp>
          <p:nvSpPr>
            <p:cNvPr id="33" name="Textfeld 32">
              <a:extLst>
                <a:ext uri="{FF2B5EF4-FFF2-40B4-BE49-F238E27FC236}">
                  <a16:creationId xmlns:a16="http://schemas.microsoft.com/office/drawing/2014/main" id="{92D9B303-74AB-1A83-3AC9-AD8948953618}"/>
                </a:ext>
              </a:extLst>
            </p:cNvPr>
            <p:cNvSpPr txBox="1"/>
            <p:nvPr/>
          </p:nvSpPr>
          <p:spPr>
            <a:xfrm>
              <a:off x="7437276" y="1330430"/>
              <a:ext cx="360040" cy="369332"/>
            </a:xfrm>
            <a:prstGeom prst="rect">
              <a:avLst/>
            </a:prstGeom>
            <a:noFill/>
          </p:spPr>
          <p:txBody>
            <a:bodyPr wrap="square" rtlCol="0">
              <a:spAutoFit/>
            </a:bodyPr>
            <a:lstStyle/>
            <a:p>
              <a:r>
                <a:rPr lang="de-DE" dirty="0"/>
                <a:t>b</a:t>
              </a:r>
            </a:p>
          </p:txBody>
        </p:sp>
        <p:sp>
          <p:nvSpPr>
            <p:cNvPr id="34" name="Textfeld 33">
              <a:extLst>
                <a:ext uri="{FF2B5EF4-FFF2-40B4-BE49-F238E27FC236}">
                  <a16:creationId xmlns:a16="http://schemas.microsoft.com/office/drawing/2014/main" id="{1C5B373A-1C9B-54F7-893C-F9D34A0A600F}"/>
                </a:ext>
              </a:extLst>
            </p:cNvPr>
            <p:cNvSpPr txBox="1"/>
            <p:nvPr/>
          </p:nvSpPr>
          <p:spPr>
            <a:xfrm>
              <a:off x="6717209" y="1728121"/>
              <a:ext cx="360040" cy="369332"/>
            </a:xfrm>
            <a:prstGeom prst="rect">
              <a:avLst/>
            </a:prstGeom>
            <a:solidFill>
              <a:schemeClr val="bg1"/>
            </a:solidFill>
          </p:spPr>
          <p:txBody>
            <a:bodyPr wrap="square" rtlCol="0">
              <a:spAutoFit/>
            </a:bodyPr>
            <a:lstStyle/>
            <a:p>
              <a:r>
                <a:rPr lang="de-DE" dirty="0"/>
                <a:t>d</a:t>
              </a:r>
            </a:p>
          </p:txBody>
        </p:sp>
        <p:cxnSp>
          <p:nvCxnSpPr>
            <p:cNvPr id="36" name="Gerader Verbinder 35">
              <a:extLst>
                <a:ext uri="{FF2B5EF4-FFF2-40B4-BE49-F238E27FC236}">
                  <a16:creationId xmlns:a16="http://schemas.microsoft.com/office/drawing/2014/main" id="{BC8E919F-9FA6-D1EE-A747-2DBB4ACB48BA}"/>
                </a:ext>
              </a:extLst>
            </p:cNvPr>
            <p:cNvCxnSpPr/>
            <p:nvPr/>
          </p:nvCxnSpPr>
          <p:spPr>
            <a:xfrm>
              <a:off x="6393160" y="2060848"/>
              <a:ext cx="1148211" cy="0"/>
            </a:xfrm>
            <a:prstGeom prst="line">
              <a:avLst/>
            </a:prstGeom>
            <a:ln w="25400">
              <a:solidFill>
                <a:schemeClr val="dk1">
                  <a:shade val="95000"/>
                  <a:satMod val="105000"/>
                  <a:alpha val="98000"/>
                </a:schemeClr>
              </a:solidFill>
            </a:ln>
          </p:spPr>
          <p:style>
            <a:lnRef idx="1">
              <a:schemeClr val="dk1"/>
            </a:lnRef>
            <a:fillRef idx="0">
              <a:schemeClr val="dk1"/>
            </a:fillRef>
            <a:effectRef idx="0">
              <a:schemeClr val="dk1"/>
            </a:effectRef>
            <a:fontRef idx="minor">
              <a:schemeClr val="tx1"/>
            </a:fontRef>
          </p:style>
        </p:cxnSp>
        <p:cxnSp>
          <p:nvCxnSpPr>
            <p:cNvPr id="38" name="Gerader Verbinder 37">
              <a:extLst>
                <a:ext uri="{FF2B5EF4-FFF2-40B4-BE49-F238E27FC236}">
                  <a16:creationId xmlns:a16="http://schemas.microsoft.com/office/drawing/2014/main" id="{CFA1FB6F-1403-59B9-61EF-7E1B64A90606}"/>
                </a:ext>
              </a:extLst>
            </p:cNvPr>
            <p:cNvCxnSpPr>
              <a:cxnSpLocks/>
            </p:cNvCxnSpPr>
            <p:nvPr/>
          </p:nvCxnSpPr>
          <p:spPr>
            <a:xfrm flipV="1">
              <a:off x="7541371" y="2053851"/>
              <a:ext cx="0" cy="425052"/>
            </a:xfrm>
            <a:prstGeom prst="line">
              <a:avLst/>
            </a:prstGeom>
            <a:ln w="31750"/>
          </p:spPr>
          <p:style>
            <a:lnRef idx="1">
              <a:schemeClr val="dk1"/>
            </a:lnRef>
            <a:fillRef idx="0">
              <a:schemeClr val="dk1"/>
            </a:fillRef>
            <a:effectRef idx="0">
              <a:schemeClr val="dk1"/>
            </a:effectRef>
            <a:fontRef idx="minor">
              <a:schemeClr val="tx1"/>
            </a:fontRef>
          </p:style>
        </p:cxnSp>
        <p:sp>
          <p:nvSpPr>
            <p:cNvPr id="46" name="Textfeld 45">
              <a:extLst>
                <a:ext uri="{FF2B5EF4-FFF2-40B4-BE49-F238E27FC236}">
                  <a16:creationId xmlns:a16="http://schemas.microsoft.com/office/drawing/2014/main" id="{DC3A7C81-A942-C93A-DEBE-C3C728754C47}"/>
                </a:ext>
              </a:extLst>
            </p:cNvPr>
            <p:cNvSpPr txBox="1"/>
            <p:nvPr/>
          </p:nvSpPr>
          <p:spPr>
            <a:xfrm>
              <a:off x="8646242" y="1834765"/>
              <a:ext cx="360040" cy="369332"/>
            </a:xfrm>
            <a:prstGeom prst="rect">
              <a:avLst/>
            </a:prstGeom>
            <a:noFill/>
          </p:spPr>
          <p:txBody>
            <a:bodyPr wrap="square" rtlCol="0">
              <a:spAutoFit/>
            </a:bodyPr>
            <a:lstStyle/>
            <a:p>
              <a:r>
                <a:rPr lang="de-DE" dirty="0"/>
                <a:t>a</a:t>
              </a:r>
            </a:p>
          </p:txBody>
        </p:sp>
      </p:grpSp>
      <p:pic>
        <p:nvPicPr>
          <p:cNvPr id="9" name="Grafik 8" descr="Ein Bild, das Rechteck, Reihe, Design enthält.&#10;&#10;Automatisch generierte Beschreibung">
            <a:extLst>
              <a:ext uri="{FF2B5EF4-FFF2-40B4-BE49-F238E27FC236}">
                <a16:creationId xmlns:a16="http://schemas.microsoft.com/office/drawing/2014/main" id="{EB16EE62-E310-8D99-A521-43C150DA5A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174"/>
          <a:stretch/>
        </p:blipFill>
        <p:spPr>
          <a:xfrm>
            <a:off x="1019478" y="1874089"/>
            <a:ext cx="1970222" cy="948328"/>
          </a:xfrm>
          <a:prstGeom prst="rect">
            <a:avLst/>
          </a:prstGeom>
        </p:spPr>
      </p:pic>
      <p:sp>
        <p:nvSpPr>
          <p:cNvPr id="12" name="Textfeld 11">
            <a:extLst>
              <a:ext uri="{FF2B5EF4-FFF2-40B4-BE49-F238E27FC236}">
                <a16:creationId xmlns:a16="http://schemas.microsoft.com/office/drawing/2014/main" id="{764CE66F-9F7E-7640-48F1-AD2AC22290DD}"/>
              </a:ext>
            </a:extLst>
          </p:cNvPr>
          <p:cNvSpPr txBox="1"/>
          <p:nvPr/>
        </p:nvSpPr>
        <p:spPr>
          <a:xfrm>
            <a:off x="835542" y="2142052"/>
            <a:ext cx="360040" cy="369332"/>
          </a:xfrm>
          <a:prstGeom prst="rect">
            <a:avLst/>
          </a:prstGeom>
          <a:noFill/>
        </p:spPr>
        <p:txBody>
          <a:bodyPr wrap="square" rtlCol="0">
            <a:spAutoFit/>
          </a:bodyPr>
          <a:lstStyle/>
          <a:p>
            <a:r>
              <a:rPr lang="de-DE" dirty="0"/>
              <a:t>a</a:t>
            </a:r>
          </a:p>
        </p:txBody>
      </p:sp>
      <p:sp>
        <p:nvSpPr>
          <p:cNvPr id="13" name="Textfeld 12">
            <a:extLst>
              <a:ext uri="{FF2B5EF4-FFF2-40B4-BE49-F238E27FC236}">
                <a16:creationId xmlns:a16="http://schemas.microsoft.com/office/drawing/2014/main" id="{102FBEAF-1BB3-98F7-8900-B18E19EEBB50}"/>
              </a:ext>
            </a:extLst>
          </p:cNvPr>
          <p:cNvSpPr txBox="1"/>
          <p:nvPr/>
        </p:nvSpPr>
        <p:spPr>
          <a:xfrm>
            <a:off x="1329793" y="1860700"/>
            <a:ext cx="360040" cy="369332"/>
          </a:xfrm>
          <a:prstGeom prst="rect">
            <a:avLst/>
          </a:prstGeom>
          <a:noFill/>
        </p:spPr>
        <p:txBody>
          <a:bodyPr wrap="square" rtlCol="0">
            <a:spAutoFit/>
          </a:bodyPr>
          <a:lstStyle/>
          <a:p>
            <a:r>
              <a:rPr lang="de-DE" dirty="0"/>
              <a:t>a</a:t>
            </a:r>
          </a:p>
        </p:txBody>
      </p:sp>
      <p:sp>
        <p:nvSpPr>
          <p:cNvPr id="14" name="Textfeld 13">
            <a:extLst>
              <a:ext uri="{FF2B5EF4-FFF2-40B4-BE49-F238E27FC236}">
                <a16:creationId xmlns:a16="http://schemas.microsoft.com/office/drawing/2014/main" id="{DB284F3D-EF58-D81F-B070-980EB7FAB4CA}"/>
              </a:ext>
            </a:extLst>
          </p:cNvPr>
          <p:cNvSpPr txBox="1"/>
          <p:nvPr/>
        </p:nvSpPr>
        <p:spPr>
          <a:xfrm>
            <a:off x="1282564" y="2453084"/>
            <a:ext cx="360040" cy="369332"/>
          </a:xfrm>
          <a:prstGeom prst="rect">
            <a:avLst/>
          </a:prstGeom>
          <a:noFill/>
        </p:spPr>
        <p:txBody>
          <a:bodyPr wrap="square" rtlCol="0">
            <a:spAutoFit/>
          </a:bodyPr>
          <a:lstStyle/>
          <a:p>
            <a:r>
              <a:rPr lang="de-DE" dirty="0"/>
              <a:t>a</a:t>
            </a:r>
          </a:p>
        </p:txBody>
      </p:sp>
      <p:sp>
        <p:nvSpPr>
          <p:cNvPr id="15" name="Textfeld 14">
            <a:extLst>
              <a:ext uri="{FF2B5EF4-FFF2-40B4-BE49-F238E27FC236}">
                <a16:creationId xmlns:a16="http://schemas.microsoft.com/office/drawing/2014/main" id="{3DE4D830-5C46-9DDC-3FA1-C88D9A7D328A}"/>
              </a:ext>
            </a:extLst>
          </p:cNvPr>
          <p:cNvSpPr txBox="1"/>
          <p:nvPr/>
        </p:nvSpPr>
        <p:spPr>
          <a:xfrm>
            <a:off x="1606881" y="2196660"/>
            <a:ext cx="360040" cy="369332"/>
          </a:xfrm>
          <a:prstGeom prst="rect">
            <a:avLst/>
          </a:prstGeom>
          <a:noFill/>
        </p:spPr>
        <p:txBody>
          <a:bodyPr wrap="square" rtlCol="0">
            <a:spAutoFit/>
          </a:bodyPr>
          <a:lstStyle/>
          <a:p>
            <a:r>
              <a:rPr lang="de-DE" dirty="0"/>
              <a:t>a</a:t>
            </a:r>
          </a:p>
        </p:txBody>
      </p:sp>
      <p:sp>
        <p:nvSpPr>
          <p:cNvPr id="16" name="Textfeld 15">
            <a:extLst>
              <a:ext uri="{FF2B5EF4-FFF2-40B4-BE49-F238E27FC236}">
                <a16:creationId xmlns:a16="http://schemas.microsoft.com/office/drawing/2014/main" id="{4FF4621B-6B90-D0A7-652D-B0226664A1D7}"/>
              </a:ext>
            </a:extLst>
          </p:cNvPr>
          <p:cNvSpPr txBox="1"/>
          <p:nvPr/>
        </p:nvSpPr>
        <p:spPr>
          <a:xfrm>
            <a:off x="2214585" y="2468027"/>
            <a:ext cx="360040" cy="369332"/>
          </a:xfrm>
          <a:prstGeom prst="rect">
            <a:avLst/>
          </a:prstGeom>
          <a:noFill/>
        </p:spPr>
        <p:txBody>
          <a:bodyPr wrap="square" rtlCol="0">
            <a:spAutoFit/>
          </a:bodyPr>
          <a:lstStyle/>
          <a:p>
            <a:r>
              <a:rPr lang="de-DE" dirty="0"/>
              <a:t>b</a:t>
            </a:r>
          </a:p>
        </p:txBody>
      </p:sp>
      <p:sp>
        <p:nvSpPr>
          <p:cNvPr id="5" name="Fußzeilenplatzhalter 5">
            <a:extLst>
              <a:ext uri="{FF2B5EF4-FFF2-40B4-BE49-F238E27FC236}">
                <a16:creationId xmlns:a16="http://schemas.microsoft.com/office/drawing/2014/main" id="{F8DE47B2-9A48-5C06-771A-D1F5724FFA70}"/>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364106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197CFB-ABE8-1C9A-575F-9E605E71E007}"/>
              </a:ext>
            </a:extLst>
          </p:cNvPr>
          <p:cNvSpPr>
            <a:spLocks noGrp="1"/>
          </p:cNvSpPr>
          <p:nvPr>
            <p:ph idx="1"/>
          </p:nvPr>
        </p:nvSpPr>
        <p:spPr>
          <a:xfrm>
            <a:off x="88644" y="1048891"/>
            <a:ext cx="9203041" cy="5188421"/>
          </a:xfrm>
        </p:spPr>
        <p:txBody>
          <a:bodyPr/>
          <a:lstStyle/>
          <a:p>
            <a:r>
              <a:rPr lang="de-DE" b="1" dirty="0"/>
              <a:t>Winkelsätze</a:t>
            </a:r>
          </a:p>
          <a:p>
            <a:endParaRPr lang="de-DE" dirty="0"/>
          </a:p>
        </p:txBody>
      </p:sp>
      <p:sp>
        <p:nvSpPr>
          <p:cNvPr id="25" name="Ellipse 24">
            <a:extLst>
              <a:ext uri="{FF2B5EF4-FFF2-40B4-BE49-F238E27FC236}">
                <a16:creationId xmlns:a16="http://schemas.microsoft.com/office/drawing/2014/main" id="{E722FA58-5B70-C3C4-7E51-3BA3904BC27D}"/>
              </a:ext>
            </a:extLst>
          </p:cNvPr>
          <p:cNvSpPr/>
          <p:nvPr/>
        </p:nvSpPr>
        <p:spPr>
          <a:xfrm>
            <a:off x="1784648" y="2033845"/>
            <a:ext cx="720080" cy="66607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a:extLst>
              <a:ext uri="{FF2B5EF4-FFF2-40B4-BE49-F238E27FC236}">
                <a16:creationId xmlns:a16="http://schemas.microsoft.com/office/drawing/2014/main" id="{47C93A79-2580-E781-AE2E-1A37E6F73637}"/>
              </a:ext>
            </a:extLst>
          </p:cNvPr>
          <p:cNvSpPr>
            <a:spLocks noGrp="1" noRot="1" noMove="1" noResize="1" noEditPoints="1" noAdjustHandles="1" noChangeArrowheads="1" noChangeShapeType="1"/>
          </p:cNvSpPr>
          <p:nvPr>
            <p:ph type="body" sz="quarter" idx="11"/>
          </p:nvPr>
        </p:nvSpPr>
        <p:spPr/>
        <p:txBody>
          <a:bodyPr/>
          <a:lstStyle/>
          <a:p>
            <a:pPr algn="ctr"/>
            <a:r>
              <a:rPr lang="de-DE" dirty="0"/>
              <a:t>Hilfe 8</a:t>
            </a:r>
          </a:p>
        </p:txBody>
      </p:sp>
      <p:sp>
        <p:nvSpPr>
          <p:cNvPr id="4" name="Titel 3">
            <a:extLst>
              <a:ext uri="{FF2B5EF4-FFF2-40B4-BE49-F238E27FC236}">
                <a16:creationId xmlns:a16="http://schemas.microsoft.com/office/drawing/2014/main" id="{286A8616-2788-FF1E-4678-9626CCDE97C2}"/>
              </a:ext>
            </a:extLst>
          </p:cNvPr>
          <p:cNvSpPr>
            <a:spLocks noGrp="1" noRot="1" noMove="1" noResize="1" noEditPoints="1" noAdjustHandles="1" noChangeArrowheads="1" noChangeShapeType="1"/>
          </p:cNvSpPr>
          <p:nvPr>
            <p:ph type="title"/>
          </p:nvPr>
        </p:nvSpPr>
        <p:spPr/>
        <p:txBody>
          <a:bodyPr/>
          <a:lstStyle/>
          <a:p>
            <a:r>
              <a:rPr lang="de-DE" dirty="0"/>
              <a:t>Winkelsätze</a:t>
            </a:r>
          </a:p>
        </p:txBody>
      </p:sp>
      <p:cxnSp>
        <p:nvCxnSpPr>
          <p:cNvPr id="7" name="Gerader Verbinder 6">
            <a:extLst>
              <a:ext uri="{FF2B5EF4-FFF2-40B4-BE49-F238E27FC236}">
                <a16:creationId xmlns:a16="http://schemas.microsoft.com/office/drawing/2014/main" id="{56A72601-287F-0B47-5A77-F1C67B6FB0DD}"/>
              </a:ext>
            </a:extLst>
          </p:cNvPr>
          <p:cNvCxnSpPr>
            <a:cxnSpLocks/>
          </p:cNvCxnSpPr>
          <p:nvPr/>
        </p:nvCxnSpPr>
        <p:spPr>
          <a:xfrm flipV="1">
            <a:off x="1643388" y="1556792"/>
            <a:ext cx="1293388" cy="1260140"/>
          </a:xfrm>
          <a:prstGeom prst="line">
            <a:avLst/>
          </a:prstGeom>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733B21FA-F6A5-14A8-A633-FFEDA42FAC01}"/>
              </a:ext>
            </a:extLst>
          </p:cNvPr>
          <p:cNvCxnSpPr>
            <a:cxnSpLocks/>
          </p:cNvCxnSpPr>
          <p:nvPr/>
        </p:nvCxnSpPr>
        <p:spPr>
          <a:xfrm>
            <a:off x="1167085" y="1916832"/>
            <a:ext cx="2084316" cy="9001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3B8F8AD4-67BF-37DE-927F-991D64FDBDEA}"/>
                  </a:ext>
                </a:extLst>
              </p:cNvPr>
              <p:cNvSpPr txBox="1"/>
              <p:nvPr/>
            </p:nvSpPr>
            <p:spPr>
              <a:xfrm>
                <a:off x="1928664" y="234291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𝛼</m:t>
                      </m:r>
                    </m:oMath>
                  </m:oMathPara>
                </a14:m>
                <a:endParaRPr lang="de-DE" dirty="0"/>
              </a:p>
            </p:txBody>
          </p:sp>
        </mc:Choice>
        <mc:Fallback xmlns="">
          <p:sp>
            <p:nvSpPr>
              <p:cNvPr id="39" name="Textfeld 38">
                <a:extLst>
                  <a:ext uri="{FF2B5EF4-FFF2-40B4-BE49-F238E27FC236}">
                    <a16:creationId xmlns:a16="http://schemas.microsoft.com/office/drawing/2014/main" id="{3B8F8AD4-67BF-37DE-927F-991D64FDBDEA}"/>
                  </a:ext>
                </a:extLst>
              </p:cNvPr>
              <p:cNvSpPr txBox="1">
                <a:spLocks noRot="1" noChangeAspect="1" noMove="1" noResize="1" noEditPoints="1" noAdjustHandles="1" noChangeArrowheads="1" noChangeShapeType="1" noTextEdit="1"/>
              </p:cNvSpPr>
              <p:nvPr/>
            </p:nvSpPr>
            <p:spPr>
              <a:xfrm>
                <a:off x="1928664" y="2342919"/>
                <a:ext cx="432048" cy="369332"/>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feld 39">
                <a:extLst>
                  <a:ext uri="{FF2B5EF4-FFF2-40B4-BE49-F238E27FC236}">
                    <a16:creationId xmlns:a16="http://schemas.microsoft.com/office/drawing/2014/main" id="{C26C8F9A-C9DD-114E-E626-880E0399350B}"/>
                  </a:ext>
                </a:extLst>
              </p:cNvPr>
              <p:cNvSpPr txBox="1"/>
              <p:nvPr/>
            </p:nvSpPr>
            <p:spPr>
              <a:xfrm>
                <a:off x="2101721" y="210873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highlight>
                            <a:srgbClr val="00FFFF"/>
                          </a:highlight>
                          <a:latin typeface="Cambria Math" panose="02040503050406030204" pitchFamily="18" charset="0"/>
                          <a:ea typeface="Cambria Math" panose="02040503050406030204" pitchFamily="18" charset="0"/>
                        </a:rPr>
                        <m:t>𝛽</m:t>
                      </m:r>
                    </m:oMath>
                  </m:oMathPara>
                </a14:m>
                <a:endParaRPr lang="de-DE" dirty="0">
                  <a:highlight>
                    <a:srgbClr val="00FFFF"/>
                  </a:highlight>
                </a:endParaRPr>
              </a:p>
            </p:txBody>
          </p:sp>
        </mc:Choice>
        <mc:Fallback xmlns="">
          <p:sp>
            <p:nvSpPr>
              <p:cNvPr id="40" name="Textfeld 39">
                <a:extLst>
                  <a:ext uri="{FF2B5EF4-FFF2-40B4-BE49-F238E27FC236}">
                    <a16:creationId xmlns:a16="http://schemas.microsoft.com/office/drawing/2014/main" id="{C26C8F9A-C9DD-114E-E626-880E0399350B}"/>
                  </a:ext>
                </a:extLst>
              </p:cNvPr>
              <p:cNvSpPr txBox="1">
                <a:spLocks noRot="1" noChangeAspect="1" noMove="1" noResize="1" noEditPoints="1" noAdjustHandles="1" noChangeArrowheads="1" noChangeShapeType="1" noTextEdit="1"/>
              </p:cNvSpPr>
              <p:nvPr/>
            </p:nvSpPr>
            <p:spPr>
              <a:xfrm>
                <a:off x="2101721" y="2108734"/>
                <a:ext cx="576064" cy="369332"/>
              </a:xfrm>
              <a:prstGeom prst="rect">
                <a:avLst/>
              </a:prstGeom>
              <a:blipFill>
                <a:blip r:embed="rId3"/>
                <a:stretch>
                  <a:fillRect b="-114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Textfeld 40">
                <a:extLst>
                  <a:ext uri="{FF2B5EF4-FFF2-40B4-BE49-F238E27FC236}">
                    <a16:creationId xmlns:a16="http://schemas.microsoft.com/office/drawing/2014/main" id="{D9DE8B4A-5F5E-B776-558E-29411D2EA985}"/>
                  </a:ext>
                </a:extLst>
              </p:cNvPr>
              <p:cNvSpPr txBox="1"/>
              <p:nvPr/>
            </p:nvSpPr>
            <p:spPr>
              <a:xfrm>
                <a:off x="1858034" y="198287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highlight>
                            <a:srgbClr val="00FFFF"/>
                          </a:highlight>
                          <a:latin typeface="Cambria Math" panose="02040503050406030204" pitchFamily="18" charset="0"/>
                          <a:ea typeface="Cambria Math" panose="02040503050406030204" pitchFamily="18" charset="0"/>
                        </a:rPr>
                        <m:t>𝛼</m:t>
                      </m:r>
                    </m:oMath>
                  </m:oMathPara>
                </a14:m>
                <a:endParaRPr lang="de-DE" dirty="0">
                  <a:highlight>
                    <a:srgbClr val="00FFFF"/>
                  </a:highlight>
                </a:endParaRPr>
              </a:p>
            </p:txBody>
          </p:sp>
        </mc:Choice>
        <mc:Fallback xmlns="">
          <p:sp>
            <p:nvSpPr>
              <p:cNvPr id="41" name="Textfeld 40">
                <a:extLst>
                  <a:ext uri="{FF2B5EF4-FFF2-40B4-BE49-F238E27FC236}">
                    <a16:creationId xmlns:a16="http://schemas.microsoft.com/office/drawing/2014/main" id="{D9DE8B4A-5F5E-B776-558E-29411D2EA985}"/>
                  </a:ext>
                </a:extLst>
              </p:cNvPr>
              <p:cNvSpPr txBox="1">
                <a:spLocks noRot="1" noChangeAspect="1" noMove="1" noResize="1" noEditPoints="1" noAdjustHandles="1" noChangeArrowheads="1" noChangeShapeType="1" noTextEdit="1"/>
              </p:cNvSpPr>
              <p:nvPr/>
            </p:nvSpPr>
            <p:spPr>
              <a:xfrm>
                <a:off x="1858034" y="1982879"/>
                <a:ext cx="432048"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feld 41">
                <a:extLst>
                  <a:ext uri="{FF2B5EF4-FFF2-40B4-BE49-F238E27FC236}">
                    <a16:creationId xmlns:a16="http://schemas.microsoft.com/office/drawing/2014/main" id="{589F2997-2360-97BF-25D3-32D614BC15CB}"/>
                  </a:ext>
                </a:extLst>
              </p:cNvPr>
              <p:cNvSpPr txBox="1"/>
              <p:nvPr/>
            </p:nvSpPr>
            <p:spPr>
              <a:xfrm>
                <a:off x="1643388" y="221535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𝛽</m:t>
                      </m:r>
                    </m:oMath>
                  </m:oMathPara>
                </a14:m>
                <a:endParaRPr lang="de-DE" dirty="0"/>
              </a:p>
            </p:txBody>
          </p:sp>
        </mc:Choice>
        <mc:Fallback xmlns="">
          <p:sp>
            <p:nvSpPr>
              <p:cNvPr id="42" name="Textfeld 41">
                <a:extLst>
                  <a:ext uri="{FF2B5EF4-FFF2-40B4-BE49-F238E27FC236}">
                    <a16:creationId xmlns:a16="http://schemas.microsoft.com/office/drawing/2014/main" id="{589F2997-2360-97BF-25D3-32D614BC15CB}"/>
                  </a:ext>
                </a:extLst>
              </p:cNvPr>
              <p:cNvSpPr txBox="1">
                <a:spLocks noRot="1" noChangeAspect="1" noMove="1" noResize="1" noEditPoints="1" noAdjustHandles="1" noChangeArrowheads="1" noChangeShapeType="1" noTextEdit="1"/>
              </p:cNvSpPr>
              <p:nvPr/>
            </p:nvSpPr>
            <p:spPr>
              <a:xfrm>
                <a:off x="1643388" y="2215351"/>
                <a:ext cx="576064" cy="369332"/>
              </a:xfrm>
              <a:prstGeom prst="rect">
                <a:avLst/>
              </a:prstGeom>
              <a:blipFill>
                <a:blip r:embed="rId5"/>
                <a:stretch>
                  <a:fillRect b="-13115"/>
                </a:stretch>
              </a:blipFill>
            </p:spPr>
            <p:txBody>
              <a:bodyPr/>
              <a:lstStyle/>
              <a:p>
                <a:r>
                  <a:rPr lang="de-DE">
                    <a:noFill/>
                  </a:rPr>
                  <a:t> </a:t>
                </a:r>
              </a:p>
            </p:txBody>
          </p:sp>
        </mc:Fallback>
      </mc:AlternateContent>
      <p:sp>
        <p:nvSpPr>
          <p:cNvPr id="52" name="Textfeld 51">
            <a:extLst>
              <a:ext uri="{FF2B5EF4-FFF2-40B4-BE49-F238E27FC236}">
                <a16:creationId xmlns:a16="http://schemas.microsoft.com/office/drawing/2014/main" id="{412AAE60-06EC-67D9-8944-1F0842AAF5B4}"/>
              </a:ext>
            </a:extLst>
          </p:cNvPr>
          <p:cNvSpPr txBox="1"/>
          <p:nvPr/>
        </p:nvSpPr>
        <p:spPr>
          <a:xfrm>
            <a:off x="127499" y="1313555"/>
            <a:ext cx="2895182" cy="307777"/>
          </a:xfrm>
          <a:prstGeom prst="rect">
            <a:avLst/>
          </a:prstGeom>
          <a:noFill/>
        </p:spPr>
        <p:txBody>
          <a:bodyPr wrap="square" rtlCol="0">
            <a:spAutoFit/>
          </a:bodyPr>
          <a:lstStyle/>
          <a:p>
            <a:r>
              <a:rPr lang="de-DE" sz="1400" dirty="0"/>
              <a:t>Scheitelwinkel und Nebenwinkel</a:t>
            </a:r>
          </a:p>
        </p:txBody>
      </p:sp>
      <p:sp>
        <p:nvSpPr>
          <p:cNvPr id="53" name="Textfeld 52">
            <a:extLst>
              <a:ext uri="{FF2B5EF4-FFF2-40B4-BE49-F238E27FC236}">
                <a16:creationId xmlns:a16="http://schemas.microsoft.com/office/drawing/2014/main" id="{201C7C5D-4C9A-6DF4-6D42-9CAACD692CDB}"/>
              </a:ext>
            </a:extLst>
          </p:cNvPr>
          <p:cNvSpPr txBox="1"/>
          <p:nvPr/>
        </p:nvSpPr>
        <p:spPr>
          <a:xfrm>
            <a:off x="5364097" y="1298425"/>
            <a:ext cx="3867704" cy="307777"/>
          </a:xfrm>
          <a:prstGeom prst="rect">
            <a:avLst/>
          </a:prstGeom>
          <a:noFill/>
        </p:spPr>
        <p:txBody>
          <a:bodyPr wrap="square" rtlCol="0">
            <a:spAutoFit/>
          </a:bodyPr>
          <a:lstStyle/>
          <a:p>
            <a:r>
              <a:rPr lang="de-DE" sz="1400" dirty="0"/>
              <a:t>Stufenwinkel und Wechselwinkel</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3E4A2B51-8728-B6CE-3A79-7AA5869D3600}"/>
                  </a:ext>
                </a:extLst>
              </p:cNvPr>
              <p:cNvSpPr txBox="1"/>
              <p:nvPr/>
            </p:nvSpPr>
            <p:spPr>
              <a:xfrm>
                <a:off x="258927" y="2897124"/>
                <a:ext cx="3378115" cy="830997"/>
              </a:xfrm>
              <a:prstGeom prst="rect">
                <a:avLst/>
              </a:prstGeom>
              <a:noFill/>
            </p:spPr>
            <p:txBody>
              <a:bodyPr wrap="square" rtlCol="0">
                <a:spAutoFit/>
              </a:bodyPr>
              <a:lstStyle/>
              <a:p>
                <a:pPr algn="just"/>
                <a:r>
                  <a:rPr lang="de-DE" sz="1600" dirty="0"/>
                  <a:t>Die </a:t>
                </a:r>
                <a:r>
                  <a:rPr lang="de-DE" sz="1600" dirty="0">
                    <a:highlight>
                      <a:srgbClr val="00FFFF"/>
                    </a:highlight>
                  </a:rPr>
                  <a:t>Nebenwinkel</a:t>
                </a:r>
                <a:r>
                  <a:rPr lang="de-DE" sz="1600" dirty="0"/>
                  <a:t> </a:t>
                </a:r>
                <a14:m>
                  <m:oMath xmlns:m="http://schemas.openxmlformats.org/officeDocument/2006/math">
                    <m:r>
                      <a:rPr lang="de-DE" sz="1600" i="1">
                        <a:latin typeface="Cambria Math" panose="02040503050406030204" pitchFamily="18" charset="0"/>
                        <a:ea typeface="Cambria Math" panose="02040503050406030204" pitchFamily="18" charset="0"/>
                      </a:rPr>
                      <m:t>𝛼</m:t>
                    </m:r>
                  </m:oMath>
                </a14:m>
                <a:r>
                  <a:rPr lang="de-DE" sz="1600" dirty="0"/>
                  <a:t> und </a:t>
                </a:r>
                <a14:m>
                  <m:oMath xmlns:m="http://schemas.openxmlformats.org/officeDocument/2006/math">
                    <m:r>
                      <a:rPr lang="de-DE" sz="1600" i="1">
                        <a:latin typeface="Cambria Math" panose="02040503050406030204" pitchFamily="18" charset="0"/>
                        <a:ea typeface="Cambria Math" panose="02040503050406030204" pitchFamily="18" charset="0"/>
                      </a:rPr>
                      <m:t>𝛽</m:t>
                    </m:r>
                    <m:r>
                      <a:rPr lang="de-DE" sz="1600" b="0" i="0" smtClean="0">
                        <a:latin typeface="Cambria Math" panose="02040503050406030204" pitchFamily="18" charset="0"/>
                        <a:ea typeface="Cambria Math" panose="02040503050406030204" pitchFamily="18" charset="0"/>
                      </a:rPr>
                      <m:t> </m:t>
                    </m:r>
                  </m:oMath>
                </a14:m>
                <a:r>
                  <a:rPr lang="de-DE" sz="1600" dirty="0"/>
                  <a:t> liegen nebeneinander. Zusammen sind sie 180 Grad groß. </a:t>
                </a:r>
              </a:p>
            </p:txBody>
          </p:sp>
        </mc:Choice>
        <mc:Fallback xmlns="">
          <p:sp>
            <p:nvSpPr>
              <p:cNvPr id="54" name="Textfeld 53">
                <a:extLst>
                  <a:ext uri="{FF2B5EF4-FFF2-40B4-BE49-F238E27FC236}">
                    <a16:creationId xmlns:a16="http://schemas.microsoft.com/office/drawing/2014/main" id="{3E4A2B51-8728-B6CE-3A79-7AA5869D3600}"/>
                  </a:ext>
                </a:extLst>
              </p:cNvPr>
              <p:cNvSpPr txBox="1">
                <a:spLocks noRot="1" noChangeAspect="1" noMove="1" noResize="1" noEditPoints="1" noAdjustHandles="1" noChangeArrowheads="1" noChangeShapeType="1" noTextEdit="1"/>
              </p:cNvSpPr>
              <p:nvPr/>
            </p:nvSpPr>
            <p:spPr>
              <a:xfrm>
                <a:off x="258927" y="2897124"/>
                <a:ext cx="3378115" cy="830997"/>
              </a:xfrm>
              <a:prstGeom prst="rect">
                <a:avLst/>
              </a:prstGeom>
              <a:blipFill>
                <a:blip r:embed="rId6"/>
                <a:stretch>
                  <a:fillRect l="-901" t="-2190" r="-901" b="-80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feld 54">
                <a:extLst>
                  <a:ext uri="{FF2B5EF4-FFF2-40B4-BE49-F238E27FC236}">
                    <a16:creationId xmlns:a16="http://schemas.microsoft.com/office/drawing/2014/main" id="{4A932BE5-E22C-7A7C-96EB-58D8FB19C6BA}"/>
                  </a:ext>
                </a:extLst>
              </p:cNvPr>
              <p:cNvSpPr txBox="1"/>
              <p:nvPr/>
            </p:nvSpPr>
            <p:spPr>
              <a:xfrm>
                <a:off x="258927" y="3754166"/>
                <a:ext cx="3305732" cy="830997"/>
              </a:xfrm>
              <a:prstGeom prst="rect">
                <a:avLst/>
              </a:prstGeom>
              <a:noFill/>
            </p:spPr>
            <p:txBody>
              <a:bodyPr wrap="square" rtlCol="0">
                <a:spAutoFit/>
              </a:bodyPr>
              <a:lstStyle/>
              <a:p>
                <a:pPr algn="just"/>
                <a:r>
                  <a:rPr lang="de-DE" sz="1600" dirty="0"/>
                  <a:t>Die Scheitelwinkel </a:t>
                </a:r>
                <a14:m>
                  <m:oMath xmlns:m="http://schemas.openxmlformats.org/officeDocument/2006/math">
                    <m:r>
                      <a:rPr lang="de-DE" sz="1600" i="1">
                        <a:latin typeface="Cambria Math" panose="02040503050406030204" pitchFamily="18" charset="0"/>
                        <a:ea typeface="Cambria Math" panose="02040503050406030204" pitchFamily="18" charset="0"/>
                      </a:rPr>
                      <m:t>𝛼</m:t>
                    </m:r>
                  </m:oMath>
                </a14:m>
                <a:r>
                  <a:rPr lang="de-DE" sz="1600" dirty="0"/>
                  <a:t> liegen einander gegenüber. Scheitelwinkel sind gleich groß.</a:t>
                </a:r>
              </a:p>
            </p:txBody>
          </p:sp>
        </mc:Choice>
        <mc:Fallback xmlns="">
          <p:sp>
            <p:nvSpPr>
              <p:cNvPr id="55" name="Textfeld 54">
                <a:extLst>
                  <a:ext uri="{FF2B5EF4-FFF2-40B4-BE49-F238E27FC236}">
                    <a16:creationId xmlns:a16="http://schemas.microsoft.com/office/drawing/2014/main" id="{4A932BE5-E22C-7A7C-96EB-58D8FB19C6BA}"/>
                  </a:ext>
                </a:extLst>
              </p:cNvPr>
              <p:cNvSpPr txBox="1">
                <a:spLocks noRot="1" noChangeAspect="1" noMove="1" noResize="1" noEditPoints="1" noAdjustHandles="1" noChangeArrowheads="1" noChangeShapeType="1" noTextEdit="1"/>
              </p:cNvSpPr>
              <p:nvPr/>
            </p:nvSpPr>
            <p:spPr>
              <a:xfrm>
                <a:off x="258927" y="3754166"/>
                <a:ext cx="3305732" cy="830997"/>
              </a:xfrm>
              <a:prstGeom prst="rect">
                <a:avLst/>
              </a:prstGeom>
              <a:blipFill>
                <a:blip r:embed="rId7"/>
                <a:stretch>
                  <a:fillRect l="-921" t="-2206" r="-921" b="-882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Textfeld 55">
                <a:extLst>
                  <a:ext uri="{FF2B5EF4-FFF2-40B4-BE49-F238E27FC236}">
                    <a16:creationId xmlns:a16="http://schemas.microsoft.com/office/drawing/2014/main" id="{8DAA1F1E-375D-052B-2452-4149F36ABE3A}"/>
                  </a:ext>
                </a:extLst>
              </p:cNvPr>
              <p:cNvSpPr txBox="1"/>
              <p:nvPr/>
            </p:nvSpPr>
            <p:spPr>
              <a:xfrm>
                <a:off x="3778286" y="2870954"/>
                <a:ext cx="2407811" cy="1815882"/>
              </a:xfrm>
              <a:prstGeom prst="rect">
                <a:avLst/>
              </a:prstGeom>
              <a:noFill/>
            </p:spPr>
            <p:txBody>
              <a:bodyPr wrap="square" rtlCol="0">
                <a:spAutoFit/>
              </a:bodyPr>
              <a:lstStyle/>
              <a:p>
                <a:r>
                  <a:rPr lang="de-DE" sz="1600" dirty="0"/>
                  <a:t>Die </a:t>
                </a:r>
                <a:r>
                  <a:rPr lang="de-DE" sz="1600" dirty="0">
                    <a:highlight>
                      <a:srgbClr val="00FF00"/>
                    </a:highlight>
                  </a:rPr>
                  <a:t>Stufenwinkel</a:t>
                </a:r>
                <a:r>
                  <a:rPr lang="de-DE" sz="1600" dirty="0"/>
                  <a:t>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𝛾</m:t>
                        </m:r>
                      </m:e>
                      <m:sub>
                        <m:r>
                          <a:rPr lang="de-DE" sz="1600" i="1" dirty="0">
                            <a:latin typeface="Cambria Math" panose="02040503050406030204" pitchFamily="18" charset="0"/>
                            <a:ea typeface="Cambria Math" panose="02040503050406030204" pitchFamily="18" charset="0"/>
                          </a:rPr>
                          <m:t>1</m:t>
                        </m:r>
                      </m:sub>
                    </m:sSub>
                  </m:oMath>
                </a14:m>
                <a:r>
                  <a:rPr lang="de-DE" sz="1600" dirty="0"/>
                  <a:t>und</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b="0" i="1" dirty="0" smtClean="0">
                            <a:latin typeface="Cambria Math" panose="02040503050406030204" pitchFamily="18" charset="0"/>
                            <a:ea typeface="Cambria Math" panose="02040503050406030204" pitchFamily="18" charset="0"/>
                          </a:rPr>
                          <m:t> </m:t>
                        </m:r>
                        <m:r>
                          <a:rPr lang="de-DE" sz="1600" i="1" dirty="0">
                            <a:latin typeface="Cambria Math" panose="02040503050406030204" pitchFamily="18" charset="0"/>
                            <a:ea typeface="Cambria Math" panose="02040503050406030204" pitchFamily="18" charset="0"/>
                          </a:rPr>
                          <m:t>𝛾</m:t>
                        </m:r>
                      </m:e>
                      <m:sub>
                        <m:r>
                          <a:rPr lang="de-DE" sz="1600" b="0" i="1" dirty="0" smtClean="0">
                            <a:latin typeface="Cambria Math" panose="02040503050406030204" pitchFamily="18" charset="0"/>
                            <a:ea typeface="Cambria Math" panose="02040503050406030204" pitchFamily="18" charset="0"/>
                          </a:rPr>
                          <m:t>1</m:t>
                        </m:r>
                      </m:sub>
                    </m:sSub>
                  </m:oMath>
                </a14:m>
                <a:r>
                  <a:rPr lang="de-DE" sz="1600" dirty="0"/>
                  <a:t> bzw.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i="1" dirty="0">
                            <a:latin typeface="Cambria Math" panose="02040503050406030204" pitchFamily="18" charset="0"/>
                            <a:ea typeface="Cambria Math" panose="02040503050406030204" pitchFamily="18" charset="0"/>
                          </a:rPr>
                          <m:t>1</m:t>
                        </m:r>
                      </m:sub>
                    </m:sSub>
                  </m:oMath>
                </a14:m>
                <a:r>
                  <a:rPr lang="de-DE" sz="1600" dirty="0"/>
                  <a:t> und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b="0" i="1" dirty="0" smtClean="0">
                            <a:latin typeface="Cambria Math" panose="02040503050406030204" pitchFamily="18" charset="0"/>
                            <a:ea typeface="Cambria Math" panose="02040503050406030204" pitchFamily="18" charset="0"/>
                          </a:rPr>
                          <m:t>1</m:t>
                        </m:r>
                      </m:sub>
                    </m:sSub>
                  </m:oMath>
                </a14:m>
                <a:r>
                  <a:rPr lang="de-DE" sz="1600" dirty="0"/>
                  <a:t> liegen wie Stufen untereinander. Ebenso sind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𝛾</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und</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 </m:t>
                        </m:r>
                        <m:r>
                          <a:rPr lang="de-DE" sz="1600" i="1" dirty="0">
                            <a:latin typeface="Cambria Math" panose="02040503050406030204" pitchFamily="18" charset="0"/>
                            <a:ea typeface="Cambria Math" panose="02040503050406030204" pitchFamily="18" charset="0"/>
                          </a:rPr>
                          <m:t>𝛾</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 und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 und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 Stufenwinkel . Stufenwinkel sind gleich groß.</a:t>
                </a:r>
              </a:p>
            </p:txBody>
          </p:sp>
        </mc:Choice>
        <mc:Fallback xmlns="">
          <p:sp>
            <p:nvSpPr>
              <p:cNvPr id="56" name="Textfeld 55">
                <a:extLst>
                  <a:ext uri="{FF2B5EF4-FFF2-40B4-BE49-F238E27FC236}">
                    <a16:creationId xmlns:a16="http://schemas.microsoft.com/office/drawing/2014/main" id="{8DAA1F1E-375D-052B-2452-4149F36ABE3A}"/>
                  </a:ext>
                </a:extLst>
              </p:cNvPr>
              <p:cNvSpPr txBox="1">
                <a:spLocks noRot="1" noChangeAspect="1" noMove="1" noResize="1" noEditPoints="1" noAdjustHandles="1" noChangeArrowheads="1" noChangeShapeType="1" noTextEdit="1"/>
              </p:cNvSpPr>
              <p:nvPr/>
            </p:nvSpPr>
            <p:spPr>
              <a:xfrm>
                <a:off x="3778286" y="2870954"/>
                <a:ext cx="2407811" cy="1815882"/>
              </a:xfrm>
              <a:prstGeom prst="rect">
                <a:avLst/>
              </a:prstGeom>
              <a:blipFill>
                <a:blip r:embed="rId8"/>
                <a:stretch>
                  <a:fillRect l="-1519" t="-1007" b="-3356"/>
                </a:stretch>
              </a:blipFill>
            </p:spPr>
            <p:txBody>
              <a:bodyPr/>
              <a:lstStyle/>
              <a:p>
                <a:r>
                  <a:rPr lang="de-DE">
                    <a:noFill/>
                  </a:rPr>
                  <a:t> </a:t>
                </a:r>
              </a:p>
            </p:txBody>
          </p:sp>
        </mc:Fallback>
      </mc:AlternateContent>
      <p:grpSp>
        <p:nvGrpSpPr>
          <p:cNvPr id="65" name="Gruppieren 64">
            <a:extLst>
              <a:ext uri="{FF2B5EF4-FFF2-40B4-BE49-F238E27FC236}">
                <a16:creationId xmlns:a16="http://schemas.microsoft.com/office/drawing/2014/main" id="{3FCF2DD5-793C-5115-2825-88FA3C2C0A00}"/>
              </a:ext>
            </a:extLst>
          </p:cNvPr>
          <p:cNvGrpSpPr/>
          <p:nvPr/>
        </p:nvGrpSpPr>
        <p:grpSpPr>
          <a:xfrm>
            <a:off x="3738821" y="1529780"/>
            <a:ext cx="2685886" cy="1367337"/>
            <a:chOff x="4880992" y="1888022"/>
            <a:chExt cx="3024336" cy="1396962"/>
          </a:xfrm>
        </p:grpSpPr>
        <p:sp>
          <p:nvSpPr>
            <p:cNvPr id="37" name="Ellipse 36">
              <a:extLst>
                <a:ext uri="{FF2B5EF4-FFF2-40B4-BE49-F238E27FC236}">
                  <a16:creationId xmlns:a16="http://schemas.microsoft.com/office/drawing/2014/main" id="{DC12766F-12A8-81D3-3412-1A9BE577CFE8}"/>
                </a:ext>
              </a:extLst>
            </p:cNvPr>
            <p:cNvSpPr/>
            <p:nvPr/>
          </p:nvSpPr>
          <p:spPr>
            <a:xfrm>
              <a:off x="6140258" y="1961840"/>
              <a:ext cx="752780" cy="6300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1" name="Gerader Verbinder 30">
              <a:extLst>
                <a:ext uri="{FF2B5EF4-FFF2-40B4-BE49-F238E27FC236}">
                  <a16:creationId xmlns:a16="http://schemas.microsoft.com/office/drawing/2014/main" id="{68AC98F0-A23C-A96C-6EB3-71BC68742DA9}"/>
                </a:ext>
              </a:extLst>
            </p:cNvPr>
            <p:cNvCxnSpPr>
              <a:cxnSpLocks/>
            </p:cNvCxnSpPr>
            <p:nvPr/>
          </p:nvCxnSpPr>
          <p:spPr>
            <a:xfrm>
              <a:off x="4880992" y="2276872"/>
              <a:ext cx="3024336" cy="0"/>
            </a:xfrm>
            <a:prstGeom prst="line">
              <a:avLst/>
            </a:prstGeom>
          </p:spPr>
          <p:style>
            <a:lnRef idx="1">
              <a:schemeClr val="dk1"/>
            </a:lnRef>
            <a:fillRef idx="0">
              <a:schemeClr val="dk1"/>
            </a:fillRef>
            <a:effectRef idx="0">
              <a:schemeClr val="dk1"/>
            </a:effectRef>
            <a:fontRef idx="minor">
              <a:schemeClr val="tx1"/>
            </a:fontRef>
          </p:style>
        </p:cxnSp>
        <p:sp>
          <p:nvSpPr>
            <p:cNvPr id="38" name="Ellipse 37">
              <a:extLst>
                <a:ext uri="{FF2B5EF4-FFF2-40B4-BE49-F238E27FC236}">
                  <a16:creationId xmlns:a16="http://schemas.microsoft.com/office/drawing/2014/main" id="{12C30725-CD22-C7CA-7529-E75513173695}"/>
                </a:ext>
              </a:extLst>
            </p:cNvPr>
            <p:cNvSpPr/>
            <p:nvPr/>
          </p:nvSpPr>
          <p:spPr>
            <a:xfrm>
              <a:off x="5569548" y="2517163"/>
              <a:ext cx="752780" cy="6300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5" name="Gerader Verbinder 34">
              <a:extLst>
                <a:ext uri="{FF2B5EF4-FFF2-40B4-BE49-F238E27FC236}">
                  <a16:creationId xmlns:a16="http://schemas.microsoft.com/office/drawing/2014/main" id="{540D6C15-0BB7-6D30-2EE8-411211F8D1F2}"/>
                </a:ext>
              </a:extLst>
            </p:cNvPr>
            <p:cNvCxnSpPr/>
            <p:nvPr/>
          </p:nvCxnSpPr>
          <p:spPr>
            <a:xfrm>
              <a:off x="4880992" y="2816932"/>
              <a:ext cx="3024336" cy="0"/>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a:extLst>
                <a:ext uri="{FF2B5EF4-FFF2-40B4-BE49-F238E27FC236}">
                  <a16:creationId xmlns:a16="http://schemas.microsoft.com/office/drawing/2014/main" id="{22104B4D-DEAF-0555-5430-9964867124CD}"/>
                </a:ext>
              </a:extLst>
            </p:cNvPr>
            <p:cNvCxnSpPr/>
            <p:nvPr/>
          </p:nvCxnSpPr>
          <p:spPr>
            <a:xfrm flipV="1">
              <a:off x="5455634" y="1916832"/>
              <a:ext cx="1440160" cy="136815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D4440ACF-8092-24AD-50C2-0F488633F6A5}"/>
                    </a:ext>
                  </a:extLst>
                </p:cNvPr>
                <p:cNvSpPr txBox="1"/>
                <p:nvPr/>
              </p:nvSpPr>
              <p:spPr>
                <a:xfrm>
                  <a:off x="6183578" y="1888022"/>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highlight>
                                  <a:srgbClr val="00FF00"/>
                                </a:highlight>
                                <a:latin typeface="Cambria Math" panose="02040503050406030204" pitchFamily="18" charset="0"/>
                                <a:ea typeface="Cambria Math" panose="02040503050406030204" pitchFamily="18" charset="0"/>
                              </a:rPr>
                            </m:ctrlPr>
                          </m:sSubPr>
                          <m:e>
                            <m:r>
                              <a:rPr lang="de-DE" sz="1400" i="1" dirty="0">
                                <a:highlight>
                                  <a:srgbClr val="00FF00"/>
                                </a:highlight>
                                <a:latin typeface="Cambria Math" panose="02040503050406030204" pitchFamily="18" charset="0"/>
                                <a:ea typeface="Cambria Math" panose="02040503050406030204" pitchFamily="18" charset="0"/>
                              </a:rPr>
                              <m:t>𝛾</m:t>
                            </m:r>
                          </m:e>
                          <m:sub>
                            <m:r>
                              <a:rPr lang="de-DE" sz="1400" b="0" i="1" dirty="0" smtClean="0">
                                <a:highlight>
                                  <a:srgbClr val="00FF00"/>
                                </a:highlight>
                                <a:latin typeface="Cambria Math" panose="02040503050406030204" pitchFamily="18" charset="0"/>
                                <a:ea typeface="Cambria Math" panose="02040503050406030204" pitchFamily="18" charset="0"/>
                              </a:rPr>
                              <m:t>1</m:t>
                            </m:r>
                          </m:sub>
                        </m:sSub>
                      </m:oMath>
                    </m:oMathPara>
                  </a14:m>
                  <a:endParaRPr lang="de-DE" dirty="0">
                    <a:highlight>
                      <a:srgbClr val="00FF00"/>
                    </a:highlight>
                  </a:endParaRPr>
                </a:p>
              </p:txBody>
            </p:sp>
          </mc:Choice>
          <mc:Fallback xmlns="">
            <p:sp>
              <p:nvSpPr>
                <p:cNvPr id="47" name="Textfeld 46">
                  <a:extLst>
                    <a:ext uri="{FF2B5EF4-FFF2-40B4-BE49-F238E27FC236}">
                      <a16:creationId xmlns:a16="http://schemas.microsoft.com/office/drawing/2014/main" id="{D4440ACF-8092-24AD-50C2-0F488633F6A5}"/>
                    </a:ext>
                  </a:extLst>
                </p:cNvPr>
                <p:cNvSpPr txBox="1">
                  <a:spLocks noRot="1" noChangeAspect="1" noMove="1" noResize="1" noEditPoints="1" noAdjustHandles="1" noChangeArrowheads="1" noChangeShapeType="1" noTextEdit="1"/>
                </p:cNvSpPr>
                <p:nvPr/>
              </p:nvSpPr>
              <p:spPr>
                <a:xfrm>
                  <a:off x="6183578" y="1888022"/>
                  <a:ext cx="576064" cy="314445"/>
                </a:xfrm>
                <a:prstGeom prst="rect">
                  <a:avLst/>
                </a:prstGeom>
                <a:blipFill>
                  <a:blip r:embed="rId10"/>
                  <a:stretch>
                    <a:fillRect b="-2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FA8EFACE-E965-8F46-D7DE-4215FC9447D3}"/>
                    </a:ext>
                  </a:extLst>
                </p:cNvPr>
                <p:cNvSpPr txBox="1"/>
                <p:nvPr/>
              </p:nvSpPr>
              <p:spPr>
                <a:xfrm>
                  <a:off x="5905216" y="2557047"/>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𝛿</m:t>
                            </m:r>
                          </m:e>
                          <m:sub>
                            <m:r>
                              <a:rPr lang="de-DE" sz="1400" b="0" i="1" dirty="0" smtClean="0">
                                <a:latin typeface="Cambria Math" panose="02040503050406030204" pitchFamily="18" charset="0"/>
                                <a:ea typeface="Cambria Math" panose="02040503050406030204" pitchFamily="18" charset="0"/>
                              </a:rPr>
                              <m:t>1</m:t>
                            </m:r>
                          </m:sub>
                        </m:sSub>
                      </m:oMath>
                    </m:oMathPara>
                  </a14:m>
                  <a:endParaRPr lang="de-DE" dirty="0"/>
                </a:p>
              </p:txBody>
            </p:sp>
          </mc:Choice>
          <mc:Fallback xmlns="">
            <p:sp>
              <p:nvSpPr>
                <p:cNvPr id="49" name="Textfeld 48">
                  <a:extLst>
                    <a:ext uri="{FF2B5EF4-FFF2-40B4-BE49-F238E27FC236}">
                      <a16:creationId xmlns:a16="http://schemas.microsoft.com/office/drawing/2014/main" id="{FA8EFACE-E965-8F46-D7DE-4215FC9447D3}"/>
                    </a:ext>
                  </a:extLst>
                </p:cNvPr>
                <p:cNvSpPr txBox="1">
                  <a:spLocks noRot="1" noChangeAspect="1" noMove="1" noResize="1" noEditPoints="1" noAdjustHandles="1" noChangeArrowheads="1" noChangeShapeType="1" noTextEdit="1"/>
                </p:cNvSpPr>
                <p:nvPr/>
              </p:nvSpPr>
              <p:spPr>
                <a:xfrm>
                  <a:off x="5905216" y="2557047"/>
                  <a:ext cx="576064" cy="314445"/>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a:extLst>
                    <a:ext uri="{FF2B5EF4-FFF2-40B4-BE49-F238E27FC236}">
                      <a16:creationId xmlns:a16="http://schemas.microsoft.com/office/drawing/2014/main" id="{4DD18442-812C-24CE-ABF8-071C8466E82F}"/>
                    </a:ext>
                  </a:extLst>
                </p:cNvPr>
                <p:cNvSpPr txBox="1"/>
                <p:nvPr/>
              </p:nvSpPr>
              <p:spPr>
                <a:xfrm>
                  <a:off x="5591875" y="2482022"/>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highlight>
                                  <a:srgbClr val="00FF00"/>
                                </a:highlight>
                                <a:latin typeface="Cambria Math" panose="02040503050406030204" pitchFamily="18" charset="0"/>
                                <a:ea typeface="Cambria Math" panose="02040503050406030204" pitchFamily="18" charset="0"/>
                              </a:rPr>
                            </m:ctrlPr>
                          </m:sSubPr>
                          <m:e>
                            <m:r>
                              <a:rPr lang="de-DE" sz="1400" i="1" dirty="0">
                                <a:highlight>
                                  <a:srgbClr val="00FF00"/>
                                </a:highlight>
                                <a:latin typeface="Cambria Math" panose="02040503050406030204" pitchFamily="18" charset="0"/>
                                <a:ea typeface="Cambria Math" panose="02040503050406030204" pitchFamily="18" charset="0"/>
                              </a:rPr>
                              <m:t>𝛾</m:t>
                            </m:r>
                          </m:e>
                          <m:sub>
                            <m:r>
                              <a:rPr lang="de-DE" sz="1400" b="0" i="1" dirty="0" smtClean="0">
                                <a:highlight>
                                  <a:srgbClr val="00FF00"/>
                                </a:highlight>
                                <a:latin typeface="Cambria Math" panose="02040503050406030204" pitchFamily="18" charset="0"/>
                                <a:ea typeface="Cambria Math" panose="02040503050406030204" pitchFamily="18" charset="0"/>
                              </a:rPr>
                              <m:t>1</m:t>
                            </m:r>
                          </m:sub>
                        </m:sSub>
                      </m:oMath>
                    </m:oMathPara>
                  </a14:m>
                  <a:endParaRPr lang="de-DE" dirty="0">
                    <a:highlight>
                      <a:srgbClr val="00FF00"/>
                    </a:highlight>
                  </a:endParaRPr>
                </a:p>
              </p:txBody>
            </p:sp>
          </mc:Choice>
          <mc:Fallback xmlns="">
            <p:sp>
              <p:nvSpPr>
                <p:cNvPr id="57" name="Textfeld 56">
                  <a:extLst>
                    <a:ext uri="{FF2B5EF4-FFF2-40B4-BE49-F238E27FC236}">
                      <a16:creationId xmlns:a16="http://schemas.microsoft.com/office/drawing/2014/main" id="{4DD18442-812C-24CE-ABF8-071C8466E82F}"/>
                    </a:ext>
                  </a:extLst>
                </p:cNvPr>
                <p:cNvSpPr txBox="1">
                  <a:spLocks noRot="1" noChangeAspect="1" noMove="1" noResize="1" noEditPoints="1" noAdjustHandles="1" noChangeArrowheads="1" noChangeShapeType="1" noTextEdit="1"/>
                </p:cNvSpPr>
                <p:nvPr/>
              </p:nvSpPr>
              <p:spPr>
                <a:xfrm>
                  <a:off x="5591875" y="2482022"/>
                  <a:ext cx="576064" cy="314445"/>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a:extLst>
                    <a:ext uri="{FF2B5EF4-FFF2-40B4-BE49-F238E27FC236}">
                      <a16:creationId xmlns:a16="http://schemas.microsoft.com/office/drawing/2014/main" id="{77DE7384-3FE8-A05D-FB1F-D32BC922FACA}"/>
                    </a:ext>
                  </a:extLst>
                </p:cNvPr>
                <p:cNvSpPr txBox="1"/>
                <p:nvPr/>
              </p:nvSpPr>
              <p:spPr>
                <a:xfrm>
                  <a:off x="6319651" y="2204625"/>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𝛾</m:t>
                            </m:r>
                          </m:e>
                          <m:sub>
                            <m:r>
                              <a:rPr lang="de-DE" sz="1400" b="0" i="1" dirty="0" smtClean="0">
                                <a:latin typeface="Cambria Math" panose="02040503050406030204" pitchFamily="18" charset="0"/>
                                <a:ea typeface="Cambria Math" panose="02040503050406030204" pitchFamily="18" charset="0"/>
                              </a:rPr>
                              <m:t>2</m:t>
                            </m:r>
                          </m:sub>
                        </m:sSub>
                      </m:oMath>
                    </m:oMathPara>
                  </a14:m>
                  <a:endParaRPr lang="de-DE" dirty="0"/>
                </a:p>
              </p:txBody>
            </p:sp>
          </mc:Choice>
          <mc:Fallback xmlns="">
            <p:sp>
              <p:nvSpPr>
                <p:cNvPr id="58" name="Textfeld 57">
                  <a:extLst>
                    <a:ext uri="{FF2B5EF4-FFF2-40B4-BE49-F238E27FC236}">
                      <a16:creationId xmlns:a16="http://schemas.microsoft.com/office/drawing/2014/main" id="{77DE7384-3FE8-A05D-FB1F-D32BC922FACA}"/>
                    </a:ext>
                  </a:extLst>
                </p:cNvPr>
                <p:cNvSpPr txBox="1">
                  <a:spLocks noRot="1" noChangeAspect="1" noMove="1" noResize="1" noEditPoints="1" noAdjustHandles="1" noChangeArrowheads="1" noChangeShapeType="1" noTextEdit="1"/>
                </p:cNvSpPr>
                <p:nvPr/>
              </p:nvSpPr>
              <p:spPr>
                <a:xfrm>
                  <a:off x="6319651" y="2204625"/>
                  <a:ext cx="576064" cy="314445"/>
                </a:xfrm>
                <a:prstGeom prst="rect">
                  <a:avLst/>
                </a:prstGeom>
                <a:blipFill>
                  <a:blip r:embed="rId13"/>
                  <a:stretch>
                    <a:fillRect b="-2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19E38211-24FE-CE34-2ADA-46E41D951A93}"/>
                    </a:ext>
                  </a:extLst>
                </p:cNvPr>
                <p:cNvSpPr txBox="1"/>
                <p:nvPr/>
              </p:nvSpPr>
              <p:spPr>
                <a:xfrm>
                  <a:off x="5762356" y="2728765"/>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𝛾</m:t>
                            </m:r>
                          </m:e>
                          <m:sub>
                            <m:r>
                              <a:rPr lang="de-DE" sz="1400" b="0" i="1" dirty="0" smtClean="0">
                                <a:latin typeface="Cambria Math" panose="02040503050406030204" pitchFamily="18" charset="0"/>
                                <a:ea typeface="Cambria Math" panose="02040503050406030204" pitchFamily="18" charset="0"/>
                              </a:rPr>
                              <m:t>2</m:t>
                            </m:r>
                          </m:sub>
                        </m:sSub>
                      </m:oMath>
                    </m:oMathPara>
                  </a14:m>
                  <a:endParaRPr lang="de-DE" dirty="0"/>
                </a:p>
              </p:txBody>
            </p:sp>
          </mc:Choice>
          <mc:Fallback xmlns="">
            <p:sp>
              <p:nvSpPr>
                <p:cNvPr id="59" name="Textfeld 58">
                  <a:extLst>
                    <a:ext uri="{FF2B5EF4-FFF2-40B4-BE49-F238E27FC236}">
                      <a16:creationId xmlns:a16="http://schemas.microsoft.com/office/drawing/2014/main" id="{19E38211-24FE-CE34-2ADA-46E41D951A93}"/>
                    </a:ext>
                  </a:extLst>
                </p:cNvPr>
                <p:cNvSpPr txBox="1">
                  <a:spLocks noRot="1" noChangeAspect="1" noMove="1" noResize="1" noEditPoints="1" noAdjustHandles="1" noChangeArrowheads="1" noChangeShapeType="1" noTextEdit="1"/>
                </p:cNvSpPr>
                <p:nvPr/>
              </p:nvSpPr>
              <p:spPr>
                <a:xfrm>
                  <a:off x="5762356" y="2728765"/>
                  <a:ext cx="576064" cy="314445"/>
                </a:xfrm>
                <a:prstGeom prst="rect">
                  <a:avLst/>
                </a:prstGeom>
                <a:blipFill>
                  <a:blip r:embed="rId13"/>
                  <a:stretch>
                    <a:fillRect b="-2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677D518C-8D07-DE2D-E718-20B1A4111F3E}"/>
                    </a:ext>
                  </a:extLst>
                </p:cNvPr>
                <p:cNvSpPr txBox="1"/>
                <p:nvPr/>
              </p:nvSpPr>
              <p:spPr>
                <a:xfrm>
                  <a:off x="6478772" y="2015369"/>
                  <a:ext cx="576064"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highlight>
                                  <a:srgbClr val="FFFF00"/>
                                </a:highlight>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𝛿</m:t>
                            </m:r>
                          </m:e>
                          <m:sub>
                            <m:r>
                              <a:rPr lang="de-DE" sz="1400" b="0" i="1" dirty="0" smtClean="0">
                                <a:latin typeface="Cambria Math" panose="02040503050406030204" pitchFamily="18" charset="0"/>
                                <a:ea typeface="Cambria Math" panose="02040503050406030204" pitchFamily="18" charset="0"/>
                              </a:rPr>
                              <m:t>1</m:t>
                            </m:r>
                          </m:sub>
                        </m:sSub>
                      </m:oMath>
                    </m:oMathPara>
                  </a14:m>
                  <a:endParaRPr lang="de-DE" dirty="0">
                    <a:highlight>
                      <a:srgbClr val="FFFF00"/>
                    </a:highlight>
                  </a:endParaRPr>
                </a:p>
              </p:txBody>
            </p:sp>
          </mc:Choice>
          <mc:Fallback xmlns="">
            <p:sp>
              <p:nvSpPr>
                <p:cNvPr id="60" name="Textfeld 59">
                  <a:extLst>
                    <a:ext uri="{FF2B5EF4-FFF2-40B4-BE49-F238E27FC236}">
                      <a16:creationId xmlns:a16="http://schemas.microsoft.com/office/drawing/2014/main" id="{677D518C-8D07-DE2D-E718-20B1A4111F3E}"/>
                    </a:ext>
                  </a:extLst>
                </p:cNvPr>
                <p:cNvSpPr txBox="1">
                  <a:spLocks noRot="1" noChangeAspect="1" noMove="1" noResize="1" noEditPoints="1" noAdjustHandles="1" noChangeArrowheads="1" noChangeShapeType="1" noTextEdit="1"/>
                </p:cNvSpPr>
                <p:nvPr/>
              </p:nvSpPr>
              <p:spPr>
                <a:xfrm>
                  <a:off x="6478772" y="2015369"/>
                  <a:ext cx="576064" cy="314445"/>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349FA157-8D7A-1634-69DA-AAB36D280EF3}"/>
                    </a:ext>
                  </a:extLst>
                </p:cNvPr>
                <p:cNvSpPr txBox="1"/>
                <p:nvPr/>
              </p:nvSpPr>
              <p:spPr>
                <a:xfrm>
                  <a:off x="5495366" y="2743261"/>
                  <a:ext cx="295186" cy="314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𝛿</m:t>
                            </m:r>
                          </m:e>
                          <m:sub>
                            <m:r>
                              <a:rPr lang="de-DE" sz="1400" b="0" i="1" dirty="0" smtClean="0">
                                <a:latin typeface="Cambria Math" panose="02040503050406030204" pitchFamily="18" charset="0"/>
                                <a:ea typeface="Cambria Math" panose="02040503050406030204" pitchFamily="18" charset="0"/>
                              </a:rPr>
                              <m:t>2</m:t>
                            </m:r>
                          </m:sub>
                        </m:sSub>
                      </m:oMath>
                    </m:oMathPara>
                  </a14:m>
                  <a:endParaRPr lang="de-DE" dirty="0"/>
                </a:p>
              </p:txBody>
            </p:sp>
          </mc:Choice>
          <mc:Fallback xmlns="">
            <p:sp>
              <p:nvSpPr>
                <p:cNvPr id="61" name="Textfeld 60">
                  <a:extLst>
                    <a:ext uri="{FF2B5EF4-FFF2-40B4-BE49-F238E27FC236}">
                      <a16:creationId xmlns:a16="http://schemas.microsoft.com/office/drawing/2014/main" id="{349FA157-8D7A-1634-69DA-AAB36D280EF3}"/>
                    </a:ext>
                  </a:extLst>
                </p:cNvPr>
                <p:cNvSpPr txBox="1">
                  <a:spLocks noRot="1" noChangeAspect="1" noMove="1" noResize="1" noEditPoints="1" noAdjustHandles="1" noChangeArrowheads="1" noChangeShapeType="1" noTextEdit="1"/>
                </p:cNvSpPr>
                <p:nvPr/>
              </p:nvSpPr>
              <p:spPr>
                <a:xfrm>
                  <a:off x="5495366" y="2743261"/>
                  <a:ext cx="295186" cy="314445"/>
                </a:xfrm>
                <a:prstGeom prst="rect">
                  <a:avLst/>
                </a:prstGeom>
                <a:blipFill>
                  <a:blip r:embed="rId15"/>
                  <a:stretch>
                    <a:fillRect r="-139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a:extLst>
                    <a:ext uri="{FF2B5EF4-FFF2-40B4-BE49-F238E27FC236}">
                      <a16:creationId xmlns:a16="http://schemas.microsoft.com/office/drawing/2014/main" id="{03BAE295-46E7-AABF-A275-F5549C84E048}"/>
                    </a:ext>
                  </a:extLst>
                </p:cNvPr>
                <p:cNvSpPr txBox="1"/>
                <p:nvPr/>
              </p:nvSpPr>
              <p:spPr>
                <a:xfrm>
                  <a:off x="5993010" y="2206863"/>
                  <a:ext cx="576064" cy="283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ea typeface="Cambria Math" panose="02040503050406030204" pitchFamily="18" charset="0"/>
                              </a:rPr>
                            </m:ctrlPr>
                          </m:sSubPr>
                          <m:e>
                            <m:r>
                              <a:rPr lang="de-DE" sz="1200" i="1" dirty="0">
                                <a:latin typeface="Cambria Math" panose="02040503050406030204" pitchFamily="18" charset="0"/>
                                <a:ea typeface="Cambria Math" panose="02040503050406030204" pitchFamily="18" charset="0"/>
                              </a:rPr>
                              <m:t>𝛿</m:t>
                            </m:r>
                          </m:e>
                          <m:sub>
                            <m:r>
                              <a:rPr lang="de-DE" sz="1200" b="0" i="1" dirty="0" smtClean="0">
                                <a:latin typeface="Cambria Math" panose="02040503050406030204" pitchFamily="18" charset="0"/>
                                <a:ea typeface="Cambria Math" panose="02040503050406030204" pitchFamily="18" charset="0"/>
                              </a:rPr>
                              <m:t>2</m:t>
                            </m:r>
                          </m:sub>
                        </m:sSub>
                      </m:oMath>
                    </m:oMathPara>
                  </a14:m>
                  <a:endParaRPr lang="de-DE" dirty="0"/>
                </a:p>
              </p:txBody>
            </p:sp>
          </mc:Choice>
          <mc:Fallback xmlns="">
            <p:sp>
              <p:nvSpPr>
                <p:cNvPr id="62" name="Textfeld 61">
                  <a:extLst>
                    <a:ext uri="{FF2B5EF4-FFF2-40B4-BE49-F238E27FC236}">
                      <a16:creationId xmlns:a16="http://schemas.microsoft.com/office/drawing/2014/main" id="{03BAE295-46E7-AABF-A275-F5549C84E048}"/>
                    </a:ext>
                  </a:extLst>
                </p:cNvPr>
                <p:cNvSpPr txBox="1">
                  <a:spLocks noRot="1" noChangeAspect="1" noMove="1" noResize="1" noEditPoints="1" noAdjustHandles="1" noChangeArrowheads="1" noChangeShapeType="1" noTextEdit="1"/>
                </p:cNvSpPr>
                <p:nvPr/>
              </p:nvSpPr>
              <p:spPr>
                <a:xfrm>
                  <a:off x="5993010" y="2206863"/>
                  <a:ext cx="576064" cy="283001"/>
                </a:xfrm>
                <a:prstGeom prst="rect">
                  <a:avLst/>
                </a:prstGeom>
                <a:blipFill>
                  <a:blip r:embed="rId16"/>
                  <a:stretch>
                    <a:fillRect/>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64" name="Textfeld 63">
                <a:extLst>
                  <a:ext uri="{FF2B5EF4-FFF2-40B4-BE49-F238E27FC236}">
                    <a16:creationId xmlns:a16="http://schemas.microsoft.com/office/drawing/2014/main" id="{A733CA4B-DCE5-4E69-BAFF-8CE074E6B833}"/>
                  </a:ext>
                </a:extLst>
              </p:cNvPr>
              <p:cNvSpPr txBox="1"/>
              <p:nvPr/>
            </p:nvSpPr>
            <p:spPr>
              <a:xfrm>
                <a:off x="6231665" y="2870133"/>
                <a:ext cx="2877845" cy="1815882"/>
              </a:xfrm>
              <a:prstGeom prst="rect">
                <a:avLst/>
              </a:prstGeom>
              <a:noFill/>
            </p:spPr>
            <p:txBody>
              <a:bodyPr wrap="square" rtlCol="0">
                <a:spAutoFit/>
              </a:bodyPr>
              <a:lstStyle/>
              <a:p>
                <a:r>
                  <a:rPr lang="de-DE" sz="1600" dirty="0">
                    <a:highlight>
                      <a:srgbClr val="FFFF00"/>
                    </a:highlight>
                  </a:rPr>
                  <a:t>Wechselwinkel</a:t>
                </a:r>
                <a:r>
                  <a:rPr lang="de-DE" sz="1600" dirty="0"/>
                  <a:t> (hier: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𝛾</m:t>
                        </m:r>
                      </m:e>
                      <m:sub>
                        <m:r>
                          <a:rPr lang="de-DE" sz="1600" i="1" dirty="0">
                            <a:latin typeface="Cambria Math" panose="02040503050406030204" pitchFamily="18" charset="0"/>
                            <a:ea typeface="Cambria Math" panose="02040503050406030204" pitchFamily="18" charset="0"/>
                          </a:rPr>
                          <m:t>1</m:t>
                        </m:r>
                      </m:sub>
                    </m:sSub>
                  </m:oMath>
                </a14:m>
                <a:r>
                  <a:rPr lang="de-DE" sz="1600" dirty="0"/>
                  <a:t>und</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b="0" i="1" dirty="0" smtClean="0">
                            <a:latin typeface="Cambria Math" panose="02040503050406030204" pitchFamily="18" charset="0"/>
                            <a:ea typeface="Cambria Math" panose="02040503050406030204" pitchFamily="18" charset="0"/>
                          </a:rPr>
                          <m:t> </m:t>
                        </m:r>
                        <m:r>
                          <a:rPr lang="de-DE" sz="1600" i="1" dirty="0">
                            <a:latin typeface="Cambria Math" panose="02040503050406030204" pitchFamily="18" charset="0"/>
                            <a:ea typeface="Cambria Math" panose="02040503050406030204" pitchFamily="18" charset="0"/>
                          </a:rPr>
                          <m:t>𝛾</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 bzw.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i="1" dirty="0">
                            <a:latin typeface="Cambria Math" panose="02040503050406030204" pitchFamily="18" charset="0"/>
                            <a:ea typeface="Cambria Math" panose="02040503050406030204" pitchFamily="18" charset="0"/>
                          </a:rPr>
                          <m:t>1</m:t>
                        </m:r>
                      </m:sub>
                    </m:sSub>
                  </m:oMath>
                </a14:m>
                <a:r>
                  <a:rPr lang="de-DE" sz="1600" dirty="0"/>
                  <a:t> und </a:t>
                </a:r>
                <a14:m>
                  <m:oMath xmlns:m="http://schemas.openxmlformats.org/officeDocument/2006/math">
                    <m:sSub>
                      <m:sSubPr>
                        <m:ctrlPr>
                          <a:rPr lang="de-DE" sz="1600" i="1" dirty="0">
                            <a:latin typeface="Cambria Math" panose="02040503050406030204" pitchFamily="18" charset="0"/>
                            <a:ea typeface="Cambria Math" panose="02040503050406030204" pitchFamily="18" charset="0"/>
                          </a:rPr>
                        </m:ctrlPr>
                      </m:sSubPr>
                      <m:e>
                        <m:r>
                          <a:rPr lang="de-DE" sz="1600" i="1" dirty="0">
                            <a:latin typeface="Cambria Math" panose="02040503050406030204" pitchFamily="18" charset="0"/>
                            <a:ea typeface="Cambria Math" panose="02040503050406030204" pitchFamily="18" charset="0"/>
                          </a:rPr>
                          <m:t>𝛿</m:t>
                        </m:r>
                      </m:e>
                      <m:sub>
                        <m:r>
                          <a:rPr lang="de-DE" sz="1600" b="0" i="1" dirty="0" smtClean="0">
                            <a:latin typeface="Cambria Math" panose="02040503050406030204" pitchFamily="18" charset="0"/>
                            <a:ea typeface="Cambria Math" panose="02040503050406030204" pitchFamily="18" charset="0"/>
                          </a:rPr>
                          <m:t>2</m:t>
                        </m:r>
                      </m:sub>
                    </m:sSub>
                  </m:oMath>
                </a14:m>
                <a:r>
                  <a:rPr lang="de-DE" sz="1600" dirty="0"/>
                  <a:t>) liegen einander an unterschiedlichen Parallelen gegenüber. Wechselwinkel zeigen also in verschiedene Richtungen. Auch Wechselwinkel sind gleich groß.</a:t>
                </a:r>
              </a:p>
            </p:txBody>
          </p:sp>
        </mc:Choice>
        <mc:Fallback xmlns="">
          <p:sp>
            <p:nvSpPr>
              <p:cNvPr id="64" name="Textfeld 63">
                <a:extLst>
                  <a:ext uri="{FF2B5EF4-FFF2-40B4-BE49-F238E27FC236}">
                    <a16:creationId xmlns:a16="http://schemas.microsoft.com/office/drawing/2014/main" id="{A733CA4B-DCE5-4E69-BAFF-8CE074E6B833}"/>
                  </a:ext>
                </a:extLst>
              </p:cNvPr>
              <p:cNvSpPr txBox="1">
                <a:spLocks noRot="1" noChangeAspect="1" noMove="1" noResize="1" noEditPoints="1" noAdjustHandles="1" noChangeArrowheads="1" noChangeShapeType="1" noTextEdit="1"/>
              </p:cNvSpPr>
              <p:nvPr/>
            </p:nvSpPr>
            <p:spPr>
              <a:xfrm>
                <a:off x="6231665" y="2870133"/>
                <a:ext cx="2877845" cy="1815882"/>
              </a:xfrm>
              <a:prstGeom prst="rect">
                <a:avLst/>
              </a:prstGeom>
              <a:blipFill>
                <a:blip r:embed="rId17"/>
                <a:stretch>
                  <a:fillRect l="-1059" t="-1007" b="-3356"/>
                </a:stretch>
              </a:blipFill>
            </p:spPr>
            <p:txBody>
              <a:bodyPr/>
              <a:lstStyle/>
              <a:p>
                <a:r>
                  <a:rPr lang="de-DE">
                    <a:noFill/>
                  </a:rPr>
                  <a:t> </a:t>
                </a:r>
              </a:p>
            </p:txBody>
          </p:sp>
        </mc:Fallback>
      </mc:AlternateContent>
      <p:grpSp>
        <p:nvGrpSpPr>
          <p:cNvPr id="66" name="Gruppieren 65">
            <a:extLst>
              <a:ext uri="{FF2B5EF4-FFF2-40B4-BE49-F238E27FC236}">
                <a16:creationId xmlns:a16="http://schemas.microsoft.com/office/drawing/2014/main" id="{E624552F-FADC-30F8-539C-DEC91344A0C9}"/>
              </a:ext>
            </a:extLst>
          </p:cNvPr>
          <p:cNvGrpSpPr/>
          <p:nvPr/>
        </p:nvGrpSpPr>
        <p:grpSpPr>
          <a:xfrm>
            <a:off x="6634883" y="1548312"/>
            <a:ext cx="2474627" cy="1317976"/>
            <a:chOff x="4880992" y="1916404"/>
            <a:chExt cx="3024336" cy="1368580"/>
          </a:xfrm>
        </p:grpSpPr>
        <p:sp>
          <p:nvSpPr>
            <p:cNvPr id="67" name="Ellipse 66">
              <a:extLst>
                <a:ext uri="{FF2B5EF4-FFF2-40B4-BE49-F238E27FC236}">
                  <a16:creationId xmlns:a16="http://schemas.microsoft.com/office/drawing/2014/main" id="{29BD80BB-B947-0FF4-2D9B-25E51CE596CC}"/>
                </a:ext>
              </a:extLst>
            </p:cNvPr>
            <p:cNvSpPr/>
            <p:nvPr/>
          </p:nvSpPr>
          <p:spPr>
            <a:xfrm>
              <a:off x="6140258" y="1961840"/>
              <a:ext cx="752780" cy="6300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8" name="Gerader Verbinder 67">
              <a:extLst>
                <a:ext uri="{FF2B5EF4-FFF2-40B4-BE49-F238E27FC236}">
                  <a16:creationId xmlns:a16="http://schemas.microsoft.com/office/drawing/2014/main" id="{711DED7F-60D0-8802-5CFF-D1B98CC6CB7C}"/>
                </a:ext>
              </a:extLst>
            </p:cNvPr>
            <p:cNvCxnSpPr>
              <a:cxnSpLocks/>
            </p:cNvCxnSpPr>
            <p:nvPr/>
          </p:nvCxnSpPr>
          <p:spPr>
            <a:xfrm>
              <a:off x="4880992" y="2276872"/>
              <a:ext cx="3024336" cy="0"/>
            </a:xfrm>
            <a:prstGeom prst="line">
              <a:avLst/>
            </a:prstGeom>
          </p:spPr>
          <p:style>
            <a:lnRef idx="1">
              <a:schemeClr val="dk1"/>
            </a:lnRef>
            <a:fillRef idx="0">
              <a:schemeClr val="dk1"/>
            </a:fillRef>
            <a:effectRef idx="0">
              <a:schemeClr val="dk1"/>
            </a:effectRef>
            <a:fontRef idx="minor">
              <a:schemeClr val="tx1"/>
            </a:fontRef>
          </p:style>
        </p:cxnSp>
        <p:sp>
          <p:nvSpPr>
            <p:cNvPr id="69" name="Ellipse 68">
              <a:extLst>
                <a:ext uri="{FF2B5EF4-FFF2-40B4-BE49-F238E27FC236}">
                  <a16:creationId xmlns:a16="http://schemas.microsoft.com/office/drawing/2014/main" id="{AE156D63-CC4D-BDBB-B29A-EE1495A714CD}"/>
                </a:ext>
              </a:extLst>
            </p:cNvPr>
            <p:cNvSpPr/>
            <p:nvPr/>
          </p:nvSpPr>
          <p:spPr>
            <a:xfrm>
              <a:off x="5569548" y="2517163"/>
              <a:ext cx="752780" cy="6300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70" name="Gerader Verbinder 69">
              <a:extLst>
                <a:ext uri="{FF2B5EF4-FFF2-40B4-BE49-F238E27FC236}">
                  <a16:creationId xmlns:a16="http://schemas.microsoft.com/office/drawing/2014/main" id="{9C286416-0005-5D96-7049-5F788078632F}"/>
                </a:ext>
              </a:extLst>
            </p:cNvPr>
            <p:cNvCxnSpPr/>
            <p:nvPr/>
          </p:nvCxnSpPr>
          <p:spPr>
            <a:xfrm>
              <a:off x="4880992" y="2816932"/>
              <a:ext cx="3024336" cy="0"/>
            </a:xfrm>
            <a:prstGeom prst="line">
              <a:avLst/>
            </a:prstGeom>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B237CE0A-F49A-DA23-78A2-8A18E821A02C}"/>
                </a:ext>
              </a:extLst>
            </p:cNvPr>
            <p:cNvCxnSpPr/>
            <p:nvPr/>
          </p:nvCxnSpPr>
          <p:spPr>
            <a:xfrm flipV="1">
              <a:off x="5455634" y="1916832"/>
              <a:ext cx="1440160" cy="136815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2" name="Textfeld 71">
                  <a:extLst>
                    <a:ext uri="{FF2B5EF4-FFF2-40B4-BE49-F238E27FC236}">
                      <a16:creationId xmlns:a16="http://schemas.microsoft.com/office/drawing/2014/main" id="{E47C2BCC-21E2-7E5E-90B9-95E2A54B2CB8}"/>
                    </a:ext>
                  </a:extLst>
                </p:cNvPr>
                <p:cNvSpPr txBox="1"/>
                <p:nvPr/>
              </p:nvSpPr>
              <p:spPr>
                <a:xfrm>
                  <a:off x="6182138" y="1916404"/>
                  <a:ext cx="576063" cy="319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highlight>
                                  <a:srgbClr val="FFFF00"/>
                                </a:highlight>
                                <a:latin typeface="Cambria Math" panose="02040503050406030204" pitchFamily="18" charset="0"/>
                                <a:ea typeface="Cambria Math" panose="02040503050406030204" pitchFamily="18" charset="0"/>
                              </a:rPr>
                            </m:ctrlPr>
                          </m:sSubPr>
                          <m:e>
                            <m:r>
                              <a:rPr lang="de-DE" sz="1400" i="1" dirty="0">
                                <a:highlight>
                                  <a:srgbClr val="FFFF00"/>
                                </a:highlight>
                                <a:latin typeface="Cambria Math" panose="02040503050406030204" pitchFamily="18" charset="0"/>
                                <a:ea typeface="Cambria Math" panose="02040503050406030204" pitchFamily="18" charset="0"/>
                              </a:rPr>
                              <m:t>𝛾</m:t>
                            </m:r>
                          </m:e>
                          <m:sub>
                            <m:r>
                              <a:rPr lang="de-DE" sz="1400" b="0" i="1" dirty="0" smtClean="0">
                                <a:highlight>
                                  <a:srgbClr val="FFFF00"/>
                                </a:highlight>
                                <a:latin typeface="Cambria Math" panose="02040503050406030204" pitchFamily="18" charset="0"/>
                                <a:ea typeface="Cambria Math" panose="02040503050406030204" pitchFamily="18" charset="0"/>
                              </a:rPr>
                              <m:t>1</m:t>
                            </m:r>
                          </m:sub>
                        </m:sSub>
                      </m:oMath>
                    </m:oMathPara>
                  </a14:m>
                  <a:endParaRPr lang="de-DE" dirty="0">
                    <a:highlight>
                      <a:srgbClr val="FFFF00"/>
                    </a:highlight>
                  </a:endParaRPr>
                </a:p>
              </p:txBody>
            </p:sp>
          </mc:Choice>
          <mc:Fallback xmlns="">
            <p:sp>
              <p:nvSpPr>
                <p:cNvPr id="72" name="Textfeld 71">
                  <a:extLst>
                    <a:ext uri="{FF2B5EF4-FFF2-40B4-BE49-F238E27FC236}">
                      <a16:creationId xmlns:a16="http://schemas.microsoft.com/office/drawing/2014/main" id="{E47C2BCC-21E2-7E5E-90B9-95E2A54B2CB8}"/>
                    </a:ext>
                  </a:extLst>
                </p:cNvPr>
                <p:cNvSpPr txBox="1">
                  <a:spLocks noRot="1" noChangeAspect="1" noMove="1" noResize="1" noEditPoints="1" noAdjustHandles="1" noChangeArrowheads="1" noChangeShapeType="1" noTextEdit="1"/>
                </p:cNvSpPr>
                <p:nvPr/>
              </p:nvSpPr>
              <p:spPr>
                <a:xfrm>
                  <a:off x="6182138" y="1916404"/>
                  <a:ext cx="576063" cy="319594"/>
                </a:xfrm>
                <a:prstGeom prst="rect">
                  <a:avLst/>
                </a:prstGeom>
                <a:blipFill>
                  <a:blip r:embed="rId18"/>
                  <a:stretch>
                    <a:fillRect b="-2000"/>
                  </a:stretch>
                </a:blipFill>
              </p:spPr>
              <p:txBody>
                <a:bodyPr/>
                <a:lstStyle/>
                <a:p>
                  <a:r>
                    <a:rPr lang="de-DE">
                      <a:noFill/>
                    </a:rPr>
                    <a:t> </a:t>
                  </a:r>
                </a:p>
              </p:txBody>
            </p:sp>
          </mc:Fallback>
        </mc:AlternateContent>
        <p:sp>
          <p:nvSpPr>
            <p:cNvPr id="73" name="Textfeld 72">
              <a:extLst>
                <a:ext uri="{FF2B5EF4-FFF2-40B4-BE49-F238E27FC236}">
                  <a16:creationId xmlns:a16="http://schemas.microsoft.com/office/drawing/2014/main" id="{67239C88-B358-BBE8-79FC-FFB9200906CD}"/>
                </a:ext>
              </a:extLst>
            </p:cNvPr>
            <p:cNvSpPr txBox="1"/>
            <p:nvPr/>
          </p:nvSpPr>
          <p:spPr>
            <a:xfrm>
              <a:off x="5912795" y="2535883"/>
              <a:ext cx="576063" cy="383512"/>
            </a:xfrm>
            <a:prstGeom prst="rect">
              <a:avLst/>
            </a:prstGeom>
            <a:noFill/>
          </p:spPr>
          <p:txBody>
            <a:bodyPr wrap="square" rtlCol="0">
              <a:spAutoFit/>
            </a:bodyPr>
            <a:lstStyle/>
            <a:p>
              <a:endParaRPr lang="de-DE" dirty="0"/>
            </a:p>
          </p:txBody>
        </p:sp>
        <p:sp>
          <p:nvSpPr>
            <p:cNvPr id="74" name="Textfeld 73">
              <a:extLst>
                <a:ext uri="{FF2B5EF4-FFF2-40B4-BE49-F238E27FC236}">
                  <a16:creationId xmlns:a16="http://schemas.microsoft.com/office/drawing/2014/main" id="{44DA6E94-CCF8-26EF-8000-6343EBD62E87}"/>
                </a:ext>
              </a:extLst>
            </p:cNvPr>
            <p:cNvSpPr txBox="1"/>
            <p:nvPr/>
          </p:nvSpPr>
          <p:spPr>
            <a:xfrm>
              <a:off x="5599650" y="2433195"/>
              <a:ext cx="576063" cy="383512"/>
            </a:xfrm>
            <a:prstGeom prst="rect">
              <a:avLst/>
            </a:prstGeom>
            <a:noFill/>
          </p:spPr>
          <p:txBody>
            <a:bodyPr wrap="square" rtlCol="0">
              <a:spAutoFit/>
            </a:bodyPr>
            <a:lstStyle/>
            <a:p>
              <a:endParaRPr lang="de-DE" dirty="0"/>
            </a:p>
          </p:txBody>
        </p:sp>
        <p:sp>
          <p:nvSpPr>
            <p:cNvPr id="75" name="Textfeld 74">
              <a:extLst>
                <a:ext uri="{FF2B5EF4-FFF2-40B4-BE49-F238E27FC236}">
                  <a16:creationId xmlns:a16="http://schemas.microsoft.com/office/drawing/2014/main" id="{05EE626B-CE0F-D831-E724-38A9D4417148}"/>
                </a:ext>
              </a:extLst>
            </p:cNvPr>
            <p:cNvSpPr txBox="1"/>
            <p:nvPr/>
          </p:nvSpPr>
          <p:spPr>
            <a:xfrm>
              <a:off x="6319651" y="2204625"/>
              <a:ext cx="576063" cy="383512"/>
            </a:xfrm>
            <a:prstGeom prst="rect">
              <a:avLst/>
            </a:prstGeom>
            <a:noFill/>
          </p:spPr>
          <p:txBody>
            <a:bodyPr wrap="square" rtlCol="0">
              <a:spAutoFit/>
            </a:bodyPr>
            <a:lstStyle/>
            <a:p>
              <a:endParaRPr lang="de-DE" dirty="0"/>
            </a:p>
          </p:txBody>
        </p:sp>
        <mc:AlternateContent xmlns:mc="http://schemas.openxmlformats.org/markup-compatibility/2006" xmlns:a14="http://schemas.microsoft.com/office/drawing/2010/main">
          <mc:Choice Requires="a14">
            <p:sp>
              <p:nvSpPr>
                <p:cNvPr id="76" name="Textfeld 75">
                  <a:extLst>
                    <a:ext uri="{FF2B5EF4-FFF2-40B4-BE49-F238E27FC236}">
                      <a16:creationId xmlns:a16="http://schemas.microsoft.com/office/drawing/2014/main" id="{CF9C1D02-86E4-B442-3A96-7475DE508FAF}"/>
                    </a:ext>
                  </a:extLst>
                </p:cNvPr>
                <p:cNvSpPr txBox="1"/>
                <p:nvPr/>
              </p:nvSpPr>
              <p:spPr>
                <a:xfrm>
                  <a:off x="5762357" y="2728766"/>
                  <a:ext cx="576063" cy="319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highlight>
                                  <a:srgbClr val="FFFF00"/>
                                </a:highlight>
                                <a:latin typeface="Cambria Math" panose="02040503050406030204" pitchFamily="18" charset="0"/>
                                <a:ea typeface="Cambria Math" panose="02040503050406030204" pitchFamily="18" charset="0"/>
                              </a:rPr>
                            </m:ctrlPr>
                          </m:sSubPr>
                          <m:e>
                            <m:r>
                              <a:rPr lang="de-DE" sz="1400" i="1" dirty="0">
                                <a:highlight>
                                  <a:srgbClr val="FFFF00"/>
                                </a:highlight>
                                <a:latin typeface="Cambria Math" panose="02040503050406030204" pitchFamily="18" charset="0"/>
                                <a:ea typeface="Cambria Math" panose="02040503050406030204" pitchFamily="18" charset="0"/>
                              </a:rPr>
                              <m:t>𝛾</m:t>
                            </m:r>
                          </m:e>
                          <m:sub>
                            <m:r>
                              <a:rPr lang="de-DE" sz="1400" b="0" i="1" dirty="0" smtClean="0">
                                <a:highlight>
                                  <a:srgbClr val="FFFF00"/>
                                </a:highlight>
                                <a:latin typeface="Cambria Math" panose="02040503050406030204" pitchFamily="18" charset="0"/>
                                <a:ea typeface="Cambria Math" panose="02040503050406030204" pitchFamily="18" charset="0"/>
                              </a:rPr>
                              <m:t>2</m:t>
                            </m:r>
                          </m:sub>
                        </m:sSub>
                      </m:oMath>
                    </m:oMathPara>
                  </a14:m>
                  <a:endParaRPr lang="de-DE" dirty="0">
                    <a:highlight>
                      <a:srgbClr val="FFFF00"/>
                    </a:highlight>
                  </a:endParaRPr>
                </a:p>
              </p:txBody>
            </p:sp>
          </mc:Choice>
          <mc:Fallback xmlns="">
            <p:sp>
              <p:nvSpPr>
                <p:cNvPr id="76" name="Textfeld 75">
                  <a:extLst>
                    <a:ext uri="{FF2B5EF4-FFF2-40B4-BE49-F238E27FC236}">
                      <a16:creationId xmlns:a16="http://schemas.microsoft.com/office/drawing/2014/main" id="{CF9C1D02-86E4-B442-3A96-7475DE508FAF}"/>
                    </a:ext>
                  </a:extLst>
                </p:cNvPr>
                <p:cNvSpPr txBox="1">
                  <a:spLocks noRot="1" noChangeAspect="1" noMove="1" noResize="1" noEditPoints="1" noAdjustHandles="1" noChangeArrowheads="1" noChangeShapeType="1" noTextEdit="1"/>
                </p:cNvSpPr>
                <p:nvPr/>
              </p:nvSpPr>
              <p:spPr>
                <a:xfrm>
                  <a:off x="5762357" y="2728766"/>
                  <a:ext cx="576063" cy="319594"/>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Textfeld 76">
                  <a:extLst>
                    <a:ext uri="{FF2B5EF4-FFF2-40B4-BE49-F238E27FC236}">
                      <a16:creationId xmlns:a16="http://schemas.microsoft.com/office/drawing/2014/main" id="{5CAF7E0E-5748-26C1-9B99-768DCE508F15}"/>
                    </a:ext>
                  </a:extLst>
                </p:cNvPr>
                <p:cNvSpPr txBox="1"/>
                <p:nvPr/>
              </p:nvSpPr>
              <p:spPr>
                <a:xfrm>
                  <a:off x="6477439" y="2017702"/>
                  <a:ext cx="576063" cy="319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𝛿</m:t>
                            </m:r>
                          </m:e>
                          <m:sub>
                            <m:r>
                              <a:rPr lang="de-DE" sz="1400" b="0" i="1" dirty="0" smtClean="0">
                                <a:latin typeface="Cambria Math" panose="02040503050406030204" pitchFamily="18" charset="0"/>
                                <a:ea typeface="Cambria Math" panose="02040503050406030204" pitchFamily="18" charset="0"/>
                              </a:rPr>
                              <m:t>1</m:t>
                            </m:r>
                          </m:sub>
                        </m:sSub>
                      </m:oMath>
                    </m:oMathPara>
                  </a14:m>
                  <a:endParaRPr lang="de-DE" dirty="0"/>
                </a:p>
              </p:txBody>
            </p:sp>
          </mc:Choice>
          <mc:Fallback xmlns="">
            <p:sp>
              <p:nvSpPr>
                <p:cNvPr id="77" name="Textfeld 76">
                  <a:extLst>
                    <a:ext uri="{FF2B5EF4-FFF2-40B4-BE49-F238E27FC236}">
                      <a16:creationId xmlns:a16="http://schemas.microsoft.com/office/drawing/2014/main" id="{5CAF7E0E-5748-26C1-9B99-768DCE508F15}"/>
                    </a:ext>
                  </a:extLst>
                </p:cNvPr>
                <p:cNvSpPr txBox="1">
                  <a:spLocks noRot="1" noChangeAspect="1" noMove="1" noResize="1" noEditPoints="1" noAdjustHandles="1" noChangeArrowheads="1" noChangeShapeType="1" noTextEdit="1"/>
                </p:cNvSpPr>
                <p:nvPr/>
              </p:nvSpPr>
              <p:spPr>
                <a:xfrm>
                  <a:off x="6477439" y="2017702"/>
                  <a:ext cx="576063" cy="319594"/>
                </a:xfrm>
                <a:prstGeom prst="rect">
                  <a:avLst/>
                </a:prstGeom>
                <a:blipFill>
                  <a:blip r:embed="rId2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a:extLst>
                    <a:ext uri="{FF2B5EF4-FFF2-40B4-BE49-F238E27FC236}">
                      <a16:creationId xmlns:a16="http://schemas.microsoft.com/office/drawing/2014/main" id="{1B761EA3-68D3-842E-86D1-2BD5576841A9}"/>
                    </a:ext>
                  </a:extLst>
                </p:cNvPr>
                <p:cNvSpPr txBox="1"/>
                <p:nvPr/>
              </p:nvSpPr>
              <p:spPr>
                <a:xfrm>
                  <a:off x="5414126" y="2739947"/>
                  <a:ext cx="576063" cy="319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400" i="1" dirty="0" smtClean="0">
                                <a:latin typeface="Cambria Math" panose="02040503050406030204" pitchFamily="18" charset="0"/>
                                <a:ea typeface="Cambria Math" panose="02040503050406030204" pitchFamily="18" charset="0"/>
                              </a:rPr>
                            </m:ctrlPr>
                          </m:sSubPr>
                          <m:e>
                            <m:r>
                              <a:rPr lang="de-DE" sz="1400" i="1" dirty="0">
                                <a:latin typeface="Cambria Math" panose="02040503050406030204" pitchFamily="18" charset="0"/>
                                <a:ea typeface="Cambria Math" panose="02040503050406030204" pitchFamily="18" charset="0"/>
                              </a:rPr>
                              <m:t>𝛿</m:t>
                            </m:r>
                          </m:e>
                          <m:sub>
                            <m:r>
                              <a:rPr lang="de-DE" sz="1400" b="0" i="1" dirty="0" smtClean="0">
                                <a:latin typeface="Cambria Math" panose="02040503050406030204" pitchFamily="18" charset="0"/>
                                <a:ea typeface="Cambria Math" panose="02040503050406030204" pitchFamily="18" charset="0"/>
                              </a:rPr>
                              <m:t>2</m:t>
                            </m:r>
                          </m:sub>
                        </m:sSub>
                      </m:oMath>
                    </m:oMathPara>
                  </a14:m>
                  <a:endParaRPr lang="de-DE" dirty="0"/>
                </a:p>
              </p:txBody>
            </p:sp>
          </mc:Choice>
          <mc:Fallback xmlns="">
            <p:sp>
              <p:nvSpPr>
                <p:cNvPr id="78" name="Textfeld 77">
                  <a:extLst>
                    <a:ext uri="{FF2B5EF4-FFF2-40B4-BE49-F238E27FC236}">
                      <a16:creationId xmlns:a16="http://schemas.microsoft.com/office/drawing/2014/main" id="{1B761EA3-68D3-842E-86D1-2BD5576841A9}"/>
                    </a:ext>
                  </a:extLst>
                </p:cNvPr>
                <p:cNvSpPr txBox="1">
                  <a:spLocks noRot="1" noChangeAspect="1" noMove="1" noResize="1" noEditPoints="1" noAdjustHandles="1" noChangeArrowheads="1" noChangeShapeType="1" noTextEdit="1"/>
                </p:cNvSpPr>
                <p:nvPr/>
              </p:nvSpPr>
              <p:spPr>
                <a:xfrm>
                  <a:off x="5414126" y="2739947"/>
                  <a:ext cx="576063" cy="319594"/>
                </a:xfrm>
                <a:prstGeom prst="rect">
                  <a:avLst/>
                </a:prstGeom>
                <a:blipFill>
                  <a:blip r:embed="rId21"/>
                  <a:stretch>
                    <a:fillRect/>
                  </a:stretch>
                </a:blipFill>
              </p:spPr>
              <p:txBody>
                <a:bodyPr/>
                <a:lstStyle/>
                <a:p>
                  <a:r>
                    <a:rPr lang="de-DE">
                      <a:noFill/>
                    </a:rPr>
                    <a:t> </a:t>
                  </a:r>
                </a:p>
              </p:txBody>
            </p:sp>
          </mc:Fallback>
        </mc:AlternateContent>
        <p:sp>
          <p:nvSpPr>
            <p:cNvPr id="79" name="Textfeld 78">
              <a:extLst>
                <a:ext uri="{FF2B5EF4-FFF2-40B4-BE49-F238E27FC236}">
                  <a16:creationId xmlns:a16="http://schemas.microsoft.com/office/drawing/2014/main" id="{397154B9-979D-A4A4-FA01-57474D2563AE}"/>
                </a:ext>
              </a:extLst>
            </p:cNvPr>
            <p:cNvSpPr txBox="1"/>
            <p:nvPr/>
          </p:nvSpPr>
          <p:spPr>
            <a:xfrm>
              <a:off x="6016098" y="2164215"/>
              <a:ext cx="576063" cy="383512"/>
            </a:xfrm>
            <a:prstGeom prst="rect">
              <a:avLst/>
            </a:prstGeom>
            <a:noFill/>
          </p:spPr>
          <p:txBody>
            <a:bodyPr wrap="square" rtlCol="0">
              <a:spAutoFit/>
            </a:bodyPr>
            <a:lstStyle/>
            <a:p>
              <a:endParaRPr lang="de-DE" dirty="0"/>
            </a:p>
          </p:txBody>
        </p:sp>
      </p:grpSp>
      <mc:AlternateContent xmlns:mc="http://schemas.openxmlformats.org/markup-compatibility/2006" xmlns:a14="http://schemas.microsoft.com/office/drawing/2010/main">
        <mc:Choice Requires="a14">
          <p:sp>
            <p:nvSpPr>
              <p:cNvPr id="50" name="Textfeld 49">
                <a:extLst>
                  <a:ext uri="{FF2B5EF4-FFF2-40B4-BE49-F238E27FC236}">
                    <a16:creationId xmlns:a16="http://schemas.microsoft.com/office/drawing/2014/main" id="{5DA3DFB4-1D00-81AB-33A6-CA0F10CF5DF8}"/>
                  </a:ext>
                </a:extLst>
              </p:cNvPr>
              <p:cNvSpPr txBox="1"/>
              <p:nvPr/>
            </p:nvSpPr>
            <p:spPr>
              <a:xfrm>
                <a:off x="236817" y="4671920"/>
                <a:ext cx="6345530" cy="1323439"/>
              </a:xfrm>
              <a:prstGeom prst="rect">
                <a:avLst/>
              </a:prstGeom>
              <a:noFill/>
            </p:spPr>
            <p:txBody>
              <a:bodyPr wrap="square" rtlCol="0">
                <a:spAutoFit/>
              </a:bodyPr>
              <a:lstStyle/>
              <a:p>
                <a:r>
                  <a:rPr lang="de-DE" sz="1600" b="1" dirty="0"/>
                  <a:t>Beispielaufgabe</a:t>
                </a:r>
                <a:r>
                  <a:rPr lang="de-DE" sz="1600" dirty="0"/>
                  <a:t> </a:t>
                </a:r>
              </a:p>
              <a:p>
                <a:r>
                  <a:rPr lang="de-DE" sz="1600" dirty="0"/>
                  <a:t>Bestimme die Winkel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𝛽</m:t>
                    </m:r>
                  </m:oMath>
                </a14:m>
                <a:r>
                  <a:rPr lang="de-DE" sz="1600" dirty="0"/>
                  <a:t>,</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𝛾</m:t>
                    </m:r>
                    <m:r>
                      <a:rPr lang="de-DE" sz="1600" b="0" i="1"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𝛿</m:t>
                    </m:r>
                    <m:r>
                      <a:rPr lang="de-DE" sz="1600" b="0" i="1" smtClean="0">
                        <a:latin typeface="Cambria Math" panose="02040503050406030204" pitchFamily="18" charset="0"/>
                        <a:ea typeface="Cambria Math" panose="02040503050406030204" pitchFamily="18" charset="0"/>
                      </a:rPr>
                      <m:t>.</m:t>
                    </m:r>
                  </m:oMath>
                </a14:m>
                <a:endParaRPr lang="de-DE" sz="1600" b="0" dirty="0">
                  <a:ea typeface="Cambria Math" panose="02040503050406030204" pitchFamily="18" charset="0"/>
                </a:endParaRPr>
              </a:p>
              <a:p>
                <a:r>
                  <a:rPr lang="de-DE" sz="1600" dirty="0"/>
                  <a:t>Lösung: </a:t>
                </a:r>
                <a14:m>
                  <m:oMath xmlns:m="http://schemas.openxmlformats.org/officeDocument/2006/math">
                    <m:r>
                      <a:rPr lang="de-DE" sz="1600" i="1" smtClean="0">
                        <a:latin typeface="Cambria Math" panose="02040503050406030204" pitchFamily="18" charset="0"/>
                        <a:ea typeface="Cambria Math" panose="02040503050406030204" pitchFamily="18" charset="0"/>
                      </a:rPr>
                      <m:t>𝛽</m:t>
                    </m:r>
                    <m:r>
                      <a:rPr lang="de-DE" sz="1600" b="0" i="1" smtClean="0">
                        <a:latin typeface="Cambria Math" panose="02040503050406030204" pitchFamily="18" charset="0"/>
                        <a:ea typeface="Cambria Math" panose="02040503050406030204" pitchFamily="18" charset="0"/>
                      </a:rPr>
                      <m:t>=80</m:t>
                    </m:r>
                    <m:r>
                      <a:rPr lang="de-DE" sz="1600" i="1">
                        <a:latin typeface="Cambria Math" panose="02040503050406030204" pitchFamily="18" charset="0"/>
                        <a:ea typeface="Cambria Math" panose="02040503050406030204" pitchFamily="18" charset="0"/>
                      </a:rPr>
                      <m:t>°</m:t>
                    </m:r>
                  </m:oMath>
                </a14:m>
                <a:r>
                  <a:rPr lang="de-DE" sz="1600" dirty="0"/>
                  <a:t> (Scheitelwinkel von </a:t>
                </a:r>
                <a14:m>
                  <m:oMath xmlns:m="http://schemas.openxmlformats.org/officeDocument/2006/math">
                    <m:r>
                      <a:rPr lang="de-DE" sz="1600" i="1">
                        <a:latin typeface="Cambria Math" panose="02040503050406030204" pitchFamily="18" charset="0"/>
                        <a:ea typeface="Cambria Math" panose="02040503050406030204" pitchFamily="18" charset="0"/>
                      </a:rPr>
                      <m:t>𝛼</m:t>
                    </m:r>
                    <m:r>
                      <a:rPr lang="de-DE" sz="1600" b="0" i="0" smtClean="0">
                        <a:latin typeface="Cambria Math" panose="02040503050406030204" pitchFamily="18" charset="0"/>
                        <a:ea typeface="Cambria Math" panose="02040503050406030204" pitchFamily="18" charset="0"/>
                      </a:rPr>
                      <m:t>).</m:t>
                    </m:r>
                  </m:oMath>
                </a14:m>
                <a:endParaRPr lang="de-DE" sz="16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i="1" smtClean="0">
                          <a:latin typeface="Cambria Math" panose="02040503050406030204" pitchFamily="18" charset="0"/>
                          <a:ea typeface="Cambria Math" panose="02040503050406030204" pitchFamily="18" charset="0"/>
                        </a:rPr>
                        <m:t>𝛾</m:t>
                      </m:r>
                      <m:r>
                        <a:rPr lang="de-DE" sz="1600" b="0" i="1" smtClean="0">
                          <a:latin typeface="Cambria Math" panose="02040503050406030204" pitchFamily="18" charset="0"/>
                          <a:ea typeface="Cambria Math" panose="02040503050406030204" pitchFamily="18" charset="0"/>
                        </a:rPr>
                        <m:t>=180</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𝛼</m:t>
                      </m:r>
                      <m:r>
                        <a:rPr lang="de-DE" sz="1600" b="0" i="1" smtClean="0">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𝛾</m:t>
                      </m:r>
                      <m:r>
                        <a:rPr lang="de-DE" sz="1600" i="1">
                          <a:latin typeface="Cambria Math" panose="02040503050406030204" pitchFamily="18" charset="0"/>
                          <a:ea typeface="Cambria Math" panose="02040503050406030204" pitchFamily="18" charset="0"/>
                        </a:rPr>
                        <m:t>=180°−80°=100° </m:t>
                      </m:r>
                      <m:r>
                        <a:rPr lang="de-DE" sz="1600" b="0" i="0" smtClean="0">
                          <a:latin typeface="Cambria Math" panose="02040503050406030204" pitchFamily="18" charset="0"/>
                          <a:ea typeface="Cambria Math" panose="02040503050406030204" pitchFamily="18" charset="0"/>
                        </a:rPr>
                        <m:t>(</m:t>
                      </m:r>
                      <m:r>
                        <m:rPr>
                          <m:sty m:val="p"/>
                        </m:rPr>
                        <a:rPr lang="de-DE" sz="1600" b="0" i="0" smtClean="0">
                          <a:latin typeface="Cambria Math" panose="02040503050406030204" pitchFamily="18" charset="0"/>
                          <a:ea typeface="Cambria Math" panose="02040503050406030204" pitchFamily="18" charset="0"/>
                        </a:rPr>
                        <m:t>Nebenwinkel</m:t>
                      </m:r>
                      <m:r>
                        <a:rPr lang="de-DE" sz="1600" b="0" i="0" smtClean="0">
                          <a:latin typeface="Cambria Math" panose="02040503050406030204" pitchFamily="18" charset="0"/>
                          <a:ea typeface="Cambria Math" panose="02040503050406030204" pitchFamily="18" charset="0"/>
                        </a:rPr>
                        <m:t> </m:t>
                      </m:r>
                      <m:r>
                        <m:rPr>
                          <m:sty m:val="p"/>
                        </m:rPr>
                        <a:rPr lang="de-DE" sz="1600" b="0" i="0" smtClean="0">
                          <a:latin typeface="Cambria Math" panose="02040503050406030204" pitchFamily="18" charset="0"/>
                          <a:ea typeface="Cambria Math" panose="02040503050406030204" pitchFamily="18" charset="0"/>
                        </a:rPr>
                        <m:t>von</m:t>
                      </m:r>
                      <m:r>
                        <a:rPr lang="de-DE" sz="1600" b="0" i="0" smtClean="0">
                          <a:latin typeface="Cambria Math" panose="02040503050406030204" pitchFamily="18" charset="0"/>
                          <a:ea typeface="Cambria Math" panose="02040503050406030204" pitchFamily="18" charset="0"/>
                        </a:rPr>
                        <m:t> </m:t>
                      </m:r>
                      <m:r>
                        <m:rPr>
                          <m:sty m:val="p"/>
                        </m:rPr>
                        <a:rPr lang="de-DE" sz="1600" i="0">
                          <a:latin typeface="Cambria Math" panose="02040503050406030204" pitchFamily="18" charset="0"/>
                          <a:ea typeface="Cambria Math" panose="02040503050406030204" pitchFamily="18" charset="0"/>
                        </a:rPr>
                        <m:t>α</m:t>
                      </m:r>
                      <m:r>
                        <a:rPr lang="de-DE" sz="1600" b="0" i="0" smtClean="0">
                          <a:latin typeface="Cambria Math" panose="02040503050406030204" pitchFamily="18" charset="0"/>
                          <a:ea typeface="Cambria Math" panose="02040503050406030204" pitchFamily="18" charset="0"/>
                        </a:rPr>
                        <m:t>) </m:t>
                      </m:r>
                    </m:oMath>
                  </m:oMathPara>
                </a14:m>
                <a:endParaRPr lang="de-DE" sz="1600" dirty="0"/>
              </a:p>
              <a:p>
                <a14:m>
                  <m:oMath xmlns:m="http://schemas.openxmlformats.org/officeDocument/2006/math">
                    <m:r>
                      <a:rPr lang="de-DE" sz="1600" b="0" i="1" smtClean="0">
                        <a:latin typeface="Cambria Math" panose="02040503050406030204" pitchFamily="18" charset="0"/>
                        <a:ea typeface="Cambria Math" panose="02040503050406030204" pitchFamily="18" charset="0"/>
                      </a:rPr>
                      <m:t>𝛿</m:t>
                    </m:r>
                  </m:oMath>
                </a14:m>
                <a:r>
                  <a:rPr lang="de-DE" sz="1600" dirty="0"/>
                  <a:t> = 8</a:t>
                </a:r>
                <a14:m>
                  <m:oMath xmlns:m="http://schemas.openxmlformats.org/officeDocument/2006/math">
                    <m:r>
                      <a:rPr lang="de-DE" sz="1600" b="0" i="0" smtClean="0">
                        <a:latin typeface="Cambria Math" panose="02040503050406030204" pitchFamily="18" charset="0"/>
                        <a:ea typeface="Cambria Math" panose="02040503050406030204" pitchFamily="18" charset="0"/>
                      </a:rPr>
                      <m:t>0</m:t>
                    </m:r>
                    <m:r>
                      <a:rPr lang="de-DE" sz="1600" i="1">
                        <a:latin typeface="Cambria Math" panose="02040503050406030204" pitchFamily="18" charset="0"/>
                        <a:ea typeface="Cambria Math" panose="02040503050406030204" pitchFamily="18" charset="0"/>
                      </a:rPr>
                      <m:t>°</m:t>
                    </m:r>
                  </m:oMath>
                </a14:m>
                <a:r>
                  <a:rPr lang="de-DE" sz="1600" dirty="0"/>
                  <a:t> (Wechselwinkel von </a:t>
                </a:r>
                <a14:m>
                  <m:oMath xmlns:m="http://schemas.openxmlformats.org/officeDocument/2006/math">
                    <m:r>
                      <a:rPr lang="de-DE" sz="1600" i="1">
                        <a:latin typeface="Cambria Math" panose="02040503050406030204" pitchFamily="18" charset="0"/>
                        <a:ea typeface="Cambria Math" panose="02040503050406030204" pitchFamily="18" charset="0"/>
                      </a:rPr>
                      <m:t>𝛼</m:t>
                    </m:r>
                  </m:oMath>
                </a14:m>
                <a:r>
                  <a:rPr lang="de-DE" sz="1600" dirty="0"/>
                  <a:t> bzw. Stufenwinkel von </a:t>
                </a:r>
                <a14:m>
                  <m:oMath xmlns:m="http://schemas.openxmlformats.org/officeDocument/2006/math">
                    <m:r>
                      <a:rPr lang="de-DE" sz="1600" i="1">
                        <a:latin typeface="Cambria Math" panose="02040503050406030204" pitchFamily="18" charset="0"/>
                        <a:ea typeface="Cambria Math" panose="02040503050406030204" pitchFamily="18" charset="0"/>
                      </a:rPr>
                      <m:t>𝛽</m:t>
                    </m:r>
                  </m:oMath>
                </a14:m>
                <a:r>
                  <a:rPr lang="de-DE" sz="1600" dirty="0"/>
                  <a:t>)</a:t>
                </a:r>
              </a:p>
            </p:txBody>
          </p:sp>
        </mc:Choice>
        <mc:Fallback xmlns="">
          <p:sp>
            <p:nvSpPr>
              <p:cNvPr id="50" name="Textfeld 49">
                <a:extLst>
                  <a:ext uri="{FF2B5EF4-FFF2-40B4-BE49-F238E27FC236}">
                    <a16:creationId xmlns:a16="http://schemas.microsoft.com/office/drawing/2014/main" id="{5DA3DFB4-1D00-81AB-33A6-CA0F10CF5DF8}"/>
                  </a:ext>
                </a:extLst>
              </p:cNvPr>
              <p:cNvSpPr txBox="1">
                <a:spLocks noRot="1" noChangeAspect="1" noMove="1" noResize="1" noEditPoints="1" noAdjustHandles="1" noChangeArrowheads="1" noChangeShapeType="1" noTextEdit="1"/>
              </p:cNvSpPr>
              <p:nvPr/>
            </p:nvSpPr>
            <p:spPr>
              <a:xfrm>
                <a:off x="236817" y="4671920"/>
                <a:ext cx="6345530" cy="1323439"/>
              </a:xfrm>
              <a:prstGeom prst="rect">
                <a:avLst/>
              </a:prstGeom>
              <a:blipFill>
                <a:blip r:embed="rId22"/>
                <a:stretch>
                  <a:fillRect l="-576" t="-1382" b="-5069"/>
                </a:stretch>
              </a:blipFill>
            </p:spPr>
            <p:txBody>
              <a:bodyPr/>
              <a:lstStyle/>
              <a:p>
                <a:r>
                  <a:rPr lang="de-DE">
                    <a:noFill/>
                  </a:rPr>
                  <a:t> </a:t>
                </a:r>
              </a:p>
            </p:txBody>
          </p:sp>
        </mc:Fallback>
      </mc:AlternateContent>
      <p:grpSp>
        <p:nvGrpSpPr>
          <p:cNvPr id="51" name="Gruppieren 50">
            <a:extLst>
              <a:ext uri="{FF2B5EF4-FFF2-40B4-BE49-F238E27FC236}">
                <a16:creationId xmlns:a16="http://schemas.microsoft.com/office/drawing/2014/main" id="{1B0680C4-3046-FA9E-A7DA-EA66FB632AA6}"/>
              </a:ext>
            </a:extLst>
          </p:cNvPr>
          <p:cNvGrpSpPr/>
          <p:nvPr/>
        </p:nvGrpSpPr>
        <p:grpSpPr>
          <a:xfrm>
            <a:off x="6458597" y="4591338"/>
            <a:ext cx="2583101" cy="1392128"/>
            <a:chOff x="6465168" y="1183297"/>
            <a:chExt cx="1885756" cy="2043134"/>
          </a:xfrm>
        </p:grpSpPr>
        <p:cxnSp>
          <p:nvCxnSpPr>
            <p:cNvPr id="63" name="Gerader Verbinder 62">
              <a:extLst>
                <a:ext uri="{FF2B5EF4-FFF2-40B4-BE49-F238E27FC236}">
                  <a16:creationId xmlns:a16="http://schemas.microsoft.com/office/drawing/2014/main" id="{1F7134EA-F75E-5DBF-18F7-94AC477E7886}"/>
                </a:ext>
              </a:extLst>
            </p:cNvPr>
            <p:cNvCxnSpPr/>
            <p:nvPr/>
          </p:nvCxnSpPr>
          <p:spPr>
            <a:xfrm flipH="1">
              <a:off x="6681192" y="1340768"/>
              <a:ext cx="1296144" cy="1656184"/>
            </a:xfrm>
            <a:prstGeom prst="line">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9C2118AF-74AC-61D8-E467-A7FAC7B2D2F8}"/>
                </a:ext>
              </a:extLst>
            </p:cNvPr>
            <p:cNvCxnSpPr/>
            <p:nvPr/>
          </p:nvCxnSpPr>
          <p:spPr>
            <a:xfrm>
              <a:off x="6465168" y="1412776"/>
              <a:ext cx="1152128" cy="1813655"/>
            </a:xfrm>
            <a:prstGeom prst="line">
              <a:avLst/>
            </a:prstGeom>
          </p:spPr>
          <p:style>
            <a:lnRef idx="1">
              <a:schemeClr val="dk1"/>
            </a:lnRef>
            <a:fillRef idx="0">
              <a:schemeClr val="dk1"/>
            </a:fillRef>
            <a:effectRef idx="0">
              <a:schemeClr val="dk1"/>
            </a:effectRef>
            <a:fontRef idx="minor">
              <a:schemeClr val="tx1"/>
            </a:fontRef>
          </p:style>
        </p:cxnSp>
        <p:cxnSp>
          <p:nvCxnSpPr>
            <p:cNvPr id="81" name="Gerader Verbinder 80">
              <a:extLst>
                <a:ext uri="{FF2B5EF4-FFF2-40B4-BE49-F238E27FC236}">
                  <a16:creationId xmlns:a16="http://schemas.microsoft.com/office/drawing/2014/main" id="{F14AB625-94C5-009A-9899-FE3BB2329044}"/>
                </a:ext>
              </a:extLst>
            </p:cNvPr>
            <p:cNvCxnSpPr/>
            <p:nvPr/>
          </p:nvCxnSpPr>
          <p:spPr>
            <a:xfrm>
              <a:off x="7198796" y="1183297"/>
              <a:ext cx="1152128" cy="1813655"/>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6" name="Textfeld 85">
                <a:extLst>
                  <a:ext uri="{FF2B5EF4-FFF2-40B4-BE49-F238E27FC236}">
                    <a16:creationId xmlns:a16="http://schemas.microsoft.com/office/drawing/2014/main" id="{40989E31-CC98-9D53-82EB-1F78C20A7C7D}"/>
                  </a:ext>
                </a:extLst>
              </p:cNvPr>
              <p:cNvSpPr txBox="1"/>
              <p:nvPr/>
            </p:nvSpPr>
            <p:spPr>
              <a:xfrm>
                <a:off x="8112492" y="4863606"/>
                <a:ext cx="963112" cy="276999"/>
              </a:xfrm>
              <a:prstGeom prst="rect">
                <a:avLst/>
              </a:prstGeom>
              <a:noFill/>
            </p:spPr>
            <p:txBody>
              <a:bodyPr wrap="square" rtlCol="0">
                <a:spAutoFit/>
              </a:bodyPr>
              <a:lstStyle/>
              <a:p>
                <a14:m>
                  <m:oMath xmlns:m="http://schemas.openxmlformats.org/officeDocument/2006/math">
                    <m:r>
                      <a:rPr lang="de-DE" sz="1200" i="1" smtClean="0">
                        <a:latin typeface="Cambria Math" panose="02040503050406030204" pitchFamily="18" charset="0"/>
                        <a:ea typeface="Cambria Math" panose="02040503050406030204" pitchFamily="18" charset="0"/>
                      </a:rPr>
                      <m:t>𝛼</m:t>
                    </m:r>
                  </m:oMath>
                </a14:m>
                <a:r>
                  <a:rPr lang="de-DE" sz="1200" dirty="0"/>
                  <a:t> = </a:t>
                </a:r>
                <a14:m>
                  <m:oMath xmlns:m="http://schemas.openxmlformats.org/officeDocument/2006/math">
                    <m:r>
                      <a:rPr lang="de-DE" sz="1200" b="0" i="0" smtClean="0">
                        <a:latin typeface="Cambria Math" panose="02040503050406030204" pitchFamily="18" charset="0"/>
                        <a:ea typeface="Cambria Math" panose="02040503050406030204" pitchFamily="18" charset="0"/>
                      </a:rPr>
                      <m:t>80</m:t>
                    </m:r>
                    <m:r>
                      <a:rPr lang="de-DE" sz="1200" i="1" smtClean="0">
                        <a:latin typeface="Cambria Math" panose="02040503050406030204" pitchFamily="18" charset="0"/>
                        <a:ea typeface="Cambria Math" panose="02040503050406030204" pitchFamily="18" charset="0"/>
                      </a:rPr>
                      <m:t>°</m:t>
                    </m:r>
                  </m:oMath>
                </a14:m>
                <a:endParaRPr lang="de-DE" sz="1200" dirty="0"/>
              </a:p>
            </p:txBody>
          </p:sp>
        </mc:Choice>
        <mc:Fallback xmlns="">
          <p:sp>
            <p:nvSpPr>
              <p:cNvPr id="86" name="Textfeld 85">
                <a:extLst>
                  <a:ext uri="{FF2B5EF4-FFF2-40B4-BE49-F238E27FC236}">
                    <a16:creationId xmlns:a16="http://schemas.microsoft.com/office/drawing/2014/main" id="{40989E31-CC98-9D53-82EB-1F78C20A7C7D}"/>
                  </a:ext>
                </a:extLst>
              </p:cNvPr>
              <p:cNvSpPr txBox="1">
                <a:spLocks noRot="1" noChangeAspect="1" noMove="1" noResize="1" noEditPoints="1" noAdjustHandles="1" noChangeArrowheads="1" noChangeShapeType="1" noTextEdit="1"/>
              </p:cNvSpPr>
              <p:nvPr/>
            </p:nvSpPr>
            <p:spPr>
              <a:xfrm>
                <a:off x="8112492" y="4863606"/>
                <a:ext cx="963112" cy="276999"/>
              </a:xfrm>
              <a:prstGeom prst="rect">
                <a:avLst/>
              </a:prstGeom>
              <a:blipFill>
                <a:blip r:embed="rId23"/>
                <a:stretch>
                  <a:fillRect t="-2222" b="-1777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0" name="Textfeld 89">
                <a:extLst>
                  <a:ext uri="{FF2B5EF4-FFF2-40B4-BE49-F238E27FC236}">
                    <a16:creationId xmlns:a16="http://schemas.microsoft.com/office/drawing/2014/main" id="{B9C789C8-135D-484B-4564-03D41176482B}"/>
                  </a:ext>
                </a:extLst>
              </p:cNvPr>
              <p:cNvSpPr txBox="1"/>
              <p:nvPr/>
            </p:nvSpPr>
            <p:spPr>
              <a:xfrm>
                <a:off x="7967067" y="4694866"/>
                <a:ext cx="3041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smtClean="0">
                          <a:latin typeface="Cambria Math" panose="02040503050406030204" pitchFamily="18" charset="0"/>
                          <a:ea typeface="Cambria Math" panose="02040503050406030204" pitchFamily="18" charset="0"/>
                        </a:rPr>
                        <m:t>𝛾</m:t>
                      </m:r>
                    </m:oMath>
                  </m:oMathPara>
                </a14:m>
                <a:endParaRPr lang="de-DE" sz="1200" dirty="0"/>
              </a:p>
            </p:txBody>
          </p:sp>
        </mc:Choice>
        <mc:Fallback xmlns="">
          <p:sp>
            <p:nvSpPr>
              <p:cNvPr id="90" name="Textfeld 89">
                <a:extLst>
                  <a:ext uri="{FF2B5EF4-FFF2-40B4-BE49-F238E27FC236}">
                    <a16:creationId xmlns:a16="http://schemas.microsoft.com/office/drawing/2014/main" id="{B9C789C8-135D-484B-4564-03D41176482B}"/>
                  </a:ext>
                </a:extLst>
              </p:cNvPr>
              <p:cNvSpPr txBox="1">
                <a:spLocks noRot="1" noChangeAspect="1" noMove="1" noResize="1" noEditPoints="1" noAdjustHandles="1" noChangeArrowheads="1" noChangeShapeType="1" noTextEdit="1"/>
              </p:cNvSpPr>
              <p:nvPr/>
            </p:nvSpPr>
            <p:spPr>
              <a:xfrm>
                <a:off x="7967067" y="4694866"/>
                <a:ext cx="304186" cy="276999"/>
              </a:xfrm>
              <a:prstGeom prst="rect">
                <a:avLst/>
              </a:prstGeom>
              <a:blipFill>
                <a:blip r:embed="rId2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E99065CD-62F9-6881-95C1-5DAF3E988D1E}"/>
                  </a:ext>
                </a:extLst>
              </p:cNvPr>
              <p:cNvSpPr txBox="1"/>
              <p:nvPr/>
            </p:nvSpPr>
            <p:spPr>
              <a:xfrm>
                <a:off x="7642232" y="4882429"/>
                <a:ext cx="3175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latin typeface="Cambria Math" panose="02040503050406030204" pitchFamily="18" charset="0"/>
                          <a:ea typeface="Cambria Math" panose="02040503050406030204" pitchFamily="18" charset="0"/>
                        </a:rPr>
                        <m:t>𝛽</m:t>
                      </m:r>
                    </m:oMath>
                  </m:oMathPara>
                </a14:m>
                <a:endParaRPr lang="de-DE" sz="1200" dirty="0"/>
              </a:p>
            </p:txBody>
          </p:sp>
        </mc:Choice>
        <mc:Fallback xmlns="">
          <p:sp>
            <p:nvSpPr>
              <p:cNvPr id="91" name="Textfeld 90">
                <a:extLst>
                  <a:ext uri="{FF2B5EF4-FFF2-40B4-BE49-F238E27FC236}">
                    <a16:creationId xmlns:a16="http://schemas.microsoft.com/office/drawing/2014/main" id="{E99065CD-62F9-6881-95C1-5DAF3E988D1E}"/>
                  </a:ext>
                </a:extLst>
              </p:cNvPr>
              <p:cNvSpPr txBox="1">
                <a:spLocks noRot="1" noChangeAspect="1" noMove="1" noResize="1" noEditPoints="1" noAdjustHandles="1" noChangeArrowheads="1" noChangeShapeType="1" noTextEdit="1"/>
              </p:cNvSpPr>
              <p:nvPr/>
            </p:nvSpPr>
            <p:spPr>
              <a:xfrm>
                <a:off x="7642232" y="4882429"/>
                <a:ext cx="317586" cy="276999"/>
              </a:xfrm>
              <a:prstGeom prst="rect">
                <a:avLst/>
              </a:prstGeom>
              <a:blipFill>
                <a:blip r:embed="rId25"/>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D1BC6460-37F8-1D15-1306-58048034CEFF}"/>
                  </a:ext>
                </a:extLst>
              </p:cNvPr>
              <p:cNvSpPr txBox="1"/>
              <p:nvPr/>
            </p:nvSpPr>
            <p:spPr>
              <a:xfrm>
                <a:off x="7004665" y="5309276"/>
                <a:ext cx="3093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a:latin typeface="Cambria Math" panose="02040503050406030204" pitchFamily="18" charset="0"/>
                          <a:ea typeface="Cambria Math" panose="02040503050406030204" pitchFamily="18" charset="0"/>
                        </a:rPr>
                        <m:t>𝛿</m:t>
                      </m:r>
                    </m:oMath>
                  </m:oMathPara>
                </a14:m>
                <a:endParaRPr lang="de-DE" sz="1200" dirty="0"/>
              </a:p>
            </p:txBody>
          </p:sp>
        </mc:Choice>
        <mc:Fallback xmlns="">
          <p:sp>
            <p:nvSpPr>
              <p:cNvPr id="92" name="Textfeld 91">
                <a:extLst>
                  <a:ext uri="{FF2B5EF4-FFF2-40B4-BE49-F238E27FC236}">
                    <a16:creationId xmlns:a16="http://schemas.microsoft.com/office/drawing/2014/main" id="{D1BC6460-37F8-1D15-1306-58048034CEFF}"/>
                  </a:ext>
                </a:extLst>
              </p:cNvPr>
              <p:cNvSpPr txBox="1">
                <a:spLocks noRot="1" noChangeAspect="1" noMove="1" noResize="1" noEditPoints="1" noAdjustHandles="1" noChangeArrowheads="1" noChangeShapeType="1" noTextEdit="1"/>
              </p:cNvSpPr>
              <p:nvPr/>
            </p:nvSpPr>
            <p:spPr>
              <a:xfrm>
                <a:off x="7004665" y="5309276"/>
                <a:ext cx="309315" cy="276999"/>
              </a:xfrm>
              <a:prstGeom prst="rect">
                <a:avLst/>
              </a:prstGeom>
              <a:blipFill>
                <a:blip r:embed="rId26"/>
                <a:stretch>
                  <a:fillRect/>
                </a:stretch>
              </a:blipFill>
            </p:spPr>
            <p:txBody>
              <a:bodyPr/>
              <a:lstStyle/>
              <a:p>
                <a:r>
                  <a:rPr lang="de-DE">
                    <a:noFill/>
                  </a:rPr>
                  <a:t> </a:t>
                </a:r>
              </a:p>
            </p:txBody>
          </p:sp>
        </mc:Fallback>
      </mc:AlternateContent>
      <p:sp>
        <p:nvSpPr>
          <p:cNvPr id="6" name="Fußzeilenplatzhalter 5">
            <a:extLst>
              <a:ext uri="{FF2B5EF4-FFF2-40B4-BE49-F238E27FC236}">
                <a16:creationId xmlns:a16="http://schemas.microsoft.com/office/drawing/2014/main" id="{62D7749C-84B7-2798-8397-849BF4B02619}"/>
              </a:ext>
            </a:extLst>
          </p:cNvPr>
          <p:cNvSpPr>
            <a:spLocks noGrp="1"/>
          </p:cNvSpPr>
          <p:nvPr>
            <p:ph type="ftr" sz="quarter" idx="10"/>
          </p:nvPr>
        </p:nvSpPr>
        <p:spPr>
          <a:xfrm>
            <a:off x="7619592" y="5956407"/>
            <a:ext cx="3136901" cy="246221"/>
          </a:xfrm>
        </p:spPr>
        <p:txBody>
          <a:bodyPr/>
          <a:lstStyle/>
          <a:p>
            <a:pPr defTabSz="957861"/>
            <a:r>
              <a:rPr lang="de-DE" dirty="0">
                <a:solidFill>
                  <a:prstClr val="black">
                    <a:tint val="75000"/>
                  </a:prstClr>
                </a:solidFill>
              </a:rPr>
              <a:t>Geometrie in der Ebene</a:t>
            </a:r>
          </a:p>
        </p:txBody>
      </p:sp>
    </p:spTree>
    <p:extLst>
      <p:ext uri="{BB962C8B-B14F-4D97-AF65-F5344CB8AC3E}">
        <p14:creationId xmlns:p14="http://schemas.microsoft.com/office/powerpoint/2010/main" val="3529507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F608A093-2DDC-C60B-B8FD-8AC6BA7997AF}"/>
              </a:ext>
            </a:extLst>
          </p:cNvPr>
          <p:cNvSpPr txBox="1"/>
          <p:nvPr/>
        </p:nvSpPr>
        <p:spPr>
          <a:xfrm>
            <a:off x="1136576" y="3212976"/>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pic>
        <p:nvPicPr>
          <p:cNvPr id="3" name="Grafik 2" descr="Ein Bild, das Screenshot, Grafiken, Logo, Grafikdesign enthält.&#10;&#10;Automatisch generierte Beschreibung">
            <a:extLst>
              <a:ext uri="{FF2B5EF4-FFF2-40B4-BE49-F238E27FC236}">
                <a16:creationId xmlns:a16="http://schemas.microsoft.com/office/drawing/2014/main" id="{21D5BD52-4360-A2A3-7053-77D3D168EEB4}"/>
              </a:ext>
            </a:extLst>
          </p:cNvPr>
          <p:cNvPicPr>
            <a:picLocks noChangeAspect="1"/>
          </p:cNvPicPr>
          <p:nvPr/>
        </p:nvPicPr>
        <p:blipFill rotWithShape="1">
          <a:blip r:embed="rId2">
            <a:extLst>
              <a:ext uri="{28A0092B-C50C-407E-A947-70E740481C1C}">
                <a14:useLocalDpi xmlns:a14="http://schemas.microsoft.com/office/drawing/2010/main" val="0"/>
              </a:ext>
            </a:extLst>
          </a:blip>
          <a:srcRect l="18975"/>
          <a:stretch/>
        </p:blipFill>
        <p:spPr>
          <a:xfrm>
            <a:off x="0" y="-14243"/>
            <a:ext cx="9906000" cy="6872243"/>
          </a:xfrm>
          <a:prstGeom prst="rect">
            <a:avLst/>
          </a:prstGeom>
        </p:spPr>
      </p:pic>
    </p:spTree>
    <p:extLst>
      <p:ext uri="{BB962C8B-B14F-4D97-AF65-F5344CB8AC3E}">
        <p14:creationId xmlns:p14="http://schemas.microsoft.com/office/powerpoint/2010/main" val="92963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490433E-9A3D-8C39-A6E1-CE16B391A6FA}"/>
                  </a:ext>
                </a:extLst>
              </p:cNvPr>
              <p:cNvSpPr>
                <a:spLocks noGrp="1"/>
              </p:cNvSpPr>
              <p:nvPr>
                <p:ph idx="1"/>
              </p:nvPr>
            </p:nvSpPr>
            <p:spPr/>
            <p:txBody>
              <a:bodyPr/>
              <a:lstStyle/>
              <a:p>
                <a:r>
                  <a:rPr lang="de-DE" sz="1600" b="1" dirty="0"/>
                  <a:t>Aufgabe 1</a:t>
                </a:r>
              </a:p>
              <a:p>
                <a:pPr marL="346075" indent="-342900">
                  <a:buAutoNum type="alphaLcParenR"/>
                </a:pPr>
                <a:r>
                  <a:rPr lang="de-DE" sz="1600" dirty="0"/>
                  <a:t>A = a</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 </m:t>
                    </m:r>
                  </m:oMath>
                </a14:m>
                <a:r>
                  <a:rPr lang="de-DE" sz="1600" dirty="0"/>
                  <a:t>b	</a:t>
                </a:r>
              </a:p>
              <a:p>
                <a:r>
                  <a:rPr lang="de-DE" sz="1600" dirty="0"/>
                  <a:t>       A = 4</a:t>
                </a:r>
                <a14:m>
                  <m:oMath xmlns:m="http://schemas.openxmlformats.org/officeDocument/2006/math">
                    <m:r>
                      <a:rPr lang="de-DE" sz="1600">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m:t>
                    </m:r>
                  </m:oMath>
                </a14:m>
                <a:r>
                  <a:rPr lang="de-DE" sz="1600" dirty="0"/>
                  <a:t> 2 = 8 cm²</a:t>
                </a:r>
              </a:p>
              <a:p>
                <a:r>
                  <a:rPr lang="de-DE" sz="1600" dirty="0"/>
                  <a:t>b)</a:t>
                </a:r>
              </a:p>
              <a:p>
                <a:r>
                  <a:rPr lang="de-DE" sz="1600" dirty="0"/>
                  <a:t>u</a:t>
                </a:r>
                <a:r>
                  <a:rPr lang="de-DE" sz="1600" baseline="-25000" dirty="0"/>
                  <a:t>Rechteck</a:t>
                </a:r>
                <a:r>
                  <a:rPr lang="de-DE" sz="1600" dirty="0"/>
                  <a:t> = 2a + 2b</a:t>
                </a:r>
              </a:p>
              <a:p>
                <a:r>
                  <a:rPr lang="de-DE" sz="1600" dirty="0"/>
                  <a:t>u</a:t>
                </a:r>
                <a:r>
                  <a:rPr lang="de-DE" sz="1600" baseline="-25000" dirty="0"/>
                  <a:t>Rechteck</a:t>
                </a:r>
                <a:r>
                  <a:rPr lang="de-DE" sz="1600" dirty="0"/>
                  <a:t>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5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3 = 16 cm</a:t>
                </a:r>
              </a:p>
              <a:p>
                <a:endParaRPr lang="de-DE" sz="1600" dirty="0"/>
              </a:p>
              <a:p>
                <a:r>
                  <a:rPr lang="de-DE" sz="1600" b="1" dirty="0"/>
                  <a:t>Aufgabe 2</a:t>
                </a:r>
              </a:p>
              <a:p>
                <a:pPr marL="346075" indent="-342900">
                  <a:buAutoNum type="alphaLcParenR"/>
                </a:pPr>
                <a:r>
                  <a:rPr lang="de-DE" sz="1600" dirty="0"/>
                  <a:t>Berechne die Rasenfläche eines Fußballfeldes, das 110 m lang und 70 m breit ist.</a:t>
                </a:r>
              </a:p>
              <a:p>
                <a:r>
                  <a:rPr lang="de-DE" sz="1600" dirty="0"/>
                  <a:t> A = a</a:t>
                </a:r>
                <a14:m>
                  <m:oMath xmlns:m="http://schemas.openxmlformats.org/officeDocument/2006/math">
                    <m:r>
                      <a:rPr lang="de-DE" sz="1600" b="0" i="0" smtClean="0">
                        <a:latin typeface="Cambria Math" panose="02040503050406030204" pitchFamily="18" charset="0"/>
                        <a:ea typeface="Cambria Math" panose="02040503050406030204" pitchFamily="18" charset="0"/>
                      </a:rPr>
                      <m:t> </m:t>
                    </m:r>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 </m:t>
                    </m:r>
                  </m:oMath>
                </a14:m>
                <a:r>
                  <a:rPr lang="de-DE" sz="1600" dirty="0"/>
                  <a:t>b	A = 110 </a:t>
                </a:r>
                <a14:m>
                  <m:oMath xmlns:m="http://schemas.openxmlformats.org/officeDocument/2006/math">
                    <m:r>
                      <a:rPr lang="de-DE" sz="1600">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m:t>
                    </m:r>
                  </m:oMath>
                </a14:m>
                <a:r>
                  <a:rPr lang="de-DE" sz="1600" dirty="0"/>
                  <a:t> 70 = 7.700 m²</a:t>
                </a:r>
              </a:p>
              <a:p>
                <a:pPr algn="just"/>
                <a:endParaRPr lang="de-DE" sz="1600" dirty="0"/>
              </a:p>
              <a:p>
                <a:pPr algn="just"/>
                <a:r>
                  <a:rPr lang="de-DE" sz="1600" dirty="0"/>
                  <a:t>b) Berechne auch den Umfang dieses Fußballfeldes. Stelle dir dabei vor, wie weit es ist, wenn man einmal um das ganze Feld laufen möchte.</a:t>
                </a:r>
              </a:p>
              <a:p>
                <a:r>
                  <a:rPr lang="de-DE" sz="1600" dirty="0"/>
                  <a:t>u</a:t>
                </a:r>
                <a:r>
                  <a:rPr lang="de-DE" sz="1600" baseline="-25000" dirty="0"/>
                  <a:t>Rechteck</a:t>
                </a:r>
                <a:r>
                  <a:rPr lang="de-DE" sz="1600" dirty="0"/>
                  <a:t> = 2a + 2b</a:t>
                </a:r>
              </a:p>
              <a:p>
                <a:r>
                  <a:rPr lang="de-DE" sz="1600" dirty="0"/>
                  <a:t>u</a:t>
                </a:r>
                <a:r>
                  <a:rPr lang="de-DE" sz="1600" baseline="-25000" dirty="0"/>
                  <a:t>Rechteck</a:t>
                </a:r>
                <a:r>
                  <a:rPr lang="de-DE" sz="1600" dirty="0"/>
                  <a:t>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110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70 = 360 m</a:t>
                </a:r>
              </a:p>
              <a:p>
                <a:endParaRPr lang="de-DE" dirty="0"/>
              </a:p>
              <a:p>
                <a:endParaRPr lang="de-DE" dirty="0"/>
              </a:p>
            </p:txBody>
          </p:sp>
        </mc:Choice>
        <mc:Fallback xmlns="">
          <p:sp>
            <p:nvSpPr>
              <p:cNvPr id="2" name="Inhaltsplatzhalter 1">
                <a:extLst>
                  <a:ext uri="{FF2B5EF4-FFF2-40B4-BE49-F238E27FC236}">
                    <a16:creationId xmlns:a16="http://schemas.microsoft.com/office/drawing/2014/main" id="{6490433E-9A3D-8C39-A6E1-CE16B391A6F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24DE36B1-898B-788B-E098-E01331E1A143}"/>
              </a:ext>
            </a:extLst>
          </p:cNvPr>
          <p:cNvSpPr>
            <a:spLocks noGrp="1"/>
          </p:cNvSpPr>
          <p:nvPr>
            <p:ph type="body" sz="quarter" idx="11"/>
          </p:nvPr>
        </p:nvSpPr>
        <p:spPr/>
        <p:txBody>
          <a:bodyPr/>
          <a:lstStyle/>
          <a:p>
            <a:endParaRPr lang="de-DE"/>
          </a:p>
        </p:txBody>
      </p:sp>
      <p:sp>
        <p:nvSpPr>
          <p:cNvPr id="5" name="Titel 3">
            <a:extLst>
              <a:ext uri="{FF2B5EF4-FFF2-40B4-BE49-F238E27FC236}">
                <a16:creationId xmlns:a16="http://schemas.microsoft.com/office/drawing/2014/main" id="{DEE62308-38FE-A7A5-340B-B805ECBE9BF2}"/>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sp>
        <p:nvSpPr>
          <p:cNvPr id="6" name="Fußzeilenplatzhalter 5">
            <a:extLst>
              <a:ext uri="{FF2B5EF4-FFF2-40B4-BE49-F238E27FC236}">
                <a16:creationId xmlns:a16="http://schemas.microsoft.com/office/drawing/2014/main" id="{20F2C185-1D24-C8B9-C9B5-3D3791FA37EF}"/>
              </a:ext>
            </a:extLst>
          </p:cNvPr>
          <p:cNvSpPr txBox="1">
            <a:spLocks/>
          </p:cNvSpPr>
          <p:nvPr/>
        </p:nvSpPr>
        <p:spPr>
          <a:xfrm>
            <a:off x="7617296" y="5981558"/>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Geometrie in der Ebene</a:t>
            </a:r>
          </a:p>
        </p:txBody>
      </p:sp>
    </p:spTree>
    <p:extLst>
      <p:ext uri="{BB962C8B-B14F-4D97-AF65-F5344CB8AC3E}">
        <p14:creationId xmlns:p14="http://schemas.microsoft.com/office/powerpoint/2010/main" val="54221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D4925A-A1BF-A552-14D1-7D85DF7C97A9}"/>
              </a:ext>
            </a:extLst>
          </p:cNvPr>
          <p:cNvSpPr>
            <a:spLocks noGrp="1"/>
          </p:cNvSpPr>
          <p:nvPr>
            <p:ph idx="1"/>
          </p:nvPr>
        </p:nvSpPr>
        <p:spPr>
          <a:xfrm>
            <a:off x="59394" y="980728"/>
            <a:ext cx="9203968" cy="5253223"/>
          </a:xfrm>
        </p:spPr>
        <p:txBody>
          <a:bodyPr/>
          <a:lstStyle/>
          <a:p>
            <a:pPr>
              <a:lnSpc>
                <a:spcPct val="150000"/>
              </a:lnSpc>
            </a:pPr>
            <a:r>
              <a:rPr lang="de-DE" sz="1600" b="1" dirty="0">
                <a:solidFill>
                  <a:schemeClr val="tx1"/>
                </a:solidFill>
              </a:rPr>
              <a:t>Aufgabe  1</a:t>
            </a:r>
          </a:p>
          <a:p>
            <a:pPr>
              <a:lnSpc>
                <a:spcPct val="150000"/>
              </a:lnSpc>
            </a:pPr>
            <a:r>
              <a:rPr lang="de-DE" sz="1600" dirty="0"/>
              <a:t>Gegeben ist ein rechtwinkliges Dreieck mit den Maßen 3 cm, 4 cm und 5 cm.</a:t>
            </a:r>
          </a:p>
          <a:p>
            <a:pPr marL="0">
              <a:lnSpc>
                <a:spcPct val="150000"/>
              </a:lnSpc>
              <a:spcBef>
                <a:spcPts val="0"/>
              </a:spcBef>
            </a:pPr>
            <a:r>
              <a:rPr lang="de-DE" sz="1600" dirty="0"/>
              <a:t>a) Trage in der Skizze (nicht maßstabsgerecht) die passenden Seitenlängen </a:t>
            </a:r>
          </a:p>
          <a:p>
            <a:pPr marL="0">
              <a:lnSpc>
                <a:spcPct val="150000"/>
              </a:lnSpc>
              <a:spcBef>
                <a:spcPts val="0"/>
              </a:spcBef>
            </a:pPr>
            <a:r>
              <a:rPr lang="de-DE" sz="1600" dirty="0"/>
              <a:t>ein und markiere den rechten Winkel.</a:t>
            </a:r>
          </a:p>
          <a:p>
            <a:pPr>
              <a:lnSpc>
                <a:spcPct val="150000"/>
              </a:lnSpc>
            </a:pPr>
            <a:r>
              <a:rPr lang="de-DE" sz="1600" dirty="0"/>
              <a:t>b) Suche in der MSA-Formelsammlung nach der passenden Formel zur Flächenberechnung und notiere sie.</a:t>
            </a:r>
          </a:p>
          <a:p>
            <a:pPr>
              <a:lnSpc>
                <a:spcPct val="150000"/>
              </a:lnSpc>
            </a:pPr>
            <a:r>
              <a:rPr lang="de-DE" sz="1600" dirty="0"/>
              <a:t>c) Berechne den Flächeninhalt des Dreiecks.</a:t>
            </a:r>
          </a:p>
          <a:p>
            <a:pPr>
              <a:lnSpc>
                <a:spcPct val="150000"/>
              </a:lnSpc>
            </a:pPr>
            <a:endParaRPr lang="de-DE" dirty="0"/>
          </a:p>
          <a:p>
            <a:pPr>
              <a:lnSpc>
                <a:spcPct val="150000"/>
              </a:lnSpc>
            </a:pPr>
            <a:r>
              <a:rPr lang="de-DE" dirty="0"/>
              <a:t> </a:t>
            </a:r>
          </a:p>
          <a:p>
            <a:pPr>
              <a:lnSpc>
                <a:spcPct val="150000"/>
              </a:lnSpc>
            </a:pPr>
            <a:r>
              <a:rPr lang="de-DE" dirty="0"/>
              <a:t> </a:t>
            </a:r>
          </a:p>
        </p:txBody>
      </p:sp>
      <p:sp>
        <p:nvSpPr>
          <p:cNvPr id="3" name="Textplatzhalter 2">
            <a:extLst>
              <a:ext uri="{FF2B5EF4-FFF2-40B4-BE49-F238E27FC236}">
                <a16:creationId xmlns:a16="http://schemas.microsoft.com/office/drawing/2014/main" id="{831D5EAD-B142-9C85-BA0B-CB17F5898D2A}"/>
              </a:ext>
            </a:extLst>
          </p:cNvPr>
          <p:cNvSpPr>
            <a:spLocks noGrp="1"/>
          </p:cNvSpPr>
          <p:nvPr>
            <p:ph type="body" sz="quarter" idx="11"/>
          </p:nvPr>
        </p:nvSpPr>
        <p:spPr/>
        <p:txBody>
          <a:bodyPr/>
          <a:lstStyle/>
          <a:p>
            <a:r>
              <a:rPr lang="de-DE" dirty="0"/>
              <a:t>Station</a:t>
            </a:r>
          </a:p>
        </p:txBody>
      </p:sp>
      <p:sp>
        <p:nvSpPr>
          <p:cNvPr id="4" name="Titel 3">
            <a:extLst>
              <a:ext uri="{FF2B5EF4-FFF2-40B4-BE49-F238E27FC236}">
                <a16:creationId xmlns:a16="http://schemas.microsoft.com/office/drawing/2014/main" id="{C962C0F2-D11E-C4CC-AC2D-5F82D4D387D4}"/>
              </a:ext>
            </a:extLst>
          </p:cNvPr>
          <p:cNvSpPr>
            <a:spLocks noGrp="1"/>
          </p:cNvSpPr>
          <p:nvPr>
            <p:ph type="title"/>
          </p:nvPr>
        </p:nvSpPr>
        <p:spPr/>
        <p:txBody>
          <a:bodyPr/>
          <a:lstStyle/>
          <a:p>
            <a:r>
              <a:rPr lang="de-DE" dirty="0"/>
              <a:t>Fläche rechtwinkliges Dreieck</a:t>
            </a:r>
          </a:p>
        </p:txBody>
      </p:sp>
      <p:sp>
        <p:nvSpPr>
          <p:cNvPr id="9" name="Rechtwinkliges Dreieck 8">
            <a:extLst>
              <a:ext uri="{FF2B5EF4-FFF2-40B4-BE49-F238E27FC236}">
                <a16:creationId xmlns:a16="http://schemas.microsoft.com/office/drawing/2014/main" id="{D9049F21-080A-43D8-43EB-46760BEE78C0}"/>
              </a:ext>
            </a:extLst>
          </p:cNvPr>
          <p:cNvSpPr/>
          <p:nvPr/>
        </p:nvSpPr>
        <p:spPr>
          <a:xfrm>
            <a:off x="7185248" y="1340768"/>
            <a:ext cx="1674406" cy="1156797"/>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ußzeilenplatzhalter 5">
            <a:extLst>
              <a:ext uri="{FF2B5EF4-FFF2-40B4-BE49-F238E27FC236}">
                <a16:creationId xmlns:a16="http://schemas.microsoft.com/office/drawing/2014/main" id="{68C38A3F-0D05-4E88-2402-933E99746EDE}"/>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D24D1081-A1E3-0688-9BCD-BAF90EFB26E0}"/>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4</a:t>
            </a:r>
          </a:p>
        </p:txBody>
      </p:sp>
      <p:grpSp>
        <p:nvGrpSpPr>
          <p:cNvPr id="20" name="Knopf1">
            <a:extLst>
              <a:ext uri="{FF2B5EF4-FFF2-40B4-BE49-F238E27FC236}">
                <a16:creationId xmlns:a16="http://schemas.microsoft.com/office/drawing/2014/main" id="{5213E50E-DA07-DD3D-337A-8C5FD91747BF}"/>
              </a:ext>
            </a:extLst>
          </p:cNvPr>
          <p:cNvGrpSpPr/>
          <p:nvPr/>
        </p:nvGrpSpPr>
        <p:grpSpPr>
          <a:xfrm>
            <a:off x="9383011" y="1045049"/>
            <a:ext cx="525690" cy="504000"/>
            <a:chOff x="8550142" y="4941168"/>
            <a:chExt cx="593858" cy="576064"/>
          </a:xfrm>
          <a:solidFill>
            <a:schemeClr val="accent1"/>
          </a:solidFill>
        </p:grpSpPr>
        <p:sp>
          <p:nvSpPr>
            <p:cNvPr id="21" name="Rechteck 20">
              <a:extLst>
                <a:ext uri="{FF2B5EF4-FFF2-40B4-BE49-F238E27FC236}">
                  <a16:creationId xmlns:a16="http://schemas.microsoft.com/office/drawing/2014/main" id="{8F7B3055-FDBF-5016-2BC1-2B4586CD3C7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21">
              <a:extLst>
                <a:ext uri="{FF2B5EF4-FFF2-40B4-BE49-F238E27FC236}">
                  <a16:creationId xmlns:a16="http://schemas.microsoft.com/office/drawing/2014/main" id="{C215D6F2-287B-90BC-59A1-A08F03A7A2F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3" name="Hilfe 1 Grafik">
            <a:extLst>
              <a:ext uri="{FF2B5EF4-FFF2-40B4-BE49-F238E27FC236}">
                <a16:creationId xmlns:a16="http://schemas.microsoft.com/office/drawing/2014/main" id="{FD6207AE-99B6-143A-4511-66F83EDCAD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9406" y="767209"/>
            <a:ext cx="7814746" cy="4458304"/>
          </a:xfrm>
          <a:prstGeom prst="rect">
            <a:avLst/>
          </a:prstGeom>
          <a:effectLst>
            <a:glow rad="190500">
              <a:schemeClr val="accent1">
                <a:lumMod val="20000"/>
                <a:lumOff val="80000"/>
                <a:alpha val="85000"/>
              </a:schemeClr>
            </a:glow>
            <a:softEdge rad="0"/>
          </a:effectLst>
        </p:spPr>
      </p:pic>
      <p:grpSp>
        <p:nvGrpSpPr>
          <p:cNvPr id="24" name="Knopf2">
            <a:extLst>
              <a:ext uri="{FF2B5EF4-FFF2-40B4-BE49-F238E27FC236}">
                <a16:creationId xmlns:a16="http://schemas.microsoft.com/office/drawing/2014/main" id="{2BA2BC17-3F0A-5E58-923F-15CAB6273A42}"/>
              </a:ext>
            </a:extLst>
          </p:cNvPr>
          <p:cNvGrpSpPr/>
          <p:nvPr/>
        </p:nvGrpSpPr>
        <p:grpSpPr>
          <a:xfrm>
            <a:off x="9383011" y="1677530"/>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C1A4F4DA-9972-FBAF-B34E-4F203234DAD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25">
              <a:extLst>
                <a:ext uri="{FF2B5EF4-FFF2-40B4-BE49-F238E27FC236}">
                  <a16:creationId xmlns:a16="http://schemas.microsoft.com/office/drawing/2014/main" id="{A1C817C8-71DB-919B-032C-3FCC44B1EF2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27" name="Hilfe 2 Grafik">
            <a:extLst>
              <a:ext uri="{FF2B5EF4-FFF2-40B4-BE49-F238E27FC236}">
                <a16:creationId xmlns:a16="http://schemas.microsoft.com/office/drawing/2014/main" id="{33F594AA-1092-FED9-3658-644709A7B8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04314" y="933561"/>
            <a:ext cx="7847729"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614120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61538E-6 4.44444E-6 L -0.88093 4.44444E-6 " pathEditMode="relative" rAng="0" ptsTypes="AA">
                                      <p:cBhvr>
                                        <p:cTn id="6" dur="2000" fill="hold"/>
                                        <p:tgtEl>
                                          <p:spTgt spid="23"/>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61538E-6 4.44444E-6 " pathEditMode="relative" rAng="0" ptsTypes="AA">
                                      <p:cBhvr>
                                        <p:cTn id="10" dur="2000" fill="hold"/>
                                        <p:tgtEl>
                                          <p:spTgt spid="23"/>
                                        </p:tgtEl>
                                        <p:attrNameLst>
                                          <p:attrName>ppt_x</p:attrName>
                                          <p:attrName>ppt_y</p:attrName>
                                        </p:attrNameLst>
                                      </p:cBhvr>
                                      <p:rCtr x="44038" y="0"/>
                                    </p:animMotion>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1.48148E-6 L -0.88093 -1.48148E-6 " pathEditMode="relative" rAng="0" ptsTypes="AA">
                                      <p:cBhvr>
                                        <p:cTn id="15" dur="2000" fill="hold"/>
                                        <p:tgtEl>
                                          <p:spTgt spid="27"/>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48148E-6 L 4.35897E-6 -1.48148E-6 " pathEditMode="relative" rAng="0" ptsTypes="AA">
                                      <p:cBhvr>
                                        <p:cTn id="19" dur="2000" fill="hold"/>
                                        <p:tgtEl>
                                          <p:spTgt spid="27"/>
                                        </p:tgtEl>
                                        <p:attrNameLst>
                                          <p:attrName>ppt_x</p:attrName>
                                          <p:attrName>ppt_y</p:attrName>
                                        </p:attrNameLst>
                                      </p:cBhvr>
                                      <p:rCtr x="44038" y="0"/>
                                    </p:animMotion>
                                  </p:childTnLst>
                                </p:cTn>
                              </p:par>
                            </p:childTnLst>
                          </p:cTn>
                        </p:par>
                      </p:childTnLst>
                    </p:cTn>
                  </p:par>
                </p:childTnLst>
              </p:cTn>
              <p:nextCondLst>
                <p:cond evt="onClick" delay="0">
                  <p:tgtEl>
                    <p:spTgt spid="2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D4925A-A1BF-A552-14D1-7D85DF7C97A9}"/>
                  </a:ext>
                </a:extLst>
              </p:cNvPr>
              <p:cNvSpPr>
                <a:spLocks noGrp="1"/>
              </p:cNvSpPr>
              <p:nvPr>
                <p:ph idx="1"/>
              </p:nvPr>
            </p:nvSpPr>
            <p:spPr>
              <a:xfrm>
                <a:off x="64289" y="980728"/>
                <a:ext cx="9203968" cy="5253223"/>
              </a:xfrm>
            </p:spPr>
            <p:txBody>
              <a:bodyPr/>
              <a:lstStyle/>
              <a:p>
                <a:pPr>
                  <a:lnSpc>
                    <a:spcPct val="150000"/>
                  </a:lnSpc>
                </a:pPr>
                <a:r>
                  <a:rPr lang="de-DE" sz="1600" b="1" dirty="0">
                    <a:solidFill>
                      <a:schemeClr val="tx1"/>
                    </a:solidFill>
                  </a:rPr>
                  <a:t>Aufgabe  1</a:t>
                </a:r>
              </a:p>
              <a:p>
                <a:pPr>
                  <a:lnSpc>
                    <a:spcPct val="150000"/>
                  </a:lnSpc>
                </a:pPr>
                <a:r>
                  <a:rPr lang="de-DE" sz="1600" dirty="0"/>
                  <a:t>Gegeben ist ein rechtwinkliges Dreieck mit den Maßen 3 cm, 4 cm und 5 cm.</a:t>
                </a:r>
              </a:p>
              <a:p>
                <a:pPr>
                  <a:lnSpc>
                    <a:spcPct val="150000"/>
                  </a:lnSpc>
                </a:pPr>
                <a:r>
                  <a:rPr lang="de-DE" sz="1600" dirty="0"/>
                  <a:t>Trage in der Skizze (nicht maßstabsgerecht) die passenden Seitenlängen </a:t>
                </a:r>
              </a:p>
              <a:p>
                <a:pPr>
                  <a:lnSpc>
                    <a:spcPct val="150000"/>
                  </a:lnSpc>
                </a:pPr>
                <a:r>
                  <a:rPr lang="de-DE" sz="1600" dirty="0"/>
                  <a:t>       ein und markiere den rechten Winkel.</a:t>
                </a:r>
              </a:p>
              <a:p>
                <a:pPr>
                  <a:lnSpc>
                    <a:spcPct val="150000"/>
                  </a:lnSpc>
                </a:pPr>
                <a:r>
                  <a:rPr lang="de-DE" sz="1600" dirty="0"/>
                  <a:t>b) Suche in der MSA-Formelsammlung nach der passenden Formel zur Flächenberechnung und notiere sie.  	</a:t>
                </a:r>
                <a14:m>
                  <m:oMath xmlns:m="http://schemas.openxmlformats.org/officeDocument/2006/math">
                    <m:r>
                      <a:rPr lang="de-DE" sz="1600" i="1" dirty="0" smtClean="0">
                        <a:latin typeface="Cambria Math" panose="02040503050406030204" pitchFamily="18" charset="0"/>
                      </a:rPr>
                      <m:t>𝐴</m:t>
                    </m:r>
                    <m:r>
                      <a:rPr lang="de-DE" sz="1600" i="1" dirty="0" smtClean="0">
                        <a:latin typeface="Cambria Math" panose="02040503050406030204" pitchFamily="18" charset="0"/>
                      </a:rPr>
                      <m:t> =</m:t>
                    </m:r>
                  </m:oMath>
                </a14:m>
                <a:r>
                  <a:rPr lang="de-DE" sz="1600" dirty="0"/>
                  <a:t>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2</m:t>
                        </m:r>
                      </m:den>
                    </m:f>
                    <m:r>
                      <a:rPr lang="de-DE" sz="1600" b="0" i="1" smtClean="0">
                        <a:latin typeface="Cambria Math" panose="02040503050406030204" pitchFamily="18" charset="0"/>
                      </a:rPr>
                      <m:t>𝑎</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𝑏</m:t>
                    </m:r>
                  </m:oMath>
                </a14:m>
                <a:endParaRPr lang="de-DE" sz="1600" dirty="0"/>
              </a:p>
              <a:p>
                <a:pPr>
                  <a:lnSpc>
                    <a:spcPct val="150000"/>
                  </a:lnSpc>
                </a:pPr>
                <a:r>
                  <a:rPr lang="de-DE" sz="1600" dirty="0"/>
                  <a:t>c) Berechne den Flächeninhalt des Dreiecks.</a:t>
                </a:r>
              </a:p>
              <a:p>
                <a:pPr>
                  <a:lnSpc>
                    <a:spcPct val="150000"/>
                  </a:lnSpc>
                </a:pPr>
                <a14:m>
                  <m:oMath xmlns:m="http://schemas.openxmlformats.org/officeDocument/2006/math">
                    <m:r>
                      <a:rPr lang="de-DE" sz="1600" i="1" dirty="0" smtClean="0">
                        <a:latin typeface="Cambria Math" panose="02040503050406030204" pitchFamily="18" charset="0"/>
                      </a:rPr>
                      <m:t>𝐴</m:t>
                    </m:r>
                    <m:r>
                      <a:rPr lang="de-DE" sz="1600" i="1" dirty="0" smtClean="0">
                        <a:latin typeface="Cambria Math" panose="02040503050406030204" pitchFamily="18" charset="0"/>
                      </a:rPr>
                      <m:t> = </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3</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4</m:t>
                    </m:r>
                  </m:oMath>
                </a14:m>
                <a:r>
                  <a:rPr lang="de-DE" sz="1600" dirty="0"/>
                  <a:t> = 6 cm²</a:t>
                </a:r>
              </a:p>
              <a:p>
                <a:pPr>
                  <a:lnSpc>
                    <a:spcPct val="150000"/>
                  </a:lnSpc>
                </a:pPr>
                <a:r>
                  <a:rPr lang="de-DE" sz="1600" dirty="0"/>
                  <a:t>Zur Berechnung der Fläche rechtwinkliger Dreiecke multipliziert man die Länge der beiden Katheten (kürzeren Seiten) und teilt durch 2.</a:t>
                </a:r>
              </a:p>
              <a:p>
                <a:pPr>
                  <a:lnSpc>
                    <a:spcPct val="150000"/>
                  </a:lnSpc>
                </a:pPr>
                <a:endParaRPr lang="de-DE" dirty="0"/>
              </a:p>
              <a:p>
                <a:pPr>
                  <a:lnSpc>
                    <a:spcPct val="150000"/>
                  </a:lnSpc>
                </a:pPr>
                <a:endParaRPr lang="de-DE" dirty="0"/>
              </a:p>
              <a:p>
                <a:pPr>
                  <a:lnSpc>
                    <a:spcPct val="150000"/>
                  </a:lnSpc>
                </a:pPr>
                <a:r>
                  <a:rPr lang="de-DE" dirty="0"/>
                  <a:t> </a:t>
                </a:r>
              </a:p>
              <a:p>
                <a:pPr>
                  <a:lnSpc>
                    <a:spcPct val="150000"/>
                  </a:lnSpc>
                </a:pPr>
                <a:r>
                  <a:rPr lang="de-DE" dirty="0"/>
                  <a:t> </a:t>
                </a:r>
              </a:p>
            </p:txBody>
          </p:sp>
        </mc:Choice>
        <mc:Fallback xmlns="">
          <p:sp>
            <p:nvSpPr>
              <p:cNvPr id="2" name="Inhaltsplatzhalter 1">
                <a:extLst>
                  <a:ext uri="{FF2B5EF4-FFF2-40B4-BE49-F238E27FC236}">
                    <a16:creationId xmlns:a16="http://schemas.microsoft.com/office/drawing/2014/main" id="{44D4925A-A1BF-A552-14D1-7D85DF7C97A9}"/>
                  </a:ext>
                </a:extLst>
              </p:cNvPr>
              <p:cNvSpPr>
                <a:spLocks noGrp="1" noRot="1" noChangeAspect="1" noMove="1" noResize="1" noEditPoints="1" noAdjustHandles="1" noChangeArrowheads="1" noChangeShapeType="1" noTextEdit="1"/>
              </p:cNvSpPr>
              <p:nvPr>
                <p:ph idx="1"/>
              </p:nvPr>
            </p:nvSpPr>
            <p:spPr>
              <a:xfrm>
                <a:off x="64289" y="980728"/>
                <a:ext cx="9203968" cy="5253223"/>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31D5EAD-B142-9C85-BA0B-CB17F5898D2A}"/>
              </a:ext>
            </a:extLst>
          </p:cNvPr>
          <p:cNvSpPr>
            <a:spLocks noGrp="1"/>
          </p:cNvSpPr>
          <p:nvPr>
            <p:ph type="body" sz="quarter" idx="11"/>
          </p:nvPr>
        </p:nvSpPr>
        <p:spPr/>
        <p:txBody>
          <a:bodyPr/>
          <a:lstStyle/>
          <a:p>
            <a:r>
              <a:rPr lang="de-DE" dirty="0"/>
              <a:t>Station</a:t>
            </a:r>
          </a:p>
        </p:txBody>
      </p:sp>
      <p:sp>
        <p:nvSpPr>
          <p:cNvPr id="4" name="Titel 3">
            <a:extLst>
              <a:ext uri="{FF2B5EF4-FFF2-40B4-BE49-F238E27FC236}">
                <a16:creationId xmlns:a16="http://schemas.microsoft.com/office/drawing/2014/main" id="{C962C0F2-D11E-C4CC-AC2D-5F82D4D387D4}"/>
              </a:ext>
            </a:extLst>
          </p:cNvPr>
          <p:cNvSpPr>
            <a:spLocks noGrp="1"/>
          </p:cNvSpPr>
          <p:nvPr>
            <p:ph type="title"/>
          </p:nvPr>
        </p:nvSpPr>
        <p:spPr/>
        <p:txBody>
          <a:bodyPr/>
          <a:lstStyle/>
          <a:p>
            <a:r>
              <a:rPr lang="de-DE" dirty="0"/>
              <a:t>Lösung</a:t>
            </a:r>
          </a:p>
        </p:txBody>
      </p:sp>
      <p:sp>
        <p:nvSpPr>
          <p:cNvPr id="10" name="Fußzeilenplatzhalter 5">
            <a:extLst>
              <a:ext uri="{FF2B5EF4-FFF2-40B4-BE49-F238E27FC236}">
                <a16:creationId xmlns:a16="http://schemas.microsoft.com/office/drawing/2014/main" id="{136F88EC-2028-9932-EBA0-1F7F09DCB5F7}"/>
              </a:ext>
            </a:extLst>
          </p:cNvPr>
          <p:cNvSpPr>
            <a:spLocks noGrp="1"/>
          </p:cNvSpPr>
          <p:nvPr>
            <p:ph type="ftr" sz="quarter" idx="10"/>
          </p:nvPr>
        </p:nvSpPr>
        <p:spPr>
          <a:xfrm>
            <a:off x="7617296" y="5981558"/>
            <a:ext cx="3136901" cy="246221"/>
          </a:xfrm>
        </p:spPr>
        <p:txBody>
          <a:bodyPr/>
          <a:lstStyle/>
          <a:p>
            <a:pPr defTabSz="957861"/>
            <a:r>
              <a:rPr lang="de-DE" dirty="0">
                <a:solidFill>
                  <a:prstClr val="black">
                    <a:tint val="75000"/>
                  </a:prstClr>
                </a:solidFill>
              </a:rPr>
              <a:t>Geometrie in der Ebene</a:t>
            </a:r>
          </a:p>
        </p:txBody>
      </p:sp>
      <p:sp>
        <p:nvSpPr>
          <p:cNvPr id="6" name="Titel 3">
            <a:extLst>
              <a:ext uri="{FF2B5EF4-FFF2-40B4-BE49-F238E27FC236}">
                <a16:creationId xmlns:a16="http://schemas.microsoft.com/office/drawing/2014/main" id="{3A16000A-D8DD-B23D-02CA-67ADFC11246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4</a:t>
            </a: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889374AC-9183-7D2B-B0F4-8D63E18ADD83}"/>
                  </a:ext>
                </a:extLst>
              </p14:cNvPr>
              <p14:cNvContentPartPr/>
              <p14:nvPr/>
            </p14:nvContentPartPr>
            <p14:xfrm>
              <a:off x="7525721" y="2541715"/>
              <a:ext cx="360" cy="360"/>
            </p14:xfrm>
          </p:contentPart>
        </mc:Choice>
        <mc:Fallback xmlns="">
          <p:pic>
            <p:nvPicPr>
              <p:cNvPr id="13" name="Freihand 12">
                <a:extLst>
                  <a:ext uri="{FF2B5EF4-FFF2-40B4-BE49-F238E27FC236}">
                    <a16:creationId xmlns:a16="http://schemas.microsoft.com/office/drawing/2014/main" id="{889374AC-9183-7D2B-B0F4-8D63E18ADD83}"/>
                  </a:ext>
                </a:extLst>
              </p:cNvPr>
              <p:cNvPicPr/>
              <p:nvPr/>
            </p:nvPicPr>
            <p:blipFill>
              <a:blip r:embed="rId4"/>
              <a:stretch>
                <a:fillRect/>
              </a:stretch>
            </p:blipFill>
            <p:spPr>
              <a:xfrm>
                <a:off x="7521401" y="2537395"/>
                <a:ext cx="9000" cy="9000"/>
              </a:xfrm>
              <a:prstGeom prst="rect">
                <a:avLst/>
              </a:prstGeom>
            </p:spPr>
          </p:pic>
        </mc:Fallback>
      </mc:AlternateContent>
      <p:grpSp>
        <p:nvGrpSpPr>
          <p:cNvPr id="19" name="Gruppieren 18">
            <a:extLst>
              <a:ext uri="{FF2B5EF4-FFF2-40B4-BE49-F238E27FC236}">
                <a16:creationId xmlns:a16="http://schemas.microsoft.com/office/drawing/2014/main" id="{2C697D49-88C1-9E99-E50B-DC158193CAF1}"/>
              </a:ext>
            </a:extLst>
          </p:cNvPr>
          <p:cNvGrpSpPr/>
          <p:nvPr/>
        </p:nvGrpSpPr>
        <p:grpSpPr>
          <a:xfrm>
            <a:off x="6545671" y="1340768"/>
            <a:ext cx="2322478" cy="1490279"/>
            <a:chOff x="6785045" y="1474863"/>
            <a:chExt cx="2322478" cy="1490279"/>
          </a:xfrm>
        </p:grpSpPr>
        <p:sp>
          <p:nvSpPr>
            <p:cNvPr id="9" name="Rechtwinkliges Dreieck 8">
              <a:extLst>
                <a:ext uri="{FF2B5EF4-FFF2-40B4-BE49-F238E27FC236}">
                  <a16:creationId xmlns:a16="http://schemas.microsoft.com/office/drawing/2014/main" id="{D9049F21-080A-43D8-43EB-46760BEE78C0}"/>
                </a:ext>
              </a:extLst>
            </p:cNvPr>
            <p:cNvSpPr/>
            <p:nvPr/>
          </p:nvSpPr>
          <p:spPr>
            <a:xfrm>
              <a:off x="7433117" y="1474863"/>
              <a:ext cx="1674406" cy="1156797"/>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n w="0"/>
                <a:solidFill>
                  <a:schemeClr val="tx1"/>
                </a:solidFill>
                <a:effectLst>
                  <a:outerShdw blurRad="38100" dist="19050" dir="2700000" algn="tl" rotWithShape="0">
                    <a:schemeClr val="dk1">
                      <a:alpha val="40000"/>
                    </a:schemeClr>
                  </a:outerShdw>
                </a:effectLst>
              </a:endParaRPr>
            </a:p>
          </p:txBody>
        </p:sp>
        <p:sp>
          <p:nvSpPr>
            <p:cNvPr id="7" name="Textfeld 6">
              <a:extLst>
                <a:ext uri="{FF2B5EF4-FFF2-40B4-BE49-F238E27FC236}">
                  <a16:creationId xmlns:a16="http://schemas.microsoft.com/office/drawing/2014/main" id="{1E681EC7-C19A-AA37-71E7-1F6B289B07C2}"/>
                </a:ext>
              </a:extLst>
            </p:cNvPr>
            <p:cNvSpPr txBox="1"/>
            <p:nvPr/>
          </p:nvSpPr>
          <p:spPr>
            <a:xfrm>
              <a:off x="8116805" y="1683930"/>
              <a:ext cx="648072" cy="369332"/>
            </a:xfrm>
            <a:prstGeom prst="rect">
              <a:avLst/>
            </a:prstGeom>
            <a:noFill/>
          </p:spPr>
          <p:txBody>
            <a:bodyPr wrap="square" rtlCol="0">
              <a:spAutoFit/>
            </a:bodyPr>
            <a:lstStyle/>
            <a:p>
              <a:r>
                <a:rPr lang="de-DE" dirty="0"/>
                <a:t>5 cm</a:t>
              </a:r>
            </a:p>
          </p:txBody>
        </p:sp>
        <p:sp>
          <p:nvSpPr>
            <p:cNvPr id="8" name="Textfeld 7">
              <a:extLst>
                <a:ext uri="{FF2B5EF4-FFF2-40B4-BE49-F238E27FC236}">
                  <a16:creationId xmlns:a16="http://schemas.microsoft.com/office/drawing/2014/main" id="{EF85E1AC-A156-838F-00FD-371DB647EA11}"/>
                </a:ext>
              </a:extLst>
            </p:cNvPr>
            <p:cNvSpPr txBox="1"/>
            <p:nvPr/>
          </p:nvSpPr>
          <p:spPr>
            <a:xfrm>
              <a:off x="7946284" y="2595810"/>
              <a:ext cx="648072" cy="369332"/>
            </a:xfrm>
            <a:prstGeom prst="rect">
              <a:avLst/>
            </a:prstGeom>
            <a:noFill/>
          </p:spPr>
          <p:txBody>
            <a:bodyPr wrap="square" rtlCol="0">
              <a:spAutoFit/>
            </a:bodyPr>
            <a:lstStyle/>
            <a:p>
              <a:r>
                <a:rPr lang="de-DE" dirty="0"/>
                <a:t>4 cm</a:t>
              </a:r>
            </a:p>
          </p:txBody>
        </p:sp>
        <p:sp>
          <p:nvSpPr>
            <p:cNvPr id="11" name="Textfeld 10">
              <a:extLst>
                <a:ext uri="{FF2B5EF4-FFF2-40B4-BE49-F238E27FC236}">
                  <a16:creationId xmlns:a16="http://schemas.microsoft.com/office/drawing/2014/main" id="{D67970F9-3A35-A1E4-435B-D2FF71C5C605}"/>
                </a:ext>
              </a:extLst>
            </p:cNvPr>
            <p:cNvSpPr txBox="1"/>
            <p:nvPr/>
          </p:nvSpPr>
          <p:spPr>
            <a:xfrm>
              <a:off x="6785045" y="1997714"/>
              <a:ext cx="648072" cy="369332"/>
            </a:xfrm>
            <a:prstGeom prst="rect">
              <a:avLst/>
            </a:prstGeom>
            <a:noFill/>
          </p:spPr>
          <p:txBody>
            <a:bodyPr wrap="square" rtlCol="0">
              <a:spAutoFit/>
            </a:bodyPr>
            <a:lstStyle/>
            <a:p>
              <a:r>
                <a:rPr lang="de-DE" dirty="0"/>
                <a:t>3 cm</a:t>
              </a:r>
            </a:p>
          </p:txBody>
        </p:sp>
        <p:sp>
          <p:nvSpPr>
            <p:cNvPr id="23" name="Bogen 22">
              <a:extLst>
                <a:ext uri="{FF2B5EF4-FFF2-40B4-BE49-F238E27FC236}">
                  <a16:creationId xmlns:a16="http://schemas.microsoft.com/office/drawing/2014/main" id="{71865549-6E41-E72C-107E-C4EF2E82CF05}"/>
                </a:ext>
              </a:extLst>
            </p:cNvPr>
            <p:cNvSpPr/>
            <p:nvPr/>
          </p:nvSpPr>
          <p:spPr>
            <a:xfrm>
              <a:off x="7199396" y="2437820"/>
              <a:ext cx="432484" cy="36933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ln w="0"/>
                <a:effectLst>
                  <a:outerShdw blurRad="38100" dist="19050" dir="2700000" algn="tl" rotWithShape="0">
                    <a:schemeClr val="dk1">
                      <a:alpha val="40000"/>
                    </a:schemeClr>
                  </a:outerShdw>
                </a:effectLst>
              </a:endParaRPr>
            </a:p>
          </p:txBody>
        </p:sp>
        <p:grpSp>
          <p:nvGrpSpPr>
            <p:cNvPr id="26" name="Gruppieren 25">
              <a:extLst>
                <a:ext uri="{FF2B5EF4-FFF2-40B4-BE49-F238E27FC236}">
                  <a16:creationId xmlns:a16="http://schemas.microsoft.com/office/drawing/2014/main" id="{4A830996-0873-BFA7-115B-6A5035656213}"/>
                </a:ext>
              </a:extLst>
            </p:cNvPr>
            <p:cNvGrpSpPr/>
            <p:nvPr/>
          </p:nvGrpSpPr>
          <p:grpSpPr>
            <a:xfrm>
              <a:off x="7515641" y="2541715"/>
              <a:ext cx="10440" cy="10440"/>
              <a:chOff x="7515641" y="2541715"/>
              <a:chExt cx="10440" cy="10440"/>
            </a:xfrm>
          </p:grpSpPr>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7E57A12C-C580-AAFD-8070-14AE0A19DE72}"/>
                      </a:ext>
                    </a:extLst>
                  </p14:cNvPr>
                  <p14:cNvContentPartPr/>
                  <p14:nvPr/>
                </p14:nvContentPartPr>
                <p14:xfrm>
                  <a:off x="7525721" y="2541715"/>
                  <a:ext cx="360" cy="360"/>
                </p14:xfrm>
              </p:contentPart>
            </mc:Choice>
            <mc:Fallback xmlns="">
              <p:pic>
                <p:nvPicPr>
                  <p:cNvPr id="14" name="Freihand 13">
                    <a:extLst>
                      <a:ext uri="{FF2B5EF4-FFF2-40B4-BE49-F238E27FC236}">
                        <a16:creationId xmlns:a16="http://schemas.microsoft.com/office/drawing/2014/main" id="{7E57A12C-C580-AAFD-8070-14AE0A19DE72}"/>
                      </a:ext>
                    </a:extLst>
                  </p:cNvPr>
                  <p:cNvPicPr/>
                  <p:nvPr/>
                </p:nvPicPr>
                <p:blipFill>
                  <a:blip r:embed="rId4"/>
                  <a:stretch>
                    <a:fillRect/>
                  </a:stretch>
                </p:blipFill>
                <p:spPr>
                  <a:xfrm>
                    <a:off x="7521401" y="2537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A4FF4C96-12CD-F411-8FA1-959714174B4D}"/>
                      </a:ext>
                    </a:extLst>
                  </p14:cNvPr>
                  <p14:cNvContentPartPr/>
                  <p14:nvPr/>
                </p14:nvContentPartPr>
                <p14:xfrm>
                  <a:off x="7525721" y="2541715"/>
                  <a:ext cx="360" cy="360"/>
                </p14:xfrm>
              </p:contentPart>
            </mc:Choice>
            <mc:Fallback xmlns="">
              <p:pic>
                <p:nvPicPr>
                  <p:cNvPr id="15" name="Freihand 14">
                    <a:extLst>
                      <a:ext uri="{FF2B5EF4-FFF2-40B4-BE49-F238E27FC236}">
                        <a16:creationId xmlns:a16="http://schemas.microsoft.com/office/drawing/2014/main" id="{A4FF4C96-12CD-F411-8FA1-959714174B4D}"/>
                      </a:ext>
                    </a:extLst>
                  </p:cNvPr>
                  <p:cNvPicPr/>
                  <p:nvPr/>
                </p:nvPicPr>
                <p:blipFill>
                  <a:blip r:embed="rId4"/>
                  <a:stretch>
                    <a:fillRect/>
                  </a:stretch>
                </p:blipFill>
                <p:spPr>
                  <a:xfrm>
                    <a:off x="7521401" y="2537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480A79E4-94B8-DA28-829B-0E25C2033F1F}"/>
                      </a:ext>
                    </a:extLst>
                  </p14:cNvPr>
                  <p14:cNvContentPartPr/>
                  <p14:nvPr/>
                </p14:nvContentPartPr>
                <p14:xfrm>
                  <a:off x="7525721" y="2541715"/>
                  <a:ext cx="360" cy="360"/>
                </p14:xfrm>
              </p:contentPart>
            </mc:Choice>
            <mc:Fallback xmlns="">
              <p:pic>
                <p:nvPicPr>
                  <p:cNvPr id="16" name="Freihand 15">
                    <a:extLst>
                      <a:ext uri="{FF2B5EF4-FFF2-40B4-BE49-F238E27FC236}">
                        <a16:creationId xmlns:a16="http://schemas.microsoft.com/office/drawing/2014/main" id="{480A79E4-94B8-DA28-829B-0E25C2033F1F}"/>
                      </a:ext>
                    </a:extLst>
                  </p:cNvPr>
                  <p:cNvPicPr/>
                  <p:nvPr/>
                </p:nvPicPr>
                <p:blipFill>
                  <a:blip r:embed="rId4"/>
                  <a:stretch>
                    <a:fillRect/>
                  </a:stretch>
                </p:blipFill>
                <p:spPr>
                  <a:xfrm>
                    <a:off x="7521401" y="2537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EBB97CCD-2F7E-6D06-B877-EAD7C5ACF78F}"/>
                      </a:ext>
                    </a:extLst>
                  </p14:cNvPr>
                  <p14:cNvContentPartPr/>
                  <p14:nvPr/>
                </p14:nvContentPartPr>
                <p14:xfrm>
                  <a:off x="7525721" y="2541715"/>
                  <a:ext cx="360" cy="360"/>
                </p14:xfrm>
              </p:contentPart>
            </mc:Choice>
            <mc:Fallback xmlns="">
              <p:pic>
                <p:nvPicPr>
                  <p:cNvPr id="17" name="Freihand 16">
                    <a:extLst>
                      <a:ext uri="{FF2B5EF4-FFF2-40B4-BE49-F238E27FC236}">
                        <a16:creationId xmlns:a16="http://schemas.microsoft.com/office/drawing/2014/main" id="{EBB97CCD-2F7E-6D06-B877-EAD7C5ACF78F}"/>
                      </a:ext>
                    </a:extLst>
                  </p:cNvPr>
                  <p:cNvPicPr/>
                  <p:nvPr/>
                </p:nvPicPr>
                <p:blipFill>
                  <a:blip r:embed="rId4"/>
                  <a:stretch>
                    <a:fillRect/>
                  </a:stretch>
                </p:blipFill>
                <p:spPr>
                  <a:xfrm>
                    <a:off x="7521401" y="2537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217718E1-4E70-0AFE-8D40-B3A675014E7C}"/>
                      </a:ext>
                    </a:extLst>
                  </p14:cNvPr>
                  <p14:cNvContentPartPr/>
                  <p14:nvPr/>
                </p14:nvContentPartPr>
                <p14:xfrm>
                  <a:off x="7525721" y="2541715"/>
                  <a:ext cx="360" cy="360"/>
                </p14:xfrm>
              </p:contentPart>
            </mc:Choice>
            <mc:Fallback xmlns="">
              <p:pic>
                <p:nvPicPr>
                  <p:cNvPr id="18" name="Freihand 17">
                    <a:extLst>
                      <a:ext uri="{FF2B5EF4-FFF2-40B4-BE49-F238E27FC236}">
                        <a16:creationId xmlns:a16="http://schemas.microsoft.com/office/drawing/2014/main" id="{217718E1-4E70-0AFE-8D40-B3A675014E7C}"/>
                      </a:ext>
                    </a:extLst>
                  </p:cNvPr>
                  <p:cNvPicPr/>
                  <p:nvPr/>
                </p:nvPicPr>
                <p:blipFill>
                  <a:blip r:embed="rId4"/>
                  <a:stretch>
                    <a:fillRect/>
                  </a:stretch>
                </p:blipFill>
                <p:spPr>
                  <a:xfrm>
                    <a:off x="7521401" y="2537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D08A0DC9-7881-A50B-AB23-381AA14D3A3E}"/>
                      </a:ext>
                    </a:extLst>
                  </p14:cNvPr>
                  <p14:cNvContentPartPr/>
                  <p14:nvPr/>
                </p14:nvContentPartPr>
                <p14:xfrm>
                  <a:off x="7515641" y="2551795"/>
                  <a:ext cx="360" cy="360"/>
                </p14:xfrm>
              </p:contentPart>
            </mc:Choice>
            <mc:Fallback xmlns="">
              <p:pic>
                <p:nvPicPr>
                  <p:cNvPr id="20" name="Freihand 19">
                    <a:extLst>
                      <a:ext uri="{FF2B5EF4-FFF2-40B4-BE49-F238E27FC236}">
                        <a16:creationId xmlns:a16="http://schemas.microsoft.com/office/drawing/2014/main" id="{D08A0DC9-7881-A50B-AB23-381AA14D3A3E}"/>
                      </a:ext>
                    </a:extLst>
                  </p:cNvPr>
                  <p:cNvPicPr/>
                  <p:nvPr/>
                </p:nvPicPr>
                <p:blipFill>
                  <a:blip r:embed="rId11"/>
                  <a:stretch>
                    <a:fillRect/>
                  </a:stretch>
                </p:blipFill>
                <p:spPr>
                  <a:xfrm>
                    <a:off x="7509521" y="25456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Freihand 20">
                    <a:extLst>
                      <a:ext uri="{FF2B5EF4-FFF2-40B4-BE49-F238E27FC236}">
                        <a16:creationId xmlns:a16="http://schemas.microsoft.com/office/drawing/2014/main" id="{48D32DBA-81F5-709F-3F74-F83FFA04B4A4}"/>
                      </a:ext>
                    </a:extLst>
                  </p14:cNvPr>
                  <p14:cNvContentPartPr/>
                  <p14:nvPr/>
                </p14:nvContentPartPr>
                <p14:xfrm>
                  <a:off x="7515641" y="2551795"/>
                  <a:ext cx="360" cy="360"/>
                </p14:xfrm>
              </p:contentPart>
            </mc:Choice>
            <mc:Fallback xmlns="">
              <p:pic>
                <p:nvPicPr>
                  <p:cNvPr id="21" name="Freihand 20">
                    <a:extLst>
                      <a:ext uri="{FF2B5EF4-FFF2-40B4-BE49-F238E27FC236}">
                        <a16:creationId xmlns:a16="http://schemas.microsoft.com/office/drawing/2014/main" id="{48D32DBA-81F5-709F-3F74-F83FFA04B4A4}"/>
                      </a:ext>
                    </a:extLst>
                  </p:cNvPr>
                  <p:cNvPicPr/>
                  <p:nvPr/>
                </p:nvPicPr>
                <p:blipFill>
                  <a:blip r:embed="rId11"/>
                  <a:stretch>
                    <a:fillRect/>
                  </a:stretch>
                </p:blipFill>
                <p:spPr>
                  <a:xfrm>
                    <a:off x="7509521" y="25456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D3E20C4B-0D21-D35E-0E2D-1C95F5EAFC1A}"/>
                      </a:ext>
                    </a:extLst>
                  </p14:cNvPr>
                  <p14:cNvContentPartPr/>
                  <p14:nvPr/>
                </p14:nvContentPartPr>
                <p14:xfrm>
                  <a:off x="7515641" y="2551795"/>
                  <a:ext cx="360" cy="360"/>
                </p14:xfrm>
              </p:contentPart>
            </mc:Choice>
            <mc:Fallback xmlns="">
              <p:pic>
                <p:nvPicPr>
                  <p:cNvPr id="22" name="Freihand 21">
                    <a:extLst>
                      <a:ext uri="{FF2B5EF4-FFF2-40B4-BE49-F238E27FC236}">
                        <a16:creationId xmlns:a16="http://schemas.microsoft.com/office/drawing/2014/main" id="{D3E20C4B-0D21-D35E-0E2D-1C95F5EAFC1A}"/>
                      </a:ext>
                    </a:extLst>
                  </p:cNvPr>
                  <p:cNvPicPr/>
                  <p:nvPr/>
                </p:nvPicPr>
                <p:blipFill>
                  <a:blip r:embed="rId11"/>
                  <a:stretch>
                    <a:fillRect/>
                  </a:stretch>
                </p:blipFill>
                <p:spPr>
                  <a:xfrm>
                    <a:off x="7509521" y="25456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74A285F3-B634-9E48-CB4C-0B4D629BD2FA}"/>
                      </a:ext>
                    </a:extLst>
                  </p14:cNvPr>
                  <p14:cNvContentPartPr/>
                  <p14:nvPr/>
                </p14:nvContentPartPr>
                <p14:xfrm>
                  <a:off x="7515641" y="2542075"/>
                  <a:ext cx="360" cy="2160"/>
                </p14:xfrm>
              </p:contentPart>
            </mc:Choice>
            <mc:Fallback xmlns="">
              <p:pic>
                <p:nvPicPr>
                  <p:cNvPr id="25" name="Freihand 24">
                    <a:extLst>
                      <a:ext uri="{FF2B5EF4-FFF2-40B4-BE49-F238E27FC236}">
                        <a16:creationId xmlns:a16="http://schemas.microsoft.com/office/drawing/2014/main" id="{74A285F3-B634-9E48-CB4C-0B4D629BD2FA}"/>
                      </a:ext>
                    </a:extLst>
                  </p:cNvPr>
                  <p:cNvPicPr/>
                  <p:nvPr/>
                </p:nvPicPr>
                <p:blipFill>
                  <a:blip r:embed="rId11"/>
                  <a:stretch>
                    <a:fillRect/>
                  </a:stretch>
                </p:blipFill>
                <p:spPr>
                  <a:xfrm>
                    <a:off x="7509521" y="2535595"/>
                    <a:ext cx="12600" cy="14400"/>
                  </a:xfrm>
                  <a:prstGeom prst="rect">
                    <a:avLst/>
                  </a:prstGeom>
                </p:spPr>
              </p:pic>
            </mc:Fallback>
          </mc:AlternateContent>
        </p:grpSp>
      </p:grpSp>
    </p:spTree>
    <p:extLst>
      <p:ext uri="{BB962C8B-B14F-4D97-AF65-F5344CB8AC3E}">
        <p14:creationId xmlns:p14="http://schemas.microsoft.com/office/powerpoint/2010/main" val="671087565"/>
      </p:ext>
    </p:extLst>
  </p:cSld>
  <p:clrMapOvr>
    <a:masterClrMapping/>
  </p:clrMapOvr>
</p:sld>
</file>

<file path=ppt/theme/theme1.xml><?xml version="1.0" encoding="utf-8"?>
<a:theme xmlns:a="http://schemas.openxmlformats.org/drawingml/2006/main" name="Larissa">
  <a:themeElements>
    <a:clrScheme name="Office - mit Ampel">
      <a:dk1>
        <a:sysClr val="windowText" lastClr="000000"/>
      </a:dk1>
      <a:lt1>
        <a:sysClr val="window" lastClr="FFFFFF"/>
      </a:lt1>
      <a:dk2>
        <a:srgbClr val="1F497D"/>
      </a:dk2>
      <a:lt2>
        <a:srgbClr val="EEECE1"/>
      </a:lt2>
      <a:accent1>
        <a:srgbClr val="4F81BD"/>
      </a:accent1>
      <a:accent2>
        <a:srgbClr val="C0504D"/>
      </a:accent2>
      <a:accent3>
        <a:srgbClr val="9BBB59"/>
      </a:accent3>
      <a:accent4>
        <a:srgbClr val="C00000"/>
      </a:accent4>
      <a:accent5>
        <a:srgbClr val="FFC000"/>
      </a:accent5>
      <a:accent6>
        <a:srgbClr val="00B050"/>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FCB8DAA-FA8A-4BB7-8016-6F6AC9E40006}">
  <we:reference id="wa104379791" version="1.0.0.0" store="de-DE" storeType="OMEX"/>
  <we:alternateReferences>
    <we:reference id="wa104379791" version="1.0.0.0" store="wa10437979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BAFF2F-0E9B-462E-AF33-A0ACE0F1E0C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6970</Words>
  <Application>Microsoft Office PowerPoint</Application>
  <PresentationFormat>A4-Papier (210 x 297 mm)</PresentationFormat>
  <Paragraphs>1189</Paragraphs>
  <Slides>62</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62</vt:i4>
      </vt:variant>
    </vt:vector>
  </HeadingPairs>
  <TitlesOfParts>
    <vt:vector size="70" baseType="lpstr">
      <vt:lpstr>Arial</vt:lpstr>
      <vt:lpstr>Calibri</vt:lpstr>
      <vt:lpstr>Cambria Math</vt:lpstr>
      <vt:lpstr>Symbol</vt:lpstr>
      <vt:lpstr>Times</vt:lpstr>
      <vt:lpstr>Times New Roman</vt:lpstr>
      <vt:lpstr>Wingdings</vt:lpstr>
      <vt:lpstr>Larissa</vt:lpstr>
      <vt:lpstr>PowerPoint-Präsentation</vt:lpstr>
      <vt:lpstr>Verschiedene Dreiecke</vt:lpstr>
      <vt:lpstr>PowerPoint-Präsentation</vt:lpstr>
      <vt:lpstr>Eigenschaften von Figuren</vt:lpstr>
      <vt:lpstr>Lösung</vt:lpstr>
      <vt:lpstr>Rechteck – Fläche und Umfang</vt:lpstr>
      <vt:lpstr>PowerPoint-Präsentation</vt:lpstr>
      <vt:lpstr>Fläche rechtwinkliges Dreieck</vt:lpstr>
      <vt:lpstr>Lösung</vt:lpstr>
      <vt:lpstr>Kreis – Fläche und Umfang</vt:lpstr>
      <vt:lpstr>Lösung</vt:lpstr>
      <vt:lpstr>Winkel im Kreis</vt:lpstr>
      <vt:lpstr>PowerPoint-Präsentation</vt:lpstr>
      <vt:lpstr>Punkte im Koordinatensystem</vt:lpstr>
      <vt:lpstr>PowerPoint-Präsentation</vt:lpstr>
      <vt:lpstr>Netze Vervollständigen</vt:lpstr>
      <vt:lpstr>Lösung</vt:lpstr>
      <vt:lpstr>Flächeninhalt von Dreiecken</vt:lpstr>
      <vt:lpstr>Lösung</vt:lpstr>
      <vt:lpstr>Flächeninhalt Trapez</vt:lpstr>
      <vt:lpstr>Lösung</vt:lpstr>
      <vt:lpstr>Kreis – Radius und Umfang</vt:lpstr>
      <vt:lpstr>Lösung</vt:lpstr>
      <vt:lpstr>Kreis – Fläche und Umfang</vt:lpstr>
      <vt:lpstr>Lösung</vt:lpstr>
      <vt:lpstr>Kreis - Anwendungsaufgabe</vt:lpstr>
      <vt:lpstr>Lösung</vt:lpstr>
      <vt:lpstr>Winkel in Kreisdiagrammen</vt:lpstr>
      <vt:lpstr>Lösung</vt:lpstr>
      <vt:lpstr>Eigenschaften von Figuren I</vt:lpstr>
      <vt:lpstr>Lösung</vt:lpstr>
      <vt:lpstr>Winkelsumme im Dreieck</vt:lpstr>
      <vt:lpstr>Lösung</vt:lpstr>
      <vt:lpstr>Winkelsätze</vt:lpstr>
      <vt:lpstr>Lösung</vt:lpstr>
      <vt:lpstr>Winkel in komplexen Figuren</vt:lpstr>
      <vt:lpstr>Lösung</vt:lpstr>
      <vt:lpstr>Seitenlängen von Vierecken bestimmen</vt:lpstr>
      <vt:lpstr>Lösung</vt:lpstr>
      <vt:lpstr>Zusammengesetzte Flächen I (Zerlegungsprinzip)</vt:lpstr>
      <vt:lpstr>Lösung</vt:lpstr>
      <vt:lpstr>Zusammengesetzte Flächen II (Ergänzungsprinzip)</vt:lpstr>
      <vt:lpstr>Lösung</vt:lpstr>
      <vt:lpstr>Höhe berechnen</vt:lpstr>
      <vt:lpstr>Lösung</vt:lpstr>
      <vt:lpstr>Zusammengesetzte Fläche</vt:lpstr>
      <vt:lpstr>Lösung</vt:lpstr>
      <vt:lpstr>Anwendungsaufgaben</vt:lpstr>
      <vt:lpstr>Lösung</vt:lpstr>
      <vt:lpstr>Begründungsaufgabe</vt:lpstr>
      <vt:lpstr>Lösung</vt:lpstr>
      <vt:lpstr>Prüfungsaufgabe</vt:lpstr>
      <vt:lpstr>Lösung</vt:lpstr>
      <vt:lpstr>Winkelsumme und Arten von Dreiecken</vt:lpstr>
      <vt:lpstr>Flächeninhalt von Dreieck</vt:lpstr>
      <vt:lpstr>Flächeninhalt von Rechteck und Quadrat</vt:lpstr>
      <vt:lpstr>Symmetrieachsen</vt:lpstr>
      <vt:lpstr>Flächeninhalt vom Trapez</vt:lpstr>
      <vt:lpstr>Kreise</vt:lpstr>
      <vt:lpstr>Zusammengesetzte Flächen</vt:lpstr>
      <vt:lpstr>Winkelsätze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Jan-Martin Klinge;Alexander Roppelt</dc:creator>
  <cp:lastModifiedBy>Frank, Kathrin</cp:lastModifiedBy>
  <cp:revision>424</cp:revision>
  <cp:lastPrinted>2023-10-05T14:44:39Z</cp:lastPrinted>
  <dcterms:modified xsi:type="dcterms:W3CDTF">2024-04-11T07:23:15Z</dcterms:modified>
</cp:coreProperties>
</file>