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53" r:id="rId2"/>
    <p:sldId id="594" r:id="rId3"/>
    <p:sldId id="631" r:id="rId4"/>
    <p:sldId id="632" r:id="rId5"/>
    <p:sldId id="633" r:id="rId6"/>
    <p:sldId id="634" r:id="rId7"/>
    <p:sldId id="635" r:id="rId8"/>
    <p:sldId id="603" r:id="rId9"/>
    <p:sldId id="606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27" r:id="rId19"/>
    <p:sldId id="628" r:id="rId20"/>
    <p:sldId id="560" r:id="rId21"/>
    <p:sldId id="586" r:id="rId22"/>
    <p:sldId id="644" r:id="rId23"/>
    <p:sldId id="645" r:id="rId24"/>
    <p:sldId id="646" r:id="rId25"/>
    <p:sldId id="601" r:id="rId26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727637-AA62-4101-FE72-774BE4B06D4E}" name="Christian Weber" initials="CW" userId="S::Weber@kurt-schwitters.schule::696a8afe-c62b-4581-9990-e0f63e869ae7" providerId="AD"/>
  <p188:author id="{8D6B03E8-C6CA-E024-9F4F-F18A71CCF5D9}" name="Christian Weber" initials="CW" userId="S::weber@kurt-schwitters.schule::696a8afe-c62b-4581-9990-e0f63e869a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CCECFF"/>
    <a:srgbClr val="F4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02" autoAdjust="0"/>
    <p:restoredTop sz="96679" autoAdjust="0"/>
  </p:normalViewPr>
  <p:slideViewPr>
    <p:cSldViewPr>
      <p:cViewPr>
        <p:scale>
          <a:sx n="180" d="100"/>
          <a:sy n="180" d="100"/>
        </p:scale>
        <p:origin x="-3104" y="-24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-8592"/>
    </p:cViewPr>
  </p:sorterViewPr>
  <p:notesViewPr>
    <p:cSldViewPr>
      <p:cViewPr varScale="1">
        <p:scale>
          <a:sx n="65" d="100"/>
          <a:sy n="65" d="100"/>
        </p:scale>
        <p:origin x="19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C84813-2FC7-5020-146E-4E4C87BC0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1491E6-237F-F955-C718-02476FBFEB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6137-F146-4EF0-97B6-092541DE6183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95B94-A591-9265-C812-C405E94D00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782CFD-C638-DC52-B13D-FF01B60A3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3304-7D7D-4A19-A4AC-C610067E2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BF42-5A30-43BF-968B-3C68C0F2861F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18B0-E496-4198-9A81-8AC64AF6E3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6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67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hyperlink" Target="https://bildungsserver.berlin-brandenburg.de/i-mint-akademie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ldungsserver.berlin-brandenburg.de/i-mint-akademi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legalcode.d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Beginn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Zeiger - Beginner">
              <a:extLst>
                <a:ext uri="{FF2B5EF4-FFF2-40B4-BE49-F238E27FC236}">
                  <a16:creationId xmlns:a16="http://schemas.microsoft.com/office/drawing/2014/main" id="{0729E636-DED9-1B67-8C46-935CAB8BD874}"/>
                </a:ext>
              </a:extLst>
            </p:cNvPr>
            <p:cNvSpPr/>
            <p:nvPr/>
          </p:nvSpPr>
          <p:spPr>
            <a:xfrm rot="6420000">
              <a:off x="8735087" y="431579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12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4CB5EDCF-9EA6-EF07-65ED-591E7275B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A198882-6D29-76C4-05D9-3148B5081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183D2F94-0CF3-E8AF-6346-4D7B596A3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22D7616-A39A-322B-4773-881B8D4BAB0B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BFD6D-D376-BF61-8004-9AA156E25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DF1263-7643-85B1-CA00-302635A68873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28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4" y="2312235"/>
            <a:ext cx="5895876" cy="1356360"/>
          </a:xfrm>
        </p:spPr>
        <p:txBody>
          <a:bodyPr anchor="b"/>
          <a:lstStyle>
            <a:lvl1pPr algn="l">
              <a:defRPr sz="2925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14" y="3827504"/>
            <a:ext cx="5895876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463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5971312" y="0"/>
            <a:ext cx="15795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894103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81512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65717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88" y="663869"/>
            <a:ext cx="2995799" cy="6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Könner"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Zeiger - Könner">
              <a:extLst>
                <a:ext uri="{FF2B5EF4-FFF2-40B4-BE49-F238E27FC236}">
                  <a16:creationId xmlns:a16="http://schemas.microsoft.com/office/drawing/2014/main" id="{760F65D2-C39D-AED4-F490-8A6EBA140E63}"/>
                </a:ext>
              </a:extLst>
            </p:cNvPr>
            <p:cNvSpPr/>
            <p:nvPr userDrawn="1"/>
          </p:nvSpPr>
          <p:spPr>
            <a:xfrm rot="10800000">
              <a:off x="9019979" y="211580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74278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98C3B97-316A-8F5B-FDA4-6E6F89201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1E9A268-49E4-2B49-C123-6CF765377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638617B-60B1-BE40-A335-6F695E79F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985090E-A7F3-9F57-5729-C7E9BAECEB24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Profi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Zeiger - Profis">
              <a:extLst>
                <a:ext uri="{FF2B5EF4-FFF2-40B4-BE49-F238E27FC236}">
                  <a16:creationId xmlns:a16="http://schemas.microsoft.com/office/drawing/2014/main" id="{EB62FD08-BF85-B5A0-2527-6166C7567864}"/>
                </a:ext>
              </a:extLst>
            </p:cNvPr>
            <p:cNvSpPr/>
            <p:nvPr userDrawn="1"/>
          </p:nvSpPr>
          <p:spPr>
            <a:xfrm rot="15000000">
              <a:off x="9296050" y="419678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1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E09A920-0F95-4FBA-D310-E6771F8DD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82894C92-0BD1-1BA8-23F1-41A4EE2E0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4E6C4737-161C-4365-9980-D2542D0344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CEDCF6-35A6-430A-4ED7-495051092638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MUST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Zeiger - Profis">
              <a:extLst>
                <a:ext uri="{FF2B5EF4-FFF2-40B4-BE49-F238E27FC236}">
                  <a16:creationId xmlns:a16="http://schemas.microsoft.com/office/drawing/2014/main" id="{EB62FD08-BF85-B5A0-2527-6166C7567864}"/>
                </a:ext>
              </a:extLst>
            </p:cNvPr>
            <p:cNvSpPr/>
            <p:nvPr userDrawn="1"/>
          </p:nvSpPr>
          <p:spPr>
            <a:xfrm rot="15000000">
              <a:off x="9296050" y="419678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Zeiger - Könner">
              <a:extLst>
                <a:ext uri="{FF2B5EF4-FFF2-40B4-BE49-F238E27FC236}">
                  <a16:creationId xmlns:a16="http://schemas.microsoft.com/office/drawing/2014/main" id="{760F65D2-C39D-AED4-F490-8A6EBA140E63}"/>
                </a:ext>
              </a:extLst>
            </p:cNvPr>
            <p:cNvSpPr/>
            <p:nvPr userDrawn="1"/>
          </p:nvSpPr>
          <p:spPr>
            <a:xfrm rot="10800000">
              <a:off x="9019979" y="211580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Zeiger - Beginner">
              <a:extLst>
                <a:ext uri="{FF2B5EF4-FFF2-40B4-BE49-F238E27FC236}">
                  <a16:creationId xmlns:a16="http://schemas.microsoft.com/office/drawing/2014/main" id="{0729E636-DED9-1B67-8C46-935CAB8BD874}"/>
                </a:ext>
              </a:extLst>
            </p:cNvPr>
            <p:cNvSpPr/>
            <p:nvPr/>
          </p:nvSpPr>
          <p:spPr>
            <a:xfrm rot="6420000">
              <a:off x="8735087" y="431579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64054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F901D64-0DA9-DC7F-E409-A406629213AB}"/>
              </a:ext>
            </a:extLst>
          </p:cNvPr>
          <p:cNvSpPr txBox="1"/>
          <p:nvPr userDrawn="1"/>
        </p:nvSpPr>
        <p:spPr>
          <a:xfrm rot="19841220">
            <a:off x="2189250" y="1795716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Muster für Folienmaster für die 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Titels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Hintergrundes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Zeiger in Schwierigkeitsskala löschen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ABA9BB3-8E14-4277-5C20-C1C0EA225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8C72C8-E0FD-4823-F1BE-18C589CB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B3B962A-08E9-716B-483D-95567D53A5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7A8344-7CEC-30D2-F62F-32DDE86BE98C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Beg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533E808-1D36-2E30-339C-99EA330D2F85}"/>
              </a:ext>
            </a:extLst>
          </p:cNvPr>
          <p:cNvSpPr txBox="1">
            <a:spLocks/>
          </p:cNvSpPr>
          <p:nvPr userDrawn="1"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F0C9F805-E5AF-E2C2-10F4-BE5A61CC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84D48DC6-3B09-BCCE-1666-C0B87F5F5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7DAFB6-141F-3373-5327-3201AC5EB55D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Kö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A99F6ED-E1FE-A746-9714-FAD53DE8D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FF6742-F920-A195-E08C-1773802A3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DAF26436-01BE-13B0-7981-597CD30B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B628B86-00AB-DD04-2B47-5D4D81DCFE1E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Pro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8842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39DE5FE1-2D43-8A5C-4C2F-EBC491513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7" name="Grafik 6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97F392C-6B4D-BFA5-F545-D75602B7F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3F9D254-8489-6AE4-1E2F-7621461F66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5CAA05B-4EFC-8890-A2D8-A7FFE020DC9F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lf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4">
            <a:extLst>
              <a:ext uri="{FF2B5EF4-FFF2-40B4-BE49-F238E27FC236}">
                <a16:creationId xmlns:a16="http://schemas.microsoft.com/office/drawing/2014/main" id="{600CBE6B-301E-049C-C04C-5AE3E87363CB}"/>
              </a:ext>
            </a:extLst>
          </p:cNvPr>
          <p:cNvSpPr>
            <a:spLocks/>
          </p:cNvSpPr>
          <p:nvPr userDrawn="1"/>
        </p:nvSpPr>
        <p:spPr>
          <a:xfrm>
            <a:off x="8260431" y="53679"/>
            <a:ext cx="1581280" cy="8607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7861"/>
            <a:endParaRPr lang="de-DE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289" y="1045050"/>
            <a:ext cx="9203968" cy="51884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Hilfe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576735" y="53679"/>
            <a:ext cx="5549507" cy="850103"/>
          </a:xfrm>
          <a:solidFill>
            <a:schemeClr val="accent1"/>
          </a:solidFill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Hilfe</a:t>
            </a:r>
          </a:p>
        </p:txBody>
      </p:sp>
      <p:pic>
        <p:nvPicPr>
          <p:cNvPr id="9" name="Grafik 8" descr="Ein Bild, das Entwurf, Symbol, Grafiken, weiß enthält.&#10;&#10;Automatisch generierte Beschreibung">
            <a:extLst>
              <a:ext uri="{FF2B5EF4-FFF2-40B4-BE49-F238E27FC236}">
                <a16:creationId xmlns:a16="http://schemas.microsoft.com/office/drawing/2014/main" id="{2688D183-8BA3-798A-2DF4-45C5238E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4" y="110538"/>
            <a:ext cx="697153" cy="749967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5A1E2D4-C44C-C3C6-EC1F-4F74B8F5E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12" name="Grafik 11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137C566-CBB6-0CB0-73BB-0EDB1C15C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B5ABF3E5-E7E2-CDC5-63D6-EA3D5E0A1D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2A15E93-38F9-B163-5765-E3673CE2BBAB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fgaben">
            <a:extLst>
              <a:ext uri="{FF2B5EF4-FFF2-40B4-BE49-F238E27FC236}">
                <a16:creationId xmlns:a16="http://schemas.microsoft.com/office/drawing/2014/main" id="{94EF407B-0016-2F5F-A77F-46A6C2AD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26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93" name="Stationsnummer">
            <a:extLst>
              <a:ext uri="{FF2B5EF4-FFF2-40B4-BE49-F238E27FC236}">
                <a16:creationId xmlns:a16="http://schemas.microsoft.com/office/drawing/2014/main" id="{4796337A-BBE9-D385-81EA-CDB6D1D36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94" name="Titel der Station">
            <a:extLst>
              <a:ext uri="{FF2B5EF4-FFF2-40B4-BE49-F238E27FC236}">
                <a16:creationId xmlns:a16="http://schemas.microsoft.com/office/drawing/2014/main" id="{7749EB96-BB3A-DDED-BB2C-1F2D96A32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5549507" cy="850103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A09729D0-C97E-CC1C-217A-AA3CD74F7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6" name="Grafik 5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92DF536-BD4E-8287-3B1A-452C49374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208BEE5-1632-D94C-249A-D96AB89BA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BB133F-FE04-D774-8A1B-D0DF9BF65423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89" y="1045049"/>
            <a:ext cx="9203968" cy="5561369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8925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31356" y="6606418"/>
            <a:ext cx="3136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r"/>
            <a:r>
              <a:rPr lang="de-DE"/>
              <a:t>Geometrie – ebene Figuren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76735" y="53679"/>
            <a:ext cx="5549507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36000" tIns="36000" rIns="36000" bIns="1800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607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5" r:id="rId4"/>
    <p:sldLayoutId id="2147483706" r:id="rId5"/>
    <p:sldLayoutId id="2147483711" r:id="rId6"/>
    <p:sldLayoutId id="2147483712" r:id="rId7"/>
    <p:sldLayoutId id="2147483707" r:id="rId8"/>
    <p:sldLayoutId id="214748366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ctr" defTabSz="957861" rtl="0" eaLnBrk="1" latinLnBrk="0" hangingPunct="1">
        <a:spcBef>
          <a:spcPct val="0"/>
        </a:spcBef>
        <a:buNone/>
        <a:defRPr kumimoji="0" lang="de-DE" sz="3200" b="0" i="0" u="none" strike="noStrike" kern="1200" cap="small" spc="0" normalizeH="0" baseline="0" dirty="0">
          <a:ln>
            <a:noFill/>
          </a:ln>
          <a:solidFill>
            <a:schemeClr val="tx1"/>
          </a:solidFill>
          <a:uLnTx/>
          <a:uFillTx/>
          <a:latin typeface="Calibri"/>
          <a:ea typeface="+mn-ea"/>
          <a:cs typeface="+mn-cs"/>
        </a:defRPr>
      </a:lvl1pPr>
    </p:titleStyle>
    <p:bodyStyle>
      <a:lvl1pPr marL="3175" indent="0" algn="l" defTabSz="957861" rtl="0" eaLnBrk="1" latinLnBrk="0" hangingPunct="1">
        <a:spcBef>
          <a:spcPct val="20000"/>
        </a:spcBef>
        <a:buFont typeface="Arial" pitchFamily="34" charset="0"/>
        <a:buNone/>
        <a:defRPr kumimoji="0" lang="de-DE" sz="1800" b="0" i="0" u="none" strike="noStrike" kern="1200" cap="none" spc="0" normalizeH="0" baseline="0">
          <a:ln>
            <a:noFill/>
          </a:ln>
          <a:solidFill>
            <a:prstClr val="black"/>
          </a:solidFill>
          <a:effectLst/>
          <a:uLnTx/>
          <a:uFillTx/>
          <a:latin typeface="Calibri"/>
          <a:ea typeface="+mn-ea"/>
          <a:cs typeface="+mn-cs"/>
        </a:defRPr>
      </a:lvl1pPr>
      <a:lvl2pPr marL="1143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2pPr>
      <a:lvl3pPr marL="5715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3pPr>
      <a:lvl4pPr marL="1085850" indent="0" algn="l" defTabSz="957861" rtl="0" eaLnBrk="1" latinLnBrk="0" hangingPunct="1">
        <a:spcBef>
          <a:spcPct val="20000"/>
        </a:spcBef>
        <a:buFont typeface="Wingdings" panose="05000000000000000000" pitchFamily="2" charset="2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4pPr>
      <a:lvl5pPr marL="154305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5pPr>
      <a:lvl6pPr marL="263411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4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7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0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2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5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8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1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44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de/deed.de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de.wikipedia.org/wiki/Hausziege#/media/Datei:Hausziege_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hyperlink" Target="https://de.wikipedia.org/wiki/Haushuhn#/media/Datei:Haushuhn_(cropped)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.wikipedia.org/wiki/Jugendherberge#/media/Datei:DJH_Jugendherberge_Wewelsburg_-DJH_Jugendherbergen_in_Westfalen-Lippe_-_innen_2_-Bjoern_Reschabek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hyperlink" Target="https://de.wikipedia.org/wiki/Kaffee#/media/Datei:Espresso_La_Cimbali_1.JPG" TargetMode="External"/><Relationship Id="rId4" Type="http://schemas.openxmlformats.org/officeDocument/2006/relationships/hyperlink" Target="https://creativecommons.org/licenses/by-sa/3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reenshot, Logo, Grafiken, Text enthält.&#10;&#10;Automatisch generierte Beschreibung">
            <a:extLst>
              <a:ext uri="{FF2B5EF4-FFF2-40B4-BE49-F238E27FC236}">
                <a16:creationId xmlns:a16="http://schemas.microsoft.com/office/drawing/2014/main" id="{C1AE2E6A-507E-8540-A60D-285DC4BA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/>
          <a:stretch/>
        </p:blipFill>
        <p:spPr>
          <a:xfrm>
            <a:off x="-1" y="-20731"/>
            <a:ext cx="9922317" cy="687873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208584" y="28903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Lineare Gleichungssysteme</a:t>
            </a:r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1EAF-BA4E-CBF3-64F0-219E71138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DC02E81-D7CB-C02D-E2C8-C8E4329BC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 </a:t>
                </a:r>
                <a:b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Auf einem Bauernhof entdeckt Tim Ziegen und Hühner.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 zählt insgesamt 60 Tierköpfe und 152 Beine.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Anzahl Ziegen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Anzahl Hühner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			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Entscheide, welches Gleichungssystem den oberen Sachverhalt richtig beschreibt. Kreuze an</a:t>
                </a:r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b="1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Begründe, warum das andere Gleichungssystem nicht zum Sachverhalt passt.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DC02E81-D7CB-C02D-E2C8-C8E4329BC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B0E8400-1CB4-FBB9-A2A9-8FD7B585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Passendes Gleichungssystem auswählen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398A7B4-7DFB-9DE1-F8F2-D193970AAD2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1B2F001B-3EC8-8F62-7FBE-3EDDBBAA811E}"/>
              </a:ext>
            </a:extLst>
          </p:cNvPr>
          <p:cNvSpPr txBox="1">
            <a:spLocks/>
          </p:cNvSpPr>
          <p:nvPr/>
        </p:nvSpPr>
        <p:spPr>
          <a:xfrm>
            <a:off x="7607095" y="5878635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99D408-A9C4-B961-95D3-9BE76765A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17" y="1427989"/>
            <a:ext cx="151216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undefined">
            <a:extLst>
              <a:ext uri="{FF2B5EF4-FFF2-40B4-BE49-F238E27FC236}">
                <a16:creationId xmlns:a16="http://schemas.microsoft.com/office/drawing/2014/main" id="{7FAE1B19-084B-38A4-EF67-78A9066C3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85" y="1428181"/>
            <a:ext cx="1202728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9F35FAB-A1D1-528F-8111-497815C9ACD8}"/>
              </a:ext>
            </a:extLst>
          </p:cNvPr>
          <p:cNvSpPr txBox="1"/>
          <p:nvPr/>
        </p:nvSpPr>
        <p:spPr>
          <a:xfrm>
            <a:off x="5169024" y="2940157"/>
            <a:ext cx="4006522" cy="24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Bild 1: „Hausziege“, Armin </a:t>
            </a:r>
            <a:r>
              <a:rPr lang="de-DE" sz="5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Kübelbeck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de-DE" sz="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CC BY-SA 3.0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https://de.wikipedia.org/wiki/Hausziege#/media/Datei:Hausziege_04.jpg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[25.01.2024]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Bild 2: „Haushuhn“, Mirela Kowalska, </a:t>
            </a:r>
            <a:r>
              <a:rPr lang="de-DE" sz="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CC BY-SA 2.0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https://de.wikipedia.org/wiki/Haushuhn#/media/Datei:Haushuhn_(cropped).jpg</a:t>
            </a:r>
            <a:r>
              <a:rPr lang="de-DE" sz="500" b="1" dirty="0">
                <a:latin typeface="Calibri" panose="020F0502020204030204" pitchFamily="34" charset="0"/>
                <a:ea typeface="Calibri" panose="020F0502020204030204" pitchFamily="34" charset="0"/>
              </a:rPr>
              <a:t> [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21.02.2024]</a:t>
            </a:r>
            <a:endParaRPr lang="de-DE" sz="5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8B9823-7351-343F-90EA-342DCB3E2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2720" y="4249417"/>
            <a:ext cx="4237489" cy="11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D389-4BFC-566E-D33B-86B274162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3D89F84-8E6F-F182-59B3-806788486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</a:t>
                </a: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tabLst>
                    <a:tab pos="7518400" algn="l"/>
                  </a:tabLst>
                </a:pPr>
                <a:r>
                  <a:rPr lang="de-DE" sz="1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Beispiel: Die Anzahl der Ziegen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ergibt zusammen mit der Anzahl der Hühner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de-DE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 und nicht 152.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3D89F84-8E6F-F182-59B3-806788486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BE051149-9F1B-E65C-7FBC-7C3749BAF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5288" y="5832832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1ADA05E-67A1-30DF-5101-FDBB4840BD5F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D19BCE63-8157-2B68-68F4-055C2415C24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7D2882-B264-9E10-B75C-BC0946217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4" y="1556792"/>
            <a:ext cx="453040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495E-A9A2-01B4-BF88-06CF35DA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4B38F73-4809-D9FE-0AE2-2EE8497A4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739" y="1018780"/>
                <a:ext cx="9203968" cy="5192121"/>
              </a:xfrm>
            </p:spPr>
            <p:txBody>
              <a:bodyPr/>
              <a:lstStyle/>
              <a:p>
                <a:pPr marL="0">
                  <a:spcBef>
                    <a:spcPts val="0"/>
                  </a:spcBef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Löse die linearen Gleichungen nach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auf</a:t>
                </a:r>
                <a:r>
                  <a:rPr lang="de-DE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6075" indent="-3429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1758950" algn="l"/>
                  </a:tabLst>
                </a:pP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+5=13</m:t>
                    </m:r>
                  </m:oMath>
                </a14:m>
                <a:endParaRPr lang="de-DE" sz="16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1758950" algn="l"/>
                  </a:tabLst>
                </a:pPr>
                <a14:m>
                  <m:oMath xmlns:m="http://schemas.openxmlformats.org/officeDocument/2006/math">
                    <m:r>
                      <a:rPr lang="de-DE" sz="16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DE" sz="16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+ 5 = 12 – 4</m:t>
                    </m:r>
                    <m:r>
                      <a:rPr lang="de-DE" sz="16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DE" sz="1600" b="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1758950" algn="l"/>
                  </a:tabLst>
                </a:pPr>
                <a14:m>
                  <m:oMath xmlns:m="http://schemas.openxmlformats.org/officeDocument/2006/math">
                    <m:r>
                      <a:rPr lang="de-DE" sz="16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3(</m:t>
                    </m:r>
                    <m:r>
                      <a:rPr lang="de-DE" sz="16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−9)=54</m:t>
                    </m:r>
                  </m:oMath>
                </a14:m>
                <a:endParaRPr lang="de-DE" sz="1600" b="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1758950" algn="l"/>
                  </a:tabLst>
                </a:pP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4B38F73-4809-D9FE-0AE2-2EE8497A4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39" y="1018780"/>
                <a:ext cx="9203968" cy="51921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17B0E926-94CF-CA92-A41F-12C90A9F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Gleichungen 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F03B9BE9-AC41-17C1-EE83-9DC8F0F07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5676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51B84783-0694-5C3B-BB37-9C8D880CB51D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 (Vorwissen)</a:t>
            </a:r>
          </a:p>
        </p:txBody>
      </p:sp>
    </p:spTree>
    <p:extLst>
      <p:ext uri="{BB962C8B-B14F-4D97-AF65-F5344CB8AC3E}">
        <p14:creationId xmlns:p14="http://schemas.microsoft.com/office/powerpoint/2010/main" val="381476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5093-E210-5984-5E22-70AD08E5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20AAA8-B920-4440-DBE4-2F941356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</a:t>
            </a: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0" dirty="0"/>
          </a:p>
          <a:p>
            <a:endParaRPr lang="de-DE" sz="1600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1C58D8BA-E1B4-B6DF-0AFC-70A9A500B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47075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210F39-B6D4-A385-38D9-81401FFC064F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 (Vorwissen)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0C856C6-0B61-1279-622C-E2DBDC54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892397"/>
            <a:ext cx="2941312" cy="12273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4FD80C5-E039-D250-42E5-486226F1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583255"/>
            <a:ext cx="2311098" cy="11630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D35A584-6D69-6571-ABB3-182732DB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4449503"/>
            <a:ext cx="3711096" cy="1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4CB4B-141E-558D-EA20-AE15834E0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F19417-4070-CC2D-4765-049841D6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" y="1018780"/>
            <a:ext cx="9203968" cy="5192121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 das lineare Gleichungssystem.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endParaRPr lang="de-DE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endParaRPr lang="de-DE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A30C3B-7D24-A99E-4A36-1CCB88E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Gleichungssysteme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3CBD157-618E-AFB4-CB46-BA9EB98AF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5676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8AC6451D-FD74-F41D-41FA-937B88C9D27F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2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1751E9-DD7C-535B-9F47-09DB8E81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7" y="1988841"/>
            <a:ext cx="242070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6E24-B140-CA56-FF3A-F0E782B6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F40E4F-34FE-573A-1C22-D718B5CE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</a:t>
            </a:r>
          </a:p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 wird das Einsetzungsverfahren verwendet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0" dirty="0"/>
          </a:p>
          <a:p>
            <a:endParaRPr lang="de-DE" sz="1600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AEC374D3-5AED-A338-7C41-778F9DD2F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9806" y="5846439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16D62D-1C04-1E86-92A8-28AF7DDA280B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2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69C228-2C86-271A-EF75-68EC10BE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1" y="1772816"/>
            <a:ext cx="5696677" cy="41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2F36-BC7D-4C0E-8EFE-FB6AA28F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3A56D9F-2467-9A25-6326-47E5CF5A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" y="1018780"/>
            <a:ext cx="9203968" cy="5192121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[MSA 2016 X A6]</a:t>
            </a:r>
            <a:r>
              <a:rPr lang="de-DE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*d) In einer Jugendherberge gibt es Drei-Bett-Zimmer und Fünf-Bett-Zimmer. </a:t>
            </a: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stehen 16 Zimmer mit insgesamt 66 Betten zur Verfügung.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Ermittle die Anzahl der Drei-Bett-Zimmer und der Fünf-Bett-Zimmer.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Stelle vorab ein Lineares Gleichungssystem auf. </a:t>
            </a:r>
            <a:endParaRPr lang="de-DE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endParaRPr lang="de-DE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AF4FBB-5A1B-56BD-2DFF-D9D6D248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Lineare Gleichungssystem im Anwendungskontext 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AB8C6EF-7773-844B-ABDA-7028D5CD79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5676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0131700-6B44-6679-89CB-E003E23E7283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3</a:t>
            </a:r>
          </a:p>
        </p:txBody>
      </p:sp>
      <p:pic>
        <p:nvPicPr>
          <p:cNvPr id="3" name="Grafik 2" descr="undefined">
            <a:extLst>
              <a:ext uri="{FF2B5EF4-FFF2-40B4-BE49-F238E27FC236}">
                <a16:creationId xmlns:a16="http://schemas.microsoft.com/office/drawing/2014/main" id="{C5493FBF-31BE-CBBC-4CE3-18E991505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958702"/>
            <a:ext cx="377710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4E7AAA0-5E03-AE86-2CB9-BEDE4FDEFA1B}"/>
              </a:ext>
            </a:extLst>
          </p:cNvPr>
          <p:cNvSpPr txBox="1"/>
          <p:nvPr/>
        </p:nvSpPr>
        <p:spPr>
          <a:xfrm>
            <a:off x="2354032" y="5464933"/>
            <a:ext cx="7390864" cy="25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lnSpc>
                <a:spcPct val="107000"/>
              </a:lnSpc>
              <a:spcBef>
                <a:spcPts val="0"/>
              </a:spcBef>
            </a:pP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Bild: „DJH Jugendherberge Wewelsburg“,  </a:t>
            </a:r>
            <a:r>
              <a:rPr lang="de-DE" sz="5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Bjoern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5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Reschabek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de-DE" sz="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CC BY-SA 4.0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marL="0" algn="ctr">
              <a:lnSpc>
                <a:spcPct val="107000"/>
              </a:lnSpc>
              <a:spcBef>
                <a:spcPts val="0"/>
              </a:spcBef>
            </a:pPr>
            <a:r>
              <a:rPr lang="de-DE" sz="500" b="1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https://de.wikipedia.org/wiki/Jugendherberge#/media/Datei:DJH_Jugendherberge_Wewelsburg_-DJH_Jugendherbergen_in_Westfalen-Lippe_-_innen_2_-Bjoern_Reschabek.jpg</a:t>
            </a:r>
            <a:r>
              <a:rPr lang="de-DE" sz="500" b="1" dirty="0">
                <a:latin typeface="Calibri" panose="020F0502020204030204" pitchFamily="34" charset="0"/>
                <a:ea typeface="Calibri" panose="020F0502020204030204" pitchFamily="34" charset="0"/>
              </a:rPr>
              <a:t> [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21.02.2024]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353140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F52A-B736-87D6-2624-B39366EA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6CF5B1-301F-1B6C-ACC1-B5A7A425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[MSA 2016 X A6]</a:t>
            </a:r>
            <a:r>
              <a:rPr lang="de-DE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 wird das Additionsverfahren verwendet. Alternativ eignet sich auch das Einsetzungsverfahren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0" dirty="0"/>
          </a:p>
          <a:p>
            <a:endParaRPr lang="de-DE" sz="1600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BE37BFA0-A87B-7B1B-54BA-1402171D1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6347" y="5855614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225546B-0806-464E-F62B-D0DD471E2973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3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F22AC9-02BA-D7D3-4F81-6923C2FF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749317"/>
            <a:ext cx="3240360" cy="43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</a:t>
                </a:r>
              </a:p>
              <a:p>
                <a:pPr marL="0">
                  <a:spcBef>
                    <a:spcPts val="0"/>
                  </a:spcBef>
                </a:pPr>
                <a:endParaRPr lang="de-DE" sz="16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einem Café kosten zwei Tassen Kaffee und ein Stück Kuchen 9 Euro.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Drei Tassen Kaffee und vier Stück Kuchen kosten 26 Euro. </a:t>
                </a:r>
              </a:p>
              <a:p>
                <a:endParaRPr lang="de-DE" sz="16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de-DE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dirty="0">
                    <a:effectLst/>
                    <a:ea typeface="Times New Roman" panose="02020603050405020304" pitchFamily="18" charset="0"/>
                  </a:rPr>
                  <a:t>Entscheiden Sie, welches Gleichungssystem </a:t>
                </a:r>
              </a:p>
              <a:p>
                <a:r>
                  <a:rPr lang="de-DE" sz="1600" dirty="0">
                    <a:effectLst/>
                    <a:ea typeface="Times New Roman" panose="02020603050405020304" pitchFamily="18" charset="0"/>
                  </a:rPr>
                  <a:t>     den oberen Sachverhalt richtig beschreibt. Kreuzen Sie an. </a:t>
                </a:r>
              </a:p>
              <a:p>
                <a:endParaRPr lang="de-DE" sz="1600" dirty="0">
                  <a:ea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ea typeface="Times New Roman" panose="02020603050405020304" pitchFamily="18" charset="0"/>
                </a:endParaRPr>
              </a:p>
              <a:p>
                <a:endParaRPr lang="de-DE" sz="1600" dirty="0">
                  <a:ea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ea typeface="Times New Roman" panose="02020603050405020304" pitchFamily="18" charset="0"/>
                </a:endParaRPr>
              </a:p>
              <a:p>
                <a:pPr marL="0"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b) Geben Sie die Bedeutung der Variablen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an.</a:t>
                </a:r>
              </a:p>
              <a:p>
                <a:pPr marL="0"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c) Begründen Sie, warum das andere Gleichungssystem zu dem Sachverhalt nicht passt.</a:t>
                </a:r>
              </a:p>
              <a:p>
                <a:pPr mar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*d) In einem anderen Café kosten drei Tassen Tee und eine Zimtschnecke 8,50 Euro. 5 Tassen Tee und zwei Zimtschnecken kosten 15 Euro. Stellen Sie ein lineares Gleichungssystem für den Sachverhalt auf und lösen Sie es anschließend.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Café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0E757E-E818-D526-FC54-3DEDCA3E3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5288" y="5991091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60658B68-C3C9-BB7D-3F92-6008EF0B8D9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</a:t>
            </a:r>
          </a:p>
        </p:txBody>
      </p:sp>
      <p:pic>
        <p:nvPicPr>
          <p:cNvPr id="5" name="Grafik 4" descr="undefined">
            <a:extLst>
              <a:ext uri="{FF2B5EF4-FFF2-40B4-BE49-F238E27FC236}">
                <a16:creationId xmlns:a16="http://schemas.microsoft.com/office/drawing/2014/main" id="{8BF1FD50-2338-BACE-7A45-D034C49E6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20120" r="9876" b="8654"/>
          <a:stretch/>
        </p:blipFill>
        <p:spPr bwMode="auto">
          <a:xfrm>
            <a:off x="6177136" y="1257104"/>
            <a:ext cx="2293116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5B0E673-1631-E049-AB40-7C70188587DE}"/>
              </a:ext>
            </a:extLst>
          </p:cNvPr>
          <p:cNvSpPr txBox="1"/>
          <p:nvPr/>
        </p:nvSpPr>
        <p:spPr>
          <a:xfrm>
            <a:off x="4991210" y="2931445"/>
            <a:ext cx="46649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Bild: „ Eine Tasse Espresso“, </a:t>
            </a:r>
            <a:r>
              <a:rPr lang="de-DE" sz="5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Gordito</a:t>
            </a:r>
            <a:r>
              <a:rPr lang="de-DE" sz="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1869, </a:t>
            </a:r>
            <a:r>
              <a:rPr lang="de-DE" sz="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CC BY 3.0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https://de.wikipedia.org/wiki/Kaffee#/media/Datei:Espresso_La_Cimbali_1.JPG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[21.02.2024</a:t>
            </a: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de-DE" sz="5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B7CB0C-F4A8-CB6A-7B39-2BA6DB8E8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96" y="3117279"/>
            <a:ext cx="4248368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</a:t>
                </a:r>
              </a:p>
              <a:p>
                <a:r>
                  <a:rPr lang="de-DE" sz="1200" dirty="0"/>
                  <a:t>a)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Anzahl Tassen Kaffee; </a:t>
                </a:r>
                <a14:m>
                  <m:oMath xmlns:m="http://schemas.openxmlformats.org/officeDocument/2006/math"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Kuchen</a:t>
                </a:r>
                <a:endParaRPr lang="de-DE" sz="12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Die Variable </a:t>
                </a:r>
                <a14:m>
                  <m:oMath xmlns:m="http://schemas.openxmlformats.org/officeDocument/2006/math"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steht für die Anzahl von Tassen Kaffee. Die Variable </a:t>
                </a:r>
                <a14:m>
                  <m:oMath xmlns:m="http://schemas.openxmlformats.org/officeDocument/2006/math">
                    <m:r>
                      <a:rPr lang="de-DE" sz="1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steht für die Anzahl von Kuchenstücken. Das ist an der zweiten Gleichung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2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de-DE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erkennbar. Das erste Gleichungssystem ist falsch, da 2 Tassen Kaffee und 1 Stück Kuchen 9 Euro kosten und nicht umgekehrt.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dirty="0"/>
                  <a:t> 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C91BC7D0-4AF9-6116-0742-CB41C3EFEB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88291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1D4E445-905F-82FA-47DB-EA28445D292E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200D8B4-0FAF-4359-B02F-2C7B0E73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65" y="1412776"/>
            <a:ext cx="4153110" cy="8886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3813879-865F-D2B6-6CCD-38A8915E7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84" y="3299408"/>
            <a:ext cx="7438012" cy="27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E16C055-EDFE-E8E3-9B7D-8A2C631F11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65689"/>
                <a:ext cx="9203968" cy="5192120"/>
              </a:xfrm>
            </p:spPr>
            <p:txBody>
              <a:bodyPr/>
              <a:lstStyle/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Viele konkrete Probleme lassen sich mit linearen Gleichungen lösen.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lineare Gleichung enthält dabei mindestens eine </a:t>
                </a: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Variable </a:t>
                </a:r>
                <a14:m>
                  <m:oMath xmlns:m="http://schemas.openxmlformats.org/officeDocument/2006/math"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Variable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dabei die </a:t>
                </a: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Unbekannte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nach der gesucht wird.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Aufgabe 1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Emily hat bereits 100 Euro gespart. Jeden Montag erhält sie 10 Euro Taschengeld dazu.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einer bestimmten Anzahl von Monaten hat sie 180 Euro gespart. 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-342900">
                  <a:spcBef>
                    <a:spcPts val="0"/>
                  </a:spcBef>
                  <a:buFont typeface="+mj-lt"/>
                  <a:buAutoNum type="alphaLcParenR"/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Markiere im Aufgabentext, wonach gesucht wird.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   Weise der gesuchten Größe eine Variable zu (Bedeutung der Variablen):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 ______________________________________________</m:t>
                      </m:r>
                    </m:oMath>
                  </m:oMathPara>
                </a14:m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Entscheide, welche lineare Gleichung den Sachverhalt richtig beschreibt. Begründe deine Entscheidung.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</a:pPr>
                <a:endParaRPr lang="de-DE" sz="1600" b="1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b="1" dirty="0"/>
              </a:p>
              <a:p>
                <a:r>
                  <a:rPr lang="de-DE" sz="1600" dirty="0"/>
                  <a:t>		 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E16C055-EDFE-E8E3-9B7D-8A2C631F1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65689"/>
                <a:ext cx="9203968" cy="51921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881AAD97-ABF0-7263-E149-076AF8BD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/>
              <a:t>Variablen und Texte Teil 1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0895242-6000-FD55-7F71-D95933983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77272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0D0E4D3E-DD17-CFC2-0170-ADA1FE14F22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ADD11C-FC26-8785-0DFF-07FE4FB71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88" y="4921982"/>
            <a:ext cx="4832608" cy="7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nhaltsplatzhalter 39">
            <a:extLst>
              <a:ext uri="{FF2B5EF4-FFF2-40B4-BE49-F238E27FC236}">
                <a16:creationId xmlns:a16="http://schemas.microsoft.com/office/drawing/2014/main" id="{260CAF2C-A9B6-9793-BFE3-E1B59D56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9FEEF528-D944-12AB-7ED2-664F76695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</a:t>
            </a:r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3BCD5F4F-9942-0B34-C8AA-31F873B8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Sammlung der Hilfeknöpfe</a:t>
            </a:r>
          </a:p>
        </p:txBody>
      </p:sp>
      <p:grpSp>
        <p:nvGrpSpPr>
          <p:cNvPr id="3" name="Knopf 9">
            <a:extLst>
              <a:ext uri="{FF2B5EF4-FFF2-40B4-BE49-F238E27FC236}">
                <a16:creationId xmlns:a16="http://schemas.microsoft.com/office/drawing/2014/main" id="{3185E108-856E-2DB2-B380-A87933D666C0}"/>
              </a:ext>
            </a:extLst>
          </p:cNvPr>
          <p:cNvGrpSpPr/>
          <p:nvPr/>
        </p:nvGrpSpPr>
        <p:grpSpPr>
          <a:xfrm>
            <a:off x="9384140" y="6104896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232227D-2604-BE09-EA4F-62B2AAAEC9A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Knop9">
              <a:extLst>
                <a:ext uri="{FF2B5EF4-FFF2-40B4-BE49-F238E27FC236}">
                  <a16:creationId xmlns:a16="http://schemas.microsoft.com/office/drawing/2014/main" id="{E7CA4453-83FF-3D19-42C4-FCC2058D571D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" name="Knopf 8">
            <a:extLst>
              <a:ext uri="{FF2B5EF4-FFF2-40B4-BE49-F238E27FC236}">
                <a16:creationId xmlns:a16="http://schemas.microsoft.com/office/drawing/2014/main" id="{BDC08F6D-7AE2-A511-32A5-888674FA315F}"/>
              </a:ext>
            </a:extLst>
          </p:cNvPr>
          <p:cNvGrpSpPr/>
          <p:nvPr/>
        </p:nvGrpSpPr>
        <p:grpSpPr>
          <a:xfrm>
            <a:off x="9381389" y="5472416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8BFE21E-C2D3-0E4C-6940-1192BB915E1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Knop8">
              <a:extLst>
                <a:ext uri="{FF2B5EF4-FFF2-40B4-BE49-F238E27FC236}">
                  <a16:creationId xmlns:a16="http://schemas.microsoft.com/office/drawing/2014/main" id="{7B33311F-AEB4-D549-5485-9A60D8D02508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9" name="Knopf 7">
            <a:extLst>
              <a:ext uri="{FF2B5EF4-FFF2-40B4-BE49-F238E27FC236}">
                <a16:creationId xmlns:a16="http://schemas.microsoft.com/office/drawing/2014/main" id="{A88242B4-212F-8934-D319-7B30C5AA505B}"/>
              </a:ext>
            </a:extLst>
          </p:cNvPr>
          <p:cNvGrpSpPr/>
          <p:nvPr/>
        </p:nvGrpSpPr>
        <p:grpSpPr>
          <a:xfrm>
            <a:off x="9379302" y="4839935"/>
            <a:ext cx="513769" cy="504000"/>
            <a:chOff x="9312680" y="5062255"/>
            <a:chExt cx="580391" cy="576064"/>
          </a:xfrm>
          <a:solidFill>
            <a:schemeClr val="accent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26700A9-683C-E254-FD2D-01639B9A3344}"/>
                </a:ext>
              </a:extLst>
            </p:cNvPr>
            <p:cNvSpPr/>
            <p:nvPr/>
          </p:nvSpPr>
          <p:spPr>
            <a:xfrm>
              <a:off x="9569543" y="5062255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Knop7">
              <a:extLst>
                <a:ext uri="{FF2B5EF4-FFF2-40B4-BE49-F238E27FC236}">
                  <a16:creationId xmlns:a16="http://schemas.microsoft.com/office/drawing/2014/main" id="{6A932A13-622B-8647-A507-A37540863B4E}"/>
                </a:ext>
              </a:extLst>
            </p:cNvPr>
            <p:cNvSpPr/>
            <p:nvPr/>
          </p:nvSpPr>
          <p:spPr>
            <a:xfrm>
              <a:off x="9312680" y="5062255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2" name="Knopf6">
            <a:extLst>
              <a:ext uri="{FF2B5EF4-FFF2-40B4-BE49-F238E27FC236}">
                <a16:creationId xmlns:a16="http://schemas.microsoft.com/office/drawing/2014/main" id="{192F5C8F-5FDF-AC57-AFA2-A8C11D37329D}"/>
              </a:ext>
            </a:extLst>
          </p:cNvPr>
          <p:cNvGrpSpPr/>
          <p:nvPr/>
        </p:nvGrpSpPr>
        <p:grpSpPr>
          <a:xfrm>
            <a:off x="9383011" y="4207454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93D9C9-241D-B4B1-892E-A31F15359105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652747C-49F1-61DB-7012-1C64B71C841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Knopf5">
            <a:extLst>
              <a:ext uri="{FF2B5EF4-FFF2-40B4-BE49-F238E27FC236}">
                <a16:creationId xmlns:a16="http://schemas.microsoft.com/office/drawing/2014/main" id="{DCFE5465-281D-2D76-049A-8D1692FAAA3D}"/>
              </a:ext>
            </a:extLst>
          </p:cNvPr>
          <p:cNvGrpSpPr/>
          <p:nvPr/>
        </p:nvGrpSpPr>
        <p:grpSpPr>
          <a:xfrm>
            <a:off x="9383011" y="3574973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FF34A69-32CE-9447-FED0-3CAB343C165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33DB33A-F02A-BDFE-D86A-F269B71E6B9D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Knopf4">
            <a:extLst>
              <a:ext uri="{FF2B5EF4-FFF2-40B4-BE49-F238E27FC236}">
                <a16:creationId xmlns:a16="http://schemas.microsoft.com/office/drawing/2014/main" id="{ABBEF484-56C0-7AFA-934D-59DA2ACC20CA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E8018CB-1728-A5AD-4502-76D73444E002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98BA7CF-9C1A-C24D-6174-0B425570D90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Knopf3">
            <a:extLst>
              <a:ext uri="{FF2B5EF4-FFF2-40B4-BE49-F238E27FC236}">
                <a16:creationId xmlns:a16="http://schemas.microsoft.com/office/drawing/2014/main" id="{ADFE651B-C2F1-7C26-1D83-7CDC55E819E0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4C314D5-B29E-311E-012C-67280A90836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B7F91B-1CAB-FF3E-455D-E3DDFFD23BA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Knopf2">
            <a:extLst>
              <a:ext uri="{FF2B5EF4-FFF2-40B4-BE49-F238E27FC236}">
                <a16:creationId xmlns:a16="http://schemas.microsoft.com/office/drawing/2014/main" id="{5A467E82-A392-3F56-B209-2DD97FA45CEF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BC5724-AA1D-CB92-7485-DCA5836BAA6C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3AB1D66-2CDD-6645-43DB-ACEF1ADCC18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7" name="Knopf1">
            <a:extLst>
              <a:ext uri="{FF2B5EF4-FFF2-40B4-BE49-F238E27FC236}">
                <a16:creationId xmlns:a16="http://schemas.microsoft.com/office/drawing/2014/main" id="{016CA5EF-5AC3-1B2D-A97A-1E7765BEAFC5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424C59E-4047-FA16-6569-2F09BBFA981B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46BEEC7-928B-473D-19C4-19C833ECEC8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3" name="Hilfe 9 Grafik">
            <a:extLst>
              <a:ext uri="{FF2B5EF4-FFF2-40B4-BE49-F238E27FC236}">
                <a16:creationId xmlns:a16="http://schemas.microsoft.com/office/drawing/2014/main" id="{78C515BD-ECEC-A384-DCD9-B0FE9418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2183545"/>
            <a:ext cx="7903050" cy="4476687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4" name="Hilfe 8 Grafik" hidden="1">
            <a:extLst>
              <a:ext uri="{FF2B5EF4-FFF2-40B4-BE49-F238E27FC236}">
                <a16:creationId xmlns:a16="http://schemas.microsoft.com/office/drawing/2014/main" id="{E39C34F2-719C-4680-2C73-CA61021DE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8291" y="1983441"/>
            <a:ext cx="7952756" cy="452051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5" name="Hilfe 7 Grafik" hidden="1">
            <a:extLst>
              <a:ext uri="{FF2B5EF4-FFF2-40B4-BE49-F238E27FC236}">
                <a16:creationId xmlns:a16="http://schemas.microsoft.com/office/drawing/2014/main" id="{8941FEF1-5D85-6869-3EEE-2FAFE6F4F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815641"/>
            <a:ext cx="7940325" cy="4499731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6" name="Hilfe 6 Grafik" hidden="1">
            <a:extLst>
              <a:ext uri="{FF2B5EF4-FFF2-40B4-BE49-F238E27FC236}">
                <a16:creationId xmlns:a16="http://schemas.microsoft.com/office/drawing/2014/main" id="{18DDE7FD-CCA2-E1C4-CB05-B59F5B58C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641226"/>
            <a:ext cx="7941761" cy="4492179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7" name="Hilfe 5 Grafik" hidden="1">
            <a:extLst>
              <a:ext uri="{FF2B5EF4-FFF2-40B4-BE49-F238E27FC236}">
                <a16:creationId xmlns:a16="http://schemas.microsoft.com/office/drawing/2014/main" id="{A981BA02-DF20-9BB8-3AB8-6C3CAA737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466745"/>
            <a:ext cx="7912398" cy="448476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8" name="Hilfe 4 Grafik" hidden="1">
            <a:extLst>
              <a:ext uri="{FF2B5EF4-FFF2-40B4-BE49-F238E27FC236}">
                <a16:creationId xmlns:a16="http://schemas.microsoft.com/office/drawing/2014/main" id="{F2E1208D-142D-8ADA-E83D-361EB719C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4915"/>
            <a:ext cx="7905986" cy="4492037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2" name="Hilfe 3 Grafik" hidden="1">
            <a:extLst>
              <a:ext uri="{FF2B5EF4-FFF2-40B4-BE49-F238E27FC236}">
                <a16:creationId xmlns:a16="http://schemas.microsoft.com/office/drawing/2014/main" id="{BC889CD4-C2B1-E9DB-4E7F-B70A83A13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08999"/>
            <a:ext cx="7927040" cy="4487488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30" name="Hilfe 2 Grafik" hidden="1">
            <a:extLst>
              <a:ext uri="{FF2B5EF4-FFF2-40B4-BE49-F238E27FC236}">
                <a16:creationId xmlns:a16="http://schemas.microsoft.com/office/drawing/2014/main" id="{13524C02-7310-C42A-90FA-F403C60E2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933561"/>
            <a:ext cx="7925222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51" name="Hilfe 1 Grafik">
            <a:extLst>
              <a:ext uri="{FF2B5EF4-FFF2-40B4-BE49-F238E27FC236}">
                <a16:creationId xmlns:a16="http://schemas.microsoft.com/office/drawing/2014/main" id="{6107EF5D-6C42-DAEB-59D3-F9E429A31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209"/>
            <a:ext cx="7876974" cy="4458304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sp>
        <p:nvSpPr>
          <p:cNvPr id="32" name="Fußzeilenplatzhalter 5">
            <a:extLst>
              <a:ext uri="{FF2B5EF4-FFF2-40B4-BE49-F238E27FC236}">
                <a16:creationId xmlns:a16="http://schemas.microsoft.com/office/drawing/2014/main" id="{AB7BCACE-DEC4-4C43-B12E-38D48E14D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Wahrscheinlichkeit</a:t>
            </a:r>
          </a:p>
        </p:txBody>
      </p:sp>
    </p:spTree>
    <p:extLst>
      <p:ext uri="{BB962C8B-B14F-4D97-AF65-F5344CB8AC3E}">
        <p14:creationId xmlns:p14="http://schemas.microsoft.com/office/powerpoint/2010/main" val="1285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1.11022E-16 L -0.88093 1.11022E-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022E-16 L 1.53846E-6 1.11022E-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07407E-6 L -0.88093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07407E-6 L 3.07692E-6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33333E-6 L -0.88093 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3.33333E-6 L 2.82051E-6 3.33333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7.40741E-7 L -0.88092 -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2 -7.40741E-7 L -4.87179E-6 -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4.07407E-6 L -0.88093 4.07407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07407E-6 L -4.10256E-6 4.0740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4507878-99E9-2C2C-69F6-9D9F64C45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Ein lineares Gleichungssystem aufstellen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Anhand von zwei Beispielen soll erklärt werden, wie man nun ein lineares Gleichungssystem aufbaut:</a:t>
                </a: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i="1" kern="100" dirty="0">
                    <a:solidFill>
                      <a:srgbClr val="70AD47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 1: In einem Teich werden Frösche und Enten gesichtet. Es sind insgesamt 18 Tiere. Zählt man alle Beine der Tiere, so kommt man auf eine Anzahl von 52.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14:m>
                  <m:oMath xmlns:m="http://schemas.openxmlformats.org/officeDocument/2006/math"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de-DE" sz="1600" b="1" i="1" kern="100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steht</a:t>
                </a:r>
                <a:r>
                  <a:rPr lang="de-DE" sz="1600" i="1" kern="100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die</a:t>
                </a:r>
                <a:r>
                  <a:rPr lang="de-DE" sz="1600" b="1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der Frösche. </a:t>
                </a:r>
                <a14:m>
                  <m:oMath xmlns:m="http://schemas.openxmlformats.org/officeDocument/2006/math"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steht für die Anzahl der Enten.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Nun ergeben sich aus dem Text zwei Gleichungen: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    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  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=18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(Anzahl Frösche + Anzahl Enten = 18)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II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4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=52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(Jeder Frosch hat vier Beine: Also multipliziert man die Anzahl der Frösche mit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		</a:t>
                </a:r>
                <a:r>
                  <a:rPr lang="de-DE" sz="1600" kern="1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Enten haben zwei Beine: Also multipliziert man die Anzahl der Enten mit 2.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de-DE" sz="1600" kern="1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Insgesamt haben die Tiere 52 Beine.)</a:t>
                </a:r>
              </a:p>
              <a:p>
                <a:pPr>
                  <a:spcBef>
                    <a:spcPts val="0"/>
                  </a:spcBef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i="1" kern="100" dirty="0">
                    <a:solidFill>
                      <a:srgbClr val="70AD47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 2: In einem Supermarkt kosten ein Apfel und eine Orange 1 Euro.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b="1" i="1" kern="100" dirty="0">
                    <a:solidFill>
                      <a:srgbClr val="70AD47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Drei Äpfel und zwei Orangen kosten 2,40 Euro.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1758950" algn="l"/>
                  </a:tabLst>
                </a:pPr>
                <a14:m>
                  <m:oMath xmlns:m="http://schemas.openxmlformats.org/officeDocument/2006/math"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de-DE" sz="1600" b="1" i="1" kern="100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steht</a:t>
                </a:r>
                <a:r>
                  <a:rPr lang="de-DE" sz="1600" i="1" kern="100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die</a:t>
                </a:r>
                <a:r>
                  <a:rPr lang="de-DE" sz="1600" b="1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von Äpfeln. </a:t>
                </a:r>
                <a14:m>
                  <m:oMath xmlns:m="http://schemas.openxmlformats.org/officeDocument/2006/math"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steht für die Anzahl von Orangen.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    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  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(Ein Apfel und eine Orange kosten zusammen 1 Euro.)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II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3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𝐲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=2,4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(Drei Äpfel und Zwei Orangen kosten zusammen 2,40 Euro.)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</a:t>
                </a:r>
                <a:endParaRPr lang="de-DE" sz="1600" b="1" u="sng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4507878-99E9-2C2C-69F6-9D9F64C45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B216E9-202D-F06C-FA14-CCE7DE23B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EC5C1D-2516-1A3A-8529-AEC3FB2A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 lineares Gleichungssystem aufstellen 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5535EAC-BEB8-C664-F2AF-F58CB76A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9806" y="5956354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</p:spTree>
    <p:extLst>
      <p:ext uri="{BB962C8B-B14F-4D97-AF65-F5344CB8AC3E}">
        <p14:creationId xmlns:p14="http://schemas.microsoft.com/office/powerpoint/2010/main" val="414617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370EA-C77F-0A66-2722-68D7A49A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7EEC6BA-131A-7959-3DB2-A44348E1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Lösungsverfahren für Gleichungssysteme – Das Einsetzungsverfahren</a:t>
            </a:r>
            <a:endParaRPr lang="de-DE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758950" algn="l"/>
              </a:tabLst>
            </a:pPr>
            <a:r>
              <a:rPr lang="de-D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gibt verschiedene Lösungsverfahren. Ziel ist es immer, eine Variable zu eliminieren, um zunächst die andere Variable zu berechnen. (Das Additionsverfahren findest du auf Hilfe 3.) </a:t>
            </a:r>
          </a:p>
          <a:p>
            <a:pPr>
              <a:spcAft>
                <a:spcPts val="800"/>
              </a:spcAft>
              <a:tabLst>
                <a:tab pos="1758950" algn="l"/>
              </a:tabLst>
            </a:pPr>
            <a:r>
              <a:rPr lang="de-DE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Einsetzungsverfahren </a:t>
            </a:r>
            <a:r>
              <a:rPr lang="de-D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bietet sich an, wenn eine Gleichung nach einer Variablen aufgelöst ist bzw. leicht aufgelöst werden kann. </a:t>
            </a: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1758950" algn="l"/>
              </a:tabLst>
            </a:pPr>
            <a:r>
              <a:rPr lang="de-D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Beispiel</a:t>
            </a: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800"/>
              </a:spcAft>
              <a:tabLst>
                <a:tab pos="1758950" algn="l"/>
              </a:tabLst>
            </a:pP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endParaRPr lang="de-DE" sz="16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0923A2-039D-112A-98F5-369F69DFF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E78378-5E32-973F-75E8-5BD29052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Lösungsverfahren für Gleichungssysteme – Das Einsetzungsverfahren</a:t>
            </a:r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9236B230-F65A-17B3-D172-404FDAAD1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9806" y="5956354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2C107C-F525-DD68-3EF5-F6418C6B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16" y="2667351"/>
            <a:ext cx="6192690" cy="33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7329-B9D9-F0C1-905E-2209730F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44D4D0-E0CD-2743-1893-237146FE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Lösungsverfahren für Gleichungssysteme – Das Additionsverfahren</a:t>
            </a:r>
            <a:endParaRPr lang="de-DE" sz="12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gibt verschiedene Lösungsverfahren. Ziel ist es immer, eine Variable zu eliminieren, um zunächst die andere Variable zu berechnen. (Das Einsetzungsverfahren findest du auf Hilfe 2.)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Additionsverfahren </a:t>
            </a:r>
            <a:r>
              <a:rPr lang="de-DE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bieten sich an, wenn jeweils beide Variablen auf der einen Seite und eine Zahl auf der anderen Seite der Gleichungen stehen.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r>
              <a:rPr lang="de-DE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Beispiel: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58950" algn="l"/>
              </a:tabLst>
            </a:pP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1758950" algn="l"/>
              </a:tabLst>
            </a:pP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endParaRPr lang="de-DE" sz="16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5D48D0-79A3-7C32-184C-103F7880E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F21A00-E0DC-AED4-151C-46DB09D3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Lösungsverfahren für Gleichungssysteme – Das Additionsverfahren</a:t>
            </a:r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A1611D5D-2F7B-8173-B1B1-3184323D8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9806" y="5956354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C19A38-A265-A2BF-D2FC-245E91C6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0" y="2636912"/>
            <a:ext cx="6178052" cy="10287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DE6788-CF20-1B54-1618-90A671E1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8" y="3670017"/>
            <a:ext cx="4521868" cy="73872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FE854E8-4E01-A119-D521-E23702E83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82" y="4503036"/>
            <a:ext cx="5546598" cy="15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D96B-3B4B-C6FD-DE8B-DB4CB3CB3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BB8E5D4-87AF-34E5-4155-A25551976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Ein lineares Gleichungssystem aus komplexen Sachverhalten aufstellen</a:t>
                </a: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endParaRPr lang="de-DE" sz="1600" b="1" kern="100" dirty="0"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Beispiel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b="1" i="1" kern="100" dirty="0">
                    <a:solidFill>
                      <a:srgbClr val="70AD47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In einem Jugendheim gibt es 24 Zimmer (Vierbett- und Sechsbettzimmer). Insgesamt können 120 Jugendliche untergebracht werden.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b="1" i="1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Stelle ein lineares Gleichungssystem zum Sachverhalt auf. </a:t>
                </a:r>
                <a:endParaRPr lang="de-DE" sz="16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Lösung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1. Schritt: Variablen festlegen: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</m:t>
                    </m:r>
                  </m:oMath>
                </a14:m>
                <a:r>
                  <a:rPr lang="de-DE" sz="1600" b="1" kern="100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Anzahl der Vierbettzimmer</a:t>
                </a:r>
                <a14:m>
                  <m:oMath xmlns:m="http://schemas.openxmlformats.org/officeDocument/2006/math">
                    <m:r>
                      <a:rPr lang="de-DE" sz="1600" b="1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     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</m:t>
                    </m:r>
                  </m:oMath>
                </a14:m>
                <a:r>
                  <a:rPr lang="de-DE" sz="1600" b="1" kern="1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Anzahl der Sechsbettzimmer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2. Schritt: Erste Gleichung aufstellen: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Es gibt insgesamt 24 Zimmer, also:</a:t>
                </a:r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 24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3. Schritt: Zweite Gleichung aufstellen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Es werden 120 Jugendliche untergebracht. In den Vierbettzimmern schlafen 4 Personen und in den Sechsbettzimmern schlafen 6 Personen, also: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II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  4</m:t>
                    </m:r>
                    <m:r>
                      <a:rPr lang="de-DE" sz="1600" b="1" i="1" kern="1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+6</m:t>
                    </m:r>
                    <m:r>
                      <a:rPr lang="de-DE" sz="1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 120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u="sng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Schritt: Lineares Gleichungssystem erstellen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de-DE" sz="1600" b="0" i="0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  <a:tabLst>
                    <a:tab pos="1758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II</m:t>
                      </m:r>
                      <m: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4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=120</m:t>
                      </m:r>
                    </m:oMath>
                  </m:oMathPara>
                </a14:m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400" b="1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BB8E5D4-87AF-34E5-4155-A25551976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2CA4E-D6CE-5695-A806-F5231BA17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4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476085-E3C2-AA10-D809-F886B4C2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 lineares Gleichungssystem aus komplexen Sachverhalten aufstellen</a:t>
            </a:r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6687AD6D-4D44-8968-7792-C5D831688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9806" y="5956354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</p:spTree>
    <p:extLst>
      <p:ext uri="{BB962C8B-B14F-4D97-AF65-F5344CB8AC3E}">
        <p14:creationId xmlns:p14="http://schemas.microsoft.com/office/powerpoint/2010/main" val="280062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136576" y="321297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Geometrie in der Ebene</a:t>
            </a:r>
          </a:p>
        </p:txBody>
      </p:sp>
      <p:pic>
        <p:nvPicPr>
          <p:cNvPr id="3" name="Grafik 2" descr="Ein Bild, das Screensho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21D5BD52-4360-A2A3-7053-77D3D168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/>
          <a:stretch/>
        </p:blipFill>
        <p:spPr>
          <a:xfrm>
            <a:off x="0" y="-14243"/>
            <a:ext cx="9906000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">
                <a:extLst>
                  <a:ext uri="{FF2B5EF4-FFF2-40B4-BE49-F238E27FC236}">
                    <a16:creationId xmlns:a16="http://schemas.microsoft.com/office/drawing/2014/main" id="{84338A25-2620-CCD0-6902-73115DA44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65689"/>
                <a:ext cx="9203968" cy="5192120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endParaRPr lang="de-DE" sz="1600" b="1" dirty="0"/>
              </a:p>
              <a:p>
                <a:pPr marL="0" lv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de-DE" sz="16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Emily hat bereits 100 Euro gespart. Jeden Montag erhält sie 10 Euro Taschengeld dazu. Nach        einer </a:t>
                </a:r>
                <a:r>
                  <a:rPr lang="de-DE" sz="1600" i="1" kern="1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bestimmten Anzahl von Monaten</a:t>
                </a:r>
                <a:r>
                  <a:rPr lang="de-DE" sz="16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hat sie 180 Euro gespart.  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die Anz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ahl der Monate (Bedeutung der Variablen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de-DE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  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dirty="0"/>
                  <a:t>				 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r>
                  <a:rPr lang="de-DE" sz="1600" b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Begründung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Unsere gesuchte Variable steht für die Anzahl der Monate, die Emily gespart hat. Da sie „nur“ 10 Euro</a:t>
                </a:r>
                <a:r>
                  <a:rPr lang="de-DE" sz="1600" b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:r>
                  <a:rPr lang="de-DE" sz="1600" u="sng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nicht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100 pro Monat spart, kann nur die erste Gleichung korrekt sein. 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4" name="Inhaltsplatzhalter 1">
                <a:extLst>
                  <a:ext uri="{FF2B5EF4-FFF2-40B4-BE49-F238E27FC236}">
                    <a16:creationId xmlns:a16="http://schemas.microsoft.com/office/drawing/2014/main" id="{84338A25-2620-CCD0-6902-73115DA44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65689"/>
                <a:ext cx="9203968" cy="5192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el 3">
            <a:extLst>
              <a:ext uri="{FF2B5EF4-FFF2-40B4-BE49-F238E27FC236}">
                <a16:creationId xmlns:a16="http://schemas.microsoft.com/office/drawing/2014/main" id="{04BAC8A5-4CE6-88C9-4F70-27D4266B4B9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511610FE-0387-835F-214A-9599CD7E0FCA}"/>
              </a:ext>
            </a:extLst>
          </p:cNvPr>
          <p:cNvSpPr txBox="1">
            <a:spLocks/>
          </p:cNvSpPr>
          <p:nvPr/>
        </p:nvSpPr>
        <p:spPr>
          <a:xfrm>
            <a:off x="7617296" y="5877272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7A009D6-40AD-856F-F620-C6EC0BB9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1" y="3140968"/>
            <a:ext cx="43033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C59E75C-A5A4-C64B-B87B-743C62FB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kern="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Erwachse kostet der Eintritt in den Zoo 8 Euro, für Kinder nur 5 Euro. Insgesamt hat eine Schulklasse und die begleitenden Lehrer 124 Euro bezahlt.</a:t>
                </a:r>
              </a:p>
              <a:p>
                <a:pPr marL="346075" indent="-342900">
                  <a:buAutoNum type="alphaLcParenR"/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Kreuze an, welche Gleichung den Sachverhalt richtig beschreibt. </a:t>
                </a:r>
              </a:p>
              <a:p>
                <a:pPr marL="346075" indent="-342900">
                  <a:buAutoNum type="alphaLcParenR"/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Begründe deine Entscheidung.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Gib an, wofür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jeweils stehen.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Stelle für folgenden Situation eine Gleichung auf und benenne die Variablen: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Aft>
                    <a:spcPts val="800"/>
                  </a:spcAft>
                  <a:tabLst>
                    <a:tab pos="1758950" algn="l"/>
                  </a:tabLst>
                </a:pPr>
                <a:r>
                  <a:rPr lang="de-DE" sz="1600" kern="1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Insgesamt hat eine Schulklasse und die begleitenden Lehrer fürs Kino 197 Euro bezahlt. Erwachse zahlen im Kino 11 Euro, Kinder nur 7 Euro.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6075" indent="-342900">
                  <a:buAutoNum type="alphaLcParenR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C59E75C-A5A4-C64B-B87B-743C62FB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2B9D0ADD-05C0-12F4-41E4-7EA43D3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Variablen und Texte Teil 2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5C1E639-F75D-BB64-AA99-880661E0AED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86B8AC46-790F-A22E-CC0A-33A5027FAC83}"/>
              </a:ext>
            </a:extLst>
          </p:cNvPr>
          <p:cNvSpPr txBox="1">
            <a:spLocks/>
          </p:cNvSpPr>
          <p:nvPr/>
        </p:nvSpPr>
        <p:spPr>
          <a:xfrm>
            <a:off x="7545288" y="5955989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736E6-A226-DCBC-4AD2-0505EEEB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2276872"/>
            <a:ext cx="4293361" cy="17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E9527835-D3C8-B7B3-C61C-34FE5F117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endParaRPr lang="de-DE" sz="1600" b="1" dirty="0"/>
              </a:p>
              <a:p>
                <a:r>
                  <a:rPr lang="de-DE" sz="1600" dirty="0"/>
                  <a:t>a)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pPr marL="0" lvl="0">
                  <a:lnSpc>
                    <a:spcPct val="107000"/>
                  </a:lnSpc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Wir brauchen zwei verschiedene Buchstaben (Variablen), weil Erwachse und Kinder nicht gleich viel            bezahlen. Einmal müssen es 8 Euro und einmal 5 Euro sein.</a:t>
                </a:r>
              </a:p>
              <a:p>
                <a:pPr marL="0" lvl="0">
                  <a:lnSpc>
                    <a:spcPct val="107000"/>
                  </a:lnSpc>
                  <a:tabLst>
                    <a:tab pos="1758950" algn="l"/>
                  </a:tabLst>
                </a:pPr>
                <a:endParaRPr lang="de-DE" sz="16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 viele Lehrer mitkommen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 viel Kinder mitkommen</a:t>
                </a: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+ 7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197</m:t>
                    </m:r>
                  </m:oMath>
                </a14:m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Anzahl der Erwachsenen 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spcBef>
                    <a:spcPts val="0"/>
                  </a:spcBef>
                  <a:tabLst>
                    <a:tab pos="1758950" algn="l"/>
                  </a:tabLs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1600" b="0" i="0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Anzahl der Kinder</a:t>
                </a:r>
              </a:p>
              <a:p>
                <a:pPr marL="0" lvl="0">
                  <a:lnSpc>
                    <a:spcPct val="107000"/>
                  </a:lnSpc>
                  <a:tabLst>
                    <a:tab pos="1758950" algn="l"/>
                  </a:tabLst>
                </a:pP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dirty="0"/>
                  <a:t> </a:t>
                </a:r>
              </a:p>
              <a:p>
                <a:endParaRPr lang="de-DE" sz="1600" b="1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E9527835-D3C8-B7B3-C61C-34FE5F117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EFDB953E-CEF1-DB6A-C760-8D942BEA7B9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6904F7-85D0-7F09-7A9F-E91AEFF8DAA9}"/>
              </a:ext>
            </a:extLst>
          </p:cNvPr>
          <p:cNvSpPr txBox="1"/>
          <p:nvPr/>
        </p:nvSpPr>
        <p:spPr>
          <a:xfrm>
            <a:off x="5601072" y="55338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40B41EAE-21A6-FE6D-FD8B-CA94E5B6ADB5}"/>
              </a:ext>
            </a:extLst>
          </p:cNvPr>
          <p:cNvSpPr txBox="1">
            <a:spLocks/>
          </p:cNvSpPr>
          <p:nvPr/>
        </p:nvSpPr>
        <p:spPr>
          <a:xfrm>
            <a:off x="7617296" y="5872400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D08E0B1-4F23-D934-5803-7EE426E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1" y="1556792"/>
            <a:ext cx="348448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A2932-D394-AC17-77DA-E7137B8C3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CFBB574-93E0-BF0A-E766-1ABE995CD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</a:t>
                </a:r>
                <a:b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einer Flugreise wiegt Deryas Koffer 7 kg mehr als ihr Handgepäck. Insgesamt wiegen die beiden Gepäckstücke 23 kg. 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dem Text sind zwei Werte unbekannt. Eine Unbekannte ist das Gewicht von Deryas Koffer.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r>
                  <a:rPr lang="de-DE" sz="1600" i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Gewicht Deryas Koffer</a:t>
                </a:r>
                <a:endParaRPr lang="de-DE" sz="1600" i="1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Definiere die zweite Unbekannte.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_________________________________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Der Sachverhalt lässt sich durch zwei Gleichungen darstellen, in einem sogenannten linearen   Gleichungssystem.  Ergänze das lineare Gleichungssystem, indem du die folgenden Terme an die passende Stelle setzt.  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de-DE" sz="1600" b="1" i="1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𝐈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_____________=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(Deryas Koffer wiegt um 7 kg mehr als ihr Handgepäck.)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𝐈𝐈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_____=_____</m:t>
                    </m:r>
                  </m:oMath>
                </a14:m>
                <a:r>
                  <a:rPr lang="de-DE" sz="1600" b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(Insgesamt wiegen beide Gepäckstücke 23 kg.)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800" b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CFBB574-93E0-BF0A-E766-1ABE995CD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2F8D044F-9D95-966F-BE98-7FCBE09A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Lineare Gleichungssysteme Aufstellen Teil 1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1FE4BCD-64AA-E39A-3CDC-DF95CB926B1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ECAB7919-767E-A525-B8A1-31914D77366D}"/>
              </a:ext>
            </a:extLst>
          </p:cNvPr>
          <p:cNvSpPr txBox="1">
            <a:spLocks/>
          </p:cNvSpPr>
          <p:nvPr/>
        </p:nvSpPr>
        <p:spPr>
          <a:xfrm>
            <a:off x="7617296" y="5877272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</p:spTree>
    <p:extLst>
      <p:ext uri="{BB962C8B-B14F-4D97-AF65-F5344CB8AC3E}">
        <p14:creationId xmlns:p14="http://schemas.microsoft.com/office/powerpoint/2010/main" val="370003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FE9D2-267E-2FCD-7023-F60BEF7E3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A936D71-0B0E-5367-1AF4-E1602690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</a:p>
              <a:p>
                <a:endPara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Gewicht Handgepäck</a:t>
                </a:r>
              </a:p>
              <a:p>
                <a:pPr marL="0" lvl="0"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5214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de-DE" sz="16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(Deryas Koffer wiegt um 7 kg mehr als ihr Handgepäck.)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II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de-DE" sz="16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600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23</m:t>
                    </m:r>
                  </m:oMath>
                </a14:m>
                <a:r>
                  <a:rPr lang="de-DE" sz="1600" kern="100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(Insgesamt wiegen beide Gepäckstücke 23 kg)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800" b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A936D71-0B0E-5367-1AF4-E1602690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42778A0C-11A5-8CE3-20FE-D90565BEC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877272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D057FCB-A388-B08E-8613-9657E1CBF8C2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880FAD50-C843-8BED-A5CA-29D78C1DBF3F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</p:spTree>
    <p:extLst>
      <p:ext uri="{BB962C8B-B14F-4D97-AF65-F5344CB8AC3E}">
        <p14:creationId xmlns:p14="http://schemas.microsoft.com/office/powerpoint/2010/main" val="207022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41D82B2-0C38-7831-385E-0045360A6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</a:t>
                </a:r>
                <a:br>
                  <a:rPr lang="de-DE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Zusammen kosten ein Apfel und eine Banane 0,80 Euro. 3 Äpfel und 2 Bananen kosten zusammen 2,20 Euro.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Dabei ist: 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de-DE" sz="1600" i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Kosten für einen Apfel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r>
                  <a:rPr lang="de-DE" sz="1600" i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Kosten für eine Banane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Ergänze das folgende lineare Gleichungssystem so, dass es zum Sachverhalt passt: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________=0,80</m:t>
                      </m:r>
                    </m:oMath>
                  </m:oMathPara>
                </a14:m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0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m:rPr>
                          <m:sty m:val="p"/>
                        </m:rPr>
                        <a:rPr lang="de-DE" sz="16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II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______+2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=________</m:t>
                      </m:r>
                    </m:oMath>
                  </m:oMathPara>
                </a14:m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800" b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41D82B2-0C38-7831-385E-0045360A6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8575A95C-4136-A298-E710-08E0414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Lineare Gleichungssysteme Aufstellen Teil 2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8D399AF6-7E4B-73AC-ECAA-1A2836CFEF9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0F48B53D-B0E9-B00D-DCE7-0BA5F1545C07}"/>
              </a:ext>
            </a:extLst>
          </p:cNvPr>
          <p:cNvSpPr txBox="1">
            <a:spLocks/>
          </p:cNvSpPr>
          <p:nvPr/>
        </p:nvSpPr>
        <p:spPr>
          <a:xfrm>
            <a:off x="7617296" y="5828790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</p:spTree>
    <p:extLst>
      <p:ext uri="{BB962C8B-B14F-4D97-AF65-F5344CB8AC3E}">
        <p14:creationId xmlns:p14="http://schemas.microsoft.com/office/powerpoint/2010/main" val="105412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36700F3-68EC-129E-3E0D-DC33EF921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  <a:r>
                  <a:rPr lang="de-DE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[vgl. MSA 2022 N A7]</a:t>
                </a:r>
              </a:p>
              <a:p>
                <a:endParaRPr lang="de-DE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=0,80</m:t>
                    </m:r>
                  </m:oMath>
                </a14:m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(Ein Apfel und eine Banane kosten 0,80 Euro.)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II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=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1600" b="1" i="1" kern="1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de-DE" sz="1600" b="1" kern="100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 Äpfel und 2 Bananen kosten zusammen 2,20 Euro.) </a:t>
                </a:r>
                <a:endParaRPr lang="de-DE" sz="1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36700F3-68EC-129E-3E0D-DC33EF92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509E7CC-691E-F69C-78C2-4979C4DC2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5288" y="5832832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Lineare Gleichungssysteme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85626B8-2CC8-41FD-525B-E54B473B839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</p:spTree>
    <p:extLst>
      <p:ext uri="{BB962C8B-B14F-4D97-AF65-F5344CB8AC3E}">
        <p14:creationId xmlns:p14="http://schemas.microsoft.com/office/powerpoint/2010/main" val="26684448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 - mit Amp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C00000"/>
      </a:accent4>
      <a:accent5>
        <a:srgbClr val="FFC000"/>
      </a:accent5>
      <a:accent6>
        <a:srgbClr val="00B050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FCB8DAA-FA8A-4BB7-8016-6F6AC9E40006}">
  <we:reference id="wa104379791" version="1.0.0.0" store="de-DE" storeType="OMEX"/>
  <we:alternateReferences>
    <we:reference id="wa104379791" version="1.0.0.0" store="wa10437979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BAFF2F-0E9B-462E-AF33-A0ACE0F1E0C2}">
  <we:reference id="wa104051163" version="1.2.0.3" store="de-D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Microsoft Macintosh PowerPoint</Application>
  <PresentationFormat>A4-Papier (210 x 297 mm)</PresentationFormat>
  <Paragraphs>339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Larissa</vt:lpstr>
      <vt:lpstr>PowerPoint-Präsentation</vt:lpstr>
      <vt:lpstr>Variablen und Texte Teil 1</vt:lpstr>
      <vt:lpstr>PowerPoint-Präsentation</vt:lpstr>
      <vt:lpstr>Variablen und Texte Teil 2</vt:lpstr>
      <vt:lpstr>PowerPoint-Präsentation</vt:lpstr>
      <vt:lpstr>Lineare Gleichungssysteme Aufstellen Teil 1</vt:lpstr>
      <vt:lpstr>PowerPoint-Präsentation</vt:lpstr>
      <vt:lpstr>Lineare Gleichungssysteme Aufstellen Teil 2</vt:lpstr>
      <vt:lpstr>PowerPoint-Präsentation</vt:lpstr>
      <vt:lpstr>Passendes Gleichungssystem auswählen</vt:lpstr>
      <vt:lpstr>PowerPoint-Präsentation</vt:lpstr>
      <vt:lpstr>Lineare Gleichungen </vt:lpstr>
      <vt:lpstr>PowerPoint-Präsentation</vt:lpstr>
      <vt:lpstr>Lineare Gleichungssysteme</vt:lpstr>
      <vt:lpstr>PowerPoint-Präsentation</vt:lpstr>
      <vt:lpstr>Lineare Gleichungssystem im Anwendungskontext </vt:lpstr>
      <vt:lpstr>PowerPoint-Präsentation</vt:lpstr>
      <vt:lpstr>Im Café</vt:lpstr>
      <vt:lpstr>Lösung</vt:lpstr>
      <vt:lpstr>Sammlung der Hilfeknöpfe</vt:lpstr>
      <vt:lpstr>Ein lineares Gleichungssystem aufstellen </vt:lpstr>
      <vt:lpstr>Lösungsverfahren für Gleichungssysteme – Das Einsetzungsverfahren</vt:lpstr>
      <vt:lpstr>Lösungsverfahren für Gleichungssysteme – Das Additionsverfahren</vt:lpstr>
      <vt:lpstr>Ein lineares Gleichungssystem aus komplexen Sachverhalten aufstellen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Jan-Martin Klinge;Alexander Roppelt</dc:creator>
  <cp:lastModifiedBy>Christian Weber</cp:lastModifiedBy>
  <cp:revision>401</cp:revision>
  <cp:lastPrinted>2023-10-05T14:44:39Z</cp:lastPrinted>
  <dcterms:modified xsi:type="dcterms:W3CDTF">2024-02-22T13:32:10Z</dcterms:modified>
</cp:coreProperties>
</file>