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53" r:id="rId2"/>
    <p:sldId id="604" r:id="rId3"/>
    <p:sldId id="605" r:id="rId4"/>
    <p:sldId id="606" r:id="rId5"/>
    <p:sldId id="607" r:id="rId6"/>
    <p:sldId id="608" r:id="rId7"/>
    <p:sldId id="609" r:id="rId8"/>
    <p:sldId id="672" r:id="rId9"/>
    <p:sldId id="611" r:id="rId10"/>
    <p:sldId id="603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687" r:id="rId26"/>
    <p:sldId id="621" r:id="rId27"/>
    <p:sldId id="622" r:id="rId28"/>
    <p:sldId id="627" r:id="rId29"/>
    <p:sldId id="628" r:id="rId30"/>
    <p:sldId id="688" r:id="rId31"/>
    <p:sldId id="689" r:id="rId32"/>
    <p:sldId id="560" r:id="rId33"/>
    <p:sldId id="690" r:id="rId34"/>
    <p:sldId id="667" r:id="rId35"/>
    <p:sldId id="668" r:id="rId36"/>
    <p:sldId id="669" r:id="rId37"/>
    <p:sldId id="671" r:id="rId38"/>
    <p:sldId id="601" r:id="rId39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88471F-7779-7C05-FDE5-2AE92DE68993}" name="Steffen Tschakert" initials="ST" userId="ed7dae08f5938f12" providerId="Windows Live"/>
  <p188:author id="{11727637-AA62-4101-FE72-774BE4B06D4E}" name="Christian Weber" initials="CW" userId="S::Weber@kurt-schwitters.schule::696a8afe-c62b-4581-9990-e0f63e869ae7" providerId="AD"/>
  <p188:author id="{8D6B03E8-C6CA-E024-9F4F-F18A71CCF5D9}" name="Christian Weber" initials="CW" userId="S::weber@kurt-schwitters.schule::696a8afe-c62b-4581-9990-e0f63e869a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0E0E0"/>
    <a:srgbClr val="F4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5813" autoAdjust="0"/>
  </p:normalViewPr>
  <p:slideViewPr>
    <p:cSldViewPr>
      <p:cViewPr varScale="1">
        <p:scale>
          <a:sx n="111" d="100"/>
          <a:sy n="111" d="100"/>
        </p:scale>
        <p:origin x="852" y="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-8592"/>
    </p:cViewPr>
  </p:sorterViewPr>
  <p:notesViewPr>
    <p:cSldViewPr>
      <p:cViewPr varScale="1">
        <p:scale>
          <a:sx n="65" d="100"/>
          <a:sy n="65" d="100"/>
        </p:scale>
        <p:origin x="19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C84813-2FC7-5020-146E-4E4C87BC0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1491E6-237F-F955-C718-02476FBFEB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6137-F146-4EF0-97B6-092541DE6183}" type="datetimeFigureOut">
              <a:rPr lang="de-DE" smtClean="0"/>
              <a:t>11.04.2024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95B94-A591-9265-C812-C405E94D00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782CFD-C638-DC52-B13D-FF01B60A3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3304-7D7D-4A19-A4AC-C610067E27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80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BF42-5A30-43BF-968B-3C68C0F2861F}" type="datetimeFigureOut">
              <a:rPr lang="de-DE" smtClean="0"/>
              <a:t>11.04.2024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18B0-E496-4198-9A81-8AC64AF6E3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56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18B0-E496-4198-9A81-8AC64AF6E3E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7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18B0-E496-4198-9A81-8AC64AF6E3E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91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B293-6EC8-743C-A0B1-3DC912D45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E673B6C-6323-1452-E621-3678500BF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67E4B6-580F-8619-443E-536F292DC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6D593B-50CB-81E1-07D6-F873865D2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18B0-E496-4198-9A81-8AC64AF6E3E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62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D18B0-E496-4198-9A81-8AC64AF6E3EF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ildungsserver.berlin-brandenburg.de/i-mint-akademi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legalcode.d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Beginner"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120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1522" cy="85010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4CB5EDCF-9EA6-EF07-65ED-591E7275B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A198882-6D29-76C4-05D9-3148B5081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183D2F94-0CF3-E8AF-6346-4D7B596A3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342FB88-4AA5-EB32-01FE-4B637857AFB7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BFD6D-D376-BF61-8004-9AA156E25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E7F8B-508C-77E7-4455-614A673C7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 dirty="0"/>
              <a:t>Geometrie – ebene Figuren</a:t>
            </a:r>
          </a:p>
        </p:txBody>
      </p:sp>
    </p:spTree>
    <p:extLst>
      <p:ext uri="{BB962C8B-B14F-4D97-AF65-F5344CB8AC3E}">
        <p14:creationId xmlns:p14="http://schemas.microsoft.com/office/powerpoint/2010/main" val="76899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EE7F8B-508C-77E7-4455-614A673C7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 dirty="0"/>
              <a:t>Geometrie – ebene Figuren</a:t>
            </a:r>
          </a:p>
        </p:txBody>
      </p:sp>
    </p:spTree>
    <p:extLst>
      <p:ext uri="{BB962C8B-B14F-4D97-AF65-F5344CB8AC3E}">
        <p14:creationId xmlns:p14="http://schemas.microsoft.com/office/powerpoint/2010/main" val="381128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204" y="2312235"/>
            <a:ext cx="5895876" cy="1356360"/>
          </a:xfrm>
        </p:spPr>
        <p:txBody>
          <a:bodyPr anchor="b"/>
          <a:lstStyle>
            <a:lvl1pPr algn="l">
              <a:defRPr sz="2925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614" y="3827504"/>
            <a:ext cx="5895876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463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5971312" y="0"/>
            <a:ext cx="1579500" cy="1944000"/>
          </a:xfrm>
          <a:prstGeom prst="ellipse">
            <a:avLst/>
          </a:prstGeom>
          <a:solidFill>
            <a:srgbClr val="4F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 dirty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894103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 dirty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81512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 dirty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65717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 dirty="0">
              <a:solidFill>
                <a:schemeClr val="tx1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88" y="663869"/>
            <a:ext cx="2995799" cy="6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Könner">
    <p:bg>
      <p:bgPr>
        <a:solidFill>
          <a:schemeClr val="accent5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74278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1522" cy="850103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98C3B97-316A-8F5B-FDA4-6E6F89201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1E9A268-49E4-2B49-C123-6CF765377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638617B-60B1-BE40-A335-6F695E79F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B0209-9B7F-FA17-5185-9DB8AF9FB263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8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Profi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1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1522" cy="850103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E09A920-0F95-4FBA-D310-E6771F8DD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82894C92-0BD1-1BA8-23F1-41A4EE2E0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4E6C4737-161C-4365-9980-D2542D0344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CBE1BF7-9B26-8A63-3CD5-9F8BEE3B6EE3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MUSTER"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64054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6691522" cy="85010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F901D64-0DA9-DC7F-E409-A406629213AB}"/>
              </a:ext>
            </a:extLst>
          </p:cNvPr>
          <p:cNvSpPr txBox="1"/>
          <p:nvPr userDrawn="1"/>
        </p:nvSpPr>
        <p:spPr>
          <a:xfrm rot="19841220">
            <a:off x="2189250" y="1795716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Muster für Folienmaster für die Stationen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Titels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Hintergrundes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Zeiger in Schwierigkeitsskala löschen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ABA9BB3-8E14-4277-5C20-C1C0EA225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8C72C8-E0FD-4823-F1BE-18C589CBA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B3B962A-08E9-716B-483D-95567D53A5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40351EF-BCAD-650C-B830-B41428078174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Beg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533E808-1D36-2E30-339C-99EA330D2F85}"/>
              </a:ext>
            </a:extLst>
          </p:cNvPr>
          <p:cNvSpPr txBox="1">
            <a:spLocks/>
          </p:cNvSpPr>
          <p:nvPr userDrawn="1"/>
        </p:nvSpPr>
        <p:spPr>
          <a:xfrm>
            <a:off x="7617296" y="5981558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F0C9F805-E5AF-E2C2-10F4-BE5A61CC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84D48DC6-3B09-BCCE-1666-C0B87F5F5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0D77742-E3E2-B2DF-B76A-8287BF321621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Kö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A99F6ED-E1FE-A746-9714-FAD53DE8D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558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FF6742-F920-A195-E08C-1773802A3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DAF26436-01BE-13B0-7981-597CD30B3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5FD2093-3630-4922-DBA3-BF32F69263B7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Pro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8842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Lösung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39DE5FE1-2D43-8A5C-4C2F-EBC491513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7" name="Grafik 6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97F392C-6B4D-BFA5-F545-D75602B7F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3F9D254-8489-6AE4-1E2F-7621461F66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DCFABE0-4C0D-9868-BC10-261FEFD34B6E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3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lf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4">
            <a:extLst>
              <a:ext uri="{FF2B5EF4-FFF2-40B4-BE49-F238E27FC236}">
                <a16:creationId xmlns:a16="http://schemas.microsoft.com/office/drawing/2014/main" id="{600CBE6B-301E-049C-C04C-5AE3E87363CB}"/>
              </a:ext>
            </a:extLst>
          </p:cNvPr>
          <p:cNvSpPr>
            <a:spLocks/>
          </p:cNvSpPr>
          <p:nvPr userDrawn="1"/>
        </p:nvSpPr>
        <p:spPr>
          <a:xfrm>
            <a:off x="8260431" y="53679"/>
            <a:ext cx="1581280" cy="86079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7861"/>
            <a:endParaRPr lang="de-DE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4289" y="1045050"/>
            <a:ext cx="9203968" cy="51884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Hilfe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576735" y="53679"/>
            <a:ext cx="5549507" cy="850103"/>
          </a:xfrm>
          <a:solidFill>
            <a:schemeClr val="accent1"/>
          </a:solidFill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Hilfe</a:t>
            </a:r>
          </a:p>
        </p:txBody>
      </p:sp>
      <p:pic>
        <p:nvPicPr>
          <p:cNvPr id="9" name="Grafik 8" descr="Ein Bild, das Entwurf, Symbol, Grafiken, weiß enthält.&#10;&#10;Automatisch generierte Beschreibung">
            <a:extLst>
              <a:ext uri="{FF2B5EF4-FFF2-40B4-BE49-F238E27FC236}">
                <a16:creationId xmlns:a16="http://schemas.microsoft.com/office/drawing/2014/main" id="{2688D183-8BA3-798A-2DF4-45C5238EA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94" y="110538"/>
            <a:ext cx="697153" cy="749967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95A1E2D4-C44C-C3C6-EC1F-4F74B8F5E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12" name="Grafik 11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6137C566-CBB6-0CB0-73BB-0EDB1C15C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4"/>
            <a:extLst>
              <a:ext uri="{FF2B5EF4-FFF2-40B4-BE49-F238E27FC236}">
                <a16:creationId xmlns:a16="http://schemas.microsoft.com/office/drawing/2014/main" id="{B5ABF3E5-E7E2-CDC5-63D6-EA3D5E0A1D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C08E428-CFDA-F854-EFAF-94502575C1C5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fgaben">
            <a:extLst>
              <a:ext uri="{FF2B5EF4-FFF2-40B4-BE49-F238E27FC236}">
                <a16:creationId xmlns:a16="http://schemas.microsoft.com/office/drawing/2014/main" id="{94EF407B-0016-2F5F-A77F-46A6C2AD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26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93" name="Stationsnummer">
            <a:extLst>
              <a:ext uri="{FF2B5EF4-FFF2-40B4-BE49-F238E27FC236}">
                <a16:creationId xmlns:a16="http://schemas.microsoft.com/office/drawing/2014/main" id="{4796337A-BBE9-D385-81EA-CDB6D1D36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94" name="Titel der Station">
            <a:extLst>
              <a:ext uri="{FF2B5EF4-FFF2-40B4-BE49-F238E27FC236}">
                <a16:creationId xmlns:a16="http://schemas.microsoft.com/office/drawing/2014/main" id="{7749EB96-BB3A-DDED-BB2C-1F2D96A32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5549507" cy="850103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A09729D0-C97E-CC1C-217A-AA3CD74F7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7296" y="5981067"/>
            <a:ext cx="3136901" cy="246221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pic>
        <p:nvPicPr>
          <p:cNvPr id="6" name="Grafik 5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C92DF536-BD4E-8287-3B1A-452C49374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208BEE5-1632-D94C-249A-D96AB89BA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BAE57A-895F-7FCA-EF23-7D0F3E72C53A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Tschakert,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289" y="1045049"/>
            <a:ext cx="9203968" cy="5561369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8925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31356" y="6606418"/>
            <a:ext cx="3136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de-DE" sz="800" b="0" i="0" u="none" strike="noStrike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r"/>
            <a:r>
              <a:rPr lang="de-DE" dirty="0"/>
              <a:t>Geometrie – ebene Figuren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76735" y="53679"/>
            <a:ext cx="5549507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36000" tIns="36000" rIns="36000" bIns="1800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607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5" r:id="rId4"/>
    <p:sldLayoutId id="2147483706" r:id="rId5"/>
    <p:sldLayoutId id="2147483711" r:id="rId6"/>
    <p:sldLayoutId id="2147483712" r:id="rId7"/>
    <p:sldLayoutId id="2147483707" r:id="rId8"/>
    <p:sldLayoutId id="2147483662" r:id="rId9"/>
    <p:sldLayoutId id="2147483713" r:id="rId10"/>
    <p:sldLayoutId id="2147483714" r:id="rId11"/>
    <p:sldLayoutId id="2147483715" r:id="rId12"/>
  </p:sldLayoutIdLst>
  <p:hf sldNum="0" hdr="0" dt="0"/>
  <p:txStyles>
    <p:titleStyle>
      <a:lvl1pPr algn="ctr" defTabSz="957861" rtl="0" eaLnBrk="1" latinLnBrk="0" hangingPunct="1">
        <a:spcBef>
          <a:spcPct val="0"/>
        </a:spcBef>
        <a:buNone/>
        <a:defRPr kumimoji="0" lang="de-DE" sz="3200" b="0" i="0" u="none" strike="noStrike" kern="1200" cap="small" spc="0" normalizeH="0" baseline="0" dirty="0">
          <a:ln>
            <a:noFill/>
          </a:ln>
          <a:solidFill>
            <a:schemeClr val="tx1"/>
          </a:solidFill>
          <a:uLnTx/>
          <a:uFillTx/>
          <a:latin typeface="Calibri"/>
          <a:ea typeface="+mn-ea"/>
          <a:cs typeface="+mn-cs"/>
        </a:defRPr>
      </a:lvl1pPr>
    </p:titleStyle>
    <p:bodyStyle>
      <a:lvl1pPr marL="3175" indent="0" algn="l" defTabSz="957861" rtl="0" eaLnBrk="1" latinLnBrk="0" hangingPunct="1">
        <a:spcBef>
          <a:spcPct val="20000"/>
        </a:spcBef>
        <a:buFont typeface="Arial" pitchFamily="34" charset="0"/>
        <a:buNone/>
        <a:defRPr kumimoji="0" lang="de-DE" sz="1800" b="0" i="0" u="none" strike="noStrike" kern="1200" cap="none" spc="0" normalizeH="0" baseline="0">
          <a:ln>
            <a:noFill/>
          </a:ln>
          <a:solidFill>
            <a:prstClr val="black"/>
          </a:solidFill>
          <a:effectLst/>
          <a:uLnTx/>
          <a:uFillTx/>
          <a:latin typeface="Calibri"/>
          <a:ea typeface="+mn-ea"/>
          <a:cs typeface="+mn-cs"/>
        </a:defRPr>
      </a:lvl1pPr>
      <a:lvl2pPr marL="1143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2pPr>
      <a:lvl3pPr marL="5715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3pPr>
      <a:lvl4pPr marL="1085850" indent="0" algn="l" defTabSz="957861" rtl="0" eaLnBrk="1" latinLnBrk="0" hangingPunct="1">
        <a:spcBef>
          <a:spcPct val="20000"/>
        </a:spcBef>
        <a:buFont typeface="Wingdings" panose="05000000000000000000" pitchFamily="2" charset="2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4pPr>
      <a:lvl5pPr marL="154305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5pPr>
      <a:lvl6pPr marL="263411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4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7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0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6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9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2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5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8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1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44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0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creenshot, Logo, Grafiken, Text enthält.&#10;&#10;Automatisch generierte Beschreibung">
            <a:extLst>
              <a:ext uri="{FF2B5EF4-FFF2-40B4-BE49-F238E27FC236}">
                <a16:creationId xmlns:a16="http://schemas.microsoft.com/office/drawing/2014/main" id="{C1AE2E6A-507E-8540-A60D-285DC4BA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/>
          <a:stretch/>
        </p:blipFill>
        <p:spPr>
          <a:xfrm>
            <a:off x="-1" y="-20731"/>
            <a:ext cx="9922317" cy="687873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608A093-2DDC-C60B-B8FD-8AC6BA7997AF}"/>
              </a:ext>
            </a:extLst>
          </p:cNvPr>
          <p:cNvSpPr txBox="1"/>
          <p:nvPr/>
        </p:nvSpPr>
        <p:spPr>
          <a:xfrm>
            <a:off x="1208584" y="2890391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MSA-Vorbereitung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Station: 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27924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1D82B2-0C38-7831-385E-0045360A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1200"/>
          </a:xfrm>
        </p:spPr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 </a:t>
            </a: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dirty="0"/>
              <a:t>Berechne die Länge der Hypotenuse c.</a:t>
            </a: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a) 					b)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75A95C-4136-A298-E710-08E0414E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Länge der Hypotenuse berechnen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8D399AF6-7E4B-73AC-ECAA-1A2836CFEF90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5A3CE91-0964-145B-D9C4-547FA6B45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6" t="4314" r="2060" b="10168"/>
          <a:stretch/>
        </p:blipFill>
        <p:spPr bwMode="auto">
          <a:xfrm>
            <a:off x="221001" y="2550422"/>
            <a:ext cx="428420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E36F3F6-2698-7688-707B-B6ECEB697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01"/>
          <a:stretch/>
        </p:blipFill>
        <p:spPr>
          <a:xfrm>
            <a:off x="4998451" y="2320712"/>
            <a:ext cx="3705968" cy="2691667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FD3C0D2A-3D92-8D7B-7770-2F65F327A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6" name="Knopf1">
            <a:extLst>
              <a:ext uri="{FF2B5EF4-FFF2-40B4-BE49-F238E27FC236}">
                <a16:creationId xmlns:a16="http://schemas.microsoft.com/office/drawing/2014/main" id="{69E9C386-E4BC-49D8-8D94-E9397D7E5CA1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893D656-1F44-4386-BCA1-7C55B31FE883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C54762A3-8D5A-4C5B-8DB7-8DF050D6DB16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19" name="Hilfe 1 Grafik">
            <a:extLst>
              <a:ext uri="{FF2B5EF4-FFF2-40B4-BE49-F238E27FC236}">
                <a16:creationId xmlns:a16="http://schemas.microsoft.com/office/drawing/2014/main" id="{67DE473B-2215-4116-9896-4A203C7E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371"/>
            <a:ext cx="7876974" cy="445798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grpSp>
        <p:nvGrpSpPr>
          <p:cNvPr id="20" name="Knopf2">
            <a:extLst>
              <a:ext uri="{FF2B5EF4-FFF2-40B4-BE49-F238E27FC236}">
                <a16:creationId xmlns:a16="http://schemas.microsoft.com/office/drawing/2014/main" id="{0EF2FBD8-64B1-4FBB-BB67-3DE9B9A0FD2C}"/>
              </a:ext>
            </a:extLst>
          </p:cNvPr>
          <p:cNvGrpSpPr/>
          <p:nvPr/>
        </p:nvGrpSpPr>
        <p:grpSpPr>
          <a:xfrm>
            <a:off x="9383011" y="1677530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BEA2493-D88B-485A-A9FE-2208D3C43640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D9F029B-0876-401F-A12B-4EA3EDA8BB0C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4" name="Hilfe 2 Grafik">
            <a:extLst>
              <a:ext uri="{FF2B5EF4-FFF2-40B4-BE49-F238E27FC236}">
                <a16:creationId xmlns:a16="http://schemas.microsoft.com/office/drawing/2014/main" id="{484A90E0-F113-4B53-9E31-3CD0485C9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846" y="933561"/>
            <a:ext cx="7908666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41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6700F3-68EC-129E-3E0D-DC33EF92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EB18F1E-79EB-40C9-BCBB-C0116188A85E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1A85FF63-78A2-663E-397F-ADD8A777BC66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5626B8-2CC8-41FD-525B-E54B473B8392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90788C6-77C5-0B4D-A556-E95D2E01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1" y="1585489"/>
            <a:ext cx="8971373" cy="3768322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FE6BE088-EEAE-EB9A-BE0A-574A9DF1F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266844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C0F82-BDF5-A29D-DE26-CDBA9588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95FE141-1F4B-9D7B-D719-8274A036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" y="1044000"/>
            <a:ext cx="9203968" cy="5191200"/>
          </a:xfrm>
        </p:spPr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 </a:t>
            </a: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dirty="0"/>
              <a:t>Berechne die Länge der Kathete a.</a:t>
            </a: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a) 					b)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0957E7-6F75-4B42-B1A5-24905A28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Länge der Kathete berechnen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8A2BF083-1061-C0B9-6CE4-87DD22019C07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137789-8FE2-CFC3-C4DE-C4066215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1" y="2780928"/>
            <a:ext cx="3876905" cy="26700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DAD154B-EC68-F6E7-E5A3-458AC7F5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503" y="2636912"/>
            <a:ext cx="4452969" cy="2857742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3FD43F2E-CF8A-1C39-E84F-0AF1052248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6" name="Knopf1">
            <a:extLst>
              <a:ext uri="{FF2B5EF4-FFF2-40B4-BE49-F238E27FC236}">
                <a16:creationId xmlns:a16="http://schemas.microsoft.com/office/drawing/2014/main" id="{AAD7BDF9-36F1-4705-8B76-9D2EFFC1CDC6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48BB30F-85A0-412E-9F24-DFA4A584551A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DBBD58B-98F0-4D5B-A8AC-BAE804DBC31D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4" name="Hilfe 1 Grafik">
            <a:extLst>
              <a:ext uri="{FF2B5EF4-FFF2-40B4-BE49-F238E27FC236}">
                <a16:creationId xmlns:a16="http://schemas.microsoft.com/office/drawing/2014/main" id="{B99F2E90-A707-449E-AE0D-FC88A46E3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371"/>
            <a:ext cx="7876974" cy="445798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grpSp>
        <p:nvGrpSpPr>
          <p:cNvPr id="25" name="Knopf3">
            <a:extLst>
              <a:ext uri="{FF2B5EF4-FFF2-40B4-BE49-F238E27FC236}">
                <a16:creationId xmlns:a16="http://schemas.microsoft.com/office/drawing/2014/main" id="{76D53D04-0C20-46CF-8DB7-77B012DEBD38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A285864-A9B5-4801-B203-B138B79EEC1C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3BC5B06-A26C-422C-9202-6EFE19B8A616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8" name="Hilfe 3 Grafik">
            <a:extLst>
              <a:ext uri="{FF2B5EF4-FFF2-40B4-BE49-F238E27FC236}">
                <a16:creationId xmlns:a16="http://schemas.microsoft.com/office/drawing/2014/main" id="{FC2AC66F-E43E-4683-9087-6B868D6B7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114341"/>
            <a:ext cx="7927040" cy="4476803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80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677ED-469B-8362-7033-4A0D3BF9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189A0B-7F72-0FC0-2C51-B1A63679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68FB2FB-380D-3066-4E64-224BFF4E7496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41408A2-8622-49E8-A79E-1B251E5F9556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A0B6CB54-4054-2675-FD98-AA6DD55C843E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1A02D3-B6CE-6828-B32F-7F259CEB7FB2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B92407-302C-7717-8403-39B2AEA7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557695"/>
            <a:ext cx="8049004" cy="4255256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DF67B3D1-16FE-C9F1-8F50-753C8838D9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317449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3958D-1C58-BD43-34D2-E17D82D58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D0F915F5-CA54-5DB6-B086-C3AF891F9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</p:spPr>
            <p:txBody>
              <a:bodyPr/>
              <a:lstStyle/>
              <a:p>
                <a:r>
                  <a:rPr lang="de-D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 </a:t>
                </a: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1600" dirty="0"/>
                  <a:t>Ein Flachbildfernseher hat eine Länge von 2 m</a:t>
                </a: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1600" dirty="0"/>
                  <a:t>und eine Breite von 1,2 m.</a:t>
                </a: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1600" dirty="0"/>
                  <a:t>Berechne die Länge der Bildschirmdiagonalen d.</a:t>
                </a: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altLang="de-D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altLang="de-DE" sz="16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altLang="de-DE" sz="1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Aufgabe 2</a:t>
                </a: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Seitenlänge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eines Quadrates beträgt 5 cm.  </a:t>
                </a: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Berechne die Länge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kumimoji="0" lang="de-DE" altLang="de-DE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					</a:t>
                </a: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D0F915F5-CA54-5DB6-B086-C3AF891F9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60670B6C-C34B-1629-2D3C-1F20C533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Länge einer Diagonalen Berechnen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3D58506E-8102-FD67-6772-97D96420BD1F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BA5790-0DF7-D71C-D5E9-95F9208E6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34"/>
          <a:stretch/>
        </p:blipFill>
        <p:spPr>
          <a:xfrm>
            <a:off x="4953000" y="3761731"/>
            <a:ext cx="2752182" cy="202165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19F51DA-548F-52AD-9EE1-DAFC806838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10" r="15234"/>
          <a:stretch/>
        </p:blipFill>
        <p:spPr>
          <a:xfrm>
            <a:off x="4713397" y="1340768"/>
            <a:ext cx="3191931" cy="2346523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E2315FA3-4E87-36BE-BDA4-E6B2EB8B1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6" name="Knopf1">
            <a:extLst>
              <a:ext uri="{FF2B5EF4-FFF2-40B4-BE49-F238E27FC236}">
                <a16:creationId xmlns:a16="http://schemas.microsoft.com/office/drawing/2014/main" id="{47997CFE-6B55-4846-84DB-B66642B044E4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FBAB38-B60D-470D-940A-15A6F8CE2423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AB70584-5BF0-4F8F-990D-7ABECFF681FB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4" name="Hilfe 1 Grafik">
            <a:extLst>
              <a:ext uri="{FF2B5EF4-FFF2-40B4-BE49-F238E27FC236}">
                <a16:creationId xmlns:a16="http://schemas.microsoft.com/office/drawing/2014/main" id="{9B37A93D-DA5B-45E5-A0D7-955FBB778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371"/>
            <a:ext cx="7876974" cy="445798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grpSp>
        <p:nvGrpSpPr>
          <p:cNvPr id="25" name="Knopf2">
            <a:extLst>
              <a:ext uri="{FF2B5EF4-FFF2-40B4-BE49-F238E27FC236}">
                <a16:creationId xmlns:a16="http://schemas.microsoft.com/office/drawing/2014/main" id="{9DC59C87-018D-442B-96ED-64CDE5074A76}"/>
              </a:ext>
            </a:extLst>
          </p:cNvPr>
          <p:cNvGrpSpPr/>
          <p:nvPr/>
        </p:nvGrpSpPr>
        <p:grpSpPr>
          <a:xfrm>
            <a:off x="9383011" y="1677530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DDC00E97-0992-41E2-8118-80309BF29D85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4A5CEFF-B596-440F-B9BA-D258412208AB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8" name="Hilfe 2 Grafik">
            <a:extLst>
              <a:ext uri="{FF2B5EF4-FFF2-40B4-BE49-F238E27FC236}">
                <a16:creationId xmlns:a16="http://schemas.microsoft.com/office/drawing/2014/main" id="{B237F8C5-73C0-46F7-8784-9787D20E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846" y="933561"/>
            <a:ext cx="7908666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23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60EF-1AC5-5D81-1691-044075DA9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FCA7B746-5DF3-EF2E-BA06-CD220D4573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9C044AA-3E65-B3F5-0A8D-6D285DEDDB42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06EFDD3-BA53-4DD3-B922-9B5CCA8BB5B8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99F9AABD-CB43-F260-5DA7-3C49AEF4B90F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7D28BD-1412-BB61-0D71-F0279995913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987E20-9CFA-0536-53FE-C40750C09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557695"/>
            <a:ext cx="8049004" cy="4255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250F7C78-7CEA-4C64-414C-A47F80B4C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4000"/>
                <a:ext cx="9203968" cy="5192263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endParaRPr lang="de-DE" b="1" dirty="0"/>
              </a:p>
              <a:p>
                <a:endParaRPr lang="de-DE" b="1" dirty="0"/>
              </a:p>
              <a:p>
                <a:endParaRPr lang="de-DE" b="1" dirty="0"/>
              </a:p>
              <a:p>
                <a:endParaRPr lang="de-DE" b="1" dirty="0"/>
              </a:p>
              <a:p>
                <a:endParaRPr lang="de-DE" b="1" dirty="0"/>
              </a:p>
              <a:p>
                <a:r>
                  <a:rPr lang="de-DE" sz="1600" dirty="0"/>
                  <a:t>Die Diagonale des Bildschirms ist circa 2,33 m lang.</a:t>
                </a:r>
              </a:p>
              <a:p>
                <a:endParaRPr lang="de-DE" b="1" dirty="0"/>
              </a:p>
              <a:p>
                <a:r>
                  <a:rPr lang="de-DE" sz="1600" b="1" dirty="0">
                    <a:latin typeface="+mj-lt"/>
                  </a:rPr>
                  <a:t>Aufgabe 2</a:t>
                </a:r>
              </a:p>
              <a:p>
                <a:endParaRPr lang="de-DE" sz="500" b="1" dirty="0">
                  <a:latin typeface="+mj-lt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de-DE" sz="16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=5 </m:t>
                    </m:r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cm</m:t>
                    </m:r>
                  </m:oMath>
                </a14:m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5 </m:t>
                    </m:r>
                    <m:r>
                      <m:rPr>
                        <m:sty m:val="p"/>
                      </m:rP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cm</m:t>
                    </m:r>
                  </m:oMath>
                </a14:m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</a:t>
                </a: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(Alle Seitenlängen des Quadrates sind gleich lang.)       </a:t>
                </a: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|²+ |</m:t>
                    </m:r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𝐵𝐶</m:t>
                        </m:r>
                      </m:e>
                    </m:acc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|²= |</m:t>
                    </m:r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de-DE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²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 |</m:t>
                    </m:r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|²                     |√  </m:t>
                    </m:r>
                  </m:oMath>
                </a14:m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</a:t>
                </a: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de-DE" sz="16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50</m:t>
                        </m:r>
                      </m:e>
                    </m:rad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≈7,07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|≈7,07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 Die Diagonale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Calibri" panose="020F0502020204030204" pitchFamily="34" charset="0"/>
                  </a:rPr>
                  <a:t> ist circa 7,07 cm lang. </a:t>
                </a: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b="1" dirty="0"/>
              </a:p>
              <a:p>
                <a:endParaRPr lang="de-DE" b="1" dirty="0"/>
              </a:p>
              <a:p>
                <a:endParaRPr lang="de-DE" b="1" dirty="0"/>
              </a:p>
              <a:p>
                <a:endParaRPr lang="de-DE" b="1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250F7C78-7CEA-4C64-414C-A47F80B4C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4000"/>
                <a:ext cx="9203968" cy="51922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>
            <a:extLst>
              <a:ext uri="{FF2B5EF4-FFF2-40B4-BE49-F238E27FC236}">
                <a16:creationId xmlns:a16="http://schemas.microsoft.com/office/drawing/2014/main" id="{9EDEDA4F-B702-BFBB-C706-EA08873414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3" t="8056" b="23041"/>
          <a:stretch/>
        </p:blipFill>
        <p:spPr>
          <a:xfrm>
            <a:off x="200472" y="1401096"/>
            <a:ext cx="5256584" cy="1339377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E306635B-7EB5-BB1F-C88E-DDA078174EF0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Satz des Pythagoras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6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117B3-2CC9-B104-FD61-3EA733F1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49C13E-0D52-BFD0-BCBB-4FA1E479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" y="1044000"/>
            <a:ext cx="9203968" cy="5191200"/>
          </a:xfrm>
        </p:spPr>
        <p:txBody>
          <a:bodyPr/>
          <a:lstStyle/>
          <a:p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 </a:t>
            </a: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Leiter ist 3,5 m lang. Sie wird gegen eine Hauswand gelehnt. Berechne, wie hoch die Leiter reicht. </a:t>
            </a: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				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397BB9-556C-E32F-BFB1-0DBD0259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Länge einer Diagonalen Berechnen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81C559F3-6BEC-F925-3F89-0C0316F56C59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585A6F-4D8D-B355-4223-6A402D11E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4"/>
          <a:stretch/>
        </p:blipFill>
        <p:spPr>
          <a:xfrm>
            <a:off x="2792760" y="1700808"/>
            <a:ext cx="2808312" cy="4315076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1896343E-DFC4-5D77-85C5-A89BBDD3C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2" name="Knopf3">
            <a:extLst>
              <a:ext uri="{FF2B5EF4-FFF2-40B4-BE49-F238E27FC236}">
                <a16:creationId xmlns:a16="http://schemas.microsoft.com/office/drawing/2014/main" id="{70E14567-E712-4347-96E0-8BB550A05A3F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4D9FF16-CCBB-4475-9B15-3DEB11DF7CFD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9AD0619-949A-4BC5-8881-EEBEC63EC46E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7" name="Hilfe 3 Grafik">
            <a:extLst>
              <a:ext uri="{FF2B5EF4-FFF2-40B4-BE49-F238E27FC236}">
                <a16:creationId xmlns:a16="http://schemas.microsoft.com/office/drawing/2014/main" id="{2D2F805A-3BB2-4894-BB99-4B8C629A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114341"/>
            <a:ext cx="7927040" cy="4476803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64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966B0-B712-3441-135E-A41F69A4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A3C3E156-3271-ABBC-D39C-72C87D8105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450D998-3052-B4F6-94CB-18948EA43EB6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4DB13C1-491D-4223-B026-08099593D42D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E5412CE2-DD23-BDEF-1CC6-FEB76964C589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B06B78-62E2-49C4-3215-5F62B98F9335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C27574-6CB9-C3B0-FB62-59C7703B2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557695"/>
            <a:ext cx="8049004" cy="4255256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A72EA0-D30A-6D4A-EAE6-86FCD00E9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100098-FA83-3F02-39C8-F9D938C7A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11" y="1401096"/>
            <a:ext cx="8049004" cy="2074202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45C04E32-E42E-B575-0CF7-C8219316523D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Satz des Pythagoras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8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4556C-FC68-CCCC-86A9-18B9C037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28BE7C-7613-9C0B-F3B2-7A9A567F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4000"/>
            <a:ext cx="9203968" cy="5191200"/>
          </a:xfrm>
        </p:spPr>
        <p:txBody>
          <a:bodyPr/>
          <a:lstStyle/>
          <a:p>
            <a:r>
              <a:rPr lang="de-DE" sz="1600" b="1" dirty="0"/>
              <a:t>Aufgabe 1 </a:t>
            </a:r>
            <a:r>
              <a:rPr lang="de-DE" sz="1600" dirty="0"/>
              <a:t>[vgl. MSA 2018 Basisaufgabe]</a:t>
            </a:r>
          </a:p>
          <a:p>
            <a:r>
              <a:rPr lang="de-DE" sz="1600" dirty="0"/>
              <a:t>Kreuze an, welche Gleichung zur Berechnung der Seitenlänge a geeignet ist.</a:t>
            </a:r>
          </a:p>
          <a:p>
            <a:endParaRPr lang="de-DE" sz="1600" dirty="0"/>
          </a:p>
          <a:p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				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52D55E-6BDA-5DF5-6AEB-835C9302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Gleichungen interpretieren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E007EBE8-8AD4-FA49-FE1B-06AB6F354334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1C1CB7-3926-5681-08D4-10945DE3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01" y="1808991"/>
            <a:ext cx="2202316" cy="16200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72B9FA-27B0-4786-DFC6-A79F804A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08" y="1882053"/>
            <a:ext cx="2335065" cy="2437398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1DD01718-D6B2-9DED-0187-33E983786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6" name="Knopf1">
            <a:extLst>
              <a:ext uri="{FF2B5EF4-FFF2-40B4-BE49-F238E27FC236}">
                <a16:creationId xmlns:a16="http://schemas.microsoft.com/office/drawing/2014/main" id="{49DC19C4-194B-40B2-A7F4-0797CBD9B6F8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154A03E-A882-417B-A2F5-781FC506C960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799AC6A-F95A-4207-BF21-971BE1F8E8AC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5" name="Hilfe 1 Grafik">
            <a:extLst>
              <a:ext uri="{FF2B5EF4-FFF2-40B4-BE49-F238E27FC236}">
                <a16:creationId xmlns:a16="http://schemas.microsoft.com/office/drawing/2014/main" id="{5FC5228E-6F56-4935-AFA3-C6668969F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371"/>
            <a:ext cx="7876974" cy="445798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  <p:grpSp>
        <p:nvGrpSpPr>
          <p:cNvPr id="26" name="Knopf3">
            <a:extLst>
              <a:ext uri="{FF2B5EF4-FFF2-40B4-BE49-F238E27FC236}">
                <a16:creationId xmlns:a16="http://schemas.microsoft.com/office/drawing/2014/main" id="{C48FFBFA-2435-4BE3-8E98-2FD8F750F68F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9E4601F-ED4A-4F98-9E9A-3DC6FA17B3D5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71EC697-4CE2-4F93-9326-06845EBAE48E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9" name="Hilfe 3 Grafik">
            <a:extLst>
              <a:ext uri="{FF2B5EF4-FFF2-40B4-BE49-F238E27FC236}">
                <a16:creationId xmlns:a16="http://schemas.microsoft.com/office/drawing/2014/main" id="{0D5F9121-C709-4872-B575-E0E8B7C22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114341"/>
            <a:ext cx="7927040" cy="4476803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601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5B14D-B775-3907-998C-A33E90F4A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865DBB6D-6144-285D-62EB-D186476BBC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ED97CC1-C5F7-BC69-6DAE-A4285DC62BF6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7FE219C-3090-453F-B49A-442A03D836D2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E7F23E90-AD40-CEBA-C298-CF36CD29550F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B361539-9BEB-7D8F-45C8-05BD82D87659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6BE319-F56A-3B0B-4B6C-E192E1F0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557695"/>
            <a:ext cx="8049004" cy="4255256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817CD0-8D95-1879-05AD-E61B08EB8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 </a:t>
            </a:r>
            <a:r>
              <a:rPr lang="de-DE" sz="1600" dirty="0"/>
              <a:t>[vgl. MSA 2018 Basisaufgabe]</a:t>
            </a:r>
            <a:endParaRPr lang="de-DE" sz="1600" b="1" dirty="0"/>
          </a:p>
          <a:p>
            <a:endParaRPr lang="de-DE" sz="1600" b="1" dirty="0"/>
          </a:p>
          <a:p>
            <a:endParaRPr lang="de-DE" sz="1600" dirty="0"/>
          </a:p>
          <a:p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F6E9D85-E4FF-8FEA-5FFF-CC7610E90536}"/>
                  </a:ext>
                </a:extLst>
              </p:cNvPr>
              <p:cNvSpPr txBox="1"/>
              <p:nvPr/>
            </p:nvSpPr>
            <p:spPr>
              <a:xfrm>
                <a:off x="301056" y="1557695"/>
                <a:ext cx="7575696" cy="2458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Die letzte Gleichung ist korrekt.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5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u="sng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Begründung: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sz="1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F6E9D85-E4FF-8FEA-5FFF-CC7610E90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56" y="1557695"/>
                <a:ext cx="7575696" cy="2458109"/>
              </a:xfrm>
              <a:prstGeom prst="rect">
                <a:avLst/>
              </a:prstGeom>
              <a:blipFill>
                <a:blip r:embed="rId5"/>
                <a:stretch>
                  <a:fillRect l="-334" t="-5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468CCB6F-EF03-ACF8-9A77-DB557CE1C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891" y="2066285"/>
            <a:ext cx="2335065" cy="2437398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D7362137-D141-C18D-2CCE-2241311BD5E7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kumimoji="0" lang="de-DE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Satz des Pythagoras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039A44-A419-9B92-C912-C37D7943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  <a:endParaRPr lang="de-DE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Bild siehst Du fünf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verschiedene Dreiecke, aber nur zwei sind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rechtwinklig.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 an, welche zwei Dreiecke rechtwinklig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sind, und zeichne den rechten Winkel ein. </a:t>
            </a: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Dreieck __________ und Dreieck ________ sind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rechtwinklig.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9FB4AA2-42B6-8DD9-B49B-D22E52D4B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76" y="1412776"/>
            <a:ext cx="4486910" cy="346456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E326B7-0177-F485-78D5-414B38AF0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8A1598-86DD-8112-046C-9A1A4EE0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736" y="53679"/>
            <a:ext cx="6691521" cy="850103"/>
          </a:xfrm>
        </p:spPr>
        <p:txBody>
          <a:bodyPr>
            <a:normAutofit/>
          </a:bodyPr>
          <a:lstStyle/>
          <a:p>
            <a:r>
              <a:rPr lang="de-DE" dirty="0"/>
              <a:t>Rechtwinklige Dreiecke Erkennen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F2FA8A-2E73-CD7E-04AB-5D8AA9CDB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65C59140-00CA-AAE1-DE91-41FCE591CFD9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</p:spTree>
    <p:extLst>
      <p:ext uri="{BB962C8B-B14F-4D97-AF65-F5344CB8AC3E}">
        <p14:creationId xmlns:p14="http://schemas.microsoft.com/office/powerpoint/2010/main" val="26777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34F31-CFEE-A2C7-EE94-FECE63CD0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EA9A40-3662-D463-57E3-BB37903E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4" y="1044000"/>
            <a:ext cx="9203968" cy="51912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de-DE" sz="1600" b="1" dirty="0"/>
              <a:t>Aufgabe 1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de-DE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 Funkmast wird von zwei gleichlangen Seilen gesichert. Ein Seil ist 152 Meter lang. </a:t>
            </a:r>
            <a:endParaRPr lang="de-DE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de-DE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Berechne die Höhe der oberen Seilbefestigung.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				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>
              <a:spcBef>
                <a:spcPts val="0"/>
              </a:spcBef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A11BE2-15DB-3E68-EED8-D8E4B9CC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Anwendungsaufgaben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263831F5-FF78-E7ED-A34C-5F218E67D4E6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6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0A53AC0-2C13-7001-AEDA-BC88AA95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05" y="1981446"/>
            <a:ext cx="3695886" cy="2836540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4E07791A-F7B2-779D-4C3F-62BD55A29A09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6" name="Knopf3">
            <a:extLst>
              <a:ext uri="{FF2B5EF4-FFF2-40B4-BE49-F238E27FC236}">
                <a16:creationId xmlns:a16="http://schemas.microsoft.com/office/drawing/2014/main" id="{36A665A9-4BED-452E-A8E3-1616BAE3C377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B326F2A-FCC3-4485-8C55-E72AF009FD61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FCB499F-8580-4509-9B44-84C970272A67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9" name="Hilfe 3 Grafik">
            <a:extLst>
              <a:ext uri="{FF2B5EF4-FFF2-40B4-BE49-F238E27FC236}">
                <a16:creationId xmlns:a16="http://schemas.microsoft.com/office/drawing/2014/main" id="{E3F1A3CE-8A0A-4E83-896B-C20588570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114341"/>
            <a:ext cx="7927040" cy="4476803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grpSp>
        <p:nvGrpSpPr>
          <p:cNvPr id="20" name="Knopf4">
            <a:extLst>
              <a:ext uri="{FF2B5EF4-FFF2-40B4-BE49-F238E27FC236}">
                <a16:creationId xmlns:a16="http://schemas.microsoft.com/office/drawing/2014/main" id="{81B6244C-513E-4D90-9053-88DD41E52560}"/>
              </a:ext>
            </a:extLst>
          </p:cNvPr>
          <p:cNvGrpSpPr/>
          <p:nvPr/>
        </p:nvGrpSpPr>
        <p:grpSpPr>
          <a:xfrm>
            <a:off x="9383011" y="2942492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48FA02D-65C3-4FEB-B96D-8B44DD776098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3130CAE-697E-4E3B-8668-1409E8FEBCBF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4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Hilfe 4 Grafik">
            <a:extLst>
              <a:ext uri="{FF2B5EF4-FFF2-40B4-BE49-F238E27FC236}">
                <a16:creationId xmlns:a16="http://schemas.microsoft.com/office/drawing/2014/main" id="{C9E48A57-5955-4BD6-95AF-20F34062B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288983"/>
            <a:ext cx="7905986" cy="4483901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971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81481E-6 L -0.88093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-4.35897E-6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68FF3-FFF2-2B74-6C6B-7D28BDE5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20F3D9B2-6982-6278-74D0-95D28B5B7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AFB6CD4-F639-DA80-15CD-B0972AF86FAC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40BBB9B-3F94-470C-BD73-280756D2032F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FD20639E-7C52-0162-A466-B31A9EDA358D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B38D12-6E7A-600F-DC5A-8A3C6A3FA86D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6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A1B569-5A35-5505-1EFB-9B7BEA513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557695"/>
            <a:ext cx="8049004" cy="4255256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FFB779-609C-6B6E-76B6-B78302C1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  </a:t>
            </a:r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95693C8-CD9D-A0D4-23F6-11F816827491}"/>
                  </a:ext>
                </a:extLst>
              </p:cNvPr>
              <p:cNvSpPr txBox="1"/>
              <p:nvPr/>
            </p:nvSpPr>
            <p:spPr>
              <a:xfrm>
                <a:off x="113608" y="1392246"/>
                <a:ext cx="7575696" cy="241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Der Abstand des Funkmastes zum Seil beträgt 116 Meter.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5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116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152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|−116²</m:t>
                      </m:r>
                    </m:oMath>
                  </m:oMathPara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152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116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|√ </m:t>
                      </m:r>
                    </m:oMath>
                  </m:oMathPara>
                </a14:m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152</m:t>
                            </m:r>
                          </m:e>
                          <m:sup>
                            <m: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116</m:t>
                            </m:r>
                          </m:e>
                          <m:sup>
                            <m: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≈98,22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Funkmast hat eine Höhe von rund 98 Metern.</a:t>
                </a: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95693C8-CD9D-A0D4-23F6-11F81682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8" y="1392246"/>
                <a:ext cx="7575696" cy="2413481"/>
              </a:xfrm>
              <a:prstGeom prst="rect">
                <a:avLst/>
              </a:prstGeom>
              <a:blipFill>
                <a:blip r:embed="rId5"/>
                <a:stretch>
                  <a:fillRect l="-503" t="-5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68B62CF5-42B3-5B55-6B4C-AB90BB54B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895" y="1644107"/>
            <a:ext cx="3695886" cy="2836540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98CFECC5-5965-4699-9E3A-58F490666CEC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185848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EAF6E-2B39-72A5-794E-3B14C068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EF2454C-CF13-EC20-C29F-2DE49256A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</p:spPr>
            <p:txBody>
              <a:bodyPr/>
              <a:lstStyle/>
              <a:p>
                <a:r>
                  <a:rPr lang="de-DE" sz="1600" b="1" dirty="0"/>
                  <a:t>Aufgabe 1 </a:t>
                </a:r>
              </a:p>
              <a:p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Das Dreieck ABC ist nicht rechtwinklig. Die Höhe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beträgt 4,8 cm</a:t>
                </a:r>
                <a:r>
                  <a:rPr lang="de-DE" sz="12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Weise nach, dass die Länge der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ungefähr 3,9 cm beträgt.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kumimoji="0" lang="de-DE" altLang="de-DE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					</a:t>
                </a: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BEF2454C-CF13-EC20-C29F-2DE49256A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21475FDE-34CF-1958-E6CF-24810E1E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Anwendungsaufgaben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E59F47DA-8323-90E8-2564-A1203A58833C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B4E3B30-A98D-06F0-04F0-F8123DB0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2249327"/>
            <a:ext cx="5040560" cy="2231814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39C7D1FD-84D3-65A3-75CA-9F388AB85309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5" name="Knopf3">
            <a:extLst>
              <a:ext uri="{FF2B5EF4-FFF2-40B4-BE49-F238E27FC236}">
                <a16:creationId xmlns:a16="http://schemas.microsoft.com/office/drawing/2014/main" id="{767E9E97-2248-43B3-8CA7-E594E1B364E2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928A3C9-9192-4F97-8B6C-03EDAD99213D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8134701-5D3A-4541-AF36-76A11F1825C1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8" name="Hilfe 3 Grafik">
            <a:extLst>
              <a:ext uri="{FF2B5EF4-FFF2-40B4-BE49-F238E27FC236}">
                <a16:creationId xmlns:a16="http://schemas.microsoft.com/office/drawing/2014/main" id="{7E120110-2186-4BF2-8F8E-8F594FEEB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114341"/>
            <a:ext cx="7927040" cy="4476803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91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7E482-D47E-5E7B-09B0-B527AA936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6D834399-516E-9228-1FD8-11F42181A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876159E-0E8A-2929-51D0-315CEBA0F4A6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D4D67B4-DFDB-4A47-A870-982B3DB1172B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014B272B-D812-9505-AFA3-56BB95E6C65F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40ADE4-E5F4-0E8F-9BC0-6574E55C005B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7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75F473-1BC9-170F-E938-8E1C5A7CD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557695"/>
            <a:ext cx="8049004" cy="4255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B0745D2E-9CDF-D6FA-BFF8-3A1B07B0A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Die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de-DE" sz="1600" b="1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in der Lösung </a:t>
                </a:r>
                <a:r>
                  <a:rPr lang="de-DE" sz="1600" b="1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genannt. Die Rechnung kann dadurch leichter aufgeschrieben werden.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</a:rPr>
                  <a:t>Die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</a:rPr>
                  <a:t> ist ungefähr</a:t>
                </a:r>
                <a14:m>
                  <m:oMath xmlns:m="http://schemas.openxmlformats.org/officeDocument/2006/math"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3,9 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  <m:r>
                      <a:rPr lang="de-DE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e-DE" sz="1600" dirty="0">
                    <a:effectLst/>
                    <a:latin typeface="+mj-lt"/>
                    <a:ea typeface="Times New Roman" panose="02020603050405020304" pitchFamily="18" charset="0"/>
                  </a:rPr>
                  <a:t>lang</a:t>
                </a:r>
                <a:r>
                  <a:rPr lang="de-D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B0745D2E-9CDF-D6FA-BFF8-3A1B07B0A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B23E8FE1-EEFE-7933-7C3C-9CC921A56F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00" t="6481" r="7921" b="5474"/>
          <a:stretch/>
        </p:blipFill>
        <p:spPr bwMode="auto">
          <a:xfrm>
            <a:off x="416496" y="1423869"/>
            <a:ext cx="1504335" cy="1486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4A7CD7-877F-2ACF-A377-BC9DAECCE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27" y="3284984"/>
            <a:ext cx="7885977" cy="1944216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35DDEC1D-4336-8ADA-394D-A86138E4CD4A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85392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03F2-B2F5-9995-2E55-78E848D3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BE277C5-2F9D-0232-FFE1-60371A976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r>
                  <a:rPr lang="de-DE" sz="1600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Die Höhe h einer Pyramide mit quadratischer Grundfläche beträgt 8 cm.</a:t>
                </a: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Die Länge der Grundkante a beträgt 6 cm. </a:t>
                </a: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Berechne mithilfe des Satzes von Pythagoras die Länge der Seitenhöhe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sz="16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DE" sz="16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sz="1600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r>
                  <a:rPr kumimoji="0" lang="de-DE" altLang="de-DE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					</a:t>
                </a:r>
                <a:endPara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0340" indent="-180340">
                  <a:spcBef>
                    <a:spcPts val="0"/>
                  </a:spcBef>
                  <a:spcAft>
                    <a:spcPts val="600"/>
                  </a:spcAft>
                </a:pPr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BE277C5-2F9D-0232-FFE1-60371A976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F613B15D-E908-4822-D6A7-CD7DE4DD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Satz des Pythagoras in Körpern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6ABECB9E-79E8-F9E4-57A3-164C8662CEAF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8</a:t>
            </a:r>
          </a:p>
        </p:txBody>
      </p:sp>
      <p:pic>
        <p:nvPicPr>
          <p:cNvPr id="7" name="Grafik 6" descr="Ein Bild, das Dreieck, Reihe enthält.&#10;&#10;Automatisch generierte Beschreibung">
            <a:extLst>
              <a:ext uri="{FF2B5EF4-FFF2-40B4-BE49-F238E27FC236}">
                <a16:creationId xmlns:a16="http://schemas.microsoft.com/office/drawing/2014/main" id="{12735E27-7E49-627C-EEB9-5A4686BD9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2429184"/>
            <a:ext cx="3384376" cy="2814728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FA0667DC-1903-13BD-B174-1BCBCA49A0F0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6" name="Knopf2">
            <a:extLst>
              <a:ext uri="{FF2B5EF4-FFF2-40B4-BE49-F238E27FC236}">
                <a16:creationId xmlns:a16="http://schemas.microsoft.com/office/drawing/2014/main" id="{6A578BDD-5926-45AB-A769-322BB0BEC8EB}"/>
              </a:ext>
            </a:extLst>
          </p:cNvPr>
          <p:cNvGrpSpPr/>
          <p:nvPr/>
        </p:nvGrpSpPr>
        <p:grpSpPr>
          <a:xfrm>
            <a:off x="9383011" y="1677530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8814C9E-2EC8-4292-8185-2388A7637C03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1988002-2B25-424F-8A6A-89C3EA3E29FE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19" name="Hilfe 2 Grafik">
            <a:extLst>
              <a:ext uri="{FF2B5EF4-FFF2-40B4-BE49-F238E27FC236}">
                <a16:creationId xmlns:a16="http://schemas.microsoft.com/office/drawing/2014/main" id="{3025917E-0D52-4500-AAF2-F2165060F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846" y="933561"/>
            <a:ext cx="7908666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grpSp>
        <p:nvGrpSpPr>
          <p:cNvPr id="5" name="Knopf5">
            <a:extLst>
              <a:ext uri="{FF2B5EF4-FFF2-40B4-BE49-F238E27FC236}">
                <a16:creationId xmlns:a16="http://schemas.microsoft.com/office/drawing/2014/main" id="{7AA95B92-3DD7-7240-EABE-E42CBD6B0E09}"/>
              </a:ext>
            </a:extLst>
          </p:cNvPr>
          <p:cNvGrpSpPr/>
          <p:nvPr/>
        </p:nvGrpSpPr>
        <p:grpSpPr>
          <a:xfrm>
            <a:off x="9383011" y="3574973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06ABAE2-0BAB-1286-1427-F6C9AC7ECC46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Ellipse 16">
              <a:extLst>
                <a:ext uri="{FF2B5EF4-FFF2-40B4-BE49-F238E27FC236}">
                  <a16:creationId xmlns:a16="http://schemas.microsoft.com/office/drawing/2014/main" id="{610E7088-B900-E6FD-392A-F6557AF12C59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5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Hilfe 5 Grafik">
            <a:extLst>
              <a:ext uri="{FF2B5EF4-FFF2-40B4-BE49-F238E27FC236}">
                <a16:creationId xmlns:a16="http://schemas.microsoft.com/office/drawing/2014/main" id="{9860D67B-C5FD-99BC-4475-8407E81B8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470789"/>
            <a:ext cx="7912398" cy="447667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68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7.40741E-7 L -0.88092 -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2 -7.40741E-7 L -4.87179E-6 -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1A83A-F5BC-438C-5F73-E769E9794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5E4EC445-9528-50D5-0723-8BFF23566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69550"/>
            <a:ext cx="3136901" cy="246221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E7C6DB9-BDD7-316A-3CAD-F789B7EBD1C4}"/>
                  </a:ext>
                </a:extLst>
              </p:cNvPr>
              <p:cNvSpPr txBox="1"/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E17EE04-9B0D-49C5-A709-C6F745D26682}" type="mathplaceholder">
                        <a:rPr lang="de-DE" i="1" smtClean="0">
                          <a:latin typeface="Cambria Math" panose="02040503050406030204" pitchFamily="18" charset="0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C6CE6D-B230-00B1-78BF-A5590DB6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3680" y="-1493520"/>
                <a:ext cx="327365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E564C8CA-7D7F-D41A-0353-3D79D06FC57C}"/>
              </a:ext>
            </a:extLst>
          </p:cNvPr>
          <p:cNvSpPr txBox="1"/>
          <p:nvPr/>
        </p:nvSpPr>
        <p:spPr>
          <a:xfrm>
            <a:off x="4088904" y="32849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64095B-FAA0-9260-1B0C-55E3B466575E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Grundniveau</a:t>
            </a:r>
          </a:p>
          <a:p>
            <a:r>
              <a:rPr lang="de-DE" dirty="0"/>
              <a:t>Karte 8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EE02B9-44E9-4D11-D334-563E7E472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557695"/>
            <a:ext cx="8049004" cy="4255256"/>
          </a:xfrm>
          <a:prstGeom prst="rect">
            <a:avLst/>
          </a:prstGeom>
        </p:spPr>
      </p:pic>
      <p:pic>
        <p:nvPicPr>
          <p:cNvPr id="2" name="Inhaltsplatzhalter 7">
            <a:extLst>
              <a:ext uri="{FF2B5EF4-FFF2-40B4-BE49-F238E27FC236}">
                <a16:creationId xmlns:a16="http://schemas.microsoft.com/office/drawing/2014/main" id="{2740A073-45D7-4026-46B6-6FB106BB2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11" y="1557695"/>
            <a:ext cx="7590648" cy="3953310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50DC37A5-857B-15AF-5E94-D8639151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5E10C83-8B7B-3576-2040-0995EA149F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9" t="85880" r="3863" b="3487"/>
          <a:stretch/>
        </p:blipFill>
        <p:spPr>
          <a:xfrm>
            <a:off x="272479" y="4437112"/>
            <a:ext cx="5688633" cy="369332"/>
          </a:xfrm>
          <a:prstGeom prst="rect">
            <a:avLst/>
          </a:prstGeom>
        </p:spPr>
      </p:pic>
      <p:pic>
        <p:nvPicPr>
          <p:cNvPr id="7" name="Grafik 6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FFF192B6-231D-0E8D-FC8C-C3E33C615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401097"/>
            <a:ext cx="5976664" cy="3068262"/>
          </a:xfrm>
          <a:prstGeom prst="rect">
            <a:avLst/>
          </a:prstGeom>
        </p:spPr>
      </p:pic>
      <p:pic>
        <p:nvPicPr>
          <p:cNvPr id="12" name="Grafik 11" descr="Ein Bild, das Dreieck, Reihe enthält.&#10;&#10;Automatisch generierte Beschreibung">
            <a:extLst>
              <a:ext uri="{FF2B5EF4-FFF2-40B4-BE49-F238E27FC236}">
                <a16:creationId xmlns:a16="http://schemas.microsoft.com/office/drawing/2014/main" id="{5512A4DF-9A08-B2B6-C5F7-1E1F8C3EA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04" y="1628800"/>
            <a:ext cx="2743364" cy="2281609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C744FB-3052-CBA2-7557-491DF5CA9F4E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1070505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A420B3D-FE2B-1DD1-84D4-26DB3569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" y="1044000"/>
            <a:ext cx="9203968" cy="519212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1 </a:t>
            </a:r>
            <a:r>
              <a:rPr lang="de-DE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[MSA 2014 X A 3]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*a) Gegeben ist ein gleichschenkliges Trapez. Berechne die Länge der Seite s. </a:t>
            </a:r>
          </a:p>
          <a:p>
            <a:pPr marL="0">
              <a:spcBef>
                <a:spcPts val="0"/>
              </a:spcBef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2C755AE-3794-5087-9EB7-86CC8729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Satz des Pythagoras im Trapez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55BE735-6F3E-674F-C758-B979E1B391FA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A1786E5-B78D-CCB9-3EB5-9D3390DD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5" t="10647" r="22255" b="29717"/>
          <a:stretch/>
        </p:blipFill>
        <p:spPr>
          <a:xfrm>
            <a:off x="848544" y="2148665"/>
            <a:ext cx="4248472" cy="2890385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9820731D-F9B1-0434-00D5-1E6F8F539998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pSp>
        <p:nvGrpSpPr>
          <p:cNvPr id="12" name="Knopf2">
            <a:extLst>
              <a:ext uri="{FF2B5EF4-FFF2-40B4-BE49-F238E27FC236}">
                <a16:creationId xmlns:a16="http://schemas.microsoft.com/office/drawing/2014/main" id="{E34F4FBD-FE17-4015-9499-7AB59E543440}"/>
              </a:ext>
            </a:extLst>
          </p:cNvPr>
          <p:cNvGrpSpPr/>
          <p:nvPr/>
        </p:nvGrpSpPr>
        <p:grpSpPr>
          <a:xfrm>
            <a:off x="9383011" y="1677530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AD2954D-DA32-46D2-828A-A53F129FB7A3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C395476-7022-4B39-857C-72D10A070D89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16" name="Hilfe 2 Grafik">
            <a:extLst>
              <a:ext uri="{FF2B5EF4-FFF2-40B4-BE49-F238E27FC236}">
                <a16:creationId xmlns:a16="http://schemas.microsoft.com/office/drawing/2014/main" id="{8417DC9A-4C0A-42A6-A3F5-DAA82FFE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846" y="933561"/>
            <a:ext cx="7908666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67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1D510E-2316-9AFA-C5A9-7CC2DEDC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1200"/>
          </a:xfrm>
        </p:spPr>
        <p:txBody>
          <a:bodyPr/>
          <a:lstStyle/>
          <a:p>
            <a:r>
              <a:rPr lang="de-DE" sz="16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 1 </a:t>
            </a:r>
            <a:r>
              <a:rPr lang="de-DE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[MSA 2014 X A 3]</a:t>
            </a:r>
          </a:p>
          <a:p>
            <a:r>
              <a:rPr lang="de-DE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*a)</a:t>
            </a:r>
          </a:p>
          <a:p>
            <a:endParaRPr lang="de-DE" sz="1600" b="0" dirty="0"/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170953-92F9-DB85-21CD-B483CBCCBE9F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CC22A21-5E0A-455E-098D-FEB1BFDD6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43" y="1402579"/>
            <a:ext cx="8171475" cy="4711622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881DAD-5D4E-BFF6-59E6-B0880F798912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419466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055A14-A737-153C-09E3-FE9BE851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1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[MSA 2009 N A6] 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49F015-7706-F208-8D97-5713EF1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Prüfungsaufgabe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60658B68-C3C9-BB7D-3F92-6008EF0B8D9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8AF9C0-2269-815C-0394-FC7B0DCC7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" t="29876" r="1227" b="11595"/>
          <a:stretch/>
        </p:blipFill>
        <p:spPr>
          <a:xfrm>
            <a:off x="200472" y="1412776"/>
            <a:ext cx="8568952" cy="2376264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6D4A617F-EA3F-2C8D-D864-562B45850665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232410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1055A14-A737-153C-09E3-FE9BE8516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1</a:t>
                </a:r>
                <a:r>
                  <a:rPr lang="de-DE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[MSA 2009 N A6] </a:t>
                </a:r>
              </a:p>
              <a:p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senkrecht auf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steht, darf der Satz des Pythagoras zur Berechnung von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angewendet werden. </a:t>
                </a:r>
              </a:p>
              <a:p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1055A14-A737-153C-09E3-FE9BE8516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6549F015-7706-F208-8D97-5713EF1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1D4E445-905F-82FA-47DB-EA28445D292E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7B7A419-307C-B5EF-6615-51DF2A90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4"/>
          <a:stretch/>
        </p:blipFill>
        <p:spPr>
          <a:xfrm>
            <a:off x="105214" y="1736812"/>
            <a:ext cx="7957364" cy="3384376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90788AD1-0C8E-91B8-425E-DF794060B75E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69787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E19C75-6AA2-A1AC-D0AD-F105E310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4000"/>
            <a:ext cx="9203968" cy="5192263"/>
          </a:xfrm>
        </p:spPr>
        <p:txBody>
          <a:bodyPr/>
          <a:lstStyle/>
          <a:p>
            <a:r>
              <a:rPr lang="de-DE" sz="1600" b="1" dirty="0"/>
              <a:t>Aufgabe 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1600" b="1" dirty="0"/>
              <a:t>                Dreieck 1 </a:t>
            </a:r>
            <a:r>
              <a:rPr lang="de-DE" sz="1600" dirty="0"/>
              <a:t>und </a:t>
            </a:r>
            <a:r>
              <a:rPr lang="de-DE" sz="1600" b="1" dirty="0"/>
              <a:t>Dreieck 5 </a:t>
            </a:r>
            <a:r>
              <a:rPr lang="de-DE" sz="1600" dirty="0"/>
              <a:t>sind rechtwinklig.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60D875-5B06-7A5A-5E3A-C7E547094E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071955-596C-214F-DC3F-CF79A7E84366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ED6A8B0-B194-19D8-4A58-9D9034B1A747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2351F0-5598-81D7-9D2F-DE83B76B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45" y="1340768"/>
            <a:ext cx="4486910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37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68B11-1EAE-9B3C-BDD8-6AFC991D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3161FD-F710-D40C-6D45-CCF1A715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1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[MSA 2015 N A2] 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2172FC-D4E6-EB39-C2E1-0147739B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Prüfungsaufgabe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9ABDB164-73FA-66AE-8A95-169120928A17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2</a:t>
            </a:r>
          </a:p>
        </p:txBody>
      </p:sp>
      <p:pic>
        <p:nvPicPr>
          <p:cNvPr id="7" name="Grafik 6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EDBE96AF-416E-7024-CDDC-3F1CB197B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6" y="1412776"/>
            <a:ext cx="7268344" cy="3984939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72AF232C-5264-8D8E-346C-678B6056004C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438257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DFA86-A377-F44D-4416-9D5A97456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CF70B69-0B15-164C-6733-0E2983E90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1</a:t>
                </a:r>
                <a:r>
                  <a:rPr lang="de-DE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[MSA 2015 N A2] </a:t>
                </a:r>
              </a:p>
              <a:p>
                <a:pPr marL="346075" indent="-342900">
                  <a:buAutoNum type="alphaLcParenR"/>
                </a:pPr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Nur das Dreieck </a:t>
                </a:r>
                <a14:m>
                  <m:oMath xmlns:m="http://schemas.openxmlformats.org/officeDocument/2006/math">
                    <m:r>
                      <a:rPr lang="de-DE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ist rechtwinklig. Das Dreieck </a:t>
                </a:r>
                <a14:m>
                  <m:oMath xmlns:m="http://schemas.openxmlformats.org/officeDocument/2006/math">
                    <m:r>
                      <a:rPr lang="de-DE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ist gleichschenklig. Die beiden Basiswinkel haben eine Größe von 72°. Der Winkel </a:t>
                </a:r>
                <a14:m>
                  <m:oMath xmlns:m="http://schemas.openxmlformats.org/officeDocument/2006/math">
                    <m:r>
                      <a:rPr lang="de-DE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de-DE" sz="1600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kleiner als 90°. </a:t>
                </a:r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Das Dreieck </a:t>
                </a:r>
                <a14:m>
                  <m:oMath xmlns:m="http://schemas.openxmlformats.org/officeDocument/2006/math">
                    <m:r>
                      <a:rPr lang="de-DE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ist somit nicht rechtwinklig.</a:t>
                </a:r>
              </a:p>
              <a:p>
                <a:r>
                  <a:rPr lang="de-DE" sz="16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*b)</a:t>
                </a:r>
              </a:p>
              <a:p>
                <a:endParaRPr lang="de-DE" sz="16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CF70B69-0B15-164C-6733-0E2983E90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1B7C5E8C-7050-C18D-ECA9-3C5D10B6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21862CA9-B631-7A57-C0AD-19D7A1009F73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B91E1F-C7AA-1308-37F4-0664D2793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2132856"/>
            <a:ext cx="3827679" cy="3473096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D7977D2D-11D9-9BED-08BB-1C0F0EE51A65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307063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nhaltsplatzhalter 39">
            <a:extLst>
              <a:ext uri="{FF2B5EF4-FFF2-40B4-BE49-F238E27FC236}">
                <a16:creationId xmlns:a16="http://schemas.microsoft.com/office/drawing/2014/main" id="{260CAF2C-A9B6-9793-BFE3-E1B59D56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9FEEF528-D944-12AB-7ED2-664F766957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</a:t>
            </a:r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3BCD5F4F-9942-0B34-C8AA-31F873B8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Sammlung der Hilfeknöpfe</a:t>
            </a:r>
          </a:p>
        </p:txBody>
      </p:sp>
      <p:grpSp>
        <p:nvGrpSpPr>
          <p:cNvPr id="15" name="Knopf5">
            <a:extLst>
              <a:ext uri="{FF2B5EF4-FFF2-40B4-BE49-F238E27FC236}">
                <a16:creationId xmlns:a16="http://schemas.microsoft.com/office/drawing/2014/main" id="{DCFE5465-281D-2D76-049A-8D1692FAAA3D}"/>
              </a:ext>
            </a:extLst>
          </p:cNvPr>
          <p:cNvGrpSpPr/>
          <p:nvPr/>
        </p:nvGrpSpPr>
        <p:grpSpPr>
          <a:xfrm>
            <a:off x="9383011" y="3574973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FF34A69-32CE-9447-FED0-3CAB343C1659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33DB33A-F02A-BDFE-D86A-F269B71E6B9D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5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Knopf4">
            <a:extLst>
              <a:ext uri="{FF2B5EF4-FFF2-40B4-BE49-F238E27FC236}">
                <a16:creationId xmlns:a16="http://schemas.microsoft.com/office/drawing/2014/main" id="{ABBEF484-56C0-7AFA-934D-59DA2ACC20CA}"/>
              </a:ext>
            </a:extLst>
          </p:cNvPr>
          <p:cNvGrpSpPr/>
          <p:nvPr/>
        </p:nvGrpSpPr>
        <p:grpSpPr>
          <a:xfrm>
            <a:off x="9383011" y="2942492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E8018CB-1728-A5AD-4502-76D73444E002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98BA7CF-9C1A-C24D-6174-0B425570D90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dirty="0">
                  <a:solidFill>
                    <a:prstClr val="white"/>
                  </a:solidFill>
                  <a:latin typeface="Calibri"/>
                </a:rPr>
                <a:t>4</a:t>
              </a: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Knopf3">
            <a:extLst>
              <a:ext uri="{FF2B5EF4-FFF2-40B4-BE49-F238E27FC236}">
                <a16:creationId xmlns:a16="http://schemas.microsoft.com/office/drawing/2014/main" id="{ADFE651B-C2F1-7C26-1D83-7CDC55E819E0}"/>
              </a:ext>
            </a:extLst>
          </p:cNvPr>
          <p:cNvGrpSpPr/>
          <p:nvPr/>
        </p:nvGrpSpPr>
        <p:grpSpPr>
          <a:xfrm>
            <a:off x="9380848" y="2310011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4C314D5-B29E-311E-012C-67280A908369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6B7F91B-1CAB-FF3E-455D-E3DDFFD23BAB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Knopf2">
            <a:extLst>
              <a:ext uri="{FF2B5EF4-FFF2-40B4-BE49-F238E27FC236}">
                <a16:creationId xmlns:a16="http://schemas.microsoft.com/office/drawing/2014/main" id="{5A467E82-A392-3F56-B209-2DD97FA45CEF}"/>
              </a:ext>
            </a:extLst>
          </p:cNvPr>
          <p:cNvGrpSpPr/>
          <p:nvPr/>
        </p:nvGrpSpPr>
        <p:grpSpPr>
          <a:xfrm>
            <a:off x="9383011" y="1677530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BC5724-AA1D-CB92-7485-DCA5836BAA6C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3AB1D66-2CDD-6645-43DB-ACEF1ADCC18C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7" name="Knopf1">
            <a:extLst>
              <a:ext uri="{FF2B5EF4-FFF2-40B4-BE49-F238E27FC236}">
                <a16:creationId xmlns:a16="http://schemas.microsoft.com/office/drawing/2014/main" id="{016CA5EF-5AC3-1B2D-A97A-1E7765BEAFC5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424C59E-4047-FA16-6569-2F09BBFA981B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46BEEC7-928B-473D-19C4-19C833ECEC83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6" name="Fußzeilenplatzhalter 5">
            <a:extLst>
              <a:ext uri="{FF2B5EF4-FFF2-40B4-BE49-F238E27FC236}">
                <a16:creationId xmlns:a16="http://schemas.microsoft.com/office/drawing/2014/main" id="{768C01E3-B478-41D2-62D0-627F4A06CFD8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pic>
        <p:nvPicPr>
          <p:cNvPr id="42" name="Hilfe 5 Grafik">
            <a:extLst>
              <a:ext uri="{FF2B5EF4-FFF2-40B4-BE49-F238E27FC236}">
                <a16:creationId xmlns:a16="http://schemas.microsoft.com/office/drawing/2014/main" id="{7D66E5D4-FAFB-F26E-39C0-583D8BE2D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470789"/>
            <a:ext cx="7912398" cy="447667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49" name="Hilfe 4 Grafik" hidden="1">
            <a:extLst>
              <a:ext uri="{FF2B5EF4-FFF2-40B4-BE49-F238E27FC236}">
                <a16:creationId xmlns:a16="http://schemas.microsoft.com/office/drawing/2014/main" id="{A1964BDF-5CDA-8240-EF05-A9A23CDF7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288983"/>
            <a:ext cx="7905986" cy="4483901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50" name="Hilfe 3 Grafik" hidden="1">
            <a:extLst>
              <a:ext uri="{FF2B5EF4-FFF2-40B4-BE49-F238E27FC236}">
                <a16:creationId xmlns:a16="http://schemas.microsoft.com/office/drawing/2014/main" id="{EFA61AF0-8C67-231D-413E-8AE676181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5568" y="1114341"/>
            <a:ext cx="7927040" cy="4476803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52" name="Hilfe 2 Grafik" hidden="1">
            <a:extLst>
              <a:ext uri="{FF2B5EF4-FFF2-40B4-BE49-F238E27FC236}">
                <a16:creationId xmlns:a16="http://schemas.microsoft.com/office/drawing/2014/main" id="{7DCE2CEB-CCC0-80D6-352A-F23958C17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846" y="933561"/>
            <a:ext cx="7908666" cy="4481982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</a:effectLst>
        </p:spPr>
      </p:pic>
      <p:pic>
        <p:nvPicPr>
          <p:cNvPr id="53" name="Hilfe 1 Grafik" hidden="1">
            <a:extLst>
              <a:ext uri="{FF2B5EF4-FFF2-40B4-BE49-F238E27FC236}">
                <a16:creationId xmlns:a16="http://schemas.microsoft.com/office/drawing/2014/main" id="{53753ABD-F722-BCA8-6B00-15046D569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371"/>
            <a:ext cx="7876974" cy="445798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85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88093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1.48148E-6 L 4.10256E-6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1.11111E-6 L -0.88093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1.11111E-6 L 4.10256E-6 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7.40741E-7 L -0.88092 -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2 -7.40741E-7 L -4.87179E-6 -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81481E-6 L -0.88093 -4.8148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-4.81481E-6 L -4.35897E-6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69150C-9928-8C5F-7301-DA78ED0D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4000"/>
            <a:ext cx="9203968" cy="5191200"/>
          </a:xfrm>
        </p:spPr>
        <p:txBody>
          <a:bodyPr/>
          <a:lstStyle/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Satz des Pythagoras</a:t>
            </a: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tx1"/>
                </a:solidFill>
              </a:rPr>
              <a:t>Im </a:t>
            </a:r>
            <a:r>
              <a:rPr lang="de-DE" sz="1600" u="sng" dirty="0">
                <a:solidFill>
                  <a:schemeClr val="tx1"/>
                </a:solidFill>
              </a:rPr>
              <a:t>rechtwinkligen</a:t>
            </a:r>
            <a:r>
              <a:rPr lang="de-DE" sz="1600" dirty="0">
                <a:solidFill>
                  <a:schemeClr val="tx1"/>
                </a:solidFill>
              </a:rPr>
              <a:t> Dreieck gilt folgende Formel.</a:t>
            </a:r>
            <a:endParaRPr lang="de-DE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6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6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6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6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schemeClr val="tx1"/>
              </a:solidFill>
            </a:endParaRP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Dabei ist 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Hypotenuse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Hypotenuse ist die längste Seite und liegt </a:t>
            </a: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 rechten </a:t>
            </a:r>
            <a:r>
              <a:rPr lang="de-DE" sz="1600" dirty="0">
                <a:solidFill>
                  <a:schemeClr val="tx1"/>
                </a:solidFill>
              </a:rPr>
              <a:t>Winkel gegenüber.</a:t>
            </a:r>
            <a:endParaRPr lang="de-DE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57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anderen beiden Seiten nennt man 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Katheten. 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sind hier die Seiten 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de-DE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60B813-9DEE-76EE-742B-C79B5C2022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33558C-1FF5-1483-872F-EDCB037D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736" y="53679"/>
            <a:ext cx="5549507" cy="850103"/>
          </a:xfrm>
        </p:spPr>
        <p:txBody>
          <a:bodyPr/>
          <a:lstStyle/>
          <a:p>
            <a:r>
              <a:rPr lang="de-DE" dirty="0"/>
              <a:t>Der Satz des Pythagoras</a:t>
            </a:r>
          </a:p>
        </p:txBody>
      </p:sp>
      <p:pic>
        <p:nvPicPr>
          <p:cNvPr id="7" name="Grafik 6" descr="Satz des Pythagoras - lernen mit Serlo!">
            <a:extLst>
              <a:ext uri="{FF2B5EF4-FFF2-40B4-BE49-F238E27FC236}">
                <a16:creationId xmlns:a16="http://schemas.microsoft.com/office/drawing/2014/main" id="{67CD0D27-A196-BE75-1A26-4AF6CD57D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0" y="1916832"/>
            <a:ext cx="3444875" cy="1631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3E6B0-7714-5AF4-0B11-C802F8C375E4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2094759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69150C-9928-8C5F-7301-DA78ED0D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4000"/>
            <a:ext cx="9203968" cy="5191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Länge der Hypotenuse ermitteln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 ist ein Beispiel, wie man die Länge der Hypotenuse berechnen kann.</a:t>
            </a:r>
            <a:endParaRPr lang="de-DE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Gegeben ist:       a = 5 cm              b = 8 cm</a:t>
            </a:r>
            <a:endParaRPr lang="de-DE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Gesucht ist die Länge der Hypotenuse x.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60B813-9DEE-76EE-742B-C79B5C2022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33558C-1FF5-1483-872F-EDCB037D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736" y="53679"/>
            <a:ext cx="5549507" cy="850103"/>
          </a:xfrm>
        </p:spPr>
        <p:txBody>
          <a:bodyPr/>
          <a:lstStyle/>
          <a:p>
            <a:r>
              <a:rPr lang="de-DE" dirty="0"/>
              <a:t>Länge der Hypotenuse Ermitteln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3C139A-F69D-B3AA-79E8-CBD1F0D4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66" y="2229800"/>
            <a:ext cx="2827826" cy="18485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3662310-C1A1-5175-DA2C-18539BC1C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7" y="4450679"/>
            <a:ext cx="5392767" cy="1426593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8928237B-B09B-8600-C17A-C680B5682067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1931870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2B2CD2-1EDA-87F3-246C-751B8AD7C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     Hilfe 3	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8FF71D-702E-2C3D-A6FC-D11CC47C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Länge der Kathete ermitteln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F731A5-6657-E343-6A51-21E7C4199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F0B222-A651-FCFC-5D74-6A674985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" y="1044000"/>
            <a:ext cx="9203968" cy="5191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Länge der Kathete ermitteln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 ist ein Beispiel, wie man die Länge einer Kathete berechnen kann.</a:t>
            </a:r>
            <a:endParaRPr lang="de-DE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Gegeben ist:       c = 45 cm              b = 28 cm             (wichtig: c ist die Hypotenuse)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Gesucht ist die Länge der Kathete a.</a:t>
            </a:r>
            <a:endParaRPr lang="de-DE" sz="1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763B09-7359-C9C6-5429-FBE091BD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2276872"/>
            <a:ext cx="2696736" cy="17195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F28AB5-027B-BAFB-9338-D134414EC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4412535"/>
            <a:ext cx="5992395" cy="1406598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E0AE2879-0E8B-3B51-DF5E-D3B2A543452B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12010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918701-1CFD-66C7-B7F5-03299CCEE6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4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4F0DB7-7A8A-D556-C8D6-BE8C6084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Gleichschenklige Dreiecke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BBFE5E-1600-4422-22C4-CE60D1B7B0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18032B4-738D-FAC6-9293-A13B5102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1200"/>
          </a:xfrm>
        </p:spPr>
        <p:txBody>
          <a:bodyPr/>
          <a:lstStyle/>
          <a:p>
            <a:r>
              <a:rPr lang="de-DE" b="1" dirty="0">
                <a:latin typeface="+mj-lt"/>
              </a:rPr>
              <a:t>Gleichschenklige Dreiecke</a:t>
            </a:r>
          </a:p>
          <a:p>
            <a:r>
              <a:rPr lang="de-DE" sz="16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Höhe h teilt das gleichschenklige Dreieck in zwei deckungsgleiche, rechtwinklige Dreiecke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beiden Schenkel a sind gleich lang.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643BDB-277B-2EAE-2EA0-59A23711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93" y="2181730"/>
            <a:ext cx="2158232" cy="1823334"/>
          </a:xfrm>
          <a:prstGeom prst="rect">
            <a:avLst/>
          </a:prstGeom>
        </p:spPr>
      </p:pic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3D05FB98-17BD-7BC0-6F35-1F95D2A6057F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137599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69194D-D3EB-0032-0874-85A4818EB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50734C6-2441-A481-DD29-017B50E8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 Pyramiden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4E8D93-E3A6-D401-E639-BEC1B2F74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Geometrie – ebene Figuren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B77D2A06-13E8-F517-EDFB-E02272A87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</p:spPr>
            <p:txBody>
              <a:bodyPr/>
              <a:lstStyle/>
              <a:p>
                <a:r>
                  <a:rPr lang="de-DE" b="1" kern="100" spc="-15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Eigenschaften von Pyramiden</a:t>
                </a:r>
              </a:p>
              <a:p>
                <a:r>
                  <a:rPr lang="de-DE" sz="1600" kern="100" spc="-15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Betrachte einen Ausschnitt aus dem Pyramidenbild, der die Seitenhöhe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100" spc="-15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600" i="1" kern="100" spc="-15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de-DE" sz="1600" i="1" kern="100" spc="-15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1600" kern="100" spc="-15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enthält.</a:t>
                </a:r>
              </a:p>
              <a:p>
                <a:endParaRPr lang="de-DE" sz="1600" kern="100" spc="-15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kern="100" spc="-15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kern="100" spc="-15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kern="100" spc="-15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kern="100" spc="-15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kern="100" spc="-15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Beispiel: Die Höhe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einer Pyramide ist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 lang. Die Länge der Grundkante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 lang. </a:t>
                </a:r>
                <a:r>
                  <a:rPr lang="de-DE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Dann ist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cm (Die Hälfte der Länge der Grundkante). Um die Länge der Seitenhöhe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zu berechnen, muss man den Satz des Pythagoras anwenden (siehe Dreieck).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Rechnung lautet: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de-DE" sz="1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6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² </m:t>
                      </m:r>
                    </m:oMath>
                  </m:oMathPara>
                </a14:m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41=</m:t>
                      </m:r>
                      <m:sSub>
                        <m:sSub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6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²     |</m:t>
                      </m:r>
                      <m:r>
                        <a:rPr lang="de-DE" sz="16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DE" sz="1600" b="0" i="1" kern="100" smtClean="0">
                          <a:solidFill>
                            <a:srgbClr val="836967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  <m:r>
                        <a:rPr lang="de-DE" sz="16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6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≈6,4 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sz="1600" kern="100" spc="-15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DE" sz="1600" kern="100" spc="-15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DE" sz="16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B77D2A06-13E8-F517-EDFB-E02272A87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00" y="1044000"/>
                <a:ext cx="9203968" cy="519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8465D3C3-827F-14D1-63A7-549AEED8198C}"/>
              </a:ext>
            </a:extLst>
          </p:cNvPr>
          <p:cNvSpPr/>
          <p:nvPr/>
        </p:nvSpPr>
        <p:spPr>
          <a:xfrm>
            <a:off x="2705918" y="2570198"/>
            <a:ext cx="1243965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C6A3A9-78E8-643C-5A2B-5811C6467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2" r="12695"/>
          <a:stretch/>
        </p:blipFill>
        <p:spPr bwMode="auto">
          <a:xfrm>
            <a:off x="4232920" y="1772816"/>
            <a:ext cx="1369514" cy="1815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Ein Bild, das Dreieck, Reihe enthält.&#10;&#10;Automatisch generierte Beschreibung">
            <a:extLst>
              <a:ext uri="{FF2B5EF4-FFF2-40B4-BE49-F238E27FC236}">
                <a16:creationId xmlns:a16="http://schemas.microsoft.com/office/drawing/2014/main" id="{21FAC33A-E8BB-8C67-9029-A92C1A7B6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691479"/>
            <a:ext cx="1790635" cy="148924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0717E9-6EC0-9FE4-399A-7CA44B3CD39F}"/>
              </a:ext>
            </a:extLst>
          </p:cNvPr>
          <p:cNvSpPr txBox="1"/>
          <p:nvPr/>
        </p:nvSpPr>
        <p:spPr>
          <a:xfrm>
            <a:off x="5097015" y="2348880"/>
            <a:ext cx="55101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300" dirty="0"/>
              <a:t>h</a:t>
            </a:r>
            <a:r>
              <a:rPr lang="de-DE" sz="1300" baseline="-25000" dirty="0"/>
              <a:t>s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88FB8E5E-7C69-1AFF-BB77-2FD3E45344CB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1718926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F608A093-2DDC-C60B-B8FD-8AC6BA7997AF}"/>
              </a:ext>
            </a:extLst>
          </p:cNvPr>
          <p:cNvSpPr txBox="1"/>
          <p:nvPr/>
        </p:nvSpPr>
        <p:spPr>
          <a:xfrm>
            <a:off x="1136576" y="321297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MSA-Vorbereitung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Station: Geometrie in der Ebene</a:t>
            </a:r>
          </a:p>
        </p:txBody>
      </p:sp>
      <p:pic>
        <p:nvPicPr>
          <p:cNvPr id="3" name="Grafik 2" descr="Ein Bild, das Screensho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21D5BD52-4360-A2A3-7053-77D3D168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/>
          <a:stretch/>
        </p:blipFill>
        <p:spPr>
          <a:xfrm>
            <a:off x="0" y="-14243"/>
            <a:ext cx="9906000" cy="68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71B3A8C-33D7-EB10-57A8-48F10AD5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4000"/>
            <a:ext cx="9203968" cy="5192120"/>
          </a:xfrm>
        </p:spPr>
        <p:txBody>
          <a:bodyPr/>
          <a:lstStyle/>
          <a:p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Ordne jedem Dreieck eine passende Bezeichnung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Eigenschaft zu, indem Du die drei zusammengehörigen Felder in derselben Farbe markierst. </a:t>
            </a:r>
            <a:endParaRPr lang="de-DE" sz="1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AC9AA7-8B9D-B591-5A4B-D77AEEF9D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D79107-C098-A80C-2EAF-6BB4AA7F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Arten von Dreiecken</a:t>
            </a:r>
          </a:p>
        </p:txBody>
      </p:sp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id="{EA6A15CD-35DC-8FDA-E8BA-CE3B6B5FA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72092"/>
              </p:ext>
            </p:extLst>
          </p:nvPr>
        </p:nvGraphicFramePr>
        <p:xfrm>
          <a:off x="1424608" y="2006637"/>
          <a:ext cx="6120681" cy="4130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2108">
                  <a:extLst>
                    <a:ext uri="{9D8B030D-6E8A-4147-A177-3AD203B41FA5}">
                      <a16:colId xmlns:a16="http://schemas.microsoft.com/office/drawing/2014/main" val="1099724568"/>
                    </a:ext>
                  </a:extLst>
                </a:gridCol>
                <a:gridCol w="1758346">
                  <a:extLst>
                    <a:ext uri="{9D8B030D-6E8A-4147-A177-3AD203B41FA5}">
                      <a16:colId xmlns:a16="http://schemas.microsoft.com/office/drawing/2014/main" val="3184960039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1684502725"/>
                    </a:ext>
                  </a:extLst>
                </a:gridCol>
              </a:tblGrid>
              <a:tr h="35877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Dreieck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Bezeichnung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Eigenschaften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63991"/>
                  </a:ext>
                </a:extLst>
              </a:tr>
              <a:tr h="1176787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</a:rPr>
                        <a:t>gleichseitiges Dreieck </a:t>
                      </a:r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</a:rPr>
                        <a:t>Dieses Dreieck hat zwei gleich lange Seiten (Schenkel). Zwei Winkel sind gleich groß. </a:t>
                      </a:r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93216"/>
                  </a:ext>
                </a:extLst>
              </a:tr>
              <a:tr h="1176787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rechtwinkliges Dreieck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</a:rPr>
                        <a:t>Dieses Dreieck hat drei 60° Winkel.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</a:rPr>
                        <a:t>Alle Seiten sind gleich lang. </a:t>
                      </a:r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70820"/>
                  </a:ext>
                </a:extLst>
              </a:tr>
              <a:tr h="1176787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gleichschenkliges Dreieck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</a:rPr>
                        <a:t>Dieses Dreieck hat einen rechten Winkel.</a:t>
                      </a:r>
                      <a:endParaRPr lang="de-DE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924669"/>
                  </a:ext>
                </a:extLst>
              </a:tr>
            </a:tbl>
          </a:graphicData>
        </a:graphic>
      </p:graphicFrame>
      <p:pic>
        <p:nvPicPr>
          <p:cNvPr id="39" name="Grafik 38">
            <a:extLst>
              <a:ext uri="{FF2B5EF4-FFF2-40B4-BE49-F238E27FC236}">
                <a16:creationId xmlns:a16="http://schemas.microsoft.com/office/drawing/2014/main" id="{20D2A5A9-3DB7-C91F-97EC-3C78B097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55" y="2429905"/>
            <a:ext cx="1540917" cy="101009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B61C293-BB86-30C8-1ED9-4E50AF32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35" y="3721985"/>
            <a:ext cx="1636050" cy="78051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F8C1FC3-2501-D20E-81E3-AF3E03B72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400" y="4989705"/>
            <a:ext cx="1083052" cy="958484"/>
          </a:xfrm>
          <a:prstGeom prst="rect">
            <a:avLst/>
          </a:prstGeom>
        </p:spPr>
      </p:pic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4B0AFA88-7E00-6EFF-C8CE-F258C337D45E}"/>
              </a:ext>
            </a:extLst>
          </p:cNvPr>
          <p:cNvCxnSpPr>
            <a:cxnSpLocks/>
          </p:cNvCxnSpPr>
          <p:nvPr/>
        </p:nvCxnSpPr>
        <p:spPr>
          <a:xfrm>
            <a:off x="3197406" y="3520779"/>
            <a:ext cx="695732" cy="5508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el 3">
            <a:extLst>
              <a:ext uri="{FF2B5EF4-FFF2-40B4-BE49-F238E27FC236}">
                <a16:creationId xmlns:a16="http://schemas.microsoft.com/office/drawing/2014/main" id="{06093892-CAA0-C116-30DF-E01471A6BAB3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3BDE8D-8E2F-35A0-DFBB-DA727EA3C8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269513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F9897D-3E43-C8FC-97F6-F284B7CA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</a:t>
            </a:r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275915-8281-54E5-1BB0-B973F5A30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2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B75A351-9945-032F-7909-14EAA4482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96516"/>
              </p:ext>
            </p:extLst>
          </p:nvPr>
        </p:nvGraphicFramePr>
        <p:xfrm>
          <a:off x="1364273" y="1483405"/>
          <a:ext cx="6603999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472">
                  <a:extLst>
                    <a:ext uri="{9D8B030D-6E8A-4147-A177-3AD203B41FA5}">
                      <a16:colId xmlns:a16="http://schemas.microsoft.com/office/drawing/2014/main" val="1099724568"/>
                    </a:ext>
                  </a:extLst>
                </a:gridCol>
                <a:gridCol w="1897194">
                  <a:extLst>
                    <a:ext uri="{9D8B030D-6E8A-4147-A177-3AD203B41FA5}">
                      <a16:colId xmlns:a16="http://schemas.microsoft.com/office/drawing/2014/main" val="3184960039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1684502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Dreieck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Bezeichnung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Eigenschaften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63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gleichseitiges Dreieck </a:t>
                      </a:r>
                      <a:endParaRPr lang="de-DE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Dieses Dreieck hat zwei gleich lange Seiten (Schenkel). Zwei Winkel sind gleich groß. </a:t>
                      </a:r>
                      <a:endParaRPr lang="de-DE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9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rechtwinkliges Dreieck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Dieses Dreieck hat drei 60° Winkel.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Seiten sind gleich lang. </a:t>
                      </a:r>
                      <a:endParaRPr lang="de-DE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7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gleichschenkliges Dreieck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Dieses Dreieck hat einen rechten Winkel.</a:t>
                      </a:r>
                      <a:endParaRPr lang="de-DE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924669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29BF1540-DC89-418B-358F-F4BA111D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56" y="1958703"/>
            <a:ext cx="1540917" cy="10100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844DD5-18E6-B5BD-8B41-B3A9D7C2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439" y="3250923"/>
            <a:ext cx="1636050" cy="7805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68E43D-A322-E298-11B2-0390D826C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938" y="4488383"/>
            <a:ext cx="1083052" cy="95848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B71D27C-8234-BF36-8688-844017351A0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28CD88-693E-AFA7-9586-78724053F502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407234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AB5EDE-B6D2-3203-6D50-07EAC8E22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>
              <a:lnSpc>
                <a:spcPct val="107000"/>
              </a:lnSpc>
            </a:pPr>
            <a:r>
              <a:rPr lang="de-D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Markiere die Hypotenuse rot und die Katheten grün.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 für jedes Dreieck die Gleichung nach dem Satz des Pythagoras an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975BF9-E4A3-F01E-8949-E27726247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59A1C7-B295-4C3F-3A3D-2952EA53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Formel zum Satz des Pythagoras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159B278-31D8-2F1C-D8CD-70176FD3C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88D8426-520E-8575-4EBC-73FF50465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9652"/>
              </p:ext>
            </p:extLst>
          </p:nvPr>
        </p:nvGraphicFramePr>
        <p:xfrm>
          <a:off x="637743" y="2179320"/>
          <a:ext cx="733053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510">
                  <a:extLst>
                    <a:ext uri="{9D8B030D-6E8A-4147-A177-3AD203B41FA5}">
                      <a16:colId xmlns:a16="http://schemas.microsoft.com/office/drawing/2014/main" val="1349496262"/>
                    </a:ext>
                  </a:extLst>
                </a:gridCol>
                <a:gridCol w="2443510">
                  <a:extLst>
                    <a:ext uri="{9D8B030D-6E8A-4147-A177-3AD203B41FA5}">
                      <a16:colId xmlns:a16="http://schemas.microsoft.com/office/drawing/2014/main" val="715385807"/>
                    </a:ext>
                  </a:extLst>
                </a:gridCol>
                <a:gridCol w="2443510">
                  <a:extLst>
                    <a:ext uri="{9D8B030D-6E8A-4147-A177-3AD203B41FA5}">
                      <a16:colId xmlns:a16="http://schemas.microsoft.com/office/drawing/2014/main" val="3937631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7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r>
                        <a:rPr lang="de-DE" sz="1600" dirty="0"/>
                        <a:t>Gleichung:</a:t>
                      </a:r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  <a:p>
                      <a:endParaRPr lang="de-DE" sz="1600" dirty="0"/>
                    </a:p>
                    <a:p>
                      <a:r>
                        <a:rPr lang="de-DE" sz="1600" dirty="0"/>
                        <a:t>Gleichung:</a:t>
                      </a:r>
                    </a:p>
                    <a:p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  <a:p>
                      <a:r>
                        <a:rPr lang="de-DE" sz="1600" dirty="0"/>
                        <a:t>     </a:t>
                      </a:r>
                    </a:p>
                    <a:p>
                      <a:r>
                        <a:rPr lang="de-DE" sz="1600" dirty="0"/>
                        <a:t>Gleichung: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64817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F0C1549A-7F23-47B0-2E1B-57AFF0B04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4" t="9629"/>
          <a:stretch/>
        </p:blipFill>
        <p:spPr>
          <a:xfrm>
            <a:off x="785117" y="2549175"/>
            <a:ext cx="1986011" cy="20515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A4190E-0749-0E48-5AC5-41B0D06F6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358" y="2528282"/>
            <a:ext cx="1879256" cy="219686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E7126D5-2DC5-F8E3-AB5F-45A69983B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666" y="2528282"/>
            <a:ext cx="2926749" cy="2051594"/>
          </a:xfrm>
          <a:prstGeom prst="rect">
            <a:avLst/>
          </a:prstGeom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58AB41D7-0592-E4F2-8E97-A28928DA873D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3</a:t>
            </a:r>
          </a:p>
        </p:txBody>
      </p:sp>
      <p:grpSp>
        <p:nvGrpSpPr>
          <p:cNvPr id="19" name="Knopf1">
            <a:extLst>
              <a:ext uri="{FF2B5EF4-FFF2-40B4-BE49-F238E27FC236}">
                <a16:creationId xmlns:a16="http://schemas.microsoft.com/office/drawing/2014/main" id="{A3CABC60-B3E0-4694-808E-74D39063198B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445CD51-FAAA-4CF6-900F-4E5A62F4E622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4549F2B-BFA8-4B30-B70B-52C2D923C2D9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2" name="Hilfe 1 Grafik">
            <a:extLst>
              <a:ext uri="{FF2B5EF4-FFF2-40B4-BE49-F238E27FC236}">
                <a16:creationId xmlns:a16="http://schemas.microsoft.com/office/drawing/2014/main" id="{2FE7BDC2-0B40-40F3-B67F-01B6FFEA2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371"/>
            <a:ext cx="7876974" cy="445798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100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4571F99-CE1B-119D-05D4-3E5B43A0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00" y="1044000"/>
                <a:ext cx="9203968" cy="5192263"/>
              </a:xfrm>
            </p:spPr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Aufgabe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</a:p>
              <a:p>
                <a:pPr marL="0" lvl="0">
                  <a:lnSpc>
                    <a:spcPct val="107000"/>
                  </a:lnSpc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 Die Seite c ist die Hypotenuse. Die Seiten a und b sind die Katheten.</a:t>
                </a: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</a:pPr>
                <a:endParaRPr lang="de-DE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 Dreieck: Die Seite k ist die Hypotenuse. Die Seiten m und l sind die Katheten.</a:t>
                </a: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endParaRPr lang="de-DE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(3) 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Dreieck: Die Seite o ist die Hypotenuse. Die Seiten p und q sind die Katheten.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b)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 		                (2) 		           (3) </a:t>
                </a: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²+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 =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                                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²=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²+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                                 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 +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 = 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 </m:t>
                    </m:r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4571F99-CE1B-119D-05D4-3E5B43A0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00" y="1044000"/>
                <a:ext cx="9203968" cy="51922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2F84CB-09B0-F787-43F4-7480FE9CA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1D62A3-7FEB-56AB-0B6E-5AC9BE142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97" y="2434585"/>
            <a:ext cx="1057991" cy="13611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CDBAFC3-1003-CE77-E177-C36D5C5B7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97" y="1253424"/>
            <a:ext cx="1162110" cy="1181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9E0C51-DE7D-EF08-AD1D-034203C46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688" y="4149080"/>
            <a:ext cx="1492327" cy="99065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39FB6FB-0F82-9374-11FC-AF4FEC709ADC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F760CD-76E4-0410-8B13-4F4EA3F8DD07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208288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6029F-8067-6FCB-716A-DEAE3720E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ABCC6EE-F816-95F4-D0DB-C07B2329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de-D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Kreuze an, ob folgende Aussagen wahr oder falsch sind. Korrigiere falsche Aussagen.  </a:t>
            </a:r>
          </a:p>
          <a:p>
            <a:pPr marL="0" lvl="2">
              <a:lnSpc>
                <a:spcPct val="107000"/>
              </a:lnSpc>
            </a:pPr>
            <a:endParaRPr lang="de-DE" sz="1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EACAE5-9743-8BF2-B8BE-743D0F1D0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D49C99-C573-6AF5-B98C-C6F1B1CA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Eigenschaften rechtwinkliger Dreiecke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3B4C921E-4DB7-7C97-80EB-9BA1FB00BE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3120" y="5991091"/>
            <a:ext cx="3136901" cy="246221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722831E-7793-DDDC-57FF-4644FA6AC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38284"/>
              </p:ext>
            </p:extLst>
          </p:nvPr>
        </p:nvGraphicFramePr>
        <p:xfrm>
          <a:off x="637743" y="2179320"/>
          <a:ext cx="733053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510">
                  <a:extLst>
                    <a:ext uri="{9D8B030D-6E8A-4147-A177-3AD203B41FA5}">
                      <a16:colId xmlns:a16="http://schemas.microsoft.com/office/drawing/2014/main" val="1349496262"/>
                    </a:ext>
                  </a:extLst>
                </a:gridCol>
                <a:gridCol w="2443510">
                  <a:extLst>
                    <a:ext uri="{9D8B030D-6E8A-4147-A177-3AD203B41FA5}">
                      <a16:colId xmlns:a16="http://schemas.microsoft.com/office/drawing/2014/main" val="715385807"/>
                    </a:ext>
                  </a:extLst>
                </a:gridCol>
                <a:gridCol w="2443510">
                  <a:extLst>
                    <a:ext uri="{9D8B030D-6E8A-4147-A177-3AD203B41FA5}">
                      <a16:colId xmlns:a16="http://schemas.microsoft.com/office/drawing/2014/main" val="3937631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Gleichung:</a:t>
                      </a:r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Gleichung: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     Gleichung: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64817"/>
                  </a:ext>
                </a:extLst>
              </a:tr>
            </a:tbl>
          </a:graphicData>
        </a:graphic>
      </p:graphicFrame>
      <p:sp>
        <p:nvSpPr>
          <p:cNvPr id="5" name="Titel 3">
            <a:extLst>
              <a:ext uri="{FF2B5EF4-FFF2-40B4-BE49-F238E27FC236}">
                <a16:creationId xmlns:a16="http://schemas.microsoft.com/office/drawing/2014/main" id="{11AE4E9F-5A0F-F8A8-9D9D-EF8E2DB3CB86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4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9D26052-8A6D-1788-C0B0-F689EA779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58973"/>
              </p:ext>
            </p:extLst>
          </p:nvPr>
        </p:nvGraphicFramePr>
        <p:xfrm>
          <a:off x="131018" y="1980569"/>
          <a:ext cx="9070510" cy="308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5520">
                  <a:extLst>
                    <a:ext uri="{9D8B030D-6E8A-4147-A177-3AD203B41FA5}">
                      <a16:colId xmlns:a16="http://schemas.microsoft.com/office/drawing/2014/main" val="2658592085"/>
                    </a:ext>
                  </a:extLst>
                </a:gridCol>
                <a:gridCol w="498228">
                  <a:extLst>
                    <a:ext uri="{9D8B030D-6E8A-4147-A177-3AD203B41FA5}">
                      <a16:colId xmlns:a16="http://schemas.microsoft.com/office/drawing/2014/main" val="2906790540"/>
                    </a:ext>
                  </a:extLst>
                </a:gridCol>
                <a:gridCol w="569404">
                  <a:extLst>
                    <a:ext uri="{9D8B030D-6E8A-4147-A177-3AD203B41FA5}">
                      <a16:colId xmlns:a16="http://schemas.microsoft.com/office/drawing/2014/main" val="3495362845"/>
                    </a:ext>
                  </a:extLst>
                </a:gridCol>
                <a:gridCol w="2797358">
                  <a:extLst>
                    <a:ext uri="{9D8B030D-6E8A-4147-A177-3AD203B41FA5}">
                      <a16:colId xmlns:a16="http://schemas.microsoft.com/office/drawing/2014/main" val="2862028244"/>
                    </a:ext>
                  </a:extLst>
                </a:gridCol>
              </a:tblGrid>
              <a:tr h="33577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solidFill>
                            <a:schemeClr val="tx1"/>
                          </a:solidFill>
                          <a:effectLst/>
                        </a:rPr>
                        <a:t>Aussage</a:t>
                      </a:r>
                      <a:endParaRPr lang="de-DE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200" kern="100" dirty="0">
                          <a:solidFill>
                            <a:schemeClr val="tx1"/>
                          </a:solidFill>
                          <a:effectLst/>
                        </a:rPr>
                        <a:t>wahr</a:t>
                      </a:r>
                      <a:endParaRPr lang="de-DE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200" kern="100" dirty="0">
                          <a:solidFill>
                            <a:schemeClr val="tx1"/>
                          </a:solidFill>
                          <a:effectLst/>
                        </a:rPr>
                        <a:t>falsch</a:t>
                      </a:r>
                      <a:endParaRPr lang="de-DE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kern="100" dirty="0">
                          <a:solidFill>
                            <a:schemeClr val="tx1"/>
                          </a:solidFill>
                          <a:effectLst/>
                        </a:rPr>
                        <a:t>Wenn falsch: Korrektur</a:t>
                      </a:r>
                      <a:endParaRPr lang="de-DE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698281"/>
                  </a:ext>
                </a:extLst>
              </a:tr>
              <a:tr h="112839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Die Hypotenuse ist die längste Seite in einem rechtwinkligen Dreieck und liegt dem rechten Winkel gegenüber. 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21579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Ein rechter Winkel ist 45° groß.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endParaRPr lang="de-DE" sz="1600" kern="1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96356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In der Formel a² + b² = c² stellt c die Hypotenuse dar.  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358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Der Satz des Pythagoras gilt für alle Dreiecke.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97144"/>
                  </a:ext>
                </a:extLst>
              </a:tr>
            </a:tbl>
          </a:graphicData>
        </a:graphic>
      </p:graphicFrame>
      <p:grpSp>
        <p:nvGrpSpPr>
          <p:cNvPr id="14" name="Knopf1">
            <a:extLst>
              <a:ext uri="{FF2B5EF4-FFF2-40B4-BE49-F238E27FC236}">
                <a16:creationId xmlns:a16="http://schemas.microsoft.com/office/drawing/2014/main" id="{62A04A5E-8E9B-4AB9-B49D-6BB2910500D1}"/>
              </a:ext>
            </a:extLst>
          </p:cNvPr>
          <p:cNvGrpSpPr/>
          <p:nvPr/>
        </p:nvGrpSpPr>
        <p:grpSpPr>
          <a:xfrm>
            <a:off x="9383011" y="1045049"/>
            <a:ext cx="525690" cy="504000"/>
            <a:chOff x="8550142" y="4941168"/>
            <a:chExt cx="593858" cy="576064"/>
          </a:xfrm>
          <a:solidFill>
            <a:schemeClr val="accent1"/>
          </a:solidFill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EC65142-486B-4AB1-9A05-059C4D87F737}"/>
                </a:ext>
              </a:extLst>
            </p:cNvPr>
            <p:cNvSpPr/>
            <p:nvPr/>
          </p:nvSpPr>
          <p:spPr>
            <a:xfrm>
              <a:off x="8820472" y="4941168"/>
              <a:ext cx="32352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1808A4B-69A5-4F72-B920-BBE290E418E9}"/>
                </a:ext>
              </a:extLst>
            </p:cNvPr>
            <p:cNvSpPr/>
            <p:nvPr/>
          </p:nvSpPr>
          <p:spPr>
            <a:xfrm>
              <a:off x="8550142" y="4941168"/>
              <a:ext cx="576064" cy="576064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18" name="Hilfe 1 Grafik">
            <a:extLst>
              <a:ext uri="{FF2B5EF4-FFF2-40B4-BE49-F238E27FC236}">
                <a16:creationId xmlns:a16="http://schemas.microsoft.com/office/drawing/2014/main" id="{A479DD19-6A66-4A2E-8E4F-D50695D48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92" y="767371"/>
            <a:ext cx="7876974" cy="4457980"/>
          </a:xfrm>
          <a:prstGeom prst="rect">
            <a:avLst/>
          </a:prstGeom>
          <a:effectLst>
            <a:glow rad="190500">
              <a:schemeClr val="accent1">
                <a:lumMod val="20000"/>
                <a:lumOff val="80000"/>
                <a:alpha val="85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36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4.44444E-6 L -0.8809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93 4.44444E-6 L 4.35897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4571F99-CE1B-119D-05D4-3E5B43A0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de-D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Kreuze an, ob folgende Aussagen wahr oder falsch sind. Korrigiere falsche Aussagen.  </a:t>
            </a:r>
          </a:p>
          <a:p>
            <a:endParaRPr lang="de-DE" sz="1600" b="0" i="1" dirty="0">
              <a:latin typeface="Cambria Math" panose="02040503050406030204" pitchFamily="18" charset="0"/>
            </a:endParaRPr>
          </a:p>
          <a:p>
            <a:r>
              <a:rPr lang="de-DE" sz="1600" b="0" dirty="0"/>
              <a:t> </a:t>
            </a:r>
          </a:p>
          <a:p>
            <a:endParaRPr lang="de-DE" sz="1600" b="0" dirty="0"/>
          </a:p>
          <a:p>
            <a:endParaRPr lang="de-DE" sz="1600" b="0" dirty="0"/>
          </a:p>
          <a:p>
            <a:endParaRPr lang="de-DE" sz="1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2F84CB-09B0-F787-43F4-7480FE9CA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Aufgabe 4</a:t>
            </a:r>
          </a:p>
        </p:txBody>
      </p:sp>
      <p:graphicFrame>
        <p:nvGraphicFramePr>
          <p:cNvPr id="4" name="Inhaltsplatzhalter 4">
            <a:extLst>
              <a:ext uri="{FF2B5EF4-FFF2-40B4-BE49-F238E27FC236}">
                <a16:creationId xmlns:a16="http://schemas.microsoft.com/office/drawing/2014/main" id="{0E886D18-13F3-E6CD-DC64-EB2223B77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203718"/>
              </p:ext>
            </p:extLst>
          </p:nvPr>
        </p:nvGraphicFramePr>
        <p:xfrm>
          <a:off x="128464" y="1988840"/>
          <a:ext cx="9073009" cy="3328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6955">
                  <a:extLst>
                    <a:ext uri="{9D8B030D-6E8A-4147-A177-3AD203B41FA5}">
                      <a16:colId xmlns:a16="http://schemas.microsoft.com/office/drawing/2014/main" val="4287660545"/>
                    </a:ext>
                  </a:extLst>
                </a:gridCol>
                <a:gridCol w="498365">
                  <a:extLst>
                    <a:ext uri="{9D8B030D-6E8A-4147-A177-3AD203B41FA5}">
                      <a16:colId xmlns:a16="http://schemas.microsoft.com/office/drawing/2014/main" val="621845428"/>
                    </a:ext>
                  </a:extLst>
                </a:gridCol>
                <a:gridCol w="569560">
                  <a:extLst>
                    <a:ext uri="{9D8B030D-6E8A-4147-A177-3AD203B41FA5}">
                      <a16:colId xmlns:a16="http://schemas.microsoft.com/office/drawing/2014/main" val="2432922070"/>
                    </a:ext>
                  </a:extLst>
                </a:gridCol>
                <a:gridCol w="2798129">
                  <a:extLst>
                    <a:ext uri="{9D8B030D-6E8A-4147-A177-3AD203B41FA5}">
                      <a16:colId xmlns:a16="http://schemas.microsoft.com/office/drawing/2014/main" val="1502580572"/>
                    </a:ext>
                  </a:extLst>
                </a:gridCol>
              </a:tblGrid>
              <a:tr h="34740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solidFill>
                            <a:schemeClr val="tx1"/>
                          </a:solidFill>
                          <a:effectLst/>
                        </a:rPr>
                        <a:t>Aussage</a:t>
                      </a:r>
                      <a:endParaRPr lang="de-DE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200" kern="100" dirty="0">
                          <a:solidFill>
                            <a:schemeClr val="tx1"/>
                          </a:solidFill>
                          <a:effectLst/>
                        </a:rPr>
                        <a:t>wahr</a:t>
                      </a:r>
                      <a:endParaRPr lang="de-DE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200" kern="100" dirty="0">
                          <a:solidFill>
                            <a:schemeClr val="tx1"/>
                          </a:solidFill>
                          <a:effectLst/>
                        </a:rPr>
                        <a:t>falsch</a:t>
                      </a:r>
                      <a:endParaRPr lang="de-DE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kern="100" dirty="0">
                          <a:solidFill>
                            <a:schemeClr val="tx1"/>
                          </a:solidFill>
                          <a:effectLst/>
                        </a:rPr>
                        <a:t>Wenn falsch: Korrektur</a:t>
                      </a:r>
                      <a:endParaRPr lang="de-DE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998155"/>
                  </a:ext>
                </a:extLst>
              </a:tr>
              <a:tr h="116748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Die Hypotenuse ist die längste Seite in einem rechtwinkligen Dreieck und liegt dem rechten Winkel gegenüber. 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x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06413"/>
                  </a:ext>
                </a:extLst>
              </a:tr>
              <a:tr h="52789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Ein rechter Winkel ist 45° groß.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endParaRPr lang="de-DE" sz="1600" kern="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x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Ein rechtet Winkel ist 90° groß. 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27184"/>
                  </a:ext>
                </a:extLst>
              </a:tr>
              <a:tr h="75751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In der Formel a² + b² = c² stellt c die Hypotenuse dar.  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x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20523"/>
                  </a:ext>
                </a:extLst>
              </a:tr>
              <a:tr h="52789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b="0" kern="100" dirty="0">
                          <a:solidFill>
                            <a:schemeClr val="tx1"/>
                          </a:solidFill>
                          <a:effectLst/>
                        </a:rPr>
                        <a:t>Der Satz des Pythagoras gilt für alle Dreiecke.</a:t>
                      </a:r>
                      <a:endParaRPr lang="de-DE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de-DE" sz="1600" kern="100" dirty="0">
                          <a:effectLst/>
                        </a:rPr>
                        <a:t>x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Satz des Pythagoras gilt nur bei rechtwinkligen Dreiecken. 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15950"/>
                  </a:ext>
                </a:extLst>
              </a:tr>
            </a:tbl>
          </a:graphicData>
        </a:graphic>
      </p:graphicFrame>
      <p:sp>
        <p:nvSpPr>
          <p:cNvPr id="5" name="Titel 3">
            <a:extLst>
              <a:ext uri="{FF2B5EF4-FFF2-40B4-BE49-F238E27FC236}">
                <a16:creationId xmlns:a16="http://schemas.microsoft.com/office/drawing/2014/main" id="{544E18C7-1A41-DA53-506F-AE77DCF5957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4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A9D2B1D0-699F-4EB7-CA18-9CAF226D934D}"/>
              </a:ext>
            </a:extLst>
          </p:cNvPr>
          <p:cNvSpPr txBox="1">
            <a:spLocks/>
          </p:cNvSpPr>
          <p:nvPr/>
        </p:nvSpPr>
        <p:spPr>
          <a:xfrm>
            <a:off x="6033120" y="5991091"/>
            <a:ext cx="3136901" cy="2462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 sz="1000" b="1" dirty="0">
                <a:solidFill>
                  <a:prstClr val="black">
                    <a:tint val="75000"/>
                  </a:prstClr>
                </a:solidFill>
              </a:rPr>
              <a:t>Satz des Pythagoras</a:t>
            </a:r>
          </a:p>
        </p:txBody>
      </p:sp>
    </p:spTree>
    <p:extLst>
      <p:ext uri="{BB962C8B-B14F-4D97-AF65-F5344CB8AC3E}">
        <p14:creationId xmlns:p14="http://schemas.microsoft.com/office/powerpoint/2010/main" val="55987509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 - mit Amp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C00000"/>
      </a:accent4>
      <a:accent5>
        <a:srgbClr val="FFC000"/>
      </a:accent5>
      <a:accent6>
        <a:srgbClr val="00B05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FCB8DAA-FA8A-4BB7-8016-6F6AC9E40006}">
  <we:reference id="wa104379791" version="1.0.0.0" store="de-DE" storeType="OMEX"/>
  <we:alternateReferences>
    <we:reference id="wa104379791" version="1.0.0.0" store="wa10437979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ABAFF2F-0E9B-462E-AF33-A0ACE0F1E0C2}">
  <we:reference id="wa104051163" version="1.2.0.3" store="de-D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Microsoft Office PowerPoint</Application>
  <PresentationFormat>A4-Papier (210 x 297 mm)</PresentationFormat>
  <Paragraphs>542</Paragraphs>
  <Slides>38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Wingdings</vt:lpstr>
      <vt:lpstr>Larissa</vt:lpstr>
      <vt:lpstr>PowerPoint-Präsentation</vt:lpstr>
      <vt:lpstr>Rechtwinklige Dreiecke Erkennen</vt:lpstr>
      <vt:lpstr>PowerPoint-Präsentation</vt:lpstr>
      <vt:lpstr>Arten von Dreiecken</vt:lpstr>
      <vt:lpstr>PowerPoint-Präsentation</vt:lpstr>
      <vt:lpstr>Formel zum Satz des Pythagoras</vt:lpstr>
      <vt:lpstr>PowerPoint-Präsentation</vt:lpstr>
      <vt:lpstr>Eigenschaften rechtwinkliger Dreiecke</vt:lpstr>
      <vt:lpstr>PowerPoint-Präsentation</vt:lpstr>
      <vt:lpstr>Länge der Hypotenuse berechnen</vt:lpstr>
      <vt:lpstr>PowerPoint-Präsentation</vt:lpstr>
      <vt:lpstr>Länge der Kathete berechnen</vt:lpstr>
      <vt:lpstr>PowerPoint-Präsentation</vt:lpstr>
      <vt:lpstr>Länge einer Diagonalen Berechnen</vt:lpstr>
      <vt:lpstr>PowerPoint-Präsentation</vt:lpstr>
      <vt:lpstr>Länge einer Diagonalen Berechnen</vt:lpstr>
      <vt:lpstr>PowerPoint-Präsentation</vt:lpstr>
      <vt:lpstr>Gleichungen interpretieren</vt:lpstr>
      <vt:lpstr>PowerPoint-Präsentation</vt:lpstr>
      <vt:lpstr>Anwendungsaufgaben</vt:lpstr>
      <vt:lpstr>PowerPoint-Präsentation</vt:lpstr>
      <vt:lpstr>Anwendungsaufgaben</vt:lpstr>
      <vt:lpstr>PowerPoint-Präsentation</vt:lpstr>
      <vt:lpstr>Der Satz des Pythagoras in Körpern</vt:lpstr>
      <vt:lpstr>PowerPoint-Präsentation</vt:lpstr>
      <vt:lpstr>Satz des Pythagoras im Trapez</vt:lpstr>
      <vt:lpstr>PowerPoint-Präsentation</vt:lpstr>
      <vt:lpstr>Prüfungsaufgabe</vt:lpstr>
      <vt:lpstr>Lösung</vt:lpstr>
      <vt:lpstr>Prüfungsaufgabe</vt:lpstr>
      <vt:lpstr>Lösung</vt:lpstr>
      <vt:lpstr>Sammlung der Hilfeknöpfe</vt:lpstr>
      <vt:lpstr>Der Satz des Pythagoras</vt:lpstr>
      <vt:lpstr>Länge der Hypotenuse Ermitteln</vt:lpstr>
      <vt:lpstr>Länge der Kathete ermitteln </vt:lpstr>
      <vt:lpstr>Gleichschenklige Dreiecke</vt:lpstr>
      <vt:lpstr>Eigenschaften Pyramiden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Jan-Martin Klinge;Alexander Roppelt</dc:creator>
  <cp:lastModifiedBy>Frank, Kathrin</cp:lastModifiedBy>
  <cp:revision>358</cp:revision>
  <cp:lastPrinted>2023-10-05T14:44:39Z</cp:lastPrinted>
  <dcterms:modified xsi:type="dcterms:W3CDTF">2024-04-11T07:26:54Z</dcterms:modified>
</cp:coreProperties>
</file>