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337" r:id="rId3"/>
    <p:sldId id="336" r:id="rId4"/>
    <p:sldId id="343" r:id="rId5"/>
    <p:sldId id="335" r:id="rId6"/>
    <p:sldId id="338" r:id="rId7"/>
    <p:sldId id="326" r:id="rId8"/>
    <p:sldId id="327" r:id="rId9"/>
    <p:sldId id="313" r:id="rId10"/>
    <p:sldId id="328" r:id="rId11"/>
    <p:sldId id="325" r:id="rId12"/>
    <p:sldId id="329" r:id="rId13"/>
    <p:sldId id="317" r:id="rId14"/>
    <p:sldId id="342" r:id="rId15"/>
    <p:sldId id="319" r:id="rId16"/>
    <p:sldId id="330" r:id="rId17"/>
    <p:sldId id="331" r:id="rId18"/>
    <p:sldId id="332" r:id="rId19"/>
    <p:sldId id="333" r:id="rId20"/>
    <p:sldId id="288" r:id="rId21"/>
  </p:sldIdLst>
  <p:sldSz cx="10691813" cy="7559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652DF38-F5A5-4107-9204-D7B1A6404C2C}">
          <p14:sldIdLst>
            <p14:sldId id="286"/>
            <p14:sldId id="337"/>
            <p14:sldId id="336"/>
            <p14:sldId id="343"/>
            <p14:sldId id="335"/>
            <p14:sldId id="338"/>
            <p14:sldId id="326"/>
            <p14:sldId id="327"/>
            <p14:sldId id="313"/>
            <p14:sldId id="328"/>
            <p14:sldId id="325"/>
            <p14:sldId id="329"/>
            <p14:sldId id="317"/>
            <p14:sldId id="342"/>
            <p14:sldId id="319"/>
            <p14:sldId id="330"/>
            <p14:sldId id="331"/>
            <p14:sldId id="332"/>
            <p14:sldId id="333"/>
            <p14:sldId id="288"/>
          </p14:sldIdLst>
        </p14:section>
        <p14:section name="Grafikelemente" id="{AA29B871-0590-4AD7-BED6-C77AD07828F6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pe, Dr. Carsten" initials="KDC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7CB82D"/>
    <a:srgbClr val="319D26"/>
    <a:srgbClr val="FF9900"/>
    <a:srgbClr val="66CCFF"/>
    <a:srgbClr val="008000"/>
    <a:srgbClr val="FF6600"/>
    <a:srgbClr val="4DC1EA"/>
    <a:srgbClr val="F7920B"/>
    <a:srgbClr val="007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6817" autoAdjust="0"/>
  </p:normalViewPr>
  <p:slideViewPr>
    <p:cSldViewPr snapToGrid="0" snapToObjects="1" showGuides="1">
      <p:cViewPr>
        <p:scale>
          <a:sx n="107" d="100"/>
          <a:sy n="107" d="100"/>
        </p:scale>
        <p:origin x="-534" y="24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12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Keine IT-gestützte oder IT-vernetzten Lösungen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Wissensintensive Dienstleistungen</c:v>
                </c:pt>
                <c:pt idx="1">
                  <c:v>Gesundheitswesen</c:v>
                </c:pt>
                <c:pt idx="2">
                  <c:v>Fahrzeugbau</c:v>
                </c:pt>
                <c:pt idx="3">
                  <c:v>Metall, Elektro, Maschinenbau</c:v>
                </c:pt>
                <c:pt idx="4">
                  <c:v>Handel</c:v>
                </c:pt>
                <c:pt idx="5">
                  <c:v>Bauinstallation</c:v>
                </c:pt>
                <c:pt idx="6">
                  <c:v>Verkehr und Logistik</c:v>
                </c:pt>
              </c:strCache>
            </c:strRef>
          </c:cat>
          <c:val>
            <c:numRef>
              <c:f>Tabelle1!$B$2:$B$8</c:f>
              <c:numCache>
                <c:formatCode>0%</c:formatCode>
                <c:ptCount val="7"/>
                <c:pt idx="0">
                  <c:v>4.878048780487805E-2</c:v>
                </c:pt>
                <c:pt idx="1">
                  <c:v>7.1942446043165464E-2</c:v>
                </c:pt>
                <c:pt idx="2">
                  <c:v>0.125</c:v>
                </c:pt>
                <c:pt idx="3">
                  <c:v>0.125</c:v>
                </c:pt>
                <c:pt idx="4">
                  <c:v>0.16233766233766234</c:v>
                </c:pt>
                <c:pt idx="5">
                  <c:v>0.16666666666666663</c:v>
                </c:pt>
                <c:pt idx="6">
                  <c:v>0.24390243902439024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98-4434-BC4D-C100FA97720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Niedrig (1 - 3)</c:v>
                </c:pt>
              </c:strCache>
            </c:strRef>
          </c:tx>
          <c:spPr>
            <a:solidFill>
              <a:sysClr val="window" lastClr="FFFFFF">
                <a:lumMod val="75000"/>
                <a:alpha val="56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Wissensintensive Dienstleistungen</c:v>
                </c:pt>
                <c:pt idx="1">
                  <c:v>Gesundheitswesen</c:v>
                </c:pt>
                <c:pt idx="2">
                  <c:v>Fahrzeugbau</c:v>
                </c:pt>
                <c:pt idx="3">
                  <c:v>Metall, Elektro, Maschinenbau</c:v>
                </c:pt>
                <c:pt idx="4">
                  <c:v>Handel</c:v>
                </c:pt>
                <c:pt idx="5">
                  <c:v>Bauinstallation</c:v>
                </c:pt>
                <c:pt idx="6">
                  <c:v>Verkehr und Logistik</c:v>
                </c:pt>
              </c:strCache>
            </c:strRef>
          </c:cat>
          <c:val>
            <c:numRef>
              <c:f>Tabelle1!$C$2:$C$8</c:f>
              <c:numCache>
                <c:formatCode>0%</c:formatCode>
                <c:ptCount val="7"/>
                <c:pt idx="0">
                  <c:v>7.3170731707317069E-2</c:v>
                </c:pt>
                <c:pt idx="1">
                  <c:v>0.10791366906474821</c:v>
                </c:pt>
                <c:pt idx="2">
                  <c:v>0.16666666666666663</c:v>
                </c:pt>
                <c:pt idx="3">
                  <c:v>0.17261904761904762</c:v>
                </c:pt>
                <c:pt idx="4">
                  <c:v>0.15584415584415584</c:v>
                </c:pt>
                <c:pt idx="5">
                  <c:v>0.19791666666666663</c:v>
                </c:pt>
                <c:pt idx="6">
                  <c:v>0.13821138211382114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98-4434-BC4D-C100FA97720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Mittel (4 - 7)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Wissensintensive Dienstleistungen</c:v>
                </c:pt>
                <c:pt idx="1">
                  <c:v>Gesundheitswesen</c:v>
                </c:pt>
                <c:pt idx="2">
                  <c:v>Fahrzeugbau</c:v>
                </c:pt>
                <c:pt idx="3">
                  <c:v>Metall, Elektro, Maschinenbau</c:v>
                </c:pt>
                <c:pt idx="4">
                  <c:v>Handel</c:v>
                </c:pt>
                <c:pt idx="5">
                  <c:v>Bauinstallation</c:v>
                </c:pt>
                <c:pt idx="6">
                  <c:v>Verkehr und Logistik</c:v>
                </c:pt>
              </c:strCache>
            </c:strRef>
          </c:cat>
          <c:val>
            <c:numRef>
              <c:f>Tabelle1!$D$2:$D$8</c:f>
              <c:numCache>
                <c:formatCode>0%</c:formatCode>
                <c:ptCount val="7"/>
                <c:pt idx="0">
                  <c:v>0.46951219512195119</c:v>
                </c:pt>
                <c:pt idx="1">
                  <c:v>0.47482014388489202</c:v>
                </c:pt>
                <c:pt idx="2">
                  <c:v>0.52083333333333337</c:v>
                </c:pt>
                <c:pt idx="3">
                  <c:v>0.45833333333333326</c:v>
                </c:pt>
                <c:pt idx="4">
                  <c:v>0.35064935064935066</c:v>
                </c:pt>
                <c:pt idx="5">
                  <c:v>0.41666666666666674</c:v>
                </c:pt>
                <c:pt idx="6">
                  <c:v>0.4390243902439025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98-4434-BC4D-C100FA977208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Hoch (8 - 10)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Wissensintensive Dienstleistungen</c:v>
                </c:pt>
                <c:pt idx="1">
                  <c:v>Gesundheitswesen</c:v>
                </c:pt>
                <c:pt idx="2">
                  <c:v>Fahrzeugbau</c:v>
                </c:pt>
                <c:pt idx="3">
                  <c:v>Metall, Elektro, Maschinenbau</c:v>
                </c:pt>
                <c:pt idx="4">
                  <c:v>Handel</c:v>
                </c:pt>
                <c:pt idx="5">
                  <c:v>Bauinstallation</c:v>
                </c:pt>
                <c:pt idx="6">
                  <c:v>Verkehr und Logistik</c:v>
                </c:pt>
              </c:strCache>
            </c:strRef>
          </c:cat>
          <c:val>
            <c:numRef>
              <c:f>Tabelle1!$E$2:$E$8</c:f>
              <c:numCache>
                <c:formatCode>0%</c:formatCode>
                <c:ptCount val="7"/>
                <c:pt idx="0">
                  <c:v>0.40243902439024398</c:v>
                </c:pt>
                <c:pt idx="1">
                  <c:v>0.33093525179856115</c:v>
                </c:pt>
                <c:pt idx="2">
                  <c:v>0.16666666666666663</c:v>
                </c:pt>
                <c:pt idx="3">
                  <c:v>0.23214285714285715</c:v>
                </c:pt>
                <c:pt idx="4">
                  <c:v>0.32467532467532467</c:v>
                </c:pt>
                <c:pt idx="5">
                  <c:v>0.19791666666666663</c:v>
                </c:pt>
                <c:pt idx="6">
                  <c:v>0.16260162601626013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60-4007-BA10-77BF17AF0BE4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FFC300"/>
            </a:solidFill>
            <a:ln>
              <a:noFill/>
            </a:ln>
            <a:effectLst/>
          </c:spPr>
          <c:invertIfNegative val="0"/>
          <c:cat>
            <c:strRef>
              <c:f>Tabelle1!$A$2:$A$8</c:f>
              <c:strCache>
                <c:ptCount val="7"/>
                <c:pt idx="0">
                  <c:v>Wissensintensive Dienstleistungen</c:v>
                </c:pt>
                <c:pt idx="1">
                  <c:v>Gesundheitswesen</c:v>
                </c:pt>
                <c:pt idx="2">
                  <c:v>Fahrzeugbau</c:v>
                </c:pt>
                <c:pt idx="3">
                  <c:v>Metall, Elektro, Maschinenbau</c:v>
                </c:pt>
                <c:pt idx="4">
                  <c:v>Handel</c:v>
                </c:pt>
                <c:pt idx="5">
                  <c:v>Bauinstallation</c:v>
                </c:pt>
                <c:pt idx="6">
                  <c:v>Verkehr und Logistik</c:v>
                </c:pt>
              </c:strCache>
            </c:strRef>
          </c:cat>
          <c:val>
            <c:numRef>
              <c:f>Tabelle1!$F$2:$F$8</c:f>
              <c:numCache>
                <c:formatCode>0%</c:formatCode>
                <c:ptCount val="7"/>
                <c:pt idx="0">
                  <c:v>6.0975609756097563E-3</c:v>
                </c:pt>
                <c:pt idx="1">
                  <c:v>1.4388489208633094E-2</c:v>
                </c:pt>
                <c:pt idx="2">
                  <c:v>2.0833333333333329E-2</c:v>
                </c:pt>
                <c:pt idx="3">
                  <c:v>1.1904761904761904E-2</c:v>
                </c:pt>
                <c:pt idx="4">
                  <c:v>6.4935064935064931E-3</c:v>
                </c:pt>
                <c:pt idx="5">
                  <c:v>2.0833333333333329E-2</c:v>
                </c:pt>
                <c:pt idx="6">
                  <c:v>1.6260162601626018E-2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60-4007-BA10-77BF17AF0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013824"/>
        <c:axId val="42015360"/>
      </c:barChart>
      <c:catAx>
        <c:axId val="4201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015360"/>
        <c:crosses val="autoZero"/>
        <c:auto val="1"/>
        <c:lblAlgn val="ctr"/>
        <c:lblOffset val="100"/>
        <c:noMultiLvlLbl val="0"/>
      </c:catAx>
      <c:valAx>
        <c:axId val="42015360"/>
        <c:scaling>
          <c:orientation val="minMax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201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94292362441831"/>
          <c:y val="0.83294958463361191"/>
          <c:w val="0.86672628057519185"/>
          <c:h val="0.1517380846768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Keine Vernetzung/IT 
</c:v>
                </c:pt>
                <c:pt idx="1">
                  <c:v>Niedrig (1 - 3) 
</c:v>
                </c:pt>
                <c:pt idx="2">
                  <c:v>Mittel (4 - 7) 
</c:v>
                </c:pt>
                <c:pt idx="3">
                  <c:v>Hoch (8 - 10) 
</c:v>
                </c:pt>
              </c:strCache>
            </c:strRef>
          </c:cat>
          <c:val>
            <c:numRef>
              <c:f>Tabelle1!$B$2:$B$5</c:f>
              <c:numCache>
                <c:formatCode>###0.0%</c:formatCode>
                <c:ptCount val="4"/>
                <c:pt idx="0">
                  <c:v>0.13793103448275862</c:v>
                </c:pt>
                <c:pt idx="1">
                  <c:v>0.10483870967741936</c:v>
                </c:pt>
                <c:pt idx="2">
                  <c:v>0.26582278481012656</c:v>
                </c:pt>
                <c:pt idx="3">
                  <c:v>0.3253012048192771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1B-4D2A-A697-A2FD72204C5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Keine Vernetzung/IT 
</c:v>
                </c:pt>
                <c:pt idx="1">
                  <c:v>Niedrig (1 - 3) 
</c:v>
                </c:pt>
                <c:pt idx="2">
                  <c:v>Mittel (4 - 7) 
</c:v>
                </c:pt>
                <c:pt idx="3">
                  <c:v>Hoch (8 - 10) 
</c:v>
                </c:pt>
              </c:strCache>
            </c:strRef>
          </c:cat>
          <c:val>
            <c:numRef>
              <c:f>Tabelle1!$C$2:$C$5</c:f>
              <c:numCache>
                <c:formatCode>###0.0%</c:formatCode>
                <c:ptCount val="4"/>
                <c:pt idx="0">
                  <c:v>0.83620689655172409</c:v>
                </c:pt>
                <c:pt idx="1">
                  <c:v>0.86290322580645162</c:v>
                </c:pt>
                <c:pt idx="2">
                  <c:v>0.71645569620253169</c:v>
                </c:pt>
                <c:pt idx="3">
                  <c:v>0.65863453815261042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1B-4D2A-A697-A2FD72204C5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weiß nicht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Keine Vernetzung/IT 
</c:v>
                </c:pt>
                <c:pt idx="1">
                  <c:v>Niedrig (1 - 3) 
</c:v>
                </c:pt>
                <c:pt idx="2">
                  <c:v>Mittel (4 - 7) 
</c:v>
                </c:pt>
                <c:pt idx="3">
                  <c:v>Hoch (8 - 10) 
</c:v>
                </c:pt>
              </c:strCache>
            </c:strRef>
          </c:cat>
          <c:val>
            <c:numRef>
              <c:f>Tabelle1!$D$2:$D$5</c:f>
              <c:numCache>
                <c:formatCode>###0.0%</c:formatCode>
                <c:ptCount val="4"/>
                <c:pt idx="0">
                  <c:v>0</c:v>
                </c:pt>
                <c:pt idx="1">
                  <c:v>8.0645161290322578E-3</c:v>
                </c:pt>
                <c:pt idx="2">
                  <c:v>7.5949367088607592E-3</c:v>
                </c:pt>
                <c:pt idx="3">
                  <c:v>8.0321285140562242E-3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4C-474F-8751-40CD532AEDFC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Keine Vernetzung/IT 
</c:v>
                </c:pt>
                <c:pt idx="1">
                  <c:v>Niedrig (1 - 3) 
</c:v>
                </c:pt>
                <c:pt idx="2">
                  <c:v>Mittel (4 - 7) 
</c:v>
                </c:pt>
                <c:pt idx="3">
                  <c:v>Hoch (8 - 10) 
</c:v>
                </c:pt>
              </c:strCache>
            </c:strRef>
          </c:cat>
          <c:val>
            <c:numRef>
              <c:f>Tabelle1!$E$2:$E$5</c:f>
              <c:numCache>
                <c:formatCode>###0.0%</c:formatCode>
                <c:ptCount val="4"/>
                <c:pt idx="0">
                  <c:v>2.5862068965517241E-2</c:v>
                </c:pt>
                <c:pt idx="1">
                  <c:v>2.4193548387096774E-2</c:v>
                </c:pt>
                <c:pt idx="2">
                  <c:v>1.0126582278481013E-2</c:v>
                </c:pt>
                <c:pt idx="3">
                  <c:v>8.0321285140562242E-3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BA-46BB-AE1E-C03496963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42590976"/>
        <c:axId val="42592512"/>
      </c:barChart>
      <c:catAx>
        <c:axId val="4259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592512"/>
        <c:crosses val="autoZero"/>
        <c:auto val="1"/>
        <c:lblAlgn val="ctr"/>
        <c:lblOffset val="100"/>
        <c:noMultiLvlLbl val="0"/>
      </c:catAx>
      <c:valAx>
        <c:axId val="425925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59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07767496923612"/>
          <c:y val="0.94177238876535563"/>
          <c:w val="0.81394554697734867"/>
          <c:h val="5.82276112346443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512544633686992"/>
          <c:y val="6.0908084163898119E-2"/>
          <c:w val="0.6045219074046807"/>
          <c:h val="0.687439070116235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Tabelle1!$K$8</c:f>
              <c:strCache>
                <c:ptCount val="1"/>
                <c:pt idx="0">
                  <c:v>stark zugenommen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Tabelle1!$J$9:$J$11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Tabelle1!$K$9:$K$11</c:f>
              <c:numCache>
                <c:formatCode>###0.0%</c:formatCode>
                <c:ptCount val="3"/>
                <c:pt idx="0">
                  <c:v>3.4482758620689655E-2</c:v>
                </c:pt>
                <c:pt idx="1">
                  <c:v>1.1494252873563218E-2</c:v>
                </c:pt>
                <c:pt idx="2">
                  <c:v>3.4482758620689655E-2</c:v>
                </c:pt>
              </c:numCache>
            </c:numRef>
          </c:val>
        </c:ser>
        <c:ser>
          <c:idx val="1"/>
          <c:order val="1"/>
          <c:tx>
            <c:strRef>
              <c:f>Tabelle1!$L$8</c:f>
              <c:strCache>
                <c:ptCount val="1"/>
                <c:pt idx="0">
                  <c:v>etwas zugenommen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Tabelle1!$J$9:$J$11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Tabelle1!$L$9:$L$11</c:f>
              <c:numCache>
                <c:formatCode>###0.0%</c:formatCode>
                <c:ptCount val="3"/>
                <c:pt idx="0">
                  <c:v>0.17241379310344829</c:v>
                </c:pt>
                <c:pt idx="1">
                  <c:v>0.27586206896551724</c:v>
                </c:pt>
                <c:pt idx="2">
                  <c:v>0.21839080459770116</c:v>
                </c:pt>
              </c:numCache>
            </c:numRef>
          </c:val>
        </c:ser>
        <c:ser>
          <c:idx val="2"/>
          <c:order val="2"/>
          <c:tx>
            <c:strRef>
              <c:f>Tabelle1!$M$8</c:f>
              <c:strCache>
                <c:ptCount val="1"/>
                <c:pt idx="0">
                  <c:v>konstant geblieben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Tabelle1!$J$9:$J$11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Tabelle1!$M$9:$M$11</c:f>
              <c:numCache>
                <c:formatCode>###0.0%</c:formatCode>
                <c:ptCount val="3"/>
                <c:pt idx="0">
                  <c:v>0.68965517241379315</c:v>
                </c:pt>
                <c:pt idx="1">
                  <c:v>0.60919540229885061</c:v>
                </c:pt>
                <c:pt idx="2">
                  <c:v>0.64367816091954022</c:v>
                </c:pt>
              </c:numCache>
            </c:numRef>
          </c:val>
        </c:ser>
        <c:ser>
          <c:idx val="3"/>
          <c:order val="3"/>
          <c:tx>
            <c:strRef>
              <c:f>Tabelle1!$N$8</c:f>
              <c:strCache>
                <c:ptCount val="1"/>
                <c:pt idx="0">
                  <c:v>etwas abgenommen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Tabelle1!$J$9:$J$11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Tabelle1!$N$9:$N$11</c:f>
              <c:numCache>
                <c:formatCode>###0.0%</c:formatCode>
                <c:ptCount val="3"/>
                <c:pt idx="0">
                  <c:v>2.2988505747126436E-2</c:v>
                </c:pt>
                <c:pt idx="1">
                  <c:v>3.4482758620689655E-2</c:v>
                </c:pt>
                <c:pt idx="2">
                  <c:v>1.1494252873563218E-2</c:v>
                </c:pt>
              </c:numCache>
            </c:numRef>
          </c:val>
        </c:ser>
        <c:ser>
          <c:idx val="4"/>
          <c:order val="4"/>
          <c:tx>
            <c:strRef>
              <c:f>Tabelle1!$O$8</c:f>
              <c:strCache>
                <c:ptCount val="1"/>
                <c:pt idx="0">
                  <c:v>stark abgenommen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Tabelle1!$J$9:$J$11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Tabelle1!$O$9:$O$11</c:f>
              <c:numCache>
                <c:formatCode>###0.0%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1.1494252873563218E-2</c:v>
                </c:pt>
              </c:numCache>
            </c:numRef>
          </c:val>
        </c:ser>
        <c:ser>
          <c:idx val="5"/>
          <c:order val="5"/>
          <c:tx>
            <c:strRef>
              <c:f>Tabelle1!$P$8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Tabelle1!$J$9:$J$11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Tabelle1!$P$9:$P$11</c:f>
              <c:numCache>
                <c:formatCode>###0.0%</c:formatCode>
                <c:ptCount val="3"/>
                <c:pt idx="0">
                  <c:v>8.0459770114942528E-2</c:v>
                </c:pt>
                <c:pt idx="1">
                  <c:v>6.8965517241379309E-2</c:v>
                </c:pt>
                <c:pt idx="2">
                  <c:v>8.0459770114942528E-2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2525440"/>
        <c:axId val="42526976"/>
      </c:barChart>
      <c:catAx>
        <c:axId val="4252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526976"/>
        <c:crosses val="autoZero"/>
        <c:auto val="1"/>
        <c:lblAlgn val="ctr"/>
        <c:lblOffset val="100"/>
        <c:noMultiLvlLbl val="0"/>
      </c:catAx>
      <c:valAx>
        <c:axId val="425269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52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112643002409449"/>
          <c:y val="6.0908084163898119E-2"/>
          <c:w val="0.59852094736266914"/>
          <c:h val="0.647949826962721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Tabelle1!$K$8</c:f>
              <c:strCache>
                <c:ptCount val="1"/>
                <c:pt idx="0">
                  <c:v>stark zugenommen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Tabelle1!$J$17:$J$19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Tabelle1!$K$17:$K$19</c:f>
              <c:numCache>
                <c:formatCode>###0.0%</c:formatCode>
                <c:ptCount val="3"/>
                <c:pt idx="0">
                  <c:v>6.9306930693069313E-2</c:v>
                </c:pt>
                <c:pt idx="1">
                  <c:v>0.13366336633663367</c:v>
                </c:pt>
                <c:pt idx="2">
                  <c:v>0.10396039603960397</c:v>
                </c:pt>
              </c:numCache>
            </c:numRef>
          </c:val>
        </c:ser>
        <c:ser>
          <c:idx val="1"/>
          <c:order val="1"/>
          <c:tx>
            <c:strRef>
              <c:f>Tabelle1!$L$8</c:f>
              <c:strCache>
                <c:ptCount val="1"/>
                <c:pt idx="0">
                  <c:v>etwas zugenommen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Tabelle1!$J$17:$J$19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Tabelle1!$L$17:$L$19</c:f>
              <c:numCache>
                <c:formatCode>###0.0%</c:formatCode>
                <c:ptCount val="3"/>
                <c:pt idx="0">
                  <c:v>0.31683168316831684</c:v>
                </c:pt>
                <c:pt idx="1">
                  <c:v>0.38118811881188125</c:v>
                </c:pt>
                <c:pt idx="2">
                  <c:v>0.35148514851485146</c:v>
                </c:pt>
              </c:numCache>
            </c:numRef>
          </c:val>
        </c:ser>
        <c:ser>
          <c:idx val="2"/>
          <c:order val="2"/>
          <c:tx>
            <c:strRef>
              <c:f>Tabelle1!$M$8</c:f>
              <c:strCache>
                <c:ptCount val="1"/>
                <c:pt idx="0">
                  <c:v>konstant geblieben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Tabelle1!$J$17:$J$19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Tabelle1!$M$17:$M$19</c:f>
              <c:numCache>
                <c:formatCode>###0.0%</c:formatCode>
                <c:ptCount val="3"/>
                <c:pt idx="0">
                  <c:v>0.5643564356435643</c:v>
                </c:pt>
                <c:pt idx="1">
                  <c:v>0.40594059405940597</c:v>
                </c:pt>
                <c:pt idx="2">
                  <c:v>0.46039603960396042</c:v>
                </c:pt>
              </c:numCache>
            </c:numRef>
          </c:val>
        </c:ser>
        <c:ser>
          <c:idx val="3"/>
          <c:order val="3"/>
          <c:tx>
            <c:strRef>
              <c:f>Tabelle1!$N$8</c:f>
              <c:strCache>
                <c:ptCount val="1"/>
                <c:pt idx="0">
                  <c:v>etwas abgenommen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Tabelle1!$J$17:$J$19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Tabelle1!$N$17:$N$19</c:f>
              <c:numCache>
                <c:formatCode>###0.0%</c:formatCode>
                <c:ptCount val="3"/>
                <c:pt idx="0">
                  <c:v>1.9801980198019802E-2</c:v>
                </c:pt>
                <c:pt idx="1">
                  <c:v>4.4554455445544552E-2</c:v>
                </c:pt>
                <c:pt idx="2">
                  <c:v>3.9603960396039604E-2</c:v>
                </c:pt>
              </c:numCache>
            </c:numRef>
          </c:val>
        </c:ser>
        <c:ser>
          <c:idx val="4"/>
          <c:order val="4"/>
          <c:tx>
            <c:strRef>
              <c:f>Tabelle1!$O$8</c:f>
              <c:strCache>
                <c:ptCount val="1"/>
                <c:pt idx="0">
                  <c:v>stark abgenommen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Tabelle1!$J$17:$J$19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Tabelle1!$O$17:$O$19</c:f>
              <c:numCache>
                <c:formatCode>###0.0%</c:formatCode>
                <c:ptCount val="3"/>
                <c:pt idx="0">
                  <c:v>4.9504950495049506E-3</c:v>
                </c:pt>
                <c:pt idx="1">
                  <c:v>4.9504950495049506E-3</c:v>
                </c:pt>
                <c:pt idx="2">
                  <c:v>9.9009900990099011E-3</c:v>
                </c:pt>
              </c:numCache>
            </c:numRef>
          </c:val>
        </c:ser>
        <c:ser>
          <c:idx val="5"/>
          <c:order val="5"/>
          <c:tx>
            <c:strRef>
              <c:f>Tabelle1!$P$8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Tabelle1!$J$17:$J$19</c:f>
              <c:strCache>
                <c:ptCount val="3"/>
                <c:pt idx="0">
                  <c:v>In Bezug auf den täglichen 
Arbeitsumfang</c:v>
                </c:pt>
                <c:pt idx="1">
                  <c:v>In Bezug auf die Art und Weise,  
wie die Arbeit erledigt wird</c:v>
                </c:pt>
                <c:pt idx="2">
                  <c:v>In Bezug auf die Planung 
der Arbeit insgesamt</c:v>
                </c:pt>
              </c:strCache>
            </c:strRef>
          </c:cat>
          <c:val>
            <c:numRef>
              <c:f>Tabelle1!$P$17:$P$19</c:f>
              <c:numCache>
                <c:formatCode>###0.0%</c:formatCode>
                <c:ptCount val="3"/>
                <c:pt idx="0">
                  <c:v>2.4752475247524754E-2</c:v>
                </c:pt>
                <c:pt idx="1">
                  <c:v>2.9702970297029702E-2</c:v>
                </c:pt>
                <c:pt idx="2">
                  <c:v>3.4653465346534656E-2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4022784"/>
        <c:axId val="44028672"/>
      </c:barChart>
      <c:catAx>
        <c:axId val="4402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28672"/>
        <c:crosses val="autoZero"/>
        <c:auto val="1"/>
        <c:lblAlgn val="ctr"/>
        <c:lblOffset val="100"/>
        <c:noMultiLvlLbl val="0"/>
      </c:catAx>
      <c:valAx>
        <c:axId val="44028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2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930033853372345"/>
          <c:y val="0.84044221674279473"/>
          <c:w val="0.77834815124436563"/>
          <c:h val="0.15955778325720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690" cy="497333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909" y="2"/>
            <a:ext cx="2889689" cy="497333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r">
              <a:defRPr sz="1100"/>
            </a:lvl1pPr>
          </a:lstStyle>
          <a:p>
            <a:fld id="{C60A1810-6A47-4F8B-882D-F36C563C9A7D}" type="datetimeFigureOut">
              <a:rPr lang="de-DE" smtClean="0"/>
              <a:t>02.03.2018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6"/>
            <a:ext cx="2889690" cy="497333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909" y="9429306"/>
            <a:ext cx="2889689" cy="497333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r">
              <a:defRPr sz="1100"/>
            </a:lvl1pPr>
          </a:lstStyle>
          <a:p>
            <a:fld id="{CBF1C577-2EFD-4D72-8F1F-39300C190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481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4825" tIns="47413" rIns="94825" bIns="4741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4825" tIns="47413" rIns="94825" bIns="47413" rtlCol="0"/>
          <a:lstStyle>
            <a:lvl1pPr algn="r">
              <a:defRPr sz="1200"/>
            </a:lvl1pPr>
          </a:lstStyle>
          <a:p>
            <a:fld id="{B6F07AB3-8A42-4170-A2E0-5D1F1B62BD84}" type="datetimeFigureOut">
              <a:rPr lang="de-DE" smtClean="0"/>
              <a:t>02.03.2018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41425"/>
            <a:ext cx="47355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5" tIns="47413" rIns="94825" bIns="4741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4825" tIns="47413" rIns="94825" bIns="47413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889938" cy="498055"/>
          </a:xfrm>
          <a:prstGeom prst="rect">
            <a:avLst/>
          </a:prstGeom>
        </p:spPr>
        <p:txBody>
          <a:bodyPr vert="horz" lIns="94825" tIns="47413" rIns="94825" bIns="4741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4825" tIns="47413" rIns="94825" bIns="47413" rtlCol="0" anchor="b"/>
          <a:lstStyle>
            <a:lvl1pPr algn="r">
              <a:defRPr sz="1200"/>
            </a:lvl1pPr>
          </a:lstStyle>
          <a:p>
            <a:fld id="{17B1182A-2950-4588-B3CA-F825077AE9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68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182A-2950-4588-B3CA-F825077AE90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8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0"/>
          </p:nvPr>
        </p:nvSpPr>
        <p:spPr>
          <a:xfrm>
            <a:off x="0" y="378864"/>
            <a:ext cx="10691813" cy="755967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17" y="3203963"/>
            <a:ext cx="9936162" cy="745076"/>
          </a:xfrm>
          <a:solidFill>
            <a:schemeClr val="bg1"/>
          </a:solidFill>
        </p:spPr>
        <p:txBody>
          <a:bodyPr lIns="360000" tIns="216000" rIns="360000" anchor="b" anchorCtr="0">
            <a:spAutoFit/>
          </a:bodyPr>
          <a:lstStyle>
            <a:lvl1pPr algn="l">
              <a:defRPr sz="3600">
                <a:solidFill>
                  <a:schemeClr val="accent4">
                    <a:lumMod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3417" y="4033320"/>
            <a:ext cx="9936161" cy="695373"/>
          </a:xfrm>
          <a:solidFill>
            <a:schemeClr val="bg1"/>
          </a:solidFill>
        </p:spPr>
        <p:txBody>
          <a:bodyPr lIns="360000" tIns="72000" rIns="360000" anchor="t" anchorCtr="0">
            <a:noAutofit/>
          </a:bodyPr>
          <a:lstStyle>
            <a:lvl1pPr marL="0" indent="0" algn="l">
              <a:buNone/>
              <a:defRPr sz="3000" b="0">
                <a:solidFill>
                  <a:schemeClr val="accent4">
                    <a:lumMod val="25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 dirty="0"/>
              <a:t>Untertitel</a:t>
            </a:r>
            <a:endParaRPr lang="en-US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xmlns="" id="{A6D090B4-0089-4D57-8303-31D2022A092A}"/>
              </a:ext>
            </a:extLst>
          </p:cNvPr>
          <p:cNvGrpSpPr/>
          <p:nvPr userDrawn="1"/>
        </p:nvGrpSpPr>
        <p:grpSpPr>
          <a:xfrm>
            <a:off x="3905906" y="0"/>
            <a:ext cx="2880000" cy="1692000"/>
            <a:chOff x="3905906" y="0"/>
            <a:chExt cx="2880000" cy="1692000"/>
          </a:xfrm>
        </p:grpSpPr>
        <p:sp>
          <p:nvSpPr>
            <p:cNvPr id="9" name="Rechteck 8"/>
            <p:cNvSpPr/>
            <p:nvPr userDrawn="1"/>
          </p:nvSpPr>
          <p:spPr bwMode="gray">
            <a:xfrm>
              <a:off x="3905906" y="0"/>
              <a:ext cx="2880000" cy="16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xmlns="" id="{A0C6BB10-5987-45E5-9095-A3539EA411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470" y="378864"/>
              <a:ext cx="2508057" cy="11689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116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0" y="1547813"/>
            <a:ext cx="6335713" cy="532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6713538" y="1547813"/>
            <a:ext cx="3600450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7826" y="6875812"/>
            <a:ext cx="5957887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07279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w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0" y="1547813"/>
            <a:ext cx="3474000" cy="3024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7826" y="6875812"/>
            <a:ext cx="9936162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6"/>
          </p:nvPr>
        </p:nvSpPr>
        <p:spPr>
          <a:xfrm>
            <a:off x="3624263" y="1547813"/>
            <a:ext cx="3452040" cy="302418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7"/>
          </p:nvPr>
        </p:nvSpPr>
        <p:spPr>
          <a:xfrm>
            <a:off x="7217813" y="1547813"/>
            <a:ext cx="3474000" cy="302418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8"/>
          </p:nvPr>
        </p:nvSpPr>
        <p:spPr>
          <a:xfrm>
            <a:off x="0" y="4737100"/>
            <a:ext cx="5272088" cy="2138363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9"/>
          </p:nvPr>
        </p:nvSpPr>
        <p:spPr>
          <a:xfrm>
            <a:off x="5417813" y="4737100"/>
            <a:ext cx="5274000" cy="2138363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054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 bwMode="white">
          <a:xfrm>
            <a:off x="0" y="0"/>
            <a:ext cx="8490857" cy="1547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377826" y="1787447"/>
            <a:ext cx="9936163" cy="5088366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7826" y="6875812"/>
            <a:ext cx="9936162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  <p:cxnSp>
        <p:nvCxnSpPr>
          <p:cNvPr id="9" name="Gerader Verbinder 8"/>
          <p:cNvCxnSpPr>
            <a:cxnSpLocks/>
          </p:cNvCxnSpPr>
          <p:nvPr userDrawn="1"/>
        </p:nvCxnSpPr>
        <p:spPr>
          <a:xfrm>
            <a:off x="377826" y="1547813"/>
            <a:ext cx="993616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 bwMode="white">
          <a:xfrm>
            <a:off x="377826" y="1187450"/>
            <a:ext cx="5679619" cy="441453"/>
          </a:xfrm>
          <a:solidFill>
            <a:schemeClr val="bg1"/>
          </a:solidFill>
        </p:spPr>
        <p:txBody>
          <a:bodyPr wrap="none" rIns="108000" bIns="108000">
            <a:spAutoFit/>
          </a:bodyPr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4287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10691813" cy="7550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10691813" cy="7550151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6191813" y="4580709"/>
            <a:ext cx="4500000" cy="1713903"/>
          </a:xfrm>
          <a:prstGeom prst="callout1">
            <a:avLst>
              <a:gd name="adj1" fmla="val -50"/>
              <a:gd name="adj2" fmla="val -11"/>
              <a:gd name="adj3" fmla="val 207"/>
              <a:gd name="adj4" fmla="val 100230"/>
            </a:avLst>
          </a:prstGeom>
          <a:solidFill>
            <a:schemeClr val="accent2">
              <a:alpha val="85000"/>
            </a:schemeClr>
          </a:solidFill>
          <a:ln w="25400">
            <a:solidFill>
              <a:schemeClr val="bg1"/>
            </a:solidFill>
          </a:ln>
        </p:spPr>
        <p:txBody>
          <a:bodyPr lIns="216000" tIns="108000" rIns="378000" bIns="108000">
            <a:sp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92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gray">
          <a:xfrm>
            <a:off x="0" y="0"/>
            <a:ext cx="10691813" cy="7550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5268686" cy="3709851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5434013" y="-9524"/>
            <a:ext cx="5257800" cy="3849688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6"/>
          </p:nvPr>
        </p:nvSpPr>
        <p:spPr>
          <a:xfrm>
            <a:off x="0" y="3849189"/>
            <a:ext cx="5268913" cy="3710486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5434013" y="3849688"/>
            <a:ext cx="5257800" cy="370046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1019708" y="3457835"/>
            <a:ext cx="8652397" cy="64400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144000" tIns="72000" rIns="144000" bIns="72000">
            <a:spAutoFit/>
          </a:bodyPr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045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tionsstand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0" y="846034"/>
            <a:ext cx="377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77825" y="1547813"/>
            <a:ext cx="5472000" cy="5472112"/>
          </a:xfrm>
          <a:ln w="12700">
            <a:solidFill>
              <a:schemeClr val="accent4"/>
            </a:solidFill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Tabellenplatzhalter 9"/>
          <p:cNvSpPr>
            <a:spLocks noGrp="1"/>
          </p:cNvSpPr>
          <p:nvPr>
            <p:ph type="tbl" sz="quarter" idx="15"/>
          </p:nvPr>
        </p:nvSpPr>
        <p:spPr>
          <a:xfrm>
            <a:off x="6217920" y="1547813"/>
            <a:ext cx="4096068" cy="4032592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17920" y="5738949"/>
            <a:ext cx="4096068" cy="1280976"/>
          </a:xfrm>
        </p:spPr>
        <p:txBody>
          <a:bodyPr anchor="b" anchorCtr="0">
            <a:noAutofit/>
          </a:bodyPr>
          <a:lstStyle>
            <a:lvl1pPr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0"/>
              </a:spcBef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8886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0" y="846034"/>
            <a:ext cx="377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117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691813" cy="755967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3905906" y="4671230"/>
            <a:ext cx="2880000" cy="2888445"/>
            <a:chOff x="3905906" y="4671230"/>
            <a:chExt cx="2880000" cy="2888445"/>
          </a:xfrm>
        </p:grpSpPr>
        <p:sp>
          <p:nvSpPr>
            <p:cNvPr id="8" name="Rechteck 7"/>
            <p:cNvSpPr/>
            <p:nvPr userDrawn="1"/>
          </p:nvSpPr>
          <p:spPr>
            <a:xfrm>
              <a:off x="3905906" y="4671230"/>
              <a:ext cx="2880000" cy="2888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Textfeld 3"/>
            <p:cNvSpPr txBox="1"/>
            <p:nvPr userDrawn="1"/>
          </p:nvSpPr>
          <p:spPr>
            <a:xfrm>
              <a:off x="3905907" y="6193195"/>
              <a:ext cx="2879999" cy="1357771"/>
            </a:xfrm>
            <a:prstGeom prst="rect">
              <a:avLst/>
            </a:prstGeom>
            <a:noFill/>
          </p:spPr>
          <p:txBody>
            <a:bodyPr wrap="square" lIns="144000" tIns="144000" rIns="144000" bIns="144000" rtlCol="0" anchor="b" anchorCtr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300" b="0" i="0" u="none" strike="noStrike" kern="1200" baseline="300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Diese Unterlagen sind ausschließlich für Präsentations-zwecke bestimmt. Der Inhalt ist durch das Urheberrecht geschützt. Alle Rechte an der Präsentation und deren Inhalt stehen der -Wirtschaftsförderung Brandenburg (WFBB) zu. Eine Weitergabe an Dritte ebenso wie jede Vervielfältigung, Veränderung oder sonstige Verwendung und Nutzung ganz oder in Teilen bedarf der vorherigen schriftlichen Zustimmung der WFBB.</a:t>
              </a:r>
            </a:p>
          </p:txBody>
        </p:sp>
        <p:cxnSp>
          <p:nvCxnSpPr>
            <p:cNvPr id="6" name="Gerader Verbinder 5"/>
            <p:cNvCxnSpPr/>
            <p:nvPr userDrawn="1"/>
          </p:nvCxnSpPr>
          <p:spPr>
            <a:xfrm>
              <a:off x="4067471" y="5294441"/>
              <a:ext cx="2577169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905907" y="4671230"/>
            <a:ext cx="2880000" cy="623211"/>
          </a:xfrm>
          <a:solidFill>
            <a:schemeClr val="bg1"/>
          </a:solidFill>
        </p:spPr>
        <p:txBody>
          <a:bodyPr wrap="square" lIns="144000" tIns="144000" rIns="144000" bIns="144000" anchor="b" anchorCtr="0">
            <a:spAutoFit/>
          </a:bodyPr>
          <a:lstStyle>
            <a:lvl1pPr algn="l">
              <a:defRPr sz="2400" b="0">
                <a:solidFill>
                  <a:schemeClr val="accent4">
                    <a:lumMod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905906" y="5294442"/>
            <a:ext cx="2880000" cy="623211"/>
          </a:xfrm>
          <a:noFill/>
        </p:spPr>
        <p:txBody>
          <a:bodyPr wrap="square" lIns="144000" tIns="144000" rIns="144000" bIns="144000" anchor="t" anchorCtr="0">
            <a:spAutoFit/>
          </a:bodyPr>
          <a:lstStyle>
            <a:lvl1pPr marL="0" indent="0" algn="l">
              <a:buNone/>
              <a:defRPr sz="2400" b="1">
                <a:solidFill>
                  <a:schemeClr val="accent4">
                    <a:lumMod val="25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 dirty="0"/>
              <a:t>Untertitel</a:t>
            </a:r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xmlns="" id="{91E597D9-4E1A-4640-9000-71E223A41626}"/>
              </a:ext>
            </a:extLst>
          </p:cNvPr>
          <p:cNvGrpSpPr/>
          <p:nvPr userDrawn="1"/>
        </p:nvGrpSpPr>
        <p:grpSpPr>
          <a:xfrm>
            <a:off x="3905906" y="0"/>
            <a:ext cx="2880000" cy="1692000"/>
            <a:chOff x="3905906" y="0"/>
            <a:chExt cx="2880000" cy="1692000"/>
          </a:xfrm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xmlns="" id="{86D90674-C9BD-41C9-9540-C8B1D1928486}"/>
                </a:ext>
              </a:extLst>
            </p:cNvPr>
            <p:cNvSpPr/>
            <p:nvPr userDrawn="1"/>
          </p:nvSpPr>
          <p:spPr bwMode="gray">
            <a:xfrm>
              <a:off x="3905906" y="0"/>
              <a:ext cx="2880000" cy="16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xmlns="" id="{EDFBB02F-A52C-42D6-AA22-70FBDA8E93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470" y="378864"/>
              <a:ext cx="2508057" cy="11689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85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691813" cy="755967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0" y="5651773"/>
            <a:ext cx="10691813" cy="1368151"/>
            <a:chOff x="0" y="5651773"/>
            <a:chExt cx="10691813" cy="1368151"/>
          </a:xfrm>
        </p:grpSpPr>
        <p:sp>
          <p:nvSpPr>
            <p:cNvPr id="8" name="Rechteck 7"/>
            <p:cNvSpPr/>
            <p:nvPr userDrawn="1"/>
          </p:nvSpPr>
          <p:spPr>
            <a:xfrm>
              <a:off x="377825" y="5651773"/>
              <a:ext cx="9936163" cy="1368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0" y="5651775"/>
              <a:ext cx="377825" cy="43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377825" y="5651774"/>
              <a:ext cx="10313988" cy="21600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77825" y="5867775"/>
              <a:ext cx="10313988" cy="21600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77826" y="4211324"/>
            <a:ext cx="9936162" cy="745076"/>
          </a:xfrm>
          <a:solidFill>
            <a:schemeClr val="bg1"/>
          </a:solidFill>
        </p:spPr>
        <p:txBody>
          <a:bodyPr lIns="360000" tIns="216000" rIns="360000" anchor="b" anchorCtr="0">
            <a:spAutoFit/>
          </a:bodyPr>
          <a:lstStyle>
            <a:lvl1pPr algn="l">
              <a:defRPr sz="3600">
                <a:solidFill>
                  <a:schemeClr val="accent4">
                    <a:lumMod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77826" y="4956401"/>
            <a:ext cx="9936161" cy="695373"/>
          </a:xfrm>
          <a:solidFill>
            <a:schemeClr val="bg1"/>
          </a:solidFill>
        </p:spPr>
        <p:txBody>
          <a:bodyPr lIns="360000" tIns="72000" rIns="360000" anchor="t" anchorCtr="0">
            <a:noAutofit/>
          </a:bodyPr>
          <a:lstStyle>
            <a:lvl1pPr marL="0" indent="0" algn="l">
              <a:buNone/>
              <a:defRPr sz="3000" b="0">
                <a:solidFill>
                  <a:schemeClr val="accent4">
                    <a:lumMod val="25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 dirty="0"/>
              <a:t>Untertitel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 userDrawn="1">
            <p:ph type="body" sz="quarter" idx="11"/>
          </p:nvPr>
        </p:nvSpPr>
        <p:spPr>
          <a:xfrm>
            <a:off x="5329238" y="6088219"/>
            <a:ext cx="4984750" cy="931705"/>
          </a:xfrm>
        </p:spPr>
        <p:txBody>
          <a:bodyPr tIns="144000" rIns="360000" bIns="72000">
            <a:noAutofit/>
          </a:bodyPr>
          <a:lstStyle>
            <a:lvl1pPr>
              <a:spcBef>
                <a:spcPts val="0"/>
              </a:spcBef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>
              <a:spcBef>
                <a:spcPts val="0"/>
              </a:spcBef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  <a:lvl3pPr>
              <a:spcBef>
                <a:spcPts val="0"/>
              </a:spcBef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3pPr>
            <a:lvl4pPr>
              <a:spcBef>
                <a:spcPts val="0"/>
              </a:spcBef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4pPr>
            <a:lvl5pPr>
              <a:spcBef>
                <a:spcPts val="0"/>
              </a:spcBef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xmlns="" id="{E9D315E1-D0C7-408D-8E34-276CE14046E3}"/>
              </a:ext>
            </a:extLst>
          </p:cNvPr>
          <p:cNvGrpSpPr/>
          <p:nvPr userDrawn="1"/>
        </p:nvGrpSpPr>
        <p:grpSpPr>
          <a:xfrm>
            <a:off x="3905906" y="0"/>
            <a:ext cx="2880000" cy="1692000"/>
            <a:chOff x="3905906" y="0"/>
            <a:chExt cx="2880000" cy="1692000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xmlns="" id="{00173AD4-30A8-4BC0-BE42-E84DABC6D098}"/>
                </a:ext>
              </a:extLst>
            </p:cNvPr>
            <p:cNvSpPr/>
            <p:nvPr userDrawn="1"/>
          </p:nvSpPr>
          <p:spPr bwMode="gray">
            <a:xfrm>
              <a:off x="3905906" y="0"/>
              <a:ext cx="2880000" cy="16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xmlns="" id="{022BA470-40E0-4888-B6D0-5FFF96C0B1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470" y="378864"/>
              <a:ext cx="2508057" cy="11689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061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der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F2A98B89-BBCC-447F-ABDD-EF7AB81DAA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7382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77825" y="1547812"/>
            <a:ext cx="4824413" cy="547211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6"/>
          </p:nvPr>
        </p:nvSpPr>
        <p:spPr>
          <a:xfrm>
            <a:off x="5489575" y="1547812"/>
            <a:ext cx="4824413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821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i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© WFBB (2017) | Titel der Präsentation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F2A98B89-BBCC-447F-ABDD-EF7AB81DAA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>
            <a:lvl1pPr>
              <a:spcBef>
                <a:spcPts val="0"/>
              </a:spcBef>
              <a:defRPr sz="46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46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444500" indent="-428625">
              <a:spcBef>
                <a:spcPts val="0"/>
              </a:spcBef>
              <a:defRPr sz="4600"/>
            </a:lvl3pPr>
            <a:lvl4pPr marL="896938" indent="-452438">
              <a:spcBef>
                <a:spcPts val="0"/>
              </a:spcBef>
              <a:defRPr sz="4600"/>
            </a:lvl4pPr>
            <a:lvl5pPr marL="1341438" indent="-444500">
              <a:defRPr sz="4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530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0" y="1547813"/>
            <a:ext cx="3978275" cy="532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4356100" y="1547813"/>
            <a:ext cx="5957888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7826" y="6875812"/>
            <a:ext cx="3600449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83023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2 Bilder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0" y="1547812"/>
            <a:ext cx="3978275" cy="25958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4356100" y="1547813"/>
            <a:ext cx="5957888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7826" y="6875812"/>
            <a:ext cx="3600449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6"/>
          </p:nvPr>
        </p:nvSpPr>
        <p:spPr>
          <a:xfrm>
            <a:off x="-1" y="4302175"/>
            <a:ext cx="3978275" cy="2573636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33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6713538" y="1547813"/>
            <a:ext cx="3978275" cy="532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377825" y="1547813"/>
            <a:ext cx="5957888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6713538" y="6875812"/>
            <a:ext cx="3600449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96137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2 Bilder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7019925"/>
            <a:ext cx="10691813" cy="53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6713538" y="1547813"/>
            <a:ext cx="3978275" cy="25956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WFBB (2017) | Titel der Präsentation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377825" y="1547813"/>
            <a:ext cx="5957888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77825" y="846138"/>
            <a:ext cx="7851775" cy="341312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6713538" y="6875812"/>
            <a:ext cx="3600449" cy="144113"/>
          </a:xfrm>
        </p:spPr>
        <p:txBody>
          <a:bodyPr anchor="b" anchorCtr="0">
            <a:noAutofit/>
          </a:bodyPr>
          <a:lstStyle>
            <a:lvl1pPr>
              <a:defRPr sz="800" b="0" i="0">
                <a:solidFill>
                  <a:schemeClr val="tx1"/>
                </a:solidFill>
                <a:latin typeface="+mn-lt"/>
              </a:defRPr>
            </a:lvl1pPr>
            <a:lvl2pPr>
              <a:defRPr sz="800" b="0" i="0">
                <a:solidFill>
                  <a:schemeClr val="tx1"/>
                </a:solidFill>
                <a:latin typeface="+mn-lt"/>
              </a:defRPr>
            </a:lvl2pPr>
            <a:lvl3pPr>
              <a:defRPr sz="800" b="0" i="0">
                <a:solidFill>
                  <a:schemeClr val="tx1"/>
                </a:solidFill>
                <a:latin typeface="+mn-lt"/>
              </a:defRPr>
            </a:lvl3pPr>
            <a:lvl4pPr>
              <a:defRPr sz="800" b="0" i="0">
                <a:solidFill>
                  <a:schemeClr val="tx1"/>
                </a:solidFill>
                <a:latin typeface="+mn-lt"/>
              </a:defRPr>
            </a:lvl4pPr>
            <a:lvl5pPr>
              <a:defRPr sz="8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6"/>
          </p:nvPr>
        </p:nvSpPr>
        <p:spPr>
          <a:xfrm>
            <a:off x="6713538" y="4301957"/>
            <a:ext cx="3978275" cy="2573506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00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024CFB43-E6B2-446C-9AFD-FF4C5089CDE7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822" y="351949"/>
            <a:ext cx="1868400" cy="6339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826" y="476102"/>
            <a:ext cx="7851774" cy="3699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825" y="1547814"/>
            <a:ext cx="9936161" cy="54721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77826" y="7178469"/>
            <a:ext cx="9299573" cy="371682"/>
          </a:xfrm>
          <a:prstGeom prst="rect">
            <a:avLst/>
          </a:prstGeom>
        </p:spPr>
        <p:txBody>
          <a:bodyPr vert="horz" lIns="0" tIns="108000" rIns="0" bIns="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© WFBB (2017) | Arbeit 4.0 und die Frage nach den digitalen Kompetenzen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677400" y="7178469"/>
            <a:ext cx="636587" cy="371682"/>
          </a:xfrm>
          <a:prstGeom prst="rect">
            <a:avLst/>
          </a:prstGeom>
        </p:spPr>
        <p:txBody>
          <a:bodyPr vert="horz" lIns="0" tIns="108000" rIns="0" bIns="0" rtlCol="0" anchor="t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1</a:t>
            </a:r>
          </a:p>
          <a:p>
            <a:endParaRPr lang="de-DE" dirty="0"/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0" y="846034"/>
            <a:ext cx="37782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>
            <a:cxnSpLocks/>
          </p:cNvCxnSpPr>
          <p:nvPr userDrawn="1"/>
        </p:nvCxnSpPr>
        <p:spPr>
          <a:xfrm>
            <a:off x="377826" y="7170634"/>
            <a:ext cx="993616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08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62" r:id="rId3"/>
    <p:sldLayoutId id="2147483679" r:id="rId4"/>
    <p:sldLayoutId id="2147483675" r:id="rId5"/>
    <p:sldLayoutId id="2147483668" r:id="rId6"/>
    <p:sldLayoutId id="2147483676" r:id="rId7"/>
    <p:sldLayoutId id="2147483669" r:id="rId8"/>
    <p:sldLayoutId id="2147483677" r:id="rId9"/>
    <p:sldLayoutId id="2147483680" r:id="rId10"/>
    <p:sldLayoutId id="2147483670" r:id="rId11"/>
    <p:sldLayoutId id="2147483672" r:id="rId12"/>
    <p:sldLayoutId id="2147483671" r:id="rId13"/>
    <p:sldLayoutId id="2147483674" r:id="rId14"/>
    <p:sldLayoutId id="2147483678" r:id="rId15"/>
    <p:sldLayoutId id="2147483666" r:id="rId16"/>
    <p:sldLayoutId id="2147483673" r:id="rId17"/>
  </p:sldLayoutIdLst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200" b="1" i="0" kern="1200">
          <a:solidFill>
            <a:schemeClr val="accent2"/>
          </a:solidFill>
          <a:latin typeface="+mj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66700" indent="-250825" algn="l" defTabSz="1007943" rtl="0" eaLnBrk="1" latinLnBrk="0" hangingPunct="1">
        <a:lnSpc>
          <a:spcPct val="90000"/>
        </a:lnSpc>
        <a:spcBef>
          <a:spcPts val="551"/>
        </a:spcBef>
        <a:buClr>
          <a:schemeClr val="accent2"/>
        </a:buClr>
        <a:buSzPct val="85000"/>
        <a:buFont typeface="Verdana" panose="020B060403050404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250825" algn="l" defTabSz="1007943" rtl="0" eaLnBrk="1" latinLnBrk="0" hangingPunct="1">
        <a:lnSpc>
          <a:spcPct val="90000"/>
        </a:lnSpc>
        <a:spcBef>
          <a:spcPts val="551"/>
        </a:spcBef>
        <a:buClr>
          <a:schemeClr val="accent2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50825" algn="l" defTabSz="1007943" rtl="0" eaLnBrk="1" latinLnBrk="0" hangingPunct="1">
        <a:lnSpc>
          <a:spcPct val="90000"/>
        </a:lnSpc>
        <a:spcBef>
          <a:spcPts val="551"/>
        </a:spcBef>
        <a:buClr>
          <a:schemeClr val="accent2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94" userDrawn="1">
          <p15:clr>
            <a:srgbClr val="F26B43"/>
          </p15:clr>
        </p15:guide>
        <p15:guide id="2" pos="238" userDrawn="1">
          <p15:clr>
            <a:srgbClr val="F26B43"/>
          </p15:clr>
        </p15:guide>
        <p15:guide id="3" pos="6497" userDrawn="1">
          <p15:clr>
            <a:srgbClr val="F26B43"/>
          </p15:clr>
        </p15:guide>
        <p15:guide id="4" orient="horz" pos="4422" userDrawn="1">
          <p15:clr>
            <a:srgbClr val="F26B43"/>
          </p15:clr>
        </p15:guide>
        <p15:guide id="6" orient="horz" pos="748" userDrawn="1">
          <p15:clr>
            <a:srgbClr val="F26B43"/>
          </p15:clr>
        </p15:guide>
        <p15:guide id="7" orient="horz" pos="9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eit.wfbb.de/" TargetMode="External"/><Relationship Id="rId2" Type="http://schemas.openxmlformats.org/officeDocument/2006/relationships/hyperlink" Target="mailto:anja.walter@wfbb.d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ildplatzhalter 2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77825" y="3024628"/>
            <a:ext cx="9936162" cy="1464604"/>
          </a:xfrm>
        </p:spPr>
        <p:txBody>
          <a:bodyPr/>
          <a:lstStyle/>
          <a:p>
            <a:pPr lvl="0" defTabSz="861993">
              <a:spcBef>
                <a:spcPts val="0"/>
              </a:spcBef>
            </a:pPr>
            <a:r>
              <a:rPr lang="de-DE" dirty="0" smtClean="0">
                <a:solidFill>
                  <a:srgbClr val="CECBCA">
                    <a:lumMod val="25000"/>
                  </a:srgbClr>
                </a:solidFill>
              </a:rPr>
              <a:t>Arbeit 4.0 und die Frage nach </a:t>
            </a:r>
            <a:br>
              <a:rPr lang="de-DE" dirty="0" smtClean="0">
                <a:solidFill>
                  <a:srgbClr val="CECBCA">
                    <a:lumMod val="25000"/>
                  </a:srgbClr>
                </a:solidFill>
              </a:rPr>
            </a:br>
            <a:r>
              <a:rPr lang="de-DE" dirty="0" smtClean="0">
                <a:solidFill>
                  <a:srgbClr val="CECBCA">
                    <a:lumMod val="25000"/>
                  </a:srgbClr>
                </a:solidFill>
              </a:rPr>
              <a:t>den digitalen Kompetenzen</a:t>
            </a:r>
            <a:br>
              <a:rPr lang="de-DE" dirty="0" smtClean="0">
                <a:solidFill>
                  <a:srgbClr val="CECBCA">
                    <a:lumMod val="25000"/>
                  </a:srgbClr>
                </a:solidFill>
              </a:rPr>
            </a:br>
            <a:endParaRPr lang="de-DE" sz="1800" b="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77827" y="4489233"/>
            <a:ext cx="9936161" cy="985892"/>
          </a:xfrm>
        </p:spPr>
        <p:txBody>
          <a:bodyPr/>
          <a:lstStyle/>
          <a:p>
            <a:r>
              <a:rPr lang="de-DE" sz="2800" dirty="0" smtClean="0"/>
              <a:t>Fachtagung des LISUM am 01. März 2018</a:t>
            </a:r>
          </a:p>
          <a:p>
            <a:r>
              <a:rPr lang="de-DE" sz="2800" dirty="0" smtClean="0"/>
              <a:t>In Ludwigsfelde</a:t>
            </a:r>
            <a:endParaRPr lang="de-DE" sz="2800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xmlns="" id="{BB7D1545-74E1-4D99-A929-115F1FBD5D5D}"/>
              </a:ext>
            </a:extLst>
          </p:cNvPr>
          <p:cNvGrpSpPr/>
          <p:nvPr/>
        </p:nvGrpSpPr>
        <p:grpSpPr>
          <a:xfrm>
            <a:off x="3905906" y="0"/>
            <a:ext cx="2880000" cy="1692000"/>
            <a:chOff x="3905906" y="0"/>
            <a:chExt cx="2880000" cy="1692000"/>
          </a:xfrm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xmlns="" id="{BEC3ABDF-AE2D-40F9-8989-DAA32E9DF31F}"/>
                </a:ext>
              </a:extLst>
            </p:cNvPr>
            <p:cNvSpPr/>
            <p:nvPr userDrawn="1"/>
          </p:nvSpPr>
          <p:spPr bwMode="gray">
            <a:xfrm>
              <a:off x="3905906" y="0"/>
              <a:ext cx="2880000" cy="16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xmlns="" id="{BFADD675-675F-4AAA-8A0C-5EF84E41D2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470" y="378864"/>
              <a:ext cx="2508057" cy="1168949"/>
            </a:xfrm>
            <a:prstGeom prst="rect">
              <a:avLst/>
            </a:prstGeom>
          </p:spPr>
        </p:pic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xmlns="" id="{4C9095D8-D4DD-4BB2-B76F-D83E92551C20}"/>
              </a:ext>
            </a:extLst>
          </p:cNvPr>
          <p:cNvGrpSpPr/>
          <p:nvPr/>
        </p:nvGrpSpPr>
        <p:grpSpPr>
          <a:xfrm>
            <a:off x="0" y="5657547"/>
            <a:ext cx="10691813" cy="863549"/>
            <a:chOff x="0" y="6156376"/>
            <a:chExt cx="10691813" cy="863549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xmlns="" id="{5C719668-40F0-4A26-82B6-8AFB065D7521}"/>
                </a:ext>
              </a:extLst>
            </p:cNvPr>
            <p:cNvSpPr/>
            <p:nvPr userDrawn="1"/>
          </p:nvSpPr>
          <p:spPr>
            <a:xfrm>
              <a:off x="377825" y="6156377"/>
              <a:ext cx="9936163" cy="863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xmlns="" id="{BE9C0D13-E42F-4B4A-A62B-11D94AEF5BC4}"/>
                </a:ext>
              </a:extLst>
            </p:cNvPr>
            <p:cNvSpPr/>
            <p:nvPr userDrawn="1"/>
          </p:nvSpPr>
          <p:spPr>
            <a:xfrm>
              <a:off x="0" y="6156377"/>
              <a:ext cx="377825" cy="43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xmlns="" id="{B4E2C220-D919-4633-8595-D6BDC7BA5E64}"/>
                </a:ext>
              </a:extLst>
            </p:cNvPr>
            <p:cNvSpPr/>
            <p:nvPr userDrawn="1"/>
          </p:nvSpPr>
          <p:spPr>
            <a:xfrm>
              <a:off x="377825" y="6156376"/>
              <a:ext cx="10313988" cy="21600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xmlns="" id="{6A3B750F-68D7-4C88-B909-8A4269D8D0A9}"/>
                </a:ext>
              </a:extLst>
            </p:cNvPr>
            <p:cNvSpPr/>
            <p:nvPr userDrawn="1"/>
          </p:nvSpPr>
          <p:spPr>
            <a:xfrm>
              <a:off x="377825" y="6372377"/>
              <a:ext cx="10313988" cy="21600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377826" y="6317422"/>
            <a:ext cx="9936162" cy="6960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7" name="Textplatzhalter 4"/>
          <p:cNvSpPr txBox="1">
            <a:spLocks/>
          </p:cNvSpPr>
          <p:nvPr/>
        </p:nvSpPr>
        <p:spPr>
          <a:xfrm>
            <a:off x="5329238" y="6173443"/>
            <a:ext cx="4984750" cy="846481"/>
          </a:xfrm>
          <a:prstGeom prst="rect">
            <a:avLst/>
          </a:prstGeom>
        </p:spPr>
        <p:txBody>
          <a:bodyPr/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i="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6700" indent="-250825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chemeClr val="accent2"/>
              </a:buClr>
              <a:buSzPct val="85000"/>
              <a:buFont typeface="Verdana" panose="020B060403050404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250825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chemeClr val="accent2"/>
              </a:buClr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625" indent="-250825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chemeClr val="accent2"/>
              </a:buClr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0" dirty="0" smtClean="0">
                <a:solidFill>
                  <a:schemeClr val="bg1">
                    <a:lumMod val="50000"/>
                  </a:schemeClr>
                </a:solidFill>
              </a:rPr>
              <a:t>Dieses Projekt wird durch das Ministerium für Arbeit, Soziales, Gesundheit, Frauen und Familie aus Mitteln des Europäischen Sozialfonds und des Landes Brandenburg gefördert. </a:t>
            </a:r>
          </a:p>
        </p:txBody>
      </p:sp>
      <p:grpSp>
        <p:nvGrpSpPr>
          <p:cNvPr id="28" name="Gruppieren 27"/>
          <p:cNvGrpSpPr>
            <a:grpSpLocks/>
          </p:cNvGrpSpPr>
          <p:nvPr/>
        </p:nvGrpSpPr>
        <p:grpSpPr bwMode="auto">
          <a:xfrm>
            <a:off x="782516" y="6149179"/>
            <a:ext cx="1943267" cy="777984"/>
            <a:chOff x="6512" y="11088"/>
            <a:chExt cx="3442" cy="1378"/>
          </a:xfrm>
        </p:grpSpPr>
        <p:pic>
          <p:nvPicPr>
            <p:cNvPr id="29" name="Picture 3" descr="EU-Logo_mit_EU-und_ESF_Schriftzg_rechts_neben_der_Fahne_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418" t="17386" b="19348"/>
            <a:stretch>
              <a:fillRect/>
            </a:stretch>
          </p:blipFill>
          <p:spPr bwMode="auto">
            <a:xfrm>
              <a:off x="7824" y="11088"/>
              <a:ext cx="2130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 descr="Emblem-Standard-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044"/>
            <a:stretch>
              <a:fillRect/>
            </a:stretch>
          </p:blipFill>
          <p:spPr bwMode="auto">
            <a:xfrm>
              <a:off x="6512" y="11386"/>
              <a:ext cx="1336" cy="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" name="Grafik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989" y="6173443"/>
            <a:ext cx="617516" cy="6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10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2.4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Digitalisierungsprozesse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1713" y="668592"/>
            <a:ext cx="5299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Quelle: WFBB Vorstudie Wirtschaft 4.0, 2017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92459"/>
              </p:ext>
            </p:extLst>
          </p:nvPr>
        </p:nvGraphicFramePr>
        <p:xfrm>
          <a:off x="561574" y="1413434"/>
          <a:ext cx="9752412" cy="2592286"/>
        </p:xfrm>
        <a:graphic>
          <a:graphicData uri="http://schemas.openxmlformats.org/drawingml/2006/table">
            <a:tbl>
              <a:tblPr firstRow="1" firstCol="1" bandRow="1"/>
              <a:tblGrid>
                <a:gridCol w="4995304"/>
                <a:gridCol w="2326208"/>
                <a:gridCol w="2430900"/>
              </a:tblGrid>
              <a:tr h="321140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Unternehmensbereiche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Anteil</a:t>
                      </a:r>
                      <a:endParaRPr kumimoji="0" lang="de-DE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</a:tr>
              <a:tr h="313642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Verwaltung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78,6%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51468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Produktions- und Dienstleistungsprozess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13642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Einkauf und Beschaffung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51468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Schnittstelle zu Zulieferern und Kunden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13642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bereichsübergreifende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Verzahnung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56,0%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13642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Verzahnung von Produktionsschritten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54,8%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13642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Markterschließung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561574" y="4533459"/>
            <a:ext cx="975241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Eine b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etriebsübergreifende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Zusammenarbeit findet kaum statt.</a:t>
            </a:r>
          </a:p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In der  Regel sind die Betriebe Treiber und Getriebene der Digitalisierung zugleich.</a:t>
            </a:r>
          </a:p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Die Digitalisierung erweitert traditionelle Geschäftsmodelle.</a:t>
            </a:r>
          </a:p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Die Digitalisierung erschüttert traditionelle Geschäftsmodelle.</a:t>
            </a:r>
          </a:p>
        </p:txBody>
      </p:sp>
      <p:sp>
        <p:nvSpPr>
          <p:cNvPr id="10" name="Rechteck 9"/>
          <p:cNvSpPr/>
          <p:nvPr/>
        </p:nvSpPr>
        <p:spPr>
          <a:xfrm>
            <a:off x="561574" y="3048249"/>
            <a:ext cx="9752413" cy="650172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7602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11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2.5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Veränderung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von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Qualifikationsstrukturen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1713" y="668592"/>
            <a:ext cx="5299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Quelle: FIA Betriebsbefragung, Arbeit 4.0, 2017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xmlns="" id="{EE99E12C-33B6-4105-8DC5-A17C18FE9D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418523"/>
              </p:ext>
            </p:extLst>
          </p:nvPr>
        </p:nvGraphicFramePr>
        <p:xfrm>
          <a:off x="377825" y="1258529"/>
          <a:ext cx="9936161" cy="552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53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12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2.6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Kompetenzeffekt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und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Kompetenzentwicklung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1713" y="668592"/>
            <a:ext cx="5299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Quelle: WFBB Vorstudie Wirtschaft 4.0, 2017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24141"/>
              </p:ext>
            </p:extLst>
          </p:nvPr>
        </p:nvGraphicFramePr>
        <p:xfrm>
          <a:off x="561574" y="1300071"/>
          <a:ext cx="9752413" cy="2353587"/>
        </p:xfrm>
        <a:graphic>
          <a:graphicData uri="http://schemas.openxmlformats.org/drawingml/2006/table">
            <a:tbl>
              <a:tblPr firstRow="1" firstCol="1" bandRow="1"/>
              <a:tblGrid>
                <a:gridCol w="6103608"/>
                <a:gridCol w="1864944"/>
                <a:gridCol w="1783861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Qualifikations- und </a:t>
                      </a:r>
                      <a:r>
                        <a:rPr lang="de-DE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Kompetenzanforderungen (n=84)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  <a:endParaRPr lang="de-DE" sz="2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Anteil</a:t>
                      </a:r>
                      <a:endParaRPr lang="de-DE" sz="2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430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Softwareanwendungen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1431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teigender </a:t>
                      </a:r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innerbetrieblicher Kommunikationsbedarf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1431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teigende </a:t>
                      </a:r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Verantwortung für 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Gesamtprozess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430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teigende </a:t>
                      </a:r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Bedeutung der Kundenschnittstelle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430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Umgangsformen/Marktgepflogenheiten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430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Fremdsprachen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08808"/>
              </p:ext>
            </p:extLst>
          </p:nvPr>
        </p:nvGraphicFramePr>
        <p:xfrm>
          <a:off x="561574" y="4329763"/>
          <a:ext cx="9752413" cy="2144627"/>
        </p:xfrm>
        <a:graphic>
          <a:graphicData uri="http://schemas.openxmlformats.org/drawingml/2006/table">
            <a:tbl>
              <a:tblPr firstRow="1" firstCol="1" bandRow="1"/>
              <a:tblGrid>
                <a:gridCol w="6103609"/>
                <a:gridCol w="1864944"/>
                <a:gridCol w="1783860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Kompetenzentwicklung (n=84)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  <a:endParaRPr lang="de-DE" sz="2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Anteil</a:t>
                      </a:r>
                      <a:endParaRPr lang="de-DE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022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Learning on </a:t>
                      </a:r>
                      <a:r>
                        <a:rPr lang="de-DE" sz="18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 Job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022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nterne </a:t>
                      </a:r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Qualifizierung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022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xterne </a:t>
                      </a:r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Qualifizierung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022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Neueinstellung</a:t>
                      </a: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022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Nutzung der </a:t>
                      </a:r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Landesförderung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de-DE" sz="18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53027" y="1931647"/>
            <a:ext cx="9752413" cy="720080"/>
          </a:xfrm>
          <a:prstGeom prst="rect">
            <a:avLst/>
          </a:prstGeom>
          <a:noFill/>
          <a:ln w="25400">
            <a:solidFill>
              <a:srgbClr val="C61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53028" y="4627382"/>
            <a:ext cx="9752412" cy="346270"/>
          </a:xfrm>
          <a:prstGeom prst="rect">
            <a:avLst/>
          </a:prstGeom>
          <a:noFill/>
          <a:ln w="25400">
            <a:solidFill>
              <a:srgbClr val="C61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553028" y="5725509"/>
            <a:ext cx="9752412" cy="384734"/>
          </a:xfrm>
          <a:prstGeom prst="rect">
            <a:avLst/>
          </a:prstGeom>
          <a:noFill/>
          <a:ln w="25400">
            <a:solidFill>
              <a:srgbClr val="C61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159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13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2.7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Auswirkungen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auf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Arbeit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3" name="Diagram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969064"/>
              </p:ext>
            </p:extLst>
          </p:nvPr>
        </p:nvGraphicFramePr>
        <p:xfrm>
          <a:off x="481780" y="1163614"/>
          <a:ext cx="9936161" cy="3040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81780" y="943895"/>
            <a:ext cx="3175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>
                    <a:lumMod val="50000"/>
                  </a:schemeClr>
                </a:solidFill>
              </a:rPr>
              <a:t>Niedrig digitalisiert (1-3)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452382"/>
              </p:ext>
            </p:extLst>
          </p:nvPr>
        </p:nvGraphicFramePr>
        <p:xfrm>
          <a:off x="285135" y="3942734"/>
          <a:ext cx="10028852" cy="314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486697" y="3662521"/>
            <a:ext cx="3175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>
                    <a:lumMod val="50000"/>
                  </a:schemeClr>
                </a:solidFill>
              </a:rPr>
              <a:t>Hoch digitalisiert (8-10)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71713" y="668592"/>
            <a:ext cx="5299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Quelle: FIA Betriebsbefragung, Arbeit 4.0, 2017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58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14</a:t>
            </a:fld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00267" y="2336167"/>
            <a:ext cx="94546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de-DE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Schlussfolgerungen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8932097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15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3.1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Ergebnisse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7861" y="1347248"/>
            <a:ext cx="943783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18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In technologisch weit entwickelten Branchen und Betrieben stellt sich die Digitalisierung als ein primär </a:t>
            </a:r>
            <a:r>
              <a:rPr lang="de-DE" sz="2400" dirty="0">
                <a:solidFill>
                  <a:schemeClr val="accent1"/>
                </a:solidFill>
                <a:latin typeface="Calibri" panose="020F0502020204030204" pitchFamily="34" charset="0"/>
              </a:rPr>
              <a:t>technisches Problem </a:t>
            </a: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dar.</a:t>
            </a:r>
          </a:p>
          <a:p>
            <a:pPr>
              <a:lnSpc>
                <a:spcPct val="125000"/>
              </a:lnSpc>
              <a:spcAft>
                <a:spcPts val="18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In </a:t>
            </a:r>
            <a:r>
              <a:rPr lang="de-DE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vielen Produktions- </a:t>
            </a: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und </a:t>
            </a:r>
            <a:r>
              <a:rPr lang="de-DE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Dienstleistungsbereichen </a:t>
            </a: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ist die Digitalisierung </a:t>
            </a:r>
            <a:r>
              <a:rPr lang="de-DE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vor </a:t>
            </a: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allem eine </a:t>
            </a:r>
            <a:r>
              <a:rPr lang="de-DE" sz="2400" dirty="0">
                <a:solidFill>
                  <a:schemeClr val="accent1"/>
                </a:solidFill>
                <a:latin typeface="Calibri" panose="020F0502020204030204" pitchFamily="34" charset="0"/>
              </a:rPr>
              <a:t>betriebs- und arbeitsorganisatorische Herausforderung</a:t>
            </a:r>
            <a:r>
              <a:rPr lang="de-DE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.</a:t>
            </a:r>
          </a:p>
          <a:p>
            <a:pPr marL="447675" marR="0" lvl="0" indent="-447675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In der großen Mehrzahl der Brandenburger Betriebe geht es vor allem um Fragen der Prozessorganisation und der Kompetenzentwicklung.</a:t>
            </a:r>
          </a:p>
          <a:p>
            <a:pPr marL="447675" marR="0" lvl="0" indent="-447675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(Berufs-) Schulen stehen zunehmend vor der Herausforderung, Prozess- und Systemkompetenz zu vermitteln.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1237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16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3.2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Ergebnisse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7861" y="1338693"/>
            <a:ext cx="943783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Im Bereich geringqualifizierter Tätigkeiten (Helfertätigkeiten) werden sog. </a:t>
            </a:r>
            <a:r>
              <a:rPr lang="de-DE" sz="2400" kern="0" dirty="0" smtClean="0">
                <a:solidFill>
                  <a:schemeClr val="accent1"/>
                </a:solidFill>
              </a:rPr>
              <a:t>soft-</a:t>
            </a:r>
            <a:r>
              <a:rPr lang="de-DE" sz="2400" kern="0" dirty="0" err="1" smtClean="0">
                <a:solidFill>
                  <a:schemeClr val="accent1"/>
                </a:solidFill>
              </a:rPr>
              <a:t>skills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zunehmend zu den </a:t>
            </a:r>
            <a:r>
              <a:rPr lang="de-DE" sz="2400" kern="0" dirty="0" smtClean="0">
                <a:solidFill>
                  <a:schemeClr val="accent1"/>
                </a:solidFill>
              </a:rPr>
              <a:t>harten Faktoren der Beschäftigungsfähigkeit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de-DE" sz="800" kern="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Präzises agieren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in integrierten Systemen und die Fähigkeit zu System- und Prozessverständnis sollten noch stärker als bisher in den Fokus der berufsvorbereitenden Ausbildung rücken.</a:t>
            </a:r>
          </a:p>
        </p:txBody>
      </p:sp>
    </p:spTree>
    <p:extLst>
      <p:ext uri="{BB962C8B-B14F-4D97-AF65-F5344CB8AC3E}">
        <p14:creationId xmlns:p14="http://schemas.microsoft.com/office/powerpoint/2010/main" val="8183435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17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3.3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Ergebnisse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1573" y="1328256"/>
            <a:ext cx="9752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Die Verknüpfung von Praxis- und Theorielernen (bspw. </a:t>
            </a:r>
            <a:r>
              <a:rPr lang="de-DE" sz="2400" kern="0" dirty="0" smtClean="0">
                <a:solidFill>
                  <a:schemeClr val="accent1"/>
                </a:solidFill>
              </a:rPr>
              <a:t>Learning-on-</a:t>
            </a:r>
            <a:r>
              <a:rPr lang="de-DE" sz="2400" kern="0" dirty="0" err="1" smtClean="0">
                <a:solidFill>
                  <a:schemeClr val="accent1"/>
                </a:solidFill>
              </a:rPr>
              <a:t>the</a:t>
            </a:r>
            <a:r>
              <a:rPr lang="de-DE" sz="2400" kern="0" dirty="0" smtClean="0">
                <a:solidFill>
                  <a:schemeClr val="accent1"/>
                </a:solidFill>
              </a:rPr>
              <a:t>-Job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 </a:t>
            </a:r>
            <a:r>
              <a:rPr lang="de-DE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könnte 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unter den Bedingungen digitaler Produktions- und Dienstleistungs-prozesse zum wesentlichen Instrument der Kompetenzentwicklung werden.</a:t>
            </a:r>
          </a:p>
          <a:p>
            <a:pPr marL="342900" marR="0" lvl="0" indent="-34290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Betriebe stehen vor der Herausforderung derartige Lern-Arbeits-Prozesse besser als bisher zu organisieren (systematisch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entwickeln und nutzen).</a:t>
            </a:r>
          </a:p>
          <a:p>
            <a:pPr marL="342900" marR="0" lvl="0" indent="-34290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(Berufs-) Schulen stehen vor der Herausforderung die </a:t>
            </a:r>
            <a:r>
              <a:rPr lang="de-DE" sz="24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Anwendungsmög-lichkeiten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theoretischen Wissens noch stärker als bisher zu vermitteln.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2979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18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3.4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Ergebnisse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7861" y="1330156"/>
            <a:ext cx="951763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lang="de-DE" sz="2400" kern="0" noProof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Professionelle digitale Anwendungen zeichnen sich aufgrund notwendiger Flexibilität in der Regel durch einen gewissen Abstraktionsgrad aus.</a:t>
            </a: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Die Nutzung solcher Systeme verlangt nach einem hinreichenden </a:t>
            </a: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Grund-verständnis digitaler Technologie</a:t>
            </a: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. Anwendungswissen reicht nicht aus. </a:t>
            </a:r>
          </a:p>
          <a:p>
            <a:pPr marL="342900" marR="0" lvl="0" indent="-34290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sz="2400" kern="0" noProof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Berufsschulen stehen vor der Herausforderung ein solches Grund-verständnis zu vermitteln.</a:t>
            </a:r>
          </a:p>
          <a:p>
            <a:pPr marL="342900" marR="0" lvl="0" indent="-34290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Schulen stehen vor der </a:t>
            </a:r>
            <a:r>
              <a:rPr lang="de-DE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H</a:t>
            </a: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erausforderung Basiswissen über die technische und 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</a:t>
            </a: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ystemische Dimension der Kulturtechnik „</a:t>
            </a:r>
            <a:r>
              <a:rPr kumimoji="0" lang="de-DE" sz="2400" b="0" i="0" u="none" strike="noStrike" kern="0" cap="none" spc="0" normalizeH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Digita-lisierung</a:t>
            </a:r>
            <a:r>
              <a:rPr kumimoji="0" lang="de-DE" sz="2400" b="0" i="0" u="none" strike="noStrike" kern="0" cap="none" spc="0" normalizeH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“ zu vermitteln. </a:t>
            </a:r>
            <a:endParaRPr kumimoji="0" lang="de-DE" sz="2400" b="0" i="0" u="none" strike="noStrike" kern="0" cap="none" spc="0" normalizeH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93858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19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3.5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Schlussfolgerung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0517" y="1289336"/>
            <a:ext cx="95176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Inhalte und Form von Lernprozessen 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in Schule müssen sich umfassend weiterentwickeln, um den Herausforderungen der Digitalisierung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gerecht werden zu können.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Nahezu jedes Unterrichtsfach ist vom digitalen Wandel betroffen.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Die </a:t>
            </a:r>
            <a:r>
              <a:rPr lang="de-DE" sz="2400" kern="0" dirty="0" smtClean="0">
                <a:solidFill>
                  <a:schemeClr val="accent1"/>
                </a:solidFill>
              </a:rPr>
              <a:t>Trennung von fachlichen Lerninhalten 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wird zunehmend in Frage gestellt, völlig neue Themen und Lerninhalte entstehen.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Die </a:t>
            </a:r>
            <a:r>
              <a:rPr lang="de-DE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</a:t>
            </a:r>
            <a:r>
              <a:rPr kumimoji="0" lang="de-DE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erausforderungen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der Digitalisierung liegen für Schule weniger im Ausbau der digitalen Infrastruktur als vielmehr im Aufbau von 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Lehrerkompetenzen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und eines digitalisierungstauglichen </a:t>
            </a:r>
          </a:p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institutionellen Rahmens</a:t>
            </a:r>
            <a:r>
              <a:rPr kumimoji="0" lang="de-DE" sz="2400" b="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609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2</a:t>
            </a:fld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00267" y="2336167"/>
            <a:ext cx="945469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Digitalisierung und (berufs-)schulische Bildung –</a:t>
            </a:r>
          </a:p>
          <a:p>
            <a:pPr algn="ctr">
              <a:spcAft>
                <a:spcPts val="1800"/>
              </a:spcAft>
            </a:pPr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 naiver Blick auf die Lage 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309279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0887EBF-4E07-4B10-A70B-7C0D50162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6531" y="1637730"/>
            <a:ext cx="6847455" cy="5382195"/>
          </a:xfrm>
        </p:spPr>
        <p:txBody>
          <a:bodyPr>
            <a:normAutofit/>
          </a:bodyPr>
          <a:lstStyle/>
          <a:p>
            <a:r>
              <a:rPr lang="de-DE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Carsten Kampe</a:t>
            </a:r>
          </a:p>
          <a:p>
            <a:endParaRPr lang="de-DE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Projektmanager</a:t>
            </a: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Regionalbüros für Fachkräftesicherung</a:t>
            </a: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 WFBB Arbeit – Fachkräfte &amp; Qualifizierung</a:t>
            </a:r>
          </a:p>
          <a:p>
            <a:endParaRPr lang="de-DE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 +49 331 704457-2915</a:t>
            </a: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Fax +49 331 704457-11</a:t>
            </a:r>
          </a:p>
          <a:p>
            <a:r>
              <a:rPr lang="de-DE" sz="1800" b="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</a:t>
            </a:r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arsten.kampe@wfbb.de</a:t>
            </a:r>
            <a:endParaRPr lang="de-DE" sz="18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www.arbeit.wfbb.de</a:t>
            </a:r>
            <a:endParaRPr lang="de-DE" sz="18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Wirtschaftsförderung Land Brandenburg GmbH</a:t>
            </a: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Friedrich-Engels-Str. 103</a:t>
            </a:r>
          </a:p>
          <a:p>
            <a:r>
              <a:rPr lang="de-DE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14473 Potsdam</a:t>
            </a:r>
            <a:endParaRPr lang="de-DE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WFBB (2018) | 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20</a:t>
            </a:fld>
            <a:endParaRPr lang="de-DE"/>
          </a:p>
        </p:txBody>
      </p:sp>
      <p:pic>
        <p:nvPicPr>
          <p:cNvPr id="8" name="Bild 1" descr="https://arbeit.wfbb.de/sites/www.wfbb.de/files/styles/sidebar_image/public/media-images/carsten-kampe-4787-10178.jpg?itok=JqNN9sR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6" y="1637730"/>
            <a:ext cx="2748063" cy="1806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359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3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58325"/>
            <a:ext cx="7165942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8650" indent="-628650" eaLnBrk="0" hangingPunct="0"/>
            <a:r>
              <a:rPr lang="en-US" sz="26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1.1	</a:t>
            </a:r>
            <a:r>
              <a:rPr lang="en-US" sz="26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en-US" sz="26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erspektivwandel</a:t>
            </a:r>
            <a:endParaRPr lang="de-DE" sz="265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2710" y="2866845"/>
            <a:ext cx="2887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Medienbildung in </a:t>
            </a:r>
            <a:endParaRPr lang="de-DE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Schule 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(Empfehlung der KMK von 2012)</a:t>
            </a:r>
            <a:endParaRPr lang="de-DE" sz="2800" dirty="0"/>
          </a:p>
        </p:txBody>
      </p:sp>
      <p:sp>
        <p:nvSpPr>
          <p:cNvPr id="11" name="Rechteck 10"/>
          <p:cNvSpPr/>
          <p:nvPr/>
        </p:nvSpPr>
        <p:spPr>
          <a:xfrm>
            <a:off x="7559685" y="2872290"/>
            <a:ext cx="2887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Bildung 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digitalen Welt (Strategie der KMK von 2016)</a:t>
            </a:r>
            <a:endParaRPr lang="de-DE" sz="28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3200401" y="2800350"/>
            <a:ext cx="4376056" cy="1959429"/>
            <a:chOff x="3200401" y="2800350"/>
            <a:chExt cx="4376056" cy="1959429"/>
          </a:xfrm>
        </p:grpSpPr>
        <p:sp>
          <p:nvSpPr>
            <p:cNvPr id="7" name="Pfeil nach rechts 6"/>
            <p:cNvSpPr/>
            <p:nvPr/>
          </p:nvSpPr>
          <p:spPr>
            <a:xfrm>
              <a:off x="3200402" y="2800350"/>
              <a:ext cx="4376055" cy="195942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200401" y="3420837"/>
              <a:ext cx="419644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Fundamentaler Perspektivwandel konzeptionell vollzogen</a:t>
              </a:r>
              <a:endPara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627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4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70549"/>
            <a:ext cx="7165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358775" algn="l"/>
                <a:tab pos="538163" algn="l"/>
              </a:tabLs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1.2 	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Warum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ist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der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Perspektivwandel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fundamental? </a:t>
            </a:r>
          </a:p>
          <a:p>
            <a:pPr marL="538163" indent="-538163" eaLnBrk="0" hangingPunct="0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Beispiel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das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hinkt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073"/>
              </p:ext>
            </p:extLst>
          </p:nvPr>
        </p:nvGraphicFramePr>
        <p:xfrm>
          <a:off x="165983" y="1535398"/>
          <a:ext cx="4944864" cy="55574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8288"/>
                <a:gridCol w="1648288"/>
                <a:gridCol w="1648288"/>
              </a:tblGrid>
              <a:tr h="87005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Entwicklungs-stufen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Zentrale </a:t>
                      </a:r>
                    </a:p>
                    <a:p>
                      <a:pPr algn="ctr"/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Inhalte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Zentrale Voraussetzungen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94040"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Medienbildung in der Schule (2012)</a:t>
                      </a:r>
                      <a:endParaRPr lang="de-DE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Umgang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mit digitalen Medien und Endgeräten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technische Infrastruktur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Medienkom-petenzen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der Lehrenden</a:t>
                      </a:r>
                      <a:endParaRPr lang="de-DE" sz="15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023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Digitale Systeme und Prozesse</a:t>
                      </a:r>
                    </a:p>
                    <a:p>
                      <a:endParaRPr lang="de-DE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Verständnis von komplexen Systemen und deren Wechsel-wirkung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Wissen von systemisch-strukturellen Entwicklungen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Abstraktions-fähigkeit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der Lehrenden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1762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Bildung in der digitalen Welt (2016)*</a:t>
                      </a:r>
                    </a:p>
                    <a:p>
                      <a:endParaRPr lang="de-DE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Vorbereitung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der Schüler auf ein Leben in der digitalen Gesellschaft</a:t>
                      </a:r>
                      <a:endParaRPr lang="de-DE" sz="15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umfangreiches Wissen der </a:t>
                      </a: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Leh-renden</a:t>
                      </a: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über die Bedingungen in der digitalen Welt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96608" y="1093860"/>
            <a:ext cx="478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07943">
              <a:defRPr/>
            </a:pP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Schulische und berufsschulische Bildung</a:t>
            </a: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83656"/>
              </p:ext>
            </p:extLst>
          </p:nvPr>
        </p:nvGraphicFramePr>
        <p:xfrm>
          <a:off x="5602122" y="1535398"/>
          <a:ext cx="4905315" cy="55574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5105"/>
                <a:gridCol w="1635105"/>
                <a:gridCol w="1635105"/>
              </a:tblGrid>
              <a:tr h="87005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Entwicklungs-stufen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Zentrale </a:t>
                      </a:r>
                    </a:p>
                    <a:p>
                      <a:pPr algn="ctr"/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Inhalte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Zentrale Voraussetzungen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9404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Technik des Autos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Wie startet ein Auto, wie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schaltet man den </a:t>
                      </a:r>
                      <a:r>
                        <a:rPr lang="de-DE" sz="15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Schei-benwischer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an? Etc.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Ein Automobil oder die </a:t>
                      </a: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Simu-lation</a:t>
                      </a: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eines Automobils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Anwendungswi</a:t>
                      </a: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der Lehrer</a:t>
                      </a:r>
                      <a:endParaRPr lang="de-DE" sz="15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023">
                <a:tc>
                  <a:txBody>
                    <a:bodyPr/>
                    <a:lstStyle/>
                    <a:p>
                      <a:pPr algn="l"/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Verkehrssysteme und Verkehrs-regeln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Nach welchen Regeln muss ich mich im Straßen-verkehr verhalten?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Wissen von den geltenden Verkehrsregeln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Fähigkeit der Vermittlung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Trainingsmög-lichkeiten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1762">
                <a:tc>
                  <a:txBody>
                    <a:bodyPr/>
                    <a:lstStyle/>
                    <a:p>
                      <a:pPr algn="l"/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Leben in der Automobilen Gesellschaft</a:t>
                      </a:r>
                      <a:endParaRPr lang="de-DE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Was bedeutet individuelle </a:t>
                      </a: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Mobi-lität</a:t>
                      </a: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für mein Leben und für die Gesellschaft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?</a:t>
                      </a:r>
                      <a:endParaRPr lang="de-DE" sz="15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umfangreiches Wissen der </a:t>
                      </a: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Leh-renden</a:t>
                      </a: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über die Bedingungen in der </a:t>
                      </a:r>
                      <a:r>
                        <a:rPr lang="de-DE" sz="15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automobi-len</a:t>
                      </a:r>
                      <a:r>
                        <a:rPr lang="de-DE" sz="15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de-DE" sz="15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Welt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5595360" y="1093858"/>
            <a:ext cx="478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07943">
              <a:defRPr/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Fahrschule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74148" y="6538898"/>
            <a:ext cx="14695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*Bildung in der digitalen Welt – Strategie der Kultusministerkonferenz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816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5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70549"/>
            <a:ext cx="7165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538163" algn="l"/>
              </a:tabLs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1.3	Was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bedeutet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der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Perspektivwandel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für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die</a:t>
            </a:r>
          </a:p>
          <a:p>
            <a:pPr marL="538163" indent="-538163" eaLnBrk="0" hangingPunct="0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	(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berufs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-)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schulischen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Bildung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konkret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34464"/>
              </p:ext>
            </p:extLst>
          </p:nvPr>
        </p:nvGraphicFramePr>
        <p:xfrm>
          <a:off x="222707" y="987879"/>
          <a:ext cx="10252074" cy="579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358"/>
                <a:gridCol w="3417358"/>
                <a:gridCol w="3417358"/>
              </a:tblGrid>
              <a:tr h="52251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Zentrale Kompetenzbereiche der </a:t>
                      </a:r>
                      <a:r>
                        <a:rPr lang="de-DE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schulischen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Bildung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laut Strategie der KMK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Zentrale Kompetenzbereiche der </a:t>
                      </a:r>
                      <a:r>
                        <a:rPr lang="de-DE" sz="1400" b="1" u="sng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berufs-schulischen</a:t>
                      </a:r>
                      <a:r>
                        <a:rPr lang="de-DE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Bildung laut Strategie der KMK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Zentrale Themen der </a:t>
                      </a:r>
                      <a:r>
                        <a:rPr lang="de-DE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Lehrerfortbildung 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(schulische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und berufsschulische Bildung)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135"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None/>
                      </a:pPr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 Suchen, Verarbeiten und Aufbewahren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von digitalen Informationen und Daten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Anwenden und Einsatz von digitalen Geräten und Arbeitstechniken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Aufbau von Medienkompetenz (Reflexion und Einsatz) und Entwicklung zum Medienexperten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432"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None/>
                        <a:tabLst>
                          <a:tab pos="358775" algn="l"/>
                        </a:tabLst>
                      </a:pPr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2. Kommunizieren und Kooperieren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mit digitalen Medien (Kommunikations-techniken und Kommunikationsverhalten)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internationales Denken und Handeln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verstärkte Kooperation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zwischen Fachberiechen, mit anderen Schulen und mit externen Partnern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3575">
                <a:tc>
                  <a:txBody>
                    <a:bodyPr/>
                    <a:lstStyle/>
                    <a:p>
                      <a:pPr marL="179388" indent="-179388"/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 Produzieren und Präsentieren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von digitalgestützten Arbeitsergebnissen (Präsentationen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etc.) unter </a:t>
                      </a:r>
                      <a:r>
                        <a:rPr lang="de-DE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Berücksichti-gung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technischer Möglichkeiten und rechtlicher Rahmenbedingungen.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432">
                <a:tc>
                  <a:txBody>
                    <a:bodyPr/>
                    <a:lstStyle/>
                    <a:p>
                      <a:pPr marL="179388" indent="-179388"/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4.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Sich und andere </a:t>
                      </a:r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schützen sowie</a:t>
                      </a:r>
                      <a:r>
                        <a:rPr lang="de-DE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sicheres Agieren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 digitalen Umwelten (Schutz von Persönlichkeitsrechten, Daten, Gesundheit und Umwelt) 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Selbstmanagement und Selbstorganisationsfähigkeiten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Datenschutz und Datensicherheit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432">
                <a:tc>
                  <a:txBody>
                    <a:bodyPr/>
                    <a:lstStyle/>
                    <a:p>
                      <a:pPr marL="179388" indent="-179388"/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5. Problemlösen</a:t>
                      </a:r>
                      <a:r>
                        <a:rPr lang="de-DE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und Handeln </a:t>
                      </a:r>
                      <a:r>
                        <a:rPr lang="de-DE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 digitalen Umwelten durch zielorientierte Analyse, Reflexion und Mitteleinsatz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Personale berufliche Handlungsfähigkeit (in komplexen digitalen Systemen)</a:t>
                      </a:r>
                    </a:p>
                    <a:p>
                      <a:pPr marL="179388" marR="0" lvl="0" indent="-179388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Projektorientierte Kooperationsformen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145">
                <a:tc>
                  <a:txBody>
                    <a:bodyPr/>
                    <a:lstStyle/>
                    <a:p>
                      <a:pPr marL="179388" indent="-179388"/>
                      <a:r>
                        <a:rPr lang="de-DE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6. </a:t>
                      </a: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Kritisch-reflektierter Umgang mit der digitalen Welt durch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de-DE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Analyse und Reflexion </a:t>
                      </a:r>
                      <a:r>
                        <a:rPr lang="de-D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der Effekte digitaler Medien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Kritischer Umgang mit digital vernetzten Medien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Kompetenzaufbau im Bereich Medienethik und Medienerziehung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22707" y="6844924"/>
            <a:ext cx="5299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Quelle: KMK (2016): Bildung in der digitalen Welt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14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6</a:t>
            </a:fld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00267" y="2336167"/>
            <a:ext cx="945469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Digitalisierung von Wirtschaft und Arbeit –</a:t>
            </a:r>
          </a:p>
          <a:p>
            <a:pPr algn="ctr"/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Notwendigkeit des Perspektivwandels in der </a:t>
            </a:r>
          </a:p>
          <a:p>
            <a:pPr algn="ctr">
              <a:spcAft>
                <a:spcPts val="1800"/>
              </a:spcAft>
            </a:pPr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(berufs-)schulischen Bildung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09833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 smtClean="0"/>
              <a:t>Arbeit 4.0 und die Frage nach den digitalen Kompetenzen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7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.1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Untersuchungsdesign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Vorstudie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Wirtschaft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4.0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61574" y="1178142"/>
            <a:ext cx="9831561" cy="564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300"/>
              </a:spcAft>
            </a:pPr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Leitfragen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: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Welche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Digitalisierungsprozesse sind in der Brandenburger Wirtschaft zu beobachten?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Welche Auswirkungen hat der digitale Wandel auf Arbeit?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Welche Gestaltungsspielräume und Unterstützungsbedarfe bestehen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?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de-DE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300"/>
              </a:spcAft>
            </a:pPr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Methode:</a:t>
            </a:r>
          </a:p>
          <a:p>
            <a:pPr>
              <a:lnSpc>
                <a:spcPct val="114000"/>
              </a:lnSpc>
              <a:spcAft>
                <a:spcPts val="3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q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ualitative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Fallstudien in 84 ausgewählten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Unternehmen</a:t>
            </a:r>
          </a:p>
          <a:p>
            <a:pPr>
              <a:lnSpc>
                <a:spcPct val="114000"/>
              </a:lnSpc>
              <a:spcAft>
                <a:spcPts val="300"/>
              </a:spcAft>
            </a:pP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lvl="0">
              <a:lnSpc>
                <a:spcPct val="114000"/>
              </a:lnSpc>
              <a:spcAft>
                <a:spcPts val="300"/>
              </a:spcAft>
            </a:pPr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Untersuchungszuschnitt:</a:t>
            </a: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Suche </a:t>
            </a:r>
            <a:r>
              <a:rPr lang="de-DE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nach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den Trendsettern, um einschätzen zu können, was in Brandenburg </a:t>
            </a: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möglich ist und welche Auswirkungen auf die Fachkräftesituation 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denkbar sind.</a:t>
            </a:r>
            <a:endParaRPr lang="de-DE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300"/>
              </a:spcAft>
            </a:pPr>
            <a:endParaRPr lang="de-DE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300"/>
              </a:spcAft>
            </a:pPr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Ergebnisse: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Beschreibung aktueller Digitalisierungsprozesse in der Brandenburger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Wirtschaft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nterpretative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Aufbereitung der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Ergebnisse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rarbeitung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von forschungsleitenden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Thesen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16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8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.2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Untersuchungsdesign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Arbeit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4.0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1574" y="909378"/>
            <a:ext cx="9831561" cy="624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de-DE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Leitfrage: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Prüfung und Vertiefung der Thesen aus der Vorstudie Wirtschaft </a:t>
            </a:r>
            <a:r>
              <a:rPr lang="de-DE" sz="16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4.0</a:t>
            </a:r>
          </a:p>
          <a:p>
            <a:pPr lvl="0"/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Sekundäranalysen: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Literatur- und Datenanalysen zu spezifischen Themen der Digitalisierung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3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Aufbereitung vorhandener Datenlagen: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Brandenburgspezifische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Aufbereitung des DGB-Index Gute Arbeit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Brandenburgspezifische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Aufbereitung des AV-Index auf Basis der BIBB / 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BAuA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-Befragung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Brandenburgspezifische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 Qualifikations- und Berufsprojektion des GWS (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Szenariorechnung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)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Themenspezifische Auswertung der Beschäftigtenstatistik der BA 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3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Eigene Empirie: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t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elefonische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Unternehmensbefragung von 1.000 Betrieben (20 minütige Gespräche)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Durchführung von vertiefenden Mini-Betriebsfallstudien 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Durchführung von Expertengesprächen</a:t>
            </a:r>
          </a:p>
          <a:p>
            <a:pPr marL="285750" marR="0" lvl="0" indent="-285750" defTabSz="91440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Durchführung von Fokusgruppen-Workshops</a:t>
            </a:r>
          </a:p>
          <a:p>
            <a:pPr marL="285750" indent="-285750" defTabSz="914400">
              <a:lnSpc>
                <a:spcPct val="113000"/>
              </a:lnSpc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Forschungskooperation mit i-</a:t>
            </a:r>
            <a:r>
              <a:rPr lang="de-DE" sz="16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vector</a:t>
            </a:r>
            <a:r>
              <a:rPr lang="de-DE" sz="1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/ </a:t>
            </a:r>
            <a:r>
              <a:rPr lang="de-DE" sz="16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regionomica</a:t>
            </a:r>
            <a:endParaRPr lang="de-DE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 defTabSz="914400">
              <a:lnSpc>
                <a:spcPct val="113000"/>
              </a:lnSpc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de-DE" sz="16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explorative </a:t>
            </a:r>
            <a:r>
              <a:rPr lang="de-DE" sz="1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Feldstudie zur Weiterbildungslandschaft durch die WFBB </a:t>
            </a:r>
          </a:p>
        </p:txBody>
      </p:sp>
    </p:spTree>
    <p:extLst>
      <p:ext uri="{BB962C8B-B14F-4D97-AF65-F5344CB8AC3E}">
        <p14:creationId xmlns:p14="http://schemas.microsoft.com/office/powerpoint/2010/main" val="268604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BB5D8CDA-859F-4D6F-97FE-DDAE0632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WFBB (2018) | </a:t>
            </a:r>
            <a:r>
              <a:rPr lang="de-DE" b="1" dirty="0" smtClean="0">
                <a:solidFill>
                  <a:srgbClr val="CECBCA">
                    <a:lumMod val="25000"/>
                  </a:srgbClr>
                </a:solidFill>
                <a:ea typeface="+mj-ea"/>
                <a:cs typeface="+mj-cs"/>
              </a:rPr>
              <a:t> </a:t>
            </a:r>
            <a:r>
              <a:rPr lang="de-DE" dirty="0"/>
              <a:t>Arbeit 4.0 und die Frage nach den digitalen Kompetenzen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A0BF5EA-6858-4CCB-9118-60494B2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8B89-BBCC-447F-ABDD-EF7AB81DAA94}" type="slidenum">
              <a:rPr lang="de-DE" smtClean="0"/>
              <a:t>9</a:t>
            </a:fld>
            <a:endParaRPr lang="de-DE" dirty="0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561574" y="266493"/>
            <a:ext cx="7165942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2.3 </a:t>
            </a:r>
            <a:r>
              <a:rPr lang="en-US" sz="2646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Digitalisierungsgrad</a:t>
            </a:r>
            <a:r>
              <a:rPr lang="en-US" sz="26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endParaRPr lang="de-DE" sz="2646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="" xmlns:a16="http://schemas.microsoft.com/office/drawing/2014/main" id="{B0F2B501-CC29-448D-BBE7-6813E7B492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007029"/>
              </p:ext>
            </p:extLst>
          </p:nvPr>
        </p:nvGraphicFramePr>
        <p:xfrm>
          <a:off x="161517" y="1133859"/>
          <a:ext cx="9936160" cy="574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071713" y="668592"/>
            <a:ext cx="5299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Quelle: FIA Betriebsbefragung, Arbeit 4.0, 2017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669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WFBB">
      <a:dk1>
        <a:sysClr val="windowText" lastClr="000000"/>
      </a:dk1>
      <a:lt1>
        <a:sysClr val="window" lastClr="FFFFFF"/>
      </a:lt1>
      <a:dk2>
        <a:srgbClr val="E63C2D"/>
      </a:dk2>
      <a:lt2>
        <a:srgbClr val="FFC300"/>
      </a:lt2>
      <a:accent1>
        <a:srgbClr val="C81423"/>
      </a:accent1>
      <a:accent2>
        <a:srgbClr val="F07E00"/>
      </a:accent2>
      <a:accent3>
        <a:srgbClr val="1464A0"/>
      </a:accent3>
      <a:accent4>
        <a:srgbClr val="CECBCA"/>
      </a:accent4>
      <a:accent5>
        <a:srgbClr val="2DA0D2"/>
      </a:accent5>
      <a:accent6>
        <a:srgbClr val="5A9128"/>
      </a:accent6>
      <a:hlink>
        <a:srgbClr val="000000"/>
      </a:hlink>
      <a:folHlink>
        <a:srgbClr val="000000"/>
      </a:folHlink>
    </a:clrScheme>
    <a:fontScheme name="WFB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>
              <a:lumMod val="1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aes_WFBB_Arbeit" id="{EF1FA8A0-269F-4356-BCAF-A4E7C7736416}" vid="{FC2B61A1-8671-4ACC-A5D1-6BB9D165DDE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Praes_WFBB_Arbeit</Template>
  <TotalTime>0</TotalTime>
  <Words>1352</Words>
  <Application>Microsoft Office PowerPoint</Application>
  <PresentationFormat>Benutzerdefiniert</PresentationFormat>
  <Paragraphs>267</Paragraphs>
  <Slides>20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Office</vt:lpstr>
      <vt:lpstr>Arbeit 4.0 und die Frage nach  den digitalen Kompetenzen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Bildungschancen für Brandenburg</dc:title>
  <dc:creator>Walter, Anja</dc:creator>
  <cp:lastModifiedBy>Donath</cp:lastModifiedBy>
  <cp:revision>172</cp:revision>
  <cp:lastPrinted>2018-01-22T08:25:40Z</cp:lastPrinted>
  <dcterms:created xsi:type="dcterms:W3CDTF">2017-07-06T08:18:23Z</dcterms:created>
  <dcterms:modified xsi:type="dcterms:W3CDTF">2018-03-02T05:48:23Z</dcterms:modified>
</cp:coreProperties>
</file>