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>
        <p:scale>
          <a:sx n="160" d="100"/>
          <a:sy n="160" d="100"/>
        </p:scale>
        <p:origin x="-56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CEC40-C7EF-AC45-959B-2775A54B2CD5}" type="datetimeFigureOut">
              <a:rPr lang="de-DE" smtClean="0"/>
              <a:t>06.12.16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35470-D15F-5046-AB46-F15538CD69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3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5470-D15F-5046-AB46-F15538CD692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63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06.12.16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06.12.16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06.12.16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06.12.16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06.12.16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06.12.16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06.12.16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06.12.16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06.12.16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06.12.16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06.12.16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06.12.16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-Dok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6-12-06 um 11.49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318"/>
            <a:ext cx="9144000" cy="524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2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28625" y="500062"/>
            <a:ext cx="3659188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b="1" dirty="0"/>
              <a:t>*</a:t>
            </a:r>
            <a:endParaRPr lang="de-DE" dirty="0"/>
          </a:p>
          <a:p>
            <a:endParaRPr lang="de-DE" u="sng" dirty="0" smtClean="0"/>
          </a:p>
          <a:p>
            <a:r>
              <a:rPr lang="de-DE" u="sng" dirty="0" smtClean="0"/>
              <a:t>Gestalten</a:t>
            </a:r>
          </a:p>
          <a:p>
            <a:endParaRPr lang="de-DE" u="sng" dirty="0" smtClean="0"/>
          </a:p>
          <a:p>
            <a:endParaRPr lang="de-DE" u="sng" dirty="0"/>
          </a:p>
          <a:p>
            <a:r>
              <a:rPr lang="de-DE" dirty="0" smtClean="0"/>
              <a:t>sinnlich erkunden </a:t>
            </a:r>
          </a:p>
          <a:p>
            <a:endParaRPr lang="de-DE" dirty="0" smtClean="0"/>
          </a:p>
          <a:p>
            <a:r>
              <a:rPr lang="de-DE" dirty="0" smtClean="0"/>
              <a:t>Werkzeuge</a:t>
            </a:r>
            <a:r>
              <a:rPr lang="de-DE" dirty="0"/>
              <a:t> </a:t>
            </a:r>
            <a:r>
              <a:rPr lang="de-DE" dirty="0" smtClean="0"/>
              <a:t>und </a:t>
            </a:r>
            <a:r>
              <a:rPr lang="de-DE" dirty="0"/>
              <a:t>T</a:t>
            </a:r>
            <a:r>
              <a:rPr lang="de-DE" dirty="0" smtClean="0"/>
              <a:t>echniken kennenlernen</a:t>
            </a:r>
          </a:p>
          <a:p>
            <a:endParaRPr lang="de-DE" dirty="0"/>
          </a:p>
          <a:p>
            <a:r>
              <a:rPr lang="de-DE" dirty="0" smtClean="0"/>
              <a:t>Künstlerische Strategien nutzen 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Gestaltungsfähigkeiten erweitern und anwenden</a:t>
            </a:r>
          </a:p>
        </p:txBody>
      </p:sp>
      <p:sp>
        <p:nvSpPr>
          <p:cNvPr id="8" name="Wolkenförmige Legende 7"/>
          <p:cNvSpPr/>
          <p:nvPr/>
        </p:nvSpPr>
        <p:spPr>
          <a:xfrm>
            <a:off x="1571625" y="293688"/>
            <a:ext cx="2817813" cy="1341438"/>
          </a:xfrm>
          <a:prstGeom prst="cloudCallou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„das ist schon sehr abstrakt...“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0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28625" y="500062"/>
            <a:ext cx="3659188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b="1" dirty="0"/>
              <a:t>*</a:t>
            </a:r>
            <a:endParaRPr lang="de-DE" dirty="0"/>
          </a:p>
          <a:p>
            <a:endParaRPr lang="de-DE" u="sng" dirty="0" smtClean="0"/>
          </a:p>
          <a:p>
            <a:r>
              <a:rPr lang="de-DE" u="sng" dirty="0" smtClean="0"/>
              <a:t>Gestalten</a:t>
            </a:r>
          </a:p>
          <a:p>
            <a:endParaRPr lang="de-DE" u="sng" dirty="0" smtClean="0"/>
          </a:p>
          <a:p>
            <a:endParaRPr lang="de-DE" u="sng" dirty="0"/>
          </a:p>
          <a:p>
            <a:r>
              <a:rPr lang="de-DE" dirty="0" smtClean="0"/>
              <a:t>sinnlich erkunden </a:t>
            </a:r>
          </a:p>
          <a:p>
            <a:endParaRPr lang="de-DE" dirty="0" smtClean="0"/>
          </a:p>
          <a:p>
            <a:r>
              <a:rPr lang="de-DE" dirty="0" smtClean="0"/>
              <a:t>Werkzeuge</a:t>
            </a:r>
            <a:r>
              <a:rPr lang="de-DE" dirty="0"/>
              <a:t> </a:t>
            </a:r>
            <a:r>
              <a:rPr lang="de-DE" dirty="0" smtClean="0"/>
              <a:t>und </a:t>
            </a:r>
            <a:r>
              <a:rPr lang="de-DE" dirty="0"/>
              <a:t>T</a:t>
            </a:r>
            <a:r>
              <a:rPr lang="de-DE" dirty="0" smtClean="0"/>
              <a:t>echniken kennenlernen</a:t>
            </a:r>
          </a:p>
          <a:p>
            <a:endParaRPr lang="de-DE" dirty="0"/>
          </a:p>
          <a:p>
            <a:r>
              <a:rPr lang="de-DE" dirty="0" smtClean="0"/>
              <a:t>Künstlerische Strategien nutzen 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Gestaltungsfähigkeiten erweitern und anwenden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310063" y="1873251"/>
            <a:ext cx="4714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z.B. durch ...</a:t>
            </a:r>
          </a:p>
          <a:p>
            <a:r>
              <a:rPr lang="de-DE" dirty="0"/>
              <a:t>f</a:t>
            </a:r>
            <a:r>
              <a:rPr lang="de-DE" dirty="0" smtClean="0"/>
              <a:t>ormen, </a:t>
            </a:r>
            <a:r>
              <a:rPr lang="de-DE" dirty="0"/>
              <a:t>s</a:t>
            </a:r>
            <a:r>
              <a:rPr lang="de-DE" dirty="0" smtClean="0"/>
              <a:t>ammeln ordnen</a:t>
            </a:r>
          </a:p>
          <a:p>
            <a:endParaRPr lang="de-DE" dirty="0" smtClean="0"/>
          </a:p>
          <a:p>
            <a:r>
              <a:rPr lang="de-DE" dirty="0" smtClean="0"/>
              <a:t>durchrubbeln, abdrücken, drucken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Spuren suchen, Zeichen hinterlassen, </a:t>
            </a:r>
          </a:p>
          <a:p>
            <a:r>
              <a:rPr lang="de-DE" dirty="0" smtClean="0"/>
              <a:t>Regeln erfinden</a:t>
            </a:r>
            <a:endParaRPr lang="de-DE" dirty="0"/>
          </a:p>
          <a:p>
            <a:r>
              <a:rPr lang="de-DE" dirty="0"/>
              <a:t> </a:t>
            </a:r>
            <a:endParaRPr lang="de-DE" dirty="0" smtClean="0"/>
          </a:p>
          <a:p>
            <a:r>
              <a:rPr lang="de-DE" dirty="0" err="1" smtClean="0"/>
              <a:t>Skribbeln</a:t>
            </a:r>
            <a:r>
              <a:rPr lang="de-DE" dirty="0" smtClean="0"/>
              <a:t>, skizzieren, schraffieren, konturieren, </a:t>
            </a:r>
          </a:p>
          <a:p>
            <a:r>
              <a:rPr lang="de-DE" dirty="0"/>
              <a:t>ü</a:t>
            </a:r>
            <a:r>
              <a:rPr lang="de-DE" dirty="0" smtClean="0"/>
              <a:t>berzeichnen, </a:t>
            </a:r>
            <a:r>
              <a:rPr lang="de-DE" dirty="0" err="1" smtClean="0"/>
              <a:t>karrikieren</a:t>
            </a:r>
            <a:r>
              <a:rPr lang="de-DE" dirty="0" smtClean="0"/>
              <a:t> etc....</a:t>
            </a:r>
            <a:endParaRPr lang="de-DE" dirty="0"/>
          </a:p>
          <a:p>
            <a:endParaRPr lang="de-DE" dirty="0"/>
          </a:p>
        </p:txBody>
      </p:sp>
      <p:sp>
        <p:nvSpPr>
          <p:cNvPr id="8" name="Wolkenförmige Legende 7"/>
          <p:cNvSpPr/>
          <p:nvPr/>
        </p:nvSpPr>
        <p:spPr>
          <a:xfrm>
            <a:off x="1571625" y="293688"/>
            <a:ext cx="2817813" cy="1341438"/>
          </a:xfrm>
          <a:prstGeom prst="cloudCallou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„das ist schon sehr abstrakt...“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Wolkenförmige Legende 8"/>
          <p:cNvSpPr/>
          <p:nvPr/>
        </p:nvSpPr>
        <p:spPr>
          <a:xfrm>
            <a:off x="6207124" y="238125"/>
            <a:ext cx="2817813" cy="2293937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948A54"/>
                </a:solidFill>
              </a:rPr>
              <a:t>Mach es konkret:</a:t>
            </a:r>
          </a:p>
          <a:p>
            <a:pPr algn="ctr"/>
            <a:r>
              <a:rPr lang="de-DE" sz="1600" dirty="0" err="1" smtClean="0">
                <a:solidFill>
                  <a:srgbClr val="948A54"/>
                </a:solidFill>
              </a:rPr>
              <a:t>SchiC</a:t>
            </a:r>
            <a:endParaRPr lang="de-DE" sz="1600" dirty="0" smtClean="0">
              <a:solidFill>
                <a:srgbClr val="948A54"/>
              </a:solidFill>
            </a:endParaRPr>
          </a:p>
          <a:p>
            <a:pPr algn="ctr"/>
            <a:r>
              <a:rPr lang="de-DE" sz="1600" dirty="0" smtClean="0">
                <a:solidFill>
                  <a:srgbClr val="948A54"/>
                </a:solidFill>
              </a:rPr>
              <a:t>Ich-kann-Listen</a:t>
            </a:r>
          </a:p>
          <a:p>
            <a:pPr algn="ctr"/>
            <a:r>
              <a:rPr lang="de-DE" sz="1600" dirty="0" smtClean="0">
                <a:solidFill>
                  <a:srgbClr val="948A54"/>
                </a:solidFill>
              </a:rPr>
              <a:t>Raster zur </a:t>
            </a:r>
          </a:p>
          <a:p>
            <a:pPr algn="ctr"/>
            <a:r>
              <a:rPr lang="de-DE" sz="1600" dirty="0" smtClean="0">
                <a:solidFill>
                  <a:srgbClr val="948A54"/>
                </a:solidFill>
              </a:rPr>
              <a:t>(Selbst-)Einschätzung</a:t>
            </a:r>
          </a:p>
        </p:txBody>
      </p:sp>
    </p:spTree>
    <p:extLst>
      <p:ext uri="{BB962C8B-B14F-4D97-AF65-F5344CB8AC3E}">
        <p14:creationId xmlns:p14="http://schemas.microsoft.com/office/powerpoint/2010/main" val="355841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66338" y="969624"/>
            <a:ext cx="3930043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4 </a:t>
            </a:r>
            <a:r>
              <a:rPr lang="de-DE" b="1" dirty="0" smtClean="0"/>
              <a:t>Inhaltsbereiche</a:t>
            </a:r>
            <a:r>
              <a:rPr lang="de-DE" dirty="0" smtClean="0"/>
              <a:t>, die immer gleich bleiben:</a:t>
            </a:r>
          </a:p>
          <a:p>
            <a:endParaRPr lang="de-DE" dirty="0"/>
          </a:p>
          <a:p>
            <a:r>
              <a:rPr lang="de-DE" dirty="0" smtClean="0"/>
              <a:t>Kunstwerke</a:t>
            </a:r>
          </a:p>
          <a:p>
            <a:endParaRPr lang="de-DE" dirty="0"/>
          </a:p>
          <a:p>
            <a:r>
              <a:rPr lang="de-DE" dirty="0" smtClean="0"/>
              <a:t>Verfahren</a:t>
            </a:r>
          </a:p>
          <a:p>
            <a:endParaRPr lang="de-DE" dirty="0"/>
          </a:p>
          <a:p>
            <a:r>
              <a:rPr lang="de-DE" dirty="0" smtClean="0"/>
              <a:t>Material</a:t>
            </a:r>
          </a:p>
          <a:p>
            <a:endParaRPr lang="de-DE" dirty="0"/>
          </a:p>
          <a:p>
            <a:r>
              <a:rPr lang="de-DE" dirty="0" smtClean="0"/>
              <a:t>Lebenswelt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088462" y="1527361"/>
            <a:ext cx="354030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Anregungen in Form von</a:t>
            </a:r>
          </a:p>
          <a:p>
            <a:endParaRPr lang="de-DE" dirty="0"/>
          </a:p>
          <a:p>
            <a:r>
              <a:rPr lang="de-DE" b="1" dirty="0" smtClean="0"/>
              <a:t>Mögliche</a:t>
            </a:r>
            <a:r>
              <a:rPr lang="de-DE" dirty="0" smtClean="0"/>
              <a:t>[</a:t>
            </a:r>
            <a:r>
              <a:rPr lang="de-DE" dirty="0" err="1" smtClean="0"/>
              <a:t>n</a:t>
            </a:r>
            <a:r>
              <a:rPr lang="de-DE" dirty="0" smtClean="0"/>
              <a:t>] </a:t>
            </a:r>
            <a:r>
              <a:rPr lang="de-DE" b="1" dirty="0" smtClean="0"/>
              <a:t>Konkretisierungen</a:t>
            </a:r>
            <a:r>
              <a:rPr lang="de-DE" dirty="0" smtClean="0"/>
              <a:t>, die</a:t>
            </a:r>
          </a:p>
          <a:p>
            <a:r>
              <a:rPr lang="de-DE" dirty="0" smtClean="0"/>
              <a:t>sich immer unterscheiden je nach</a:t>
            </a:r>
          </a:p>
          <a:p>
            <a:endParaRPr lang="de-DE" dirty="0"/>
          </a:p>
          <a:p>
            <a:r>
              <a:rPr lang="de-DE" dirty="0" smtClean="0"/>
              <a:t>Lebenswelt der </a:t>
            </a:r>
            <a:r>
              <a:rPr lang="de-DE" dirty="0" err="1" smtClean="0"/>
              <a:t>Schüler_innen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SchiC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Leitbild der Schule</a:t>
            </a:r>
          </a:p>
          <a:p>
            <a:endParaRPr lang="de-DE" dirty="0"/>
          </a:p>
          <a:p>
            <a:r>
              <a:rPr lang="de-DE" dirty="0" smtClean="0"/>
              <a:t>Stärken der Lehrkraft</a:t>
            </a:r>
            <a:endParaRPr lang="de-DE" dirty="0"/>
          </a:p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099173" y="578922"/>
            <a:ext cx="2709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E46C0A"/>
                </a:solidFill>
              </a:rPr>
              <a:t>Themen und Inhalte</a:t>
            </a:r>
            <a:endParaRPr lang="de-DE" sz="240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6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Bildschirmfoto 2016-12-06 um 11.52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76" y="0"/>
            <a:ext cx="4016655" cy="6858000"/>
          </a:xfrm>
          <a:prstGeom prst="rect">
            <a:avLst/>
          </a:prstGeom>
          <a:ln>
            <a:solidFill>
              <a:srgbClr val="E46C0A"/>
            </a:solidFill>
          </a:ln>
        </p:spPr>
      </p:pic>
      <p:pic>
        <p:nvPicPr>
          <p:cNvPr id="7" name="Bild 6" descr="Bildschirmfoto 2016-12-06 um 11.53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1" y="0"/>
            <a:ext cx="3921635" cy="6858000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1124095" y="446188"/>
            <a:ext cx="370694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1064029" y="1467273"/>
            <a:ext cx="3677807" cy="68644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V="1">
            <a:off x="1378131" y="6075025"/>
            <a:ext cx="3363705" cy="300319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1064029" y="4573430"/>
            <a:ext cx="3677807" cy="163030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1475911" y="2728613"/>
            <a:ext cx="605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>
                <a:solidFill>
                  <a:srgbClr val="E46C0A"/>
                </a:solidFill>
              </a:rPr>
              <a:t>Inhaltsbereiche für Unterrichtsreihen möglichst verschränken</a:t>
            </a:r>
            <a:endParaRPr lang="de-DE" u="sng" dirty="0">
              <a:solidFill>
                <a:srgbClr val="E46C0A"/>
              </a:solidFill>
            </a:endParaRPr>
          </a:p>
        </p:txBody>
      </p:sp>
      <p:cxnSp>
        <p:nvCxnSpPr>
          <p:cNvPr id="32" name="Gerade Verbindung 31"/>
          <p:cNvCxnSpPr/>
          <p:nvPr/>
        </p:nvCxnSpPr>
        <p:spPr>
          <a:xfrm>
            <a:off x="609242" y="120128"/>
            <a:ext cx="5122786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35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66338" y="477468"/>
            <a:ext cx="8053787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 smtClean="0"/>
              <a:t>Standardillustrierende Aufgaben </a:t>
            </a:r>
          </a:p>
          <a:p>
            <a:r>
              <a:rPr lang="de-DE" b="1" dirty="0" smtClean="0"/>
              <a:t>Fach</a:t>
            </a:r>
            <a:endParaRPr lang="de-DE" dirty="0"/>
          </a:p>
          <a:p>
            <a:r>
              <a:rPr lang="de-DE" dirty="0"/>
              <a:t>Kunst</a:t>
            </a:r>
          </a:p>
          <a:p>
            <a:r>
              <a:rPr lang="de-DE" b="1" dirty="0"/>
              <a:t>Name der Aufgabe</a:t>
            </a:r>
            <a:endParaRPr lang="de-DE" dirty="0"/>
          </a:p>
          <a:p>
            <a:r>
              <a:rPr lang="de-DE" dirty="0"/>
              <a:t>Herstellen einer Kaltnadelradierung</a:t>
            </a:r>
          </a:p>
          <a:p>
            <a:r>
              <a:rPr lang="de-DE" b="1" dirty="0"/>
              <a:t>Kompetenzbereich</a:t>
            </a:r>
            <a:endParaRPr lang="de-DE" dirty="0"/>
          </a:p>
          <a:p>
            <a:r>
              <a:rPr lang="de-DE" dirty="0"/>
              <a:t>Gestalten</a:t>
            </a:r>
          </a:p>
          <a:p>
            <a:r>
              <a:rPr lang="de-DE" b="1" dirty="0"/>
              <a:t>Kompetenz</a:t>
            </a:r>
            <a:endParaRPr lang="de-DE" dirty="0"/>
          </a:p>
          <a:p>
            <a:r>
              <a:rPr lang="de-DE" dirty="0"/>
              <a:t>Ästhetische Praktiken, Werkzeuge, Techniken und künstlerische Strategien anwenden</a:t>
            </a:r>
          </a:p>
          <a:p>
            <a:r>
              <a:rPr lang="de-DE" b="1" dirty="0"/>
              <a:t>Niveaustufe(</a:t>
            </a:r>
            <a:r>
              <a:rPr lang="de-DE" b="1" dirty="0" err="1"/>
              <a:t>n</a:t>
            </a:r>
            <a:r>
              <a:rPr lang="de-DE" b="1" dirty="0" smtClean="0"/>
              <a:t>)</a:t>
            </a:r>
            <a:r>
              <a:rPr lang="de-DE" dirty="0"/>
              <a:t> </a:t>
            </a:r>
            <a:r>
              <a:rPr lang="de-DE" dirty="0" smtClean="0"/>
              <a:t>D</a:t>
            </a:r>
            <a:endParaRPr lang="de-DE" dirty="0"/>
          </a:p>
          <a:p>
            <a:r>
              <a:rPr lang="de-DE" b="1" dirty="0"/>
              <a:t>Standard</a:t>
            </a:r>
            <a:endParaRPr lang="de-DE" dirty="0"/>
          </a:p>
          <a:p>
            <a:r>
              <a:rPr lang="de-DE" dirty="0"/>
              <a:t>Die Schülerinnen und Schüler können neue Werkzeuge, Techniken und Strategien, auch an außerschulischen Lernorten, allein oder gemeinsam mit anderen erproben und vergleichen</a:t>
            </a:r>
          </a:p>
          <a:p>
            <a:r>
              <a:rPr lang="de-DE" b="1" dirty="0"/>
              <a:t>ggf. Themenfeld</a:t>
            </a:r>
            <a:endParaRPr lang="de-DE" dirty="0"/>
          </a:p>
          <a:p>
            <a:r>
              <a:rPr lang="de-DE" dirty="0"/>
              <a:t>Verfahren, Werkzeuge</a:t>
            </a:r>
          </a:p>
          <a:p>
            <a:r>
              <a:rPr lang="de-DE" dirty="0"/>
              <a:t>Herstellen einer Kaltnadelradierung</a:t>
            </a:r>
          </a:p>
          <a:p>
            <a:r>
              <a:rPr lang="de-DE" b="1" dirty="0"/>
              <a:t>ggf. Bezug Basiscurriculum (BC) oder übergreifenden Themen (ÜT)</a:t>
            </a:r>
            <a:endParaRPr lang="de-DE" dirty="0"/>
          </a:p>
          <a:p>
            <a:r>
              <a:rPr lang="de-DE" dirty="0"/>
              <a:t>Sprachbildung: Sprechen, Interaktion </a:t>
            </a:r>
          </a:p>
          <a:p>
            <a:r>
              <a:rPr lang="de-DE" dirty="0"/>
              <a:t>Kulturelle Bildung, Besuch einer </a:t>
            </a:r>
            <a:r>
              <a:rPr lang="de-DE" dirty="0" smtClean="0"/>
              <a:t>Druckwerkstatt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099173" y="578922"/>
            <a:ext cx="16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E46C0A"/>
                </a:solidFill>
              </a:rPr>
              <a:t>Materialien</a:t>
            </a:r>
            <a:endParaRPr lang="de-DE" sz="240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1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56813"/>
              </p:ext>
            </p:extLst>
          </p:nvPr>
        </p:nvGraphicFramePr>
        <p:xfrm>
          <a:off x="3952875" y="577746"/>
          <a:ext cx="4738687" cy="53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kument" r:id="rId3" imgW="5778500" imgH="6527800" progId="Word.Document.12">
                  <p:embed/>
                </p:oleObj>
              </mc:Choice>
              <mc:Fallback>
                <p:oleObj name="Dokument" r:id="rId3" imgW="5778500" imgH="652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75" y="577746"/>
                        <a:ext cx="4738687" cy="5353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04814" y="577746"/>
            <a:ext cx="33813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>
                <a:solidFill>
                  <a:schemeClr val="tx1">
                    <a:lumMod val="85000"/>
                  </a:schemeClr>
                </a:solidFill>
              </a:rPr>
              <a:t>Aufgabe und Material: </a:t>
            </a:r>
          </a:p>
          <a:p>
            <a:r>
              <a:rPr lang="de-DE" sz="1600" b="1" dirty="0">
                <a:solidFill>
                  <a:schemeClr val="tx1">
                    <a:lumMod val="85000"/>
                  </a:schemeClr>
                </a:solidFill>
              </a:rPr>
              <a:t> </a:t>
            </a:r>
            <a:endParaRPr lang="de-DE" sz="16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de-DE" sz="1600" dirty="0">
                <a:solidFill>
                  <a:schemeClr val="tx1">
                    <a:lumMod val="85000"/>
                  </a:schemeClr>
                </a:solidFill>
              </a:rPr>
              <a:t>Bereite den Druckplatz gemeinsam mit deiner Gruppe vor. Beachte dabei die Regeln der Druckwerkstatt!</a:t>
            </a:r>
          </a:p>
          <a:p>
            <a:r>
              <a:rPr lang="de-DE" sz="1600" dirty="0">
                <a:solidFill>
                  <a:schemeClr val="tx1">
                    <a:lumMod val="85000"/>
                  </a:schemeClr>
                </a:solidFill>
              </a:rPr>
              <a:t>Bearbeite deine Druckplatte mit der Radiernadel und drucke sie ab.</a:t>
            </a:r>
          </a:p>
          <a:p>
            <a:r>
              <a:rPr lang="de-DE" sz="1600" dirty="0">
                <a:solidFill>
                  <a:schemeClr val="tx1">
                    <a:lumMod val="85000"/>
                  </a:schemeClr>
                </a:solidFill>
              </a:rPr>
              <a:t>Lass dir für die Arbeit an der Druckwalze Zeit und arbeite sehr genau und behutsam.</a:t>
            </a:r>
          </a:p>
          <a:p>
            <a:r>
              <a:rPr lang="de-DE" sz="1600" dirty="0">
                <a:solidFill>
                  <a:schemeClr val="tx1">
                    <a:lumMod val="85000"/>
                  </a:schemeClr>
                </a:solidFill>
              </a:rPr>
              <a:t>Beachte die Hinweise der Werkstattleiterin b</a:t>
            </a:r>
            <a:r>
              <a:rPr lang="de-DE" dirty="0">
                <a:solidFill>
                  <a:schemeClr val="tx1">
                    <a:lumMod val="85000"/>
                  </a:schemeClr>
                </a:solidFill>
              </a:rPr>
              <a:t>zw. des Werkstattleiters!</a:t>
            </a:r>
          </a:p>
          <a:p>
            <a:r>
              <a:rPr lang="de-DE" dirty="0">
                <a:solidFill>
                  <a:schemeClr val="tx1">
                    <a:lumMod val="85000"/>
                  </a:schemeClr>
                </a:solidFill>
              </a:rPr>
              <a:t>Zeige deine Druckergebnisse, sprich über deine Erfahrung. Erfrage ein Feedback.</a:t>
            </a:r>
          </a:p>
          <a:p>
            <a:r>
              <a:rPr lang="de-DE" dirty="0">
                <a:solidFill>
                  <a:schemeClr val="tx1">
                    <a:lumMod val="85000"/>
                  </a:schemeClr>
                </a:solidFill>
              </a:rPr>
              <a:t> </a:t>
            </a:r>
          </a:p>
          <a:p>
            <a:r>
              <a:rPr lang="de-DE" dirty="0">
                <a:solidFill>
                  <a:schemeClr val="tx1">
                    <a:lumMod val="85000"/>
                  </a:schemeClr>
                </a:solidFill>
              </a:rPr>
              <a:t>Räume gemeinsam mit der Gruppe den Druckplatz auf.</a:t>
            </a:r>
          </a:p>
          <a:p>
            <a:r>
              <a:rPr lang="de-DE" b="1" dirty="0"/>
              <a:t> </a:t>
            </a:r>
            <a:endParaRPr lang="de-DE" dirty="0"/>
          </a:p>
          <a:p>
            <a:r>
              <a:rPr lang="de-DE" b="1" dirty="0"/>
              <a:t> </a:t>
            </a:r>
            <a:endParaRPr lang="de-DE" dirty="0"/>
          </a:p>
          <a:p>
            <a:r>
              <a:rPr lang="de-DE" b="1" dirty="0"/>
              <a:t> 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5945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nförmige Legende 2"/>
          <p:cNvSpPr/>
          <p:nvPr/>
        </p:nvSpPr>
        <p:spPr>
          <a:xfrm>
            <a:off x="4198938" y="577746"/>
            <a:ext cx="4278312" cy="3089379"/>
          </a:xfrm>
          <a:prstGeom prst="cloudCallou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04814" y="577746"/>
            <a:ext cx="33813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/>
              <a:t>Aufgabe und Material: </a:t>
            </a:r>
          </a:p>
          <a:p>
            <a:r>
              <a:rPr lang="de-DE" sz="1600" b="1" dirty="0"/>
              <a:t> </a:t>
            </a:r>
            <a:endParaRPr lang="de-DE" sz="1600" dirty="0"/>
          </a:p>
          <a:p>
            <a:r>
              <a:rPr lang="de-DE" sz="1600" dirty="0"/>
              <a:t>Bereite den </a:t>
            </a:r>
            <a:r>
              <a:rPr lang="de-DE" sz="1600" dirty="0">
                <a:solidFill>
                  <a:schemeClr val="accent6">
                    <a:lumMod val="75000"/>
                  </a:schemeClr>
                </a:solidFill>
              </a:rPr>
              <a:t>Druckplatz</a:t>
            </a:r>
            <a:r>
              <a:rPr lang="de-DE" sz="1600" dirty="0"/>
              <a:t> gemeinsam mit deiner Gruppe vor. Beachte dabei die </a:t>
            </a:r>
            <a:r>
              <a:rPr lang="de-DE" sz="1600" dirty="0">
                <a:solidFill>
                  <a:srgbClr val="FFFF00"/>
                </a:solidFill>
              </a:rPr>
              <a:t>Regeln </a:t>
            </a:r>
            <a:r>
              <a:rPr lang="de-DE" sz="1600" dirty="0"/>
              <a:t>der Druckwerkstatt!</a:t>
            </a:r>
          </a:p>
          <a:p>
            <a:r>
              <a:rPr lang="de-DE" sz="1600" dirty="0"/>
              <a:t>Bearbeite deine </a:t>
            </a:r>
            <a:r>
              <a:rPr lang="de-DE" sz="1600" dirty="0">
                <a:solidFill>
                  <a:srgbClr val="E46C0A"/>
                </a:solidFill>
              </a:rPr>
              <a:t>Druckplatte </a:t>
            </a:r>
            <a:r>
              <a:rPr lang="de-DE" sz="1600" dirty="0"/>
              <a:t>mit der </a:t>
            </a:r>
            <a:r>
              <a:rPr lang="de-DE" sz="1600" dirty="0">
                <a:solidFill>
                  <a:srgbClr val="E46C0A"/>
                </a:solidFill>
              </a:rPr>
              <a:t>Radiernadel</a:t>
            </a:r>
            <a:r>
              <a:rPr lang="de-DE" sz="1600" dirty="0"/>
              <a:t> und drucke sie ab.</a:t>
            </a:r>
          </a:p>
          <a:p>
            <a:r>
              <a:rPr lang="de-DE" sz="1600" dirty="0"/>
              <a:t>Lass dir für die Arbeit an der </a:t>
            </a:r>
            <a:r>
              <a:rPr lang="de-DE" sz="1600" dirty="0">
                <a:solidFill>
                  <a:srgbClr val="E46C0A"/>
                </a:solidFill>
              </a:rPr>
              <a:t>Druckwalze</a:t>
            </a:r>
            <a:r>
              <a:rPr lang="de-DE" sz="1600" dirty="0"/>
              <a:t> </a:t>
            </a:r>
            <a:r>
              <a:rPr lang="de-DE" sz="1600" dirty="0">
                <a:solidFill>
                  <a:srgbClr val="FFFF00"/>
                </a:solidFill>
              </a:rPr>
              <a:t>Zeit</a:t>
            </a:r>
            <a:r>
              <a:rPr lang="de-DE" sz="1600" dirty="0">
                <a:solidFill>
                  <a:srgbClr val="FCD5B5"/>
                </a:solidFill>
              </a:rPr>
              <a:t> </a:t>
            </a:r>
            <a:r>
              <a:rPr lang="de-DE" sz="1600" dirty="0"/>
              <a:t>und arbeite sehr genau und behutsam.</a:t>
            </a:r>
          </a:p>
          <a:p>
            <a:r>
              <a:rPr lang="de-DE" sz="1600" dirty="0"/>
              <a:t>Beachte die </a:t>
            </a:r>
            <a:r>
              <a:rPr lang="de-DE" sz="1600" dirty="0">
                <a:solidFill>
                  <a:srgbClr val="FFFF00"/>
                </a:solidFill>
              </a:rPr>
              <a:t>Hinweise </a:t>
            </a:r>
            <a:r>
              <a:rPr lang="de-DE" sz="1600" dirty="0"/>
              <a:t>der Werkstattleiterin b</a:t>
            </a:r>
            <a:r>
              <a:rPr lang="de-DE" dirty="0"/>
              <a:t>zw. des Werkstattleiters!</a:t>
            </a:r>
          </a:p>
          <a:p>
            <a:r>
              <a:rPr lang="de-DE" dirty="0"/>
              <a:t>Zeige deine </a:t>
            </a:r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Druckergebnisse</a:t>
            </a:r>
            <a:r>
              <a:rPr lang="de-DE" dirty="0"/>
              <a:t>, sprich über deine Erfahrung. Erfrage ein Feedback.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Räume gemeinsam mit der Gruppe den Druckplatz auf.</a:t>
            </a:r>
          </a:p>
          <a:p>
            <a:r>
              <a:rPr lang="de-DE" b="1" dirty="0"/>
              <a:t> </a:t>
            </a:r>
            <a:endParaRPr lang="de-DE" dirty="0"/>
          </a:p>
          <a:p>
            <a:r>
              <a:rPr lang="de-DE" b="1" dirty="0"/>
              <a:t> </a:t>
            </a:r>
            <a:endParaRPr lang="de-DE" dirty="0"/>
          </a:p>
          <a:p>
            <a:r>
              <a:rPr lang="de-DE" b="1" dirty="0"/>
              <a:t> </a:t>
            </a:r>
            <a:endParaRPr lang="de-DE" dirty="0"/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040312" y="1156772"/>
            <a:ext cx="239515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6"/>
                </a:solidFill>
              </a:rPr>
              <a:t>Verfahren und Material</a:t>
            </a:r>
          </a:p>
          <a:p>
            <a:endParaRPr lang="de-DE" dirty="0">
              <a:solidFill>
                <a:schemeClr val="accent6"/>
              </a:solidFill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Individuelle Erfahrung, 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Alltag und Lebenswelt </a:t>
            </a:r>
          </a:p>
          <a:p>
            <a:endParaRPr lang="de-DE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Kunstwerke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0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28625" y="500062"/>
            <a:ext cx="8421688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b="1" dirty="0" smtClean="0"/>
              <a:t>Die 9 Kompetenzen </a:t>
            </a:r>
            <a:r>
              <a:rPr lang="de-DE" b="1" dirty="0"/>
              <a:t>im Fach Kunst</a:t>
            </a:r>
            <a:endParaRPr lang="de-DE" dirty="0"/>
          </a:p>
          <a:p>
            <a:endParaRPr lang="de-DE" u="sng" dirty="0" smtClean="0"/>
          </a:p>
          <a:p>
            <a:r>
              <a:rPr lang="de-DE" u="sng" dirty="0" smtClean="0"/>
              <a:t>Wahrnehmen</a:t>
            </a:r>
            <a:endParaRPr lang="de-DE" u="sng" dirty="0"/>
          </a:p>
          <a:p>
            <a:r>
              <a:rPr lang="de-DE" dirty="0" smtClean="0"/>
              <a:t>*Material </a:t>
            </a:r>
            <a:r>
              <a:rPr lang="de-DE" dirty="0"/>
              <a:t>erkunden</a:t>
            </a:r>
          </a:p>
          <a:p>
            <a:r>
              <a:rPr lang="de-DE" dirty="0" smtClean="0"/>
              <a:t>*Ästhetische </a:t>
            </a:r>
            <a:r>
              <a:rPr lang="de-DE" dirty="0"/>
              <a:t>Praktiken, Werkzeuge, Techniken und künstlerische Strategien erkunden</a:t>
            </a:r>
          </a:p>
          <a:p>
            <a:r>
              <a:rPr lang="de-DE" dirty="0" smtClean="0"/>
              <a:t>*Mögliche </a:t>
            </a:r>
            <a:r>
              <a:rPr lang="de-DE" dirty="0"/>
              <a:t>Bedeutungen zum Ausdruck </a:t>
            </a:r>
            <a:r>
              <a:rPr lang="de-DE" dirty="0" smtClean="0"/>
              <a:t>bringen</a:t>
            </a:r>
          </a:p>
          <a:p>
            <a:endParaRPr lang="de-DE" dirty="0"/>
          </a:p>
          <a:p>
            <a:r>
              <a:rPr lang="de-DE" u="sng" dirty="0"/>
              <a:t>Gestalten</a:t>
            </a:r>
          </a:p>
          <a:p>
            <a:r>
              <a:rPr lang="de-DE" dirty="0" smtClean="0"/>
              <a:t>*Material </a:t>
            </a:r>
            <a:r>
              <a:rPr lang="de-DE" dirty="0"/>
              <a:t>einsetzen und nutzen</a:t>
            </a:r>
          </a:p>
          <a:p>
            <a:r>
              <a:rPr lang="de-DE" dirty="0" smtClean="0"/>
              <a:t>*Ästhetische </a:t>
            </a:r>
            <a:r>
              <a:rPr lang="de-DE" dirty="0"/>
              <a:t>Praktiken, Werkzeuge, Techniken und künstlerische Strategien anwenden</a:t>
            </a:r>
          </a:p>
          <a:p>
            <a:r>
              <a:rPr lang="de-DE" dirty="0" smtClean="0"/>
              <a:t>*Eigene </a:t>
            </a:r>
            <a:r>
              <a:rPr lang="de-DE" dirty="0"/>
              <a:t>Gestaltungsvorhaben </a:t>
            </a:r>
            <a:r>
              <a:rPr lang="de-DE" dirty="0" smtClean="0"/>
              <a:t>entwickeln</a:t>
            </a:r>
          </a:p>
          <a:p>
            <a:endParaRPr lang="de-DE" dirty="0"/>
          </a:p>
          <a:p>
            <a:r>
              <a:rPr lang="de-DE" u="sng" dirty="0"/>
              <a:t>Reflektieren</a:t>
            </a:r>
          </a:p>
          <a:p>
            <a:r>
              <a:rPr lang="de-DE" dirty="0" smtClean="0"/>
              <a:t>*Entscheidungen </a:t>
            </a:r>
            <a:r>
              <a:rPr lang="de-DE" dirty="0"/>
              <a:t>begründen</a:t>
            </a:r>
          </a:p>
          <a:p>
            <a:r>
              <a:rPr lang="de-DE" dirty="0" smtClean="0"/>
              <a:t>*Arbeitsprozesse </a:t>
            </a:r>
            <a:r>
              <a:rPr lang="de-DE" dirty="0"/>
              <a:t>und Ergebnisse beurteilen</a:t>
            </a:r>
          </a:p>
          <a:p>
            <a:r>
              <a:rPr lang="de-DE" dirty="0" smtClean="0"/>
              <a:t>*Adäquate </a:t>
            </a:r>
            <a:r>
              <a:rPr lang="de-DE" dirty="0"/>
              <a:t>Kommunikationsformen verwenden</a:t>
            </a:r>
          </a:p>
        </p:txBody>
      </p:sp>
    </p:spTree>
    <p:extLst>
      <p:ext uri="{BB962C8B-B14F-4D97-AF65-F5344CB8AC3E}">
        <p14:creationId xmlns:p14="http://schemas.microsoft.com/office/powerpoint/2010/main" val="380159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28625" y="1365304"/>
            <a:ext cx="3659188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 smtClean="0"/>
              <a:t>*A &amp; B:  </a:t>
            </a:r>
          </a:p>
          <a:p>
            <a:r>
              <a:rPr lang="de-DE" dirty="0"/>
              <a:t>e</a:t>
            </a:r>
            <a:r>
              <a:rPr lang="de-DE" dirty="0" smtClean="0"/>
              <a:t>rkunden, beschreiben, mitteilen,</a:t>
            </a:r>
          </a:p>
          <a:p>
            <a:r>
              <a:rPr lang="de-DE" dirty="0"/>
              <a:t>u</a:t>
            </a:r>
            <a:r>
              <a:rPr lang="de-DE" dirty="0" smtClean="0"/>
              <a:t>nterscheiden, erproben, kommentieren,</a:t>
            </a:r>
            <a:r>
              <a:rPr lang="de-DE" dirty="0"/>
              <a:t> </a:t>
            </a:r>
            <a:r>
              <a:rPr lang="de-DE" dirty="0" smtClean="0"/>
              <a:t>Bilder und Begriffe finden, zeigen;</a:t>
            </a:r>
          </a:p>
          <a:p>
            <a:endParaRPr lang="de-DE" dirty="0" smtClean="0"/>
          </a:p>
          <a:p>
            <a:r>
              <a:rPr lang="de-DE" dirty="0" smtClean="0"/>
              <a:t>*C: </a:t>
            </a:r>
          </a:p>
          <a:p>
            <a:r>
              <a:rPr lang="de-DE" dirty="0" smtClean="0"/>
              <a:t>eine Auswahl treffen, Möglichkeiten benennen, sich über Kunstwerke austauschen, ...</a:t>
            </a:r>
          </a:p>
          <a:p>
            <a:endParaRPr lang="de-DE" dirty="0" smtClean="0"/>
          </a:p>
          <a:p>
            <a:r>
              <a:rPr lang="de-DE" dirty="0" smtClean="0"/>
              <a:t>*D&amp;E: </a:t>
            </a:r>
          </a:p>
          <a:p>
            <a:r>
              <a:rPr lang="de-DE" dirty="0" smtClean="0"/>
              <a:t>vergleichen, befragen, untersuchen, </a:t>
            </a:r>
          </a:p>
          <a:p>
            <a:r>
              <a:rPr lang="de-DE" dirty="0" smtClean="0"/>
              <a:t>benennen, beschreiben, Sichtweisen unterscheiden</a:t>
            </a:r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659313" y="1643064"/>
            <a:ext cx="436562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*</a:t>
            </a:r>
            <a:r>
              <a:rPr lang="de-DE" dirty="0"/>
              <a:t>F&amp;G: </a:t>
            </a:r>
            <a:endParaRPr lang="de-DE" dirty="0" smtClean="0"/>
          </a:p>
          <a:p>
            <a:r>
              <a:rPr lang="de-DE" dirty="0"/>
              <a:t>b</a:t>
            </a:r>
            <a:r>
              <a:rPr lang="de-DE" dirty="0" smtClean="0"/>
              <a:t>eschreiben, recherchieren, in </a:t>
            </a:r>
            <a:r>
              <a:rPr lang="de-DE" dirty="0"/>
              <a:t>Beziehung </a:t>
            </a:r>
            <a:r>
              <a:rPr lang="de-DE" dirty="0" smtClean="0"/>
              <a:t>setzen, </a:t>
            </a:r>
          </a:p>
          <a:p>
            <a:r>
              <a:rPr lang="de-DE" dirty="0" smtClean="0"/>
              <a:t>sich </a:t>
            </a:r>
            <a:r>
              <a:rPr lang="de-DE" dirty="0"/>
              <a:t>austauschen über ..</a:t>
            </a:r>
            <a:r>
              <a:rPr lang="de-DE" dirty="0" smtClean="0"/>
              <a:t>., einschätzen, begründen, diskutieren, untersuchen, deuten, </a:t>
            </a:r>
            <a:r>
              <a:rPr lang="de-DE" dirty="0" err="1" smtClean="0"/>
              <a:t>kriteriengeleitet</a:t>
            </a:r>
            <a:r>
              <a:rPr lang="de-DE" dirty="0" smtClean="0"/>
              <a:t> beurteilen</a:t>
            </a:r>
          </a:p>
          <a:p>
            <a:endParaRPr lang="de-DE" dirty="0"/>
          </a:p>
          <a:p>
            <a:r>
              <a:rPr lang="de-DE" dirty="0"/>
              <a:t>*H: </a:t>
            </a:r>
            <a:endParaRPr lang="de-DE" dirty="0" smtClean="0"/>
          </a:p>
          <a:p>
            <a:r>
              <a:rPr lang="de-DE" dirty="0"/>
              <a:t>b</a:t>
            </a:r>
            <a:r>
              <a:rPr lang="de-DE" dirty="0" smtClean="0"/>
              <a:t>eurteilen und begründen, </a:t>
            </a:r>
            <a:r>
              <a:rPr lang="de-DE" dirty="0" err="1"/>
              <a:t>kontextualisieren</a:t>
            </a:r>
            <a:r>
              <a:rPr lang="de-DE" dirty="0"/>
              <a:t>, </a:t>
            </a:r>
            <a:endParaRPr lang="de-DE" dirty="0" smtClean="0"/>
          </a:p>
          <a:p>
            <a:r>
              <a:rPr lang="de-DE" dirty="0" smtClean="0"/>
              <a:t>kombinieren</a:t>
            </a:r>
            <a:r>
              <a:rPr lang="de-DE" dirty="0"/>
              <a:t>, </a:t>
            </a:r>
            <a:r>
              <a:rPr lang="de-DE" dirty="0" smtClean="0"/>
              <a:t>diskutieren</a:t>
            </a:r>
            <a:r>
              <a:rPr lang="de-DE" dirty="0"/>
              <a:t>, </a:t>
            </a:r>
            <a:endParaRPr lang="de-DE" dirty="0" smtClean="0"/>
          </a:p>
          <a:p>
            <a:r>
              <a:rPr lang="de-DE" dirty="0" smtClean="0"/>
              <a:t>eine </a:t>
            </a:r>
            <a:r>
              <a:rPr lang="de-DE" dirty="0"/>
              <a:t>eigene Position </a:t>
            </a:r>
            <a:r>
              <a:rPr lang="de-DE" dirty="0" smtClean="0"/>
              <a:t>formulieren, Urteile (anderer) deuten und fachsprachlich darstellen;</a:t>
            </a:r>
            <a:endParaRPr lang="de-DE" dirty="0"/>
          </a:p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85813" y="706438"/>
            <a:ext cx="7172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Die Operatoren in den Kompetenzbereichen</a:t>
            </a:r>
            <a:r>
              <a:rPr lang="de-DE" dirty="0"/>
              <a:t> </a:t>
            </a:r>
            <a:r>
              <a:rPr lang="de-DE" b="1" dirty="0"/>
              <a:t>Wahrnehmen &amp; Reflektieren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29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28625" y="500062"/>
            <a:ext cx="3659188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b="1" dirty="0"/>
              <a:t>*</a:t>
            </a:r>
            <a:endParaRPr lang="de-DE" dirty="0"/>
          </a:p>
          <a:p>
            <a:endParaRPr lang="de-DE" u="sng" dirty="0" smtClean="0"/>
          </a:p>
          <a:p>
            <a:r>
              <a:rPr lang="de-DE" u="sng" dirty="0" smtClean="0"/>
              <a:t>Gestalten</a:t>
            </a:r>
          </a:p>
          <a:p>
            <a:endParaRPr lang="de-DE" u="sng" dirty="0" smtClean="0"/>
          </a:p>
          <a:p>
            <a:endParaRPr lang="de-DE" u="sng" dirty="0"/>
          </a:p>
          <a:p>
            <a:r>
              <a:rPr lang="de-DE" dirty="0" smtClean="0"/>
              <a:t>sinnlich erkunden </a:t>
            </a:r>
          </a:p>
          <a:p>
            <a:endParaRPr lang="de-DE" dirty="0" smtClean="0"/>
          </a:p>
          <a:p>
            <a:r>
              <a:rPr lang="de-DE" dirty="0" smtClean="0"/>
              <a:t>Werkzeuge</a:t>
            </a:r>
            <a:r>
              <a:rPr lang="de-DE" dirty="0"/>
              <a:t> </a:t>
            </a:r>
            <a:r>
              <a:rPr lang="de-DE" dirty="0" smtClean="0"/>
              <a:t>und </a:t>
            </a:r>
            <a:r>
              <a:rPr lang="de-DE" dirty="0"/>
              <a:t>T</a:t>
            </a:r>
            <a:r>
              <a:rPr lang="de-DE" dirty="0" smtClean="0"/>
              <a:t>echniken kennenlernen</a:t>
            </a:r>
          </a:p>
          <a:p>
            <a:endParaRPr lang="de-DE" dirty="0"/>
          </a:p>
          <a:p>
            <a:r>
              <a:rPr lang="de-DE" dirty="0" smtClean="0"/>
              <a:t>Künstlerische Strategien nutzen 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Gestaltungsfähigkeiten erweitern und anwenden</a:t>
            </a:r>
          </a:p>
        </p:txBody>
      </p:sp>
    </p:spTree>
    <p:extLst>
      <p:ext uri="{BB962C8B-B14F-4D97-AF65-F5344CB8AC3E}">
        <p14:creationId xmlns:p14="http://schemas.microsoft.com/office/powerpoint/2010/main" val="916398171"/>
      </p:ext>
    </p:extLst>
  </p:cSld>
  <p:clrMapOvr>
    <a:masterClrMapping/>
  </p:clrMapOvr>
</p:sld>
</file>

<file path=ppt/theme/theme1.xml><?xml version="1.0" encoding="utf-8"?>
<a:theme xmlns:a="http://schemas.openxmlformats.org/drawingml/2006/main" name=" Schwarz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Schwarz .thmx</Template>
  <TotalTime>0</TotalTime>
  <Words>463</Words>
  <Application>Microsoft Macintosh PowerPoint</Application>
  <PresentationFormat>Bildschirmpräsentation (4:3)</PresentationFormat>
  <Paragraphs>171</Paragraphs>
  <Slides>11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 Schwarz </vt:lpstr>
      <vt:lpstr>Microsoft Word-Dokument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</dc:creator>
  <cp:lastModifiedBy>Thomas</cp:lastModifiedBy>
  <cp:revision>12</cp:revision>
  <dcterms:created xsi:type="dcterms:W3CDTF">2016-12-06T10:49:23Z</dcterms:created>
  <dcterms:modified xsi:type="dcterms:W3CDTF">2016-12-06T12:35:59Z</dcterms:modified>
</cp:coreProperties>
</file>