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9" r:id="rId3"/>
    <p:sldId id="270" r:id="rId4"/>
    <p:sldId id="261" r:id="rId5"/>
    <p:sldId id="271" r:id="rId6"/>
    <p:sldId id="262" r:id="rId7"/>
    <p:sldId id="263" r:id="rId8"/>
    <p:sldId id="264" r:id="rId9"/>
    <p:sldId id="265" r:id="rId10"/>
    <p:sldId id="272" r:id="rId11"/>
    <p:sldId id="275" r:id="rId12"/>
    <p:sldId id="273" r:id="rId13"/>
    <p:sldId id="276" r:id="rId14"/>
    <p:sldId id="274" r:id="rId15"/>
    <p:sldId id="268" r:id="rId16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99CCFF"/>
    <a:srgbClr val="FF9900"/>
    <a:srgbClr val="996633"/>
    <a:srgbClr val="00FFFF"/>
    <a:srgbClr val="B8B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C6D99-E029-49A6-A8CE-0E1153D2A60F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73FE7-3575-48CF-BAF1-FBA025BB00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889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9C202-870D-48C7-8A02-FD6BEDE18608}" type="datetimeFigureOut">
              <a:rPr lang="de-DE" smtClean="0"/>
              <a:pPr/>
              <a:t>28.06.2018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CE2A8-2A28-4D50-96BA-98FC8ACEB40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768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5FEC2-57D5-4C43-A423-27598654AB24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5CCBC32-B320-4556-825A-753F91FD81E4}" type="slidenum">
              <a:rPr lang="de-DE" altLang="de-DE" sz="1200" smtClean="0">
                <a:solidFill>
                  <a:prstClr val="black"/>
                </a:solidFill>
              </a:rPr>
              <a:pPr eaLnBrk="1" hangingPunct="1">
                <a:defRPr/>
              </a:pPr>
              <a:t>15</a:t>
            </a:fld>
            <a:endParaRPr lang="de-DE" altLang="de-DE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8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 descr="Hintergrund_Titel_ppt_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88"/>
            <a:ext cx="9215438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62" descr="D:\Eigene Dateien\Logos\LISUMLISUM\NEUNEUNEU\nur Logo\LOGO original Kopi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6024563"/>
            <a:ext cx="14763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3" descr="Logos_Brandenbg_Berli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60350"/>
            <a:ext cx="31924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323850" y="6005513"/>
            <a:ext cx="647700" cy="606425"/>
            <a:chOff x="179" y="10307"/>
            <a:chExt cx="1814" cy="1814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450" y="10473"/>
              <a:ext cx="1543" cy="15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9" name="AutoShape 4"/>
            <p:cNvCxnSpPr>
              <a:cxnSpLocks noChangeAspect="1" noChangeShapeType="1"/>
            </p:cNvCxnSpPr>
            <p:nvPr/>
          </p:nvCxnSpPr>
          <p:spPr bwMode="auto">
            <a:xfrm rot="20400000" flipV="1">
              <a:off x="909" y="10307"/>
              <a:ext cx="0" cy="1814"/>
            </a:xfrm>
            <a:prstGeom prst="straightConnector1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5"/>
            <p:cNvCxnSpPr>
              <a:cxnSpLocks noChangeAspect="1" noChangeShapeType="1"/>
            </p:cNvCxnSpPr>
            <p:nvPr/>
          </p:nvCxnSpPr>
          <p:spPr bwMode="auto">
            <a:xfrm rot="2400000">
              <a:off x="179" y="11462"/>
              <a:ext cx="1814" cy="0"/>
            </a:xfrm>
            <a:prstGeom prst="straightConnector1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06475" y="6308725"/>
            <a:ext cx="320516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de-DE" altLang="de-DE" sz="1300" b="1">
                <a:solidFill>
                  <a:srgbClr val="FF0000"/>
                </a:solidFill>
                <a:latin typeface="Arial" charset="0"/>
              </a:rPr>
              <a:t>Bildungsregion Berlin-Brandenburg</a:t>
            </a:r>
            <a:endParaRPr lang="de-DE" altLang="de-DE" b="1">
              <a:solidFill>
                <a:srgbClr val="000000"/>
              </a:solidFill>
            </a:endParaRPr>
          </a:p>
        </p:txBody>
      </p:sp>
      <p:pic>
        <p:nvPicPr>
          <p:cNvPr id="12" name="Bild 11" descr="Modulare_Qualifizieru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021388"/>
            <a:ext cx="7826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2" descr="by-nd_K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659563"/>
            <a:ext cx="812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/>
          <p:cNvSpPr txBox="1">
            <a:spLocks/>
          </p:cNvSpPr>
          <p:nvPr/>
        </p:nvSpPr>
        <p:spPr>
          <a:xfrm>
            <a:off x="1187450" y="6604000"/>
            <a:ext cx="7705725" cy="258763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FFFFFF">
                    <a:lumMod val="50000"/>
                  </a:srgbClr>
                </a:solidFill>
                <a:latin typeface="Arial Narrow" pitchFamily="34" charset="0"/>
                <a:ea typeface="MS PGothic" pitchFamily="34" charset="-128"/>
              </a:rPr>
              <a:t>Landesinstitut für  Schule und Medien Berlin-Brandenburg (2018)</a:t>
            </a:r>
            <a:endParaRPr lang="de-DE" dirty="0">
              <a:solidFill>
                <a:srgbClr val="FFFFFF">
                  <a:lumMod val="50000"/>
                </a:srgbClr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2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3162312"/>
            <a:ext cx="6858000" cy="1143000"/>
          </a:xfrm>
        </p:spPr>
        <p:txBody>
          <a:bodyPr/>
          <a:lstStyle>
            <a:lvl1pPr algn="ctr">
              <a:defRPr sz="3600" cap="none" baseline="0">
                <a:solidFill>
                  <a:srgbClr val="003366"/>
                </a:solidFill>
                <a:effectLst/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448188"/>
            <a:ext cx="684076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 baseline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8679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2350" cy="85725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de-DE" baseline="0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51521" y="1844824"/>
            <a:ext cx="8641654" cy="4536503"/>
          </a:xfrm>
        </p:spPr>
        <p:txBody>
          <a:bodyPr/>
          <a:lstStyle>
            <a:lvl1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eaLnBrk="1" hangingPunct="1">
              <a:defRPr lang="de-DE" sz="1200" kern="12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smtClean="0"/>
              <a:t>Referat 41, 2018  </a:t>
            </a:r>
            <a:endParaRPr dirty="0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93100" y="6408738"/>
            <a:ext cx="600075" cy="255587"/>
          </a:xfr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de-DE" altLang="de-DE" sz="1200" kern="12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CD41D05-F05E-40EB-9218-7BEA5C8E791E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FFFFFF">
                    <a:lumMod val="50000"/>
                  </a:srgbClr>
                </a:solidFill>
              </a:rPr>
              <a:t> </a:t>
            </a:r>
            <a:fld id="{DC287F1E-C95A-4C86-89D6-076B8D4BC312}" type="datetime1">
              <a:rPr lang="de-DE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pPr>
                <a:defRPr/>
              </a:pPr>
              <a:t>28.06.2018</a:t>
            </a:fld>
            <a:endParaRPr lang="de-DE" dirty="0">
              <a:solidFill>
                <a:srgbClr val="003366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7602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3600" cy="856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61045" y="1844824"/>
            <a:ext cx="8643600" cy="4536000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eaLnBrk="1" hangingPunct="1">
              <a:defRPr lang="de-DE" sz="1200" kern="12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smtClean="0"/>
              <a:t>Referat 41, 2018  </a:t>
            </a:r>
            <a:endParaRPr dirty="0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de-DE" altLang="de-DE" sz="1200" kern="12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A7DA1CC-EC1F-4D61-8EBF-F20254E6D902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FFFFFF">
                    <a:lumMod val="50000"/>
                  </a:srgbClr>
                </a:solidFill>
              </a:rPr>
              <a:t> </a:t>
            </a:r>
            <a:fld id="{727A801A-29C4-45BD-9B05-6654665610A2}" type="datetime1">
              <a:rPr lang="de-DE" smtClean="0">
                <a:solidFill>
                  <a:srgbClr val="002060"/>
                </a:solidFill>
              </a:rPr>
              <a:pPr>
                <a:defRPr/>
              </a:pPr>
              <a:t>28.06.2018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7918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2350" cy="857250"/>
          </a:xfrm>
        </p:spPr>
        <p:txBody>
          <a:bodyPr/>
          <a:lstStyle>
            <a:lvl1pPr>
              <a:defRPr baseline="0">
                <a:solidFill>
                  <a:srgbClr val="0033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eaLnBrk="1" hangingPunct="1">
              <a:defRPr lang="de-DE" sz="1200" kern="12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smtClean="0"/>
              <a:t>Referat 41, 2018  </a:t>
            </a:r>
            <a:endParaRPr dirty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de-DE" altLang="de-DE" sz="1200" kern="12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1001D45-0AB8-4371-B702-D76C2A29C81B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FFFFFF">
                    <a:lumMod val="50000"/>
                  </a:srgbClr>
                </a:solidFill>
              </a:rPr>
              <a:t> </a:t>
            </a:r>
            <a:fld id="{CE26E545-7555-48F9-AC9A-00504036946E}" type="datetime1">
              <a:rPr lang="de-DE" smtClean="0">
                <a:solidFill>
                  <a:srgbClr val="002060"/>
                </a:solidFill>
              </a:rPr>
              <a:pPr>
                <a:defRPr/>
              </a:pPr>
              <a:t>28.06.2018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7501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smtClean="0"/>
              <a:t>Referat 41, 2018  </a:t>
            </a:r>
            <a:endParaRPr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3B8C-7E2A-4DD4-BCF4-385A43262F43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>
                    <a:lumMod val="50000"/>
                  </a:srgbClr>
                </a:solidFill>
              </a:rPr>
              <a:t> </a:t>
            </a:r>
            <a:fld id="{6E143E84-79AD-48D8-B596-035E08E95D92}" type="datetime1">
              <a:rPr lang="de-DE" smtClean="0">
                <a:solidFill>
                  <a:srgbClr val="002060"/>
                </a:solidFill>
              </a:rPr>
              <a:pPr>
                <a:defRPr/>
              </a:pPr>
              <a:t>28.06.2018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1038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836712"/>
            <a:ext cx="8641175" cy="857237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0095" y="1772816"/>
            <a:ext cx="4114800" cy="4521486"/>
          </a:xfrm>
        </p:spPr>
        <p:txBody>
          <a:bodyPr/>
          <a:lstStyle>
            <a:lvl1pPr>
              <a:defRPr sz="28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9" y="1772816"/>
            <a:ext cx="4249736" cy="4521486"/>
          </a:xfrm>
        </p:spPr>
        <p:txBody>
          <a:bodyPr/>
          <a:lstStyle>
            <a:lvl1pPr>
              <a:defRPr sz="28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smtClean="0"/>
              <a:t>Referat 41, 2018  </a:t>
            </a:r>
            <a:endParaRPr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B011-5E0E-46E7-AF11-B7744786905A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>
                    <a:lumMod val="50000"/>
                  </a:srgbClr>
                </a:solidFill>
              </a:rPr>
              <a:t> </a:t>
            </a:r>
            <a:fld id="{4E9C21EF-51E6-4E59-88E1-856DB4D906E6}" type="datetime1">
              <a:rPr lang="de-DE" smtClean="0">
                <a:solidFill>
                  <a:srgbClr val="002060"/>
                </a:solidFill>
              </a:rPr>
              <a:pPr>
                <a:defRPr/>
              </a:pPr>
              <a:t>28.06.2018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8187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" Target="../slides/slide15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0" descr="Hintergrund_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78926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-36513" y="-26988"/>
            <a:ext cx="9178926" cy="8636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36613"/>
            <a:ext cx="8642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0350" y="1844675"/>
            <a:ext cx="86328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4275" y="6408738"/>
            <a:ext cx="70564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de-DE" sz="1200" kern="1200">
                <a:solidFill>
                  <a:srgbClr val="003366"/>
                </a:solidFill>
                <a:latin typeface="Arial Narrow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smtClean="0"/>
              <a:t>Referat 41, 2018  </a:t>
            </a:r>
            <a:endParaRPr dirty="0"/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3100" y="6408738"/>
            <a:ext cx="6000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de-DE" sz="1200" kern="1200">
                <a:solidFill>
                  <a:srgbClr val="003366"/>
                </a:solidFill>
                <a:latin typeface="Arial Narrow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F2E8504-4303-4ADF-BC0C-D28822CDD492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3080" name="Rectangle 2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269875" y="6408738"/>
            <a:ext cx="865188" cy="254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>
                    <a:lumMod val="50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FFFFFF">
                    <a:lumMod val="50000"/>
                  </a:srgbClr>
                </a:solidFill>
                <a:latin typeface="Arial Narrow" pitchFamily="34" charset="0"/>
                <a:ea typeface="MS PGothic" pitchFamily="34" charset="-128"/>
              </a:rPr>
              <a:t> </a:t>
            </a:r>
            <a:fld id="{F80F7E08-D05E-4D35-AE7A-84CA7A2CFF10}" type="datetime1">
              <a:rPr lang="de-DE" smtClean="0">
                <a:solidFill>
                  <a:srgbClr val="003366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28.06.2018</a:t>
            </a:fld>
            <a:endParaRPr lang="de-DE" dirty="0">
              <a:solidFill>
                <a:srgbClr val="003366"/>
              </a:solidFill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Datumsplatzhalter 3"/>
          <p:cNvSpPr txBox="1">
            <a:spLocks/>
          </p:cNvSpPr>
          <p:nvPr/>
        </p:nvSpPr>
        <p:spPr>
          <a:xfrm>
            <a:off x="3851275" y="6381750"/>
            <a:ext cx="865188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 dirty="0">
              <a:solidFill>
                <a:srgbClr val="FFFFFF">
                  <a:lumMod val="50000"/>
                </a:srgbClr>
              </a:solidFill>
              <a:latin typeface="Arial Narrow" pitchFamily="34" charset="0"/>
              <a:ea typeface="MS PGothic" pitchFamily="34" charset="-128"/>
            </a:endParaRPr>
          </a:p>
        </p:txBody>
      </p:sp>
      <p:grpSp>
        <p:nvGrpSpPr>
          <p:cNvPr id="1035" name="Gruppieren 22"/>
          <p:cNvGrpSpPr>
            <a:grpSpLocks/>
          </p:cNvGrpSpPr>
          <p:nvPr/>
        </p:nvGrpSpPr>
        <p:grpSpPr bwMode="auto">
          <a:xfrm>
            <a:off x="-36513" y="-100013"/>
            <a:ext cx="9180513" cy="936626"/>
            <a:chOff x="-36513" y="-100013"/>
            <a:chExt cx="9180513" cy="936626"/>
          </a:xfrm>
        </p:grpSpPr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-36513" y="-100013"/>
              <a:ext cx="9180513" cy="9366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pic>
          <p:nvPicPr>
            <p:cNvPr id="1039" name="Picture 38" descr="D:\Eigene Dateien\Logos\LISUMLISUM\NEUNEUNEU\nur Logo\LOGO original Kopie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588" y="317500"/>
              <a:ext cx="100012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Grafik 11" descr="Logos_Brandenbg_Berlin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02" y="73571"/>
              <a:ext cx="19145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6" name="Grafik 22" descr="by-nd_K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659563"/>
            <a:ext cx="812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Datumsplatzhalter 3"/>
          <p:cNvSpPr txBox="1">
            <a:spLocks/>
          </p:cNvSpPr>
          <p:nvPr/>
        </p:nvSpPr>
        <p:spPr>
          <a:xfrm>
            <a:off x="1187450" y="6604000"/>
            <a:ext cx="7705725" cy="258763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FFFFFF">
                    <a:lumMod val="50000"/>
                  </a:srgbClr>
                </a:solidFill>
                <a:latin typeface="Arial Narrow" pitchFamily="34" charset="0"/>
                <a:ea typeface="MS PGothic" pitchFamily="34" charset="-128"/>
              </a:rPr>
              <a:t>Landesinstitut für  Schule und Medien Berlin-Brandenburg (2018)</a:t>
            </a:r>
            <a:endParaRPr lang="de-DE" dirty="0">
              <a:solidFill>
                <a:srgbClr val="FFFFFF">
                  <a:lumMod val="50000"/>
                </a:srgbClr>
              </a:solidFill>
              <a:latin typeface="Arial Narrow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15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MS PGothic" pitchFamily="34" charset="-128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800">
          <a:solidFill>
            <a:srgbClr val="003366"/>
          </a:solidFill>
          <a:latin typeface="Verdana" pitchFamily="34" charset="0"/>
          <a:ea typeface="MS PGothic" pitchFamily="34" charset="-128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400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  <a:ea typeface="MS PGothic" pitchFamily="34" charset="-128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d/3.0/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159817" y="6408738"/>
            <a:ext cx="7056438" cy="449262"/>
          </a:xfrm>
        </p:spPr>
        <p:txBody>
          <a:bodyPr/>
          <a:lstStyle/>
          <a:p>
            <a:pPr>
              <a:defRPr/>
            </a:pPr>
            <a:r>
              <a:rPr lang="de-DE" dirty="0"/>
              <a:t>Referat 41, 2018  </a:t>
            </a:r>
          </a:p>
          <a:p>
            <a:pPr>
              <a:defRPr/>
            </a:pPr>
            <a:r>
              <a:rPr dirty="0" smtClean="0"/>
              <a:t>  </a:t>
            </a:r>
            <a:endParaRPr dirty="0"/>
          </a:p>
        </p:txBody>
      </p:sp>
      <p:sp>
        <p:nvSpPr>
          <p:cNvPr id="7" name="Rechteck 6"/>
          <p:cNvSpPr/>
          <p:nvPr/>
        </p:nvSpPr>
        <p:spPr>
          <a:xfrm>
            <a:off x="755576" y="1196752"/>
            <a:ext cx="79928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4000" b="1" kern="0" cap="small" dirty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		Tagung Am LISUM</a:t>
            </a:r>
            <a:endParaRPr lang="de-DE" sz="40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		</a:t>
            </a:r>
            <a:r>
              <a:rPr lang="de-DE" sz="3200" b="1" kern="0" cap="small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PERSPEKTIV</a:t>
            </a:r>
            <a:r>
              <a:rPr lang="de-DE" sz="3200" b="1" kern="0" cap="small" dirty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WECHSEL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</a:rPr>
              <a:t>Die Zusammenarbeit von Hort und Schule: </a:t>
            </a:r>
            <a:r>
              <a:rPr lang="de-DE" sz="2000" b="1" dirty="0" err="1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</a:rPr>
              <a:t>GOrBiKs</a:t>
            </a:r>
            <a:r>
              <a:rPr lang="de-DE" sz="2000" b="1" dirty="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</a:rPr>
              <a:t> II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</a:rPr>
              <a:t>und die übergreifenden Themen im Ganztag </a:t>
            </a:r>
            <a:r>
              <a:rPr lang="de-DE" sz="2000" b="1" kern="0" cap="small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de-DE" sz="4000" b="1" kern="0" cap="small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de-DE" sz="4000" b="1" kern="0" cap="small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</a:br>
            <a:r>
              <a:rPr lang="de-DE" sz="4000" b="1" kern="0" cap="small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4000" b="1" kern="0" dirty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de-DE" sz="4000" b="1" kern="0" dirty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</a:br>
            <a:r>
              <a:rPr lang="de-DE" sz="4000" b="1" kern="0" dirty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			</a:t>
            </a:r>
            <a:r>
              <a:rPr lang="de-DE" altLang="de-DE" sz="2400" b="1" kern="0" dirty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27. 06. 2018</a:t>
            </a:r>
            <a:r>
              <a:rPr lang="de-DE" altLang="de-DE" sz="2400" b="1" kern="0" dirty="0">
                <a:solidFill>
                  <a:srgbClr val="003366"/>
                </a:solidFill>
                <a:latin typeface="Arial" charset="0"/>
                <a:ea typeface="Verdana" pitchFamily="34" charset="0"/>
                <a:cs typeface="Arial" charset="0"/>
              </a:rPr>
              <a:t/>
            </a:r>
            <a:br>
              <a:rPr lang="de-DE" altLang="de-DE" sz="2400" b="1" kern="0" dirty="0">
                <a:solidFill>
                  <a:srgbClr val="003366"/>
                </a:solidFill>
                <a:latin typeface="Arial" charset="0"/>
                <a:ea typeface="Verdana" pitchFamily="34" charset="0"/>
                <a:cs typeface="Arial" charset="0"/>
              </a:rPr>
            </a:br>
            <a:endParaRPr lang="de-DE" sz="24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3400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706846" y="5918448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rgbClr val="002060"/>
                </a:solidFill>
              </a:rPr>
              <a:t>Zeichnung: Elisabeth Lemke (LISUM</a:t>
            </a:r>
            <a:r>
              <a:rPr lang="de-DE" sz="1200" dirty="0" smtClean="0">
                <a:solidFill>
                  <a:srgbClr val="002060"/>
                </a:solidFill>
              </a:rPr>
              <a:t>)</a:t>
            </a:r>
            <a:endParaRPr lang="de-DE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29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Referat 41, 2018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D41D05-F05E-40EB-9218-7BEA5C8E791E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6768752" cy="503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feld 1"/>
          <p:cNvSpPr txBox="1"/>
          <p:nvPr/>
        </p:nvSpPr>
        <p:spPr>
          <a:xfrm>
            <a:off x="5724128" y="600648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rgbClr val="002060"/>
                </a:solidFill>
              </a:rPr>
              <a:t>Zeichnung: Grit Díaz de Arce (LISUM)</a:t>
            </a:r>
            <a:endParaRPr lang="de-DE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5493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1. Arbeitsauftrag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de-DE" sz="1200" dirty="0" smtClean="0"/>
          </a:p>
          <a:p>
            <a:pPr marL="0" indent="0" algn="ctr">
              <a:buNone/>
            </a:pPr>
            <a:r>
              <a:rPr lang="de-DE" b="1" dirty="0" smtClean="0"/>
              <a:t>Finden Sie Anlässe für eine gemeinsame künstlerische Zusammenarbeit von Hort und Schule</a:t>
            </a:r>
            <a:r>
              <a:rPr lang="de-DE" dirty="0" smtClean="0"/>
              <a:t>:</a:t>
            </a:r>
          </a:p>
          <a:p>
            <a:pPr marL="0" indent="0" algn="ctr">
              <a:buNone/>
            </a:pPr>
            <a:endParaRPr lang="de-DE" sz="1400" dirty="0" smtClean="0"/>
          </a:p>
          <a:p>
            <a:pPr marL="0" indent="0" algn="ctr">
              <a:buNone/>
            </a:pPr>
            <a:r>
              <a:rPr lang="de-DE" dirty="0" smtClean="0"/>
              <a:t>1.Was macht mein Hort / meine Schule schon?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2. Was könnte mein Hort / meine Schule gemeinsam realisieren?</a:t>
            </a:r>
          </a:p>
          <a:p>
            <a:pPr marL="0" indent="0" algn="ctr">
              <a:lnSpc>
                <a:spcPct val="150000"/>
              </a:lnSpc>
              <a:buNone/>
            </a:pPr>
            <a:endParaRPr lang="de-DE" sz="32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Referat 41, 2018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733B8C-7E2A-4DD4-BCF4-385A43262F4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736603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Zusammenarbeit im Bereich Musik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1619672" y="6599238"/>
            <a:ext cx="7056438" cy="258762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Referat 41, 2018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733B8C-7E2A-4DD4-BCF4-385A43262F4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2483768" y="3140968"/>
            <a:ext cx="3744416" cy="1778496"/>
          </a:xfrm>
          <a:prstGeom prst="ellipse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MUSIK-Großprojekte als Anlässe für die Zusammenarbeit von Schule und Hort</a:t>
            </a:r>
            <a:endParaRPr lang="de-DE" dirty="0">
              <a:solidFill>
                <a:srgbClr val="00206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6084168" y="4365104"/>
            <a:ext cx="1152128" cy="29390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5" idx="5"/>
          </p:cNvCxnSpPr>
          <p:nvPr/>
        </p:nvCxnSpPr>
        <p:spPr>
          <a:xfrm>
            <a:off x="5679827" y="4659009"/>
            <a:ext cx="1183743" cy="82780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endCxn id="42" idx="0"/>
          </p:cNvCxnSpPr>
          <p:nvPr/>
        </p:nvCxnSpPr>
        <p:spPr>
          <a:xfrm>
            <a:off x="4716016" y="4941168"/>
            <a:ext cx="108012" cy="100811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2699793" y="4797152"/>
            <a:ext cx="720080" cy="100811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endCxn id="45" idx="3"/>
          </p:cNvCxnSpPr>
          <p:nvPr/>
        </p:nvCxnSpPr>
        <p:spPr>
          <a:xfrm flipH="1" flipV="1">
            <a:off x="1583160" y="3742293"/>
            <a:ext cx="900608" cy="16927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endCxn id="36" idx="1"/>
          </p:cNvCxnSpPr>
          <p:nvPr/>
        </p:nvCxnSpPr>
        <p:spPr>
          <a:xfrm flipV="1">
            <a:off x="5148064" y="2569260"/>
            <a:ext cx="1512168" cy="64371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endCxn id="40" idx="1"/>
          </p:cNvCxnSpPr>
          <p:nvPr/>
        </p:nvCxnSpPr>
        <p:spPr>
          <a:xfrm flipV="1">
            <a:off x="6156176" y="3505364"/>
            <a:ext cx="1008112" cy="23692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6660232" y="2276872"/>
            <a:ext cx="1224136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Band-, Chor-Contests</a:t>
            </a:r>
            <a:endParaRPr lang="de-DE" sz="1600" dirty="0"/>
          </a:p>
        </p:txBody>
      </p:sp>
      <p:sp>
        <p:nvSpPr>
          <p:cNvPr id="39" name="Textfeld 38"/>
          <p:cNvSpPr txBox="1"/>
          <p:nvPr/>
        </p:nvSpPr>
        <p:spPr>
          <a:xfrm>
            <a:off x="7236296" y="4437112"/>
            <a:ext cx="172819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Willkommensfeier</a:t>
            </a:r>
          </a:p>
          <a:p>
            <a:pPr algn="ctr"/>
            <a:r>
              <a:rPr lang="de-DE" sz="1600" dirty="0" smtClean="0"/>
              <a:t>(Einschulung)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7164288" y="3212976"/>
            <a:ext cx="1296144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Jahreszeiten-konzerte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6588224" y="5517232"/>
            <a:ext cx="1656184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Verabschiedungs-feier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067944" y="5949280"/>
            <a:ext cx="151216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Schul-, Stadt-, Dorffeste </a:t>
            </a:r>
            <a:endParaRPr lang="de-DE" dirty="0" smtClean="0"/>
          </a:p>
        </p:txBody>
      </p:sp>
      <p:sp>
        <p:nvSpPr>
          <p:cNvPr id="43" name="Textfeld 42"/>
          <p:cNvSpPr txBox="1"/>
          <p:nvPr/>
        </p:nvSpPr>
        <p:spPr>
          <a:xfrm>
            <a:off x="6876256" y="3911570"/>
            <a:ext cx="2016224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Weihnachtskonzert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251520" y="2326721"/>
            <a:ext cx="1512168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Literarisch-musikalisches</a:t>
            </a:r>
          </a:p>
          <a:p>
            <a:pPr algn="ctr"/>
            <a:r>
              <a:rPr lang="de-DE" sz="1600" dirty="0" smtClean="0"/>
              <a:t>Programme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251520" y="3573016"/>
            <a:ext cx="1331640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Projektwoche</a:t>
            </a:r>
          </a:p>
        </p:txBody>
      </p:sp>
      <p:cxnSp>
        <p:nvCxnSpPr>
          <p:cNvPr id="47" name="Gerade Verbindung mit Pfeil 46"/>
          <p:cNvCxnSpPr>
            <a:endCxn id="49" idx="0"/>
          </p:cNvCxnSpPr>
          <p:nvPr/>
        </p:nvCxnSpPr>
        <p:spPr>
          <a:xfrm flipH="1">
            <a:off x="1539208" y="4296117"/>
            <a:ext cx="1020843" cy="55649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405336" y="4852610"/>
            <a:ext cx="2267744" cy="33855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Musik zu Vernissagen</a:t>
            </a:r>
            <a:endParaRPr lang="de-DE" sz="1600" dirty="0"/>
          </a:p>
        </p:txBody>
      </p:sp>
      <p:sp>
        <p:nvSpPr>
          <p:cNvPr id="50" name="Textfeld 49"/>
          <p:cNvSpPr txBox="1"/>
          <p:nvPr/>
        </p:nvSpPr>
        <p:spPr>
          <a:xfrm>
            <a:off x="3131840" y="1988840"/>
            <a:ext cx="216024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 Schulmusical</a:t>
            </a:r>
            <a:endParaRPr lang="de-DE" sz="1600" dirty="0"/>
          </a:p>
        </p:txBody>
      </p:sp>
      <p:cxnSp>
        <p:nvCxnSpPr>
          <p:cNvPr id="52" name="Gerade Verbindung mit Pfeil 51"/>
          <p:cNvCxnSpPr/>
          <p:nvPr/>
        </p:nvCxnSpPr>
        <p:spPr>
          <a:xfrm flipV="1">
            <a:off x="4319582" y="2327394"/>
            <a:ext cx="0" cy="8135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 flipV="1">
            <a:off x="1763688" y="3057405"/>
            <a:ext cx="1512168" cy="2664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2102019" y="2452771"/>
            <a:ext cx="1781889" cy="33855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Tanz und Theater</a:t>
            </a:r>
            <a:endParaRPr lang="de-DE" sz="1600" dirty="0"/>
          </a:p>
        </p:txBody>
      </p:sp>
      <p:cxnSp>
        <p:nvCxnSpPr>
          <p:cNvPr id="37" name="Gerade Verbindung mit Pfeil 36"/>
          <p:cNvCxnSpPr>
            <a:endCxn id="35" idx="2"/>
          </p:cNvCxnSpPr>
          <p:nvPr/>
        </p:nvCxnSpPr>
        <p:spPr>
          <a:xfrm flipH="1" flipV="1">
            <a:off x="2992964" y="2791325"/>
            <a:ext cx="570924" cy="42165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1099040" y="5810163"/>
            <a:ext cx="2267744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Pausenangebote (</a:t>
            </a:r>
            <a:r>
              <a:rPr lang="de-DE" sz="1600" dirty="0" err="1" smtClean="0"/>
              <a:t>Rhythmicals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cxnSp>
        <p:nvCxnSpPr>
          <p:cNvPr id="48" name="Gerade Verbindung mit Pfeil 47"/>
          <p:cNvCxnSpPr>
            <a:stCxn id="5" idx="6"/>
            <a:endCxn id="43" idx="1"/>
          </p:cNvCxnSpPr>
          <p:nvPr/>
        </p:nvCxnSpPr>
        <p:spPr>
          <a:xfrm>
            <a:off x="6228184" y="4030216"/>
            <a:ext cx="648072" cy="5063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32098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2. Arbeitsauftrag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Referat 41, 2018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001D45-0AB8-4371-B702-D76C2A29C81B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51520" y="1844825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Wählen Sie ein konkretes künstlerisches </a:t>
            </a:r>
            <a:r>
              <a:rPr lang="de-DE" sz="2400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Projekt und </a:t>
            </a:r>
            <a:r>
              <a:rPr lang="de-DE" sz="24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erarbeiten Sie</a:t>
            </a:r>
            <a:r>
              <a:rPr lang="de-DE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de-DE" b="1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 sind die Akteure?</a:t>
            </a:r>
          </a:p>
          <a:p>
            <a:r>
              <a:rPr lang="de-DE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(Jg.-Stufe; Hortgruppen; Klassen; AG-Teilnehmer*innen)</a:t>
            </a:r>
          </a:p>
          <a:p>
            <a:endParaRPr lang="de-DE" sz="2000" b="1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 übernimmt welche Zuständigkeiten?</a:t>
            </a:r>
          </a:p>
          <a:p>
            <a:r>
              <a:rPr lang="de-DE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(abgeleitet aus dem  Ganztagbereich, z.B. AG  / aus Fächern und aus den übergreifenden Themen)?</a:t>
            </a:r>
          </a:p>
          <a:p>
            <a:endParaRPr lang="de-DE" b="1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 führt den  Projekt-„Zug“ an? </a:t>
            </a:r>
          </a:p>
          <a:p>
            <a:r>
              <a:rPr lang="de-DE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(Planung, Koordinierung, Durchführung, Dokumentation)</a:t>
            </a:r>
          </a:p>
          <a:p>
            <a:endParaRPr lang="de-DE" b="1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25004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642350" cy="857250"/>
          </a:xfrm>
        </p:spPr>
        <p:txBody>
          <a:bodyPr/>
          <a:lstStyle/>
          <a:p>
            <a:pPr algn="ctr"/>
            <a:r>
              <a:rPr lang="de-DE" sz="2400" dirty="0" smtClean="0"/>
              <a:t>Musik-Großprojekt</a:t>
            </a:r>
            <a:endParaRPr lang="de-DE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187624" y="6599238"/>
            <a:ext cx="7056438" cy="258762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Referat 41, 2018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001D45-0AB8-4371-B702-D76C2A29C81B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2977123" y="3068960"/>
            <a:ext cx="3096344" cy="1202432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2060"/>
                </a:solidFill>
              </a:rPr>
              <a:t>Weihnachtsmusical</a:t>
            </a:r>
            <a:endParaRPr lang="de-DE" b="1" dirty="0">
              <a:solidFill>
                <a:srgbClr val="00206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5731822" y="2736241"/>
            <a:ext cx="1148226" cy="55712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5220072" y="2196181"/>
            <a:ext cx="108012" cy="93610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4723256" y="1620117"/>
            <a:ext cx="1728192" cy="57606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Schule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6521597" y="4847964"/>
            <a:ext cx="2088232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Kooperations-</a:t>
            </a:r>
          </a:p>
          <a:p>
            <a:pPr algn="ctr"/>
            <a:r>
              <a:rPr lang="de-DE" dirty="0" err="1" smtClean="0">
                <a:solidFill>
                  <a:srgbClr val="002060"/>
                </a:solidFill>
              </a:rPr>
              <a:t>partner</a:t>
            </a:r>
            <a:r>
              <a:rPr lang="de-DE" dirty="0" smtClean="0">
                <a:solidFill>
                  <a:srgbClr val="002060"/>
                </a:solidFill>
              </a:rPr>
              <a:t>*innen</a:t>
            </a:r>
          </a:p>
        </p:txBody>
      </p:sp>
      <p:sp>
        <p:nvSpPr>
          <p:cNvPr id="35" name="Rechteck 34"/>
          <p:cNvSpPr/>
          <p:nvPr/>
        </p:nvSpPr>
        <p:spPr>
          <a:xfrm>
            <a:off x="7028846" y="3573016"/>
            <a:ext cx="1728192" cy="576064"/>
          </a:xfrm>
          <a:prstGeom prst="rect">
            <a:avLst/>
          </a:prstGeom>
          <a:solidFill>
            <a:srgbClr val="99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Eltern</a:t>
            </a:r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6876256" y="2376201"/>
            <a:ext cx="1728192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Hort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4253936" y="5417849"/>
            <a:ext cx="2088232" cy="64807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übergreifende Themen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11660" y="5398876"/>
            <a:ext cx="2376264" cy="57606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Sprach- und Medienbildung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763688" y="1620117"/>
            <a:ext cx="1728192" cy="57606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Fächer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208221" y="2838690"/>
            <a:ext cx="1728192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andere Lernorte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323528" y="4316642"/>
            <a:ext cx="2376264" cy="57606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Bildungsbereiche</a:t>
            </a:r>
            <a:endParaRPr lang="de-DE" dirty="0">
              <a:solidFill>
                <a:srgbClr val="002060"/>
              </a:solidFill>
            </a:endParaRPr>
          </a:p>
        </p:txBody>
      </p:sp>
      <p:cxnSp>
        <p:nvCxnSpPr>
          <p:cNvPr id="29" name="Gerade Verbindung mit Pfeil 28"/>
          <p:cNvCxnSpPr/>
          <p:nvPr/>
        </p:nvCxnSpPr>
        <p:spPr>
          <a:xfrm flipH="1" flipV="1">
            <a:off x="3070532" y="2196181"/>
            <a:ext cx="716042" cy="93018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5" idx="5"/>
          </p:cNvCxnSpPr>
          <p:nvPr/>
        </p:nvCxnSpPr>
        <p:spPr>
          <a:xfrm>
            <a:off x="5620018" y="4095300"/>
            <a:ext cx="1408828" cy="72700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6014349" y="3861048"/>
            <a:ext cx="1014497" cy="10524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4571043" y="4297052"/>
            <a:ext cx="180020" cy="110182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2977123" y="4258655"/>
            <a:ext cx="914703" cy="113104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H="1" flipV="1">
            <a:off x="1942168" y="3293368"/>
            <a:ext cx="1008112" cy="37680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H="1">
            <a:off x="1691680" y="3861048"/>
            <a:ext cx="1378852" cy="43600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2889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770772" y="4941168"/>
            <a:ext cx="3569219" cy="307777"/>
          </a:xfrm>
          <a:extLst>
            <a:ext uri="{FAA26D3D-D897-4be2-8F04-BA451C77F1D7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sz="1400" dirty="0" smtClean="0">
                <a:solidFill>
                  <a:srgbClr val="002060"/>
                </a:solidFill>
                <a:ea typeface="Verdana" pitchFamily="34" charset="0"/>
              </a:rPr>
              <a:t>Hinweise zur Verwendung</a:t>
            </a:r>
            <a:endParaRPr sz="1400" dirty="0" smtClean="0">
              <a:noFill/>
              <a:ea typeface="Verdana" pitchFamily="34" charset="0"/>
            </a:endParaRPr>
          </a:p>
        </p:txBody>
      </p:sp>
      <p:sp>
        <p:nvSpPr>
          <p:cNvPr id="13315" name="Fußzeilenplatzhalter 30"/>
          <p:cNvSpPr>
            <a:spLocks noGrp="1"/>
          </p:cNvSpPr>
          <p:nvPr>
            <p:ph type="ftr" sz="quarter" idx="10"/>
          </p:nvPr>
        </p:nvSpPr>
        <p:spPr>
          <a:xfrm>
            <a:off x="1203898" y="6599238"/>
            <a:ext cx="7056438" cy="2587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altLang="de-DE" sz="12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3316" name="Foliennummernplatzhalt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8EA168DA-D1F0-4705-AAD6-F5ECFF485454}" type="slidenum">
              <a:rPr sz="1200" smtClean="0">
                <a:solidFill>
                  <a:srgbClr val="002060"/>
                </a:solidFill>
              </a:rPr>
              <a:pPr eaLnBrk="1" hangingPunct="1">
                <a:defRPr/>
              </a:pPr>
              <a:t>15</a:t>
            </a:fld>
            <a:endParaRPr sz="1200" smtClean="0">
              <a:solidFill>
                <a:srgbClr val="002060"/>
              </a:solidFill>
            </a:endParaRPr>
          </a:p>
        </p:txBody>
      </p:sp>
      <p:sp>
        <p:nvSpPr>
          <p:cNvPr id="15362" name="Inhaltsplatzhalter 6"/>
          <p:cNvSpPr>
            <a:spLocks noGrp="1"/>
          </p:cNvSpPr>
          <p:nvPr>
            <p:ph idx="1"/>
          </p:nvPr>
        </p:nvSpPr>
        <p:spPr>
          <a:xfrm>
            <a:off x="2123728" y="1700808"/>
            <a:ext cx="5112568" cy="2520280"/>
          </a:xfrm>
        </p:spPr>
        <p:txBody>
          <a:bodyPr/>
          <a:lstStyle/>
          <a:p>
            <a:pPr>
              <a:buNone/>
              <a:defRPr/>
            </a:pPr>
            <a:r>
              <a:rPr lang="de-DE" sz="2000" b="1" dirty="0" smtClean="0">
                <a:latin typeface="+mn-lt"/>
                <a:ea typeface="MS PGothic" pitchFamily="34" charset="-128"/>
              </a:rPr>
              <a:t>Vielen Dank für Ihre Aufmerksamkeit!</a:t>
            </a:r>
          </a:p>
          <a:p>
            <a:pPr>
              <a:buNone/>
              <a:defRPr/>
            </a:pPr>
            <a:endParaRPr lang="de-DE" sz="2000" b="1" dirty="0">
              <a:latin typeface="+mn-lt"/>
              <a:ea typeface="MS PGothic" pitchFamily="34" charset="-128"/>
            </a:endParaRPr>
          </a:p>
          <a:p>
            <a:pPr>
              <a:buNone/>
              <a:defRPr/>
            </a:pPr>
            <a:r>
              <a:rPr lang="de-DE" sz="2000" b="1" dirty="0" smtClean="0">
                <a:latin typeface="+mn-lt"/>
                <a:ea typeface="MS PGothic" pitchFamily="34" charset="-128"/>
              </a:rPr>
              <a:t>Grit </a:t>
            </a:r>
            <a:r>
              <a:rPr lang="de-DE" sz="2000" b="1" dirty="0">
                <a:latin typeface="+mn-lt"/>
                <a:ea typeface="MS PGothic" pitchFamily="34" charset="-128"/>
              </a:rPr>
              <a:t>Diaz de Arce</a:t>
            </a:r>
          </a:p>
          <a:p>
            <a:pPr>
              <a:buNone/>
              <a:defRPr/>
            </a:pPr>
            <a:r>
              <a:rPr lang="de-DE" sz="1800" dirty="0">
                <a:latin typeface="+mn-lt"/>
                <a:ea typeface="MS PGothic" pitchFamily="34" charset="-128"/>
              </a:rPr>
              <a:t>Tel.: 03378 209-452</a:t>
            </a:r>
          </a:p>
          <a:p>
            <a:pPr>
              <a:buNone/>
              <a:defRPr/>
            </a:pPr>
            <a:r>
              <a:rPr lang="de-DE" sz="1800" dirty="0">
                <a:latin typeface="+mn-lt"/>
                <a:ea typeface="MS PGothic" pitchFamily="34" charset="-128"/>
              </a:rPr>
              <a:t>grit.diazdearce@lisum.berlin-brandenburg.de</a:t>
            </a:r>
          </a:p>
          <a:p>
            <a:pPr>
              <a:buNone/>
              <a:defRPr/>
            </a:pPr>
            <a:endParaRPr lang="de-DE" sz="2000" b="1" dirty="0" smtClean="0">
              <a:latin typeface="+mn-lt"/>
              <a:ea typeface="MS PGothic" pitchFamily="34" charset="-128"/>
            </a:endParaRPr>
          </a:p>
          <a:p>
            <a:pPr>
              <a:buNone/>
              <a:defRPr/>
            </a:pPr>
            <a:endParaRPr lang="de-DE" dirty="0">
              <a:ea typeface="MS PGothic" pitchFamily="34" charset="-128"/>
            </a:endParaRPr>
          </a:p>
          <a:p>
            <a:pPr>
              <a:buNone/>
              <a:defRPr/>
            </a:pPr>
            <a:endParaRPr lang="de-DE" dirty="0">
              <a:ea typeface="MS PGothic" pitchFamily="34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de-DE" dirty="0" smtClean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sz="2400" dirty="0" smtClean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sz="2400" dirty="0" smtClean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sz="1200" dirty="0">
              <a:ea typeface="MS PGothic" pitchFamily="34" charset="-128"/>
            </a:endParaRPr>
          </a:p>
          <a:p>
            <a:pPr marL="0" lvl="0" indent="0" algn="r">
              <a:spcBef>
                <a:spcPct val="0"/>
              </a:spcBef>
              <a:buClrTx/>
              <a:buNone/>
              <a:defRPr/>
            </a:pPr>
            <a:r>
              <a:rPr lang="de-DE" sz="1200" kern="1200" dirty="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rPr>
              <a:t>Referat 41, 2018  </a:t>
            </a:r>
          </a:p>
          <a:p>
            <a:pPr>
              <a:buFont typeface="Wingdings" pitchFamily="2" charset="2"/>
              <a:buNone/>
              <a:defRPr/>
            </a:pPr>
            <a:endParaRPr lang="de-DE" sz="2400" dirty="0" smtClean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sz="2400" dirty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sz="2400" dirty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sz="2400" dirty="0" smtClean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sz="2400" dirty="0" smtClean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dirty="0" smtClean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dirty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dirty="0" smtClean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dirty="0" smtClean="0">
              <a:ea typeface="MS PGothic" pitchFamily="34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de-DE" dirty="0" smtClean="0">
              <a:ea typeface="MS PGothic" pitchFamily="34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de-DE" sz="1200" dirty="0" smtClean="0">
              <a:ea typeface="MS PGothic" pitchFamily="34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de-DE" dirty="0" smtClean="0">
              <a:ea typeface="MS PGothic" pitchFamily="34" charset="-128"/>
            </a:endParaRPr>
          </a:p>
        </p:txBody>
      </p:sp>
      <p:grpSp>
        <p:nvGrpSpPr>
          <p:cNvPr id="13322" name="Gruppieren 17"/>
          <p:cNvGrpSpPr>
            <a:grpSpLocks/>
          </p:cNvGrpSpPr>
          <p:nvPr/>
        </p:nvGrpSpPr>
        <p:grpSpPr bwMode="auto">
          <a:xfrm>
            <a:off x="2531454" y="5357926"/>
            <a:ext cx="6612546" cy="1003913"/>
            <a:chOff x="4022676" y="5657405"/>
            <a:chExt cx="7031819" cy="816565"/>
          </a:xfrm>
        </p:grpSpPr>
        <p:sp>
          <p:nvSpPr>
            <p:cNvPr id="13323" name="Textfeld 15"/>
            <p:cNvSpPr txBox="1">
              <a:spLocks noChangeArrowheads="1"/>
            </p:cNvSpPr>
            <p:nvPr/>
          </p:nvSpPr>
          <p:spPr bwMode="auto">
            <a:xfrm>
              <a:off x="4048803" y="6196971"/>
              <a:ext cx="64191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800">
                  <a:solidFill>
                    <a:srgbClr val="003366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400">
                  <a:solidFill>
                    <a:srgbClr val="0033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033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200" dirty="0">
                  <a:cs typeface="Arial" charset="0"/>
                </a:rPr>
                <a:t>Landesinstitut für Schule und Medien Berlin-Brandenburg (</a:t>
              </a:r>
              <a:r>
                <a:rPr lang="de-DE" altLang="de-DE" sz="1200" dirty="0" smtClean="0">
                  <a:cs typeface="Arial" charset="0"/>
                </a:rPr>
                <a:t>2018)</a:t>
              </a:r>
              <a:endParaRPr lang="de-DE" altLang="de-DE" sz="1200" dirty="0">
                <a:cs typeface="Arial" charset="0"/>
              </a:endParaRPr>
            </a:p>
          </p:txBody>
        </p:sp>
        <p:sp>
          <p:nvSpPr>
            <p:cNvPr id="13324" name="Textfeld 16"/>
            <p:cNvSpPr txBox="1">
              <a:spLocks noChangeArrowheads="1"/>
            </p:cNvSpPr>
            <p:nvPr/>
          </p:nvSpPr>
          <p:spPr bwMode="auto">
            <a:xfrm>
              <a:off x="4022676" y="5657405"/>
              <a:ext cx="7031819" cy="46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800">
                  <a:solidFill>
                    <a:srgbClr val="003366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400">
                  <a:solidFill>
                    <a:srgbClr val="0033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033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200" dirty="0">
                  <a:cs typeface="Arial" charset="0"/>
                </a:rPr>
                <a:t>Dieses Werk ist lizenziert unter </a:t>
              </a:r>
              <a:r>
                <a:rPr lang="de-DE" altLang="de-DE" sz="1200" dirty="0" smtClean="0">
                  <a:cs typeface="Arial" charset="0"/>
                </a:rPr>
                <a:t>einer </a:t>
              </a:r>
              <a:r>
                <a:rPr lang="de-DE" altLang="de-DE" sz="1200" dirty="0" smtClean="0">
                  <a:solidFill>
                    <a:srgbClr val="002060"/>
                  </a:solidFill>
                  <a:cs typeface="Arial" charset="0"/>
                  <a:hlinkClick r:id="rId3"/>
                </a:rPr>
                <a:t>Creative </a:t>
              </a:r>
              <a:r>
                <a:rPr lang="de-DE" altLang="de-DE" sz="1200" dirty="0" err="1">
                  <a:solidFill>
                    <a:srgbClr val="002060"/>
                  </a:solidFill>
                  <a:cs typeface="Arial" charset="0"/>
                  <a:hlinkClick r:id="rId3"/>
                </a:rPr>
                <a:t>Commons</a:t>
              </a:r>
              <a:r>
                <a:rPr lang="de-DE" altLang="de-DE" sz="1200" dirty="0">
                  <a:solidFill>
                    <a:srgbClr val="002060"/>
                  </a:solidFill>
                  <a:cs typeface="Arial" charset="0"/>
                  <a:hlinkClick r:id="rId3"/>
                </a:rPr>
                <a:t> </a:t>
              </a:r>
              <a:r>
                <a:rPr lang="de-DE" altLang="de-DE" sz="1200" dirty="0" smtClean="0">
                  <a:solidFill>
                    <a:srgbClr val="002060"/>
                  </a:solidFill>
                  <a:cs typeface="Arial" charset="0"/>
                  <a:hlinkClick r:id=""/>
                </a:rPr>
                <a:t>Namensnennung-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200" dirty="0" smtClean="0">
                  <a:solidFill>
                    <a:srgbClr val="002060"/>
                  </a:solidFill>
                  <a:cs typeface="Arial" charset="0"/>
                  <a:hlinkClick r:id=""/>
                </a:rPr>
                <a:t>Keine </a:t>
              </a:r>
              <a:r>
                <a:rPr lang="de-DE" altLang="de-DE" sz="1200" dirty="0">
                  <a:solidFill>
                    <a:srgbClr val="002060"/>
                  </a:solidFill>
                  <a:cs typeface="Arial" charset="0"/>
                  <a:hlinkClick r:id="rId3"/>
                </a:rPr>
                <a:t>Bearbeitung 3.0 Deutschland Lizenz</a:t>
              </a:r>
              <a:r>
                <a:rPr lang="de-DE" altLang="de-DE" sz="1200" dirty="0">
                  <a:cs typeface="Arial" charset="0"/>
                </a:rPr>
                <a:t>.</a:t>
              </a:r>
              <a:endParaRPr lang="de-DE" altLang="de-DE" sz="1200" dirty="0">
                <a:solidFill>
                  <a:srgbClr val="000000"/>
                </a:solidFill>
                <a:latin typeface="Arial Narrow" pitchFamily="34" charset="0"/>
                <a:cs typeface="Arial" charset="0"/>
              </a:endParaRPr>
            </a:p>
          </p:txBody>
        </p:sp>
      </p:grpSp>
      <p:pic>
        <p:nvPicPr>
          <p:cNvPr id="1027" name="Picture 3" descr="by-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98" y="5392209"/>
            <a:ext cx="936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3549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3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Herzlich Willkommen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259601" y="1759279"/>
            <a:ext cx="8642350" cy="3829961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de-DE" altLang="de-DE" sz="2400" b="1" dirty="0" smtClean="0">
                <a:latin typeface="+mj-lt"/>
              </a:rPr>
              <a:t>Workshop 9</a:t>
            </a:r>
          </a:p>
          <a:p>
            <a:pPr algn="ctr">
              <a:buNone/>
            </a:pPr>
            <a:r>
              <a:rPr lang="de-DE" b="1" dirty="0" smtClean="0">
                <a:solidFill>
                  <a:srgbClr val="002060"/>
                </a:solidFill>
                <a:latin typeface="+mj-lt"/>
              </a:rPr>
              <a:t>Musik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de-DE" dirty="0" smtClean="0">
                <a:solidFill>
                  <a:srgbClr val="FFFF00"/>
                </a:solidFill>
                <a:latin typeface="+mj-lt"/>
              </a:rPr>
              <a:t>−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Zu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sa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mm</a:t>
            </a:r>
            <a:r>
              <a:rPr lang="de-DE" dirty="0" smtClean="0">
                <a:solidFill>
                  <a:srgbClr val="00B0F0"/>
                </a:solidFill>
                <a:latin typeface="+mj-lt"/>
              </a:rPr>
              <a:t>en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kl</a:t>
            </a:r>
            <a:r>
              <a:rPr lang="de-DE" dirty="0" smtClean="0">
                <a:solidFill>
                  <a:srgbClr val="FFC000"/>
                </a:solidFill>
                <a:latin typeface="+mj-lt"/>
              </a:rPr>
              <a:t>a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ng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macht die </a:t>
            </a:r>
            <a:r>
              <a:rPr lang="de-DE" dirty="0" smtClean="0">
                <a:solidFill>
                  <a:srgbClr val="002060"/>
                </a:solidFill>
                <a:latin typeface="+mj-lt"/>
              </a:rPr>
              <a:t>Musik</a:t>
            </a:r>
          </a:p>
          <a:p>
            <a:pPr algn="ctr">
              <a:buNone/>
            </a:pPr>
            <a:r>
              <a:rPr lang="de-DE" dirty="0" smtClean="0">
                <a:latin typeface="+mj-lt"/>
              </a:rPr>
              <a:t> </a:t>
            </a:r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endParaRPr lang="de-DE" sz="2000" dirty="0" smtClean="0"/>
          </a:p>
          <a:p>
            <a:pPr algn="ctr">
              <a:buNone/>
            </a:pPr>
            <a:endParaRPr lang="de-DE" sz="2000" dirty="0" smtClean="0"/>
          </a:p>
          <a:p>
            <a:pPr algn="ctr">
              <a:buNone/>
            </a:pPr>
            <a:endParaRPr lang="de-DE" sz="2000" dirty="0" smtClean="0"/>
          </a:p>
          <a:p>
            <a:pPr algn="ctr">
              <a:buNone/>
            </a:pPr>
            <a:r>
              <a:rPr lang="de-DE" sz="2000" dirty="0" smtClean="0">
                <a:latin typeface="+mj-lt"/>
              </a:rPr>
              <a:t>(Elisabeth Lemke, LISUM) 	</a:t>
            </a:r>
          </a:p>
          <a:p>
            <a:pPr marL="0" indent="0" algn="ctr">
              <a:buFont typeface="Wingdings" pitchFamily="2" charset="2"/>
              <a:buNone/>
            </a:pPr>
            <a:endParaRPr lang="de-DE" altLang="de-DE" sz="2400" b="1" dirty="0" smtClean="0"/>
          </a:p>
          <a:p>
            <a:pPr marL="0" indent="0" algn="ctr">
              <a:buNone/>
            </a:pPr>
            <a:r>
              <a:rPr lang="de-DE" altLang="de-DE" sz="2400" b="1" dirty="0" smtClean="0">
                <a:latin typeface="+mj-lt"/>
              </a:rPr>
              <a:t>Grit Diaz de Arce, </a:t>
            </a:r>
            <a:r>
              <a:rPr lang="de-DE" altLang="de-DE" sz="2400" b="1" dirty="0">
                <a:latin typeface="+mj-lt"/>
              </a:rPr>
              <a:t>LISUM</a:t>
            </a:r>
          </a:p>
        </p:txBody>
      </p:sp>
      <p:sp>
        <p:nvSpPr>
          <p:cNvPr id="1229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259632" y="6599238"/>
            <a:ext cx="7056438" cy="258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4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900" dirty="0"/>
              <a:t>Referat 41, 2018  </a:t>
            </a:r>
          </a:p>
        </p:txBody>
      </p:sp>
      <p:sp>
        <p:nvSpPr>
          <p:cNvPr id="1229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4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CA82F62-8599-45EF-AD93-B0775D12641C}" type="slidenum">
              <a:rPr sz="900" smtClean="0">
                <a:solidFill>
                  <a:srgbClr val="00206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sz="900" smtClean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24238"/>
            <a:ext cx="14287" cy="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G:\Ganztag\BB_Tagung_2018_06_27_Schulteams\Flyer Laufkarte\Vorfassungen Flyer Laufkarte\Bild_ Perspekti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64" y="2852936"/>
            <a:ext cx="2948372" cy="273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188569" y="5315865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rgbClr val="002060"/>
                </a:solidFill>
              </a:rPr>
              <a:t>Zeichnung: Elisabeth Lemke (LISUM</a:t>
            </a:r>
            <a:r>
              <a:rPr lang="de-DE" sz="1200" dirty="0" smtClean="0">
                <a:solidFill>
                  <a:srgbClr val="002060"/>
                </a:solidFill>
              </a:rPr>
              <a:t>)</a:t>
            </a:r>
            <a:endParaRPr lang="de-DE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79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800" dirty="0" smtClean="0">
                <a:latin typeface="+mj-lt"/>
              </a:rPr>
              <a:t>Tagesplan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824536"/>
          </a:xfrm>
          <a:noFill/>
        </p:spPr>
        <p:txBody>
          <a:bodyPr/>
          <a:lstStyle/>
          <a:p>
            <a:pPr marL="0" indent="0" eaLnBrk="1" fontAlgn="t" hangingPunct="1">
              <a:buFont typeface="Wingdings" pitchFamily="2" charset="2"/>
              <a:buNone/>
              <a:defRPr/>
            </a:pPr>
            <a:endParaRPr lang="de-DE" sz="1200" dirty="0"/>
          </a:p>
          <a:p>
            <a:pPr marL="0" indent="0" eaLnBrk="1" fontAlgn="t" hangingPunct="1">
              <a:buNone/>
              <a:defRPr/>
            </a:pPr>
            <a:r>
              <a:rPr lang="de-DE" sz="2400" dirty="0" smtClean="0">
                <a:latin typeface="+mn-lt"/>
              </a:rPr>
              <a:t>		11:00	</a:t>
            </a:r>
            <a:r>
              <a:rPr lang="de-DE" sz="2400" b="1" dirty="0" smtClean="0">
                <a:latin typeface="+mn-lt"/>
              </a:rPr>
              <a:t>1.Workshop-Runde</a:t>
            </a:r>
          </a:p>
          <a:p>
            <a:pPr marL="0" indent="0" eaLnBrk="1" fontAlgn="t" hangingPunct="1">
              <a:buNone/>
              <a:defRPr/>
            </a:pPr>
            <a:r>
              <a:rPr lang="de-DE" sz="2400" b="1" dirty="0" smtClean="0">
                <a:latin typeface="+mn-lt"/>
              </a:rPr>
              <a:t>			</a:t>
            </a:r>
            <a:r>
              <a:rPr lang="de-DE" sz="1800" b="1" dirty="0" err="1" smtClean="0">
                <a:latin typeface="+mn-lt"/>
              </a:rPr>
              <a:t>Warming</a:t>
            </a:r>
            <a:r>
              <a:rPr lang="de-DE" sz="1800" b="1" dirty="0" smtClean="0">
                <a:latin typeface="+mn-lt"/>
              </a:rPr>
              <a:t> </a:t>
            </a:r>
            <a:r>
              <a:rPr lang="de-DE" sz="1800" b="1" dirty="0" err="1" smtClean="0">
                <a:latin typeface="+mn-lt"/>
              </a:rPr>
              <a:t>up</a:t>
            </a:r>
            <a:r>
              <a:rPr lang="de-DE" sz="1800" b="1" dirty="0" smtClean="0">
                <a:latin typeface="+mn-lt"/>
              </a:rPr>
              <a:t>: Sprechfuge</a:t>
            </a:r>
          </a:p>
          <a:p>
            <a:pPr marL="0" indent="0" eaLnBrk="1" fontAlgn="t" hangingPunct="1">
              <a:buNone/>
              <a:defRPr/>
            </a:pPr>
            <a:r>
              <a:rPr lang="de-DE" sz="1800" b="1" dirty="0" smtClean="0">
                <a:latin typeface="+mn-lt"/>
              </a:rPr>
              <a:t>			Input (Bildungsbereiche/ </a:t>
            </a:r>
            <a:r>
              <a:rPr lang="de-DE" sz="1800" b="1" dirty="0" err="1" smtClean="0">
                <a:latin typeface="+mn-lt"/>
              </a:rPr>
              <a:t>üT</a:t>
            </a:r>
            <a:r>
              <a:rPr lang="de-DE" sz="1800" b="1" dirty="0" smtClean="0">
                <a:latin typeface="+mn-lt"/>
              </a:rPr>
              <a:t> / </a:t>
            </a:r>
            <a:r>
              <a:rPr lang="de-DE" sz="1800" b="1" dirty="0" err="1" smtClean="0">
                <a:latin typeface="+mn-lt"/>
              </a:rPr>
              <a:t>GOrBiKS</a:t>
            </a:r>
            <a:r>
              <a:rPr lang="de-DE" sz="1800" b="1" dirty="0" smtClean="0">
                <a:latin typeface="+mn-lt"/>
              </a:rPr>
              <a:t> II)</a:t>
            </a:r>
          </a:p>
          <a:p>
            <a:pPr marL="0" indent="0" eaLnBrk="1" fontAlgn="t" hangingPunct="1">
              <a:buNone/>
              <a:defRPr/>
            </a:pPr>
            <a:r>
              <a:rPr lang="de-DE" sz="1800" b="1" dirty="0" smtClean="0">
                <a:latin typeface="+mn-lt"/>
              </a:rPr>
              <a:t>			Anlässe der Zusammenarbeit</a:t>
            </a:r>
          </a:p>
          <a:p>
            <a:pPr marL="0" indent="0" eaLnBrk="1" fontAlgn="t" hangingPunct="1">
              <a:buNone/>
              <a:defRPr/>
            </a:pPr>
            <a:r>
              <a:rPr lang="de-DE" sz="1800" b="1" dirty="0" smtClean="0">
                <a:latin typeface="+mn-lt"/>
              </a:rPr>
              <a:t>			Ausarbeitung eines konkreten Projekts</a:t>
            </a:r>
          </a:p>
          <a:p>
            <a:pPr marL="0" indent="0" eaLnBrk="1" fontAlgn="t" hangingPunct="1">
              <a:buNone/>
              <a:defRPr/>
            </a:pPr>
            <a:r>
              <a:rPr lang="de-DE" sz="1800" dirty="0" smtClean="0">
                <a:latin typeface="+mn-lt"/>
              </a:rPr>
              <a:t>			</a:t>
            </a:r>
            <a:r>
              <a:rPr lang="de-DE" sz="1800" b="1" dirty="0" smtClean="0">
                <a:latin typeface="+mn-lt"/>
              </a:rPr>
              <a:t>Präsentation</a:t>
            </a:r>
            <a:endParaRPr lang="de-DE" sz="1800" b="1" dirty="0">
              <a:latin typeface="+mn-lt"/>
            </a:endParaRPr>
          </a:p>
          <a:p>
            <a:pPr fontAlgn="t">
              <a:buNone/>
              <a:defRPr/>
            </a:pPr>
            <a:r>
              <a:rPr lang="de-DE" sz="2400" dirty="0" smtClean="0">
                <a:latin typeface="+mn-lt"/>
              </a:rPr>
              <a:t>			12:30   </a:t>
            </a:r>
            <a:r>
              <a:rPr lang="de-DE" sz="2400" b="1" dirty="0" smtClean="0">
                <a:latin typeface="+mn-lt"/>
              </a:rPr>
              <a:t>Mittagspause</a:t>
            </a:r>
            <a:r>
              <a:rPr lang="de-DE" sz="2400" dirty="0" smtClean="0">
                <a:latin typeface="+mn-lt"/>
              </a:rPr>
              <a:t> </a:t>
            </a:r>
          </a:p>
          <a:p>
            <a:pPr marL="0" indent="0" fontAlgn="t">
              <a:buNone/>
              <a:defRPr/>
            </a:pPr>
            <a:r>
              <a:rPr lang="de-DE" sz="2400" dirty="0" smtClean="0">
                <a:latin typeface="+mn-lt"/>
              </a:rPr>
              <a:t>		13:30	</a:t>
            </a:r>
            <a:r>
              <a:rPr lang="de-DE" sz="2400" b="1" dirty="0" smtClean="0">
                <a:latin typeface="+mn-lt"/>
              </a:rPr>
              <a:t>2. Workshop-Runde</a:t>
            </a:r>
          </a:p>
          <a:p>
            <a:pPr marL="0" indent="0" fontAlgn="t">
              <a:buNone/>
              <a:defRPr/>
            </a:pPr>
            <a:r>
              <a:rPr lang="de-DE" sz="2400" dirty="0" smtClean="0">
                <a:latin typeface="+mn-lt"/>
              </a:rPr>
              <a:t>		15:15   </a:t>
            </a:r>
            <a:r>
              <a:rPr lang="de-DE" sz="2400" b="1" dirty="0" smtClean="0">
                <a:latin typeface="+mn-lt"/>
              </a:rPr>
              <a:t>Resümee und Ausblick</a:t>
            </a:r>
          </a:p>
          <a:p>
            <a:pPr marL="0" indent="0" fontAlgn="t">
              <a:buNone/>
              <a:defRPr/>
            </a:pPr>
            <a:r>
              <a:rPr lang="de-DE" sz="2400" dirty="0" smtClean="0">
                <a:latin typeface="+mn-lt"/>
              </a:rPr>
              <a:t>		16:00</a:t>
            </a:r>
            <a:r>
              <a:rPr lang="de-DE" sz="2400" b="1" dirty="0" smtClean="0">
                <a:latin typeface="+mn-lt"/>
              </a:rPr>
              <a:t>	Tagungsende</a:t>
            </a:r>
            <a:r>
              <a:rPr lang="de-DE" sz="2400" dirty="0" smtClean="0">
                <a:latin typeface="+mn-lt"/>
              </a:rPr>
              <a:t> </a:t>
            </a:r>
          </a:p>
          <a:p>
            <a:pPr>
              <a:defRPr/>
            </a:pPr>
            <a:endParaRPr lang="de-DE" altLang="de-DE" sz="1800" dirty="0" smtClean="0"/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4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sz="900" dirty="0" smtClean="0"/>
              <a:t> </a:t>
            </a:r>
            <a:r>
              <a:rPr lang="de-DE" altLang="de-DE" sz="900" dirty="0" smtClean="0">
                <a:solidFill>
                  <a:srgbClr val="002060"/>
                </a:solidFill>
              </a:rPr>
              <a:t>  </a:t>
            </a:r>
            <a:endParaRPr lang="de-DE" altLang="de-DE" sz="900" dirty="0">
              <a:solidFill>
                <a:srgbClr val="002060"/>
              </a:solidFill>
            </a:endParaRPr>
          </a:p>
        </p:txBody>
      </p:sp>
      <p:sp>
        <p:nvSpPr>
          <p:cNvPr id="1331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4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F44EC54-42DD-434C-B751-4003AA43A9C5}" type="slidenum">
              <a:rPr lang="de-DE" altLang="de-DE" sz="900" smtClean="0">
                <a:solidFill>
                  <a:srgbClr val="00206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90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400" dirty="0" smtClean="0"/>
              <a:t>Die 6 Bildungsbereiche und </a:t>
            </a:r>
            <a:br>
              <a:rPr lang="de-DE" sz="2400" dirty="0" smtClean="0"/>
            </a:br>
            <a:r>
              <a:rPr lang="de-DE" sz="2400" dirty="0" smtClean="0"/>
              <a:t>die 13 übergreifenden Themen</a:t>
            </a:r>
            <a:endParaRPr lang="de-DE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Referat 41, 2018 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001D45-0AB8-4371-B702-D76C2A29C81B}" type="slidenum">
              <a:rPr smtClean="0"/>
              <a:pPr>
                <a:defRPr/>
              </a:pPr>
              <a:t>4</a:t>
            </a:fld>
            <a:endParaRPr dirty="0"/>
          </a:p>
        </p:txBody>
      </p:sp>
      <p:pic>
        <p:nvPicPr>
          <p:cNvPr id="6" name="Picture 6" descr="G:\Ganztag\BB_Tagung_2018_06_27_Schulteams\Flyer Laufkarte\Vorfassungen Flyer Laufkarte\Bild_ Perspek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64144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6616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2350" cy="792088"/>
          </a:xfrm>
        </p:spPr>
        <p:txBody>
          <a:bodyPr/>
          <a:lstStyle/>
          <a:p>
            <a:pPr algn="ctr"/>
            <a:r>
              <a:rPr lang="de-DE" sz="2000" dirty="0" smtClean="0"/>
              <a:t>Grundsätze elementarer Bildung in Einrichtungen der Kindertagesbetreuung im </a:t>
            </a:r>
            <a:r>
              <a:rPr lang="de-DE" sz="2000" dirty="0"/>
              <a:t>L</a:t>
            </a:r>
            <a:r>
              <a:rPr lang="de-DE" sz="2000" dirty="0" smtClean="0"/>
              <a:t>and Brandenburg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i="1" dirty="0" smtClean="0"/>
              <a:t>Aus der Einleitung </a:t>
            </a:r>
            <a:r>
              <a:rPr lang="de-DE" sz="1800" dirty="0" smtClean="0"/>
              <a:t>(S. 5): </a:t>
            </a:r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„[…] die </a:t>
            </a:r>
            <a:r>
              <a:rPr lang="de-DE" dirty="0"/>
              <a:t>Schule tritt </a:t>
            </a:r>
            <a:r>
              <a:rPr lang="de-DE" dirty="0" smtClean="0"/>
              <a:t>in vorangegangene </a:t>
            </a:r>
            <a:r>
              <a:rPr lang="de-DE" dirty="0"/>
              <a:t>Bildungsprozesse ein, knüpft an sie an und setzt sie mit </a:t>
            </a:r>
            <a:r>
              <a:rPr lang="de-DE" dirty="0" smtClean="0"/>
              <a:t>ihren Möglichkeiten </a:t>
            </a:r>
            <a:r>
              <a:rPr lang="de-DE" dirty="0"/>
              <a:t>fort</a:t>
            </a:r>
            <a:r>
              <a:rPr lang="de-DE" dirty="0" smtClean="0"/>
              <a:t>.“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Referat 41, 2018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D41D05-F05E-40EB-9218-7BEA5C8E791E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87" y="2096852"/>
            <a:ext cx="107111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39215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142976" y="6354718"/>
            <a:ext cx="7056438" cy="258762"/>
          </a:xfrm>
        </p:spPr>
        <p:txBody>
          <a:bodyPr/>
          <a:lstStyle/>
          <a:p>
            <a:r>
              <a:rPr dirty="0" smtClean="0"/>
              <a:t> 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01D45-0AB8-4371-B702-D76C2A29C81B}" type="slidenum">
              <a:rPr smtClean="0"/>
              <a:pPr/>
              <a:t>6</a:t>
            </a:fld>
            <a:endParaRPr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741392" cy="475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534842" cy="520586"/>
          </a:xfrm>
        </p:spPr>
        <p:txBody>
          <a:bodyPr>
            <a:noAutofit/>
          </a:bodyPr>
          <a:lstStyle/>
          <a:p>
            <a:pPr algn="ctr"/>
            <a:r>
              <a:rPr altLang="de-DE" sz="1800" dirty="0"/>
              <a:t>Die </a:t>
            </a:r>
            <a:r>
              <a:rPr lang="de-DE" altLang="de-DE" sz="1800" dirty="0" smtClean="0"/>
              <a:t>übergreifenden </a:t>
            </a:r>
            <a:r>
              <a:rPr lang="de-DE" altLang="de-DE" sz="1800" dirty="0"/>
              <a:t>Themen </a:t>
            </a:r>
            <a:r>
              <a:rPr lang="de-DE" altLang="de-DE" sz="1800" dirty="0" smtClean="0"/>
              <a:t>des</a:t>
            </a:r>
            <a:r>
              <a:rPr altLang="de-DE" sz="1800" dirty="0" smtClean="0"/>
              <a:t> </a:t>
            </a:r>
            <a:r>
              <a:rPr altLang="de-DE" sz="1800" dirty="0"/>
              <a:t>R</a:t>
            </a:r>
            <a:r>
              <a:rPr lang="de-DE" altLang="de-DE" sz="1800" dirty="0" err="1" smtClean="0"/>
              <a:t>ahmenlehrplans</a:t>
            </a:r>
            <a:r>
              <a:rPr altLang="de-DE" sz="1800" dirty="0" smtClean="0"/>
              <a:t>  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endParaRPr lang="de-DE" altLang="de-DE" sz="1800" dirty="0"/>
          </a:p>
        </p:txBody>
      </p:sp>
      <p:sp>
        <p:nvSpPr>
          <p:cNvPr id="2" name="Rechteck 1"/>
          <p:cNvSpPr/>
          <p:nvPr/>
        </p:nvSpPr>
        <p:spPr>
          <a:xfrm>
            <a:off x="4427984" y="4581128"/>
            <a:ext cx="1138448" cy="720080"/>
          </a:xfrm>
          <a:prstGeom prst="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C00000"/>
                </a:solidFill>
              </a:rPr>
              <a:t>Ganztag</a:t>
            </a:r>
            <a:endParaRPr lang="de-DE" b="1" dirty="0">
              <a:solidFill>
                <a:srgbClr val="C00000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4355976" y="4221088"/>
            <a:ext cx="569224" cy="5760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355976" y="4221088"/>
            <a:ext cx="569224" cy="576064"/>
          </a:xfrm>
          <a:prstGeom prst="straightConnector1">
            <a:avLst/>
          </a:prstGeom>
          <a:ln w="19050">
            <a:solidFill>
              <a:srgbClr val="00206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0343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Referat 41, 2018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7DA1CC-EC1F-4D61-8EBF-F20254E6D902}" type="slidenum">
              <a:rPr smtClean="0"/>
              <a:pPr>
                <a:defRPr/>
              </a:pPr>
              <a:t>7</a:t>
            </a:fld>
            <a:endParaRPr dirty="0"/>
          </a:p>
        </p:txBody>
      </p:sp>
      <p:sp>
        <p:nvSpPr>
          <p:cNvPr id="6" name="Rechteck 5"/>
          <p:cNvSpPr/>
          <p:nvPr/>
        </p:nvSpPr>
        <p:spPr>
          <a:xfrm>
            <a:off x="683568" y="1196752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003366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Die </a:t>
            </a:r>
            <a:r>
              <a:rPr lang="de-DE" b="1" dirty="0" smtClean="0">
                <a:solidFill>
                  <a:srgbClr val="003366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13 übergreifenden Themen </a:t>
            </a:r>
            <a:r>
              <a:rPr lang="de-DE" b="1" dirty="0">
                <a:solidFill>
                  <a:srgbClr val="003366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im Überblick</a:t>
            </a:r>
          </a:p>
        </p:txBody>
      </p:sp>
      <p:pic>
        <p:nvPicPr>
          <p:cNvPr id="18" name="Grafik 3" descr="Startfolie_Puzzel_PowerPoint_mit grauen TeilenORIGI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36086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3255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1654" cy="4536503"/>
          </a:xfrm>
        </p:spPr>
        <p:txBody>
          <a:bodyPr/>
          <a:lstStyle/>
          <a:p>
            <a:pPr marL="0" indent="0">
              <a:buNone/>
            </a:pPr>
            <a:endParaRPr lang="de-DE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002060"/>
                </a:solidFill>
              </a:rPr>
              <a:t>Bausteine </a:t>
            </a:r>
            <a:r>
              <a:rPr lang="de-DE" sz="1800" b="1" dirty="0">
                <a:solidFill>
                  <a:srgbClr val="002060"/>
                </a:solidFill>
              </a:rPr>
              <a:t>für die Konzeption der Horte im Land Brandenburg</a:t>
            </a:r>
            <a:r>
              <a:rPr lang="de-DE" sz="1600" b="1" dirty="0">
                <a:solidFill>
                  <a:srgbClr val="002060"/>
                </a:solidFill>
              </a:rPr>
              <a:t/>
            </a:r>
            <a:br>
              <a:rPr lang="de-DE" sz="1600" b="1" dirty="0">
                <a:solidFill>
                  <a:srgbClr val="002060"/>
                </a:solidFill>
              </a:rPr>
            </a:br>
            <a:r>
              <a:rPr lang="de-DE" sz="1400" dirty="0" smtClean="0">
                <a:solidFill>
                  <a:srgbClr val="002060"/>
                </a:solidFill>
              </a:rPr>
              <a:t>Hortbaustein </a:t>
            </a:r>
            <a:r>
              <a:rPr lang="de-DE" sz="1400" dirty="0">
                <a:solidFill>
                  <a:srgbClr val="002060"/>
                </a:solidFill>
              </a:rPr>
              <a:t>4: Hort und </a:t>
            </a:r>
            <a:r>
              <a:rPr lang="de-DE" sz="1400" dirty="0" smtClean="0">
                <a:solidFill>
                  <a:srgbClr val="002060"/>
                </a:solidFill>
              </a:rPr>
              <a:t>Schule - Arbeitsteilung </a:t>
            </a:r>
            <a:r>
              <a:rPr lang="de-DE" sz="1400" dirty="0">
                <a:solidFill>
                  <a:srgbClr val="002060"/>
                </a:solidFill>
              </a:rPr>
              <a:t>und Zusammenarbeit für jedes Kind</a:t>
            </a:r>
            <a:r>
              <a:rPr lang="de-DE" sz="1600" dirty="0">
                <a:solidFill>
                  <a:srgbClr val="002060"/>
                </a:solidFill>
              </a:rPr>
              <a:t/>
            </a:r>
            <a:br>
              <a:rPr lang="de-DE" sz="1600" dirty="0">
                <a:solidFill>
                  <a:srgbClr val="002060"/>
                </a:solidFill>
              </a:rPr>
            </a:br>
            <a:r>
              <a:rPr lang="de-DE" sz="1600" dirty="0">
                <a:solidFill>
                  <a:srgbClr val="002060"/>
                </a:solidFill>
              </a:rPr>
              <a:t/>
            </a:r>
            <a:br>
              <a:rPr lang="de-DE" sz="1600" dirty="0">
                <a:solidFill>
                  <a:srgbClr val="002060"/>
                </a:solidFill>
              </a:rPr>
            </a:br>
            <a:endParaRPr lang="de-DE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002060"/>
                </a:solidFill>
              </a:rPr>
              <a:t>QM </a:t>
            </a:r>
            <a:r>
              <a:rPr lang="de-DE" sz="1800" b="1" dirty="0">
                <a:solidFill>
                  <a:srgbClr val="002060"/>
                </a:solidFill>
              </a:rPr>
              <a:t>2</a:t>
            </a:r>
            <a:r>
              <a:rPr lang="de-DE" sz="1800" dirty="0" smtClean="0">
                <a:solidFill>
                  <a:srgbClr val="002060"/>
                </a:solidFill>
              </a:rPr>
              <a:t>: 		</a:t>
            </a:r>
            <a:r>
              <a:rPr lang="de-DE" sz="1600" dirty="0" smtClean="0">
                <a:solidFill>
                  <a:srgbClr val="002060"/>
                </a:solidFill>
              </a:rPr>
              <a:t>Das </a:t>
            </a:r>
            <a:r>
              <a:rPr lang="de-DE" sz="1600" dirty="0">
                <a:solidFill>
                  <a:srgbClr val="002060"/>
                </a:solidFill>
              </a:rPr>
              <a:t>Bild vom </a:t>
            </a:r>
            <a:r>
              <a:rPr lang="de-DE" sz="1800" b="1" dirty="0">
                <a:solidFill>
                  <a:srgbClr val="002060"/>
                </a:solidFill>
              </a:rPr>
              <a:t>Kind als Kern </a:t>
            </a:r>
            <a:r>
              <a:rPr lang="de-DE" sz="1600" dirty="0">
                <a:solidFill>
                  <a:srgbClr val="002060"/>
                </a:solidFill>
              </a:rPr>
              <a:t>der gemeinsamen </a:t>
            </a:r>
            <a:r>
              <a:rPr lang="de-DE" sz="1600" dirty="0" smtClean="0">
                <a:solidFill>
                  <a:srgbClr val="002060"/>
                </a:solidFill>
              </a:rPr>
              <a:t>Bildungs-			</a:t>
            </a:r>
            <a:r>
              <a:rPr lang="de-DE" sz="1600" dirty="0" err="1" smtClean="0">
                <a:solidFill>
                  <a:srgbClr val="002060"/>
                </a:solidFill>
              </a:rPr>
              <a:t>verantwortung</a:t>
            </a:r>
            <a:r>
              <a:rPr lang="de-DE" sz="1800" dirty="0">
                <a:solidFill>
                  <a:srgbClr val="002060"/>
                </a:solidFill>
              </a:rPr>
              <a:t/>
            </a:r>
            <a:br>
              <a:rPr lang="de-DE" sz="1800" dirty="0">
                <a:solidFill>
                  <a:srgbClr val="002060"/>
                </a:solidFill>
              </a:rPr>
            </a:br>
            <a:r>
              <a:rPr lang="de-DE" sz="1800" dirty="0">
                <a:solidFill>
                  <a:srgbClr val="002060"/>
                </a:solidFill>
              </a:rPr>
              <a:t/>
            </a:r>
            <a:br>
              <a:rPr lang="de-DE" sz="1800" dirty="0">
                <a:solidFill>
                  <a:srgbClr val="002060"/>
                </a:solidFill>
              </a:rPr>
            </a:br>
            <a:r>
              <a:rPr lang="de-DE" sz="1800" b="1" dirty="0">
                <a:solidFill>
                  <a:srgbClr val="002060"/>
                </a:solidFill>
              </a:rPr>
              <a:t>QM </a:t>
            </a:r>
            <a:r>
              <a:rPr lang="de-DE" sz="1800" b="1" dirty="0" smtClean="0">
                <a:solidFill>
                  <a:srgbClr val="002060"/>
                </a:solidFill>
              </a:rPr>
              <a:t>4</a:t>
            </a:r>
            <a:r>
              <a:rPr lang="de-DE" sz="1800" dirty="0" smtClean="0">
                <a:solidFill>
                  <a:srgbClr val="002060"/>
                </a:solidFill>
              </a:rPr>
              <a:t>:</a:t>
            </a:r>
            <a:r>
              <a:rPr lang="de-DE" sz="1800" b="1" dirty="0" smtClean="0">
                <a:solidFill>
                  <a:srgbClr val="002060"/>
                </a:solidFill>
              </a:rPr>
              <a:t> 		</a:t>
            </a:r>
            <a:r>
              <a:rPr lang="de-DE" sz="1600" b="1" dirty="0" smtClean="0">
                <a:solidFill>
                  <a:srgbClr val="002060"/>
                </a:solidFill>
              </a:rPr>
              <a:t>Gemeinsame </a:t>
            </a:r>
            <a:r>
              <a:rPr lang="de-DE" sz="1600" b="1" dirty="0">
                <a:solidFill>
                  <a:srgbClr val="002060"/>
                </a:solidFill>
              </a:rPr>
              <a:t>Vorstellung </a:t>
            </a:r>
            <a:r>
              <a:rPr lang="de-DE" sz="1600" dirty="0" smtClean="0">
                <a:solidFill>
                  <a:srgbClr val="002060"/>
                </a:solidFill>
              </a:rPr>
              <a:t>von einer </a:t>
            </a:r>
            <a:r>
              <a:rPr lang="de-DE" sz="1600" dirty="0">
                <a:solidFill>
                  <a:srgbClr val="002060"/>
                </a:solidFill>
              </a:rPr>
              <a:t>neuen Lernkultur </a:t>
            </a:r>
            <a:r>
              <a:rPr lang="de-DE" sz="1600" dirty="0" smtClean="0">
                <a:solidFill>
                  <a:srgbClr val="002060"/>
                </a:solidFill>
              </a:rPr>
              <a:t>			in </a:t>
            </a:r>
            <a:r>
              <a:rPr lang="de-DE" sz="1600" b="1" dirty="0" smtClean="0">
                <a:solidFill>
                  <a:srgbClr val="002060"/>
                </a:solidFill>
              </a:rPr>
              <a:t>gemeinsamer Bildungsverantwortung</a:t>
            </a:r>
            <a:r>
              <a:rPr lang="de-DE" sz="1600" dirty="0">
                <a:solidFill>
                  <a:srgbClr val="002060"/>
                </a:solidFill>
              </a:rPr>
              <a:t/>
            </a:r>
            <a:br>
              <a:rPr lang="de-DE" sz="1600" dirty="0">
                <a:solidFill>
                  <a:srgbClr val="002060"/>
                </a:solidFill>
              </a:rPr>
            </a:br>
            <a:endParaRPr lang="de-DE" sz="16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800" b="1" dirty="0">
                <a:solidFill>
                  <a:srgbClr val="002060"/>
                </a:solidFill>
              </a:rPr>
              <a:t>QM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>
                <a:solidFill>
                  <a:srgbClr val="002060"/>
                </a:solidFill>
              </a:rPr>
              <a:t>6</a:t>
            </a:r>
            <a:r>
              <a:rPr lang="de-DE" sz="1800" dirty="0" smtClean="0">
                <a:solidFill>
                  <a:srgbClr val="002060"/>
                </a:solidFill>
              </a:rPr>
              <a:t>:		</a:t>
            </a:r>
            <a:r>
              <a:rPr lang="de-DE" sz="1600" b="1" dirty="0" smtClean="0">
                <a:solidFill>
                  <a:srgbClr val="002060"/>
                </a:solidFill>
              </a:rPr>
              <a:t>Gemeinsame </a:t>
            </a:r>
            <a:r>
              <a:rPr lang="de-DE" sz="1600" b="1" dirty="0">
                <a:solidFill>
                  <a:srgbClr val="002060"/>
                </a:solidFill>
              </a:rPr>
              <a:t>Erziehungs- und </a:t>
            </a:r>
            <a:r>
              <a:rPr lang="de-DE" sz="1600" b="1" dirty="0" smtClean="0">
                <a:solidFill>
                  <a:srgbClr val="002060"/>
                </a:solidFill>
              </a:rPr>
              <a:t>Bildungsverantwortung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>
                <a:solidFill>
                  <a:srgbClr val="002060"/>
                </a:solidFill>
              </a:rPr>
              <a:t>		von </a:t>
            </a:r>
            <a:r>
              <a:rPr lang="de-DE" sz="1600" dirty="0">
                <a:solidFill>
                  <a:srgbClr val="002060"/>
                </a:solidFill>
              </a:rPr>
              <a:t>Eltern, Hort und </a:t>
            </a:r>
            <a:r>
              <a:rPr lang="de-DE" sz="1600" dirty="0" smtClean="0">
                <a:solidFill>
                  <a:srgbClr val="002060"/>
                </a:solidFill>
              </a:rPr>
              <a:t>Grundschule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Referat 41, 2018  </a:t>
            </a:r>
            <a:endParaRPr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D41D05-F05E-40EB-9218-7BEA5C8E791E}" type="slidenum">
              <a:rPr smtClean="0"/>
              <a:pPr>
                <a:defRPr/>
              </a:pPr>
              <a:t>8</a:t>
            </a:fld>
            <a:endParaRPr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2350" cy="576064"/>
          </a:xfrm>
        </p:spPr>
        <p:txBody>
          <a:bodyPr/>
          <a:lstStyle/>
          <a:p>
            <a:pPr algn="ctr"/>
            <a:r>
              <a:rPr lang="de-DE" sz="2000" kern="1200" dirty="0"/>
              <a:t>Hort und </a:t>
            </a:r>
            <a:r>
              <a:rPr lang="de-DE" sz="2000" kern="1200" dirty="0" smtClean="0"/>
              <a:t>Schule ─ </a:t>
            </a:r>
            <a:r>
              <a:rPr lang="de-DE" sz="2000" dirty="0" smtClean="0"/>
              <a:t>Eigenständigkeit </a:t>
            </a:r>
            <a:r>
              <a:rPr lang="de-DE" sz="2000" dirty="0"/>
              <a:t>und Gemeinsamkeit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kern="1200" dirty="0"/>
          </a:p>
        </p:txBody>
      </p:sp>
    </p:spTree>
    <p:extLst>
      <p:ext uri="{BB962C8B-B14F-4D97-AF65-F5344CB8AC3E}">
        <p14:creationId xmlns:p14="http://schemas.microsoft.com/office/powerpoint/2010/main" val="39504916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kern="1200" dirty="0">
                <a:solidFill>
                  <a:srgbClr val="C00000"/>
                </a:solidFill>
              </a:rPr>
              <a:t>Die sechs Qualitätsmerkmale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Referat 41, 2018  </a:t>
            </a:r>
            <a:endParaRPr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D41D05-F05E-40EB-9218-7BEA5C8E791E}" type="slidenum">
              <a:rPr smtClean="0"/>
              <a:pPr>
                <a:defRPr/>
              </a:pPr>
              <a:t>9</a:t>
            </a:fld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19" y="1878194"/>
            <a:ext cx="3640137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6948264" y="2225896"/>
            <a:ext cx="1008112" cy="864096"/>
          </a:xfrm>
          <a:prstGeom prst="ellipse">
            <a:avLst/>
          </a:prstGeom>
          <a:solidFill>
            <a:srgbClr val="00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>
                  <a:solidFill>
                    <a:srgbClr val="C00000"/>
                  </a:solidFill>
                </a:ln>
              </a:rPr>
              <a:t>QM 1</a:t>
            </a:r>
            <a:endParaRPr lang="de-DE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7205918" y="3645024"/>
            <a:ext cx="1008112" cy="864096"/>
          </a:xfrm>
          <a:prstGeom prst="ellipse">
            <a:avLst/>
          </a:prstGeom>
          <a:solidFill>
            <a:srgbClr val="FF99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>
                  <a:solidFill>
                    <a:srgbClr val="C00000"/>
                  </a:solidFill>
                </a:ln>
              </a:rPr>
              <a:t>QM 2</a:t>
            </a:r>
            <a:endParaRPr lang="de-DE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99592" y="5301208"/>
            <a:ext cx="1008112" cy="86409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n>
                  <a:solidFill>
                    <a:srgbClr val="C00000"/>
                  </a:solidFill>
                </a:ln>
              </a:rPr>
              <a:t>QM 4</a:t>
            </a:r>
            <a:endParaRPr lang="de-DE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948264" y="5157192"/>
            <a:ext cx="1008112" cy="864096"/>
          </a:xfrm>
          <a:prstGeom prst="ellipse">
            <a:avLst/>
          </a:prstGeom>
          <a:solidFill>
            <a:srgbClr val="9966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>
                  <a:solidFill>
                    <a:srgbClr val="C00000"/>
                  </a:solidFill>
                </a:ln>
              </a:rPr>
              <a:t>QM 3</a:t>
            </a:r>
            <a:endParaRPr lang="de-DE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39552" y="3803537"/>
            <a:ext cx="1008112" cy="86409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>
                  <a:solidFill>
                    <a:srgbClr val="C00000"/>
                  </a:solidFill>
                </a:ln>
              </a:rPr>
              <a:t>QM 5</a:t>
            </a:r>
            <a:endParaRPr lang="de-DE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27584" y="2225896"/>
            <a:ext cx="1008112" cy="864096"/>
          </a:xfrm>
          <a:prstGeom prst="ellipse">
            <a:avLst/>
          </a:prstGeom>
          <a:solidFill>
            <a:srgbClr val="FF66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>
                  <a:solidFill>
                    <a:srgbClr val="C00000"/>
                  </a:solidFill>
                </a:ln>
              </a:rPr>
              <a:t>QM 6</a:t>
            </a:r>
            <a:endParaRPr lang="de-DE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77297452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LISUM_MQ_CC-BY-ND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72"/>
      </a:hlink>
      <a:folHlink>
        <a:srgbClr val="0000E5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Bildschirmpräsentation (4:3)</PresentationFormat>
  <Paragraphs>159</Paragraphs>
  <Slides>15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LISUM_MQ_CC-BY-ND</vt:lpstr>
      <vt:lpstr>PowerPoint-Präsentation</vt:lpstr>
      <vt:lpstr>Herzlich Willkommen</vt:lpstr>
      <vt:lpstr>Tagesplan</vt:lpstr>
      <vt:lpstr>Die 6 Bildungsbereiche und  die 13 übergreifenden Themen</vt:lpstr>
      <vt:lpstr>Grundsätze elementarer Bildung in Einrichtungen der Kindertagesbetreuung im Land Brandenburg</vt:lpstr>
      <vt:lpstr>Die übergreifenden Themen des Rahmenlehrplans   </vt:lpstr>
      <vt:lpstr>PowerPoint-Präsentation</vt:lpstr>
      <vt:lpstr>Hort und Schule ─ Eigenständigkeit und Gemeinsamkeit </vt:lpstr>
      <vt:lpstr>Die sechs Qualitätsmerkmale</vt:lpstr>
      <vt:lpstr>PowerPoint-Präsentation</vt:lpstr>
      <vt:lpstr>1. Arbeitsauftrag</vt:lpstr>
      <vt:lpstr>Zusammenarbeit im Bereich Musik</vt:lpstr>
      <vt:lpstr>2. Arbeitsauftrag</vt:lpstr>
      <vt:lpstr>Musik-Großprojekt</vt:lpstr>
      <vt:lpstr>Hinweise zur Verwendung</vt:lpstr>
    </vt:vector>
  </TitlesOfParts>
  <Company>L I S U 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DiazdeArce</dc:creator>
  <cp:lastModifiedBy>Pols</cp:lastModifiedBy>
  <cp:revision>36</cp:revision>
  <cp:lastPrinted>2018-06-22T13:23:08Z</cp:lastPrinted>
  <dcterms:created xsi:type="dcterms:W3CDTF">2018-05-31T11:31:16Z</dcterms:created>
  <dcterms:modified xsi:type="dcterms:W3CDTF">2018-06-28T14:19:56Z</dcterms:modified>
</cp:coreProperties>
</file>