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41904-359D-48AA-923B-4E26BA708AA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6614AD-E4FE-4D3E-847B-B644444C8F1F}" type="pres">
      <dgm:prSet presAssocID="{8FE41904-359D-48AA-923B-4E26BA708A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</dgm:ptLst>
  <dgm:cxnLst>
    <dgm:cxn modelId="{23B125C4-EEAF-4A99-B4DD-FECD530E9E3F}" type="presOf" srcId="{8FE41904-359D-48AA-923B-4E26BA708AAB}" destId="{B06614AD-E4FE-4D3E-847B-B644444C8F1F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41904-359D-48AA-923B-4E26BA708AA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6614AD-E4FE-4D3E-847B-B644444C8F1F}" type="pres">
      <dgm:prSet presAssocID="{8FE41904-359D-48AA-923B-4E26BA708A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</dgm:ptLst>
  <dgm:cxnLst>
    <dgm:cxn modelId="{1D20CF24-BFC3-405D-BA85-598445CEFB2D}" type="presOf" srcId="{8FE41904-359D-48AA-923B-4E26BA708AAB}" destId="{B06614AD-E4FE-4D3E-847B-B644444C8F1F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AEF-8270-4A93-A7E0-C2F7CF6DBFD2}" type="datetimeFigureOut">
              <a:rPr lang="de-DE" smtClean="0"/>
              <a:t>05.03.2020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36E3D-3497-4290-9ADE-226CECF41F4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43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F9045764-DA5B-4EDB-8CA0-0A22F238248A}" type="slidenum">
              <a:rPr lang="de-DE" altLang="de-DE" sz="1200" smtClean="0"/>
              <a:pPr eaLnBrk="1" hangingPunct="1"/>
              <a:t>2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97262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  <p:sp>
        <p:nvSpPr>
          <p:cNvPr id="1228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fld id="{DF4F2AF1-17F0-4F7C-9E51-CB643D81DA15}" type="slidenum">
              <a:rPr lang="de-DE" altLang="de-DE" sz="1200" smtClean="0"/>
              <a:pPr/>
              <a:t>27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212664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A350-B5DA-471B-9248-D76011D937C1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35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AF5C-E3F7-4BBE-A21E-0630BE50DD2B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87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1DFA-D829-4F65-A366-8FFB33404F7C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011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master_Text_Diskussionsthe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6441" y="451381"/>
            <a:ext cx="6456560" cy="304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Thema 1: Beispieltext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A415DD9-0A48-49F2-A260-02BEDE08C48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17458" y="2180002"/>
            <a:ext cx="8446562" cy="38412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buNone/>
              <a:defRPr sz="2400" b="0"/>
            </a:lvl1pPr>
            <a:lvl2pPr marL="179388" indent="0">
              <a:buClr>
                <a:srgbClr val="FF0019"/>
              </a:buClr>
              <a:buNone/>
              <a:defRPr sz="1400" b="0"/>
            </a:lvl2pPr>
            <a:lvl3pPr>
              <a:defRPr sz="1400" b="0"/>
            </a:lvl3pPr>
            <a:lvl4pPr marL="1714500" indent="-342900">
              <a:buClr>
                <a:srgbClr val="FF0019"/>
              </a:buClr>
              <a:buFont typeface="+mj-lt"/>
              <a:buAutoNum type="arabicPeriod"/>
              <a:defRPr sz="1400" b="0" baseline="0"/>
            </a:lvl4pPr>
            <a:lvl5pPr marL="2171700" indent="-342900">
              <a:buClrTx/>
              <a:buFont typeface="+mj-lt"/>
              <a:buAutoNum type="arabicPeriod"/>
              <a:defRPr sz="1400" b="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944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0192-D7BE-4FB1-B7C7-2E9F0D1E31E5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32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9BFD-534E-46FC-AC00-6913DA96D568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27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4972-CA14-491C-9D16-E50F66AB05BF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24A80-205D-460D-A757-7F9BA7BF6731}" type="datetime1">
              <a:rPr lang="de-DE" smtClean="0"/>
              <a:t>05.03.2020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12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7324-5C5E-46BA-A489-EE054D05BF98}" type="datetime1">
              <a:rPr lang="de-DE" smtClean="0"/>
              <a:t>05.03.2020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68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C94B-FC54-48F3-8A73-40A69971F1CD}" type="datetime1">
              <a:rPr lang="de-DE" smtClean="0"/>
              <a:t>05.03.2020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47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6F54A-F707-43F9-A846-81867E2CF71F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58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D79A-3EB5-4CB1-9347-7224BFECDB6E}" type="datetime1">
              <a:rPr lang="de-DE" smtClean="0"/>
              <a:t>05.03.2020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12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524D-98E1-42D8-BC06-D0A3D47D7845}" type="datetime1">
              <a:rPr lang="de-DE" smtClean="0"/>
              <a:t>05.03.2020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C69B-8C05-4EA2-BDC2-0B6DF6BA03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94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4.0/deed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Fachtag Klimawandel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83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Wer leidet unter dem Klimawandel?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5365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e-DE" sz="2400" dirty="0" smtClean="0"/>
          </a:p>
          <a:p>
            <a:endParaRPr lang="de-DE" sz="2400" dirty="0"/>
          </a:p>
        </p:txBody>
      </p:sp>
      <p:pic>
        <p:nvPicPr>
          <p:cNvPr id="8" name="Grafik 7"/>
          <p:cNvPicPr/>
          <p:nvPr/>
        </p:nvPicPr>
        <p:blipFill rotWithShape="1">
          <a:blip r:embed="rId2"/>
          <a:srcRect l="7500" t="12188" r="7502" b="6566"/>
          <a:stretch/>
        </p:blipFill>
        <p:spPr>
          <a:xfrm>
            <a:off x="840152" y="1067137"/>
            <a:ext cx="7488832" cy="506797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499992" y="6135107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>
                <a:solidFill>
                  <a:srgbClr val="002060"/>
                </a:solidFill>
                <a:ea typeface="MS PGothic" pitchFamily="34" charset="-128"/>
              </a:rPr>
              <a:t>Quelle: Weltrisikobericht 2019, </a:t>
            </a:r>
            <a:r>
              <a:rPr lang="de-DE" sz="1000" dirty="0">
                <a:solidFill>
                  <a:srgbClr val="002060"/>
                </a:solidFill>
                <a:ea typeface="MS PGothic" pitchFamily="34" charset="-128"/>
              </a:rPr>
              <a:t>Bündnis Entwicklung Hilft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3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Wer leidet unter dem Klimawandel?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5365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de-DE" sz="2400" dirty="0" smtClean="0"/>
          </a:p>
          <a:p>
            <a:endParaRPr lang="de-DE" sz="2400" dirty="0"/>
          </a:p>
        </p:txBody>
      </p:sp>
      <p:pic>
        <p:nvPicPr>
          <p:cNvPr id="7" name="Grafik 6"/>
          <p:cNvPicPr/>
          <p:nvPr/>
        </p:nvPicPr>
        <p:blipFill rotWithShape="1">
          <a:blip r:embed="rId2"/>
          <a:srcRect l="16251" t="26048" r="17501" b="12503"/>
          <a:stretch/>
        </p:blipFill>
        <p:spPr>
          <a:xfrm>
            <a:off x="1403648" y="1340768"/>
            <a:ext cx="6480720" cy="475252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788024" y="5775067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2060"/>
                </a:solidFill>
                <a:ea typeface="MS PGothic" pitchFamily="34" charset="-128"/>
              </a:rPr>
              <a:t>Quelle: Weltrisikobericht 2019, </a:t>
            </a:r>
            <a:r>
              <a:rPr lang="de-DE" sz="1000" dirty="0">
                <a:solidFill>
                  <a:srgbClr val="002060"/>
                </a:solidFill>
                <a:ea typeface="MS PGothic" pitchFamily="34" charset="-128"/>
              </a:rPr>
              <a:t>Bündnis Entwicklung Hilft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7704856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7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Wer leidet unter dem Klimawandel?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7" cy="453650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400" dirty="0"/>
              <a:t>bis </a:t>
            </a:r>
            <a:r>
              <a:rPr lang="de-DE" sz="2400" dirty="0" smtClean="0"/>
              <a:t>2050 weltweit bis </a:t>
            </a:r>
            <a:r>
              <a:rPr lang="de-DE" sz="2400" dirty="0"/>
              <a:t>zu 143 Millionen </a:t>
            </a:r>
            <a:r>
              <a:rPr lang="de-DE" sz="2400" dirty="0" smtClean="0"/>
              <a:t>Klimaflüchtlinge</a:t>
            </a:r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32856"/>
            <a:ext cx="6948264" cy="3907636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7596336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 04.03.2020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508106" y="5744289"/>
            <a:ext cx="2520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  <a:ea typeface="MS PGothic" pitchFamily="34" charset="-128"/>
              </a:rPr>
              <a:t>Quelle: Weltbank, Grafik: Welthungerhilfe</a:t>
            </a:r>
            <a:endParaRPr lang="de-DE" sz="1000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3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Wer sind die größten CO2-Emittenten?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7" cy="453650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000" dirty="0" smtClean="0"/>
              <a:t>Weltrang  metrische </a:t>
            </a:r>
            <a:r>
              <a:rPr lang="de-DE" sz="2000" dirty="0"/>
              <a:t>t </a:t>
            </a:r>
            <a:r>
              <a:rPr lang="de-DE" sz="2000" dirty="0" smtClean="0"/>
              <a:t>Kohlenstoff / Kopf</a:t>
            </a:r>
            <a:endParaRPr lang="de-DE" sz="2000" dirty="0"/>
          </a:p>
          <a:p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en-US" sz="2000" dirty="0" smtClean="0"/>
              <a:t>1     30.77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5    </a:t>
            </a:r>
            <a:r>
              <a:rPr lang="en-US" sz="2000" dirty="0" smtClean="0"/>
              <a:t> 20.69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10     14.95 </a:t>
            </a:r>
            <a:endParaRPr lang="de-DE" sz="2000" dirty="0"/>
          </a:p>
          <a:p>
            <a:r>
              <a:rPr lang="en-US" sz="2000" dirty="0" smtClean="0"/>
              <a:t>  20       9.97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24       8.88 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40       6.57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95       2.01 </a:t>
            </a:r>
            <a:endParaRPr lang="de-DE" sz="2000" dirty="0"/>
          </a:p>
          <a:p>
            <a:r>
              <a:rPr lang="en-US" sz="2000" dirty="0" smtClean="0"/>
              <a:t>104       1.57 </a:t>
            </a:r>
            <a:endParaRPr lang="de-DE" sz="2000" dirty="0"/>
          </a:p>
          <a:p>
            <a:r>
              <a:rPr lang="en-US" sz="2000" dirty="0" smtClean="0"/>
              <a:t>132       0.45 </a:t>
            </a:r>
            <a:endParaRPr lang="de-DE" sz="2000" dirty="0"/>
          </a:p>
          <a:p>
            <a:r>
              <a:rPr lang="en-US" sz="2000" dirty="0" smtClean="0"/>
              <a:t>143       0.19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63888" y="2348880"/>
            <a:ext cx="4032447" cy="3785652"/>
          </a:xfrm>
          <a:prstGeom prst="rect">
            <a:avLst/>
          </a:prstGeom>
          <a:solidFill>
            <a:srgbClr val="D3DCED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Russland</a:t>
            </a:r>
            <a:r>
              <a:rPr lang="en-US" dirty="0" smtClean="0"/>
              <a:t>                 </a:t>
            </a:r>
            <a:r>
              <a:rPr lang="en-US" dirty="0" err="1" smtClean="0"/>
              <a:t>Tansania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Katar</a:t>
            </a:r>
            <a:r>
              <a:rPr lang="en-US" dirty="0" smtClean="0"/>
              <a:t> </a:t>
            </a:r>
            <a:r>
              <a:rPr lang="en-US" dirty="0"/>
              <a:t>		 </a:t>
            </a:r>
            <a:r>
              <a:rPr lang="en-US" dirty="0" smtClean="0"/>
              <a:t>    </a:t>
            </a:r>
          </a:p>
          <a:p>
            <a:r>
              <a:rPr lang="en-US" dirty="0"/>
              <a:t> </a:t>
            </a:r>
            <a:r>
              <a:rPr lang="en-US" dirty="0" smtClean="0"/>
              <a:t>    USA </a:t>
            </a:r>
            <a:r>
              <a:rPr lang="en-US" dirty="0"/>
              <a:t>	</a:t>
            </a:r>
            <a:r>
              <a:rPr lang="en-US" dirty="0" smtClean="0"/>
              <a:t>         </a:t>
            </a:r>
            <a:r>
              <a:rPr lang="en-US" dirty="0" err="1" smtClean="0"/>
              <a:t>Brasilien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China</a:t>
            </a:r>
            <a:endParaRPr lang="en-US" dirty="0"/>
          </a:p>
          <a:p>
            <a:r>
              <a:rPr lang="en-US" dirty="0" err="1" smtClean="0"/>
              <a:t>Bangladesch</a:t>
            </a:r>
            <a:r>
              <a:rPr lang="en-US" dirty="0" smtClean="0"/>
              <a:t>              Deutschland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dirty="0" err="1"/>
              <a:t>Indien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err="1" smtClean="0"/>
              <a:t>Vereinigte</a:t>
            </a:r>
            <a:r>
              <a:rPr lang="en-US" dirty="0" smtClean="0"/>
              <a:t> </a:t>
            </a:r>
            <a:r>
              <a:rPr lang="en-US" dirty="0" err="1"/>
              <a:t>Arabische</a:t>
            </a:r>
            <a:r>
              <a:rPr lang="en-US" dirty="0"/>
              <a:t> </a:t>
            </a:r>
            <a:r>
              <a:rPr lang="en-US" dirty="0" smtClean="0"/>
              <a:t>Emirate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563888" y="5805264"/>
            <a:ext cx="5029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Quelle: </a:t>
            </a:r>
            <a:r>
              <a:rPr lang="fr-FR" sz="1200" dirty="0" err="1" smtClean="0">
                <a:solidFill>
                  <a:srgbClr val="002060"/>
                </a:solidFill>
                <a:ea typeface="MS PGothic" pitchFamily="34" charset="-128"/>
              </a:rPr>
              <a:t>Carbon</a:t>
            </a:r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fr-FR" sz="1200" dirty="0" err="1">
                <a:solidFill>
                  <a:srgbClr val="002060"/>
                </a:solidFill>
                <a:ea typeface="MS PGothic" pitchFamily="34" charset="-128"/>
              </a:rPr>
              <a:t>Dioxide</a:t>
            </a:r>
            <a:r>
              <a:rPr lang="fr-FR" sz="1200" dirty="0">
                <a:solidFill>
                  <a:srgbClr val="002060"/>
                </a:solidFill>
                <a:ea typeface="MS PGothic" pitchFamily="34" charset="-128"/>
              </a:rPr>
              <a:t> Information </a:t>
            </a:r>
            <a:r>
              <a:rPr lang="fr-FR" sz="1200" dirty="0" err="1">
                <a:solidFill>
                  <a:srgbClr val="002060"/>
                </a:solidFill>
                <a:ea typeface="MS PGothic" pitchFamily="34" charset="-128"/>
              </a:rPr>
              <a:t>Analysis</a:t>
            </a:r>
            <a:r>
              <a:rPr lang="fr-FR" sz="1200" dirty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Center 2016</a:t>
            </a:r>
            <a:endParaRPr lang="de-DE" sz="12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95535" y="6356350"/>
            <a:ext cx="8197601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Jörg Schäfer, LISUM,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Wer sind die größten CO2-Emittenten?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7" cy="453650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000" dirty="0" smtClean="0"/>
              <a:t>Weltrang Land</a:t>
            </a:r>
            <a:r>
              <a:rPr lang="de-DE" sz="2000" dirty="0"/>
              <a:t>			</a:t>
            </a:r>
            <a:r>
              <a:rPr lang="de-DE" sz="2000" dirty="0" smtClean="0"/>
              <a:t>metrische </a:t>
            </a:r>
            <a:r>
              <a:rPr lang="de-DE" sz="2000" dirty="0"/>
              <a:t>t </a:t>
            </a:r>
            <a:r>
              <a:rPr lang="de-DE" sz="2000" dirty="0" smtClean="0"/>
              <a:t>Kohlenstoff / Kopf</a:t>
            </a:r>
            <a:endParaRPr lang="de-DE" sz="2000" dirty="0"/>
          </a:p>
          <a:p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en-US" sz="2000" dirty="0" smtClean="0"/>
              <a:t>1     </a:t>
            </a:r>
            <a:r>
              <a:rPr lang="en-US" sz="2000" dirty="0" err="1" smtClean="0"/>
              <a:t>Katar</a:t>
            </a:r>
            <a:r>
              <a:rPr lang="en-US" sz="2000" dirty="0" smtClean="0"/>
              <a:t> 				30.77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5    </a:t>
            </a:r>
            <a:r>
              <a:rPr lang="en-US" sz="2000" dirty="0" smtClean="0"/>
              <a:t> </a:t>
            </a:r>
            <a:r>
              <a:rPr lang="en-US" sz="2000" dirty="0" err="1" smtClean="0"/>
              <a:t>Vereinigte</a:t>
            </a:r>
            <a:r>
              <a:rPr lang="en-US" sz="2000" dirty="0" smtClean="0"/>
              <a:t> </a:t>
            </a:r>
            <a:r>
              <a:rPr lang="en-US" sz="2000" dirty="0" err="1" smtClean="0"/>
              <a:t>Arabische</a:t>
            </a:r>
            <a:r>
              <a:rPr lang="en-US" sz="2000" dirty="0" smtClean="0"/>
              <a:t> Emirate 	20.69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10     USA					14.95 </a:t>
            </a:r>
            <a:endParaRPr lang="de-DE" sz="2000" dirty="0"/>
          </a:p>
          <a:p>
            <a:r>
              <a:rPr lang="en-US" sz="2000" dirty="0" smtClean="0"/>
              <a:t>  20     </a:t>
            </a:r>
            <a:r>
              <a:rPr lang="en-US" sz="2000" dirty="0" err="1" smtClean="0"/>
              <a:t>Russland</a:t>
            </a:r>
            <a:r>
              <a:rPr lang="en-US" sz="2000" dirty="0" smtClean="0"/>
              <a:t>                		  9.97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24     Deutschland			  8.88 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40     China                                         6.57 </a:t>
            </a:r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95     </a:t>
            </a:r>
            <a:r>
              <a:rPr lang="en-US" sz="2000" dirty="0" err="1" smtClean="0"/>
              <a:t>Brasilien</a:t>
            </a:r>
            <a:r>
              <a:rPr lang="en-US" sz="2000" dirty="0" smtClean="0"/>
              <a:t>                                     2.01 </a:t>
            </a:r>
            <a:endParaRPr lang="de-DE" sz="2000" dirty="0"/>
          </a:p>
          <a:p>
            <a:r>
              <a:rPr lang="en-US" sz="2000" dirty="0" smtClean="0"/>
              <a:t>104     </a:t>
            </a:r>
            <a:r>
              <a:rPr lang="en-US" sz="2000" dirty="0" err="1" smtClean="0"/>
              <a:t>Indien</a:t>
            </a:r>
            <a:r>
              <a:rPr lang="en-US" sz="2000" dirty="0" smtClean="0"/>
              <a:t>				  1.57 </a:t>
            </a:r>
            <a:endParaRPr lang="de-DE" sz="2000" dirty="0"/>
          </a:p>
          <a:p>
            <a:r>
              <a:rPr lang="en-US" sz="2000" dirty="0" smtClean="0"/>
              <a:t>132     </a:t>
            </a:r>
            <a:r>
              <a:rPr lang="en-US" sz="2000" dirty="0" err="1" smtClean="0"/>
              <a:t>Bangladesch</a:t>
            </a:r>
            <a:r>
              <a:rPr lang="en-US" sz="2000" dirty="0" smtClean="0"/>
              <a:t>			  0.45 </a:t>
            </a:r>
            <a:endParaRPr lang="de-DE" sz="2000" dirty="0"/>
          </a:p>
          <a:p>
            <a:r>
              <a:rPr lang="en-US" sz="2000" dirty="0" smtClean="0"/>
              <a:t>143     </a:t>
            </a:r>
            <a:r>
              <a:rPr lang="en-US" sz="2000" dirty="0" err="1" smtClean="0"/>
              <a:t>Tansania</a:t>
            </a:r>
            <a:r>
              <a:rPr lang="en-US" sz="2000" dirty="0" smtClean="0"/>
              <a:t> 				  0.19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79912" y="5733256"/>
            <a:ext cx="4813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Quelle: </a:t>
            </a:r>
            <a:r>
              <a:rPr lang="fr-FR" sz="1200" dirty="0" err="1" smtClean="0">
                <a:solidFill>
                  <a:srgbClr val="002060"/>
                </a:solidFill>
                <a:ea typeface="MS PGothic" pitchFamily="34" charset="-128"/>
              </a:rPr>
              <a:t>Carbon</a:t>
            </a:r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fr-FR" sz="1200" dirty="0" err="1">
                <a:solidFill>
                  <a:srgbClr val="002060"/>
                </a:solidFill>
                <a:ea typeface="MS PGothic" pitchFamily="34" charset="-128"/>
              </a:rPr>
              <a:t>Dioxide</a:t>
            </a:r>
            <a:r>
              <a:rPr lang="fr-FR" sz="1200" dirty="0">
                <a:solidFill>
                  <a:srgbClr val="002060"/>
                </a:solidFill>
                <a:ea typeface="MS PGothic" pitchFamily="34" charset="-128"/>
              </a:rPr>
              <a:t> Information </a:t>
            </a:r>
            <a:r>
              <a:rPr lang="fr-FR" sz="1200" dirty="0" err="1">
                <a:solidFill>
                  <a:srgbClr val="002060"/>
                </a:solidFill>
                <a:ea typeface="MS PGothic" pitchFamily="34" charset="-128"/>
              </a:rPr>
              <a:t>Analysis</a:t>
            </a:r>
            <a:r>
              <a:rPr lang="fr-FR" sz="1200" dirty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Center 2016</a:t>
            </a:r>
            <a:endParaRPr lang="de-DE" sz="12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1" y="6356350"/>
            <a:ext cx="8413625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5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Weltrisikoindex 2019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Inhaltsplatzhalter 7"/>
          <p:cNvPicPr>
            <a:picLocks noGrp="1"/>
          </p:cNvPicPr>
          <p:nvPr>
            <p:ph idx="1"/>
          </p:nvPr>
        </p:nvPicPr>
        <p:blipFill rotWithShape="1">
          <a:blip r:embed="rId2"/>
          <a:srcRect l="44292" t="26984" r="35817" b="46372"/>
          <a:stretch/>
        </p:blipFill>
        <p:spPr>
          <a:xfrm>
            <a:off x="251520" y="1837977"/>
            <a:ext cx="3816424" cy="3695255"/>
          </a:xfrm>
          <a:prstGeom prst="rect">
            <a:avLst/>
          </a:prstGeom>
        </p:spPr>
      </p:pic>
      <p:pic>
        <p:nvPicPr>
          <p:cNvPr id="9" name="Inhaltsplatzhalter 7"/>
          <p:cNvPicPr>
            <a:picLocks/>
          </p:cNvPicPr>
          <p:nvPr/>
        </p:nvPicPr>
        <p:blipFill rotWithShape="1">
          <a:blip r:embed="rId2"/>
          <a:srcRect l="44292" t="52730" r="35817" b="19055"/>
          <a:stretch/>
        </p:blipFill>
        <p:spPr bwMode="auto">
          <a:xfrm>
            <a:off x="4355976" y="1837978"/>
            <a:ext cx="3559346" cy="369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644008" y="5538747"/>
            <a:ext cx="3343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133:     USA</a:t>
            </a:r>
          </a:p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134:     </a:t>
            </a:r>
            <a:r>
              <a:rPr lang="fr-FR" sz="1200" dirty="0" err="1" smtClean="0">
                <a:solidFill>
                  <a:srgbClr val="002060"/>
                </a:solidFill>
                <a:ea typeface="MS PGothic" pitchFamily="34" charset="-128"/>
              </a:rPr>
              <a:t>Vereinigte</a:t>
            </a:r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ea typeface="MS PGothic" pitchFamily="34" charset="-128"/>
              </a:rPr>
              <a:t>Arabische</a:t>
            </a:r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 </a:t>
            </a:r>
            <a:r>
              <a:rPr lang="fr-FR" sz="1200" dirty="0" err="1" smtClean="0">
                <a:solidFill>
                  <a:srgbClr val="002060"/>
                </a:solidFill>
                <a:ea typeface="MS PGothic" pitchFamily="34" charset="-128"/>
              </a:rPr>
              <a:t>Emirate</a:t>
            </a:r>
            <a:endParaRPr lang="fr-FR" sz="1200" dirty="0" smtClean="0">
              <a:solidFill>
                <a:srgbClr val="002060"/>
              </a:solidFill>
              <a:ea typeface="MS PGothic" pitchFamily="34" charset="-128"/>
            </a:endParaRPr>
          </a:p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137:     </a:t>
            </a:r>
            <a:r>
              <a:rPr lang="fr-FR" sz="1200" dirty="0" err="1" smtClean="0">
                <a:solidFill>
                  <a:srgbClr val="002060"/>
                </a:solidFill>
                <a:ea typeface="MS PGothic" pitchFamily="34" charset="-128"/>
              </a:rPr>
              <a:t>Russland</a:t>
            </a:r>
            <a:endParaRPr lang="fr-FR" sz="1200" dirty="0" smtClean="0">
              <a:solidFill>
                <a:srgbClr val="002060"/>
              </a:solidFill>
              <a:ea typeface="MS PGothic" pitchFamily="34" charset="-128"/>
            </a:endParaRPr>
          </a:p>
          <a:p>
            <a:endParaRPr lang="de-DE" sz="12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55976" y="1255347"/>
            <a:ext cx="4261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  <a:ea typeface="MS PGothic" pitchFamily="34" charset="-128"/>
              </a:rPr>
              <a:t>Quelle: Weltrisikobericht 2019, </a:t>
            </a:r>
            <a:r>
              <a:rPr lang="de-DE" sz="1200" dirty="0">
                <a:solidFill>
                  <a:srgbClr val="002060"/>
                </a:solidFill>
                <a:ea typeface="MS PGothic" pitchFamily="34" charset="-128"/>
              </a:rPr>
              <a:t>Bündnis Entwicklung Hilft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1560" y="5520868"/>
            <a:ext cx="3343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 51:     </a:t>
            </a:r>
            <a:r>
              <a:rPr lang="fr-FR" sz="1200" dirty="0" err="1" smtClean="0">
                <a:solidFill>
                  <a:srgbClr val="002060"/>
                </a:solidFill>
                <a:ea typeface="MS PGothic" pitchFamily="34" charset="-128"/>
              </a:rPr>
              <a:t>Tansania</a:t>
            </a:r>
            <a:endParaRPr lang="fr-FR" sz="1200" dirty="0" smtClean="0">
              <a:solidFill>
                <a:srgbClr val="002060"/>
              </a:solidFill>
              <a:ea typeface="MS PGothic" pitchFamily="34" charset="-128"/>
            </a:endParaRPr>
          </a:p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 85:     Indien</a:t>
            </a:r>
          </a:p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 98</a:t>
            </a:r>
            <a:r>
              <a:rPr lang="fr-FR" sz="1200" dirty="0">
                <a:solidFill>
                  <a:srgbClr val="002060"/>
                </a:solidFill>
                <a:ea typeface="MS PGothic" pitchFamily="34" charset="-128"/>
              </a:rPr>
              <a:t>:     China</a:t>
            </a:r>
          </a:p>
          <a:p>
            <a:r>
              <a:rPr lang="fr-FR" sz="1200" dirty="0" smtClean="0">
                <a:solidFill>
                  <a:srgbClr val="002060"/>
                </a:solidFill>
                <a:ea typeface="MS PGothic" pitchFamily="34" charset="-128"/>
              </a:rPr>
              <a:t>118:    </a:t>
            </a:r>
            <a:r>
              <a:rPr lang="fr-FR" sz="1200" dirty="0" err="1" smtClean="0">
                <a:solidFill>
                  <a:srgbClr val="002060"/>
                </a:solidFill>
                <a:ea typeface="MS PGothic" pitchFamily="34" charset="-128"/>
              </a:rPr>
              <a:t>Brasilien</a:t>
            </a:r>
            <a:endParaRPr lang="fr-FR" sz="1200" dirty="0" smtClean="0">
              <a:solidFill>
                <a:srgbClr val="002060"/>
              </a:solidFill>
              <a:ea typeface="MS PGothic" pitchFamily="34" charset="-128"/>
            </a:endParaRPr>
          </a:p>
          <a:p>
            <a:endParaRPr lang="de-DE" sz="12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7591794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Jörg Schäfer, LISUM,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6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Die Klimaziele der Bundesregierung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536503"/>
          </a:xfrm>
        </p:spPr>
        <p:txBody>
          <a:bodyPr/>
          <a:lstStyle/>
          <a:p>
            <a:pPr lvl="0">
              <a:spcBef>
                <a:spcPts val="1800"/>
              </a:spcBef>
            </a:pPr>
            <a:endParaRPr lang="de-DE" sz="2400" dirty="0" smtClean="0"/>
          </a:p>
          <a:p>
            <a:pPr lvl="0">
              <a:spcBef>
                <a:spcPts val="1800"/>
              </a:spcBef>
            </a:pPr>
            <a:endParaRPr lang="de-DE" sz="2400" dirty="0"/>
          </a:p>
          <a:p>
            <a:pPr lvl="0">
              <a:spcBef>
                <a:spcPts val="1800"/>
              </a:spcBef>
            </a:pPr>
            <a:endParaRPr lang="de-DE" sz="2400" dirty="0" smtClean="0"/>
          </a:p>
          <a:p>
            <a:pPr lvl="0">
              <a:spcBef>
                <a:spcPts val="1800"/>
              </a:spcBef>
            </a:pPr>
            <a:endParaRPr lang="de-DE" sz="2400" dirty="0"/>
          </a:p>
          <a:p>
            <a:pPr marL="0" lvl="0" indent="0">
              <a:spcBef>
                <a:spcPts val="1800"/>
              </a:spcBef>
              <a:buNone/>
            </a:pPr>
            <a:endParaRPr lang="de-DE" sz="2400" dirty="0" smtClean="0"/>
          </a:p>
          <a:p>
            <a:pPr marL="0" lvl="0" indent="0">
              <a:spcBef>
                <a:spcPts val="1800"/>
              </a:spcBef>
              <a:buNone/>
            </a:pPr>
            <a:endParaRPr lang="de-DE" sz="2400" dirty="0"/>
          </a:p>
          <a:p>
            <a:pPr marL="0" lvl="0" indent="0" algn="ctr">
              <a:spcBef>
                <a:spcPts val="1800"/>
              </a:spcBef>
              <a:buNone/>
            </a:pPr>
            <a:r>
              <a:rPr lang="de-DE" sz="2400" dirty="0" smtClean="0"/>
              <a:t>Die </a:t>
            </a:r>
            <a:r>
              <a:rPr lang="de-DE" sz="2400" dirty="0"/>
              <a:t>CO</a:t>
            </a:r>
            <a:r>
              <a:rPr lang="de-DE" sz="2400" baseline="-25000" dirty="0"/>
              <a:t>2</a:t>
            </a:r>
            <a:r>
              <a:rPr lang="de-DE" sz="2400" dirty="0"/>
              <a:t>-Emissionen in Deutschland </a:t>
            </a:r>
            <a:r>
              <a:rPr lang="de-DE" sz="2400" dirty="0" smtClean="0"/>
              <a:t>sanken </a:t>
            </a:r>
            <a:r>
              <a:rPr lang="de-DE" sz="2400" dirty="0"/>
              <a:t>seit 2009 nicht </a:t>
            </a:r>
            <a:r>
              <a:rPr lang="de-DE" sz="2400" dirty="0" smtClean="0"/>
              <a:t>mehr</a:t>
            </a:r>
            <a:endParaRPr lang="de-DE" sz="2400" dirty="0" smtClean="0"/>
          </a:p>
          <a:p>
            <a:endParaRPr lang="de-DE" sz="2400" dirty="0"/>
          </a:p>
        </p:txBody>
      </p:sp>
      <p:pic>
        <p:nvPicPr>
          <p:cNvPr id="6" name="Grafik 5" descr="Verschiedene Balken zeigen, wie in Deutschland der Ausstoß von Treibhausgasen seit 1990 zurückgegangen ist. Bis 2050 will Deutschland weitgehend treibhausgasneutral sein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92" y="1484784"/>
            <a:ext cx="6408712" cy="36792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1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Die Klimaziele der Bundesregierung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7" cy="4536503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de-DE" sz="2400" dirty="0" smtClean="0"/>
              <a:t>2020 </a:t>
            </a:r>
            <a:r>
              <a:rPr lang="de-DE" sz="2400" dirty="0"/>
              <a:t>voraussichtlich </a:t>
            </a:r>
            <a:r>
              <a:rPr lang="de-DE" sz="2400" dirty="0" smtClean="0"/>
              <a:t>32% weniger </a:t>
            </a:r>
            <a:r>
              <a:rPr lang="de-DE" sz="2400" dirty="0"/>
              <a:t>Treibhausgase </a:t>
            </a:r>
            <a:r>
              <a:rPr lang="de-DE" sz="2400" dirty="0" smtClean="0"/>
              <a:t>als 1990</a:t>
            </a:r>
          </a:p>
          <a:p>
            <a:pPr lvl="0">
              <a:spcBef>
                <a:spcPts val="1800"/>
              </a:spcBef>
            </a:pPr>
            <a:r>
              <a:rPr lang="de-DE" sz="2400" dirty="0" smtClean="0"/>
              <a:t>Allerdings: Das Ziel der Bundesregierung waren 40%</a:t>
            </a:r>
          </a:p>
          <a:p>
            <a:pPr lvl="0">
              <a:spcBef>
                <a:spcPts val="1800"/>
              </a:spcBef>
            </a:pPr>
            <a:r>
              <a:rPr lang="de-DE" sz="2400" dirty="0" smtClean="0">
                <a:sym typeface="Wingdings" panose="05000000000000000000" pitchFamily="2" charset="2"/>
              </a:rPr>
              <a:t>Deutschland </a:t>
            </a:r>
            <a:r>
              <a:rPr lang="de-DE" sz="2400" dirty="0" smtClean="0">
                <a:sym typeface="Wingdings" panose="05000000000000000000" pitchFamily="2" charset="2"/>
              </a:rPr>
              <a:t>verfehlt momentan seine Klimaziele</a:t>
            </a:r>
            <a:endParaRPr lang="de-DE" sz="2400" dirty="0"/>
          </a:p>
          <a:p>
            <a:pPr lvl="0">
              <a:spcBef>
                <a:spcPts val="1800"/>
              </a:spcBef>
            </a:pPr>
            <a:r>
              <a:rPr lang="de-DE" sz="2400" dirty="0" smtClean="0"/>
              <a:t>geplanter Kohleausstieg: bis 2038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0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Kohleausstieg in der Lausitz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nhaltsplatzhalter 5"/>
          <p:cNvPicPr>
            <a:picLocks/>
          </p:cNvPicPr>
          <p:nvPr/>
        </p:nvPicPr>
        <p:blipFill rotWithShape="1">
          <a:blip r:embed="rId2"/>
          <a:srcRect l="31274" t="33759" r="31737" b="26991"/>
          <a:stretch/>
        </p:blipFill>
        <p:spPr bwMode="auto">
          <a:xfrm>
            <a:off x="3707904" y="1268760"/>
            <a:ext cx="5184576" cy="452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keine neuen </a:t>
            </a:r>
            <a:r>
              <a:rPr lang="de-DE" sz="2400" dirty="0" smtClean="0"/>
              <a:t>Tagebaue</a:t>
            </a: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/>
              <a:t>Abschaltung </a:t>
            </a:r>
          </a:p>
          <a:p>
            <a:pPr marL="0" indent="0">
              <a:buNone/>
            </a:pPr>
            <a:r>
              <a:rPr lang="de-DE" sz="2400" dirty="0" smtClean="0"/>
              <a:t>der </a:t>
            </a:r>
            <a:r>
              <a:rPr lang="de-DE" sz="2400" dirty="0" smtClean="0"/>
              <a:t>Kraftwerke</a:t>
            </a:r>
          </a:p>
          <a:p>
            <a:r>
              <a:rPr lang="de-DE" sz="2400" dirty="0" smtClean="0"/>
              <a:t>Jänschwalde </a:t>
            </a:r>
            <a:r>
              <a:rPr lang="de-DE" sz="2400" dirty="0" smtClean="0"/>
              <a:t>2028</a:t>
            </a:r>
          </a:p>
          <a:p>
            <a:r>
              <a:rPr lang="de-DE" sz="2400" dirty="0" smtClean="0"/>
              <a:t>Boxberg 2029</a:t>
            </a:r>
          </a:p>
          <a:p>
            <a:r>
              <a:rPr lang="de-DE" sz="2400" dirty="0" smtClean="0"/>
              <a:t>Schwarze </a:t>
            </a:r>
            <a:r>
              <a:rPr lang="de-DE" sz="2400" dirty="0"/>
              <a:t>Pumpe 2038</a:t>
            </a:r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6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 rotWithShape="1">
          <a:blip r:embed="rId2"/>
          <a:srcRect l="7500" t="14066" r="3751" b="7815"/>
          <a:stretch/>
        </p:blipFill>
        <p:spPr>
          <a:xfrm>
            <a:off x="706884" y="548680"/>
            <a:ext cx="7969572" cy="554461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 rotWithShape="1">
          <a:blip r:embed="rId3"/>
          <a:srcRect l="26250" t="56252" r="46250" b="24998"/>
          <a:stretch/>
        </p:blipFill>
        <p:spPr>
          <a:xfrm>
            <a:off x="755576" y="3789040"/>
            <a:ext cx="2880320" cy="19442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fik 8"/>
          <p:cNvPicPr/>
          <p:nvPr/>
        </p:nvPicPr>
        <p:blipFill rotWithShape="1">
          <a:blip r:embed="rId4"/>
          <a:srcRect l="26250" t="56250" r="46250" b="25001"/>
          <a:stretch/>
        </p:blipFill>
        <p:spPr>
          <a:xfrm>
            <a:off x="6225750" y="2276872"/>
            <a:ext cx="2880320" cy="1956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755576" y="57332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  <a:ea typeface="MS PGothic" pitchFamily="34" charset="-128"/>
              </a:rPr>
              <a:t>Quelle: Ökoinstitut 2014</a:t>
            </a:r>
            <a:endParaRPr lang="de-DE" sz="120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Jörg Schäfer, LISUM,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0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03648" y="3789040"/>
            <a:ext cx="6858000" cy="1143000"/>
          </a:xfrm>
        </p:spPr>
        <p:txBody>
          <a:bodyPr/>
          <a:lstStyle/>
          <a:p>
            <a:pPr eaLnBrk="1" hangingPunct="1"/>
            <a:r>
              <a:rPr lang="de-DE" altLang="de-DE" dirty="0"/>
              <a:t/>
            </a:r>
            <a:br>
              <a:rPr lang="de-DE" altLang="de-DE" dirty="0"/>
            </a:br>
            <a:endParaRPr lang="de-DE" altLang="de-DE" sz="2500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043608" y="2014736"/>
            <a:ext cx="6840760" cy="8382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Kohleausstieg in der Lausitz</a:t>
            </a:r>
          </a:p>
          <a:p>
            <a:pPr>
              <a:spcBef>
                <a:spcPct val="0"/>
              </a:spcBef>
            </a:pPr>
            <a:endParaRPr lang="de-DE" sz="3600" dirty="0"/>
          </a:p>
          <a:p>
            <a:pPr>
              <a:spcBef>
                <a:spcPct val="0"/>
              </a:spcBef>
            </a:pP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Klimarettung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gegen Verlustängste</a:t>
            </a:r>
          </a:p>
          <a:p>
            <a:pPr>
              <a:spcBef>
                <a:spcPct val="0"/>
              </a:spcBef>
            </a:pP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üT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„Nachhaltige Entwicklung“</a:t>
            </a:r>
            <a:endParaRPr lang="de-D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Jörg Schäfer, LISUM,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9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Zankapfel Kohleausstieg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536503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de-DE" sz="2400" dirty="0" smtClean="0"/>
              <a:t>Forderung der Umweltverbände: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de-DE" sz="2400" dirty="0"/>
              <a:t>	</a:t>
            </a:r>
            <a:r>
              <a:rPr lang="de-DE" sz="2400" dirty="0" smtClean="0"/>
              <a:t>Kohleausstieg zeitlich vorziehen!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de-DE" sz="2400" dirty="0"/>
              <a:t>	</a:t>
            </a:r>
            <a:r>
              <a:rPr lang="de-DE" sz="2400" dirty="0" smtClean="0"/>
              <a:t>Ein Ausstieg erst 2038 ist für das Klima zu spät. </a:t>
            </a:r>
            <a:r>
              <a:rPr lang="de-DE" sz="2400" dirty="0"/>
              <a:t>	</a:t>
            </a:r>
            <a:endParaRPr lang="de-DE" sz="1600" dirty="0" smtClean="0"/>
          </a:p>
          <a:p>
            <a:pPr lvl="0">
              <a:spcBef>
                <a:spcPts val="1800"/>
              </a:spcBef>
            </a:pPr>
            <a:r>
              <a:rPr lang="de-DE" sz="2400" dirty="0" smtClean="0"/>
              <a:t>Forderung von Wirtschaftsverbänden: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de-DE" sz="2400" dirty="0" smtClean="0"/>
              <a:t>	Kohleausstieg erst 2050!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de-DE" sz="2400" dirty="0"/>
              <a:t>	</a:t>
            </a:r>
            <a:r>
              <a:rPr lang="de-DE" sz="2400" dirty="0" smtClean="0"/>
              <a:t>Lausitzer Wirtschaft ist nicht auf einen schnellen	Strukturwandel vorbereitet. 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Jörg Schäfer, LISUM,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9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Orientierungs- und Handlungsrahmen für das </a:t>
            </a:r>
            <a:b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e-DE" sz="3200" b="1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üT</a:t>
            </a:r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Nachhaltige Entwicklung 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8641654" cy="4536503"/>
          </a:xfrm>
        </p:spPr>
        <p:txBody>
          <a:bodyPr>
            <a:normAutofit fontScale="25000" lnSpcReduction="20000"/>
          </a:bodyPr>
          <a:lstStyle/>
          <a:p>
            <a:pPr lvl="8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8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657600" lvl="8" indent="0">
              <a:lnSpc>
                <a:spcPct val="170000"/>
              </a:lnSpc>
              <a:buNone/>
            </a:pPr>
            <a:r>
              <a:rPr lang="de-DE" sz="7400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Diagnostik &amp; </a:t>
            </a:r>
            <a:r>
              <a:rPr lang="de-DE" sz="7400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Leitfunktion</a:t>
            </a:r>
          </a:p>
          <a:p>
            <a:pPr marL="3657600" lvl="8" indent="0">
              <a:buNone/>
            </a:pPr>
            <a:endParaRPr lang="de-DE" sz="7400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0" lvl="8" indent="0">
              <a:lnSpc>
                <a:spcPct val="170000"/>
              </a:lnSpc>
              <a:buNone/>
            </a:pPr>
            <a:r>
              <a:rPr lang="de-DE" sz="7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Konkretisierung des </a:t>
            </a:r>
            <a:r>
              <a:rPr lang="de-DE" sz="76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Kompetenzerwerbs</a:t>
            </a:r>
          </a:p>
          <a:p>
            <a:pPr lvl="8">
              <a:buFont typeface="Arial" panose="020B0604020202020204" pitchFamily="34" charset="0"/>
              <a:buChar char="•"/>
            </a:pPr>
            <a:endParaRPr lang="de-DE" sz="7400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0" lvl="8" indent="0">
              <a:lnSpc>
                <a:spcPct val="170000"/>
              </a:lnSpc>
              <a:buNone/>
            </a:pPr>
            <a:r>
              <a:rPr lang="de-DE" sz="7600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Planungsinstrument für Schulentwicklung</a:t>
            </a:r>
            <a:endParaRPr lang="de-DE" sz="7600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7400" dirty="0" smtClean="0"/>
              <a:t/>
            </a:r>
            <a:br>
              <a:rPr lang="de-DE" sz="7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24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2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200" dirty="0"/>
          </a:p>
          <a:p>
            <a:pPr marL="0" indent="0">
              <a:lnSpc>
                <a:spcPct val="150000"/>
              </a:lnSpc>
              <a:buNone/>
            </a:pPr>
            <a:endParaRPr lang="de-DE" sz="12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2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152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Jörg Schäfer, LISUM, 04.03.2020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902042" cy="407423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645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Systematik der Kompetenzbeschreibung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700808"/>
            <a:ext cx="8641654" cy="4536503"/>
          </a:xfrm>
        </p:spPr>
        <p:txBody>
          <a:bodyPr>
            <a:normAutofit fontScale="25000" lnSpcReduction="20000"/>
          </a:bodyPr>
          <a:lstStyle/>
          <a:p>
            <a:pPr marL="3657600" lvl="8" indent="0">
              <a:buNone/>
            </a:pPr>
            <a:r>
              <a:rPr lang="de-DE" sz="2400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de-DE" sz="2400" dirty="0" smtClean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0" lvl="8" indent="0">
              <a:lnSpc>
                <a:spcPct val="170000"/>
              </a:lnSpc>
              <a:buNone/>
            </a:pPr>
            <a:r>
              <a:rPr lang="de-DE" sz="2400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z="9600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Kompetenzmodell</a:t>
            </a:r>
            <a:endParaRPr lang="de-DE" sz="9600" dirty="0" smtClean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0" lvl="8" indent="0">
              <a:lnSpc>
                <a:spcPct val="170000"/>
              </a:lnSpc>
              <a:buNone/>
            </a:pPr>
            <a:endParaRPr lang="de-DE" sz="9600" dirty="0" smtClean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0" lvl="8" indent="0">
              <a:lnSpc>
                <a:spcPct val="170000"/>
              </a:lnSpc>
              <a:buNone/>
            </a:pPr>
            <a:r>
              <a:rPr lang="de-DE" sz="9600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Kompetenzbereich</a:t>
            </a:r>
          </a:p>
          <a:p>
            <a:pPr marL="3657600" lvl="8" indent="0">
              <a:lnSpc>
                <a:spcPct val="170000"/>
              </a:lnSpc>
              <a:buNone/>
            </a:pPr>
            <a:endParaRPr lang="de-DE" sz="9600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0" lvl="8" indent="0">
              <a:lnSpc>
                <a:spcPct val="170000"/>
              </a:lnSpc>
              <a:buNone/>
            </a:pPr>
            <a:r>
              <a:rPr lang="de-DE" sz="9600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Kernkompetenzen</a:t>
            </a:r>
          </a:p>
          <a:p>
            <a:pPr marL="3657600" lvl="8" indent="0">
              <a:lnSpc>
                <a:spcPct val="170000"/>
              </a:lnSpc>
              <a:buNone/>
            </a:pPr>
            <a:endParaRPr lang="de-DE" sz="9600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7600" lvl="8" indent="0">
              <a:lnSpc>
                <a:spcPct val="170000"/>
              </a:lnSpc>
              <a:buNone/>
            </a:pPr>
            <a:r>
              <a:rPr lang="de-DE" sz="9600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Standards </a:t>
            </a:r>
            <a:endParaRPr lang="de-DE" sz="9600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8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24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2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200" dirty="0"/>
          </a:p>
          <a:p>
            <a:pPr marL="0" indent="0">
              <a:lnSpc>
                <a:spcPct val="150000"/>
              </a:lnSpc>
              <a:buNone/>
            </a:pPr>
            <a:endParaRPr lang="de-DE" sz="12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2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57199" y="6356350"/>
            <a:ext cx="4115147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Jörg Schäfer, LISUM, 04.03.2020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2902042" cy="4074233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10" name="Gerade Verbindung mit Pfeil 9"/>
          <p:cNvCxnSpPr/>
          <p:nvPr/>
        </p:nvCxnSpPr>
        <p:spPr>
          <a:xfrm>
            <a:off x="4572347" y="1988840"/>
            <a:ext cx="0" cy="4104456"/>
          </a:xfrm>
          <a:prstGeom prst="straightConnector1">
            <a:avLst/>
          </a:prstGeom>
          <a:ln w="349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Kompetenzmodell OHR NE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Uwe Berger, Carpus e. V., Jörg Schäfer, LISUM, 04.03.2020</a:t>
            </a:r>
            <a:endParaRPr lang="de-DE"/>
          </a:p>
        </p:txBody>
      </p:sp>
      <p:pic>
        <p:nvPicPr>
          <p:cNvPr id="12" name="Grafik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5760640" cy="4320480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107504" y="2492896"/>
            <a:ext cx="5040560" cy="1944216"/>
            <a:chOff x="107504" y="2492896"/>
            <a:chExt cx="5040560" cy="1944216"/>
          </a:xfrm>
        </p:grpSpPr>
        <p:sp>
          <p:nvSpPr>
            <p:cNvPr id="7" name="Rechteck 6"/>
            <p:cNvSpPr/>
            <p:nvPr/>
          </p:nvSpPr>
          <p:spPr>
            <a:xfrm>
              <a:off x="107504" y="2924944"/>
              <a:ext cx="2736304" cy="5040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chemeClr val="tx2">
                      <a:lumMod val="75000"/>
                    </a:schemeClr>
                  </a:solidFill>
                </a:rPr>
                <a:t>Kompetenzbereiche</a:t>
              </a:r>
              <a:endParaRPr lang="de-D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V="1">
              <a:off x="2843808" y="2492896"/>
              <a:ext cx="576064" cy="666074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>
              <a:stCxn id="7" idx="3"/>
            </p:cNvCxnSpPr>
            <p:nvPr/>
          </p:nvCxnSpPr>
          <p:spPr>
            <a:xfrm>
              <a:off x="2843808" y="3176972"/>
              <a:ext cx="2304256" cy="126014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2843808" y="3176972"/>
              <a:ext cx="0" cy="90010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4788024" y="2348880"/>
            <a:ext cx="3960440" cy="1387971"/>
            <a:chOff x="4788024" y="2348880"/>
            <a:chExt cx="3960440" cy="1387971"/>
          </a:xfrm>
        </p:grpSpPr>
        <p:sp>
          <p:nvSpPr>
            <p:cNvPr id="20" name="Rechteck 19"/>
            <p:cNvSpPr/>
            <p:nvPr/>
          </p:nvSpPr>
          <p:spPr>
            <a:xfrm>
              <a:off x="6228184" y="2348880"/>
              <a:ext cx="2520280" cy="36004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smtClean="0">
                  <a:solidFill>
                    <a:srgbClr val="FF0000"/>
                  </a:solidFill>
                </a:rPr>
                <a:t>Zielkompetenz</a:t>
              </a:r>
              <a:endParaRPr lang="de-DE" b="1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 flipH="1">
              <a:off x="4788024" y="2708920"/>
              <a:ext cx="1440160" cy="10279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5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251520" y="835423"/>
            <a:ext cx="8640960" cy="577353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Kompetenzbereich und Kernkompetenzen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Uwe Berger, Carpus e. V., Jörg Schäfer, LISUM, 04.03.2020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8447021"/>
              </p:ext>
            </p:extLst>
          </p:nvPr>
        </p:nvGraphicFramePr>
        <p:xfrm>
          <a:off x="251520" y="1844824"/>
          <a:ext cx="8640960" cy="436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/>
          <p:cNvSpPr/>
          <p:nvPr/>
        </p:nvSpPr>
        <p:spPr>
          <a:xfrm>
            <a:off x="4355976" y="1955304"/>
            <a:ext cx="3528392" cy="6096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Informationsbeschaffung &amp; </a:t>
            </a:r>
            <a:endParaRPr lang="de-DE" sz="1600" b="1" dirty="0" smtClean="0"/>
          </a:p>
          <a:p>
            <a:pPr algn="ctr"/>
            <a:r>
              <a:rPr lang="de-DE" sz="1600" b="1" dirty="0" smtClean="0"/>
              <a:t>- </a:t>
            </a:r>
            <a:r>
              <a:rPr lang="de-DE" sz="1600" b="1" dirty="0" err="1"/>
              <a:t>verarbeitung</a:t>
            </a:r>
            <a:endParaRPr lang="de-DE" sz="1600" b="1" dirty="0"/>
          </a:p>
        </p:txBody>
      </p:sp>
      <p:sp>
        <p:nvSpPr>
          <p:cNvPr id="7" name="Rechteck 6"/>
          <p:cNvSpPr/>
          <p:nvPr/>
        </p:nvSpPr>
        <p:spPr>
          <a:xfrm>
            <a:off x="4355976" y="2819400"/>
            <a:ext cx="3528392" cy="6096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Erkennen von Vielfalt</a:t>
            </a:r>
          </a:p>
        </p:txBody>
      </p:sp>
      <p:sp>
        <p:nvSpPr>
          <p:cNvPr id="8" name="Rechteck 7"/>
          <p:cNvSpPr/>
          <p:nvPr/>
        </p:nvSpPr>
        <p:spPr>
          <a:xfrm>
            <a:off x="4355976" y="3789040"/>
            <a:ext cx="3528392" cy="6096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Analyse des globalen Wandels</a:t>
            </a:r>
          </a:p>
        </p:txBody>
      </p:sp>
      <p:sp>
        <p:nvSpPr>
          <p:cNvPr id="9" name="Rechteck 8"/>
          <p:cNvSpPr/>
          <p:nvPr/>
        </p:nvSpPr>
        <p:spPr>
          <a:xfrm>
            <a:off x="4355976" y="4739613"/>
            <a:ext cx="3528392" cy="6096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Unterscheidung gesellschaftlicher Handlungsebenen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971600" y="2996952"/>
            <a:ext cx="2160240" cy="1219200"/>
          </a:xfrm>
          <a:prstGeom prst="roundRect">
            <a:avLst/>
          </a:prstGeom>
          <a:solidFill>
            <a:srgbClr val="FF66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Erkennen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538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251520" y="835423"/>
            <a:ext cx="8640960" cy="577353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Kernkompetenz und Standards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>
          <a:xfrm>
            <a:off x="225960" y="6309320"/>
            <a:ext cx="2895600" cy="365125"/>
          </a:xfrm>
        </p:spPr>
        <p:txBody>
          <a:bodyPr/>
          <a:lstStyle/>
          <a:p>
            <a:pPr algn="l"/>
            <a:r>
              <a:rPr lang="de-DE" dirty="0" smtClean="0"/>
              <a:t>Jörg Schäfer, LISUM, 04.03.2020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8459255"/>
              </p:ext>
            </p:extLst>
          </p:nvPr>
        </p:nvGraphicFramePr>
        <p:xfrm>
          <a:off x="251520" y="1844824"/>
          <a:ext cx="8640960" cy="436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/>
          <p:cNvSpPr/>
          <p:nvPr/>
        </p:nvSpPr>
        <p:spPr>
          <a:xfrm>
            <a:off x="3851920" y="2099320"/>
            <a:ext cx="5040560" cy="609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Ausgewählte Sachverhalte…benennen und …untersuchen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23528" y="2996952"/>
            <a:ext cx="2160240" cy="1219200"/>
          </a:xfrm>
          <a:prstGeom prst="roundRect">
            <a:avLst/>
          </a:prstGeom>
          <a:solidFill>
            <a:srgbClr val="FF66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Analyse des globalen Wandels</a:t>
            </a:r>
            <a:endParaRPr lang="de-DE" b="1" dirty="0"/>
          </a:p>
        </p:txBody>
      </p:sp>
      <p:sp>
        <p:nvSpPr>
          <p:cNvPr id="11" name="Rechteck 10"/>
          <p:cNvSpPr/>
          <p:nvPr/>
        </p:nvSpPr>
        <p:spPr>
          <a:xfrm>
            <a:off x="3851920" y="3179440"/>
            <a:ext cx="5040560" cy="609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Ausgewählte Sachverhalte…erläutern und… analysieren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851920" y="4259560"/>
            <a:ext cx="5040560" cy="609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Ausgewählte Sachverhalte…vergleichen und… erörtern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131840" y="2099320"/>
            <a:ext cx="720080" cy="6096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C</a:t>
            </a:r>
            <a:r>
              <a:rPr lang="de-DE" sz="2000" b="1" dirty="0" smtClean="0">
                <a:solidFill>
                  <a:schemeClr val="tx1"/>
                </a:solidFill>
              </a:rPr>
              <a:t>D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131840" y="3179440"/>
            <a:ext cx="720080" cy="6096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EF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131840" y="4259560"/>
            <a:ext cx="720080" cy="6096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GH</a:t>
            </a:r>
            <a:endParaRPr lang="de-D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4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Arbeitsauftrag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Entwickeln Sie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Umsetzungsideen </a:t>
            </a:r>
            <a:endParaRPr lang="de-DE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für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das Thema „Kohleausstieg in der Lausitz“ zu dem 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Kompetenzbereich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„Erkennen“ und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der 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Kernkompetenz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„Analyse des globalen Wandels“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für 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mindestens zwei </a:t>
            </a: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Niveaustufen. </a:t>
            </a:r>
            <a:endParaRPr lang="de-DE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>Fächer, Themen, Inhalte, Jahrgangsstufen……)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83488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Jörg Schäfer, LISUM,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8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extLst>
            <a:ext uri="{FAA26D3D-D897-4be2-8F04-BA451C77F1D7}"/>
          </a:extLst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sz="3200" b="1" dirty="0" err="1" smtClean="0">
                <a:solidFill>
                  <a:srgbClr val="002060"/>
                </a:solidFill>
                <a:ea typeface="Verdana" pitchFamily="34" charset="0"/>
              </a:rPr>
              <a:t>Hinweise</a:t>
            </a:r>
            <a:r>
              <a:rPr sz="3200" b="1" dirty="0" smtClean="0">
                <a:solidFill>
                  <a:srgbClr val="002060"/>
                </a:solidFill>
                <a:ea typeface="Verdana" pitchFamily="34" charset="0"/>
              </a:rPr>
              <a:t> </a:t>
            </a:r>
            <a:r>
              <a:rPr sz="3200" b="1" dirty="0" err="1" smtClean="0">
                <a:solidFill>
                  <a:srgbClr val="002060"/>
                </a:solidFill>
                <a:ea typeface="Verdana" pitchFamily="34" charset="0"/>
              </a:rPr>
              <a:t>zur</a:t>
            </a:r>
            <a:r>
              <a:rPr sz="3200" b="1" dirty="0" smtClean="0">
                <a:solidFill>
                  <a:srgbClr val="002060"/>
                </a:solidFill>
                <a:ea typeface="Verdana" pitchFamily="34" charset="0"/>
              </a:rPr>
              <a:t> </a:t>
            </a:r>
            <a:r>
              <a:rPr sz="3200" b="1" dirty="0" err="1" smtClean="0">
                <a:solidFill>
                  <a:srgbClr val="002060"/>
                </a:solidFill>
                <a:ea typeface="Verdana" pitchFamily="34" charset="0"/>
              </a:rPr>
              <a:t>Verwendung</a:t>
            </a:r>
            <a:endParaRPr sz="3200" b="1" dirty="0" smtClean="0">
              <a:noFill/>
              <a:ea typeface="Verdana" pitchFamily="34" charset="0"/>
            </a:endParaRPr>
          </a:p>
        </p:txBody>
      </p:sp>
      <p:sp>
        <p:nvSpPr>
          <p:cNvPr id="64515" name="Inhaltsplatzhalter 6"/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45370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de-DE" sz="2400" dirty="0" smtClean="0">
                <a:ea typeface="MS PGothic" pitchFamily="34" charset="-128"/>
              </a:rPr>
              <a:t>Nutzung der Zeichnungen </a:t>
            </a:r>
            <a:r>
              <a:rPr lang="de-DE" altLang="de-DE" sz="1200" kern="1200" dirty="0" smtClean="0">
                <a:ea typeface="MS PGothic" pitchFamily="34" charset="-128"/>
              </a:rPr>
              <a:t>sofern nicht anders vermerkt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400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de-DE" altLang="de-DE" sz="2400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altLang="de-DE" sz="2400" dirty="0" smtClean="0">
                <a:ea typeface="MS PGothic" pitchFamily="34" charset="-128"/>
              </a:rPr>
              <a:t>und der Präsentation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de-DE" altLang="de-DE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de-DE" altLang="de-DE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de-DE" altLang="de-DE" sz="1200" dirty="0" smtClean="0">
              <a:ea typeface="MS PGothic" pitchFamily="34" charset="-128"/>
            </a:endParaRPr>
          </a:p>
          <a:p>
            <a:pPr eaLnBrk="1" hangingPunct="1"/>
            <a:endParaRPr lang="de-DE" altLang="de-DE" sz="1200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DE" altLang="de-DE" sz="1200" dirty="0" smtClean="0">
                <a:ea typeface="MS PGothic" pitchFamily="34" charset="-128"/>
              </a:rPr>
              <a:t>			</a:t>
            </a:r>
            <a:endParaRPr lang="de-DE" altLang="de-DE" dirty="0" smtClean="0">
              <a:ea typeface="MS PGothic" pitchFamily="34" charset="-128"/>
            </a:endParaRPr>
          </a:p>
        </p:txBody>
      </p:sp>
      <p:sp>
        <p:nvSpPr>
          <p:cNvPr id="64516" name="Fußzeilenplatzhalter 3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800">
                <a:solidFill>
                  <a:srgbClr val="003366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4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2403"/>
              </a:buClr>
              <a:buFont typeface="Wingdings" pitchFamily="2" charset="2"/>
              <a:buChar char="§"/>
              <a:defRPr sz="2000">
                <a:solidFill>
                  <a:srgbClr val="0E8182"/>
                </a:solidFill>
                <a:latin typeface="Arial Narrow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200" smtClean="0">
                <a:solidFill>
                  <a:srgbClr val="002060"/>
                </a:solidFill>
                <a:latin typeface="Arial Narrow" pitchFamily="34" charset="0"/>
              </a:rPr>
              <a:t>Uwe Berger, Carpus e. V., Jörg Schäfer, LISUM, 04.03.2020</a:t>
            </a:r>
            <a:endParaRPr altLang="de-DE" sz="12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64519" name="Gruppieren 11"/>
          <p:cNvGrpSpPr>
            <a:grpSpLocks/>
          </p:cNvGrpSpPr>
          <p:nvPr/>
        </p:nvGrpSpPr>
        <p:grpSpPr bwMode="auto">
          <a:xfrm>
            <a:off x="477838" y="2535238"/>
            <a:ext cx="7991475" cy="461962"/>
            <a:chOff x="395536" y="2492896"/>
            <a:chExt cx="8208912" cy="461666"/>
          </a:xfrm>
        </p:grpSpPr>
        <p:pic>
          <p:nvPicPr>
            <p:cNvPr id="64525" name="Grafik 9" descr="by-n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492896"/>
              <a:ext cx="1227411" cy="42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6" name="Textfeld 10"/>
            <p:cNvSpPr txBox="1">
              <a:spLocks noChangeArrowheads="1"/>
            </p:cNvSpPr>
            <p:nvPr/>
          </p:nvSpPr>
          <p:spPr bwMode="auto">
            <a:xfrm>
              <a:off x="1619672" y="2492897"/>
              <a:ext cx="6984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800">
                  <a:solidFill>
                    <a:srgbClr val="003366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4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0336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2403"/>
                </a:buClr>
                <a:buFont typeface="Wingdings" pitchFamily="2" charset="2"/>
                <a:buChar char="§"/>
                <a:defRPr sz="2000">
                  <a:solidFill>
                    <a:srgbClr val="0E8182"/>
                  </a:solidFill>
                  <a:latin typeface="Arial Narrow" pitchFamily="34" charset="0"/>
                  <a:ea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dirty="0"/>
                <a:t>Stephan Ulrich für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dirty="0"/>
                <a:t>Landesinstitut für Schule und Medien Berlin-Brandenburg (</a:t>
              </a:r>
              <a:r>
                <a:rPr lang="de-DE" altLang="de-DE" sz="1200" dirty="0" smtClean="0"/>
                <a:t>2015, 2016)</a:t>
              </a:r>
              <a:endParaRPr lang="de-DE" altLang="de-DE" sz="1200" dirty="0"/>
            </a:p>
          </p:txBody>
        </p:sp>
      </p:grpSp>
      <p:grpSp>
        <p:nvGrpSpPr>
          <p:cNvPr id="64520" name="Gruppieren 19"/>
          <p:cNvGrpSpPr>
            <a:grpSpLocks/>
          </p:cNvGrpSpPr>
          <p:nvPr/>
        </p:nvGrpSpPr>
        <p:grpSpPr bwMode="auto">
          <a:xfrm>
            <a:off x="376238" y="3732213"/>
            <a:ext cx="8280400" cy="1109662"/>
            <a:chOff x="390203" y="4544169"/>
            <a:chExt cx="8280920" cy="1109737"/>
          </a:xfrm>
        </p:grpSpPr>
        <p:pic>
          <p:nvPicPr>
            <p:cNvPr id="64521" name="Grafik 17" descr="by-n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94" y="4544169"/>
              <a:ext cx="1195111" cy="42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4522" name="Gruppieren 17"/>
            <p:cNvGrpSpPr>
              <a:grpSpLocks/>
            </p:cNvGrpSpPr>
            <p:nvPr/>
          </p:nvGrpSpPr>
          <p:grpSpPr bwMode="auto">
            <a:xfrm>
              <a:off x="390203" y="4778568"/>
              <a:ext cx="8280920" cy="875338"/>
              <a:chOff x="323528" y="5888305"/>
              <a:chExt cx="8280920" cy="875338"/>
            </a:xfrm>
          </p:grpSpPr>
          <p:sp>
            <p:nvSpPr>
              <p:cNvPr id="64523" name="Textfeld 15"/>
              <p:cNvSpPr txBox="1">
                <a:spLocks noChangeArrowheads="1"/>
              </p:cNvSpPr>
              <p:nvPr/>
            </p:nvSpPr>
            <p:spPr bwMode="auto">
              <a:xfrm>
                <a:off x="1616033" y="5888305"/>
                <a:ext cx="6800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800">
                    <a:solidFill>
                      <a:srgbClr val="003366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400">
                    <a:solidFill>
                      <a:srgbClr val="0033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033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200" dirty="0"/>
                  <a:t>Landesinstitut für Schule und Medien Berlin-Brandenburg (</a:t>
                </a:r>
                <a:r>
                  <a:rPr lang="de-DE" altLang="de-DE" sz="1200" dirty="0" smtClean="0"/>
                  <a:t>2019)</a:t>
                </a:r>
                <a:endParaRPr lang="de-DE" altLang="de-DE" sz="1200" dirty="0"/>
              </a:p>
            </p:txBody>
          </p:sp>
          <p:sp>
            <p:nvSpPr>
              <p:cNvPr id="64524" name="Textfeld 16"/>
              <p:cNvSpPr txBox="1">
                <a:spLocks noChangeArrowheads="1"/>
              </p:cNvSpPr>
              <p:nvPr/>
            </p:nvSpPr>
            <p:spPr bwMode="auto">
              <a:xfrm>
                <a:off x="323528" y="6301978"/>
                <a:ext cx="82809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800">
                    <a:solidFill>
                      <a:srgbClr val="003366"/>
                    </a:solidFill>
                    <a:latin typeface="Verdana" pitchFamily="34" charset="0"/>
                    <a:ea typeface="MS PGothic" pitchFamily="34" charset="-128"/>
                    <a:cs typeface="Verdana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400">
                    <a:solidFill>
                      <a:srgbClr val="0033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033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MS PGothic" pitchFamily="34" charset="-128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2403"/>
                  </a:buClr>
                  <a:buFont typeface="Wingdings" pitchFamily="2" charset="2"/>
                  <a:buChar char="§"/>
                  <a:defRPr sz="2000">
                    <a:solidFill>
                      <a:srgbClr val="0E8182"/>
                    </a:solidFill>
                    <a:latin typeface="Arial Narrow" pitchFamily="34" charset="0"/>
                    <a:ea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200" dirty="0"/>
                  <a:t>Dieses Werk ist lizenziert unter einer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de-DE" sz="1200" dirty="0">
                    <a:solidFill>
                      <a:srgbClr val="002060"/>
                    </a:solidFill>
                    <a:hlinkClick r:id="rId4"/>
                  </a:rPr>
                  <a:t>Creative </a:t>
                </a:r>
                <a:r>
                  <a:rPr lang="de-DE" altLang="de-DE" sz="1200" dirty="0" err="1">
                    <a:solidFill>
                      <a:srgbClr val="002060"/>
                    </a:solidFill>
                    <a:hlinkClick r:id="rId4"/>
                  </a:rPr>
                  <a:t>Commons</a:t>
                </a:r>
                <a:r>
                  <a:rPr lang="de-DE" altLang="de-DE" sz="1200" dirty="0">
                    <a:solidFill>
                      <a:srgbClr val="002060"/>
                    </a:solidFill>
                    <a:hlinkClick r:id="rId4"/>
                  </a:rPr>
                  <a:t> Namensnennung-Keine Bearbeitung </a:t>
                </a:r>
                <a:r>
                  <a:rPr lang="de-DE" altLang="de-DE" sz="1200" dirty="0" smtClean="0">
                    <a:solidFill>
                      <a:srgbClr val="002060"/>
                    </a:solidFill>
                    <a:hlinkClick r:id="rId4"/>
                  </a:rPr>
                  <a:t>4.0</a:t>
                </a:r>
                <a:r>
                  <a:rPr lang="de-DE" altLang="de-DE" sz="1200" dirty="0" smtClean="0"/>
                  <a:t>.</a:t>
                </a:r>
                <a:endParaRPr lang="de-DE" altLang="de-DE" sz="1200" dirty="0">
                  <a:solidFill>
                    <a:schemeClr val="tx1"/>
                  </a:solidFill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97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Ziele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000" b="1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Didaktisch-methodischer Umgang mit einem aktuellen und polarisierenden Thema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Kompetenzentwicklung auf der Basis des OHR 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Entfaltung von Kreativpotential</a:t>
            </a:r>
          </a:p>
          <a:p>
            <a:pPr>
              <a:lnSpc>
                <a:spcPct val="150000"/>
              </a:lnSpc>
            </a:pPr>
            <a:endParaRPr lang="de-DE" sz="2400" dirty="0" smtClean="0"/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51520" y="6381328"/>
            <a:ext cx="4042792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Uwe Berger, Carpus e. V., Jörg Schäfer, LISUM,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26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Ablauf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1" y="1268760"/>
            <a:ext cx="8641654" cy="45365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de-DE" sz="9600" dirty="0"/>
              <a:t>Faktencheck: Klimaziele und Wirtschaftsfaktor Braunkohle</a:t>
            </a:r>
          </a:p>
          <a:p>
            <a:pPr>
              <a:lnSpc>
                <a:spcPct val="170000"/>
              </a:lnSpc>
            </a:pPr>
            <a:r>
              <a:rPr lang="de-DE" sz="9600" dirty="0"/>
              <a:t>Arbeitsphase: Emissions-Quiz</a:t>
            </a:r>
          </a:p>
          <a:p>
            <a:pPr>
              <a:lnSpc>
                <a:spcPct val="170000"/>
              </a:lnSpc>
            </a:pPr>
            <a:r>
              <a:rPr lang="de-DE" sz="9600" dirty="0"/>
              <a:t>Reflexionsphase: Welche Kompetenzen sollen Schüler*innen bei der Auseinandersetzung mit dem Thema </a:t>
            </a:r>
            <a:r>
              <a:rPr lang="de-DE" sz="9600" dirty="0" smtClean="0"/>
              <a:t>erwerben</a:t>
            </a:r>
            <a:endParaRPr lang="de-DE" sz="9600" dirty="0"/>
          </a:p>
          <a:p>
            <a:pPr>
              <a:lnSpc>
                <a:spcPct val="170000"/>
              </a:lnSpc>
            </a:pPr>
            <a:r>
              <a:rPr lang="de-DE" sz="9600" dirty="0"/>
              <a:t>Vorstellung: die Systematik des Kompetenzerwerbs im OHR Nachhaltige </a:t>
            </a:r>
            <a:r>
              <a:rPr lang="de-DE" sz="9600" dirty="0" smtClean="0"/>
              <a:t>Entwicklung</a:t>
            </a:r>
            <a:endParaRPr lang="de-DE" sz="9600" dirty="0"/>
          </a:p>
          <a:p>
            <a:pPr>
              <a:lnSpc>
                <a:spcPct val="170000"/>
              </a:lnSpc>
            </a:pPr>
            <a:r>
              <a:rPr lang="de-DE" sz="9600" dirty="0"/>
              <a:t>Arbeitsphase: Ideen zur Umsetzung im Unterricht</a:t>
            </a:r>
            <a:endParaRPr lang="de-DE" sz="9600" dirty="0"/>
          </a:p>
          <a:p>
            <a:pPr marL="0" indent="0">
              <a:lnSpc>
                <a:spcPct val="200000"/>
              </a:lnSpc>
              <a:buNone/>
            </a:pPr>
            <a:endParaRPr lang="de-DE" sz="96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9600" dirty="0" smtClean="0"/>
              <a:t/>
            </a:r>
            <a:br>
              <a:rPr lang="de-DE" sz="9600" dirty="0" smtClean="0"/>
            </a:br>
            <a:r>
              <a:rPr lang="de-DE" sz="9600" dirty="0" smtClean="0"/>
              <a:t/>
            </a:r>
            <a:br>
              <a:rPr lang="de-DE" sz="9600" dirty="0" smtClean="0"/>
            </a:br>
            <a:endParaRPr lang="de-DE" sz="96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2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Jörg Schäfer, LISUM,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43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Die Lausitz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/>
              <a:t>ca. 1 Million Einwohner,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/>
              <a:t>c</a:t>
            </a:r>
            <a:r>
              <a:rPr lang="de-DE" sz="2400" dirty="0"/>
              <a:t>a. 530.000  Erwerbstätige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dirty="0" smtClean="0"/>
          </a:p>
        </p:txBody>
      </p:sp>
      <p:pic>
        <p:nvPicPr>
          <p:cNvPr id="6" name="Grafik 5" descr="https://zw-lausitz.de/fileadmin/user_upload/01-content/03-zukunftswerkstatt/02-downloads/grafiken_lausitzbroschuere/zentren-lausitz-karte-zwl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 b="12000"/>
          <a:stretch/>
        </p:blipFill>
        <p:spPr bwMode="auto">
          <a:xfrm>
            <a:off x="3851920" y="709126"/>
            <a:ext cx="4896544" cy="53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251520" y="5888305"/>
            <a:ext cx="38164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2060"/>
                </a:solidFill>
                <a:ea typeface="MS PGothic" pitchFamily="34" charset="-128"/>
              </a:rPr>
              <a:t>Quelle: Zukunftswerkstatt Lausitz, Mai 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6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Die Lausitz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https://umweltfairaendern.de/wp-content/uploads/2014/08/lausitz-braunkohle-lacoma-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336704" cy="45073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23569" y="1052737"/>
            <a:ext cx="8641654" cy="3816424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Braunkohleabbau </a:t>
            </a:r>
            <a:r>
              <a:rPr lang="de-DE" dirty="0" smtClean="0"/>
              <a:t>s</a:t>
            </a:r>
            <a:r>
              <a:rPr lang="de-DE" dirty="0" smtClean="0"/>
              <a:t>eit 1860</a:t>
            </a: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5696272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5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Die Lausitz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2000" b="1" dirty="0"/>
          </a:p>
          <a:p>
            <a:pPr>
              <a:lnSpc>
                <a:spcPct val="150000"/>
              </a:lnSpc>
            </a:pPr>
            <a:r>
              <a:rPr lang="de-DE" sz="2400" dirty="0" smtClean="0"/>
              <a:t>4 Tagebaue                                                                   in Betrieb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3 Kraftwerke</a:t>
            </a:r>
          </a:p>
          <a:p>
            <a:pPr>
              <a:lnSpc>
                <a:spcPct val="150000"/>
              </a:lnSpc>
            </a:pPr>
            <a:r>
              <a:rPr lang="de-DE" sz="2400" dirty="0" smtClean="0"/>
              <a:t>Betreiber: LEAG</a:t>
            </a:r>
          </a:p>
          <a:p>
            <a:pPr>
              <a:lnSpc>
                <a:spcPct val="150000"/>
              </a:lnSpc>
            </a:pPr>
            <a:endParaRPr lang="de-DE" sz="2400" dirty="0" smtClean="0"/>
          </a:p>
          <a:p>
            <a:endParaRPr lang="de-DE" sz="2400" dirty="0"/>
          </a:p>
        </p:txBody>
      </p:sp>
      <p:pic>
        <p:nvPicPr>
          <p:cNvPr id="7" name="Grafik 6" descr="Das Lausitzer Revierkonzept wurde am 30.03.2017 vorgestellt, in der Übersicht, Grafik: LEAG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56" y="567994"/>
            <a:ext cx="5012684" cy="56693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e 3"/>
          <p:cNvSpPr/>
          <p:nvPr/>
        </p:nvSpPr>
        <p:spPr>
          <a:xfrm>
            <a:off x="5724128" y="134076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436096" y="42930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804248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99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2350" cy="792088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Direkt Beschäftigte in der Braunkohle 2019* 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de-DE" sz="24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24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2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2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 smtClean="0"/>
              <a:t>	</a:t>
            </a:r>
            <a:r>
              <a:rPr lang="de-DE" sz="1200" b="1" dirty="0" smtClean="0">
                <a:solidFill>
                  <a:schemeClr val="tx1"/>
                </a:solidFill>
              </a:rPr>
              <a:t>Das entspricht 1,5% der Erwerbstätigen in der Lausitz.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2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200" dirty="0" smtClean="0"/>
              <a:t>* Statistik der Kohlewirtschaft e. V., Dezember 2019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5496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Uwe Berger, Carpus e. V.,  04.03.2020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82897"/>
              </p:ext>
            </p:extLst>
          </p:nvPr>
        </p:nvGraphicFramePr>
        <p:xfrm>
          <a:off x="1043607" y="2204864"/>
          <a:ext cx="6768752" cy="295232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39412"/>
                <a:gridCol w="1039412"/>
                <a:gridCol w="4689928"/>
              </a:tblGrid>
              <a:tr h="1402161">
                <a:tc>
                  <a:txBody>
                    <a:bodyPr/>
                    <a:lstStyle/>
                    <a:p>
                      <a:r>
                        <a:rPr lang="de-DE" dirty="0" smtClean="0"/>
                        <a:t>LEAG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7726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Ca. 400 Azubis</a:t>
                      </a:r>
                    </a:p>
                    <a:p>
                      <a:r>
                        <a:rPr lang="de-DE" dirty="0" smtClean="0"/>
                        <a:t>Alter</a:t>
                      </a:r>
                      <a:r>
                        <a:rPr lang="de-DE" baseline="0" dirty="0" smtClean="0"/>
                        <a:t> &gt; 50 Jahre:  67%</a:t>
                      </a:r>
                      <a:endParaRPr lang="de-DE" dirty="0"/>
                    </a:p>
                  </a:txBody>
                  <a:tcPr/>
                </a:tc>
              </a:tr>
              <a:tr h="981513">
                <a:tc>
                  <a:txBody>
                    <a:bodyPr/>
                    <a:lstStyle/>
                    <a:p>
                      <a:r>
                        <a:rPr lang="de-DE" b="1" dirty="0" smtClean="0"/>
                        <a:t>LMBV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412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Gesellschaft zur</a:t>
                      </a:r>
                      <a:r>
                        <a:rPr lang="de-DE" b="1" baseline="0" dirty="0" smtClean="0"/>
                        <a:t> Sanierung der Tagebaue, aus Bundesmitteln finanziert. </a:t>
                      </a:r>
                      <a:endParaRPr lang="de-DE" b="1" dirty="0"/>
                    </a:p>
                  </a:txBody>
                  <a:tcPr/>
                </a:tc>
              </a:tr>
              <a:tr h="568655">
                <a:tc>
                  <a:txBody>
                    <a:bodyPr/>
                    <a:lstStyle/>
                    <a:p>
                      <a:r>
                        <a:rPr lang="de-DE" b="1" dirty="0" smtClean="0"/>
                        <a:t>Summe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8138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3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Das Klimaabkommen von Paris (2015)</a:t>
            </a:r>
            <a:endParaRPr lang="de-DE" sz="32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7" cy="453650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Reduzierung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Temperaturanstieg unter deutlich 2 Grad</a:t>
            </a:r>
          </a:p>
          <a:p>
            <a:pPr lvl="0">
              <a:spcBef>
                <a:spcPts val="1200"/>
              </a:spcBef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Maßnahmen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zur Verbesserung der Widerstandsfähigkeit gegenüber Klimaänderungen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Verpflichtung, arme Staaten bei der Verminderung klimaschädlicher Emissionen und bei der Anpassung an den Klimawandel zu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unterstützen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Verpflichtung der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Industrieländer: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konkrete Ziele zur Verminderung des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-Ausstoßes  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Ab 2050 weltweites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Gleichgewicht zwischen dem Ausstoß und der Aufnahme von CO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2 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5768280" cy="365125"/>
          </a:xfrm>
        </p:spPr>
        <p:txBody>
          <a:bodyPr/>
          <a:lstStyle/>
          <a:p>
            <a:pPr algn="l"/>
            <a:r>
              <a:rPr lang="de-DE" dirty="0" smtClean="0"/>
              <a:t>Uwe Berger, Carpus e. V., 04.03.2020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Bildschirmpräsentation (4:3)</PresentationFormat>
  <Paragraphs>236</Paragraphs>
  <Slides>27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Fachtag Klimawandel</vt:lpstr>
      <vt:lpstr> </vt:lpstr>
      <vt:lpstr>Ziele</vt:lpstr>
      <vt:lpstr>Ablauf</vt:lpstr>
      <vt:lpstr>Die Lausitz</vt:lpstr>
      <vt:lpstr>Die Lausitz</vt:lpstr>
      <vt:lpstr>Die Lausitz</vt:lpstr>
      <vt:lpstr>Direkt Beschäftigte in der Braunkohle 2019* </vt:lpstr>
      <vt:lpstr>Das Klimaabkommen von Paris (2015)</vt:lpstr>
      <vt:lpstr>Wer leidet unter dem Klimawandel?</vt:lpstr>
      <vt:lpstr>Wer leidet unter dem Klimawandel?</vt:lpstr>
      <vt:lpstr>Wer leidet unter dem Klimawandel?</vt:lpstr>
      <vt:lpstr>Wer sind die größten CO2-Emittenten?</vt:lpstr>
      <vt:lpstr>Wer sind die größten CO2-Emittenten?</vt:lpstr>
      <vt:lpstr>Weltrisikoindex 2019</vt:lpstr>
      <vt:lpstr>Die Klimaziele der Bundesregierung</vt:lpstr>
      <vt:lpstr>Die Klimaziele der Bundesregierung</vt:lpstr>
      <vt:lpstr>Kohleausstieg in der Lausitz</vt:lpstr>
      <vt:lpstr>PowerPoint-Präsentation</vt:lpstr>
      <vt:lpstr>Zankapfel Kohleausstieg</vt:lpstr>
      <vt:lpstr>Orientierungs- und Handlungsrahmen für das  üT Nachhaltige Entwicklung </vt:lpstr>
      <vt:lpstr>Systematik der Kompetenzbeschreibung</vt:lpstr>
      <vt:lpstr>Kompetenzmodell OHR NE</vt:lpstr>
      <vt:lpstr>PowerPoint-Präsentation</vt:lpstr>
      <vt:lpstr>PowerPoint-Präsentation</vt:lpstr>
      <vt:lpstr>Arbeitsauftrag</vt:lpstr>
      <vt:lpstr>Hinweise zur Verwendung</vt:lpstr>
    </vt:vector>
  </TitlesOfParts>
  <Company>L I S U 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Fachtag Klimawandel</dc:title>
  <dc:creator>Schaefer</dc:creator>
  <cp:lastModifiedBy>Schaefer</cp:lastModifiedBy>
  <cp:revision>30</cp:revision>
  <dcterms:created xsi:type="dcterms:W3CDTF">2020-03-04T16:53:28Z</dcterms:created>
  <dcterms:modified xsi:type="dcterms:W3CDTF">2020-03-05T09:03:06Z</dcterms:modified>
</cp:coreProperties>
</file>