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6" r:id="rId3"/>
    <p:sldId id="333" r:id="rId4"/>
    <p:sldId id="335" r:id="rId5"/>
    <p:sldId id="336" r:id="rId6"/>
    <p:sldId id="307" r:id="rId7"/>
    <p:sldId id="326" r:id="rId8"/>
    <p:sldId id="327" r:id="rId9"/>
    <p:sldId id="328" r:id="rId10"/>
    <p:sldId id="337" r:id="rId11"/>
    <p:sldId id="338" r:id="rId12"/>
    <p:sldId id="325" r:id="rId13"/>
    <p:sldId id="329" r:id="rId14"/>
    <p:sldId id="330" r:id="rId15"/>
    <p:sldId id="322" r:id="rId16"/>
    <p:sldId id="331" r:id="rId17"/>
    <p:sldId id="339" r:id="rId18"/>
  </p:sldIdLst>
  <p:sldSz cx="12160250" cy="6840538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hn, Nina" initials="WN" lastIdx="12" clrIdx="0">
    <p:extLst>
      <p:ext uri="{19B8F6BF-5375-455C-9EA6-DF929625EA0E}">
        <p15:presenceInfo xmlns:p15="http://schemas.microsoft.com/office/powerpoint/2012/main" userId="S-1-5-21-2130729834-1554841893-515445417-93184" providerId="AD"/>
      </p:ext>
    </p:extLst>
  </p:cmAuthor>
  <p:cmAuthor id="2" name="Julia Schmidt" initials="JS" lastIdx="2" clrIdx="1">
    <p:extLst>
      <p:ext uri="{19B8F6BF-5375-455C-9EA6-DF929625EA0E}">
        <p15:presenceInfo xmlns:p15="http://schemas.microsoft.com/office/powerpoint/2012/main" userId="S-1-5-21-723045629-826260016-3430960991-1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A"/>
    <a:srgbClr val="000099"/>
    <a:srgbClr val="DDDDDD"/>
    <a:srgbClr val="020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3" autoAdjust="0"/>
    <p:restoredTop sz="93697" autoAdjust="0"/>
  </p:normalViewPr>
  <p:slideViewPr>
    <p:cSldViewPr>
      <p:cViewPr>
        <p:scale>
          <a:sx n="80" d="100"/>
          <a:sy n="80" d="100"/>
        </p:scale>
        <p:origin x="845" y="58"/>
      </p:cViewPr>
      <p:guideLst>
        <p:guide orient="horz" pos="2155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346" y="78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1" rIns="95560" bIns="47781" numCol="1" anchor="t" anchorCtr="0" compatLnSpc="1">
            <a:prstTxWarp prst="textNoShape">
              <a:avLst/>
            </a:prstTxWarp>
          </a:bodyPr>
          <a:lstStyle>
            <a:lvl1pPr defTabSz="955709">
              <a:defRPr sz="1300"/>
            </a:lvl1pPr>
          </a:lstStyle>
          <a:p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1" y="0"/>
            <a:ext cx="2946144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1" rIns="95560" bIns="47781" numCol="1" anchor="t" anchorCtr="0" compatLnSpc="1">
            <a:prstTxWarp prst="textNoShape">
              <a:avLst/>
            </a:prstTxWarp>
          </a:bodyPr>
          <a:lstStyle>
            <a:lvl1pPr algn="r" defTabSz="955709">
              <a:defRPr sz="1300"/>
            </a:lvl1pPr>
          </a:lstStyle>
          <a:p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309"/>
            <a:ext cx="294614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1" rIns="95560" bIns="47781" numCol="1" anchor="b" anchorCtr="0" compatLnSpc="1">
            <a:prstTxWarp prst="textNoShape">
              <a:avLst/>
            </a:prstTxWarp>
          </a:bodyPr>
          <a:lstStyle>
            <a:lvl1pPr defTabSz="955709">
              <a:defRPr sz="1300"/>
            </a:lvl1pPr>
          </a:lstStyle>
          <a:p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0" tIns="47781" rIns="95560" bIns="47781" numCol="1" anchor="b" anchorCtr="0" compatLnSpc="1">
            <a:prstTxWarp prst="textNoShape">
              <a:avLst/>
            </a:prstTxWarp>
          </a:bodyPr>
          <a:lstStyle>
            <a:lvl1pPr algn="r" defTabSz="955709">
              <a:defRPr sz="1300"/>
            </a:lvl1pPr>
          </a:lstStyle>
          <a:p>
            <a:fld id="{D5549BAF-6EA7-4093-8BDF-9B2487D7ABE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10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2" tIns="45251" rIns="90502" bIns="45251" numCol="1" anchor="t" anchorCtr="0" compatLnSpc="1">
            <a:prstTxWarp prst="textNoShape">
              <a:avLst/>
            </a:prstTxWarp>
          </a:bodyPr>
          <a:lstStyle>
            <a:lvl1pPr defTabSz="904309">
              <a:defRPr sz="1200"/>
            </a:lvl1pPr>
          </a:lstStyle>
          <a:p>
            <a:endParaRPr lang="de-DE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1" y="0"/>
            <a:ext cx="2946144" cy="49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2" tIns="45251" rIns="90502" bIns="45251" numCol="1" anchor="t" anchorCtr="0" compatLnSpc="1">
            <a:prstTxWarp prst="textNoShape">
              <a:avLst/>
            </a:prstTxWarp>
          </a:bodyPr>
          <a:lstStyle>
            <a:lvl1pPr algn="r" defTabSz="904309">
              <a:defRPr sz="1200"/>
            </a:lvl1pPr>
          </a:lstStyle>
          <a:p>
            <a:endParaRPr 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4" y="4714953"/>
            <a:ext cx="5438787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2" tIns="45251" rIns="90502" bIns="452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309"/>
            <a:ext cx="2946145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2" tIns="45251" rIns="90502" bIns="45251" numCol="1" anchor="b" anchorCtr="0" compatLnSpc="1">
            <a:prstTxWarp prst="textNoShape">
              <a:avLst/>
            </a:prstTxWarp>
          </a:bodyPr>
          <a:lstStyle>
            <a:lvl1pPr defTabSz="904309">
              <a:defRPr sz="1200"/>
            </a:lvl1pPr>
          </a:lstStyle>
          <a:p>
            <a:endParaRPr lang="de-DE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1" y="9428309"/>
            <a:ext cx="2946144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2" tIns="45251" rIns="90502" bIns="45251" numCol="1" anchor="b" anchorCtr="0" compatLnSpc="1">
            <a:prstTxWarp prst="textNoShape">
              <a:avLst/>
            </a:prstTxWarp>
          </a:bodyPr>
          <a:lstStyle>
            <a:lvl1pPr algn="r" defTabSz="904309">
              <a:defRPr sz="1200"/>
            </a:lvl1pPr>
          </a:lstStyle>
          <a:p>
            <a:fld id="{EE31983E-E56C-41C9-BD0D-2424B0D163B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00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632611" y="219869"/>
            <a:ext cx="9527640" cy="51054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 userDrawn="1"/>
        </p:nvSpPr>
        <p:spPr bwMode="auto">
          <a:xfrm>
            <a:off x="2938727" y="448469"/>
            <a:ext cx="9120188" cy="999529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de-DE" sz="2400" dirty="0" smtClean="0"/>
              <a:t>Orientierungs-</a:t>
            </a:r>
            <a:r>
              <a:rPr lang="de-DE" sz="2400" baseline="0" dirty="0" smtClean="0"/>
              <a:t> und Handlungsrahmen (OHR)</a:t>
            </a:r>
          </a:p>
          <a:p>
            <a:pPr algn="ctr">
              <a:spcBef>
                <a:spcPts val="600"/>
              </a:spcBef>
              <a:spcAft>
                <a:spcPts val="200"/>
              </a:spcAft>
            </a:pPr>
            <a:r>
              <a:rPr lang="de-DE" sz="2400" baseline="0" dirty="0" smtClean="0"/>
              <a:t>„Mobilitätbildung und Verkehrserziehung“ – </a:t>
            </a:r>
            <a:endParaRPr lang="de-DE" sz="2000" b="0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7802828" y="1439069"/>
            <a:ext cx="341072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u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n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t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e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P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r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x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i</a:t>
            </a:r>
            <a:r>
              <a:rPr lang="de-DE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s?</a:t>
            </a:r>
            <a:endParaRPr lang="de-DE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4066397" y="1421486"/>
            <a:ext cx="2728632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0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</a:t>
            </a:r>
            <a:r>
              <a:rPr lang="de-DE" sz="30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raue Theorie</a:t>
            </a:r>
            <a:endParaRPr lang="de-DE" sz="30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6689725" y="5703584"/>
            <a:ext cx="25146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Aft>
                <a:spcPct val="20000"/>
              </a:spcAft>
            </a:pP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Prof.</a:t>
            </a:r>
            <a:r>
              <a:rPr lang="de-DE" sz="1200" b="1" baseline="0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Dr. Dietmar Sturzbecher</a:t>
            </a:r>
            <a:endParaRPr lang="de-DE" sz="1200" b="1" dirty="0">
              <a:solidFill>
                <a:srgbClr val="000099"/>
              </a:solidFill>
              <a:cs typeface="Arial" charset="0"/>
            </a:endParaRPr>
          </a:p>
          <a:p>
            <a:pPr algn="l">
              <a:spcAft>
                <a:spcPct val="20000"/>
              </a:spcAft>
            </a:pPr>
            <a:r>
              <a:rPr lang="de-DE" sz="1200" dirty="0">
                <a:solidFill>
                  <a:srgbClr val="000099"/>
                </a:solidFill>
                <a:cs typeface="Arial" charset="0"/>
              </a:rPr>
              <a:t>Tel.: +49 (0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) 172 39 35 249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  <a:p>
            <a:pPr algn="l">
              <a:spcAft>
                <a:spcPct val="20000"/>
              </a:spcAft>
            </a:pPr>
            <a:r>
              <a:rPr lang="de-DE" sz="1200" dirty="0">
                <a:solidFill>
                  <a:srgbClr val="000099"/>
                </a:solidFill>
                <a:cs typeface="Arial" charset="0"/>
              </a:rPr>
              <a:t>E-Mail: 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dietmar@sturzbecher.de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6957469" y="1467652"/>
            <a:ext cx="131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2400" b="1" kern="12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oder</a:t>
            </a:r>
            <a:endParaRPr lang="de-DE" sz="2400" b="1" kern="12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53" y="2170166"/>
            <a:ext cx="4887671" cy="31367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27" y="2108002"/>
            <a:ext cx="4082480" cy="3399932"/>
          </a:xfrm>
          <a:prstGeom prst="rect">
            <a:avLst/>
          </a:prstGeom>
        </p:spPr>
      </p:pic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2614517" y="5457787"/>
            <a:ext cx="3941578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Institut für angewandte </a:t>
            </a:r>
          </a:p>
          <a:p>
            <a:pPr algn="ctr">
              <a:spcAft>
                <a:spcPct val="20000"/>
              </a:spcAft>
            </a:pP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Familien-, Kindheits- und Jugendforschung e.V. </a:t>
            </a:r>
          </a:p>
          <a:p>
            <a:pPr algn="ctr">
              <a:spcAft>
                <a:spcPct val="20000"/>
              </a:spcAft>
            </a:pP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an der Universität Potsdam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 </a:t>
            </a:r>
          </a:p>
          <a:p>
            <a:pPr algn="ctr">
              <a:spcAft>
                <a:spcPct val="20000"/>
              </a:spcAft>
            </a:pPr>
            <a:r>
              <a:rPr lang="de-DE" sz="1200" dirty="0" err="1" smtClean="0">
                <a:solidFill>
                  <a:srgbClr val="000099"/>
                </a:solidFill>
                <a:cs typeface="Arial" charset="0"/>
              </a:rPr>
              <a:t>Staffelder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 Dorfstraße 18-19</a:t>
            </a:r>
          </a:p>
          <a:p>
            <a:pPr algn="ctr">
              <a:spcAft>
                <a:spcPct val="20000"/>
              </a:spcAft>
            </a:pP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16766 Kremmen OT Staffelde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 userDrawn="1"/>
        </p:nvSpPr>
        <p:spPr bwMode="auto">
          <a:xfrm>
            <a:off x="9204325" y="5703584"/>
            <a:ext cx="2514600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spcAft>
                <a:spcPct val="20000"/>
              </a:spcAft>
            </a:pPr>
            <a:r>
              <a:rPr lang="de-DE" sz="1200" b="1" dirty="0" smtClean="0">
                <a:solidFill>
                  <a:srgbClr val="000099"/>
                </a:solidFill>
                <a:cs typeface="Arial" charset="0"/>
              </a:rPr>
              <a:t>Julia Schmidt</a:t>
            </a:r>
            <a:endParaRPr lang="de-DE" sz="1200" b="1" dirty="0">
              <a:solidFill>
                <a:srgbClr val="000099"/>
              </a:solidFill>
              <a:cs typeface="Arial" charset="0"/>
            </a:endParaRPr>
          </a:p>
          <a:p>
            <a:pPr algn="l">
              <a:spcAft>
                <a:spcPct val="20000"/>
              </a:spcAft>
            </a:pPr>
            <a:r>
              <a:rPr lang="de-DE" sz="1200" dirty="0">
                <a:solidFill>
                  <a:srgbClr val="000099"/>
                </a:solidFill>
                <a:cs typeface="Arial" charset="0"/>
              </a:rPr>
              <a:t>Tel.: +49 (0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) 172 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38 6</a:t>
            </a:r>
            <a:r>
              <a:rPr lang="de-DE" sz="1200" baseline="0" dirty="0" smtClean="0">
                <a:solidFill>
                  <a:srgbClr val="000099"/>
                </a:solidFill>
                <a:cs typeface="Arial" charset="0"/>
              </a:rPr>
              <a:t>1 114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  <a:p>
            <a:pPr algn="l">
              <a:spcAft>
                <a:spcPct val="20000"/>
              </a:spcAft>
            </a:pPr>
            <a:r>
              <a:rPr lang="de-DE" sz="1200" dirty="0">
                <a:solidFill>
                  <a:srgbClr val="000099"/>
                </a:solidFill>
                <a:cs typeface="Arial" charset="0"/>
              </a:rPr>
              <a:t>E-Mail: 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julia.schmidt@fiz-mts.com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4" y="5348108"/>
            <a:ext cx="1382379" cy="1382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120187" y="46039"/>
            <a:ext cx="3040063" cy="5680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46039"/>
            <a:ext cx="8917517" cy="5680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02671" y="981869"/>
            <a:ext cx="11754908" cy="48768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0099"/>
                </a:solidFill>
              </a:defRPr>
            </a:lvl1pPr>
            <a:lvl2pPr marL="452438" indent="-269875">
              <a:defRPr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576" y="4395788"/>
            <a:ext cx="1033621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0576" y="2898776"/>
            <a:ext cx="10336213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8557" y="5754689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8013" y="1211263"/>
            <a:ext cx="537077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1460" y="1211263"/>
            <a:ext cx="5370777" cy="4514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5858670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74639"/>
            <a:ext cx="109442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8012" y="1531939"/>
            <a:ext cx="5372889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8012" y="2170114"/>
            <a:ext cx="5372889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7239" y="1531939"/>
            <a:ext cx="5374999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7239" y="2170114"/>
            <a:ext cx="5374999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013" y="273051"/>
            <a:ext cx="4000638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4320" y="273050"/>
            <a:ext cx="6797918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013" y="1431926"/>
            <a:ext cx="4000638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3494" y="4787900"/>
            <a:ext cx="729615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3494" y="611189"/>
            <a:ext cx="729615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3494" y="5353051"/>
            <a:ext cx="7296150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0" y="6059488"/>
            <a:ext cx="12160250" cy="7143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 der Präsentation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8013" y="115888"/>
            <a:ext cx="109442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de-DE" sz="2400" b="1">
              <a:solidFill>
                <a:srgbClr val="000099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flipV="1">
            <a:off x="1" y="876301"/>
            <a:ext cx="12208807" cy="365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-4221" y="5975351"/>
            <a:ext cx="12164472" cy="285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660526" y="6240464"/>
            <a:ext cx="1046594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Orientierungs-</a:t>
            </a:r>
            <a:r>
              <a:rPr lang="de-DE" sz="1200" baseline="0" dirty="0" smtClean="0">
                <a:solidFill>
                  <a:srgbClr val="000099"/>
                </a:solidFill>
                <a:cs typeface="Arial" charset="0"/>
              </a:rPr>
              <a:t> und Handlungsrahmen</a:t>
            </a:r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 „Mobilitätsbildung und Verkehrserziehung“				</a:t>
            </a:r>
            <a:fld id="{4F5827E7-0163-48F3-8ED1-13FAC25B37E4}" type="slidenum">
              <a:rPr lang="de-DE" sz="1200" smtClean="0">
                <a:solidFill>
                  <a:srgbClr val="000099"/>
                </a:solidFill>
                <a:cs typeface="Arial" charset="0"/>
              </a:rPr>
              <a:pPr algn="r" eaLnBrk="0" hangingPunct="0"/>
              <a:t>‹Nr.›</a:t>
            </a:fld>
            <a:r>
              <a:rPr lang="de-DE" sz="1200" dirty="0" smtClean="0">
                <a:solidFill>
                  <a:srgbClr val="000099"/>
                </a:solidFill>
                <a:cs typeface="Arial" charset="0"/>
              </a:rPr>
              <a:t>/17</a:t>
            </a:r>
            <a:endParaRPr lang="de-DE" sz="1200" dirty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46039"/>
            <a:ext cx="12160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Überschrift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06464"/>
            <a:ext cx="12160250" cy="5070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spcBef>
                <a:spcPct val="20000"/>
              </a:spcBef>
              <a:buFontTx/>
              <a:buChar char="•"/>
            </a:pPr>
            <a:endParaRPr lang="de-DE" b="1">
              <a:solidFill>
                <a:srgbClr val="000099"/>
              </a:solidFill>
            </a:endParaRPr>
          </a:p>
          <a:p>
            <a:pPr marL="357188" indent="-357188" algn="just">
              <a:spcBef>
                <a:spcPct val="20000"/>
              </a:spcBef>
              <a:buFontTx/>
              <a:buChar char="•"/>
            </a:pPr>
            <a:endParaRPr lang="de-DE" b="1">
              <a:solidFill>
                <a:srgbClr val="000099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2671" y="1058069"/>
            <a:ext cx="11754908" cy="46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endParaRPr lang="de-DE" dirty="0" smtClean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1" y="6110429"/>
            <a:ext cx="608501" cy="6086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9pPr>
    </p:titleStyle>
    <p:bodyStyle>
      <a:lvl1pPr marL="182563" indent="-182563" algn="just" rtl="0" fontAlgn="base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  <a:ea typeface="+mn-ea"/>
          <a:cs typeface="+mn-cs"/>
        </a:defRPr>
      </a:lvl1pPr>
      <a:lvl2pPr marL="452438" indent="-269875" algn="l" rtl="0" fontAlgn="base">
        <a:spcBef>
          <a:spcPct val="20000"/>
        </a:spcBef>
        <a:spcAft>
          <a:spcPct val="0"/>
        </a:spcAft>
        <a:buFont typeface="Wingdings"/>
        <a:buChar char="à"/>
        <a:defRPr sz="1600" b="0" baseline="0">
          <a:solidFill>
            <a:srgbClr val="000099"/>
          </a:solidFill>
          <a:latin typeface="+mn-lt"/>
          <a:sym typeface="Wingdings" pitchFamily="2" charset="2"/>
        </a:defRPr>
      </a:lvl2pPr>
      <a:lvl3pPr marL="194786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3558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638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2210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6782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1354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592638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 smtClean="0"/>
              <a:t>Kompetenzmodell, Kompetenzbereiche und Kernkompetenzen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01335" y="981869"/>
            <a:ext cx="11957579" cy="353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>
                <a:solidFill>
                  <a:srgbClr val="000099"/>
                </a:solidFill>
                <a:latin typeface="Arial"/>
              </a:rPr>
              <a:t>Mobilitäts- und Verkehrsverhalten beinhaltet stets soziale Herausforderungen, da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Mobilität bzw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. Verkehrsteilnahme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in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der Regel auch andere Menschen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betrifft und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in Interaktion mit ihnen erfolgt.</a:t>
            </a:r>
          </a:p>
          <a:p>
            <a:pPr marL="182563" lvl="0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Bei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der Erarbeitung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eines Kompetenzmodells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für die Mobilitätsbildung und Verkehrserziehung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wurde daher auf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ein Modell der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soziokognitiven Steuerung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des sozialen Handelns von Dodge (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1982) zurückgegriffen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, welches sechs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Verhaltenskomponenten beinhaltet: </a:t>
            </a: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Kodierung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interner und externer Hinweisreize, 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Interpretation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und mentale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Repräsentation der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Situation, 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Zielklärung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, 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Verhaltensabruf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oder die Verhaltenskonstruktion,</a:t>
            </a: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Verhaltensentscheidung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und 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  <a:p>
            <a:pPr marL="534988" lvl="0" indent="-342900" algn="just">
              <a:spcBef>
                <a:spcPct val="20000"/>
              </a:spcBef>
              <a:buFont typeface="+mj-lt"/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Ausführen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des Mobilitäts- bzw. Verkehrsverhaltens.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25" y="2675112"/>
            <a:ext cx="5562600" cy="31073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Rechteck 10"/>
          <p:cNvSpPr/>
          <p:nvPr/>
        </p:nvSpPr>
        <p:spPr>
          <a:xfrm>
            <a:off x="101335" y="4518222"/>
            <a:ext cx="60801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Die einzelnen Schritte laufen dabei nicht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zwingend linear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bzw. sukzessiv ab, sondern sind zirkulär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angeordnet und mit zusätzlichen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Feedback- und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Handlungsschleifen versehen.</a:t>
            </a:r>
          </a:p>
        </p:txBody>
      </p:sp>
    </p:spTree>
    <p:extLst>
      <p:ext uri="{BB962C8B-B14F-4D97-AF65-F5344CB8AC3E}">
        <p14:creationId xmlns:p14="http://schemas.microsoft.com/office/powerpoint/2010/main" val="385550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/>
              <a:t>Kompetenzmodell, Kompetenzbereiche und Kernkompetenzen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212725" y="1309301"/>
            <a:ext cx="5181600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>
                <a:solidFill>
                  <a:srgbClr val="000099"/>
                </a:solidFill>
                <a:latin typeface="Arial"/>
              </a:rPr>
              <a:t>Verallgemeinert man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das Modell von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Dodge,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bleibt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festzuhalten, dass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das Mobilitäts- und Verkehrsverhalten als ein komplexer und zirkulär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verwobener Prozess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mit den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folgenden drei Kompetenzbereichen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an-zusehen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ist:</a:t>
            </a:r>
          </a:p>
          <a:p>
            <a:pPr marL="534988" indent="-342900" algn="just">
              <a:spcBef>
                <a:spcPct val="20000"/>
              </a:spcBef>
              <a:spcAft>
                <a:spcPts val="600"/>
              </a:spcAft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Erkennen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(bzw.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Informationsbeschaffung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), 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  <a:p>
            <a:pPr marL="534988" indent="-342900" algn="just">
              <a:spcBef>
                <a:spcPct val="20000"/>
              </a:spcBef>
              <a:spcAft>
                <a:spcPts val="600"/>
              </a:spcAft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Beurteilen (bzw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.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Informationsverarbeitung),</a:t>
            </a:r>
          </a:p>
          <a:p>
            <a:pPr marL="534988" indent="-342900" algn="just">
              <a:spcBef>
                <a:spcPct val="20000"/>
              </a:spcBef>
              <a:spcAft>
                <a:spcPts val="1200"/>
              </a:spcAft>
              <a:buAutoNum type="arabicParenBoth"/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Handeln </a:t>
            </a:r>
            <a:r>
              <a:rPr lang="de-DE" sz="1600" kern="0" dirty="0">
                <a:solidFill>
                  <a:srgbClr val="000099"/>
                </a:solidFill>
                <a:latin typeface="Arial"/>
              </a:rPr>
              <a:t>und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</a:rPr>
              <a:t>Kommunizieren </a:t>
            </a:r>
            <a:endParaRPr lang="de-DE" sz="1600" kern="0" dirty="0">
              <a:solidFill>
                <a:srgbClr val="000099"/>
              </a:solidFill>
              <a:latin typeface="Arial"/>
            </a:endParaRPr>
          </a:p>
          <a:p>
            <a:pPr marL="182563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>
                <a:solidFill>
                  <a:srgbClr val="000099"/>
                </a:solidFill>
                <a:latin typeface="Arial"/>
              </a:rPr>
              <a:t>Im Mittelpunkt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steht dabei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das Ziel, sicher und umweltbewusst am Verkehr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teil-zunehmen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.</a:t>
            </a:r>
          </a:p>
          <a:p>
            <a:pPr marL="192088" algn="just">
              <a:spcBef>
                <a:spcPct val="20000"/>
              </a:spcBef>
              <a:spcAft>
                <a:spcPts val="600"/>
              </a:spcAft>
            </a:pPr>
            <a:endParaRPr lang="de-DE" sz="1600" kern="0" dirty="0" smtClean="0">
              <a:solidFill>
                <a:srgbClr val="000099"/>
              </a:solidFill>
              <a:latin typeface="Arial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/>
          <a:srcRect b="2199"/>
          <a:stretch/>
        </p:blipFill>
        <p:spPr>
          <a:xfrm>
            <a:off x="6080125" y="1972469"/>
            <a:ext cx="5350871" cy="3657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5940379" y="1309301"/>
            <a:ext cx="5490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0"/>
              </a:spcAft>
            </a:pPr>
            <a:r>
              <a:rPr lang="de-DE" b="1" kern="0" dirty="0">
                <a:solidFill>
                  <a:srgbClr val="000099"/>
                </a:solidFill>
                <a:latin typeface="Arial"/>
              </a:rPr>
              <a:t>Kompetenzmodell </a:t>
            </a:r>
            <a:endParaRPr lang="de-DE" b="1" kern="0" dirty="0" smtClean="0">
              <a:solidFill>
                <a:srgbClr val="000099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für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die Mobilitätsbildung und Verkehrserziehung</a:t>
            </a:r>
          </a:p>
        </p:txBody>
      </p:sp>
    </p:spTree>
    <p:extLst>
      <p:ext uri="{BB962C8B-B14F-4D97-AF65-F5344CB8AC3E}">
        <p14:creationId xmlns:p14="http://schemas.microsoft.com/office/powerpoint/2010/main" val="112440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/>
              <a:t>Kompetenzmodell, Kompetenzbereiche und Kernkompetenzen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212725" y="1224340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kern="0" dirty="0">
                <a:solidFill>
                  <a:srgbClr val="000099"/>
                </a:solidFill>
                <a:latin typeface="Arial"/>
              </a:rPr>
              <a:t>Um für den vorliegenden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OHR inhaltliche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Anknüpfungspunkte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für die einzelnen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Lehr-Lerninhalte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und Lehr-Lernmethoden zu benennen, wurden aus den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skizzierten Kompetenzbereichen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insgesamt sechs Kernkompetenzen einer gelungenen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Mobilitätsbildung und </a:t>
            </a:r>
            <a:r>
              <a:rPr lang="de-DE" b="1" kern="0" dirty="0">
                <a:solidFill>
                  <a:srgbClr val="000099"/>
                </a:solidFill>
                <a:latin typeface="Arial"/>
              </a:rPr>
              <a:t>Verkehrserziehung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abgeleitet:</a:t>
            </a:r>
            <a:endParaRPr lang="de-DE" sz="1600" kern="0" dirty="0" smtClean="0">
              <a:solidFill>
                <a:srgbClr val="000099"/>
              </a:solidFill>
              <a:latin typeface="Arial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29062"/>
              </p:ext>
            </p:extLst>
          </p:nvPr>
        </p:nvGraphicFramePr>
        <p:xfrm>
          <a:off x="441325" y="2353469"/>
          <a:ext cx="11544301" cy="3322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9258301"/>
              </a:tblGrid>
              <a:tr h="370840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Selbstständig </a:t>
                      </a: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/>
                        <a:t>mobil sein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/>
                        <a:buNone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 Kernkompetenz umfasst die eigenständige Teilnahme am öffentlichen Straßenverkehr unter Nutzung verschiedener Mobilitätsformen.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Sicher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mobil sein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/>
                        <a:buNone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 Kernkompetenz erstreckt sich auf die risikobewusste, gefahrenvermeidende und der Situation angepasste Teilnahme am öffentlichen Straßenverkehr unter Nutzung verschiedener Mobilitätsformen sowie unter Beachtung der eigenen sensomotorischen Entwicklung und des Reaktionsvermögens.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Verantwortungsbewusst mobil sein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Diese Kernkompetenz schließt die umsichtige, rücksichtsvolle und kooperative Teilnahme</a:t>
                      </a: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 öffentlichen Straßenverkehr ein und befähigt dazu, den Verkehr als soziales System zuerkennen.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Gesundheitsbewusst mobil sein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Diese Kernkompetenz beinhaltet die Erweiterung der physischen und psychischen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Leistungsfähigkeit in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Zusammenhang mit einer gesundheitsbewussten Teilnahme am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öffentlichen Verkehr.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Nachhaltig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mobil sein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Diese Kernkompetenz impliziert die umweltbewusste und ressourcenschonende Teilnahme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am öffentlichen Verkehr sowie die Anpassung des Mobilitäts- und Verkehrsverhaltens an die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Erfordernisse des Klimaschutzes.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Zukunftsfähige Mobilität mitgestalten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Diese Kernkompetenz umschließt die Teilhabe an den sozialen, technischen, ökologischen</a:t>
                      </a:r>
                      <a:r>
                        <a:rPr lang="de-DE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und ökonomischen Entwicklungsprozessen in der Gesellschaft für die Mobilität der Zukunft.</a:t>
                      </a:r>
                      <a:endParaRPr lang="de-DE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29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 smtClean="0"/>
              <a:t>Standards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165876" y="1234004"/>
            <a:ext cx="5452048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indent="-256500" eaLnBrk="0" hangingPunct="0">
              <a:spcBef>
                <a:spcPts val="0"/>
              </a:spcBef>
              <a:spcAft>
                <a:spcPts val="900"/>
              </a:spcAft>
              <a:buSzPct val="100000"/>
              <a:buFont typeface="Arial" pitchFamily="34" charset="0"/>
              <a:buChar char="•"/>
            </a:pPr>
            <a:r>
              <a:rPr lang="de-DE" b="1" dirty="0">
                <a:solidFill>
                  <a:srgbClr val="000099"/>
                </a:solidFill>
                <a:latin typeface="Arial"/>
              </a:rPr>
              <a:t>Kompetenzstandards beschreiben, welches </a:t>
            </a:r>
            <a:r>
              <a:rPr lang="de-DE" b="1" dirty="0">
                <a:solidFill>
                  <a:srgbClr val="FF0000"/>
                </a:solidFill>
                <a:latin typeface="Arial"/>
              </a:rPr>
              <a:t>beobachtbare fachliche Ergebnis </a:t>
            </a:r>
            <a:r>
              <a:rPr lang="de-DE" b="1" dirty="0">
                <a:solidFill>
                  <a:srgbClr val="000099"/>
                </a:solidFill>
                <a:latin typeface="Arial"/>
              </a:rPr>
              <a:t>(z</a:t>
            </a:r>
            <a:r>
              <a:rPr lang="de-DE" b="1" dirty="0" smtClean="0">
                <a:solidFill>
                  <a:srgbClr val="000099"/>
                </a:solidFill>
                <a:latin typeface="Arial"/>
              </a:rPr>
              <a:t>. B</a:t>
            </a:r>
            <a:r>
              <a:rPr lang="de-DE" b="1" dirty="0">
                <a:solidFill>
                  <a:srgbClr val="000099"/>
                </a:solidFill>
                <a:latin typeface="Arial"/>
              </a:rPr>
              <a:t>. Wissen, Fähigkeiten, Einstellungen) unter welchen </a:t>
            </a:r>
            <a:r>
              <a:rPr lang="de-DE" b="1" dirty="0">
                <a:solidFill>
                  <a:srgbClr val="FF0000"/>
                </a:solidFill>
                <a:latin typeface="Arial"/>
              </a:rPr>
              <a:t>Bedingungen</a:t>
            </a:r>
            <a:r>
              <a:rPr lang="de-DE" b="1" dirty="0">
                <a:solidFill>
                  <a:srgbClr val="000099"/>
                </a:solidFill>
                <a:latin typeface="Arial"/>
              </a:rPr>
              <a:t> (z. B. nutzbare oder ausgeschlossene Hilfsmittel) in welchem </a:t>
            </a:r>
            <a:r>
              <a:rPr lang="de-DE" b="1" dirty="0">
                <a:solidFill>
                  <a:srgbClr val="FF0000"/>
                </a:solidFill>
                <a:latin typeface="Arial"/>
              </a:rPr>
              <a:t>Maßstab</a:t>
            </a:r>
            <a:r>
              <a:rPr lang="de-DE" b="1" dirty="0">
                <a:solidFill>
                  <a:srgbClr val="000099"/>
                </a:solidFill>
                <a:latin typeface="Arial"/>
              </a:rPr>
              <a:t> (z. B. Quantität und Qualität der Aneignung) erreicht werden soll</a:t>
            </a:r>
            <a:r>
              <a:rPr lang="de-DE" b="1" dirty="0" smtClean="0">
                <a:solidFill>
                  <a:srgbClr val="000099"/>
                </a:solidFill>
                <a:latin typeface="Arial"/>
              </a:rPr>
              <a:t>.</a:t>
            </a:r>
          </a:p>
          <a:p>
            <a:pPr marL="270000" indent="-256500" eaLnBrk="0" hangingPunct="0">
              <a:spcBef>
                <a:spcPts val="0"/>
              </a:spcBef>
              <a:spcAft>
                <a:spcPts val="900"/>
              </a:spcAft>
              <a:buSzPct val="100000"/>
              <a:buFont typeface="Arial" pitchFamily="34" charset="0"/>
              <a:buChar char="•"/>
            </a:pPr>
            <a:r>
              <a:rPr lang="de-DE" b="1" dirty="0">
                <a:solidFill>
                  <a:srgbClr val="000099"/>
                </a:solidFill>
                <a:latin typeface="Arial"/>
              </a:rPr>
              <a:t>Kompetenzstandards sind zugleich Orientierungsgrößen </a:t>
            </a:r>
            <a:r>
              <a:rPr lang="de-DE" b="1" dirty="0" smtClean="0">
                <a:solidFill>
                  <a:srgbClr val="000099"/>
                </a:solidFill>
                <a:latin typeface="Arial"/>
              </a:rPr>
              <a:t>und bieten Schülerinnen und </a:t>
            </a:r>
            <a:r>
              <a:rPr lang="de-DE" b="1" dirty="0">
                <a:solidFill>
                  <a:srgbClr val="000099"/>
                </a:solidFill>
                <a:latin typeface="Arial"/>
              </a:rPr>
              <a:t>Schülern die Möglichkeit, die an sie gestellten Erwartungen kennenzulernen und zu verstehen.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47325" y="105806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 Auszug -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936" y="981869"/>
            <a:ext cx="3967377" cy="49442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408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 smtClean="0"/>
              <a:t>Themenbereiche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671" y="981869"/>
            <a:ext cx="11821054" cy="208621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Im OHR werden Anregungen </a:t>
            </a:r>
            <a:r>
              <a:rPr lang="de-DE" dirty="0"/>
              <a:t>und </a:t>
            </a:r>
            <a:r>
              <a:rPr lang="de-DE" dirty="0" smtClean="0"/>
              <a:t>Hinweise gegeben, </a:t>
            </a:r>
            <a:r>
              <a:rPr lang="de-DE" dirty="0"/>
              <a:t>anhand welcher Themen der </a:t>
            </a:r>
            <a:r>
              <a:rPr lang="de-DE" dirty="0" smtClean="0"/>
              <a:t>Kompetenzerwerb bei </a:t>
            </a:r>
            <a:r>
              <a:rPr lang="de-DE" dirty="0"/>
              <a:t>der Mobilitätsbildung und Verkehrserziehung in der Schule gefördert </a:t>
            </a:r>
            <a:r>
              <a:rPr lang="de-DE" dirty="0" smtClean="0"/>
              <a:t>werden kann</a:t>
            </a:r>
            <a:r>
              <a:rPr lang="de-DE" dirty="0"/>
              <a:t>. </a:t>
            </a:r>
            <a:endParaRPr lang="de-DE" dirty="0" smtClean="0"/>
          </a:p>
          <a:p>
            <a:pPr>
              <a:spcAft>
                <a:spcPts val="600"/>
              </a:spcAft>
            </a:pPr>
            <a:r>
              <a:rPr lang="de-DE" dirty="0" smtClean="0"/>
              <a:t>Die Auswahl </a:t>
            </a:r>
            <a:r>
              <a:rPr lang="de-DE" dirty="0"/>
              <a:t>und Strukturierung der Themen </a:t>
            </a:r>
            <a:r>
              <a:rPr lang="de-DE" dirty="0" smtClean="0"/>
              <a:t>erfolgte anhand von gängigen </a:t>
            </a:r>
            <a:r>
              <a:rPr lang="de-DE" dirty="0"/>
              <a:t>verkehrspolitischen und </a:t>
            </a:r>
            <a:r>
              <a:rPr lang="de-DE" dirty="0" smtClean="0"/>
              <a:t>verkehrspädagogischen Steuerungsdokumenten </a:t>
            </a:r>
            <a:r>
              <a:rPr lang="de-DE" dirty="0"/>
              <a:t>(z. B. Verkehrssicherheitsprogramme, Curricula</a:t>
            </a:r>
            <a:r>
              <a:rPr lang="de-DE" dirty="0" smtClean="0"/>
              <a:t>).</a:t>
            </a:r>
          </a:p>
          <a:p>
            <a:pPr>
              <a:spcAft>
                <a:spcPts val="300"/>
              </a:spcAft>
            </a:pPr>
            <a:r>
              <a:rPr lang="de-DE" dirty="0" smtClean="0"/>
              <a:t>Die Themen sind ausschließlich </a:t>
            </a:r>
            <a:r>
              <a:rPr lang="de-DE" dirty="0"/>
              <a:t>als Orientierungshilfen </a:t>
            </a:r>
            <a:r>
              <a:rPr lang="de-DE" dirty="0" smtClean="0"/>
              <a:t>gedacht, </a:t>
            </a:r>
            <a:r>
              <a:rPr lang="de-DE" dirty="0"/>
              <a:t>die im Rahmen </a:t>
            </a:r>
            <a:r>
              <a:rPr lang="de-DE" dirty="0" smtClean="0"/>
              <a:t>der individuellen </a:t>
            </a:r>
            <a:r>
              <a:rPr lang="de-DE" dirty="0"/>
              <a:t>Unterrichts- und Angebotsplanung präzisiert, erweitert </a:t>
            </a:r>
            <a:r>
              <a:rPr lang="de-DE" dirty="0" smtClean="0"/>
              <a:t>oder kombiniert </a:t>
            </a:r>
            <a:r>
              <a:rPr lang="de-DE" dirty="0" smtClean="0"/>
              <a:t>werden können: 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527548" y="306807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 und </a:t>
            </a:r>
            <a:r>
              <a:rPr lang="de-DE" sz="1200" b="1" dirty="0" smtClean="0">
                <a:solidFill>
                  <a:sysClr val="windowText" lastClr="000000"/>
                </a:solidFill>
              </a:rPr>
              <a:t>Verkehrsinfrastrukturen</a:t>
            </a:r>
          </a:p>
          <a:p>
            <a:pPr algn="ctr"/>
            <a:r>
              <a:rPr lang="de-DE" sz="1200" dirty="0">
                <a:solidFill>
                  <a:sysClr val="windowText" lastClr="000000"/>
                </a:solidFill>
              </a:rPr>
              <a:t>(z. B. Formen der Mobilität, Verkehrsraumgestaltung, Tourismus)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571997" y="402986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 und Recht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Rechtsvorschriften im Verkehrsbereich, Fahreignung, Verkehrsverstöße)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86535" y="499165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 und Technik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Fahrzeugsicherheit, Wirkung von Kräften, Antriebstechniken)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381998" y="306807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 und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b="1" dirty="0" smtClean="0">
                <a:solidFill>
                  <a:sysClr val="windowText" lastClr="000000"/>
                </a:solidFill>
              </a:rPr>
              <a:t>lebenslanges </a:t>
            </a:r>
            <a:r>
              <a:rPr lang="de-DE" sz="1200" b="1" dirty="0">
                <a:solidFill>
                  <a:sysClr val="windowText" lastClr="000000"/>
                </a:solidFill>
              </a:rPr>
              <a:t>Lernen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Einstieg in den motorisierten Verkehr, gesellschaftliche Teilhabe durch Mobilität)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4387429" y="402986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Besondere Gruppen Verkehrsbeteiligter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Verhalten im Straßenverkehr als Radfahrende, Mitfahrende im Auto)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4394698" y="499165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Verkehrsverhalten und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b="1" dirty="0" smtClean="0">
                <a:solidFill>
                  <a:sysClr val="windowText" lastClr="000000"/>
                </a:solidFill>
              </a:rPr>
              <a:t>soziale </a:t>
            </a:r>
            <a:r>
              <a:rPr lang="de-DE" sz="1200" b="1" dirty="0">
                <a:solidFill>
                  <a:sysClr val="windowText" lastClr="000000"/>
                </a:solidFill>
              </a:rPr>
              <a:t>Verantwortung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Verantwortungsübernahme, Vorbildfunktionen, Erste Hilfe)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8202861" y="306807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Verkehrsverhalten und Umweltschutz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Ressourcenschonende Mobilität, Ursachen von Luftverschmutzung)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202861" y="402986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Verkehrsverhalten und Verkehrssicherheit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Schulwegsicherheit, Vermeiden von Gefahren, Ablenkung)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202861" y="4991659"/>
            <a:ext cx="3492000" cy="82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ysClr val="windowText" lastClr="000000"/>
                </a:solidFill>
              </a:rPr>
              <a:t>Mobilität der Zukunft </a:t>
            </a:r>
            <a:endParaRPr lang="de-DE" sz="12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de-DE" sz="1200" dirty="0" smtClean="0">
                <a:solidFill>
                  <a:sysClr val="windowText" lastClr="000000"/>
                </a:solidFill>
              </a:rPr>
              <a:t>(</a:t>
            </a:r>
            <a:r>
              <a:rPr lang="de-DE" sz="1200" dirty="0">
                <a:solidFill>
                  <a:sysClr val="windowText" lastClr="000000"/>
                </a:solidFill>
              </a:rPr>
              <a:t>z. B. Gesellschaftlicher Wandel und Mobilität, Fahrerassistenzsysteme, Geteilte Mobilität) </a:t>
            </a:r>
          </a:p>
        </p:txBody>
      </p:sp>
    </p:spTree>
    <p:extLst>
      <p:ext uri="{BB962C8B-B14F-4D97-AF65-F5344CB8AC3E}">
        <p14:creationId xmlns:p14="http://schemas.microsoft.com/office/powerpoint/2010/main" val="42323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Praktische </a:t>
            </a:r>
            <a:r>
              <a:rPr lang="de-DE" dirty="0" smtClean="0"/>
              <a:t>Anwendung</a:t>
            </a:r>
            <a:br>
              <a:rPr lang="de-DE" dirty="0" smtClean="0"/>
            </a:br>
            <a:r>
              <a:rPr lang="de-DE" sz="1800" b="0" dirty="0" smtClean="0"/>
              <a:t>Handreichung „</a:t>
            </a:r>
            <a:r>
              <a:rPr lang="de-DE" sz="1800" b="0" dirty="0"/>
              <a:t>Mobilitätsbildung und Verkehrserziehung</a:t>
            </a:r>
            <a:r>
              <a:rPr lang="de-DE" sz="1800" b="0" dirty="0" smtClean="0"/>
              <a:t>“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671" y="981869"/>
            <a:ext cx="7976068" cy="17526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de-DE" dirty="0" smtClean="0"/>
              <a:t>Ergänzend zum OHR wurde eine Handreichung für das übergreifende Thema „Mobilitätsbildung und Verkehrserziehung“ erstellt:</a:t>
            </a:r>
          </a:p>
          <a:p>
            <a:pPr marL="285750" lvl="1" indent="-285750" algn="just">
              <a:spcBef>
                <a:spcPts val="0"/>
              </a:spcBef>
              <a:buFont typeface="Wingdings" panose="05000000000000000000" pitchFamily="2" charset="2"/>
              <a:buChar char="à"/>
            </a:pPr>
            <a:r>
              <a:rPr lang="de-DE" dirty="0" smtClean="0"/>
              <a:t>Im Hinblick auf die sechs </a:t>
            </a:r>
            <a:r>
              <a:rPr lang="de-DE" dirty="0" smtClean="0"/>
              <a:t>Kernkompetenzen </a:t>
            </a:r>
            <a:r>
              <a:rPr lang="de-DE" dirty="0" smtClean="0"/>
              <a:t>werden Tipps und inhaltliche Anknüpfungspunkte </a:t>
            </a:r>
            <a:r>
              <a:rPr lang="de-DE" dirty="0" smtClean="0"/>
              <a:t>für die einzelnen Unterrichtsfächer </a:t>
            </a:r>
            <a:r>
              <a:rPr lang="de-DE" dirty="0" smtClean="0"/>
              <a:t>bereitgestellt.</a:t>
            </a:r>
            <a:endParaRPr lang="de-DE" dirty="0" smtClean="0"/>
          </a:p>
          <a:p>
            <a:pPr marL="285750" lvl="1" indent="-285750" algn="just">
              <a:buFont typeface="Wingdings" panose="05000000000000000000" pitchFamily="2" charset="2"/>
              <a:buChar char="à"/>
            </a:pPr>
            <a:r>
              <a:rPr lang="de-DE" dirty="0" smtClean="0"/>
              <a:t>Dabei wird Bezug zu den Themen und Inhalten </a:t>
            </a:r>
            <a:r>
              <a:rPr lang="de-DE" dirty="0"/>
              <a:t>des Rahmenlehrplans </a:t>
            </a:r>
            <a:r>
              <a:rPr lang="de-DE" dirty="0" smtClean="0"/>
              <a:t>1 bis 10 </a:t>
            </a:r>
            <a:r>
              <a:rPr lang="de-DE" dirty="0"/>
              <a:t>für Berlin und </a:t>
            </a:r>
            <a:r>
              <a:rPr lang="de-DE" dirty="0" smtClean="0"/>
              <a:t>Brandenburg </a:t>
            </a:r>
            <a:r>
              <a:rPr lang="de-DE" dirty="0" smtClean="0"/>
              <a:t>genommen.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2229" b="1614"/>
          <a:stretch/>
        </p:blipFill>
        <p:spPr>
          <a:xfrm>
            <a:off x="8493593" y="1058068"/>
            <a:ext cx="3387786" cy="4814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1262"/>
          <a:stretch/>
        </p:blipFill>
        <p:spPr>
          <a:xfrm>
            <a:off x="410886" y="2866103"/>
            <a:ext cx="7802839" cy="29925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217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Praktische </a:t>
            </a:r>
            <a:r>
              <a:rPr lang="de-DE" dirty="0" smtClean="0"/>
              <a:t>Anwendung</a:t>
            </a:r>
            <a:br>
              <a:rPr lang="de-DE" dirty="0" smtClean="0"/>
            </a:br>
            <a:r>
              <a:rPr lang="de-DE" b="0" dirty="0" smtClean="0"/>
              <a:t>„</a:t>
            </a:r>
            <a:r>
              <a:rPr lang="de-DE" sz="2000" b="0" dirty="0" smtClean="0"/>
              <a:t>Netzwerk </a:t>
            </a:r>
            <a:r>
              <a:rPr lang="de-DE" sz="2000" b="0" dirty="0" smtClean="0"/>
              <a:t>Verkehrssicherheit </a:t>
            </a:r>
            <a:r>
              <a:rPr lang="de-DE" sz="2000" b="0" dirty="0" smtClean="0"/>
              <a:t>Brandenburg“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DE" dirty="0"/>
              <a:t>Das „Netzwerk Verkehrssicherheit Brandenburg“ fördert den Informationsaustausch und die Zusammenarbeit zwischen den Akteuren der Verkehrssicherheitsarbeit im Land </a:t>
            </a:r>
            <a:r>
              <a:rPr lang="de-DE" dirty="0" smtClean="0"/>
              <a:t>Brandenburg: </a:t>
            </a:r>
          </a:p>
          <a:p>
            <a:pPr lvl="1"/>
            <a:r>
              <a:rPr lang="de-DE" dirty="0" smtClean="0"/>
              <a:t>Entwicklung von </a:t>
            </a:r>
            <a:r>
              <a:rPr lang="de-DE" dirty="0"/>
              <a:t>Broschüren, Wanderausstellungen, </a:t>
            </a:r>
            <a:r>
              <a:rPr lang="de-DE" dirty="0" smtClean="0"/>
              <a:t>Flyern sowie </a:t>
            </a:r>
            <a:r>
              <a:rPr lang="de-DE" dirty="0"/>
              <a:t>Audio- und </a:t>
            </a:r>
            <a:r>
              <a:rPr lang="de-DE" dirty="0" smtClean="0"/>
              <a:t>Videomaterialien,</a:t>
            </a:r>
          </a:p>
          <a:p>
            <a:pPr lvl="1"/>
            <a:r>
              <a:rPr lang="de-DE" dirty="0" smtClean="0"/>
              <a:t>Umsetzung von Pilotprojekten </a:t>
            </a:r>
            <a:r>
              <a:rPr lang="de-DE" dirty="0"/>
              <a:t>und </a:t>
            </a:r>
            <a:r>
              <a:rPr lang="de-DE" dirty="0" smtClean="0"/>
              <a:t>flächendeckenden </a:t>
            </a:r>
            <a:r>
              <a:rPr lang="de-DE" dirty="0"/>
              <a:t>Aktionen für alle Altersgruppen und </a:t>
            </a:r>
            <a:r>
              <a:rPr lang="de-DE" dirty="0" smtClean="0"/>
              <a:t>Verkehrsteilnehmer,</a:t>
            </a:r>
          </a:p>
          <a:p>
            <a:pPr lvl="1">
              <a:spcAft>
                <a:spcPts val="1200"/>
              </a:spcAft>
            </a:pPr>
            <a:r>
              <a:rPr lang="de-DE" dirty="0" smtClean="0"/>
              <a:t>Vernetzung durch Newsletter</a:t>
            </a:r>
            <a:r>
              <a:rPr lang="de-DE" dirty="0"/>
              <a:t>, Fachtagungen, </a:t>
            </a:r>
            <a:r>
              <a:rPr lang="de-DE" dirty="0" smtClean="0"/>
              <a:t>Workshops, Runde Tische sowie </a:t>
            </a:r>
            <a:r>
              <a:rPr lang="de-DE" dirty="0"/>
              <a:t>regionale Arbeitsgruppen und </a:t>
            </a:r>
            <a:r>
              <a:rPr lang="de-DE" dirty="0" smtClean="0"/>
              <a:t>Initiativen.</a:t>
            </a:r>
          </a:p>
          <a:p>
            <a:r>
              <a:rPr lang="de-DE" dirty="0" smtClean="0"/>
              <a:t>Auf den Internetseiten des „Netzwerks Verkehrssicherheit Brandenburg“ steht eine Vielzahl von Printmedien zum Download zur Verfügung</a:t>
            </a:r>
            <a:r>
              <a:rPr lang="de-DE" dirty="0" smtClean="0"/>
              <a:t>.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3201905"/>
            <a:ext cx="4953000" cy="18633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" y="3219448"/>
            <a:ext cx="2237723" cy="265826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25" y="3420269"/>
            <a:ext cx="1724332" cy="24384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064250" y="5212938"/>
            <a:ext cx="6080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b="1" kern="0" dirty="0" smtClean="0">
                <a:solidFill>
                  <a:srgbClr val="000099"/>
                </a:solidFill>
                <a:latin typeface="Arial"/>
              </a:rPr>
              <a:t>Vielen Dank für Ihre Aufmerksamkeit!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674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Literaturverzeichnis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r>
              <a:rPr lang="de-DE" sz="1400" b="0" dirty="0"/>
              <a:t>Bundesministerium für Verkehr und digitale Infrastruktur (2011). </a:t>
            </a:r>
            <a:r>
              <a:rPr lang="de-DE" sz="1400" b="0" i="1" dirty="0" smtClean="0"/>
              <a:t>Verkehrssicherheitsprogramm Berlin </a:t>
            </a:r>
            <a:r>
              <a:rPr lang="de-DE" sz="1400" b="0" i="1" dirty="0"/>
              <a:t>2011</a:t>
            </a:r>
            <a:r>
              <a:rPr lang="de-DE" sz="1400" b="0" dirty="0"/>
              <a:t>.</a:t>
            </a:r>
          </a:p>
          <a:p>
            <a:pPr>
              <a:spcAft>
                <a:spcPts val="300"/>
              </a:spcAft>
            </a:pPr>
            <a:r>
              <a:rPr lang="de-DE" sz="1400" b="0" dirty="0"/>
              <a:t>Dodge, K.A. (1982). </a:t>
            </a:r>
            <a:r>
              <a:rPr lang="de-DE" sz="1400" b="0" dirty="0" err="1"/>
              <a:t>Social</a:t>
            </a:r>
            <a:r>
              <a:rPr lang="de-DE" sz="1400" b="0" dirty="0"/>
              <a:t> </a:t>
            </a:r>
            <a:r>
              <a:rPr lang="de-DE" sz="1400" b="0" dirty="0" err="1"/>
              <a:t>information</a:t>
            </a:r>
            <a:r>
              <a:rPr lang="de-DE" sz="1400" b="0" dirty="0"/>
              <a:t> </a:t>
            </a:r>
            <a:r>
              <a:rPr lang="de-DE" sz="1400" b="0" dirty="0" err="1"/>
              <a:t>processing</a:t>
            </a:r>
            <a:r>
              <a:rPr lang="de-DE" sz="1400" b="0" dirty="0"/>
              <a:t> variables in </a:t>
            </a:r>
            <a:r>
              <a:rPr lang="de-DE" sz="1400" b="0" dirty="0" err="1"/>
              <a:t>the</a:t>
            </a:r>
            <a:r>
              <a:rPr lang="de-DE" sz="1400" b="0" dirty="0"/>
              <a:t> </a:t>
            </a:r>
            <a:r>
              <a:rPr lang="de-DE" sz="1400" b="0" dirty="0" err="1"/>
              <a:t>development</a:t>
            </a:r>
            <a:r>
              <a:rPr lang="de-DE" sz="1400" b="0" dirty="0"/>
              <a:t> </a:t>
            </a:r>
            <a:r>
              <a:rPr lang="de-DE" sz="1400" b="0" dirty="0" err="1"/>
              <a:t>of</a:t>
            </a:r>
            <a:r>
              <a:rPr lang="de-DE" sz="1400" b="0" dirty="0"/>
              <a:t> </a:t>
            </a:r>
            <a:r>
              <a:rPr lang="de-DE" sz="1400" b="0" dirty="0" err="1" smtClean="0"/>
              <a:t>aggression</a:t>
            </a:r>
            <a:r>
              <a:rPr lang="de-DE" sz="1400" b="0" dirty="0" smtClean="0"/>
              <a:t>. In</a:t>
            </a:r>
            <a:r>
              <a:rPr lang="de-DE" sz="1400" b="0" dirty="0"/>
              <a:t>: C. Zahn-</a:t>
            </a:r>
            <a:r>
              <a:rPr lang="de-DE" sz="1400" b="0" dirty="0" err="1"/>
              <a:t>Waxler</a:t>
            </a:r>
            <a:r>
              <a:rPr lang="de-DE" sz="1400" b="0" dirty="0"/>
              <a:t>, M. Cummings &amp; M. Radke-</a:t>
            </a:r>
            <a:r>
              <a:rPr lang="de-DE" sz="1400" b="0" dirty="0" err="1"/>
              <a:t>Yarrow</a:t>
            </a:r>
            <a:r>
              <a:rPr lang="de-DE" sz="1400" b="0" dirty="0"/>
              <a:t> (Hrsg.). </a:t>
            </a:r>
            <a:r>
              <a:rPr lang="de-DE" sz="1400" b="0" i="1" dirty="0"/>
              <a:t>The </a:t>
            </a:r>
            <a:r>
              <a:rPr lang="de-DE" sz="1400" b="0" i="1" dirty="0" err="1"/>
              <a:t>development</a:t>
            </a:r>
            <a:r>
              <a:rPr lang="de-DE" sz="1400" b="0" i="1" dirty="0"/>
              <a:t> </a:t>
            </a:r>
            <a:r>
              <a:rPr lang="de-DE" sz="1400" b="0" i="1" dirty="0" err="1" smtClean="0"/>
              <a:t>of</a:t>
            </a:r>
            <a:r>
              <a:rPr lang="de-DE" sz="1400" b="0" i="1" dirty="0" smtClean="0"/>
              <a:t> </a:t>
            </a:r>
            <a:r>
              <a:rPr lang="de-DE" sz="1400" b="0" i="1" dirty="0" err="1" smtClean="0"/>
              <a:t>aggression</a:t>
            </a:r>
            <a:r>
              <a:rPr lang="de-DE" sz="1400" b="0" i="1" dirty="0" smtClean="0"/>
              <a:t> </a:t>
            </a:r>
            <a:r>
              <a:rPr lang="de-DE" sz="1400" b="0" i="1" dirty="0" err="1"/>
              <a:t>and</a:t>
            </a:r>
            <a:r>
              <a:rPr lang="de-DE" sz="1400" b="0" i="1" dirty="0"/>
              <a:t> </a:t>
            </a:r>
            <a:r>
              <a:rPr lang="de-DE" sz="1400" b="0" i="1" dirty="0" err="1"/>
              <a:t>altruism</a:t>
            </a:r>
            <a:r>
              <a:rPr lang="de-DE" sz="1400" b="0" i="1" dirty="0"/>
              <a:t>: </a:t>
            </a:r>
            <a:r>
              <a:rPr lang="de-DE" sz="1400" b="0" i="1" dirty="0" err="1"/>
              <a:t>Social</a:t>
            </a:r>
            <a:r>
              <a:rPr lang="de-DE" sz="1400" b="0" i="1" dirty="0"/>
              <a:t> </a:t>
            </a:r>
            <a:r>
              <a:rPr lang="de-DE" sz="1400" b="0" i="1" dirty="0" err="1"/>
              <a:t>and</a:t>
            </a:r>
            <a:r>
              <a:rPr lang="de-DE" sz="1400" b="0" i="1" dirty="0"/>
              <a:t> </a:t>
            </a:r>
            <a:r>
              <a:rPr lang="de-DE" sz="1400" b="0" i="1" dirty="0" err="1"/>
              <a:t>sociobiological</a:t>
            </a:r>
            <a:r>
              <a:rPr lang="de-DE" sz="1400" b="0" i="1" dirty="0"/>
              <a:t> </a:t>
            </a:r>
            <a:r>
              <a:rPr lang="de-DE" sz="1400" b="0" i="1" dirty="0" err="1"/>
              <a:t>origins</a:t>
            </a:r>
            <a:r>
              <a:rPr lang="de-DE" sz="1400" b="0" dirty="0"/>
              <a:t>. New York: Cambridge </a:t>
            </a:r>
            <a:r>
              <a:rPr lang="de-DE" sz="1400" b="0" dirty="0" smtClean="0"/>
              <a:t>University Press</a:t>
            </a:r>
            <a:r>
              <a:rPr lang="de-DE" sz="1400" b="0" dirty="0"/>
              <a:t>.</a:t>
            </a:r>
          </a:p>
          <a:p>
            <a:pPr>
              <a:spcAft>
                <a:spcPts val="300"/>
              </a:spcAft>
            </a:pPr>
            <a:r>
              <a:rPr lang="de-DE" sz="1400" b="0" dirty="0"/>
              <a:t>Konferenz der Kultusminister der Länder in der Bundesrepublik Deutschland (2012</a:t>
            </a:r>
            <a:r>
              <a:rPr lang="de-DE" sz="1400" b="0" dirty="0" smtClean="0"/>
              <a:t>). </a:t>
            </a:r>
            <a:r>
              <a:rPr lang="de-DE" sz="1400" b="0" i="1" dirty="0" smtClean="0"/>
              <a:t>Empfehlung </a:t>
            </a:r>
            <a:r>
              <a:rPr lang="de-DE" sz="1400" b="0" i="1" dirty="0"/>
              <a:t>zur Mobilitäts- und Verkehrserziehung in der Schule</a:t>
            </a:r>
            <a:r>
              <a:rPr lang="de-DE" sz="1400" b="0" dirty="0"/>
              <a:t>. Beschluss </a:t>
            </a:r>
            <a:r>
              <a:rPr lang="de-DE" sz="1400" b="0" dirty="0" smtClean="0"/>
              <a:t>der Kultusministerkonferenz </a:t>
            </a:r>
            <a:r>
              <a:rPr lang="de-DE" sz="1400" b="0" dirty="0"/>
              <a:t>(KMK) vom 07.07.1972 i. d. F. vom 10.05.2012.</a:t>
            </a:r>
          </a:p>
          <a:p>
            <a:pPr>
              <a:spcAft>
                <a:spcPts val="300"/>
              </a:spcAft>
            </a:pPr>
            <a:r>
              <a:rPr lang="de-DE" sz="1400" b="0" dirty="0"/>
              <a:t>Ministerium für Infrastruktur und Landwirtschaft des Landes Brandenburg (2014). </a:t>
            </a:r>
            <a:r>
              <a:rPr lang="de-DE" sz="1400" b="0" i="1" dirty="0" smtClean="0"/>
              <a:t>Sicher unterwegs </a:t>
            </a:r>
            <a:r>
              <a:rPr lang="de-DE" sz="1400" b="0" i="1" dirty="0"/>
              <a:t>in Brandenburg – Integriertes Verkehrssicherheitsprogramm für das </a:t>
            </a:r>
            <a:r>
              <a:rPr lang="de-DE" sz="1400" b="0" i="1" dirty="0" smtClean="0"/>
              <a:t>Land Brandenburg</a:t>
            </a:r>
            <a:r>
              <a:rPr lang="de-DE" sz="1400" b="0" i="1" dirty="0"/>
              <a:t>, Fortschreibung mit dem Zielhorizont 2024. </a:t>
            </a:r>
            <a:r>
              <a:rPr lang="de-DE" sz="1400" b="0" dirty="0"/>
              <a:t>Potsdam </a:t>
            </a:r>
            <a:r>
              <a:rPr lang="de-DE" sz="1400" b="0" dirty="0" smtClean="0"/>
              <a:t>2014.</a:t>
            </a:r>
            <a:endParaRPr lang="de-DE" sz="1400" b="0" dirty="0"/>
          </a:p>
          <a:p>
            <a:pPr>
              <a:spcAft>
                <a:spcPts val="300"/>
              </a:spcAft>
            </a:pPr>
            <a:r>
              <a:rPr lang="de-DE" sz="1400" b="0" dirty="0"/>
              <a:t>Senatsverwaltung für Stadtentwicklung und Umwelt (2014). </a:t>
            </a:r>
            <a:r>
              <a:rPr lang="de-DE" sz="1400" b="0" i="1" dirty="0"/>
              <a:t>Berlin Sicher Mobil 2020 </a:t>
            </a:r>
            <a:r>
              <a:rPr lang="de-DE" sz="1400" b="0" i="1" dirty="0" smtClean="0"/>
              <a:t>– Kontinuität </a:t>
            </a:r>
            <a:r>
              <a:rPr lang="de-DE" sz="1400" b="0" i="1" dirty="0"/>
              <a:t>und neue Akzente. </a:t>
            </a:r>
            <a:r>
              <a:rPr lang="de-DE" sz="1400" b="0" dirty="0"/>
              <a:t>Berlin </a:t>
            </a:r>
            <a:r>
              <a:rPr lang="de-DE" sz="1400" b="0" dirty="0" smtClean="0"/>
              <a:t>2014.</a:t>
            </a:r>
            <a:endParaRPr lang="de-DE" sz="1400" b="0" dirty="0"/>
          </a:p>
          <a:p>
            <a:pPr>
              <a:spcAft>
                <a:spcPts val="300"/>
              </a:spcAft>
            </a:pPr>
            <a:r>
              <a:rPr lang="de-DE" sz="1400" b="0" dirty="0" smtClean="0"/>
              <a:t>Sturzbecher</a:t>
            </a:r>
            <a:r>
              <a:rPr lang="de-DE" sz="1400" b="0" dirty="0"/>
              <a:t>, D., Schmidt, J. &amp; Genschow, J. (2017). </a:t>
            </a:r>
            <a:r>
              <a:rPr lang="de-DE" sz="1400" b="0" i="1" dirty="0"/>
              <a:t>Schulische Mobilitäts- </a:t>
            </a:r>
            <a:r>
              <a:rPr lang="de-DE" sz="1400" b="0" i="1" dirty="0" smtClean="0"/>
              <a:t>und Verkehrserziehung </a:t>
            </a:r>
            <a:r>
              <a:rPr lang="de-DE" sz="1400" b="0" i="1" dirty="0"/>
              <a:t>in Deutschland – Lehrplan- und Umsetzungsanalyse für die </a:t>
            </a:r>
            <a:r>
              <a:rPr lang="de-DE" sz="1400" b="0" i="1" dirty="0" smtClean="0"/>
              <a:t>Sekundarstufe I</a:t>
            </a:r>
            <a:r>
              <a:rPr lang="de-DE" sz="1400" b="0" i="1" dirty="0"/>
              <a:t>.</a:t>
            </a:r>
            <a:r>
              <a:rPr lang="de-DE" sz="1400" b="0" dirty="0"/>
              <a:t> Projektbericht im Auftrag des ADAC e. V.</a:t>
            </a:r>
          </a:p>
          <a:p>
            <a:pPr>
              <a:spcAft>
                <a:spcPts val="300"/>
              </a:spcAft>
            </a:pPr>
            <a:r>
              <a:rPr lang="de-DE" sz="1400" b="0" dirty="0"/>
              <a:t>Weinert, F. E. (2001). Vergleichende Leistungsmessung in Schulen − eine </a:t>
            </a:r>
            <a:r>
              <a:rPr lang="de-DE" sz="1400" b="0" dirty="0" smtClean="0"/>
              <a:t>umstrittene Selbstverständlichkeit</a:t>
            </a:r>
            <a:r>
              <a:rPr lang="de-DE" sz="1400" b="0" dirty="0"/>
              <a:t>. In: F. E. Weinert (Hrsg.), </a:t>
            </a:r>
            <a:r>
              <a:rPr lang="de-DE" sz="1400" b="0" i="1" dirty="0"/>
              <a:t>Leistungsmessungen in Schulen </a:t>
            </a:r>
            <a:r>
              <a:rPr lang="de-DE" sz="1400" b="0" dirty="0"/>
              <a:t>(17-31</a:t>
            </a:r>
            <a:r>
              <a:rPr lang="de-DE" sz="1400" b="0" dirty="0" smtClean="0"/>
              <a:t>). Weinheim </a:t>
            </a:r>
            <a:r>
              <a:rPr lang="de-DE" sz="1400" b="0" dirty="0"/>
              <a:t>und Basel: Beltz</a:t>
            </a:r>
            <a:r>
              <a:rPr lang="de-DE" sz="14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69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3725" y="981869"/>
            <a:ext cx="10972800" cy="49530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Ausgangslage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Bedarf an schulischer Mobilitätsbildung und Verkehrserziehung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Notwendigkeit eines Orientierungs- und Handlungsrahmens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Orientierungs- und Handlungsrahmen für das übergreifende Thema „Mobilitätsbildung und Verkehrserziehung“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Ziele </a:t>
            </a:r>
            <a:r>
              <a:rPr lang="de-DE" sz="1800" dirty="0"/>
              <a:t>und Aufgaben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Kompetenzmodell</a:t>
            </a:r>
            <a:r>
              <a:rPr lang="de-DE" sz="1800" dirty="0"/>
              <a:t>, Kompetenzbereiche und Kernkompetenzen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Kompetenzstandards</a:t>
            </a:r>
            <a:endParaRPr lang="de-DE" sz="1800" dirty="0"/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Themenbereiche</a:t>
            </a:r>
            <a:endParaRPr lang="de-DE" sz="18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sz="2000" dirty="0" smtClean="0"/>
              <a:t>Praktische Anwendung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/>
              <a:t>Handreichung </a:t>
            </a:r>
            <a:r>
              <a:rPr lang="de-DE" sz="1800" dirty="0" smtClean="0"/>
              <a:t>für das übergreifende Thema „Mobilitätsbildung und Verkehrserziehung“</a:t>
            </a:r>
          </a:p>
          <a:p>
            <a:pPr marL="719138" lvl="1" indent="-358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1800" dirty="0" smtClean="0"/>
              <a:t>„Netzwerk </a:t>
            </a:r>
            <a:r>
              <a:rPr lang="de-DE" sz="1800" dirty="0" smtClean="0"/>
              <a:t>Verkehrssicherheit </a:t>
            </a:r>
            <a:r>
              <a:rPr lang="de-DE" sz="1800" dirty="0" smtClean="0"/>
              <a:t>Brandenburg“</a:t>
            </a:r>
            <a:endParaRPr lang="de-DE" sz="1800" dirty="0"/>
          </a:p>
          <a:p>
            <a:pPr marL="0" indent="0">
              <a:spcAft>
                <a:spcPts val="600"/>
              </a:spcAft>
              <a:buNone/>
            </a:pPr>
            <a:endParaRPr lang="de-DE" dirty="0"/>
          </a:p>
          <a:p>
            <a:pPr marL="719138" lvl="1" indent="-358775">
              <a:spcAft>
                <a:spcPts val="600"/>
              </a:spcAft>
              <a:buFont typeface="+mj-lt"/>
              <a:buAutoNum type="alphaLcParenR"/>
            </a:pPr>
            <a:endParaRPr lang="de-DE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523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Ausgangslage</a:t>
            </a:r>
            <a:br>
              <a:rPr lang="de-DE" dirty="0" smtClean="0"/>
            </a:br>
            <a:r>
              <a:rPr lang="de-DE" sz="2000" b="0" dirty="0" smtClean="0"/>
              <a:t>Bedarf an schulischer Mobilitätsbildung und Verkehrserziehung</a:t>
            </a:r>
            <a:endParaRPr lang="de-DE" sz="2000" b="0" dirty="0"/>
          </a:p>
        </p:txBody>
      </p:sp>
      <p:sp>
        <p:nvSpPr>
          <p:cNvPr id="7" name="Rechteck 6"/>
          <p:cNvSpPr/>
          <p:nvPr/>
        </p:nvSpPr>
        <p:spPr>
          <a:xfrm>
            <a:off x="136525" y="1015589"/>
            <a:ext cx="11442959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Die Anzahl 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der im </a:t>
            </a:r>
            <a:r>
              <a:rPr lang="de-DE" b="1" dirty="0">
                <a:solidFill>
                  <a:srgbClr val="000099"/>
                </a:solidFill>
                <a:latin typeface="+mn-lt"/>
                <a:sym typeface="Wingdings" pitchFamily="2" charset="2"/>
              </a:rPr>
              <a:t>Straßenverkehr 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verunglückten Kinder 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und 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Jugendlichen stagniert seit </a:t>
            </a:r>
            <a:r>
              <a:rPr lang="de-DE" b="1" dirty="0">
                <a:solidFill>
                  <a:srgbClr val="000099"/>
                </a:solidFill>
                <a:latin typeface="+mn-lt"/>
                <a:sym typeface="Wingdings" pitchFamily="2" charset="2"/>
              </a:rPr>
              <a:t>2010 auf einem 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besorgniserregenden Niveau </a:t>
            </a:r>
            <a:r>
              <a:rPr lang="de-DE" b="1" dirty="0">
                <a:solidFill>
                  <a:srgbClr val="000099"/>
                </a:solidFill>
                <a:latin typeface="+mn-lt"/>
                <a:sym typeface="Wingdings" pitchFamily="2" charset="2"/>
              </a:rPr>
              <a:t>(Statistisches Bundesamt, 2020). </a:t>
            </a:r>
            <a:endParaRPr lang="de-DE" b="1" dirty="0" smtClean="0">
              <a:solidFill>
                <a:srgbClr val="000099"/>
              </a:solidFill>
              <a:latin typeface="+mn-lt"/>
              <a:sym typeface="Wingdings" pitchFamily="2" charset="2"/>
            </a:endParaRPr>
          </a:p>
          <a:p>
            <a:pPr marL="182563" indent="-182563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Im letzten </a:t>
            </a:r>
            <a:r>
              <a:rPr lang="de-DE" b="1" dirty="0">
                <a:solidFill>
                  <a:srgbClr val="000099"/>
                </a:solidFill>
                <a:latin typeface="+mn-lt"/>
                <a:sym typeface="Wingdings" pitchFamily="2" charset="2"/>
              </a:rPr>
              <a:t>J</a:t>
            </a:r>
            <a:r>
              <a:rPr lang="de-DE" b="1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ahr wurden 55 Kinder unter 15 Jahren bei Straßenverkehrsunfällen getötet.</a:t>
            </a:r>
            <a:endParaRPr lang="de-DE" b="1" dirty="0" smtClean="0">
              <a:solidFill>
                <a:srgbClr val="000099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2248650"/>
            <a:ext cx="6062580" cy="341553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36525" y="2248650"/>
            <a:ext cx="5407025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b="1" dirty="0">
                <a:solidFill>
                  <a:srgbClr val="000099"/>
                </a:solidFill>
                <a:latin typeface="+mn-lt"/>
              </a:rPr>
              <a:t>Zudem wird eine große Dunkelziffer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bei leichten Unfällen und bei Alleinunfällen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von Kindern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vermutet: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Im </a:t>
            </a:r>
            <a:r>
              <a:rPr lang="de-DE" sz="1600" dirty="0">
                <a:solidFill>
                  <a:srgbClr val="000099"/>
                </a:solidFill>
                <a:latin typeface="+mn-lt"/>
              </a:rPr>
              <a:t>Jahr 2019 wurden in der Statistik der Deutschen Gesetzlichen Unfallversicherung 108.787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melde-pflichtige </a:t>
            </a:r>
            <a:r>
              <a:rPr lang="de-DE" sz="1600" dirty="0">
                <a:solidFill>
                  <a:srgbClr val="000099"/>
                </a:solidFill>
                <a:latin typeface="+mn-lt"/>
              </a:rPr>
              <a:t>Schulwegunfälle registriert (DGUV, 2020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).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latin typeface="+mn-lt"/>
              </a:rPr>
              <a:t>Knapp die Hälfte dieser Unfälle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ereignete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sich infolge </a:t>
            </a:r>
            <a:r>
              <a:rPr lang="de-DE" sz="1600" dirty="0">
                <a:solidFill>
                  <a:srgbClr val="000099"/>
                </a:solidFill>
                <a:latin typeface="+mn-lt"/>
              </a:rPr>
              <a:t>des Fahrverkehrs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(z. B. Zusammenstoß mit einem Pkw); die </a:t>
            </a:r>
            <a:r>
              <a:rPr lang="de-DE" sz="1600" dirty="0">
                <a:solidFill>
                  <a:srgbClr val="000099"/>
                </a:solidFill>
                <a:latin typeface="+mn-lt"/>
              </a:rPr>
              <a:t>andere Hälfte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ist auf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Hinfallen, Stolpern,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Ausrutschen oder Rangeleien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auf dem Schulweg zurückzuführen.</a:t>
            </a:r>
            <a:endParaRPr lang="de-DE" sz="1600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27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  <a:br>
              <a:rPr lang="de-DE" dirty="0"/>
            </a:br>
            <a:r>
              <a:rPr lang="de-DE" sz="2000" b="0" dirty="0" smtClean="0"/>
              <a:t>Bedarf an schulischer </a:t>
            </a:r>
            <a:r>
              <a:rPr lang="de-DE" sz="2000" b="0" dirty="0"/>
              <a:t>Mobilitätsbildung und Verkehrserziehung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684" r="1" b="1270"/>
          <a:stretch/>
        </p:blipFill>
        <p:spPr>
          <a:xfrm>
            <a:off x="8061325" y="3426209"/>
            <a:ext cx="1777793" cy="24967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919" y="3426209"/>
            <a:ext cx="1747396" cy="24967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hteck 6"/>
          <p:cNvSpPr/>
          <p:nvPr/>
        </p:nvSpPr>
        <p:spPr>
          <a:xfrm>
            <a:off x="0" y="3426209"/>
            <a:ext cx="6003925" cy="229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457200" algn="just">
              <a:spcBef>
                <a:spcPct val="20000"/>
              </a:spcBef>
              <a:spcAft>
                <a:spcPts val="300"/>
              </a:spcAft>
              <a:buFont typeface="+mj-lt"/>
              <a:buAutoNum type="arabicParenBoth" startAt="3"/>
            </a:pP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Verkehrssicherheitsprogramm des Bundes (2011), des Landes Brandenburg (2014) und des Landes Berlin (2014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):</a:t>
            </a:r>
            <a:endParaRPr lang="de-DE" b="1" dirty="0">
              <a:solidFill>
                <a:srgbClr val="000099"/>
              </a:solidFill>
              <a:sym typeface="Wingdings" pitchFamily="2" charset="2"/>
            </a:endParaRPr>
          </a:p>
          <a:p>
            <a:pPr marL="895350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latin typeface="+mn-lt"/>
              </a:rPr>
              <a:t>Unterstützung von Maßnahmen für eine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alters-gruppenspezifische </a:t>
            </a:r>
            <a:r>
              <a:rPr lang="de-DE" sz="1600" dirty="0" smtClean="0">
                <a:solidFill>
                  <a:srgbClr val="000099"/>
                </a:solidFill>
                <a:latin typeface="+mn-lt"/>
              </a:rPr>
              <a:t>und lebenslange Mobilitätsbildung und Verkehrserziehung </a:t>
            </a:r>
            <a:endParaRPr lang="de-DE" sz="1600" dirty="0" smtClean="0">
              <a:solidFill>
                <a:srgbClr val="000099"/>
              </a:solidFill>
              <a:latin typeface="+mn-lt"/>
            </a:endParaRPr>
          </a:p>
          <a:p>
            <a:pPr marL="895350" lvl="1" indent="-269875">
              <a:spcBef>
                <a:spcPct val="20000"/>
              </a:spcBef>
              <a:buFont typeface="Wingdings"/>
              <a:buChar char="à"/>
            </a:pPr>
            <a:r>
              <a:rPr lang="de-DE" sz="16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Fokus in Kita und Schule: </a:t>
            </a:r>
            <a:r>
              <a:rPr lang="de-DE" sz="1600" dirty="0" smtClean="0">
                <a:solidFill>
                  <a:srgbClr val="000099"/>
                </a:solidFill>
                <a:latin typeface="+mn-lt"/>
                <a:sym typeface="Wingdings" pitchFamily="2" charset="2"/>
              </a:rPr>
              <a:t>Schulwegsicherheit, Radfahrtraining</a:t>
            </a:r>
            <a:endParaRPr lang="de-DE" sz="1600" dirty="0">
              <a:solidFill>
                <a:srgbClr val="000099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885" y="3042972"/>
            <a:ext cx="2041015" cy="28800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-1" y="2660361"/>
            <a:ext cx="12052901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lvl="0" indent="-457200">
              <a:spcBef>
                <a:spcPct val="20000"/>
              </a:spcBef>
              <a:spcAft>
                <a:spcPts val="300"/>
              </a:spcAft>
              <a:buFont typeface="+mj-lt"/>
              <a:buAutoNum type="arabicParenBoth" startAt="2"/>
            </a:pP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Berliner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Mobilitätsgesetz </a:t>
            </a: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(2018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):</a:t>
            </a:r>
            <a:endParaRPr lang="de-DE" b="1" dirty="0">
              <a:solidFill>
                <a:srgbClr val="000099"/>
              </a:solidFill>
              <a:sym typeface="Wingdings" pitchFamily="2" charset="2"/>
            </a:endParaRPr>
          </a:p>
          <a:p>
            <a:pPr marL="895350" lvl="1" indent="-269875">
              <a:spcBef>
                <a:spcPct val="20000"/>
              </a:spcBef>
              <a:buFont typeface="Wingdings"/>
              <a:buChar char="à"/>
            </a:pPr>
            <a:r>
              <a:rPr lang="de-DE" sz="160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Hervorhebung der </a:t>
            </a:r>
            <a:r>
              <a:rPr lang="de-DE" sz="160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Bedeutung der Sicherheit </a:t>
            </a:r>
            <a:r>
              <a:rPr lang="de-DE" sz="1600" dirty="0">
                <a:solidFill>
                  <a:srgbClr val="000099"/>
                </a:solidFill>
                <a:latin typeface="Arial"/>
                <a:sym typeface="Wingdings" pitchFamily="2" charset="2"/>
              </a:rPr>
              <a:t>von zu Fuß Gehenden und </a:t>
            </a:r>
            <a:r>
              <a:rPr lang="de-DE" sz="160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Radfahrenden</a:t>
            </a:r>
            <a:endParaRPr lang="de-DE" sz="1600" dirty="0">
              <a:solidFill>
                <a:srgbClr val="000099"/>
              </a:solidFill>
              <a:latin typeface="Arial"/>
              <a:sym typeface="Wingdings" pitchFamily="2" charset="2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" y="940184"/>
            <a:ext cx="12160250" cy="1666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Auf den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Bildung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sbedarf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im Bereich der (schulischen</a:t>
            </a: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) Mobilitätsbildung und Verkehrserziehung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wird in verschiedenen Steuerungsdokumenten von Bund und Ländern hingewiesen,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beispielsweise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:</a:t>
            </a:r>
            <a:endParaRPr lang="de-DE" b="1" dirty="0">
              <a:solidFill>
                <a:srgbClr val="000099"/>
              </a:solidFill>
              <a:sym typeface="Wingdings" pitchFamily="2" charset="2"/>
            </a:endParaRPr>
          </a:p>
          <a:p>
            <a:pPr marL="622300" indent="-457200" algn="just">
              <a:spcBef>
                <a:spcPct val="20000"/>
              </a:spcBef>
              <a:spcAft>
                <a:spcPts val="300"/>
              </a:spcAft>
              <a:buFont typeface="+mj-lt"/>
              <a:buAutoNum type="arabicParenBoth"/>
            </a:pP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Empfehlung </a:t>
            </a: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zur Mobilitäts- und Verkehrserziehung in der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Schule – Beschluss der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Kultusminister-konferenz </a:t>
            </a: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(KMK, 2012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):</a:t>
            </a:r>
            <a:endParaRPr lang="de-DE" b="1" dirty="0">
              <a:solidFill>
                <a:srgbClr val="000099"/>
              </a:solidFill>
              <a:sym typeface="Wingdings" pitchFamily="2" charset="2"/>
            </a:endParaRPr>
          </a:p>
          <a:p>
            <a:pPr marL="895350" lvl="1" indent="-269875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Formulierung von zentralen Zielen und allgemeinen Grundsätzen der Mobilitätsbildung und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Verkehrserziehung</a:t>
            </a:r>
            <a:endParaRPr lang="de-DE" sz="1600" dirty="0">
              <a:solidFill>
                <a:srgbClr val="000099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4650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Ausgangslage</a:t>
            </a:r>
            <a:br>
              <a:rPr lang="de-DE" dirty="0"/>
            </a:br>
            <a:r>
              <a:rPr lang="de-DE" sz="2000" b="0" dirty="0" smtClean="0"/>
              <a:t>Bedarf an schulischer </a:t>
            </a:r>
            <a:r>
              <a:rPr lang="de-DE" sz="2000" b="0" dirty="0"/>
              <a:t>Mobilitätsbildung und Verkehrserziehung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0325" y="1058069"/>
            <a:ext cx="12099926" cy="1786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Der Lernort Schule ist </a:t>
            </a: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für die Mobilitätsbildung und Verkehrserziehung hervorragend </a:t>
            </a:r>
            <a:r>
              <a:rPr lang="de-DE" b="1" dirty="0" smtClean="0">
                <a:solidFill>
                  <a:srgbClr val="000099"/>
                </a:solidFill>
                <a:sym typeface="Wingdings" pitchFamily="2" charset="2"/>
              </a:rPr>
              <a:t>geeignet: </a:t>
            </a:r>
            <a:endParaRPr lang="de-DE" b="1" dirty="0">
              <a:solidFill>
                <a:srgbClr val="000099"/>
              </a:solidFill>
              <a:sym typeface="Wingdings" pitchFamily="2" charset="2"/>
            </a:endParaRP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Das Verankern mobilitätsbezogener Inhalte in der Bildungsinstitution „Schule“ lässt eine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hohe, nachhaltige und professionelle Erreichbarkeit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der Zielgruppe erwarten!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Der Unterricht und auch außerunterrichtliche Angebote bieten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zahlreiche Anknüpfungsmöglichkeiten, um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Lernende mit mobilitäts-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und verkehrsbezogenen Themen zu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konfrontieren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! 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In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der Schule können Lernende diesbezügliche Probleme und Herausforderungen mit Gleichaltrigen diskutieren!</a:t>
            </a:r>
          </a:p>
        </p:txBody>
      </p:sp>
      <p:sp>
        <p:nvSpPr>
          <p:cNvPr id="3" name="Rechteck 2"/>
          <p:cNvSpPr/>
          <p:nvPr/>
        </p:nvSpPr>
        <p:spPr>
          <a:xfrm>
            <a:off x="136525" y="3044052"/>
            <a:ext cx="7010400" cy="250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algn="just">
              <a:spcBef>
                <a:spcPct val="200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de-DE" b="1" dirty="0">
                <a:solidFill>
                  <a:srgbClr val="000099"/>
                </a:solidFill>
                <a:sym typeface="Wingdings" pitchFamily="2" charset="2"/>
              </a:rPr>
              <a:t>Die Mobilitätsbildung und Verkehrserziehung besitzt eine hohe Alltags- und Entwicklungsbedeutung: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Mobilitäts- und verkehrsbezogene Themen sind sowohl für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Vorschul-kinder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(z. B. auf den Schulweg vorbereiten) und Grundschulkinder (z. B. selbstständiges Fahrradfahren erlernen) als auch für Jugendliche (z. B. Einstieg in den motorisierten Verkehr) relevant. 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Im Sinne des lebenslangen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Lernens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gilt es, die motorischen und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psychischen Entwicklungsprozesse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der Lernenden bei der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Mobilitäts-bildung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und Verkehrserziehung </a:t>
            </a:r>
            <a:r>
              <a:rPr lang="de-DE" sz="1600" dirty="0" smtClean="0">
                <a:solidFill>
                  <a:srgbClr val="000099"/>
                </a:solidFill>
                <a:sym typeface="Wingdings" pitchFamily="2" charset="2"/>
              </a:rPr>
              <a:t>zu </a:t>
            </a:r>
            <a:r>
              <a:rPr lang="de-DE" sz="1600" dirty="0">
                <a:solidFill>
                  <a:srgbClr val="000099"/>
                </a:solidFill>
                <a:sym typeface="Wingdings" pitchFamily="2" charset="2"/>
              </a:rPr>
              <a:t>berücksichtigen.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925" y="3044052"/>
            <a:ext cx="4114800" cy="27421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833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Ausgangslage</a:t>
            </a:r>
            <a:br>
              <a:rPr lang="de-DE" dirty="0" smtClean="0"/>
            </a:br>
            <a:r>
              <a:rPr lang="de-DE" sz="2000" b="0" dirty="0"/>
              <a:t>Notwendigkeit </a:t>
            </a:r>
            <a:r>
              <a:rPr lang="de-DE" sz="2000" b="0" dirty="0" smtClean="0"/>
              <a:t>eines Orientierungs- und Handlungsrahmens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570" y="981869"/>
            <a:ext cx="5081355" cy="4953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36525" y="981869"/>
            <a:ext cx="6934200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algn="just">
              <a:spcBef>
                <a:spcPts val="1200"/>
              </a:spcBef>
              <a:buFont typeface="Arial" pitchFamily="34" charset="0"/>
              <a:buChar char="•"/>
              <a:tabLst>
                <a:tab pos="1258888" algn="l"/>
              </a:tabLst>
            </a:pPr>
            <a:r>
              <a:rPr lang="de-DE" b="1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Die Vielfalt an fachübergreifenden und fächerverbindenden Themen stellt Lehrkräfte vor besondere Herausforderungen:  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  <a:tabLst>
                <a:tab pos="1258888" algn="l"/>
              </a:tabLst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Aufgrund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der straffen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Lehrpläne müssen Lehrkräfte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i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nsbesondere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in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den Sekundarstufen die Vorbereitung auf die Abschlussprüfungen fokussieren.</a:t>
            </a:r>
            <a:endParaRPr lang="de-DE" sz="1600" kern="0" dirty="0">
              <a:solidFill>
                <a:srgbClr val="000099"/>
              </a:solidFill>
              <a:latin typeface="Arial"/>
              <a:sym typeface="Wingdings" pitchFamily="2" charset="2"/>
            </a:endParaRP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  <a:tabLst>
                <a:tab pos="1258888" algn="l"/>
              </a:tabLst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Übergreifende Themen wie die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Mobilitätsbildung und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Verkehrs-erziehung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nehmen dann nur einen nachgeordneten Stellenwert ein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(Sturzbecher et al., 2017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).</a:t>
            </a:r>
          </a:p>
          <a:p>
            <a:pPr marL="182563" indent="-182563" algn="just">
              <a:spcBef>
                <a:spcPts val="1200"/>
              </a:spcBef>
              <a:buFont typeface="Arial" pitchFamily="34" charset="0"/>
              <a:buChar char="•"/>
              <a:tabLst>
                <a:tab pos="1258888" algn="l"/>
              </a:tabLst>
            </a:pPr>
            <a:r>
              <a:rPr lang="de-DE" b="1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Daher ist es wichtig, Lehrkräften Unterstützungsmaterialien zur Verfügung zu stellen, an denen sie sich bei der Umsetzung der übergreifenden Themen im Unterricht orientieren können: 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  <a:tabLst>
                <a:tab pos="1258888" algn="l"/>
              </a:tabLst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Die Orientierungs- und Handlungsrahmen (OHR) sollen Lehrkräfte und alle weiteren Pädagoginnen und Pädagogen bei der Unterrichtsgestaltung und Schulentwicklung im Hinblick auf die übergreifenden Themen unterstützen. 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  <a:tabLst>
                <a:tab pos="1258888" algn="l"/>
              </a:tabLst>
            </a:pP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Ergänzt </a:t>
            </a: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werden </a:t>
            </a:r>
            <a:r>
              <a:rPr lang="de-DE" sz="1600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die einzelnen OHRs durch eine Handreichung, welche Anknüpfungspunkte in den einzelnen Fächern bereitstellt.</a:t>
            </a:r>
            <a:endParaRPr lang="de-DE" sz="1600" kern="0" dirty="0">
              <a:solidFill>
                <a:srgbClr val="000099"/>
              </a:solidFill>
              <a:latin typeface="Arial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022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</a:t>
            </a:r>
            <a:r>
              <a:rPr lang="de-DE" dirty="0" smtClean="0"/>
              <a:t>„Mobilitätsbildung </a:t>
            </a:r>
            <a:r>
              <a:rPr lang="de-DE" dirty="0"/>
              <a:t>und </a:t>
            </a:r>
            <a:r>
              <a:rPr lang="de-DE" dirty="0" smtClean="0"/>
              <a:t>Verkehrserziehung“</a:t>
            </a:r>
            <a:br>
              <a:rPr lang="de-DE" dirty="0" smtClean="0"/>
            </a:br>
            <a:r>
              <a:rPr lang="de-DE" sz="2000" b="0" dirty="0" smtClean="0"/>
              <a:t>Ziele und Aufgaben</a:t>
            </a:r>
            <a:endParaRPr lang="de-DE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671" y="1058069"/>
            <a:ext cx="7553854" cy="762000"/>
          </a:xfrm>
        </p:spPr>
        <p:txBody>
          <a:bodyPr/>
          <a:lstStyle/>
          <a:p>
            <a:r>
              <a:rPr lang="de-DE" dirty="0"/>
              <a:t>Die Ziele der Mobilitätsbildung und Verkehrserziehung können in zwei zentralen </a:t>
            </a:r>
            <a:r>
              <a:rPr lang="de-DE" dirty="0" smtClean="0"/>
              <a:t>Bereichen zusammengefasst </a:t>
            </a:r>
            <a:r>
              <a:rPr lang="de-DE" dirty="0"/>
              <a:t>werden: 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291" r="1504"/>
          <a:stretch/>
        </p:blipFill>
        <p:spPr>
          <a:xfrm>
            <a:off x="8213725" y="1183084"/>
            <a:ext cx="3208164" cy="46379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441827"/>
              </p:ext>
            </p:extLst>
          </p:nvPr>
        </p:nvGraphicFramePr>
        <p:xfrm>
          <a:off x="202671" y="1820069"/>
          <a:ext cx="7714024" cy="400100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67654"/>
                <a:gridCol w="404637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„Vision Zero“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Verbesserung des Klimaschutzes</a:t>
                      </a:r>
                      <a:endParaRPr lang="de-DE" sz="16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2438" lvl="1" indent="-269875" algn="just" rtl="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Wingdings"/>
                        <a:buChar char="à"/>
                      </a:pPr>
                      <a:r>
                        <a:rPr lang="de-DE" sz="1600" kern="1200" dirty="0" smtClean="0"/>
                        <a:t>Schülerinnen und Schüler sollen schon früh an ihre Rolle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als Verkehrsteilnehmende </a:t>
                      </a:r>
                      <a:r>
                        <a:rPr lang="de-DE" sz="1600" kern="1200" dirty="0" smtClean="0"/>
                        <a:t>heran-geführt </a:t>
                      </a:r>
                      <a:r>
                        <a:rPr lang="de-DE" sz="1600" kern="1200" dirty="0" smtClean="0"/>
                        <a:t>und in die Lage versetzt werden, Gefahren </a:t>
                      </a:r>
                      <a:r>
                        <a:rPr lang="de-DE" sz="1600" kern="1200" dirty="0" smtClean="0"/>
                        <a:t>voraus-schauend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zu erkennen und zu vermeiden.</a:t>
                      </a:r>
                    </a:p>
                    <a:p>
                      <a:pPr marL="452438" lvl="1" indent="-269875" algn="just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/>
                        <a:buChar char="à"/>
                      </a:pPr>
                      <a:r>
                        <a:rPr lang="de-DE" sz="1600" kern="1200" dirty="0" smtClean="0"/>
                        <a:t>„Vision Zero“ impliziert, Unfälle und Verletzungen von Menschen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bei der Verkehrsteilnahme zu vermeiden bzw. auf ein Minimum zu reduzieren.</a:t>
                      </a:r>
                      <a:endParaRPr lang="de-DE" sz="16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lvl="1" indent="-269875" algn="just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Wingdings"/>
                        <a:buChar char="à"/>
                      </a:pPr>
                      <a:r>
                        <a:rPr lang="de-DE" sz="1600" kern="1200" dirty="0" smtClean="0"/>
                        <a:t>Schülerinnen und Schüler sollen ein Bewusstsein für eine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zukunftsfähige nachhaltige Mobilität entwickeln und in der Lage sein, die verfügbaren Mobilitätsformen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zum Schutze des Klimas umweltschonend zu nutzen.</a:t>
                      </a:r>
                    </a:p>
                    <a:p>
                      <a:pPr marL="452438" lvl="1" indent="-269875" algn="just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/>
                        <a:buChar char="à"/>
                      </a:pPr>
                      <a:r>
                        <a:rPr lang="de-DE" sz="1600" kern="1200" dirty="0" smtClean="0"/>
                        <a:t>Sie sollen die Hintergründe der </a:t>
                      </a:r>
                      <a:r>
                        <a:rPr lang="de-DE" sz="1600" kern="1200" dirty="0" smtClean="0"/>
                        <a:t>„Verkehrswende“ </a:t>
                      </a:r>
                      <a:r>
                        <a:rPr lang="de-DE" sz="1600" kern="1200" dirty="0" smtClean="0"/>
                        <a:t>verstehen und erkennen, dass durch eine </a:t>
                      </a:r>
                      <a:r>
                        <a:rPr lang="de-DE" sz="1600" kern="1200" dirty="0" smtClean="0"/>
                        <a:t>ressourcenbewusste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und moderne Gestaltung der Mobilität die </a:t>
                      </a:r>
                      <a:r>
                        <a:rPr lang="de-DE" sz="1600" kern="1200" dirty="0" smtClean="0"/>
                        <a:t>verkehrs-bedingten </a:t>
                      </a:r>
                      <a:r>
                        <a:rPr lang="de-DE" sz="1600" kern="1200" dirty="0" smtClean="0"/>
                        <a:t>Schäden am</a:t>
                      </a:r>
                      <a:r>
                        <a:rPr lang="de-DE" sz="1600" kern="1200" baseline="0" dirty="0" smtClean="0"/>
                        <a:t> </a:t>
                      </a:r>
                      <a:r>
                        <a:rPr lang="de-DE" sz="1600" kern="1200" dirty="0" smtClean="0"/>
                        <a:t>Lebensraum für Mensch und Natur reduziert</a:t>
                      </a:r>
                      <a:r>
                        <a:rPr lang="de-DE" sz="1600" kern="1200" baseline="0" dirty="0" smtClean="0"/>
                        <a:t> werden </a:t>
                      </a:r>
                      <a:r>
                        <a:rPr lang="de-DE" sz="1600" kern="1200" dirty="0" smtClean="0"/>
                        <a:t>können.</a:t>
                      </a:r>
                      <a:endParaRPr lang="de-DE" sz="1600" kern="1200" dirty="0">
                        <a:solidFill>
                          <a:srgbClr val="00009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8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/>
              <a:t>Ziele und Aufgaben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671" y="981869"/>
            <a:ext cx="11754908" cy="2133600"/>
          </a:xfrm>
        </p:spPr>
        <p:txBody>
          <a:bodyPr/>
          <a:lstStyle/>
          <a:p>
            <a:r>
              <a:rPr lang="de-DE" dirty="0"/>
              <a:t>Die Begriffe </a:t>
            </a:r>
            <a:r>
              <a:rPr lang="de-DE" dirty="0" smtClean="0"/>
              <a:t>„Mobilitätsbildung“ </a:t>
            </a:r>
            <a:r>
              <a:rPr lang="de-DE" dirty="0" smtClean="0"/>
              <a:t>und </a:t>
            </a:r>
            <a:r>
              <a:rPr lang="de-DE" dirty="0" smtClean="0"/>
              <a:t>„Verkehrserziehung“ </a:t>
            </a:r>
            <a:r>
              <a:rPr lang="de-DE" dirty="0"/>
              <a:t>beziehen sich </a:t>
            </a:r>
            <a:r>
              <a:rPr lang="de-DE" dirty="0" smtClean="0"/>
              <a:t>auf </a:t>
            </a:r>
            <a:r>
              <a:rPr lang="de-DE" dirty="0"/>
              <a:t>unterschiedliche </a:t>
            </a:r>
            <a:r>
              <a:rPr lang="de-DE" dirty="0" smtClean="0"/>
              <a:t>Aspekte des </a:t>
            </a:r>
            <a:r>
              <a:rPr lang="de-DE" dirty="0"/>
              <a:t>Verkehrsgeschehens und lassen sich nicht </a:t>
            </a:r>
            <a:r>
              <a:rPr lang="de-DE" dirty="0" smtClean="0"/>
              <a:t>gleichsetzen</a:t>
            </a:r>
            <a:r>
              <a:rPr lang="de-DE" dirty="0"/>
              <a:t>:</a:t>
            </a:r>
            <a:endParaRPr lang="de-DE" dirty="0" smtClean="0"/>
          </a:p>
          <a:p>
            <a:pPr lvl="1" algn="just"/>
            <a:r>
              <a:rPr lang="de-DE" dirty="0" smtClean="0"/>
              <a:t>Mit dem Begriff </a:t>
            </a:r>
            <a:r>
              <a:rPr lang="de-DE" dirty="0" smtClean="0"/>
              <a:t>„Mobilitätsbildung“ </a:t>
            </a:r>
            <a:r>
              <a:rPr lang="de-DE" dirty="0" smtClean="0"/>
              <a:t>werden beispielsweise </a:t>
            </a:r>
            <a:r>
              <a:rPr lang="de-DE" dirty="0"/>
              <a:t>die individuellen Motive und Hintergründe der </a:t>
            </a:r>
            <a:r>
              <a:rPr lang="de-DE" dirty="0" smtClean="0"/>
              <a:t>Verkehrsteilnahme </a:t>
            </a:r>
            <a:r>
              <a:rPr lang="de-DE" dirty="0" smtClean="0"/>
              <a:t>anders akzentuiert </a:t>
            </a:r>
            <a:r>
              <a:rPr lang="de-DE" dirty="0"/>
              <a:t>und stärker betont. </a:t>
            </a:r>
          </a:p>
          <a:p>
            <a:pPr lvl="1" algn="just">
              <a:spcAft>
                <a:spcPts val="1200"/>
              </a:spcAft>
            </a:pPr>
            <a:r>
              <a:rPr lang="de-DE" dirty="0" smtClean="0"/>
              <a:t>Der Begriff </a:t>
            </a:r>
            <a:r>
              <a:rPr lang="de-DE" dirty="0" smtClean="0"/>
              <a:t>„Verkehrserziehung“ </a:t>
            </a:r>
            <a:r>
              <a:rPr lang="de-DE" dirty="0" smtClean="0"/>
              <a:t>steht </a:t>
            </a:r>
            <a:r>
              <a:rPr lang="de-DE" dirty="0"/>
              <a:t>traditionell auch mit den Aufgaben der Polizei in </a:t>
            </a:r>
            <a:r>
              <a:rPr lang="de-DE" dirty="0" smtClean="0"/>
              <a:t>Verbindung und </a:t>
            </a:r>
            <a:r>
              <a:rPr lang="de-DE" dirty="0"/>
              <a:t>ist im polizeilichen Denken und Handeln fest verankert, währenddessen die </a:t>
            </a:r>
            <a:r>
              <a:rPr lang="de-DE" dirty="0" smtClean="0"/>
              <a:t>Mobilitätsbildung eher </a:t>
            </a:r>
            <a:r>
              <a:rPr lang="de-DE" dirty="0"/>
              <a:t>als Aufgabe von Bildungseinrichtungen und umweltpolitischen Akteuren </a:t>
            </a:r>
            <a:r>
              <a:rPr lang="de-DE" dirty="0" smtClean="0"/>
              <a:t>gilt.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1" b="90000" l="10000" r="90000">
                        <a14:foregroundMark x1="41800" y1="12535" x2="41800" y2="12535"/>
                        <a14:foregroundMark x1="47600" y1="10000" x2="47600" y2="10000"/>
                        <a14:foregroundMark x1="53400" y1="10563" x2="53400" y2="10563"/>
                        <a14:foregroundMark x1="39600" y1="10986" x2="39600" y2="10986"/>
                        <a14:foregroundMark x1="41800" y1="9014" x2="41800" y2="9014"/>
                        <a14:foregroundMark x1="45400" y1="8028" x2="45400" y2="8028"/>
                        <a14:foregroundMark x1="49800" y1="8028" x2="49800" y2="8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56" y="2590872"/>
            <a:ext cx="2274592" cy="32299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925" y="3061736"/>
            <a:ext cx="86106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1" indent="-1825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Die Verknüpfung der Begriffe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„Mobilitätsbildung“ </a:t>
            </a:r>
            <a:r>
              <a:rPr lang="de-DE" b="1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und </a:t>
            </a:r>
            <a:r>
              <a:rPr lang="de-DE" b="1" kern="0" dirty="0" smtClean="0">
                <a:solidFill>
                  <a:srgbClr val="000099"/>
                </a:solidFill>
                <a:latin typeface="Arial"/>
                <a:sym typeface="Wingdings" pitchFamily="2" charset="2"/>
              </a:rPr>
              <a:t>„Verkehrserziehung“ </a:t>
            </a:r>
            <a:r>
              <a:rPr lang="de-DE" b="1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im schulischen Kontext ist als Produkt aus verkehrstechnischen und verkehrspolitischen Wandlungsprozessen und Erkenntnisfortschritten im Bereich der Bildungswissenschaften anzusehen (Sturzbecher, 2017):</a:t>
            </a:r>
          </a:p>
          <a:p>
            <a:pPr marL="452438" lvl="1" indent="-269875" algn="just">
              <a:spcBef>
                <a:spcPct val="20000"/>
              </a:spcBef>
              <a:buFont typeface="Wingdings"/>
              <a:buChar char="à"/>
            </a:pPr>
            <a:r>
              <a:rPr lang="de-DE" sz="1600" kern="0" dirty="0">
                <a:solidFill>
                  <a:srgbClr val="000099"/>
                </a:solidFill>
                <a:latin typeface="Arial"/>
                <a:sym typeface="Wingdings" pitchFamily="2" charset="2"/>
              </a:rPr>
              <a:t>In den zurückliegenden Jahrzehnten haben der verkehrstechnische Fortschritt, veränderte verkehrspolitische, umweltpolitische und bildungspolitische Perspektiven sowie nicht zuletzt neue pädagogisch-psychologische und fachdidaktische Konzepte zu einer stetigen fachlichen Weiterentwicklung dieses Lernbereichs beigetragen.</a:t>
            </a:r>
          </a:p>
        </p:txBody>
      </p:sp>
    </p:spTree>
    <p:extLst>
      <p:ext uri="{BB962C8B-B14F-4D97-AF65-F5344CB8AC3E}">
        <p14:creationId xmlns:p14="http://schemas.microsoft.com/office/powerpoint/2010/main" val="274573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OHR „Mobilitätsbildung und Verkehrserziehung“</a:t>
            </a:r>
            <a:br>
              <a:rPr lang="de-DE" dirty="0"/>
            </a:br>
            <a:r>
              <a:rPr lang="de-DE" sz="2000" b="0" dirty="0" smtClean="0"/>
              <a:t>Kompetenzmodell, Kompetenzbereiche und Kernkompetenzen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2671" y="981869"/>
            <a:ext cx="11754908" cy="1295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e-DE" dirty="0"/>
              <a:t>Mit den Bildungsangeboten der Mobilitätsbildung und Verkehrserziehung soll der </a:t>
            </a:r>
            <a:r>
              <a:rPr lang="de-DE" dirty="0" smtClean="0"/>
              <a:t>Kompetenzerwerb bei </a:t>
            </a:r>
            <a:r>
              <a:rPr lang="de-DE" dirty="0"/>
              <a:t>Kindern und Jugendlichen ermöglicht und unterstützt werden</a:t>
            </a:r>
            <a:r>
              <a:rPr lang="de-DE" dirty="0" smtClean="0"/>
              <a:t>.</a:t>
            </a:r>
          </a:p>
          <a:p>
            <a:r>
              <a:rPr lang="de-DE" dirty="0"/>
              <a:t>Nach Weinert (2001, S. 27 f) sind Kompetenzen mehr als Lernziele, und zwar …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21" y="1991185"/>
            <a:ext cx="1747283" cy="25268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Rechteck 8"/>
          <p:cNvSpPr/>
          <p:nvPr/>
        </p:nvSpPr>
        <p:spPr>
          <a:xfrm>
            <a:off x="1279525" y="2422524"/>
            <a:ext cx="7896878" cy="16754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anchor="ctr">
            <a:noAutofit/>
          </a:bodyPr>
          <a:lstStyle/>
          <a:p>
            <a:pPr marL="270000" indent="-256500" algn="just" eaLnBrk="0" hangingPunct="0">
              <a:spcBef>
                <a:spcPts val="0"/>
              </a:spcBef>
              <a:spcAft>
                <a:spcPts val="300"/>
              </a:spcAft>
              <a:buSzPct val="100000"/>
            </a:pPr>
            <a:r>
              <a:rPr lang="de-DE" sz="1700" b="1" kern="0" dirty="0">
                <a:solidFill>
                  <a:srgbClr val="000099"/>
                </a:solidFill>
                <a:latin typeface="Arial"/>
              </a:rPr>
              <a:t>… „die bei Individuen verfügbaren oder durch sie erlernbaren kognitiven Fähigkeiten und Fertigkeiten, um bestimmte Probleme zu lösen, sowie die damit verbundenen motivationalen, volitionalen […] und sozialen Bereitschaften und Fähigkeiten, um die </a:t>
            </a:r>
            <a:r>
              <a:rPr lang="de-DE" sz="1700" b="1" kern="0" dirty="0">
                <a:solidFill>
                  <a:srgbClr val="FF0000"/>
                </a:solidFill>
                <a:latin typeface="Arial"/>
              </a:rPr>
              <a:t>Problemlösungen in variablen Situationen</a:t>
            </a:r>
            <a:r>
              <a:rPr lang="de-DE" sz="1700" b="1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DE" sz="1700" b="1" kern="0" dirty="0">
                <a:solidFill>
                  <a:srgbClr val="000099"/>
                </a:solidFill>
                <a:latin typeface="Arial"/>
              </a:rPr>
              <a:t>erfolgreich und verantwortungsvoll </a:t>
            </a:r>
            <a:r>
              <a:rPr lang="de-DE" sz="1700" b="1" kern="0" dirty="0">
                <a:solidFill>
                  <a:srgbClr val="FF0000"/>
                </a:solidFill>
                <a:latin typeface="Arial"/>
              </a:rPr>
              <a:t>nutzen zu können</a:t>
            </a:r>
            <a:r>
              <a:rPr lang="de-DE" sz="1700" b="1" kern="0" dirty="0">
                <a:solidFill>
                  <a:srgbClr val="000099"/>
                </a:solidFill>
                <a:latin typeface="Arial"/>
              </a:rPr>
              <a:t>“.</a:t>
            </a:r>
          </a:p>
        </p:txBody>
      </p:sp>
      <p:sp>
        <p:nvSpPr>
          <p:cNvPr id="11" name="Rechteck 10"/>
          <p:cNvSpPr/>
          <p:nvPr/>
        </p:nvSpPr>
        <p:spPr>
          <a:xfrm>
            <a:off x="202671" y="4639469"/>
            <a:ext cx="1175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de-DE" b="1" dirty="0">
                <a:solidFill>
                  <a:srgbClr val="000099"/>
                </a:solidFill>
                <a:latin typeface="+mn-lt"/>
              </a:rPr>
              <a:t>Das übergreifende Thema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„Mobilitätsbildung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und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Verkehrserziehung“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dient im Rahmen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der schulischen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Allgemeinbildung der Vermittlung bzw. Aneignung und Umsetzung eines </a:t>
            </a:r>
            <a:r>
              <a:rPr lang="de-DE" b="1" dirty="0" smtClean="0">
                <a:solidFill>
                  <a:srgbClr val="000099"/>
                </a:solidFill>
                <a:latin typeface="+mn-lt"/>
              </a:rPr>
              <a:t>sicheren und </a:t>
            </a:r>
            <a:r>
              <a:rPr lang="de-DE" b="1" dirty="0">
                <a:solidFill>
                  <a:srgbClr val="000099"/>
                </a:solidFill>
                <a:latin typeface="+mn-lt"/>
              </a:rPr>
              <a:t>umweltbewussten Mobilitäts- und Verkehrsverhaltens.</a:t>
            </a:r>
          </a:p>
        </p:txBody>
      </p:sp>
    </p:spTree>
    <p:extLst>
      <p:ext uri="{BB962C8B-B14F-4D97-AF65-F5344CB8AC3E}">
        <p14:creationId xmlns:p14="http://schemas.microsoft.com/office/powerpoint/2010/main" val="26427687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2032</Words>
  <Application>Microsoft Office PowerPoint</Application>
  <PresentationFormat>Benutzerdefiniert</PresentationFormat>
  <Paragraphs>146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Wingdings</vt:lpstr>
      <vt:lpstr>Standarddesign</vt:lpstr>
      <vt:lpstr>PowerPoint-Präsentation</vt:lpstr>
      <vt:lpstr>Überblick</vt:lpstr>
      <vt:lpstr>Ausgangslage Bedarf an schulischer Mobilitätsbildung und Verkehrserziehung</vt:lpstr>
      <vt:lpstr>Ausgangslage Bedarf an schulischer Mobilitätsbildung und Verkehrserziehung</vt:lpstr>
      <vt:lpstr>Ausgangslage Bedarf an schulischer Mobilitätsbildung und Verkehrserziehung</vt:lpstr>
      <vt:lpstr>Ausgangslage Notwendigkeit eines Orientierungs- und Handlungsrahmens</vt:lpstr>
      <vt:lpstr>OHR „Mobilitätsbildung und Verkehrserziehung“ Ziele und Aufgaben</vt:lpstr>
      <vt:lpstr>OHR „Mobilitätsbildung und Verkehrserziehung“ Ziele und Aufgaben</vt:lpstr>
      <vt:lpstr>OHR „Mobilitätsbildung und Verkehrserziehung“ Kompetenzmodell, Kompetenzbereiche und Kernkompetenzen</vt:lpstr>
      <vt:lpstr>OHR „Mobilitätsbildung und Verkehrserziehung“ Kompetenzmodell, Kompetenzbereiche und Kernkompetenzen</vt:lpstr>
      <vt:lpstr>OHR „Mobilitätsbildung und Verkehrserziehung“ Kompetenzmodell, Kompetenzbereiche und Kernkompetenzen</vt:lpstr>
      <vt:lpstr>OHR „Mobilitätsbildung und Verkehrserziehung“ Kompetenzmodell, Kompetenzbereiche und Kernkompetenzen</vt:lpstr>
      <vt:lpstr>OHR „Mobilitätsbildung und Verkehrserziehung“ Standards</vt:lpstr>
      <vt:lpstr>OHR „Mobilitätsbildung und Verkehrserziehung“ Themenbereiche</vt:lpstr>
      <vt:lpstr>Praktische Anwendung Handreichung „Mobilitätsbildung und Verkehrserziehung“</vt:lpstr>
      <vt:lpstr>Praktische Anwendung „Netzwerk Verkehrssicherheit Brandenburg“</vt:lpstr>
      <vt:lpstr>Literaturverzeichnis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Palloks</dc:creator>
  <cp:lastModifiedBy>Julia Schmidt</cp:lastModifiedBy>
  <cp:revision>452</cp:revision>
  <cp:lastPrinted>2016-11-24T12:41:32Z</cp:lastPrinted>
  <dcterms:created xsi:type="dcterms:W3CDTF">1601-01-01T00:00:00Z</dcterms:created>
  <dcterms:modified xsi:type="dcterms:W3CDTF">2020-12-10T15:44:10Z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