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381" r:id="rId5"/>
    <p:sldId id="407" r:id="rId6"/>
    <p:sldId id="404" r:id="rId7"/>
    <p:sldId id="384" r:id="rId8"/>
    <p:sldId id="385" r:id="rId9"/>
    <p:sldId id="406" r:id="rId10"/>
    <p:sldId id="401" r:id="rId11"/>
    <p:sldId id="394" r:id="rId12"/>
    <p:sldId id="386" r:id="rId13"/>
    <p:sldId id="402" r:id="rId14"/>
    <p:sldId id="408" r:id="rId15"/>
    <p:sldId id="416" r:id="rId16"/>
    <p:sldId id="383" r:id="rId17"/>
    <p:sldId id="415" r:id="rId18"/>
    <p:sldId id="412" r:id="rId19"/>
    <p:sldId id="409" r:id="rId20"/>
    <p:sldId id="410" r:id="rId21"/>
    <p:sldId id="414" r:id="rId22"/>
    <p:sldId id="399" r:id="rId23"/>
    <p:sldId id="397" r:id="rId24"/>
  </p:sldIdLst>
  <p:sldSz cx="12192000" cy="6858000"/>
  <p:notesSz cx="6858000" cy="9144000"/>
  <p:embeddedFontLst>
    <p:embeddedFont>
      <p:font typeface="Berlin Type Office" charset="0"/>
      <p:regular r:id="rId27"/>
      <p:bold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93">
          <p15:clr>
            <a:srgbClr val="A4A3A4"/>
          </p15:clr>
        </p15:guide>
        <p15:guide id="2" orient="horz" pos="412">
          <p15:clr>
            <a:srgbClr val="A4A3A4"/>
          </p15:clr>
        </p15:guide>
        <p15:guide id="3" pos="727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300"/>
    <a:srgbClr val="004F9F"/>
    <a:srgbClr val="007256"/>
    <a:srgbClr val="4F90CC"/>
    <a:srgbClr val="9BCFAF"/>
    <a:srgbClr val="FFE70E"/>
    <a:srgbClr val="00AA84"/>
    <a:srgbClr val="E405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09" autoAdjust="0"/>
    <p:restoredTop sz="94643" autoAdjust="0"/>
  </p:normalViewPr>
  <p:slideViewPr>
    <p:cSldViewPr snapToGrid="0" showGuides="1">
      <p:cViewPr varScale="1">
        <p:scale>
          <a:sx n="66" d="100"/>
          <a:sy n="66" d="100"/>
        </p:scale>
        <p:origin x="-150" y="-114"/>
      </p:cViewPr>
      <p:guideLst>
        <p:guide orient="horz" pos="3893"/>
        <p:guide orient="horz" pos="412"/>
        <p:guide pos="7270"/>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121" d="100"/>
          <a:sy n="121" d="100"/>
        </p:scale>
        <p:origin x="4938" y="11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 xmlns:a16="http://schemas.microsoft.com/office/drawing/2014/main" id="{F22EA888-9F92-42AB-9415-B6E3F5F4E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 xmlns:a16="http://schemas.microsoft.com/office/drawing/2014/main" id="{B1F5DB41-0BEC-4010-9CA0-8AED454E9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F77BFB-2A27-47F3-B947-A09D1C091104}" type="datetimeFigureOut">
              <a:rPr lang="de-DE" smtClean="0"/>
              <a:pPr/>
              <a:t>18.05.2022</a:t>
            </a:fld>
            <a:endParaRPr lang="de-DE"/>
          </a:p>
        </p:txBody>
      </p:sp>
      <p:sp>
        <p:nvSpPr>
          <p:cNvPr id="4" name="Fußzeilenplatzhalter 3">
            <a:extLst>
              <a:ext uri="{FF2B5EF4-FFF2-40B4-BE49-F238E27FC236}">
                <a16:creationId xmlns="" xmlns:a16="http://schemas.microsoft.com/office/drawing/2014/main" id="{81E2BD12-486A-4D97-9ADA-A8A4446BA9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 xmlns:a16="http://schemas.microsoft.com/office/drawing/2014/main" id="{753648E2-7AAA-4401-9098-0A2A99A558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0FE97-C1AE-456C-9C01-3EF6807CACEA}" type="slidenum">
              <a:rPr lang="de-DE" smtClean="0"/>
              <a:pPr/>
              <a:t>‹Nr.›</a:t>
            </a:fld>
            <a:endParaRPr lang="de-DE"/>
          </a:p>
        </p:txBody>
      </p:sp>
    </p:spTree>
    <p:extLst>
      <p:ext uri="{BB962C8B-B14F-4D97-AF65-F5344CB8AC3E}">
        <p14:creationId xmlns="" xmlns:p14="http://schemas.microsoft.com/office/powerpoint/2010/main" val="380537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077A6-9587-43D6-B330-8677C46BE97D}" type="datetimeFigureOut">
              <a:rPr lang="de-DE" smtClean="0"/>
              <a:pPr/>
              <a:t>18.05.2022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634D6-B28C-46F5-B708-C33B899E4040}" type="slidenum">
              <a:rPr lang="de-DE" smtClean="0"/>
              <a:pPr/>
              <a:t>‹Nr.›</a:t>
            </a:fld>
            <a:endParaRPr lang="de-DE"/>
          </a:p>
        </p:txBody>
      </p:sp>
    </p:spTree>
    <p:extLst>
      <p:ext uri="{BB962C8B-B14F-4D97-AF65-F5344CB8AC3E}">
        <p14:creationId xmlns="" xmlns:p14="http://schemas.microsoft.com/office/powerpoint/2010/main" val="24207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mvi.de/SharedDocs/DE/Artikel/StV/Radverkehr/neuerungen-radverkehr-treten-in-kraft.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bmvi.de/SharedDocs/DE/Artikel/StV/Strassenverkehr/update-stvo-novell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https://www.bmvi.de/SharedDocs/DE/Artikel/StV/Radverkehr/neuerungen-radverkehr-treten-in-kraft.html</a:t>
            </a:r>
            <a:r>
              <a:rPr lang="de-DE" sz="1200" kern="1200" dirty="0" smtClean="0">
                <a:solidFill>
                  <a:schemeClr val="tx1"/>
                </a:solidFill>
                <a:effectLst/>
                <a:latin typeface="+mn-lt"/>
                <a:ea typeface="+mn-ea"/>
                <a:cs typeface="+mn-cs"/>
              </a:rPr>
              <a:t> 01.03.2022</a:t>
            </a:r>
          </a:p>
          <a:p>
            <a:r>
              <a:rPr lang="de-DE" sz="1200" kern="1200" dirty="0" smtClean="0">
                <a:solidFill>
                  <a:schemeClr val="tx1"/>
                </a:solidFill>
                <a:effectLst/>
                <a:latin typeface="+mn-lt"/>
                <a:ea typeface="+mn-ea"/>
                <a:cs typeface="+mn-cs"/>
              </a:rPr>
              <a:t>Die 54. Verordnung zur Änderung straßenverkehrsrechtlicher Vorschriften (BGBl. I 2020 S. 814), die am 28.04.2020 in Kraft getreten ist, enthält wesentliche Änderungen zur Stärkung des Radverkehrs:</a:t>
            </a:r>
          </a:p>
          <a:p>
            <a:r>
              <a:rPr lang="de-DE" sz="1200" kern="1200" dirty="0" smtClean="0">
                <a:solidFill>
                  <a:schemeClr val="tx1"/>
                </a:solidFill>
                <a:effectLst/>
                <a:latin typeface="+mn-lt"/>
                <a:ea typeface="+mn-ea"/>
                <a:cs typeface="+mn-cs"/>
              </a:rPr>
              <a:t>Nebeneinanderfahren mit Fahrrädern</a:t>
            </a:r>
          </a:p>
          <a:p>
            <a:pPr lvl="0"/>
            <a:r>
              <a:rPr lang="de-DE" sz="1200" kern="1200" dirty="0" smtClean="0">
                <a:solidFill>
                  <a:schemeClr val="tx1"/>
                </a:solidFill>
                <a:effectLst/>
                <a:latin typeface="+mn-lt"/>
                <a:ea typeface="+mn-ea"/>
                <a:cs typeface="+mn-cs"/>
              </a:rPr>
              <a:t>Durch eine Neufassung der bestehenden Regelung ist klargestellt, dass das Nebeneinanderfahren von Radfahrenden grundsätzlich gestattet ist. Lediglich wenn andere Verkehrsteilnehmende behindert werden, muss hintereinander gefahren werden.</a:t>
            </a:r>
          </a:p>
          <a:p>
            <a:r>
              <a:rPr lang="de-DE" sz="1200" kern="1200" dirty="0" smtClean="0">
                <a:solidFill>
                  <a:schemeClr val="tx1"/>
                </a:solidFill>
                <a:effectLst/>
                <a:latin typeface="+mn-lt"/>
                <a:ea typeface="+mn-ea"/>
                <a:cs typeface="+mn-cs"/>
              </a:rPr>
              <a:t>Mindestüberholabstand für Kfz</a:t>
            </a:r>
          </a:p>
          <a:p>
            <a:pPr lvl="0"/>
            <a:r>
              <a:rPr lang="de-DE" sz="1200" kern="1200" dirty="0" smtClean="0">
                <a:solidFill>
                  <a:schemeClr val="tx1"/>
                </a:solidFill>
                <a:effectLst/>
                <a:latin typeface="+mn-lt"/>
                <a:ea typeface="+mn-ea"/>
                <a:cs typeface="+mn-cs"/>
              </a:rPr>
              <a:t>Für das Überholen von zu Fuß Gehenden, Radfahrenden und </a:t>
            </a:r>
            <a:r>
              <a:rPr lang="de-DE" sz="1200" kern="1200" dirty="0" err="1" smtClean="0">
                <a:solidFill>
                  <a:schemeClr val="tx1"/>
                </a:solidFill>
                <a:effectLst/>
                <a:latin typeface="+mn-lt"/>
                <a:ea typeface="+mn-ea"/>
                <a:cs typeface="+mn-cs"/>
              </a:rPr>
              <a:t>Elektrokleinstfahrzeugführenden</a:t>
            </a:r>
            <a:r>
              <a:rPr lang="de-DE" sz="1200" kern="1200" dirty="0" smtClean="0">
                <a:solidFill>
                  <a:schemeClr val="tx1"/>
                </a:solidFill>
                <a:effectLst/>
                <a:latin typeface="+mn-lt"/>
                <a:ea typeface="+mn-ea"/>
                <a:cs typeface="+mn-cs"/>
              </a:rPr>
              <a:t> durch Kraftfahrzeuge ist fortan ein Mindestüberholabstand von 1,5 m innerorts und von 2 m </a:t>
            </a:r>
            <a:r>
              <a:rPr lang="de-DE" sz="1200" kern="1200" dirty="0" err="1" smtClean="0">
                <a:solidFill>
                  <a:schemeClr val="tx1"/>
                </a:solidFill>
                <a:effectLst/>
                <a:latin typeface="+mn-lt"/>
                <a:ea typeface="+mn-ea"/>
                <a:cs typeface="+mn-cs"/>
              </a:rPr>
              <a:t>außerorts</a:t>
            </a:r>
            <a:r>
              <a:rPr lang="de-DE" sz="1200" kern="1200" dirty="0" smtClean="0">
                <a:solidFill>
                  <a:schemeClr val="tx1"/>
                </a:solidFill>
                <a:effectLst/>
                <a:latin typeface="+mn-lt"/>
                <a:ea typeface="+mn-ea"/>
                <a:cs typeface="+mn-cs"/>
              </a:rPr>
              <a:t> festgeschrieben. Bisher schreibt die StVO lediglich einen „ausreichenden Seitenabstand“ vor.</a:t>
            </a:r>
          </a:p>
          <a:p>
            <a:r>
              <a:rPr lang="de-DE" sz="1200" kern="1200" dirty="0" smtClean="0">
                <a:solidFill>
                  <a:schemeClr val="tx1"/>
                </a:solidFill>
                <a:effectLst/>
                <a:latin typeface="+mn-lt"/>
                <a:ea typeface="+mn-ea"/>
                <a:cs typeface="+mn-cs"/>
              </a:rPr>
              <a:t>Schrittgeschwindigkeit für rechtsabbiegende Kraftfahrzeuge über 3,5 t innerorts</a:t>
            </a:r>
          </a:p>
          <a:p>
            <a:pPr lvl="0"/>
            <a:r>
              <a:rPr lang="de-DE" sz="1200" kern="1200" dirty="0" smtClean="0">
                <a:solidFill>
                  <a:schemeClr val="tx1"/>
                </a:solidFill>
                <a:effectLst/>
                <a:latin typeface="+mn-lt"/>
                <a:ea typeface="+mn-ea"/>
                <a:cs typeface="+mn-cs"/>
              </a:rPr>
              <a:t>Für rechtsabbiegende Kraftfahrzeuge über 3,5 t ist aus Gründen der Verkehrssicherheit innerorts Schrittgeschwindigkeit (4 bis 7, max. 11 km/h) vorgeschrieben. </a:t>
            </a:r>
          </a:p>
          <a:p>
            <a:r>
              <a:rPr lang="de-DE" sz="1200" kern="1200" dirty="0" smtClean="0">
                <a:solidFill>
                  <a:schemeClr val="tx1"/>
                </a:solidFill>
                <a:effectLst/>
                <a:latin typeface="+mn-lt"/>
                <a:ea typeface="+mn-ea"/>
                <a:cs typeface="+mn-cs"/>
              </a:rPr>
              <a:t>Personenbeförderung auf Fahrrädern</a:t>
            </a:r>
          </a:p>
          <a:p>
            <a:pPr lvl="0"/>
            <a:r>
              <a:rPr lang="de-DE" sz="1200" kern="1200" dirty="0" smtClean="0">
                <a:solidFill>
                  <a:schemeClr val="tx1"/>
                </a:solidFill>
                <a:effectLst/>
                <a:latin typeface="+mn-lt"/>
                <a:ea typeface="+mn-ea"/>
                <a:cs typeface="+mn-cs"/>
              </a:rPr>
              <a:t>Auf Fahrrädern dürfen Personen mitgenommen werden, wenn die Fahrräder zur Personenbeförderung gebaut und eingerichtet sind und der Fahrzeugführende mindestens 16 Jahre alt ist.</a:t>
            </a:r>
          </a:p>
          <a:p>
            <a:r>
              <a:rPr lang="de-DE" sz="1200" kern="1200" dirty="0" smtClean="0">
                <a:solidFill>
                  <a:schemeClr val="tx1"/>
                </a:solidFill>
                <a:effectLst/>
                <a:latin typeface="+mn-lt"/>
                <a:ea typeface="+mn-ea"/>
                <a:cs typeface="+mn-cs"/>
              </a:rPr>
              <a:t>Grünpfeil ausschließlich für Radfahrende</a:t>
            </a:r>
          </a:p>
          <a:p>
            <a:pPr lvl="0"/>
            <a:r>
              <a:rPr lang="de-DE" sz="1200" kern="1200" dirty="0" smtClean="0">
                <a:solidFill>
                  <a:schemeClr val="tx1"/>
                </a:solidFill>
                <a:effectLst/>
                <a:latin typeface="+mn-lt"/>
                <a:ea typeface="+mn-ea"/>
                <a:cs typeface="+mn-cs"/>
              </a:rPr>
              <a:t>Die bestehende Grünpfeilregelung wurde auch auf Radfahrende ausgedehnt, die aus einem Radfahrstreifen oder baulich angelegten Radweg heraus rechts abbiegen wollen. Außerdem wurde ein gesonderter Grünpfeil, der allein für Radfahrer gilt, eingeführt.</a:t>
            </a:r>
          </a:p>
          <a:p>
            <a:r>
              <a:rPr lang="de-DE" sz="1200" kern="1200" dirty="0" smtClean="0">
                <a:solidFill>
                  <a:schemeClr val="tx1"/>
                </a:solidFill>
                <a:effectLst/>
                <a:latin typeface="+mn-lt"/>
                <a:ea typeface="+mn-ea"/>
                <a:cs typeface="+mn-cs"/>
              </a:rPr>
              <a:t>Verkehrszeichen Grünpfeil für Radfahrer:</a:t>
            </a:r>
          </a:p>
          <a:p>
            <a:r>
              <a:rPr lang="de-DE" sz="1200" kern="1200" dirty="0" smtClean="0">
                <a:solidFill>
                  <a:schemeClr val="tx1"/>
                </a:solidFill>
                <a:effectLst/>
                <a:latin typeface="+mn-lt"/>
                <a:ea typeface="+mn-ea"/>
                <a:cs typeface="+mn-cs"/>
              </a:rPr>
              <a:t>Quelle: BMDV</a:t>
            </a:r>
          </a:p>
          <a:p>
            <a:r>
              <a:rPr lang="de-DE" sz="1200" kern="1200" dirty="0" smtClean="0">
                <a:solidFill>
                  <a:schemeClr val="tx1"/>
                </a:solidFill>
                <a:effectLst/>
                <a:latin typeface="+mn-lt"/>
                <a:ea typeface="+mn-ea"/>
                <a:cs typeface="+mn-cs"/>
              </a:rPr>
              <a:t>NEU: Parken und Halten auf Geh- und Radwegen</a:t>
            </a:r>
          </a:p>
          <a:p>
            <a:pPr lvl="0"/>
            <a:r>
              <a:rPr lang="de-DE" sz="1200" kern="1200" dirty="0" smtClean="0">
                <a:solidFill>
                  <a:schemeClr val="tx1"/>
                </a:solidFill>
                <a:effectLst/>
                <a:latin typeface="+mn-lt"/>
                <a:ea typeface="+mn-ea"/>
                <a:cs typeface="+mn-cs"/>
              </a:rPr>
              <a:t>Die Änderung der Bußgeldkatalog-Verordnung (</a:t>
            </a:r>
            <a:r>
              <a:rPr lang="de-DE" sz="1200" u="sng" kern="1200" dirty="0" smtClean="0">
                <a:solidFill>
                  <a:schemeClr val="tx1"/>
                </a:solidFill>
                <a:effectLst/>
                <a:latin typeface="+mn-lt"/>
                <a:ea typeface="+mn-ea"/>
                <a:cs typeface="+mn-cs"/>
                <a:hlinkClick r:id="rId4" tooltip="Informationen zum neuen Bußgeldkatalog"/>
              </a:rPr>
              <a:t>BKatV-Novelle</a:t>
            </a:r>
            <a:r>
              <a:rPr lang="de-DE" sz="1200" kern="1200" dirty="0" smtClean="0">
                <a:solidFill>
                  <a:schemeClr val="tx1"/>
                </a:solidFill>
                <a:effectLst/>
                <a:latin typeface="+mn-lt"/>
                <a:ea typeface="+mn-ea"/>
                <a:cs typeface="+mn-cs"/>
              </a:rPr>
              <a:t>) wurde am 19. Oktober 2021 im Bundesgesetzblatt (BGBl. IS. 4688) verkündet und trat am 9. November 2021 in Kraft.</a:t>
            </a:r>
          </a:p>
          <a:p>
            <a:pPr lvl="0"/>
            <a:r>
              <a:rPr lang="de-DE" sz="1200" kern="1200" dirty="0" smtClean="0">
                <a:solidFill>
                  <a:schemeClr val="tx1"/>
                </a:solidFill>
                <a:effectLst/>
                <a:latin typeface="+mn-lt"/>
                <a:ea typeface="+mn-ea"/>
                <a:cs typeface="+mn-cs"/>
              </a:rPr>
              <a:t>Mit der BKatV-Novelle können auch Verstöße zum Schutz des Rad- und Fußverkehrs, z. B. bei verbotswidrigem Parken auf Geh- und Radwegen sowie unerlaubtes Halten auf Schutzstreifen, mit höheren Geldbußen geahndet werden.</a:t>
            </a:r>
          </a:p>
          <a:p>
            <a:r>
              <a:rPr lang="de-DE" sz="1200" kern="1200" dirty="0" smtClean="0">
                <a:solidFill>
                  <a:schemeClr val="tx1"/>
                </a:solidFill>
                <a:effectLst/>
                <a:latin typeface="+mn-lt"/>
                <a:ea typeface="+mn-ea"/>
                <a:cs typeface="+mn-cs"/>
              </a:rPr>
              <a:t>Einrichtung von Fahrradzonen</a:t>
            </a:r>
          </a:p>
          <a:p>
            <a:pPr lvl="0"/>
            <a:r>
              <a:rPr lang="de-DE" sz="1200" kern="1200" dirty="0" smtClean="0">
                <a:solidFill>
                  <a:schemeClr val="tx1"/>
                </a:solidFill>
                <a:effectLst/>
                <a:latin typeface="+mn-lt"/>
                <a:ea typeface="+mn-ea"/>
                <a:cs typeface="+mn-cs"/>
              </a:rPr>
              <a:t>Analog zu den Tempo 30-Zonen können nun auch Fahrradzonen angeordnet werden. Die Regelung orientiert sich an den Regeln für Fahrradstraßen: Anderer Verkehr als Radverkehr ist hier nur nach gesonderter Freigabe gestattet. Für den freigegebenen Fahrverkehr gilt eine Höchstgeschwindigkeit von 30 km/h. Der Radverkehr darf weder gefährdet noch behindert werden.</a:t>
            </a:r>
          </a:p>
          <a:p>
            <a:pPr lvl="0"/>
            <a:r>
              <a:rPr lang="de-DE" sz="1200" kern="1200" dirty="0" smtClean="0">
                <a:solidFill>
                  <a:schemeClr val="tx1"/>
                </a:solidFill>
                <a:effectLst/>
                <a:latin typeface="+mn-lt"/>
                <a:ea typeface="+mn-ea"/>
                <a:cs typeface="+mn-cs"/>
              </a:rPr>
              <a:t>Auch </a:t>
            </a:r>
            <a:r>
              <a:rPr lang="de-DE" sz="1200" kern="1200" dirty="0" err="1" smtClean="0">
                <a:solidFill>
                  <a:schemeClr val="tx1"/>
                </a:solidFill>
                <a:effectLst/>
                <a:latin typeface="+mn-lt"/>
                <a:ea typeface="+mn-ea"/>
                <a:cs typeface="+mn-cs"/>
              </a:rPr>
              <a:t>Elektrokleinstfahrzeuge</a:t>
            </a:r>
            <a:r>
              <a:rPr lang="de-DE" sz="1200" kern="1200" dirty="0" smtClean="0">
                <a:solidFill>
                  <a:schemeClr val="tx1"/>
                </a:solidFill>
                <a:effectLst/>
                <a:latin typeface="+mn-lt"/>
                <a:ea typeface="+mn-ea"/>
                <a:cs typeface="+mn-cs"/>
              </a:rPr>
              <a:t> dürfen hier fahren.</a:t>
            </a:r>
          </a:p>
          <a:p>
            <a:pPr lvl="0"/>
            <a:r>
              <a:rPr lang="de-DE" sz="1200" kern="1200" dirty="0" smtClean="0">
                <a:solidFill>
                  <a:schemeClr val="tx1"/>
                </a:solidFill>
                <a:effectLst/>
                <a:latin typeface="+mn-lt"/>
                <a:ea typeface="+mn-ea"/>
                <a:cs typeface="+mn-cs"/>
              </a:rPr>
              <a:t>Die Straßenverkehrsbehörden können Fahrradzonen unter erleichterten Voraussetzungen anordnen.</a:t>
            </a:r>
          </a:p>
          <a:p>
            <a:r>
              <a:rPr lang="de-DE" sz="1200" kern="1200" dirty="0" smtClean="0">
                <a:solidFill>
                  <a:schemeClr val="tx1"/>
                </a:solidFill>
                <a:effectLst/>
                <a:latin typeface="+mn-lt"/>
                <a:ea typeface="+mn-ea"/>
                <a:cs typeface="+mn-cs"/>
              </a:rPr>
              <a:t>Verkehrszeichen Beginn einer Fahrradzone:</a:t>
            </a:r>
          </a:p>
          <a:p>
            <a:r>
              <a:rPr lang="de-DE" sz="1200" kern="1200" dirty="0" smtClean="0">
                <a:solidFill>
                  <a:schemeClr val="tx1"/>
                </a:solidFill>
                <a:effectLst/>
                <a:latin typeface="+mn-lt"/>
                <a:ea typeface="+mn-ea"/>
                <a:cs typeface="+mn-cs"/>
              </a:rPr>
              <a:t>Quelle: BMDV</a:t>
            </a:r>
          </a:p>
          <a:p>
            <a:r>
              <a:rPr lang="de-DE" sz="1200" kern="1200" dirty="0" smtClean="0">
                <a:solidFill>
                  <a:schemeClr val="tx1"/>
                </a:solidFill>
                <a:effectLst/>
                <a:latin typeface="+mn-lt"/>
                <a:ea typeface="+mn-ea"/>
                <a:cs typeface="+mn-cs"/>
              </a:rPr>
              <a:t>Ausweitung des Parkverbots vor Kreuzungen und Einmündungsbereichen</a:t>
            </a:r>
          </a:p>
          <a:p>
            <a:pPr lvl="0"/>
            <a:r>
              <a:rPr lang="de-DE" sz="1200" kern="1200" dirty="0" smtClean="0">
                <a:solidFill>
                  <a:schemeClr val="tx1"/>
                </a:solidFill>
                <a:effectLst/>
                <a:latin typeface="+mn-lt"/>
                <a:ea typeface="+mn-ea"/>
                <a:cs typeface="+mn-cs"/>
              </a:rPr>
              <a:t>Um die Sicht zwischen Straße und Radweg zu verbessern und damit die Sicherheit speziell von Radfahrenden zu erhöhen, wurde das Parken vor Kreuzungen und Einmündungen in einem Abstand von bis zu je 8 Metern von den Schnittpunkten der Fahrbahnkanten verboten, wenn ein straßenbegleitender baulicher Radweg vorhanden ist.</a:t>
            </a:r>
          </a:p>
          <a:p>
            <a:r>
              <a:rPr lang="de-DE" sz="1200" kern="1200" dirty="0" smtClean="0">
                <a:solidFill>
                  <a:schemeClr val="tx1"/>
                </a:solidFill>
                <a:effectLst/>
                <a:latin typeface="+mn-lt"/>
                <a:ea typeface="+mn-ea"/>
                <a:cs typeface="+mn-cs"/>
              </a:rPr>
              <a:t>Vereinfachung für Lastenfahrräder</a:t>
            </a:r>
          </a:p>
          <a:p>
            <a:pPr lvl="0"/>
            <a:r>
              <a:rPr lang="de-DE" sz="1200" kern="1200" dirty="0" smtClean="0">
                <a:solidFill>
                  <a:schemeClr val="tx1"/>
                </a:solidFill>
                <a:effectLst/>
                <a:latin typeface="+mn-lt"/>
                <a:ea typeface="+mn-ea"/>
                <a:cs typeface="+mn-cs"/>
              </a:rPr>
              <a:t>Um speziell für Lastenfahrräder Parkflächen und Ladezonen vorhalten zu können, wurde ein spezielles Sinnbild „Lastenfahrrad“ eingeführt, das die zuständigen Straßenverkehrsbehörden nutzen können.</a:t>
            </a:r>
          </a:p>
          <a:p>
            <a:r>
              <a:rPr lang="de-DE" sz="1200" kern="1200" dirty="0" smtClean="0">
                <a:solidFill>
                  <a:schemeClr val="tx1"/>
                </a:solidFill>
                <a:effectLst/>
                <a:latin typeface="+mn-lt"/>
                <a:ea typeface="+mn-ea"/>
                <a:cs typeface="+mn-cs"/>
              </a:rPr>
              <a:t>Sinnbild Lastenfahrrad:</a:t>
            </a:r>
          </a:p>
          <a:p>
            <a:r>
              <a:rPr lang="de-DE" sz="1200" kern="1200" dirty="0" smtClean="0">
                <a:solidFill>
                  <a:schemeClr val="tx1"/>
                </a:solidFill>
                <a:effectLst/>
                <a:latin typeface="+mn-lt"/>
                <a:ea typeface="+mn-ea"/>
                <a:cs typeface="+mn-cs"/>
              </a:rPr>
              <a:t>Quelle: BMDV</a:t>
            </a:r>
          </a:p>
          <a:p>
            <a:r>
              <a:rPr lang="de-DE" sz="1200" kern="1200" dirty="0" smtClean="0">
                <a:solidFill>
                  <a:schemeClr val="tx1"/>
                </a:solidFill>
                <a:effectLst/>
                <a:latin typeface="+mn-lt"/>
                <a:ea typeface="+mn-ea"/>
                <a:cs typeface="+mn-cs"/>
              </a:rPr>
              <a:t>Verkehrszeichen Radschnellwege</a:t>
            </a:r>
          </a:p>
          <a:p>
            <a:pPr lvl="0"/>
            <a:r>
              <a:rPr lang="de-DE" sz="1200" kern="1200" dirty="0" smtClean="0">
                <a:solidFill>
                  <a:schemeClr val="tx1"/>
                </a:solidFill>
                <a:effectLst/>
                <a:latin typeface="+mn-lt"/>
                <a:ea typeface="+mn-ea"/>
                <a:cs typeface="+mn-cs"/>
              </a:rPr>
              <a:t>Das Verkehrszeichen „Radschnellweg“ wurde eingeführt, um eine einheitliche Kennzeichnung von Radschnellwegen zu ermöglichen.</a:t>
            </a:r>
          </a:p>
          <a:p>
            <a:r>
              <a:rPr lang="de-DE" sz="1200" kern="1200" dirty="0" smtClean="0">
                <a:solidFill>
                  <a:schemeClr val="tx1"/>
                </a:solidFill>
                <a:effectLst/>
                <a:latin typeface="+mn-lt"/>
                <a:ea typeface="+mn-ea"/>
                <a:cs typeface="+mn-cs"/>
              </a:rPr>
              <a:t>Verkehrszeichen Radschnellweg:</a:t>
            </a:r>
          </a:p>
          <a:p>
            <a:r>
              <a:rPr lang="de-DE" sz="1200" kern="1200" dirty="0" smtClean="0">
                <a:solidFill>
                  <a:schemeClr val="tx1"/>
                </a:solidFill>
                <a:effectLst/>
                <a:latin typeface="+mn-lt"/>
                <a:ea typeface="+mn-ea"/>
                <a:cs typeface="+mn-cs"/>
              </a:rPr>
              <a:t>Quelle: BMDV</a:t>
            </a:r>
          </a:p>
          <a:p>
            <a:r>
              <a:rPr lang="de-DE" sz="1200" kern="1200" dirty="0" smtClean="0">
                <a:solidFill>
                  <a:schemeClr val="tx1"/>
                </a:solidFill>
                <a:effectLst/>
                <a:latin typeface="+mn-lt"/>
                <a:ea typeface="+mn-ea"/>
                <a:cs typeface="+mn-cs"/>
              </a:rPr>
              <a:t>Überholverbot von einspurigen Fahrzeugen</a:t>
            </a:r>
          </a:p>
          <a:p>
            <a:pPr lvl="0"/>
            <a:r>
              <a:rPr lang="de-DE" sz="1200" kern="1200" dirty="0" smtClean="0">
                <a:solidFill>
                  <a:schemeClr val="tx1"/>
                </a:solidFill>
                <a:effectLst/>
                <a:latin typeface="+mn-lt"/>
                <a:ea typeface="+mn-ea"/>
                <a:cs typeface="+mn-cs"/>
              </a:rPr>
              <a:t>Die Straßenverkehrsbehörden können in Zukunft – z. B. an Engstellen – ein Überholverbot von einspurigen und mehrspurigen Fahrzeugen (u. a. Fahrrädern) für mehrspurige Kraftfahrzeuge und Krafträder mit Beiwagen anordnen. Hierfür wurde ein neues Verkehrszeichen eingeführt.</a:t>
            </a:r>
          </a:p>
          <a:p>
            <a:r>
              <a:rPr lang="de-DE" sz="1200" kern="1200" dirty="0" smtClean="0">
                <a:solidFill>
                  <a:schemeClr val="tx1"/>
                </a:solidFill>
                <a:effectLst/>
                <a:latin typeface="+mn-lt"/>
                <a:ea typeface="+mn-ea"/>
                <a:cs typeface="+mn-cs"/>
              </a:rPr>
              <a:t>Verkehrszeichen Verbot des Überholens von einspurigen und mehrspurigen Fahrzeugen für mehrspurige Kraftfahrzeuge und Krafträder mit Beiwagen:</a:t>
            </a:r>
          </a:p>
          <a:p>
            <a:r>
              <a:rPr lang="de-DE" sz="1200" kern="1200" dirty="0" smtClean="0">
                <a:solidFill>
                  <a:schemeClr val="tx1"/>
                </a:solidFill>
                <a:effectLst/>
                <a:latin typeface="+mn-lt"/>
                <a:ea typeface="+mn-ea"/>
                <a:cs typeface="+mn-cs"/>
              </a:rPr>
              <a:t>Quelle: BMDV</a:t>
            </a:r>
          </a:p>
          <a:p>
            <a:r>
              <a:rPr lang="de-DE" sz="1200" kern="1200" dirty="0" smtClean="0">
                <a:solidFill>
                  <a:schemeClr val="tx1"/>
                </a:solidFill>
                <a:effectLst/>
                <a:latin typeface="+mn-lt"/>
                <a:ea typeface="+mn-ea"/>
                <a:cs typeface="+mn-cs"/>
              </a:rPr>
              <a:t>Vermehrte Öffnung von Einbahnstraßen für Radfahrende in Gegenrichtung</a:t>
            </a:r>
          </a:p>
          <a:p>
            <a:pPr lvl="0"/>
            <a:r>
              <a:rPr lang="de-DE" sz="1200" kern="1200" dirty="0" smtClean="0">
                <a:solidFill>
                  <a:schemeClr val="tx1"/>
                </a:solidFill>
                <a:effectLst/>
                <a:latin typeface="+mn-lt"/>
                <a:ea typeface="+mn-ea"/>
                <a:cs typeface="+mn-cs"/>
              </a:rPr>
              <a:t>Im Rahmen einer Gesamtüberarbeitung der Allgemeinen Verwaltungsvorschrift zur StVO im Jahr 2020 sollen die zuständigen Straßenverkehrsbehörden verstärkt zur Prüfung der Öffnungsmöglichkeit von Einbahnstraßen in Gegenrichtung für Radfahrende aufgerufen werden. Ziel ist es, hierdurch die Zahl der in Gegenrichtung freigegebenen Einbahnstraßen zu vergrößern.</a:t>
            </a:r>
          </a:p>
          <a:p>
            <a:pPr lvl="0"/>
            <a:r>
              <a:rPr lang="de-DE" sz="1200" kern="1200" dirty="0" smtClean="0">
                <a:solidFill>
                  <a:schemeClr val="tx1"/>
                </a:solidFill>
                <a:effectLst/>
                <a:latin typeface="+mn-lt"/>
                <a:ea typeface="+mn-ea"/>
                <a:cs typeface="+mn-cs"/>
              </a:rPr>
              <a:t> </a:t>
            </a:r>
          </a:p>
          <a:p>
            <a:pPr lvl="0"/>
            <a:r>
              <a:rPr lang="de-DE" sz="1200" kern="1200" dirty="0" smtClean="0">
                <a:solidFill>
                  <a:schemeClr val="tx1"/>
                </a:solidFill>
                <a:effectLst/>
                <a:latin typeface="+mn-lt"/>
                <a:ea typeface="+mn-ea"/>
                <a:cs typeface="+mn-cs"/>
              </a:rPr>
              <a:t> </a:t>
            </a:r>
          </a:p>
          <a:p>
            <a:pPr lvl="0"/>
            <a:r>
              <a:rPr lang="de-DE" sz="1200" kern="1200" dirty="0" smtClean="0">
                <a:solidFill>
                  <a:schemeClr val="tx1"/>
                </a:solidFill>
                <a:effectLst/>
                <a:latin typeface="+mn-lt"/>
                <a:ea typeface="+mn-ea"/>
                <a:cs typeface="+mn-cs"/>
              </a:rPr>
              <a:t> </a:t>
            </a:r>
          </a:p>
          <a:p>
            <a:pPr lvl="0"/>
            <a:r>
              <a:rPr lang="de-DE" sz="1200" kern="1200" dirty="0" smtClean="0">
                <a:solidFill>
                  <a:schemeClr val="tx1"/>
                </a:solidFill>
                <a:effectLst/>
                <a:latin typeface="+mn-lt"/>
                <a:ea typeface="+mn-ea"/>
                <a:cs typeface="+mn-cs"/>
              </a:rPr>
              <a:t>Sackgasse durchlässig</a:t>
            </a:r>
          </a:p>
          <a:p>
            <a:endParaRPr lang="de-DE" dirty="0"/>
          </a:p>
        </p:txBody>
      </p:sp>
      <p:sp>
        <p:nvSpPr>
          <p:cNvPr id="4" name="Foliennummernplatzhalter 3"/>
          <p:cNvSpPr>
            <a:spLocks noGrp="1"/>
          </p:cNvSpPr>
          <p:nvPr>
            <p:ph type="sldNum" sz="quarter" idx="10"/>
          </p:nvPr>
        </p:nvSpPr>
        <p:spPr/>
        <p:txBody>
          <a:bodyPr/>
          <a:lstStyle/>
          <a:p>
            <a:fld id="{52A634D6-B28C-46F5-B708-C33B899E4040}" type="slidenum">
              <a:rPr lang="de-DE" smtClean="0"/>
              <a:pPr/>
              <a:t>17</a:t>
            </a:fld>
            <a:endParaRPr lang="de-DE"/>
          </a:p>
        </p:txBody>
      </p:sp>
    </p:spTree>
    <p:extLst>
      <p:ext uri="{BB962C8B-B14F-4D97-AF65-F5344CB8AC3E}">
        <p14:creationId xmlns="" xmlns:p14="http://schemas.microsoft.com/office/powerpoint/2010/main" val="1841086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494404" y="2312235"/>
            <a:ext cx="7256463" cy="1356360"/>
          </a:xfrm>
        </p:spPr>
        <p:txBody>
          <a:bodyPr anchor="b"/>
          <a:lstStyle>
            <a:lvl1pPr algn="l">
              <a:defRPr sz="3600" cap="all" baseline="0">
                <a:solidFill>
                  <a:srgbClr val="004F9F"/>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478909" y="3827504"/>
            <a:ext cx="7256463" cy="720000"/>
          </a:xfrm>
        </p:spPr>
        <p:txBody>
          <a:bodyPr/>
          <a:lstStyle>
            <a:lvl1pPr marL="0" indent="0" algn="l">
              <a:lnSpc>
                <a:spcPct val="105000"/>
              </a:lnSpc>
              <a:buNone/>
              <a:defRPr sz="1800">
                <a:solidFill>
                  <a:srgbClr val="004F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11" name="Ellipse 10"/>
          <p:cNvSpPr/>
          <p:nvPr userDrawn="1"/>
        </p:nvSpPr>
        <p:spPr>
          <a:xfrm>
            <a:off x="7349307" y="0"/>
            <a:ext cx="1944000" cy="1944000"/>
          </a:xfrm>
          <a:prstGeom prst="ellipse">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14" name="Kreis 13"/>
          <p:cNvSpPr/>
          <p:nvPr userDrawn="1"/>
        </p:nvSpPr>
        <p:spPr>
          <a:xfrm rot="5400000">
            <a:off x="11228653" y="0"/>
            <a:ext cx="1944000" cy="19440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5" name="Kreis 14"/>
          <p:cNvSpPr/>
          <p:nvPr userDrawn="1"/>
        </p:nvSpPr>
        <p:spPr>
          <a:xfrm rot="5400000">
            <a:off x="10256653" y="0"/>
            <a:ext cx="1944000" cy="1944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rot="16200000">
            <a:off x="8312653" y="0"/>
            <a:ext cx="1944000" cy="1944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Tree>
    <p:extLst>
      <p:ext uri="{BB962C8B-B14F-4D97-AF65-F5344CB8AC3E}">
        <p14:creationId xmlns="" xmlns:p14="http://schemas.microsoft.com/office/powerpoint/2010/main" val="2322583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Titel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000" y="2281238"/>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3276000" y="3796507"/>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6" name="Kreis 5"/>
          <p:cNvSpPr/>
          <p:nvPr userDrawn="1"/>
        </p:nvSpPr>
        <p:spPr>
          <a:xfrm>
            <a:off x="-3238849" y="-3240000"/>
            <a:ext cx="6480000" cy="6480000"/>
          </a:xfrm>
          <a:prstGeom prst="pie">
            <a:avLst>
              <a:gd name="adj1" fmla="val 0"/>
              <a:gd name="adj2" fmla="val 5403244"/>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0845912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elfolie">
    <p:bg>
      <p:bgPr>
        <a:solidFill>
          <a:srgbClr val="F39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000" y="2281238"/>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3276000" y="3796507"/>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6" name="Kreis 5"/>
          <p:cNvSpPr/>
          <p:nvPr userDrawn="1"/>
        </p:nvSpPr>
        <p:spPr>
          <a:xfrm>
            <a:off x="-3238849" y="-3240000"/>
            <a:ext cx="6480000" cy="6480000"/>
          </a:xfrm>
          <a:prstGeom prst="pie">
            <a:avLst>
              <a:gd name="adj1" fmla="val 0"/>
              <a:gd name="adj2" fmla="val 5403244"/>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21014352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Titelfolie">
    <p:bg>
      <p:bgPr>
        <a:solidFill>
          <a:srgbClr val="00AA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000" y="2281238"/>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3276000" y="3796507"/>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6" name="Kreis 5"/>
          <p:cNvSpPr/>
          <p:nvPr userDrawn="1"/>
        </p:nvSpPr>
        <p:spPr>
          <a:xfrm>
            <a:off x="-3238849" y="-3240000"/>
            <a:ext cx="6480000" cy="6480000"/>
          </a:xfrm>
          <a:prstGeom prst="pie">
            <a:avLst>
              <a:gd name="adj1" fmla="val 0"/>
              <a:gd name="adj2" fmla="val 5403244"/>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2054516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_Kapiteltrenner">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2" y="0"/>
            <a:ext cx="8134352"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2" name="Title 1"/>
          <p:cNvSpPr>
            <a:spLocks noGrp="1"/>
          </p:cNvSpPr>
          <p:nvPr>
            <p:ph type="title"/>
          </p:nvPr>
        </p:nvSpPr>
        <p:spPr>
          <a:xfrm>
            <a:off x="8672447" y="2066481"/>
            <a:ext cx="3138087" cy="1524444"/>
          </a:xfrm>
        </p:spPr>
        <p:txBody>
          <a:bodyPr/>
          <a:lstStyle>
            <a:lvl1pPr>
              <a:defRPr sz="3000" cap="all" baseline="0"/>
            </a:lvl1pPr>
          </a:lstStyle>
          <a:p>
            <a:r>
              <a:rPr lang="de-DE" smtClean="0"/>
              <a:t>Titelmasterformat durch Klicken bearbeiten</a:t>
            </a:r>
            <a:endParaRPr lang="en-US" dirty="0"/>
          </a:p>
        </p:txBody>
      </p:sp>
      <p:sp>
        <p:nvSpPr>
          <p:cNvPr id="12" name="Textplatzhalter 11">
            <a:extLst>
              <a:ext uri="{FF2B5EF4-FFF2-40B4-BE49-F238E27FC236}">
                <a16:creationId xmlns="" xmlns:a16="http://schemas.microsoft.com/office/drawing/2014/main" id="{C978E4A0-018C-4D9D-AA73-D8AD1AEB1746}"/>
              </a:ext>
            </a:extLst>
          </p:cNvPr>
          <p:cNvSpPr>
            <a:spLocks noGrp="1"/>
          </p:cNvSpPr>
          <p:nvPr>
            <p:ph type="body" sz="quarter" idx="13"/>
          </p:nvPr>
        </p:nvSpPr>
        <p:spPr>
          <a:xfrm>
            <a:off x="8653395" y="3776353"/>
            <a:ext cx="3138087" cy="2175185"/>
          </a:xfrm>
        </p:spPr>
        <p:txBody>
          <a:bodyPr numCol="1" spcCol="0"/>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8653397" y="1032584"/>
            <a:ext cx="2776135" cy="1205346"/>
          </a:xfrm>
        </p:spPr>
        <p:txBody>
          <a:bodyPr anchor="ctr"/>
          <a:lstStyle>
            <a:lvl1pPr marL="0" indent="0">
              <a:lnSpc>
                <a:spcPct val="90000"/>
              </a:lnSpc>
              <a:buNone/>
              <a:defRPr sz="6000" b="1">
                <a:solidFill>
                  <a:srgbClr val="F39300"/>
                </a:solidFill>
                <a:latin typeface="+mj-lt"/>
              </a:defRPr>
            </a:lvl1pPr>
          </a:lstStyle>
          <a:p>
            <a:pPr lvl="0"/>
            <a:r>
              <a:rPr lang="de-DE" dirty="0"/>
              <a:t>00</a:t>
            </a:r>
          </a:p>
        </p:txBody>
      </p:sp>
    </p:spTree>
    <p:extLst>
      <p:ext uri="{BB962C8B-B14F-4D97-AF65-F5344CB8AC3E}">
        <p14:creationId xmlns="" xmlns:p14="http://schemas.microsoft.com/office/powerpoint/2010/main" val="382610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_Kapiteltrenner 1">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5"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2" name="Title 1"/>
          <p:cNvSpPr>
            <a:spLocks noGrp="1"/>
          </p:cNvSpPr>
          <p:nvPr>
            <p:ph type="title"/>
          </p:nvPr>
        </p:nvSpPr>
        <p:spPr>
          <a:xfrm>
            <a:off x="9172574" y="3963188"/>
            <a:ext cx="2651984" cy="714540"/>
          </a:xfrm>
        </p:spPr>
        <p:txBody>
          <a:bodyPr/>
          <a:lstStyle>
            <a:lvl1pPr>
              <a:defRPr sz="3000" cap="all" baseline="0"/>
            </a:lvl1pPr>
          </a:lstStyle>
          <a:p>
            <a:r>
              <a:rPr lang="de-DE" smtClean="0"/>
              <a:t>Titelmasterformat durch Klicken bearbeiten</a:t>
            </a:r>
            <a:endParaRPr lang="en-US" dirty="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0"/>
            <a:ext cx="2651984" cy="1205345"/>
          </a:xfrm>
        </p:spPr>
        <p:txBody>
          <a:bodyPr anchor="ctr"/>
          <a:lstStyle>
            <a:lvl1pPr marL="0" indent="0" algn="l">
              <a:lnSpc>
                <a:spcPct val="90000"/>
              </a:lnSpc>
              <a:buNone/>
              <a:defRPr sz="8000" b="1">
                <a:solidFill>
                  <a:srgbClr val="E40422"/>
                </a:solidFill>
                <a:latin typeface="+mj-lt"/>
              </a:defRPr>
            </a:lvl1pPr>
          </a:lstStyle>
          <a:p>
            <a:pPr lvl="0"/>
            <a:r>
              <a:rPr lang="de-DE" dirty="0"/>
              <a:t>00</a:t>
            </a:r>
          </a:p>
        </p:txBody>
      </p:sp>
      <p:sp>
        <p:nvSpPr>
          <p:cNvPr id="8" name="Textplatzhalter 11">
            <a:extLst>
              <a:ext uri="{FF2B5EF4-FFF2-40B4-BE49-F238E27FC236}">
                <a16:creationId xmlns="" xmlns:a16="http://schemas.microsoft.com/office/drawing/2014/main" id="{BFDB1D93-3E89-4014-897B-8F90BD777278}"/>
              </a:ext>
            </a:extLst>
          </p:cNvPr>
          <p:cNvSpPr>
            <a:spLocks noGrp="1"/>
          </p:cNvSpPr>
          <p:nvPr>
            <p:ph type="body" sz="quarter" idx="13"/>
          </p:nvPr>
        </p:nvSpPr>
        <p:spPr>
          <a:xfrm>
            <a:off x="9172572" y="4598044"/>
            <a:ext cx="2651984" cy="1944997"/>
          </a:xfrm>
        </p:spPr>
        <p:txBody>
          <a:bodyPr numCol="1" spcCol="0"/>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Kreis 8"/>
          <p:cNvSpPr/>
          <p:nvPr userDrawn="1"/>
        </p:nvSpPr>
        <p:spPr>
          <a:xfrm rot="5400000">
            <a:off x="10572000" y="-1620000"/>
            <a:ext cx="3240000" cy="3240000"/>
          </a:xfrm>
          <a:prstGeom prst="pie">
            <a:avLst>
              <a:gd name="adj1" fmla="val 0"/>
              <a:gd name="adj2" fmla="val 5401337"/>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109014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_Kapiteltrenner2">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5"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2" name="Title 1"/>
          <p:cNvSpPr>
            <a:spLocks noGrp="1"/>
          </p:cNvSpPr>
          <p:nvPr>
            <p:ph type="title"/>
          </p:nvPr>
        </p:nvSpPr>
        <p:spPr>
          <a:xfrm>
            <a:off x="9172574" y="3963188"/>
            <a:ext cx="2651984" cy="714540"/>
          </a:xfrm>
        </p:spPr>
        <p:txBody>
          <a:bodyPr/>
          <a:lstStyle>
            <a:lvl1pPr>
              <a:defRPr sz="3000" cap="all" baseline="0"/>
            </a:lvl1pPr>
          </a:lstStyle>
          <a:p>
            <a:r>
              <a:rPr lang="de-DE" smtClean="0"/>
              <a:t>Titelmasterformat durch Klicken bearbeiten</a:t>
            </a:r>
            <a:endParaRPr lang="en-US" dirty="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0"/>
            <a:ext cx="2651984" cy="1205345"/>
          </a:xfrm>
        </p:spPr>
        <p:txBody>
          <a:bodyPr anchor="ctr"/>
          <a:lstStyle>
            <a:lvl1pPr marL="0" indent="0" algn="l">
              <a:lnSpc>
                <a:spcPct val="90000"/>
              </a:lnSpc>
              <a:buNone/>
              <a:defRPr sz="8000" b="1">
                <a:solidFill>
                  <a:srgbClr val="004F9F"/>
                </a:solidFill>
                <a:latin typeface="+mj-lt"/>
              </a:defRPr>
            </a:lvl1pPr>
          </a:lstStyle>
          <a:p>
            <a:pPr lvl="0"/>
            <a:r>
              <a:rPr lang="de-DE" dirty="0"/>
              <a:t>00</a:t>
            </a:r>
          </a:p>
        </p:txBody>
      </p:sp>
      <p:sp>
        <p:nvSpPr>
          <p:cNvPr id="8" name="Textplatzhalter 11">
            <a:extLst>
              <a:ext uri="{FF2B5EF4-FFF2-40B4-BE49-F238E27FC236}">
                <a16:creationId xmlns="" xmlns:a16="http://schemas.microsoft.com/office/drawing/2014/main" id="{BFDB1D93-3E89-4014-897B-8F90BD777278}"/>
              </a:ext>
            </a:extLst>
          </p:cNvPr>
          <p:cNvSpPr>
            <a:spLocks noGrp="1"/>
          </p:cNvSpPr>
          <p:nvPr>
            <p:ph type="body" sz="quarter" idx="13"/>
          </p:nvPr>
        </p:nvSpPr>
        <p:spPr>
          <a:xfrm>
            <a:off x="9172572" y="4598044"/>
            <a:ext cx="2651984" cy="1944997"/>
          </a:xfrm>
        </p:spPr>
        <p:txBody>
          <a:bodyPr numCol="1" spcCol="0"/>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Kreis 8"/>
          <p:cNvSpPr/>
          <p:nvPr userDrawn="1"/>
        </p:nvSpPr>
        <p:spPr>
          <a:xfrm rot="5400000">
            <a:off x="10572000" y="-1620000"/>
            <a:ext cx="3240000" cy="3240000"/>
          </a:xfrm>
          <a:prstGeom prst="pie">
            <a:avLst>
              <a:gd name="adj1" fmla="val 0"/>
              <a:gd name="adj2" fmla="val 5401337"/>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29951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_Kapiteltrenner 3">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5"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2" name="Title 1"/>
          <p:cNvSpPr>
            <a:spLocks noGrp="1"/>
          </p:cNvSpPr>
          <p:nvPr>
            <p:ph type="title"/>
          </p:nvPr>
        </p:nvSpPr>
        <p:spPr>
          <a:xfrm>
            <a:off x="9172574" y="3963188"/>
            <a:ext cx="2651984" cy="714540"/>
          </a:xfrm>
        </p:spPr>
        <p:txBody>
          <a:bodyPr/>
          <a:lstStyle>
            <a:lvl1pPr>
              <a:defRPr sz="3000" cap="all" baseline="0"/>
            </a:lvl1pPr>
          </a:lstStyle>
          <a:p>
            <a:r>
              <a:rPr lang="de-DE" dirty="0" smtClean="0"/>
              <a:t>Titelmasterformat durch Klicken bearbeiten</a:t>
            </a:r>
            <a:endParaRPr lang="en-US" dirty="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0"/>
            <a:ext cx="2651984" cy="1205345"/>
          </a:xfrm>
        </p:spPr>
        <p:txBody>
          <a:bodyPr anchor="ctr"/>
          <a:lstStyle>
            <a:lvl1pPr marL="0" indent="0" algn="l">
              <a:lnSpc>
                <a:spcPct val="90000"/>
              </a:lnSpc>
              <a:buNone/>
              <a:defRPr sz="8000" b="1">
                <a:solidFill>
                  <a:srgbClr val="E40422"/>
                </a:solidFill>
                <a:latin typeface="+mj-lt"/>
              </a:defRPr>
            </a:lvl1pPr>
          </a:lstStyle>
          <a:p>
            <a:pPr lvl="0"/>
            <a:r>
              <a:rPr lang="de-DE" dirty="0"/>
              <a:t>00</a:t>
            </a:r>
          </a:p>
        </p:txBody>
      </p:sp>
      <p:sp>
        <p:nvSpPr>
          <p:cNvPr id="8" name="Textplatzhalter 11">
            <a:extLst>
              <a:ext uri="{FF2B5EF4-FFF2-40B4-BE49-F238E27FC236}">
                <a16:creationId xmlns="" xmlns:a16="http://schemas.microsoft.com/office/drawing/2014/main" id="{BFDB1D93-3E89-4014-897B-8F90BD777278}"/>
              </a:ext>
            </a:extLst>
          </p:cNvPr>
          <p:cNvSpPr>
            <a:spLocks noGrp="1"/>
          </p:cNvSpPr>
          <p:nvPr>
            <p:ph type="body" sz="quarter" idx="13"/>
          </p:nvPr>
        </p:nvSpPr>
        <p:spPr>
          <a:xfrm>
            <a:off x="9172572" y="4598044"/>
            <a:ext cx="2651984" cy="1944997"/>
          </a:xfrm>
        </p:spPr>
        <p:txBody>
          <a:bodyPr numCol="1" spcCol="0"/>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Kreis 8"/>
          <p:cNvSpPr/>
          <p:nvPr userDrawn="1"/>
        </p:nvSpPr>
        <p:spPr>
          <a:xfrm rot="5400000">
            <a:off x="10572000" y="-1620000"/>
            <a:ext cx="3240000" cy="3240000"/>
          </a:xfrm>
          <a:prstGeom prst="pie">
            <a:avLst>
              <a:gd name="adj1" fmla="val 0"/>
              <a:gd name="adj2" fmla="val 5401337"/>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151659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_Kapiteltrenner 1">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936F217F-9F9C-41D8-B6DF-71AEB2A68553}"/>
              </a:ext>
            </a:extLst>
          </p:cNvPr>
          <p:cNvSpPr/>
          <p:nvPr userDrawn="1"/>
        </p:nvSpPr>
        <p:spPr>
          <a:xfrm>
            <a:off x="-3" y="0"/>
            <a:ext cx="8134353" cy="685800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p:nvPr>
        </p:nvSpPr>
        <p:spPr>
          <a:xfrm>
            <a:off x="991236" y="1995488"/>
            <a:ext cx="5057140" cy="1433512"/>
          </a:xfrm>
        </p:spPr>
        <p:txBody>
          <a:bodyPr/>
          <a:lstStyle>
            <a:lvl1pPr>
              <a:defRPr sz="3600" cap="all" baseline="0">
                <a:solidFill>
                  <a:schemeClr val="bg1"/>
                </a:solidFill>
              </a:defRPr>
            </a:lvl1pPr>
          </a:lstStyle>
          <a:p>
            <a:r>
              <a:rPr lang="de-DE" smtClean="0"/>
              <a:t>Titelmasterformat durch Klicken bearbeiten</a:t>
            </a:r>
            <a:endParaRPr lang="en-US" dirty="0"/>
          </a:p>
        </p:txBody>
      </p:sp>
      <p:sp>
        <p:nvSpPr>
          <p:cNvPr id="12" name="Textplatzhalter 11">
            <a:extLst>
              <a:ext uri="{FF2B5EF4-FFF2-40B4-BE49-F238E27FC236}">
                <a16:creationId xmlns="" xmlns:a16="http://schemas.microsoft.com/office/drawing/2014/main" id="{C978E4A0-018C-4D9D-AA73-D8AD1AEB1746}"/>
              </a:ext>
            </a:extLst>
          </p:cNvPr>
          <p:cNvSpPr>
            <a:spLocks noGrp="1"/>
          </p:cNvSpPr>
          <p:nvPr>
            <p:ph type="body" sz="quarter" idx="13"/>
          </p:nvPr>
        </p:nvSpPr>
        <p:spPr>
          <a:xfrm>
            <a:off x="8667751" y="2024063"/>
            <a:ext cx="3156806" cy="3889375"/>
          </a:xfrm>
        </p:spPr>
        <p:txBody>
          <a:bodyPr numCol="1" spc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61010" y="756359"/>
            <a:ext cx="4077501" cy="1205346"/>
          </a:xfrm>
        </p:spPr>
        <p:txBody>
          <a:bodyPr anchor="ctr"/>
          <a:lstStyle>
            <a:lvl1pPr marL="0" indent="0">
              <a:lnSpc>
                <a:spcPct val="90000"/>
              </a:lnSpc>
              <a:buNone/>
              <a:defRPr sz="8000" b="1">
                <a:solidFill>
                  <a:schemeClr val="bg1"/>
                </a:solidFill>
                <a:latin typeface="+mj-lt"/>
              </a:defRPr>
            </a:lvl1pPr>
          </a:lstStyle>
          <a:p>
            <a:pPr lvl="0"/>
            <a:r>
              <a:rPr lang="de-DE"/>
              <a:t>00</a:t>
            </a:r>
          </a:p>
        </p:txBody>
      </p:sp>
      <p:sp>
        <p:nvSpPr>
          <p:cNvPr id="6" name="Kreis 5"/>
          <p:cNvSpPr/>
          <p:nvPr userDrawn="1"/>
        </p:nvSpPr>
        <p:spPr>
          <a:xfrm rot="16200000">
            <a:off x="-2334548" y="4523455"/>
            <a:ext cx="4669089" cy="4669089"/>
          </a:xfrm>
          <a:prstGeom prst="pie">
            <a:avLst>
              <a:gd name="adj1" fmla="val 0"/>
              <a:gd name="adj2" fmla="val 5401337"/>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1023569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_Kapiteltrenner 2">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936F217F-9F9C-41D8-B6DF-71AEB2A68553}"/>
              </a:ext>
            </a:extLst>
          </p:cNvPr>
          <p:cNvSpPr/>
          <p:nvPr userDrawn="1"/>
        </p:nvSpPr>
        <p:spPr>
          <a:xfrm>
            <a:off x="-3" y="0"/>
            <a:ext cx="8134353" cy="6858000"/>
          </a:xfrm>
          <a:prstGeom prst="rect">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p:nvPr>
        </p:nvSpPr>
        <p:spPr>
          <a:xfrm>
            <a:off x="991236" y="1995488"/>
            <a:ext cx="5057140" cy="1433512"/>
          </a:xfrm>
        </p:spPr>
        <p:txBody>
          <a:bodyPr/>
          <a:lstStyle>
            <a:lvl1pPr>
              <a:defRPr sz="3600" cap="all" baseline="0">
                <a:solidFill>
                  <a:schemeClr val="bg1"/>
                </a:solidFill>
              </a:defRPr>
            </a:lvl1pPr>
          </a:lstStyle>
          <a:p>
            <a:r>
              <a:rPr lang="de-DE" smtClean="0"/>
              <a:t>Titelmasterformat durch Klicken bearbeiten</a:t>
            </a:r>
            <a:endParaRPr lang="en-US" dirty="0"/>
          </a:p>
        </p:txBody>
      </p:sp>
      <p:sp>
        <p:nvSpPr>
          <p:cNvPr id="12" name="Textplatzhalter 11">
            <a:extLst>
              <a:ext uri="{FF2B5EF4-FFF2-40B4-BE49-F238E27FC236}">
                <a16:creationId xmlns="" xmlns:a16="http://schemas.microsoft.com/office/drawing/2014/main" id="{C978E4A0-018C-4D9D-AA73-D8AD1AEB1746}"/>
              </a:ext>
            </a:extLst>
          </p:cNvPr>
          <p:cNvSpPr>
            <a:spLocks noGrp="1"/>
          </p:cNvSpPr>
          <p:nvPr>
            <p:ph type="body" sz="quarter" idx="13"/>
          </p:nvPr>
        </p:nvSpPr>
        <p:spPr>
          <a:xfrm>
            <a:off x="8667751" y="2024063"/>
            <a:ext cx="3156806" cy="3889375"/>
          </a:xfrm>
        </p:spPr>
        <p:txBody>
          <a:bodyPr numCol="1" spc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61010" y="756359"/>
            <a:ext cx="4077501" cy="1205346"/>
          </a:xfrm>
        </p:spPr>
        <p:txBody>
          <a:bodyPr anchor="ctr"/>
          <a:lstStyle>
            <a:lvl1pPr marL="0" indent="0">
              <a:lnSpc>
                <a:spcPct val="90000"/>
              </a:lnSpc>
              <a:buNone/>
              <a:defRPr sz="8000" b="1">
                <a:solidFill>
                  <a:schemeClr val="bg1"/>
                </a:solidFill>
                <a:latin typeface="+mj-lt"/>
              </a:defRPr>
            </a:lvl1pPr>
          </a:lstStyle>
          <a:p>
            <a:pPr lvl="0"/>
            <a:r>
              <a:rPr lang="de-DE"/>
              <a:t>00</a:t>
            </a:r>
          </a:p>
        </p:txBody>
      </p:sp>
      <p:sp>
        <p:nvSpPr>
          <p:cNvPr id="6" name="Kreis 5"/>
          <p:cNvSpPr/>
          <p:nvPr userDrawn="1"/>
        </p:nvSpPr>
        <p:spPr>
          <a:xfrm rot="16200000">
            <a:off x="-2334548" y="4523455"/>
            <a:ext cx="4669089" cy="4669089"/>
          </a:xfrm>
          <a:prstGeom prst="pie">
            <a:avLst>
              <a:gd name="adj1" fmla="val 0"/>
              <a:gd name="adj2" fmla="val 5401337"/>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58986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_Kapiteltrenner 3">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936F217F-9F9C-41D8-B6DF-71AEB2A68553}"/>
              </a:ext>
            </a:extLst>
          </p:cNvPr>
          <p:cNvSpPr/>
          <p:nvPr userDrawn="1"/>
        </p:nvSpPr>
        <p:spPr>
          <a:xfrm>
            <a:off x="-3" y="0"/>
            <a:ext cx="8134353" cy="6858000"/>
          </a:xfrm>
          <a:prstGeom prst="rect">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p:nvPr>
        </p:nvSpPr>
        <p:spPr>
          <a:xfrm>
            <a:off x="991236" y="1995488"/>
            <a:ext cx="5057140" cy="1433512"/>
          </a:xfrm>
        </p:spPr>
        <p:txBody>
          <a:bodyPr/>
          <a:lstStyle>
            <a:lvl1pPr>
              <a:defRPr sz="3600" cap="all" baseline="0">
                <a:solidFill>
                  <a:schemeClr val="bg1"/>
                </a:solidFill>
              </a:defRPr>
            </a:lvl1pPr>
          </a:lstStyle>
          <a:p>
            <a:r>
              <a:rPr lang="de-DE" smtClean="0"/>
              <a:t>Titelmasterformat durch Klicken bearbeiten</a:t>
            </a:r>
            <a:endParaRPr lang="en-US" dirty="0"/>
          </a:p>
        </p:txBody>
      </p:sp>
      <p:sp>
        <p:nvSpPr>
          <p:cNvPr id="12" name="Textplatzhalter 11">
            <a:extLst>
              <a:ext uri="{FF2B5EF4-FFF2-40B4-BE49-F238E27FC236}">
                <a16:creationId xmlns="" xmlns:a16="http://schemas.microsoft.com/office/drawing/2014/main" id="{C978E4A0-018C-4D9D-AA73-D8AD1AEB1746}"/>
              </a:ext>
            </a:extLst>
          </p:cNvPr>
          <p:cNvSpPr>
            <a:spLocks noGrp="1"/>
          </p:cNvSpPr>
          <p:nvPr>
            <p:ph type="body" sz="quarter" idx="13"/>
          </p:nvPr>
        </p:nvSpPr>
        <p:spPr>
          <a:xfrm>
            <a:off x="8667751" y="2024063"/>
            <a:ext cx="3156806" cy="3889375"/>
          </a:xfrm>
        </p:spPr>
        <p:txBody>
          <a:bodyPr numCol="1" spc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61010" y="756359"/>
            <a:ext cx="4077501" cy="1205346"/>
          </a:xfrm>
        </p:spPr>
        <p:txBody>
          <a:bodyPr anchor="ctr"/>
          <a:lstStyle>
            <a:lvl1pPr marL="0" indent="0">
              <a:lnSpc>
                <a:spcPct val="90000"/>
              </a:lnSpc>
              <a:buNone/>
              <a:defRPr sz="8000" b="1">
                <a:solidFill>
                  <a:schemeClr val="bg1"/>
                </a:solidFill>
                <a:latin typeface="+mj-lt"/>
              </a:defRPr>
            </a:lvl1pPr>
          </a:lstStyle>
          <a:p>
            <a:pPr lvl="0"/>
            <a:r>
              <a:rPr lang="de-DE"/>
              <a:t>00</a:t>
            </a:r>
          </a:p>
        </p:txBody>
      </p:sp>
      <p:sp>
        <p:nvSpPr>
          <p:cNvPr id="6" name="Kreis 5"/>
          <p:cNvSpPr/>
          <p:nvPr userDrawn="1"/>
        </p:nvSpPr>
        <p:spPr>
          <a:xfrm rot="16200000">
            <a:off x="-2334548" y="4523455"/>
            <a:ext cx="4669089" cy="4669089"/>
          </a:xfrm>
          <a:prstGeom prst="pie">
            <a:avLst>
              <a:gd name="adj1" fmla="val 0"/>
              <a:gd name="adj2" fmla="val 5401337"/>
            </a:avLst>
          </a:prstGeom>
          <a:solidFill>
            <a:srgbClr val="9BC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119767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4404" y="2312235"/>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478909" y="3827504"/>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11" name="Ellipse 10"/>
          <p:cNvSpPr/>
          <p:nvPr userDrawn="1"/>
        </p:nvSpPr>
        <p:spPr>
          <a:xfrm>
            <a:off x="7349307" y="0"/>
            <a:ext cx="1944000" cy="1944000"/>
          </a:xfrm>
          <a:prstGeom prst="ellipse">
            <a:avLst/>
          </a:prstGeom>
          <a:solidFill>
            <a:srgbClr val="4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14" name="Kreis 13"/>
          <p:cNvSpPr/>
          <p:nvPr userDrawn="1"/>
        </p:nvSpPr>
        <p:spPr>
          <a:xfrm rot="5400000">
            <a:off x="11228653" y="0"/>
            <a:ext cx="1944000" cy="19440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5" name="Kreis 14"/>
          <p:cNvSpPr/>
          <p:nvPr userDrawn="1"/>
        </p:nvSpPr>
        <p:spPr>
          <a:xfrm rot="5400000">
            <a:off x="10256653" y="0"/>
            <a:ext cx="1944000" cy="1944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rot="16200000">
            <a:off x="8312653" y="0"/>
            <a:ext cx="1944000" cy="1944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Tree>
    <p:extLst>
      <p:ext uri="{BB962C8B-B14F-4D97-AF65-F5344CB8AC3E}">
        <p14:creationId xmlns="" xmlns:p14="http://schemas.microsoft.com/office/powerpoint/2010/main" val="39924772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_Kapiteltrenner 1">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6" name="Ellipse 5"/>
          <p:cNvSpPr/>
          <p:nvPr userDrawn="1"/>
        </p:nvSpPr>
        <p:spPr>
          <a:xfrm>
            <a:off x="9058564" y="369504"/>
            <a:ext cx="2880000" cy="2880000"/>
          </a:xfrm>
          <a:prstGeom prst="ellipse">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7" name="Title 1"/>
          <p:cNvSpPr>
            <a:spLocks noGrp="1"/>
          </p:cNvSpPr>
          <p:nvPr>
            <p:ph type="title" hasCustomPrompt="1"/>
          </p:nvPr>
        </p:nvSpPr>
        <p:spPr>
          <a:xfrm>
            <a:off x="9172573" y="3427191"/>
            <a:ext cx="2651983" cy="1524372"/>
          </a:xfrm>
        </p:spPr>
        <p:txBody>
          <a:bodyPr anchor="b"/>
          <a:lstStyle>
            <a:lvl1pPr>
              <a:defRPr sz="3000" cap="all" baseline="0"/>
            </a:lvl1pPr>
          </a:lstStyle>
          <a:p>
            <a:r>
              <a:rPr lang="de-DE" dirty="0" smtClean="0"/>
              <a:t>Titelmasterformat durch bearbeiten</a:t>
            </a:r>
            <a:endParaRPr lang="en-US" dirty="0"/>
          </a:p>
        </p:txBody>
      </p:sp>
      <p:sp>
        <p:nvSpPr>
          <p:cNvPr id="9" name="Textplatzhalter 4">
            <a:extLst>
              <a:ext uri="{FF2B5EF4-FFF2-40B4-BE49-F238E27FC236}">
                <a16:creationId xmlns="" xmlns:a16="http://schemas.microsoft.com/office/drawing/2014/main" id="{8AF6AE7F-9EF2-496A-A918-9479E7CCC25A}"/>
              </a:ext>
            </a:extLst>
          </p:cNvPr>
          <p:cNvSpPr>
            <a:spLocks noGrp="1"/>
          </p:cNvSpPr>
          <p:nvPr>
            <p:ph type="body" sz="quarter" idx="13" hasCustomPrompt="1"/>
          </p:nvPr>
        </p:nvSpPr>
        <p:spPr>
          <a:xfrm>
            <a:off x="9172572" y="5094534"/>
            <a:ext cx="2651984" cy="1427036"/>
          </a:xfrm>
        </p:spPr>
        <p:txBody>
          <a:bodyPr/>
          <a:lstStyle/>
          <a:p>
            <a:r>
              <a:rPr lang="en-US" dirty="0" err="1"/>
              <a:t>Bulletpoint</a:t>
            </a:r>
            <a:r>
              <a:rPr lang="en-US" dirty="0"/>
              <a:t> in Berlin Type Regular 20 </a:t>
            </a:r>
            <a:r>
              <a:rPr lang="en-US" dirty="0" err="1"/>
              <a:t>pt</a:t>
            </a:r>
            <a:endParaRPr lang="en-US" dirty="0"/>
          </a:p>
          <a:p>
            <a:r>
              <a:rPr lang="en-US" dirty="0" err="1"/>
              <a:t>Ut</a:t>
            </a:r>
            <a:r>
              <a:rPr lang="en-US" dirty="0"/>
              <a:t> </a:t>
            </a:r>
            <a:r>
              <a:rPr lang="en-US" dirty="0" err="1"/>
              <a:t>estia</a:t>
            </a:r>
            <a:r>
              <a:rPr lang="en-US" dirty="0"/>
              <a:t> </a:t>
            </a:r>
            <a:r>
              <a:rPr lang="en-US" dirty="0" err="1"/>
              <a:t>dolupient</a:t>
            </a:r>
            <a:r>
              <a:rPr lang="en-US" dirty="0"/>
              <a:t> </a:t>
            </a:r>
            <a:br>
              <a:rPr lang="en-US" dirty="0"/>
            </a:br>
            <a:r>
              <a:rPr lang="en-US" dirty="0" err="1"/>
              <a:t>adestome</a:t>
            </a:r>
            <a:r>
              <a:rPr lang="en-US" dirty="0"/>
              <a:t> </a:t>
            </a:r>
            <a:r>
              <a:rPr lang="en-US" dirty="0" err="1" smtClean="0"/>
              <a:t>ratatimus</a:t>
            </a:r>
            <a:endParaRPr lang="de-DE" dirty="0"/>
          </a:p>
        </p:txBody>
      </p:sp>
    </p:spTree>
    <p:extLst>
      <p:ext uri="{BB962C8B-B14F-4D97-AF65-F5344CB8AC3E}">
        <p14:creationId xmlns="" xmlns:p14="http://schemas.microsoft.com/office/powerpoint/2010/main" val="167051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_Kapiteltrenner 2">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6" name="Ellipse 5"/>
          <p:cNvSpPr/>
          <p:nvPr userDrawn="1"/>
        </p:nvSpPr>
        <p:spPr>
          <a:xfrm>
            <a:off x="9058564" y="369504"/>
            <a:ext cx="2880000" cy="2880000"/>
          </a:xfrm>
          <a:prstGeom prst="ellipse">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9" name="Title 1"/>
          <p:cNvSpPr>
            <a:spLocks noGrp="1"/>
          </p:cNvSpPr>
          <p:nvPr>
            <p:ph type="title" hasCustomPrompt="1"/>
          </p:nvPr>
        </p:nvSpPr>
        <p:spPr>
          <a:xfrm>
            <a:off x="9172573" y="3427191"/>
            <a:ext cx="2651983" cy="1524372"/>
          </a:xfrm>
        </p:spPr>
        <p:txBody>
          <a:bodyPr anchor="b"/>
          <a:lstStyle>
            <a:lvl1pPr>
              <a:defRPr sz="3000" cap="all" baseline="0"/>
            </a:lvl1pPr>
          </a:lstStyle>
          <a:p>
            <a:r>
              <a:rPr lang="de-DE" dirty="0" smtClean="0"/>
              <a:t>Titelmasterformat durch bearbeiten</a:t>
            </a:r>
            <a:endParaRPr lang="en-US" dirty="0"/>
          </a:p>
        </p:txBody>
      </p:sp>
      <p:sp>
        <p:nvSpPr>
          <p:cNvPr id="10" name="Textplatzhalter 4">
            <a:extLst>
              <a:ext uri="{FF2B5EF4-FFF2-40B4-BE49-F238E27FC236}">
                <a16:creationId xmlns="" xmlns:a16="http://schemas.microsoft.com/office/drawing/2014/main" id="{8AF6AE7F-9EF2-496A-A918-9479E7CCC25A}"/>
              </a:ext>
            </a:extLst>
          </p:cNvPr>
          <p:cNvSpPr>
            <a:spLocks noGrp="1"/>
          </p:cNvSpPr>
          <p:nvPr>
            <p:ph type="body" sz="quarter" idx="13" hasCustomPrompt="1"/>
          </p:nvPr>
        </p:nvSpPr>
        <p:spPr>
          <a:xfrm>
            <a:off x="9172572" y="5094534"/>
            <a:ext cx="2651984" cy="1427036"/>
          </a:xfrm>
        </p:spPr>
        <p:txBody>
          <a:bodyPr/>
          <a:lstStyle/>
          <a:p>
            <a:r>
              <a:rPr lang="en-US" dirty="0" err="1"/>
              <a:t>Bulletpoint</a:t>
            </a:r>
            <a:r>
              <a:rPr lang="en-US" dirty="0"/>
              <a:t> in Berlin Type Regular 20 </a:t>
            </a:r>
            <a:r>
              <a:rPr lang="en-US" dirty="0" err="1"/>
              <a:t>pt</a:t>
            </a:r>
            <a:endParaRPr lang="en-US" dirty="0"/>
          </a:p>
          <a:p>
            <a:r>
              <a:rPr lang="en-US" dirty="0" err="1"/>
              <a:t>Ut</a:t>
            </a:r>
            <a:r>
              <a:rPr lang="en-US" dirty="0"/>
              <a:t> </a:t>
            </a:r>
            <a:r>
              <a:rPr lang="en-US" dirty="0" err="1"/>
              <a:t>estia</a:t>
            </a:r>
            <a:r>
              <a:rPr lang="en-US" dirty="0"/>
              <a:t> </a:t>
            </a:r>
            <a:r>
              <a:rPr lang="en-US" dirty="0" err="1"/>
              <a:t>dolupient</a:t>
            </a:r>
            <a:r>
              <a:rPr lang="en-US" dirty="0"/>
              <a:t> </a:t>
            </a:r>
            <a:br>
              <a:rPr lang="en-US" dirty="0"/>
            </a:br>
            <a:r>
              <a:rPr lang="en-US" dirty="0" err="1"/>
              <a:t>adestome</a:t>
            </a:r>
            <a:r>
              <a:rPr lang="en-US" dirty="0"/>
              <a:t> </a:t>
            </a:r>
            <a:r>
              <a:rPr lang="en-US" dirty="0" err="1" smtClean="0"/>
              <a:t>ratatimus</a:t>
            </a:r>
            <a:endParaRPr lang="de-DE" dirty="0"/>
          </a:p>
        </p:txBody>
      </p:sp>
    </p:spTree>
    <p:extLst>
      <p:ext uri="{BB962C8B-B14F-4D97-AF65-F5344CB8AC3E}">
        <p14:creationId xmlns="" xmlns:p14="http://schemas.microsoft.com/office/powerpoint/2010/main" val="55311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_Kapiteltrenner 3">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6" name="Ellipse 5"/>
          <p:cNvSpPr/>
          <p:nvPr userDrawn="1"/>
        </p:nvSpPr>
        <p:spPr>
          <a:xfrm>
            <a:off x="9058564" y="369504"/>
            <a:ext cx="2880000" cy="2880000"/>
          </a:xfrm>
          <a:prstGeom prst="ellipse">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9" name="Title 1"/>
          <p:cNvSpPr>
            <a:spLocks noGrp="1"/>
          </p:cNvSpPr>
          <p:nvPr>
            <p:ph type="title" hasCustomPrompt="1"/>
          </p:nvPr>
        </p:nvSpPr>
        <p:spPr>
          <a:xfrm>
            <a:off x="9172573" y="3427191"/>
            <a:ext cx="2651983" cy="1524372"/>
          </a:xfrm>
        </p:spPr>
        <p:txBody>
          <a:bodyPr anchor="b"/>
          <a:lstStyle>
            <a:lvl1pPr>
              <a:defRPr sz="3000" cap="all" baseline="0"/>
            </a:lvl1pPr>
          </a:lstStyle>
          <a:p>
            <a:r>
              <a:rPr lang="de-DE" dirty="0" smtClean="0"/>
              <a:t>Titelmasterformat durch bearbeiten</a:t>
            </a:r>
            <a:endParaRPr lang="en-US" dirty="0"/>
          </a:p>
        </p:txBody>
      </p:sp>
      <p:sp>
        <p:nvSpPr>
          <p:cNvPr id="10" name="Textplatzhalter 4">
            <a:extLst>
              <a:ext uri="{FF2B5EF4-FFF2-40B4-BE49-F238E27FC236}">
                <a16:creationId xmlns="" xmlns:a16="http://schemas.microsoft.com/office/drawing/2014/main" id="{8AF6AE7F-9EF2-496A-A918-9479E7CCC25A}"/>
              </a:ext>
            </a:extLst>
          </p:cNvPr>
          <p:cNvSpPr>
            <a:spLocks noGrp="1"/>
          </p:cNvSpPr>
          <p:nvPr>
            <p:ph type="body" sz="quarter" idx="13" hasCustomPrompt="1"/>
          </p:nvPr>
        </p:nvSpPr>
        <p:spPr>
          <a:xfrm>
            <a:off x="9172572" y="5094534"/>
            <a:ext cx="2651984" cy="1427036"/>
          </a:xfrm>
        </p:spPr>
        <p:txBody>
          <a:bodyPr/>
          <a:lstStyle/>
          <a:p>
            <a:r>
              <a:rPr lang="en-US" dirty="0" err="1"/>
              <a:t>Bulletpoint</a:t>
            </a:r>
            <a:r>
              <a:rPr lang="en-US" dirty="0"/>
              <a:t> in Berlin Type Regular 20 </a:t>
            </a:r>
            <a:r>
              <a:rPr lang="en-US" dirty="0" err="1"/>
              <a:t>pt</a:t>
            </a:r>
            <a:endParaRPr lang="en-US" dirty="0"/>
          </a:p>
          <a:p>
            <a:r>
              <a:rPr lang="en-US" dirty="0" err="1"/>
              <a:t>Ut</a:t>
            </a:r>
            <a:r>
              <a:rPr lang="en-US" dirty="0"/>
              <a:t> </a:t>
            </a:r>
            <a:r>
              <a:rPr lang="en-US" dirty="0" err="1"/>
              <a:t>estia</a:t>
            </a:r>
            <a:r>
              <a:rPr lang="en-US" dirty="0"/>
              <a:t> </a:t>
            </a:r>
            <a:r>
              <a:rPr lang="en-US" dirty="0" err="1"/>
              <a:t>dolupient</a:t>
            </a:r>
            <a:r>
              <a:rPr lang="en-US" dirty="0"/>
              <a:t> </a:t>
            </a:r>
            <a:br>
              <a:rPr lang="en-US" dirty="0"/>
            </a:br>
            <a:r>
              <a:rPr lang="en-US" dirty="0" err="1"/>
              <a:t>adestome</a:t>
            </a:r>
            <a:r>
              <a:rPr lang="en-US" dirty="0"/>
              <a:t> </a:t>
            </a:r>
            <a:r>
              <a:rPr lang="en-US" dirty="0" err="1" smtClean="0"/>
              <a:t>ratatimus</a:t>
            </a:r>
            <a:endParaRPr lang="de-DE" dirty="0"/>
          </a:p>
        </p:txBody>
      </p:sp>
    </p:spTree>
    <p:extLst>
      <p:ext uri="{BB962C8B-B14F-4D97-AF65-F5344CB8AC3E}">
        <p14:creationId xmlns="" xmlns:p14="http://schemas.microsoft.com/office/powerpoint/2010/main" val="411202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_Kapiteltrenner 1">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7" name="Kreis 6"/>
          <p:cNvSpPr/>
          <p:nvPr userDrawn="1"/>
        </p:nvSpPr>
        <p:spPr>
          <a:xfrm>
            <a:off x="8764810" y="-142970"/>
            <a:ext cx="3427190" cy="342719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Rechteck 7">
            <a:extLst>
              <a:ext uri="{FF2B5EF4-FFF2-40B4-BE49-F238E27FC236}">
                <a16:creationId xmlns="" xmlns:a16="http://schemas.microsoft.com/office/drawing/2014/main" id="{BEA2BB2C-7695-4650-8733-E760D9467D89}"/>
              </a:ext>
            </a:extLst>
          </p:cNvPr>
          <p:cNvSpPr/>
          <p:nvPr userDrawn="1"/>
        </p:nvSpPr>
        <p:spPr>
          <a:xfrm>
            <a:off x="8764804" y="0"/>
            <a:ext cx="3427057" cy="1590279"/>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10" name="Title 1"/>
          <p:cNvSpPr>
            <a:spLocks noGrp="1"/>
          </p:cNvSpPr>
          <p:nvPr>
            <p:ph type="title" hasCustomPrompt="1"/>
          </p:nvPr>
        </p:nvSpPr>
        <p:spPr>
          <a:xfrm>
            <a:off x="9172573" y="3427191"/>
            <a:ext cx="2651983" cy="1524372"/>
          </a:xfrm>
        </p:spPr>
        <p:txBody>
          <a:bodyPr anchor="b"/>
          <a:lstStyle>
            <a:lvl1pPr>
              <a:defRPr sz="3000" cap="all" baseline="0"/>
            </a:lvl1pPr>
          </a:lstStyle>
          <a:p>
            <a:r>
              <a:rPr lang="de-DE" dirty="0" smtClean="0"/>
              <a:t>Titelmasterformat durch bearbeiten</a:t>
            </a:r>
            <a:endParaRPr lang="en-US" dirty="0"/>
          </a:p>
        </p:txBody>
      </p:sp>
      <p:sp>
        <p:nvSpPr>
          <p:cNvPr id="11" name="Textplatzhalter 4">
            <a:extLst>
              <a:ext uri="{FF2B5EF4-FFF2-40B4-BE49-F238E27FC236}">
                <a16:creationId xmlns="" xmlns:a16="http://schemas.microsoft.com/office/drawing/2014/main" id="{8AF6AE7F-9EF2-496A-A918-9479E7CCC25A}"/>
              </a:ext>
            </a:extLst>
          </p:cNvPr>
          <p:cNvSpPr>
            <a:spLocks noGrp="1"/>
          </p:cNvSpPr>
          <p:nvPr>
            <p:ph type="body" sz="quarter" idx="13" hasCustomPrompt="1"/>
          </p:nvPr>
        </p:nvSpPr>
        <p:spPr>
          <a:xfrm>
            <a:off x="9172572" y="5094534"/>
            <a:ext cx="2651984" cy="1427036"/>
          </a:xfrm>
        </p:spPr>
        <p:txBody>
          <a:bodyPr/>
          <a:lstStyle/>
          <a:p>
            <a:r>
              <a:rPr lang="en-US" dirty="0" err="1"/>
              <a:t>Bulletpoint</a:t>
            </a:r>
            <a:r>
              <a:rPr lang="en-US" dirty="0"/>
              <a:t> in Berlin Type Regular 20 </a:t>
            </a:r>
            <a:r>
              <a:rPr lang="en-US" dirty="0" err="1"/>
              <a:t>pt</a:t>
            </a:r>
            <a:endParaRPr lang="en-US" dirty="0"/>
          </a:p>
          <a:p>
            <a:r>
              <a:rPr lang="en-US" dirty="0" err="1"/>
              <a:t>Ut</a:t>
            </a:r>
            <a:r>
              <a:rPr lang="en-US" dirty="0"/>
              <a:t> </a:t>
            </a:r>
            <a:r>
              <a:rPr lang="en-US" dirty="0" err="1"/>
              <a:t>estia</a:t>
            </a:r>
            <a:r>
              <a:rPr lang="en-US" dirty="0"/>
              <a:t> </a:t>
            </a:r>
            <a:r>
              <a:rPr lang="en-US" dirty="0" err="1"/>
              <a:t>dolupient</a:t>
            </a:r>
            <a:r>
              <a:rPr lang="en-US" dirty="0"/>
              <a:t> </a:t>
            </a:r>
            <a:br>
              <a:rPr lang="en-US" dirty="0"/>
            </a:br>
            <a:r>
              <a:rPr lang="en-US" dirty="0" err="1"/>
              <a:t>adestome</a:t>
            </a:r>
            <a:r>
              <a:rPr lang="en-US" dirty="0"/>
              <a:t> </a:t>
            </a:r>
            <a:r>
              <a:rPr lang="en-US" dirty="0" err="1" smtClean="0"/>
              <a:t>ratatimus</a:t>
            </a:r>
            <a:endParaRPr lang="de-DE" dirty="0"/>
          </a:p>
        </p:txBody>
      </p:sp>
    </p:spTree>
    <p:extLst>
      <p:ext uri="{BB962C8B-B14F-4D97-AF65-F5344CB8AC3E}">
        <p14:creationId xmlns="" xmlns:p14="http://schemas.microsoft.com/office/powerpoint/2010/main" val="409163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_Kapiteltrenner_2">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7" name="Kreis 6"/>
          <p:cNvSpPr/>
          <p:nvPr userDrawn="1"/>
        </p:nvSpPr>
        <p:spPr>
          <a:xfrm>
            <a:off x="8764810" y="-142970"/>
            <a:ext cx="3427190" cy="342719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Rechteck 7">
            <a:extLst>
              <a:ext uri="{FF2B5EF4-FFF2-40B4-BE49-F238E27FC236}">
                <a16:creationId xmlns="" xmlns:a16="http://schemas.microsoft.com/office/drawing/2014/main" id="{BEA2BB2C-7695-4650-8733-E760D9467D89}"/>
              </a:ext>
            </a:extLst>
          </p:cNvPr>
          <p:cNvSpPr/>
          <p:nvPr userDrawn="1"/>
        </p:nvSpPr>
        <p:spPr>
          <a:xfrm>
            <a:off x="8764804" y="0"/>
            <a:ext cx="3427057" cy="1590279"/>
          </a:xfrm>
          <a:prstGeom prst="rect">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9" name="Title 1"/>
          <p:cNvSpPr>
            <a:spLocks noGrp="1"/>
          </p:cNvSpPr>
          <p:nvPr>
            <p:ph type="title" hasCustomPrompt="1"/>
          </p:nvPr>
        </p:nvSpPr>
        <p:spPr>
          <a:xfrm>
            <a:off x="9172573" y="3427191"/>
            <a:ext cx="2651983" cy="1524372"/>
          </a:xfrm>
        </p:spPr>
        <p:txBody>
          <a:bodyPr anchor="b"/>
          <a:lstStyle>
            <a:lvl1pPr>
              <a:defRPr sz="3000" cap="all" baseline="0"/>
            </a:lvl1pPr>
          </a:lstStyle>
          <a:p>
            <a:r>
              <a:rPr lang="de-DE" dirty="0" smtClean="0"/>
              <a:t>Titelmasterformat durch bearbeiten</a:t>
            </a:r>
            <a:endParaRPr lang="en-US" dirty="0"/>
          </a:p>
        </p:txBody>
      </p:sp>
      <p:sp>
        <p:nvSpPr>
          <p:cNvPr id="10" name="Textplatzhalter 4">
            <a:extLst>
              <a:ext uri="{FF2B5EF4-FFF2-40B4-BE49-F238E27FC236}">
                <a16:creationId xmlns="" xmlns:a16="http://schemas.microsoft.com/office/drawing/2014/main" id="{8AF6AE7F-9EF2-496A-A918-9479E7CCC25A}"/>
              </a:ext>
            </a:extLst>
          </p:cNvPr>
          <p:cNvSpPr>
            <a:spLocks noGrp="1"/>
          </p:cNvSpPr>
          <p:nvPr>
            <p:ph type="body" sz="quarter" idx="13" hasCustomPrompt="1"/>
          </p:nvPr>
        </p:nvSpPr>
        <p:spPr>
          <a:xfrm>
            <a:off x="9172572" y="5094534"/>
            <a:ext cx="2651984" cy="1427036"/>
          </a:xfrm>
        </p:spPr>
        <p:txBody>
          <a:bodyPr/>
          <a:lstStyle/>
          <a:p>
            <a:r>
              <a:rPr lang="en-US" dirty="0" err="1"/>
              <a:t>Bulletpoint</a:t>
            </a:r>
            <a:r>
              <a:rPr lang="en-US" dirty="0"/>
              <a:t> in Berlin Type Regular 20 </a:t>
            </a:r>
            <a:r>
              <a:rPr lang="en-US" dirty="0" err="1"/>
              <a:t>pt</a:t>
            </a:r>
            <a:endParaRPr lang="en-US" dirty="0"/>
          </a:p>
          <a:p>
            <a:r>
              <a:rPr lang="en-US" dirty="0" err="1"/>
              <a:t>Ut</a:t>
            </a:r>
            <a:r>
              <a:rPr lang="en-US" dirty="0"/>
              <a:t> </a:t>
            </a:r>
            <a:r>
              <a:rPr lang="en-US" dirty="0" err="1"/>
              <a:t>estia</a:t>
            </a:r>
            <a:r>
              <a:rPr lang="en-US" dirty="0"/>
              <a:t> </a:t>
            </a:r>
            <a:r>
              <a:rPr lang="en-US" dirty="0" err="1"/>
              <a:t>dolupient</a:t>
            </a:r>
            <a:r>
              <a:rPr lang="en-US" dirty="0"/>
              <a:t> </a:t>
            </a:r>
            <a:br>
              <a:rPr lang="en-US" dirty="0"/>
            </a:br>
            <a:r>
              <a:rPr lang="en-US" dirty="0" err="1"/>
              <a:t>adestome</a:t>
            </a:r>
            <a:r>
              <a:rPr lang="en-US" dirty="0"/>
              <a:t> </a:t>
            </a:r>
            <a:r>
              <a:rPr lang="en-US" dirty="0" err="1" smtClean="0"/>
              <a:t>ratatimus</a:t>
            </a:r>
            <a:endParaRPr lang="de-DE" dirty="0"/>
          </a:p>
        </p:txBody>
      </p:sp>
    </p:spTree>
    <p:extLst>
      <p:ext uri="{BB962C8B-B14F-4D97-AF65-F5344CB8AC3E}">
        <p14:creationId xmlns="" xmlns:p14="http://schemas.microsoft.com/office/powerpoint/2010/main" val="3869514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_Kapiteltrenner_3">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r>
              <a:rPr lang="de-DE" dirty="0" smtClean="0"/>
              <a:t>Bild durch Klicken auf Symbol hinzufügen</a:t>
            </a:r>
            <a:endParaRPr lang="de-DE" dirty="0"/>
          </a:p>
        </p:txBody>
      </p:sp>
      <p:sp>
        <p:nvSpPr>
          <p:cNvPr id="7" name="Kreis 6"/>
          <p:cNvSpPr/>
          <p:nvPr userDrawn="1"/>
        </p:nvSpPr>
        <p:spPr>
          <a:xfrm>
            <a:off x="8764810" y="-142970"/>
            <a:ext cx="3427190" cy="342719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Rechteck 7">
            <a:extLst>
              <a:ext uri="{FF2B5EF4-FFF2-40B4-BE49-F238E27FC236}">
                <a16:creationId xmlns="" xmlns:a16="http://schemas.microsoft.com/office/drawing/2014/main" id="{BEA2BB2C-7695-4650-8733-E760D9467D89}"/>
              </a:ext>
            </a:extLst>
          </p:cNvPr>
          <p:cNvSpPr/>
          <p:nvPr userDrawn="1"/>
        </p:nvSpPr>
        <p:spPr>
          <a:xfrm>
            <a:off x="8764804" y="0"/>
            <a:ext cx="3427057" cy="1590279"/>
          </a:xfrm>
          <a:prstGeom prst="rect">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9" name="Title 1"/>
          <p:cNvSpPr txBox="1">
            <a:spLocks/>
          </p:cNvSpPr>
          <p:nvPr userDrawn="1"/>
        </p:nvSpPr>
        <p:spPr>
          <a:xfrm>
            <a:off x="9172573" y="3427191"/>
            <a:ext cx="2651983" cy="1524372"/>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000" b="1" kern="1200" cap="all" spc="0" baseline="0">
                <a:solidFill>
                  <a:schemeClr val="tx1"/>
                </a:solidFill>
                <a:latin typeface="+mj-lt"/>
                <a:ea typeface="+mj-ea"/>
                <a:cs typeface="+mj-cs"/>
              </a:defRPr>
            </a:lvl1pPr>
          </a:lstStyle>
          <a:p>
            <a:r>
              <a:rPr lang="de-DE" dirty="0" smtClean="0"/>
              <a:t>Titelmasterformat durch Klicken</a:t>
            </a:r>
            <a:endParaRPr lang="en-US" dirty="0"/>
          </a:p>
        </p:txBody>
      </p:sp>
      <p:sp>
        <p:nvSpPr>
          <p:cNvPr id="10" name="Textplatzhalter 4">
            <a:extLst>
              <a:ext uri="{FF2B5EF4-FFF2-40B4-BE49-F238E27FC236}">
                <a16:creationId xmlns="" xmlns:a16="http://schemas.microsoft.com/office/drawing/2014/main" id="{8AF6AE7F-9EF2-496A-A918-9479E7CCC25A}"/>
              </a:ext>
            </a:extLst>
          </p:cNvPr>
          <p:cNvSpPr>
            <a:spLocks noGrp="1"/>
          </p:cNvSpPr>
          <p:nvPr>
            <p:ph type="body" sz="quarter" idx="13" hasCustomPrompt="1"/>
          </p:nvPr>
        </p:nvSpPr>
        <p:spPr>
          <a:xfrm>
            <a:off x="9172572" y="5094534"/>
            <a:ext cx="2651984" cy="1427036"/>
          </a:xfrm>
        </p:spPr>
        <p:txBody>
          <a:bodyPr/>
          <a:lstStyle/>
          <a:p>
            <a:r>
              <a:rPr lang="en-US" dirty="0" err="1"/>
              <a:t>Bulletpoint</a:t>
            </a:r>
            <a:r>
              <a:rPr lang="en-US" dirty="0"/>
              <a:t> in Berlin Type Regular 20 </a:t>
            </a:r>
            <a:r>
              <a:rPr lang="en-US" dirty="0" err="1"/>
              <a:t>pt</a:t>
            </a:r>
            <a:endParaRPr lang="en-US" dirty="0"/>
          </a:p>
          <a:p>
            <a:r>
              <a:rPr lang="en-US" dirty="0" err="1"/>
              <a:t>Ut</a:t>
            </a:r>
            <a:r>
              <a:rPr lang="en-US" dirty="0"/>
              <a:t> </a:t>
            </a:r>
            <a:r>
              <a:rPr lang="en-US" dirty="0" err="1"/>
              <a:t>estia</a:t>
            </a:r>
            <a:r>
              <a:rPr lang="en-US" dirty="0"/>
              <a:t> </a:t>
            </a:r>
            <a:r>
              <a:rPr lang="en-US" dirty="0" err="1"/>
              <a:t>dolupient</a:t>
            </a:r>
            <a:r>
              <a:rPr lang="en-US" dirty="0"/>
              <a:t> </a:t>
            </a:r>
            <a:br>
              <a:rPr lang="en-US" dirty="0"/>
            </a:br>
            <a:r>
              <a:rPr lang="en-US" dirty="0" err="1"/>
              <a:t>adestome</a:t>
            </a:r>
            <a:r>
              <a:rPr lang="en-US" dirty="0"/>
              <a:t> </a:t>
            </a:r>
            <a:r>
              <a:rPr lang="en-US" dirty="0" err="1" smtClean="0"/>
              <a:t>ratatimus</a:t>
            </a:r>
            <a:endParaRPr lang="de-DE" dirty="0"/>
          </a:p>
        </p:txBody>
      </p:sp>
    </p:spTree>
    <p:extLst>
      <p:ext uri="{BB962C8B-B14F-4D97-AF65-F5344CB8AC3E}">
        <p14:creationId xmlns="" xmlns:p14="http://schemas.microsoft.com/office/powerpoint/2010/main" val="1648093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umsplatzhalter 6">
            <a:extLst>
              <a:ext uri="{FF2B5EF4-FFF2-40B4-BE49-F238E27FC236}">
                <a16:creationId xmlns="" xmlns:a16="http://schemas.microsoft.com/office/drawing/2014/main" id="{80F65D1A-BD38-4CCE-A00E-BE062FB9204F}"/>
              </a:ext>
            </a:extLst>
          </p:cNvPr>
          <p:cNvSpPr>
            <a:spLocks noGrp="1"/>
          </p:cNvSpPr>
          <p:nvPr>
            <p:ph type="dt" sz="half" idx="10"/>
          </p:nvPr>
        </p:nvSpPr>
        <p:spPr/>
        <p:txBody>
          <a:bodyPr/>
          <a:lstStyle/>
          <a:p>
            <a:fld id="{E42ED4BC-B4CB-4DB2-A432-228B1664EEEB}" type="datetime1">
              <a:rPr lang="de-DE" smtClean="0"/>
              <a:pPr/>
              <a:t>18.05.2022</a:t>
            </a:fld>
            <a:endParaRPr lang="de-DE"/>
          </a:p>
        </p:txBody>
      </p:sp>
      <p:sp>
        <p:nvSpPr>
          <p:cNvPr id="8" name="Fußzeilenplatzhalter 7">
            <a:extLst>
              <a:ext uri="{FF2B5EF4-FFF2-40B4-BE49-F238E27FC236}">
                <a16:creationId xmlns="" xmlns:a16="http://schemas.microsoft.com/office/drawing/2014/main" id="{5D485DB4-F902-42F9-9430-4A9700D75A37}"/>
              </a:ext>
            </a:extLst>
          </p:cNvPr>
          <p:cNvSpPr>
            <a:spLocks noGrp="1"/>
          </p:cNvSpPr>
          <p:nvPr>
            <p:ph type="ftr" sz="quarter" idx="11"/>
          </p:nvPr>
        </p:nvSpPr>
        <p:spPr/>
        <p:txBody>
          <a:bodyPr/>
          <a:lstStyle/>
          <a:p>
            <a:r>
              <a:rPr lang="de-DE" smtClean="0"/>
              <a:t>Fachtag "Radfahren und Schule"</a:t>
            </a:r>
            <a:endParaRPr lang="de-DE"/>
          </a:p>
        </p:txBody>
      </p:sp>
      <p:sp>
        <p:nvSpPr>
          <p:cNvPr id="9" name="Foliennummernplatzhalter 8">
            <a:extLst>
              <a:ext uri="{FF2B5EF4-FFF2-40B4-BE49-F238E27FC236}">
                <a16:creationId xmlns=""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 xmlns:p14="http://schemas.microsoft.com/office/powerpoint/2010/main" val="3292241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647700" y="2024064"/>
            <a:ext cx="5255684" cy="38893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umsplatzhalter 6">
            <a:extLst>
              <a:ext uri="{FF2B5EF4-FFF2-40B4-BE49-F238E27FC236}">
                <a16:creationId xmlns="" xmlns:a16="http://schemas.microsoft.com/office/drawing/2014/main" id="{80F65D1A-BD38-4CCE-A00E-BE062FB9204F}"/>
              </a:ext>
            </a:extLst>
          </p:cNvPr>
          <p:cNvSpPr>
            <a:spLocks noGrp="1"/>
          </p:cNvSpPr>
          <p:nvPr>
            <p:ph type="dt" sz="half" idx="10"/>
          </p:nvPr>
        </p:nvSpPr>
        <p:spPr/>
        <p:txBody>
          <a:bodyPr/>
          <a:lstStyle/>
          <a:p>
            <a:fld id="{78092928-E802-4713-83A9-F152B68C7B4A}" type="datetime1">
              <a:rPr lang="de-DE" smtClean="0"/>
              <a:pPr/>
              <a:t>18.05.2022</a:t>
            </a:fld>
            <a:endParaRPr lang="de-DE"/>
          </a:p>
        </p:txBody>
      </p:sp>
      <p:sp>
        <p:nvSpPr>
          <p:cNvPr id="8" name="Fußzeilenplatzhalter 7">
            <a:extLst>
              <a:ext uri="{FF2B5EF4-FFF2-40B4-BE49-F238E27FC236}">
                <a16:creationId xmlns="" xmlns:a16="http://schemas.microsoft.com/office/drawing/2014/main" id="{5D485DB4-F902-42F9-9430-4A9700D75A37}"/>
              </a:ext>
            </a:extLst>
          </p:cNvPr>
          <p:cNvSpPr>
            <a:spLocks noGrp="1"/>
          </p:cNvSpPr>
          <p:nvPr>
            <p:ph type="ftr" sz="quarter" idx="11"/>
          </p:nvPr>
        </p:nvSpPr>
        <p:spPr/>
        <p:txBody>
          <a:bodyPr/>
          <a:lstStyle/>
          <a:p>
            <a:r>
              <a:rPr lang="de-DE" smtClean="0"/>
              <a:t>Fachtag "Radfahren und Schule"</a:t>
            </a:r>
            <a:endParaRPr lang="de-DE"/>
          </a:p>
        </p:txBody>
      </p:sp>
      <p:sp>
        <p:nvSpPr>
          <p:cNvPr id="9" name="Foliennummernplatzhalter 8">
            <a:extLst>
              <a:ext uri="{FF2B5EF4-FFF2-40B4-BE49-F238E27FC236}">
                <a16:creationId xmlns=""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0" name="Content Placeholder 2">
            <a:extLst>
              <a:ext uri="{FF2B5EF4-FFF2-40B4-BE49-F238E27FC236}">
                <a16:creationId xmlns="" xmlns:a16="http://schemas.microsoft.com/office/drawing/2014/main" id="{054F48C0-A769-4284-B8F4-7BDBD6FCDBC7}"/>
              </a:ext>
            </a:extLst>
          </p:cNvPr>
          <p:cNvSpPr>
            <a:spLocks noGrp="1"/>
          </p:cNvSpPr>
          <p:nvPr>
            <p:ph idx="13"/>
          </p:nvPr>
        </p:nvSpPr>
        <p:spPr>
          <a:xfrm>
            <a:off x="6288616" y="2024064"/>
            <a:ext cx="5254096" cy="38893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 xmlns:p14="http://schemas.microsoft.com/office/powerpoint/2010/main" val="413310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2" name="Title 1"/>
          <p:cNvSpPr>
            <a:spLocks noGrp="1"/>
          </p:cNvSpPr>
          <p:nvPr>
            <p:ph type="title"/>
          </p:nvPr>
        </p:nvSpPr>
        <p:spPr>
          <a:xfrm>
            <a:off x="6677025" y="667859"/>
            <a:ext cx="4865687" cy="1080000"/>
          </a:xfrm>
        </p:spPr>
        <p:txBody>
          <a:bodyPr/>
          <a:lstStyle/>
          <a:p>
            <a:r>
              <a:rPr lang="de-DE" smtClean="0"/>
              <a:t>Titelmasterformat durch Klicken bearbeiten</a:t>
            </a:r>
            <a:endParaRPr lang="en-US" dirty="0"/>
          </a:p>
        </p:txBody>
      </p:sp>
      <p:sp>
        <p:nvSpPr>
          <p:cNvPr id="10" name="Content Placeholder 2">
            <a:extLst>
              <a:ext uri="{FF2B5EF4-FFF2-40B4-BE49-F238E27FC236}">
                <a16:creationId xmlns="" xmlns:a16="http://schemas.microsoft.com/office/drawing/2014/main" id="{054F48C0-A769-4284-B8F4-7BDBD6FCDBC7}"/>
              </a:ext>
            </a:extLst>
          </p:cNvPr>
          <p:cNvSpPr>
            <a:spLocks noGrp="1"/>
          </p:cNvSpPr>
          <p:nvPr>
            <p:ph idx="13"/>
          </p:nvPr>
        </p:nvSpPr>
        <p:spPr>
          <a:xfrm>
            <a:off x="6677025" y="2024064"/>
            <a:ext cx="4865687" cy="38893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Bildplatzhalter 5">
            <a:extLst>
              <a:ext uri="{FF2B5EF4-FFF2-40B4-BE49-F238E27FC236}">
                <a16:creationId xmlns="" xmlns:a16="http://schemas.microsoft.com/office/drawing/2014/main" id="{1770D616-8F5C-4818-9683-51B82A582761}"/>
              </a:ext>
            </a:extLst>
          </p:cNvPr>
          <p:cNvSpPr>
            <a:spLocks noGrp="1"/>
          </p:cNvSpPr>
          <p:nvPr>
            <p:ph type="pic" sz="quarter" idx="14"/>
          </p:nvPr>
        </p:nvSpPr>
        <p:spPr>
          <a:xfrm>
            <a:off x="-1" y="0"/>
            <a:ext cx="6096001" cy="6858000"/>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Tree>
    <p:extLst>
      <p:ext uri="{BB962C8B-B14F-4D97-AF65-F5344CB8AC3E}">
        <p14:creationId xmlns="" xmlns:p14="http://schemas.microsoft.com/office/powerpoint/2010/main" val="2514834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647700" y="2024064"/>
            <a:ext cx="5448300" cy="38893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umsplatzhalter 6">
            <a:extLst>
              <a:ext uri="{FF2B5EF4-FFF2-40B4-BE49-F238E27FC236}">
                <a16:creationId xmlns="" xmlns:a16="http://schemas.microsoft.com/office/drawing/2014/main" id="{80F65D1A-BD38-4CCE-A00E-BE062FB9204F}"/>
              </a:ext>
            </a:extLst>
          </p:cNvPr>
          <p:cNvSpPr>
            <a:spLocks noGrp="1"/>
          </p:cNvSpPr>
          <p:nvPr>
            <p:ph type="dt" sz="half" idx="10"/>
          </p:nvPr>
        </p:nvSpPr>
        <p:spPr/>
        <p:txBody>
          <a:bodyPr/>
          <a:lstStyle/>
          <a:p>
            <a:fld id="{EEEE25BA-7A62-4590-9905-5B5CF90514FC}" type="datetime1">
              <a:rPr lang="de-DE" smtClean="0"/>
              <a:pPr/>
              <a:t>18.05.2022</a:t>
            </a:fld>
            <a:endParaRPr lang="de-DE"/>
          </a:p>
        </p:txBody>
      </p:sp>
      <p:sp>
        <p:nvSpPr>
          <p:cNvPr id="8" name="Fußzeilenplatzhalter 7">
            <a:extLst>
              <a:ext uri="{FF2B5EF4-FFF2-40B4-BE49-F238E27FC236}">
                <a16:creationId xmlns="" xmlns:a16="http://schemas.microsoft.com/office/drawing/2014/main" id="{5D485DB4-F902-42F9-9430-4A9700D75A37}"/>
              </a:ext>
            </a:extLst>
          </p:cNvPr>
          <p:cNvSpPr>
            <a:spLocks noGrp="1"/>
          </p:cNvSpPr>
          <p:nvPr>
            <p:ph type="ftr" sz="quarter" idx="11"/>
          </p:nvPr>
        </p:nvSpPr>
        <p:spPr/>
        <p:txBody>
          <a:bodyPr/>
          <a:lstStyle/>
          <a:p>
            <a:r>
              <a:rPr lang="de-DE" smtClean="0"/>
              <a:t>Fachtag "Radfahren und Schule"</a:t>
            </a:r>
            <a:endParaRPr lang="de-DE"/>
          </a:p>
        </p:txBody>
      </p:sp>
      <p:sp>
        <p:nvSpPr>
          <p:cNvPr id="9" name="Foliennummernplatzhalter 8">
            <a:extLst>
              <a:ext uri="{FF2B5EF4-FFF2-40B4-BE49-F238E27FC236}">
                <a16:creationId xmlns=""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2" name="Bildplatzhalter 5">
            <a:extLst>
              <a:ext uri="{FF2B5EF4-FFF2-40B4-BE49-F238E27FC236}">
                <a16:creationId xmlns="" xmlns:a16="http://schemas.microsoft.com/office/drawing/2014/main" id="{F0F5103F-E3A3-4D5B-A739-18DD3F45D9A3}"/>
              </a:ext>
            </a:extLst>
          </p:cNvPr>
          <p:cNvSpPr>
            <a:spLocks noGrp="1"/>
          </p:cNvSpPr>
          <p:nvPr>
            <p:ph type="pic" sz="quarter" idx="14"/>
          </p:nvPr>
        </p:nvSpPr>
        <p:spPr>
          <a:xfrm>
            <a:off x="6747933" y="2063751"/>
            <a:ext cx="4794780" cy="3603624"/>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Tree>
    <p:extLst>
      <p:ext uri="{BB962C8B-B14F-4D97-AF65-F5344CB8AC3E}">
        <p14:creationId xmlns="" xmlns:p14="http://schemas.microsoft.com/office/powerpoint/2010/main" val="3566018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rgbClr val="F39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4404" y="2312235"/>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478909" y="3827504"/>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11" name="Ellipse 10"/>
          <p:cNvSpPr/>
          <p:nvPr userDrawn="1"/>
        </p:nvSpPr>
        <p:spPr>
          <a:xfrm>
            <a:off x="7349307" y="0"/>
            <a:ext cx="1944000" cy="1944000"/>
          </a:xfrm>
          <a:prstGeom prst="ellipse">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14" name="Kreis 13"/>
          <p:cNvSpPr/>
          <p:nvPr userDrawn="1"/>
        </p:nvSpPr>
        <p:spPr>
          <a:xfrm rot="5400000">
            <a:off x="11228653" y="0"/>
            <a:ext cx="1944000" cy="1944000"/>
          </a:xfrm>
          <a:prstGeom prst="pie">
            <a:avLst>
              <a:gd name="adj1" fmla="val 0"/>
              <a:gd name="adj2" fmla="val 10800001"/>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5" name="Kreis 14"/>
          <p:cNvSpPr/>
          <p:nvPr userDrawn="1"/>
        </p:nvSpPr>
        <p:spPr>
          <a:xfrm rot="5400000">
            <a:off x="10256653" y="0"/>
            <a:ext cx="1944000" cy="1944000"/>
          </a:xfrm>
          <a:prstGeom prst="pie">
            <a:avLst>
              <a:gd name="adj1" fmla="val 0"/>
              <a:gd name="adj2" fmla="val 10800001"/>
            </a:avLst>
          </a:prstGeom>
          <a:solidFill>
            <a:srgbClr val="E40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rot="16200000">
            <a:off x="8312653" y="0"/>
            <a:ext cx="1944000" cy="1944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Tree>
    <p:extLst>
      <p:ext uri="{BB962C8B-B14F-4D97-AF65-F5344CB8AC3E}">
        <p14:creationId xmlns="" xmlns:p14="http://schemas.microsoft.com/office/powerpoint/2010/main" val="6022383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und Bild (oben)">
    <p:spTree>
      <p:nvGrpSpPr>
        <p:cNvPr id="1" name=""/>
        <p:cNvGrpSpPr/>
        <p:nvPr/>
      </p:nvGrpSpPr>
      <p:grpSpPr>
        <a:xfrm>
          <a:off x="0" y="0"/>
          <a:ext cx="0" cy="0"/>
          <a:chOff x="0" y="0"/>
          <a:chExt cx="0" cy="0"/>
        </a:xfrm>
      </p:grpSpPr>
      <p:sp>
        <p:nvSpPr>
          <p:cNvPr id="13" name="Bildplatzhalter 5">
            <a:extLst>
              <a:ext uri="{FF2B5EF4-FFF2-40B4-BE49-F238E27FC236}">
                <a16:creationId xmlns="" xmlns:a16="http://schemas.microsoft.com/office/drawing/2014/main" id="{6AC12680-9825-47D5-83F4-DC394779B5BD}"/>
              </a:ext>
            </a:extLst>
          </p:cNvPr>
          <p:cNvSpPr>
            <a:spLocks noGrp="1"/>
          </p:cNvSpPr>
          <p:nvPr>
            <p:ph type="pic" sz="quarter" idx="14"/>
          </p:nvPr>
        </p:nvSpPr>
        <p:spPr>
          <a:xfrm>
            <a:off x="-2" y="1"/>
            <a:ext cx="12192001" cy="2315843"/>
          </a:xfrm>
          <a:solidFill>
            <a:schemeClr val="bg2"/>
          </a:solidFill>
        </p:spPr>
        <p:txBody>
          <a:bodyPr anchor="ctr"/>
          <a:lstStyle>
            <a:lvl1pPr marL="0" indent="0" algn="ctr">
              <a:buNone/>
              <a:defRPr sz="1200"/>
            </a:lvl1pPr>
          </a:lstStyle>
          <a:p>
            <a:r>
              <a:rPr lang="de-DE" smtClean="0"/>
              <a:t>Bild durch Klicken auf Symbol hinzufügen</a:t>
            </a:r>
            <a:endParaRPr lang="de-DE"/>
          </a:p>
        </p:txBody>
      </p:sp>
      <p:sp>
        <p:nvSpPr>
          <p:cNvPr id="2" name="Title 1"/>
          <p:cNvSpPr>
            <a:spLocks noGrp="1"/>
          </p:cNvSpPr>
          <p:nvPr>
            <p:ph type="title"/>
          </p:nvPr>
        </p:nvSpPr>
        <p:spPr>
          <a:xfrm>
            <a:off x="647699" y="2920811"/>
            <a:ext cx="10895013" cy="1008000"/>
          </a:xfrm>
        </p:spPr>
        <p:txBody>
          <a:bodyPr/>
          <a:lstStyle/>
          <a:p>
            <a:r>
              <a:rPr lang="de-DE" smtClean="0"/>
              <a:t>Titelmasterformat durch Klicken bearbeiten</a:t>
            </a:r>
            <a:endParaRPr lang="en-US" dirty="0"/>
          </a:p>
        </p:txBody>
      </p:sp>
      <p:sp>
        <p:nvSpPr>
          <p:cNvPr id="7" name="Datumsplatzhalter 6">
            <a:extLst>
              <a:ext uri="{FF2B5EF4-FFF2-40B4-BE49-F238E27FC236}">
                <a16:creationId xmlns="" xmlns:a16="http://schemas.microsoft.com/office/drawing/2014/main" id="{80F65D1A-BD38-4CCE-A00E-BE062FB9204F}"/>
              </a:ext>
            </a:extLst>
          </p:cNvPr>
          <p:cNvSpPr>
            <a:spLocks noGrp="1"/>
          </p:cNvSpPr>
          <p:nvPr>
            <p:ph type="dt" sz="half" idx="10"/>
          </p:nvPr>
        </p:nvSpPr>
        <p:spPr/>
        <p:txBody>
          <a:bodyPr/>
          <a:lstStyle/>
          <a:p>
            <a:fld id="{CE90F02B-7301-4C16-8C0E-66D9FF0650FA}" type="datetime1">
              <a:rPr lang="de-DE" smtClean="0"/>
              <a:pPr/>
              <a:t>18.05.2022</a:t>
            </a:fld>
            <a:endParaRPr lang="de-DE"/>
          </a:p>
        </p:txBody>
      </p:sp>
      <p:sp>
        <p:nvSpPr>
          <p:cNvPr id="8" name="Fußzeilenplatzhalter 7">
            <a:extLst>
              <a:ext uri="{FF2B5EF4-FFF2-40B4-BE49-F238E27FC236}">
                <a16:creationId xmlns="" xmlns:a16="http://schemas.microsoft.com/office/drawing/2014/main" id="{5D485DB4-F902-42F9-9430-4A9700D75A37}"/>
              </a:ext>
            </a:extLst>
          </p:cNvPr>
          <p:cNvSpPr>
            <a:spLocks noGrp="1"/>
          </p:cNvSpPr>
          <p:nvPr>
            <p:ph type="ftr" sz="quarter" idx="11"/>
          </p:nvPr>
        </p:nvSpPr>
        <p:spPr/>
        <p:txBody>
          <a:bodyPr/>
          <a:lstStyle/>
          <a:p>
            <a:r>
              <a:rPr lang="de-DE" smtClean="0"/>
              <a:t>Fachtag "Radfahren und Schule"</a:t>
            </a:r>
            <a:endParaRPr lang="de-DE"/>
          </a:p>
        </p:txBody>
      </p:sp>
      <p:sp>
        <p:nvSpPr>
          <p:cNvPr id="9" name="Foliennummernplatzhalter 8">
            <a:extLst>
              <a:ext uri="{FF2B5EF4-FFF2-40B4-BE49-F238E27FC236}">
                <a16:creationId xmlns=""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2" name="Textplatzhalter 11">
            <a:extLst>
              <a:ext uri="{FF2B5EF4-FFF2-40B4-BE49-F238E27FC236}">
                <a16:creationId xmlns="" xmlns:a16="http://schemas.microsoft.com/office/drawing/2014/main" id="{C978E4A0-018C-4D9D-AA73-D8AD1AEB1746}"/>
              </a:ext>
            </a:extLst>
          </p:cNvPr>
          <p:cNvSpPr>
            <a:spLocks noGrp="1"/>
          </p:cNvSpPr>
          <p:nvPr>
            <p:ph type="body" sz="quarter" idx="13"/>
          </p:nvPr>
        </p:nvSpPr>
        <p:spPr>
          <a:xfrm>
            <a:off x="647700" y="4257676"/>
            <a:ext cx="10895012" cy="1655764"/>
          </a:xfrm>
        </p:spPr>
        <p:txBody>
          <a:bodyPr numCol="2" spcCol="28800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891646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70786A6-11A3-4EF8-8A15-8967C4F4FDDE}" type="datetime1">
              <a:rPr lang="de-DE" smtClean="0"/>
              <a:pPr/>
              <a:t>18.05.2022</a:t>
            </a:fld>
            <a:endParaRPr lang="de-DE"/>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‹Nr.›</a:t>
            </a:fld>
            <a:endParaRPr lang="de-DE"/>
          </a:p>
        </p:txBody>
      </p:sp>
    </p:spTree>
    <p:extLst>
      <p:ext uri="{BB962C8B-B14F-4D97-AF65-F5344CB8AC3E}">
        <p14:creationId xmlns="" xmlns:p14="http://schemas.microsoft.com/office/powerpoint/2010/main" val="2417289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de-DE" dirty="0" smtClean="0"/>
              <a:t>Titelmasterformat durch Klicken bearbeiten</a:t>
            </a:r>
            <a:endParaRPr lang="en-US" dirty="0"/>
          </a:p>
        </p:txBody>
      </p:sp>
      <p:sp>
        <p:nvSpPr>
          <p:cNvPr id="6" name="Datumsplatzhalter 5">
            <a:extLst>
              <a:ext uri="{FF2B5EF4-FFF2-40B4-BE49-F238E27FC236}">
                <a16:creationId xmlns="" xmlns:a16="http://schemas.microsoft.com/office/drawing/2014/main" id="{1DA1A5BC-4B3E-4471-B5A1-241BA355A44C}"/>
              </a:ext>
            </a:extLst>
          </p:cNvPr>
          <p:cNvSpPr>
            <a:spLocks noGrp="1"/>
          </p:cNvSpPr>
          <p:nvPr>
            <p:ph type="dt" sz="half" idx="10"/>
          </p:nvPr>
        </p:nvSpPr>
        <p:spPr/>
        <p:txBody>
          <a:bodyPr/>
          <a:lstStyle/>
          <a:p>
            <a:fld id="{BCC9A7FB-1FE5-4820-975B-9FAD439E8D84}" type="datetime1">
              <a:rPr lang="de-DE" smtClean="0"/>
              <a:pPr/>
              <a:t>18.05.2022</a:t>
            </a:fld>
            <a:endParaRPr lang="de-DE"/>
          </a:p>
        </p:txBody>
      </p:sp>
      <p:sp>
        <p:nvSpPr>
          <p:cNvPr id="7" name="Fußzeilenplatzhalter 6">
            <a:extLst>
              <a:ext uri="{FF2B5EF4-FFF2-40B4-BE49-F238E27FC236}">
                <a16:creationId xmlns="" xmlns:a16="http://schemas.microsoft.com/office/drawing/2014/main" id="{CD9EFE6A-1403-4906-BD2F-08A1976EF5B0}"/>
              </a:ext>
            </a:extLst>
          </p:cNvPr>
          <p:cNvSpPr>
            <a:spLocks noGrp="1"/>
          </p:cNvSpPr>
          <p:nvPr>
            <p:ph type="ftr" sz="quarter" idx="11"/>
          </p:nvPr>
        </p:nvSpPr>
        <p:spPr/>
        <p:txBody>
          <a:bodyPr/>
          <a:lstStyle/>
          <a:p>
            <a:r>
              <a:rPr lang="de-DE" smtClean="0"/>
              <a:t>Fachtag "Radfahren und Schule"</a:t>
            </a:r>
            <a:endParaRPr lang="de-DE"/>
          </a:p>
        </p:txBody>
      </p:sp>
      <p:sp>
        <p:nvSpPr>
          <p:cNvPr id="8" name="Foliennummernplatzhalter 7">
            <a:extLst>
              <a:ext uri="{FF2B5EF4-FFF2-40B4-BE49-F238E27FC236}">
                <a16:creationId xmlns="" xmlns:a16="http://schemas.microsoft.com/office/drawing/2014/main" id="{27E6EE12-0E14-4C4E-A47E-A46E922C9027}"/>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 xmlns:p14="http://schemas.microsoft.com/office/powerpoint/2010/main" val="2681556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 xmlns:a16="http://schemas.microsoft.com/office/drawing/2014/main" id="{1E2BF801-7DBB-412B-A331-7A1DADC36F8F}"/>
              </a:ext>
            </a:extLst>
          </p:cNvPr>
          <p:cNvSpPr>
            <a:spLocks noGrp="1"/>
          </p:cNvSpPr>
          <p:nvPr>
            <p:ph type="dt" sz="half" idx="10"/>
          </p:nvPr>
        </p:nvSpPr>
        <p:spPr/>
        <p:txBody>
          <a:bodyPr/>
          <a:lstStyle/>
          <a:p>
            <a:fld id="{D5493EB5-B98B-4C19-A17B-21566FE74FD2}" type="datetime1">
              <a:rPr lang="de-DE" smtClean="0"/>
              <a:pPr/>
              <a:t>18.05.2022</a:t>
            </a:fld>
            <a:endParaRPr lang="de-DE"/>
          </a:p>
        </p:txBody>
      </p:sp>
      <p:sp>
        <p:nvSpPr>
          <p:cNvPr id="6" name="Fußzeilenplatzhalter 5">
            <a:extLst>
              <a:ext uri="{FF2B5EF4-FFF2-40B4-BE49-F238E27FC236}">
                <a16:creationId xmlns="" xmlns:a16="http://schemas.microsoft.com/office/drawing/2014/main" id="{9C57C5F2-4E6C-4DF3-A256-A51CB88E4CBE}"/>
              </a:ext>
            </a:extLst>
          </p:cNvPr>
          <p:cNvSpPr>
            <a:spLocks noGrp="1"/>
          </p:cNvSpPr>
          <p:nvPr>
            <p:ph type="ftr" sz="quarter" idx="11"/>
          </p:nvPr>
        </p:nvSpPr>
        <p:spPr/>
        <p:txBody>
          <a:bodyPr/>
          <a:lstStyle/>
          <a:p>
            <a:r>
              <a:rPr lang="de-DE" smtClean="0"/>
              <a:t>Fachtag "Radfahren und Schule"</a:t>
            </a:r>
            <a:endParaRPr lang="de-DE"/>
          </a:p>
        </p:txBody>
      </p:sp>
      <p:sp>
        <p:nvSpPr>
          <p:cNvPr id="7" name="Foliennummernplatzhalter 6">
            <a:extLst>
              <a:ext uri="{FF2B5EF4-FFF2-40B4-BE49-F238E27FC236}">
                <a16:creationId xmlns="" xmlns:a16="http://schemas.microsoft.com/office/drawing/2014/main" id="{550829A1-84BE-4323-8A58-BA6C669B2BC9}"/>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 xmlns:p14="http://schemas.microsoft.com/office/powerpoint/2010/main" val="423678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i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979171"/>
            <a:ext cx="10643553" cy="1044892"/>
          </a:xfrm>
          <a:ln w="12700">
            <a:noFill/>
          </a:ln>
        </p:spPr>
        <p:txBody>
          <a:bodyPr lIns="0" tIns="0" rIns="0" bIns="0"/>
          <a:lstStyle>
            <a:lvl1pPr>
              <a:defRPr sz="3000" cap="none" baseline="0">
                <a:solidFill>
                  <a:schemeClr val="tx1"/>
                </a:solidFill>
              </a:defRPr>
            </a:lvl1pPr>
          </a:lstStyle>
          <a:p>
            <a:r>
              <a:rPr lang="de-DE" dirty="0" smtClean="0"/>
              <a:t>TEXT</a:t>
            </a:r>
            <a:endParaRPr lang="en-US" dirty="0"/>
          </a:p>
        </p:txBody>
      </p:sp>
      <p:sp>
        <p:nvSpPr>
          <p:cNvPr id="6" name="Ellipse 5"/>
          <p:cNvSpPr/>
          <p:nvPr userDrawn="1"/>
        </p:nvSpPr>
        <p:spPr>
          <a:xfrm>
            <a:off x="7349307" y="4914000"/>
            <a:ext cx="1944000" cy="1944000"/>
          </a:xfrm>
          <a:prstGeom prst="ellipse">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7" name="Kreis 6"/>
          <p:cNvSpPr/>
          <p:nvPr userDrawn="1"/>
        </p:nvSpPr>
        <p:spPr>
          <a:xfrm rot="5400000">
            <a:off x="11228653" y="4914000"/>
            <a:ext cx="1944000" cy="1944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5400000">
            <a:off x="10256653" y="4914000"/>
            <a:ext cx="1944000" cy="1944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8312653" y="4914000"/>
            <a:ext cx="1944000" cy="1944000"/>
          </a:xfrm>
          <a:prstGeom prst="pie">
            <a:avLst>
              <a:gd name="adj1" fmla="val 0"/>
              <a:gd name="adj2" fmla="val 10800001"/>
            </a:avLst>
          </a:prstGeom>
          <a:solidFill>
            <a:srgbClr val="E40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10" name="Inhaltsplatzhalter 2"/>
          <p:cNvSpPr>
            <a:spLocks noGrp="1"/>
          </p:cNvSpPr>
          <p:nvPr>
            <p:ph idx="1"/>
          </p:nvPr>
        </p:nvSpPr>
        <p:spPr>
          <a:xfrm>
            <a:off x="900000" y="2239643"/>
            <a:ext cx="7272000" cy="1570357"/>
          </a:xfrm>
        </p:spPr>
        <p:txBody>
          <a:bodyPr/>
          <a:lstStyle/>
          <a:p>
            <a:endParaRPr lang="de-DE" dirty="0"/>
          </a:p>
        </p:txBody>
      </p:sp>
    </p:spTree>
    <p:extLst>
      <p:ext uri="{BB962C8B-B14F-4D97-AF65-F5344CB8AC3E}">
        <p14:creationId xmlns="" xmlns:p14="http://schemas.microsoft.com/office/powerpoint/2010/main" val="26169888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sp>
        <p:nvSpPr>
          <p:cNvPr id="6" name="Ellipse 5"/>
          <p:cNvSpPr/>
          <p:nvPr userDrawn="1"/>
        </p:nvSpPr>
        <p:spPr>
          <a:xfrm>
            <a:off x="7349307" y="4914000"/>
            <a:ext cx="1944000" cy="1944000"/>
          </a:xfrm>
          <a:prstGeom prst="ellipse">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7" name="Kreis 6"/>
          <p:cNvSpPr/>
          <p:nvPr userDrawn="1"/>
        </p:nvSpPr>
        <p:spPr>
          <a:xfrm rot="5400000">
            <a:off x="11228653" y="4914000"/>
            <a:ext cx="1944000" cy="1944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5400000">
            <a:off x="10256653" y="4914000"/>
            <a:ext cx="1944000" cy="1944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8312653" y="4914000"/>
            <a:ext cx="1944000" cy="1944000"/>
          </a:xfrm>
          <a:prstGeom prst="pie">
            <a:avLst>
              <a:gd name="adj1" fmla="val 0"/>
              <a:gd name="adj2" fmla="val 10800001"/>
            </a:avLst>
          </a:prstGeom>
          <a:solidFill>
            <a:srgbClr val="E40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10" name="Title 1"/>
          <p:cNvSpPr>
            <a:spLocks noGrp="1"/>
          </p:cNvSpPr>
          <p:nvPr>
            <p:ph type="title" hasCustomPrompt="1"/>
          </p:nvPr>
        </p:nvSpPr>
        <p:spPr>
          <a:xfrm>
            <a:off x="899159" y="979171"/>
            <a:ext cx="10643553" cy="1044892"/>
          </a:xfrm>
          <a:ln w="12700">
            <a:noFill/>
          </a:ln>
        </p:spPr>
        <p:txBody>
          <a:bodyPr lIns="0" tIns="0" rIns="0" bIns="0"/>
          <a:lstStyle>
            <a:lvl1pPr>
              <a:defRPr sz="3000" cap="none" baseline="0">
                <a:solidFill>
                  <a:schemeClr val="tx1"/>
                </a:solidFill>
              </a:defRPr>
            </a:lvl1pPr>
          </a:lstStyle>
          <a:p>
            <a:r>
              <a:rPr lang="de-DE" dirty="0" smtClean="0"/>
              <a:t>TEXT</a:t>
            </a:r>
            <a:endParaRPr lang="en-US" dirty="0"/>
          </a:p>
        </p:txBody>
      </p:sp>
      <p:sp>
        <p:nvSpPr>
          <p:cNvPr id="11" name="Inhaltsplatzhalter 2"/>
          <p:cNvSpPr>
            <a:spLocks noGrp="1"/>
          </p:cNvSpPr>
          <p:nvPr>
            <p:ph idx="1"/>
          </p:nvPr>
        </p:nvSpPr>
        <p:spPr>
          <a:xfrm>
            <a:off x="900000" y="2239643"/>
            <a:ext cx="7272000" cy="1570357"/>
          </a:xfrm>
        </p:spPr>
        <p:txBody>
          <a:bodyPr/>
          <a:lstStyle>
            <a:lvl1pPr marL="0" indent="0">
              <a:buFontTx/>
              <a:buNone/>
              <a:defRPr/>
            </a:lvl1pPr>
          </a:lstStyle>
          <a:p>
            <a:endParaRPr lang="de-DE" dirty="0"/>
          </a:p>
        </p:txBody>
      </p:sp>
    </p:spTree>
    <p:extLst>
      <p:ext uri="{BB962C8B-B14F-4D97-AF65-F5344CB8AC3E}">
        <p14:creationId xmlns="" xmlns:p14="http://schemas.microsoft.com/office/powerpoint/2010/main" val="26342879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Schlussfol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979171"/>
            <a:ext cx="10643553" cy="1044892"/>
          </a:xfrm>
          <a:ln w="12700">
            <a:noFill/>
          </a:ln>
        </p:spPr>
        <p:txBody>
          <a:bodyPr lIns="0" tIns="0" rIns="0" bIns="0"/>
          <a:lstStyle>
            <a:lvl1pPr>
              <a:defRPr sz="6000" cap="none" baseline="0">
                <a:solidFill>
                  <a:srgbClr val="004F9F"/>
                </a:solidFill>
              </a:defRPr>
            </a:lvl1pPr>
          </a:lstStyle>
          <a:p>
            <a:r>
              <a:rPr lang="de-DE" dirty="0" smtClean="0"/>
              <a:t>TEXT</a:t>
            </a:r>
            <a:endParaRPr lang="en-US" dirty="0"/>
          </a:p>
        </p:txBody>
      </p:sp>
      <p:sp>
        <p:nvSpPr>
          <p:cNvPr id="6" name="Ellipse 5"/>
          <p:cNvSpPr/>
          <p:nvPr userDrawn="1"/>
        </p:nvSpPr>
        <p:spPr>
          <a:xfrm>
            <a:off x="7349307" y="4914000"/>
            <a:ext cx="1944000" cy="1944000"/>
          </a:xfrm>
          <a:prstGeom prst="ellipse">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7" name="Kreis 6"/>
          <p:cNvSpPr/>
          <p:nvPr userDrawn="1"/>
        </p:nvSpPr>
        <p:spPr>
          <a:xfrm rot="5400000">
            <a:off x="11228653" y="4914000"/>
            <a:ext cx="1944000" cy="1944000"/>
          </a:xfrm>
          <a:prstGeom prst="pie">
            <a:avLst>
              <a:gd name="adj1" fmla="val 0"/>
              <a:gd name="adj2" fmla="val 10800001"/>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5400000">
            <a:off x="10256653" y="4914000"/>
            <a:ext cx="1944000" cy="1944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8312653" y="4914000"/>
            <a:ext cx="1944000" cy="1944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Tree>
    <p:extLst>
      <p:ext uri="{BB962C8B-B14F-4D97-AF65-F5344CB8AC3E}">
        <p14:creationId xmlns="" xmlns:p14="http://schemas.microsoft.com/office/powerpoint/2010/main" val="4108936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Schluss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979171"/>
            <a:ext cx="10643553"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sp>
        <p:nvSpPr>
          <p:cNvPr id="6" name="Ellipse 5"/>
          <p:cNvSpPr/>
          <p:nvPr userDrawn="1"/>
        </p:nvSpPr>
        <p:spPr>
          <a:xfrm>
            <a:off x="7349307" y="4914000"/>
            <a:ext cx="1944000" cy="1944000"/>
          </a:xfrm>
          <a:prstGeom prst="ellipse">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7" name="Kreis 6"/>
          <p:cNvSpPr/>
          <p:nvPr userDrawn="1"/>
        </p:nvSpPr>
        <p:spPr>
          <a:xfrm rot="5400000">
            <a:off x="11228653" y="4914000"/>
            <a:ext cx="1944000" cy="1944000"/>
          </a:xfrm>
          <a:prstGeom prst="pie">
            <a:avLst>
              <a:gd name="adj1" fmla="val 0"/>
              <a:gd name="adj2" fmla="val 10800001"/>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5400000">
            <a:off x="10256653" y="4914000"/>
            <a:ext cx="1944000" cy="1944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8312653" y="4914000"/>
            <a:ext cx="1944000" cy="1944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Tree>
    <p:extLst>
      <p:ext uri="{BB962C8B-B14F-4D97-AF65-F5344CB8AC3E}">
        <p14:creationId xmlns="" xmlns:p14="http://schemas.microsoft.com/office/powerpoint/2010/main" val="35915715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Schlussfolie">
    <p:bg>
      <p:bgPr>
        <a:solidFill>
          <a:srgbClr val="F393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979171"/>
            <a:ext cx="10643553"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sp>
        <p:nvSpPr>
          <p:cNvPr id="6" name="Ellipse 5"/>
          <p:cNvSpPr/>
          <p:nvPr userDrawn="1"/>
        </p:nvSpPr>
        <p:spPr>
          <a:xfrm>
            <a:off x="7349307" y="4914000"/>
            <a:ext cx="1944000" cy="1944000"/>
          </a:xfrm>
          <a:prstGeom prst="ellipse">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7" name="Kreis 6"/>
          <p:cNvSpPr/>
          <p:nvPr userDrawn="1"/>
        </p:nvSpPr>
        <p:spPr>
          <a:xfrm rot="5400000">
            <a:off x="11228653" y="4914000"/>
            <a:ext cx="1944000" cy="1944000"/>
          </a:xfrm>
          <a:prstGeom prst="pie">
            <a:avLst>
              <a:gd name="adj1" fmla="val 0"/>
              <a:gd name="adj2" fmla="val 10800001"/>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5400000">
            <a:off x="10256653" y="4914000"/>
            <a:ext cx="1944000" cy="1944000"/>
          </a:xfrm>
          <a:prstGeom prst="pie">
            <a:avLst>
              <a:gd name="adj1" fmla="val 0"/>
              <a:gd name="adj2" fmla="val 10800001"/>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8312653" y="4914000"/>
            <a:ext cx="1944000" cy="1944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Tree>
    <p:extLst>
      <p:ext uri="{BB962C8B-B14F-4D97-AF65-F5344CB8AC3E}">
        <p14:creationId xmlns="" xmlns:p14="http://schemas.microsoft.com/office/powerpoint/2010/main" val="31076988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Schlussfolie">
    <p:bg>
      <p:bgPr>
        <a:solidFill>
          <a:srgbClr val="00AA8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979171"/>
            <a:ext cx="10643553"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sp>
        <p:nvSpPr>
          <p:cNvPr id="6" name="Ellipse 5"/>
          <p:cNvSpPr/>
          <p:nvPr userDrawn="1"/>
        </p:nvSpPr>
        <p:spPr>
          <a:xfrm>
            <a:off x="7349307" y="4914000"/>
            <a:ext cx="1944000" cy="1944000"/>
          </a:xfrm>
          <a:prstGeom prst="ellipse">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7" name="Kreis 6"/>
          <p:cNvSpPr/>
          <p:nvPr userDrawn="1"/>
        </p:nvSpPr>
        <p:spPr>
          <a:xfrm rot="5400000">
            <a:off x="11228653" y="4914000"/>
            <a:ext cx="1944000" cy="1944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5400000">
            <a:off x="10256653" y="4914000"/>
            <a:ext cx="1944000" cy="1944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8312653" y="4914000"/>
            <a:ext cx="1944000" cy="1944000"/>
          </a:xfrm>
          <a:prstGeom prst="pie">
            <a:avLst>
              <a:gd name="adj1" fmla="val 0"/>
              <a:gd name="adj2" fmla="val 10800001"/>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Tree>
    <p:extLst>
      <p:ext uri="{BB962C8B-B14F-4D97-AF65-F5344CB8AC3E}">
        <p14:creationId xmlns="" xmlns:p14="http://schemas.microsoft.com/office/powerpoint/2010/main" val="1987231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rgbClr val="00AA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4404" y="2312235"/>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478909" y="3827504"/>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11" name="Ellipse 10"/>
          <p:cNvSpPr/>
          <p:nvPr userDrawn="1"/>
        </p:nvSpPr>
        <p:spPr>
          <a:xfrm>
            <a:off x="7349307" y="0"/>
            <a:ext cx="1944000" cy="1944000"/>
          </a:xfrm>
          <a:prstGeom prst="ellipse">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14" name="Kreis 13"/>
          <p:cNvSpPr/>
          <p:nvPr userDrawn="1"/>
        </p:nvSpPr>
        <p:spPr>
          <a:xfrm rot="5400000">
            <a:off x="11228653" y="0"/>
            <a:ext cx="1944000" cy="1944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5" name="Kreis 14"/>
          <p:cNvSpPr/>
          <p:nvPr userDrawn="1"/>
        </p:nvSpPr>
        <p:spPr>
          <a:xfrm rot="5400000">
            <a:off x="10256653" y="0"/>
            <a:ext cx="1944000" cy="1944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rot="16200000">
            <a:off x="8312653" y="0"/>
            <a:ext cx="1944000" cy="1944000"/>
          </a:xfrm>
          <a:prstGeom prst="pie">
            <a:avLst>
              <a:gd name="adj1" fmla="val 0"/>
              <a:gd name="adj2" fmla="val 10800001"/>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Tree>
    <p:extLst>
      <p:ext uri="{BB962C8B-B14F-4D97-AF65-F5344CB8AC3E}">
        <p14:creationId xmlns="" xmlns:p14="http://schemas.microsoft.com/office/powerpoint/2010/main" val="37322127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_Schluss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4869" y="2384108"/>
            <a:ext cx="7980362" cy="1044892"/>
          </a:xfrm>
          <a:ln w="12700">
            <a:noFill/>
          </a:ln>
        </p:spPr>
        <p:txBody>
          <a:bodyPr lIns="0" tIns="0" rIns="0" bIns="0"/>
          <a:lstStyle>
            <a:lvl1pPr>
              <a:defRPr sz="6000" cap="none" baseline="0">
                <a:solidFill>
                  <a:srgbClr val="004F9F"/>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6" name="Kreis 5"/>
          <p:cNvSpPr/>
          <p:nvPr userDrawn="1"/>
        </p:nvSpPr>
        <p:spPr>
          <a:xfrm rot="16200000">
            <a:off x="-1632996" y="564774"/>
            <a:ext cx="3240000" cy="3240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7" name="Kreis 6"/>
          <p:cNvSpPr/>
          <p:nvPr userDrawn="1"/>
        </p:nvSpPr>
        <p:spPr>
          <a:xfrm rot="10800000">
            <a:off x="1462168" y="5238000"/>
            <a:ext cx="3240000" cy="3240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a:off x="8301125" y="-1620001"/>
            <a:ext cx="3240000" cy="3240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5518692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Schluss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4869" y="2384108"/>
            <a:ext cx="7980362"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7" name="Kreis 6"/>
          <p:cNvSpPr/>
          <p:nvPr userDrawn="1"/>
        </p:nvSpPr>
        <p:spPr>
          <a:xfrm rot="10800000">
            <a:off x="1462168" y="5238000"/>
            <a:ext cx="3240000" cy="3240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a:off x="8301125" y="-1620001"/>
            <a:ext cx="3240000" cy="3240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1632996" y="564774"/>
            <a:ext cx="3240000" cy="3240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5103606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7_Schlussfolie">
    <p:bg>
      <p:bgPr>
        <a:solidFill>
          <a:srgbClr val="F393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4869" y="2384108"/>
            <a:ext cx="7980362"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7" name="Kreis 6"/>
          <p:cNvSpPr/>
          <p:nvPr userDrawn="1"/>
        </p:nvSpPr>
        <p:spPr>
          <a:xfrm rot="10800000">
            <a:off x="1462168" y="5238000"/>
            <a:ext cx="3240000" cy="3240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a:off x="8301125" y="-1620001"/>
            <a:ext cx="3240000" cy="3240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Kreis 8"/>
          <p:cNvSpPr/>
          <p:nvPr userDrawn="1"/>
        </p:nvSpPr>
        <p:spPr>
          <a:xfrm rot="16200000">
            <a:off x="-1632996" y="564774"/>
            <a:ext cx="3240000" cy="3240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27475218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8_Schlussfolie">
    <p:bg>
      <p:bgPr>
        <a:solidFill>
          <a:srgbClr val="00AA84"/>
        </a:solidFill>
        <a:effectLst/>
      </p:bgPr>
    </p:bg>
    <p:spTree>
      <p:nvGrpSpPr>
        <p:cNvPr id="1" name=""/>
        <p:cNvGrpSpPr/>
        <p:nvPr/>
      </p:nvGrpSpPr>
      <p:grpSpPr>
        <a:xfrm>
          <a:off x="0" y="0"/>
          <a:ext cx="0" cy="0"/>
          <a:chOff x="0" y="0"/>
          <a:chExt cx="0" cy="0"/>
        </a:xfrm>
      </p:grpSpPr>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7" name="Kreis 6"/>
          <p:cNvSpPr/>
          <p:nvPr userDrawn="1"/>
        </p:nvSpPr>
        <p:spPr>
          <a:xfrm rot="10800000">
            <a:off x="1462168" y="5238000"/>
            <a:ext cx="3240000" cy="3240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a:off x="8301125" y="-1620001"/>
            <a:ext cx="3240000" cy="3240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9" name="Title 1"/>
          <p:cNvSpPr>
            <a:spLocks noGrp="1"/>
          </p:cNvSpPr>
          <p:nvPr>
            <p:ph type="title" hasCustomPrompt="1"/>
          </p:nvPr>
        </p:nvSpPr>
        <p:spPr>
          <a:xfrm>
            <a:off x="2204869" y="2384108"/>
            <a:ext cx="7980362"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sp>
        <p:nvSpPr>
          <p:cNvPr id="10" name="Kreis 9"/>
          <p:cNvSpPr/>
          <p:nvPr userDrawn="1"/>
        </p:nvSpPr>
        <p:spPr>
          <a:xfrm rot="16200000">
            <a:off x="-1632996" y="564774"/>
            <a:ext cx="3240000" cy="3240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1882451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Schluss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67025" y="2384108"/>
            <a:ext cx="7980362" cy="1044892"/>
          </a:xfrm>
          <a:ln w="12700">
            <a:noFill/>
          </a:ln>
        </p:spPr>
        <p:txBody>
          <a:bodyPr lIns="0" tIns="0" rIns="0" bIns="0"/>
          <a:lstStyle>
            <a:lvl1pPr>
              <a:defRPr sz="6000" cap="none" baseline="0">
                <a:solidFill>
                  <a:srgbClr val="004F9F"/>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11" name="Kreis 10"/>
          <p:cNvSpPr/>
          <p:nvPr userDrawn="1"/>
        </p:nvSpPr>
        <p:spPr>
          <a:xfrm>
            <a:off x="-3240000" y="-3240000"/>
            <a:ext cx="6480000" cy="6480000"/>
          </a:xfrm>
          <a:prstGeom prst="pie">
            <a:avLst>
              <a:gd name="adj1" fmla="val 0"/>
              <a:gd name="adj2" fmla="val 5403244"/>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8505218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0_Schluss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67025" y="2384108"/>
            <a:ext cx="7980362"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11" name="Kreis 10"/>
          <p:cNvSpPr/>
          <p:nvPr userDrawn="1"/>
        </p:nvSpPr>
        <p:spPr>
          <a:xfrm>
            <a:off x="-3240000" y="-3240000"/>
            <a:ext cx="6480000" cy="6480000"/>
          </a:xfrm>
          <a:prstGeom prst="pie">
            <a:avLst>
              <a:gd name="adj1" fmla="val 0"/>
              <a:gd name="adj2" fmla="val 5403244"/>
            </a:avLst>
          </a:prstGeom>
          <a:solidFill>
            <a:srgbClr val="4F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0800849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1_Schlussfolie">
    <p:bg>
      <p:bgPr>
        <a:solidFill>
          <a:srgbClr val="F393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67025" y="2384108"/>
            <a:ext cx="7980362"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11" name="Kreis 10"/>
          <p:cNvSpPr/>
          <p:nvPr userDrawn="1"/>
        </p:nvSpPr>
        <p:spPr>
          <a:xfrm>
            <a:off x="-3240000" y="-3240000"/>
            <a:ext cx="6480000" cy="6480000"/>
          </a:xfrm>
          <a:prstGeom prst="pie">
            <a:avLst>
              <a:gd name="adj1" fmla="val 0"/>
              <a:gd name="adj2" fmla="val 5403244"/>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8491154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_Schlussfolie">
    <p:bg>
      <p:bgPr>
        <a:solidFill>
          <a:srgbClr val="00AA8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67025" y="2384108"/>
            <a:ext cx="7980362" cy="1044892"/>
          </a:xfrm>
          <a:ln w="12700">
            <a:noFill/>
          </a:ln>
        </p:spPr>
        <p:txBody>
          <a:bodyPr lIns="0" tIns="0" rIns="0" bIns="0"/>
          <a:lstStyle>
            <a:lvl1pPr>
              <a:defRPr sz="6000" cap="none" baseline="0">
                <a:solidFill>
                  <a:schemeClr val="bg1"/>
                </a:solidFill>
              </a:defRPr>
            </a:lvl1pPr>
          </a:lstStyle>
          <a:p>
            <a:r>
              <a:rPr lang="de-DE" dirty="0" smtClean="0"/>
              <a:t>TEXT</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5533086"/>
            <a:ext cx="3219818" cy="644400"/>
          </a:xfrm>
          <a:prstGeom prst="rect">
            <a:avLst/>
          </a:prstGeom>
        </p:spPr>
      </p:pic>
      <p:sp>
        <p:nvSpPr>
          <p:cNvPr id="11" name="Kreis 10"/>
          <p:cNvSpPr/>
          <p:nvPr userDrawn="1"/>
        </p:nvSpPr>
        <p:spPr>
          <a:xfrm>
            <a:off x="-3240000" y="-3240000"/>
            <a:ext cx="6480000" cy="6480000"/>
          </a:xfrm>
          <a:prstGeom prst="pie">
            <a:avLst>
              <a:gd name="adj1" fmla="val 0"/>
              <a:gd name="adj2" fmla="val 5403244"/>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001384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8096" y="2079760"/>
            <a:ext cx="7256463" cy="1356360"/>
          </a:xfrm>
        </p:spPr>
        <p:txBody>
          <a:bodyPr anchor="b"/>
          <a:lstStyle>
            <a:lvl1pPr algn="l">
              <a:defRPr lang="en-US" dirty="0">
                <a:solidFill>
                  <a:srgbClr val="004F9F"/>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408096" y="3595029"/>
            <a:ext cx="7256463" cy="720000"/>
          </a:xfrm>
        </p:spPr>
        <p:txBody>
          <a:bodyPr/>
          <a:lstStyle>
            <a:lvl1pPr marL="0" indent="0" algn="l">
              <a:lnSpc>
                <a:spcPct val="105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7" name="Kreis 6"/>
          <p:cNvSpPr/>
          <p:nvPr userDrawn="1"/>
        </p:nvSpPr>
        <p:spPr>
          <a:xfrm rot="16200000">
            <a:off x="-1632996" y="3026498"/>
            <a:ext cx="3240000" cy="3240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a:off x="2408096" y="-1620000"/>
            <a:ext cx="3240000" cy="3240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10800000">
            <a:off x="10572000" y="5238000"/>
            <a:ext cx="3240000" cy="3240000"/>
          </a:xfrm>
          <a:prstGeom prst="pie">
            <a:avLst>
              <a:gd name="adj1" fmla="val 0"/>
              <a:gd name="adj2" fmla="val 5401337"/>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3174458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elfolie">
    <p:bg>
      <p:bgPr>
        <a:solidFill>
          <a:srgbClr val="004F9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8096" y="2079760"/>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408096" y="3595029"/>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7" name="Kreis 6"/>
          <p:cNvSpPr/>
          <p:nvPr userDrawn="1"/>
        </p:nvSpPr>
        <p:spPr>
          <a:xfrm rot="16200000">
            <a:off x="-1632996" y="3026498"/>
            <a:ext cx="3240000" cy="3240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a:off x="2408096" y="-1620000"/>
            <a:ext cx="3240000" cy="3240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10800000">
            <a:off x="10572000" y="5238000"/>
            <a:ext cx="3240000" cy="3240000"/>
          </a:xfrm>
          <a:prstGeom prst="pie">
            <a:avLst>
              <a:gd name="adj1" fmla="val 0"/>
              <a:gd name="adj2" fmla="val 5401337"/>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2960337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elfolie">
    <p:bg>
      <p:bgPr>
        <a:solidFill>
          <a:srgbClr val="F39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8096" y="2079760"/>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408096" y="3595029"/>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7" name="Kreis 6"/>
          <p:cNvSpPr/>
          <p:nvPr userDrawn="1"/>
        </p:nvSpPr>
        <p:spPr>
          <a:xfrm rot="16200000">
            <a:off x="-1632996" y="3026498"/>
            <a:ext cx="3240000" cy="32400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a:off x="2408096" y="-1620000"/>
            <a:ext cx="3240000" cy="3240000"/>
          </a:xfrm>
          <a:prstGeom prst="pie">
            <a:avLst>
              <a:gd name="adj1" fmla="val 0"/>
              <a:gd name="adj2" fmla="val 10800001"/>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10800000">
            <a:off x="10572000" y="5238000"/>
            <a:ext cx="3240000" cy="3240000"/>
          </a:xfrm>
          <a:prstGeom prst="pie">
            <a:avLst>
              <a:gd name="adj1" fmla="val 0"/>
              <a:gd name="adj2" fmla="val 5401337"/>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5650555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elfolie">
    <p:bg>
      <p:bgPr>
        <a:solidFill>
          <a:srgbClr val="00AA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8096" y="2079760"/>
            <a:ext cx="7256463" cy="1356360"/>
          </a:xfrm>
        </p:spPr>
        <p:txBody>
          <a:bodyPr anchor="b"/>
          <a:lstStyle>
            <a:lvl1pPr algn="l">
              <a:defRPr sz="3600" cap="all" baseline="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408096" y="3595029"/>
            <a:ext cx="7256463" cy="720000"/>
          </a:xfrm>
        </p:spPr>
        <p:txBody>
          <a:bodyPr/>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7" name="Kreis 6"/>
          <p:cNvSpPr/>
          <p:nvPr userDrawn="1"/>
        </p:nvSpPr>
        <p:spPr>
          <a:xfrm rot="16200000">
            <a:off x="-1632996" y="3026498"/>
            <a:ext cx="3240000" cy="3240000"/>
          </a:xfrm>
          <a:prstGeom prst="pie">
            <a:avLst>
              <a:gd name="adj1" fmla="val 0"/>
              <a:gd name="adj2" fmla="val 10800001"/>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16" name="Kreis 15"/>
          <p:cNvSpPr/>
          <p:nvPr userDrawn="1"/>
        </p:nvSpPr>
        <p:spPr>
          <a:xfrm>
            <a:off x="2408096" y="-1620000"/>
            <a:ext cx="3240000" cy="32400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
        <p:nvSpPr>
          <p:cNvPr id="8" name="Kreis 7"/>
          <p:cNvSpPr/>
          <p:nvPr userDrawn="1"/>
        </p:nvSpPr>
        <p:spPr>
          <a:xfrm rot="10800000">
            <a:off x="10572000" y="5238000"/>
            <a:ext cx="3240000" cy="3240000"/>
          </a:xfrm>
          <a:prstGeom prst="pie">
            <a:avLst>
              <a:gd name="adj1" fmla="val 0"/>
              <a:gd name="adj2" fmla="val 5401337"/>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84183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el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000" y="2281238"/>
            <a:ext cx="7256463" cy="1356360"/>
          </a:xfrm>
        </p:spPr>
        <p:txBody>
          <a:bodyPr anchor="b"/>
          <a:lstStyle>
            <a:lvl1pPr algn="l">
              <a:defRPr sz="3600" cap="all" baseline="0">
                <a:solidFill>
                  <a:srgbClr val="004F9F"/>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3276000" y="3796507"/>
            <a:ext cx="7256463" cy="720000"/>
          </a:xfrm>
        </p:spPr>
        <p:txBody>
          <a:bodyPr/>
          <a:lstStyle>
            <a:lvl1pPr marL="0" indent="0" algn="l">
              <a:lnSpc>
                <a:spcPct val="105000"/>
              </a:lnSpc>
              <a:buNone/>
              <a:defRPr sz="1800">
                <a:solidFill>
                  <a:srgbClr val="E404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5" name="Bild 4" descr="B_SEN_BJF_Logo_DE_H_PW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21307" y="654050"/>
            <a:ext cx="3219818" cy="644400"/>
          </a:xfrm>
          <a:prstGeom prst="rect">
            <a:avLst/>
          </a:prstGeom>
        </p:spPr>
      </p:pic>
      <p:sp>
        <p:nvSpPr>
          <p:cNvPr id="6" name="Kreis 5"/>
          <p:cNvSpPr/>
          <p:nvPr userDrawn="1"/>
        </p:nvSpPr>
        <p:spPr>
          <a:xfrm>
            <a:off x="-3238849" y="-3240000"/>
            <a:ext cx="6480000" cy="6480000"/>
          </a:xfrm>
          <a:prstGeom prst="pie">
            <a:avLst>
              <a:gd name="adj1" fmla="val 0"/>
              <a:gd name="adj2" fmla="val 5403244"/>
            </a:avLst>
          </a:prstGeom>
          <a:solidFill>
            <a:srgbClr val="E40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p:txBody>
      </p:sp>
    </p:spTree>
    <p:extLst>
      <p:ext uri="{BB962C8B-B14F-4D97-AF65-F5344CB8AC3E}">
        <p14:creationId xmlns="" xmlns:p14="http://schemas.microsoft.com/office/powerpoint/2010/main" val="113065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699" y="667859"/>
            <a:ext cx="10895013" cy="1080000"/>
          </a:xfrm>
          <a:prstGeom prst="rect">
            <a:avLst/>
          </a:prstGeom>
        </p:spPr>
        <p:txBody>
          <a:bodyPr vert="horz" lIns="0" tIns="0" rIns="0" bIns="0" rtlCol="0" anchor="t" anchorCtr="0">
            <a:noAutofit/>
          </a:bodyPr>
          <a:lstStyle/>
          <a:p>
            <a:r>
              <a:rPr lang="de-DE" dirty="0"/>
              <a:t>Mastertitelformat bearbeiten</a:t>
            </a:r>
            <a:endParaRPr lang="en-US" dirty="0"/>
          </a:p>
        </p:txBody>
      </p:sp>
      <p:sp>
        <p:nvSpPr>
          <p:cNvPr id="3" name="Text Placeholder 2"/>
          <p:cNvSpPr>
            <a:spLocks noGrp="1"/>
          </p:cNvSpPr>
          <p:nvPr>
            <p:ph type="body" idx="1"/>
          </p:nvPr>
        </p:nvSpPr>
        <p:spPr>
          <a:xfrm>
            <a:off x="647699" y="2024064"/>
            <a:ext cx="10895013" cy="388937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10074273" y="6429989"/>
            <a:ext cx="815976" cy="192887"/>
          </a:xfrm>
          <a:prstGeom prst="rect">
            <a:avLst/>
          </a:prstGeom>
        </p:spPr>
        <p:txBody>
          <a:bodyPr vert="horz" lIns="0" tIns="0" rIns="0" bIns="0" rtlCol="0" anchor="t" anchorCtr="0">
            <a:noAutofit/>
          </a:bodyPr>
          <a:lstStyle>
            <a:lvl1pPr algn="r">
              <a:defRPr sz="900">
                <a:solidFill>
                  <a:schemeClr val="tx1"/>
                </a:solidFill>
              </a:defRPr>
            </a:lvl1pPr>
          </a:lstStyle>
          <a:p>
            <a:fld id="{62158521-A358-4D98-9DFC-8B7F9FFFC135}" type="datetime1">
              <a:rPr lang="de-DE" smtClean="0"/>
              <a:pPr/>
              <a:t>18.05.2022</a:t>
            </a:fld>
            <a:endParaRPr lang="de-DE"/>
          </a:p>
        </p:txBody>
      </p:sp>
      <p:sp>
        <p:nvSpPr>
          <p:cNvPr id="5" name="Footer Placeholder 4"/>
          <p:cNvSpPr>
            <a:spLocks noGrp="1"/>
          </p:cNvSpPr>
          <p:nvPr>
            <p:ph type="ftr" sz="quarter" idx="3"/>
          </p:nvPr>
        </p:nvSpPr>
        <p:spPr>
          <a:xfrm>
            <a:off x="1371600" y="6429989"/>
            <a:ext cx="8618220" cy="192887"/>
          </a:xfrm>
          <a:prstGeom prst="rect">
            <a:avLst/>
          </a:prstGeom>
        </p:spPr>
        <p:txBody>
          <a:bodyPr vert="horz" lIns="0" tIns="0" rIns="0" bIns="0" rtlCol="0" anchor="t" anchorCtr="0">
            <a:noAutofit/>
          </a:bodyPr>
          <a:lstStyle>
            <a:lvl1pPr algn="l">
              <a:defRPr sz="900">
                <a:solidFill>
                  <a:schemeClr val="tx1"/>
                </a:solidFill>
              </a:defRPr>
            </a:lvl1pPr>
          </a:lstStyle>
          <a:p>
            <a:r>
              <a:rPr lang="de-DE" smtClean="0"/>
              <a:t>Fachtag "Radfahren und Schule"</a:t>
            </a:r>
            <a:endParaRPr lang="de-DE"/>
          </a:p>
        </p:txBody>
      </p:sp>
      <p:sp>
        <p:nvSpPr>
          <p:cNvPr id="6" name="Slide Number Placeholder 5"/>
          <p:cNvSpPr>
            <a:spLocks noGrp="1"/>
          </p:cNvSpPr>
          <p:nvPr>
            <p:ph type="sldNum" sz="quarter" idx="4"/>
          </p:nvPr>
        </p:nvSpPr>
        <p:spPr>
          <a:xfrm>
            <a:off x="647699" y="6429989"/>
            <a:ext cx="640773" cy="192887"/>
          </a:xfrm>
          <a:prstGeom prst="rect">
            <a:avLst/>
          </a:prstGeom>
        </p:spPr>
        <p:txBody>
          <a:bodyPr vert="horz" lIns="0" tIns="0" rIns="0" bIns="0" rtlCol="0" anchor="t" anchorCtr="0">
            <a:noAutofit/>
          </a:bodyPr>
          <a:lstStyle>
            <a:lvl1pPr algn="l">
              <a:defRPr sz="900">
                <a:solidFill>
                  <a:schemeClr val="tx1"/>
                </a:solidFill>
              </a:defRPr>
            </a:lvl1pPr>
          </a:lstStyle>
          <a:p>
            <a:r>
              <a:rPr lang="de-DE"/>
              <a:t>Seite </a:t>
            </a:r>
            <a:fld id="{073DE812-22F6-49E4-B754-747D11D93214}" type="slidenum">
              <a:rPr lang="de-DE" smtClean="0"/>
              <a:pPr/>
              <a:t>‹Nr.›</a:t>
            </a:fld>
            <a:endParaRPr lang="de-DE"/>
          </a:p>
        </p:txBody>
      </p:sp>
      <p:pic>
        <p:nvPicPr>
          <p:cNvPr id="16" name="Grafik 15">
            <a:extLst>
              <a:ext uri="{FF2B5EF4-FFF2-40B4-BE49-F238E27FC236}">
                <a16:creationId xmlns="" xmlns:a16="http://schemas.microsoft.com/office/drawing/2014/main" id="{E452C28B-9230-4019-9837-A0776017D8F0}"/>
              </a:ext>
            </a:extLst>
          </p:cNvPr>
          <p:cNvPicPr>
            <a:picLocks noChangeAspect="1"/>
          </p:cNvPicPr>
          <p:nvPr/>
        </p:nvPicPr>
        <p:blipFill>
          <a:blip r:embed="rId49" cstate="print">
            <a:extLst>
              <a:ext uri="{28A0092B-C50C-407E-A947-70E740481C1C}">
                <a14:useLocalDpi xmlns="" xmlns:a14="http://schemas.microsoft.com/office/drawing/2010/main" val="0"/>
              </a:ext>
              <a:ext uri="{96DAC541-7B7A-43D3-8B79-37D633B846F1}">
                <asvg:svgBlip xmlns="" xmlns:asvg="http://schemas.microsoft.com/office/drawing/2016/SVG/main" r:embed="rId50"/>
              </a:ext>
            </a:extLst>
          </a:blip>
          <a:stretch>
            <a:fillRect/>
          </a:stretch>
        </p:blipFill>
        <p:spPr>
          <a:xfrm>
            <a:off x="11183917" y="6229154"/>
            <a:ext cx="662400" cy="330616"/>
          </a:xfrm>
          <a:prstGeom prst="rect">
            <a:avLst/>
          </a:prstGeom>
        </p:spPr>
      </p:pic>
    </p:spTree>
    <p:extLst>
      <p:ext uri="{BB962C8B-B14F-4D97-AF65-F5344CB8AC3E}">
        <p14:creationId xmlns="" xmlns:p14="http://schemas.microsoft.com/office/powerpoint/2010/main" val="1080514955"/>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23" r:id="rId4"/>
    <p:sldLayoutId id="2147483724" r:id="rId5"/>
    <p:sldLayoutId id="2147483714" r:id="rId6"/>
    <p:sldLayoutId id="2147483725" r:id="rId7"/>
    <p:sldLayoutId id="2147483726" r:id="rId8"/>
    <p:sldLayoutId id="2147483661" r:id="rId9"/>
    <p:sldLayoutId id="2147483727" r:id="rId10"/>
    <p:sldLayoutId id="2147483728" r:id="rId11"/>
    <p:sldLayoutId id="2147483729" r:id="rId12"/>
    <p:sldLayoutId id="2147483671" r:id="rId13"/>
    <p:sldLayoutId id="2147483702" r:id="rId14"/>
    <p:sldLayoutId id="2147483730" r:id="rId15"/>
    <p:sldLayoutId id="2147483731" r:id="rId16"/>
    <p:sldLayoutId id="2147483703" r:id="rId17"/>
    <p:sldLayoutId id="2147483732" r:id="rId18"/>
    <p:sldLayoutId id="2147483733" r:id="rId19"/>
    <p:sldLayoutId id="2147483672" r:id="rId20"/>
    <p:sldLayoutId id="2147483735" r:id="rId21"/>
    <p:sldLayoutId id="2147483747" r:id="rId22"/>
    <p:sldLayoutId id="2147483736" r:id="rId23"/>
    <p:sldLayoutId id="2147483737" r:id="rId24"/>
    <p:sldLayoutId id="2147483738" r:id="rId25"/>
    <p:sldLayoutId id="2147483662" r:id="rId26"/>
    <p:sldLayoutId id="2147483668" r:id="rId27"/>
    <p:sldLayoutId id="2147483669" r:id="rId28"/>
    <p:sldLayoutId id="2147483682" r:id="rId29"/>
    <p:sldLayoutId id="2147483670" r:id="rId30"/>
    <p:sldLayoutId id="2147483709" r:id="rId31"/>
    <p:sldLayoutId id="2147483666" r:id="rId32"/>
    <p:sldLayoutId id="2147483667" r:id="rId33"/>
    <p:sldLayoutId id="2147483739" r:id="rId34"/>
    <p:sldLayoutId id="2147483715" r:id="rId35"/>
    <p:sldLayoutId id="2147483740" r:id="rId36"/>
    <p:sldLayoutId id="2147483717" r:id="rId37"/>
    <p:sldLayoutId id="2147483720" r:id="rId38"/>
    <p:sldLayoutId id="2147483741" r:id="rId39"/>
    <p:sldLayoutId id="2147483719" r:id="rId40"/>
    <p:sldLayoutId id="2147483742" r:id="rId41"/>
    <p:sldLayoutId id="2147483746" r:id="rId42"/>
    <p:sldLayoutId id="2147483721" r:id="rId43"/>
    <p:sldLayoutId id="2147483718" r:id="rId44"/>
    <p:sldLayoutId id="2147483743" r:id="rId45"/>
    <p:sldLayoutId id="2147483744" r:id="rId46"/>
    <p:sldLayoutId id="2147483745" r:id="rId47"/>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000" b="1" kern="1200" cap="none" spc="0" baseline="0">
          <a:solidFill>
            <a:schemeClr val="tx1"/>
          </a:solidFill>
          <a:latin typeface="+mj-lt"/>
          <a:ea typeface="+mj-ea"/>
          <a:cs typeface="+mj-cs"/>
        </a:defRPr>
      </a:lvl1pPr>
    </p:titleStyle>
    <p:bodyStyle>
      <a:lvl1pPr marL="1778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3556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539750" indent="-1841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71913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896938"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08" userDrawn="1">
          <p15:clr>
            <a:srgbClr val="F26B43"/>
          </p15:clr>
        </p15:guide>
        <p15:guide id="2" pos="7271" userDrawn="1">
          <p15:clr>
            <a:srgbClr val="F26B43"/>
          </p15:clr>
        </p15:guide>
        <p15:guide id="6" pos="3840" userDrawn="1">
          <p15:clr>
            <a:srgbClr val="F26B43"/>
          </p15:clr>
        </p15:guide>
        <p15:guide id="8" orient="horz" pos="2160" userDrawn="1">
          <p15:clr>
            <a:srgbClr val="F26B43"/>
          </p15:clr>
        </p15:guide>
        <p15:guide id="11" orient="horz" pos="1275" userDrawn="1">
          <p15:clr>
            <a:srgbClr val="F26B43"/>
          </p15:clr>
        </p15:guide>
        <p15:guide id="13" orient="horz" pos="414" userDrawn="1">
          <p15:clr>
            <a:srgbClr val="F26B43"/>
          </p15:clr>
        </p15:guide>
        <p15:guide id="15"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ildungsserver.berlin-brandenburg.de/"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verkehrshelden.com/programm/roller-fit" TargetMode="External"/><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mailto:Harald.petters@senbjf.berlin.de"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erlin.de/sen/bildung/schule/rechtsvorschriften/"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ldungsserver.berlin-brandenburg.de/verkehrserziehung" TargetMode="Externa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berlin.de/sen/bildung/lebenslanges-lernen/lernorte/jugendverkehrsschulen/" TargetMode="External"/><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nfallkasse-berlin.de/unterrichtseinheiten"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erlin.de/sen/bjf/stark-trotz-corona/" TargetMode="External"/><Relationship Id="rId1" Type="http://schemas.openxmlformats.org/officeDocument/2006/relationships/slideLayout" Target="../slideLayouts/slideLayout2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08096" y="2079759"/>
            <a:ext cx="7256463" cy="2029661"/>
          </a:xfrm>
        </p:spPr>
        <p:txBody>
          <a:bodyPr/>
          <a:lstStyle/>
          <a:p>
            <a:r>
              <a:rPr lang="de-DE" dirty="0" smtClean="0"/>
              <a:t>Radfahren und Schule </a:t>
            </a:r>
            <a:br>
              <a:rPr lang="de-DE" dirty="0" smtClean="0"/>
            </a:br>
            <a:r>
              <a:rPr lang="de-DE" dirty="0" smtClean="0"/>
              <a:t>in Gegenwart und Zukunft</a:t>
            </a:r>
            <a:endParaRPr lang="de-DE" dirty="0"/>
          </a:p>
        </p:txBody>
      </p:sp>
    </p:spTree>
    <p:extLst>
      <p:ext uri="{BB962C8B-B14F-4D97-AF65-F5344CB8AC3E}">
        <p14:creationId xmlns="" xmlns:p14="http://schemas.microsoft.com/office/powerpoint/2010/main" val="346987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 der Mobilitätsbildung</a:t>
            </a:r>
            <a:endParaRPr lang="de-DE" dirty="0"/>
          </a:p>
        </p:txBody>
      </p:sp>
      <p:sp>
        <p:nvSpPr>
          <p:cNvPr id="3" name="Inhaltsplatzhalter 2"/>
          <p:cNvSpPr>
            <a:spLocks noGrp="1"/>
          </p:cNvSpPr>
          <p:nvPr>
            <p:ph idx="1"/>
          </p:nvPr>
        </p:nvSpPr>
        <p:spPr/>
        <p:txBody>
          <a:bodyPr/>
          <a:lstStyle/>
          <a:p>
            <a:pPr marL="0" indent="0">
              <a:buNone/>
            </a:pPr>
            <a:endParaRPr lang="de-DE" dirty="0" smtClean="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10</a:t>
            </a:fld>
            <a:endParaRPr lang="de-DE"/>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699" y="2714827"/>
            <a:ext cx="3456384" cy="8015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4579" y="1758328"/>
            <a:ext cx="2857500"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hteck 6"/>
          <p:cNvSpPr/>
          <p:nvPr/>
        </p:nvSpPr>
        <p:spPr>
          <a:xfrm>
            <a:off x="647699" y="4691113"/>
            <a:ext cx="6096000" cy="646331"/>
          </a:xfrm>
          <a:prstGeom prst="rect">
            <a:avLst/>
          </a:prstGeom>
        </p:spPr>
        <p:txBody>
          <a:bodyPr>
            <a:spAutoFit/>
          </a:bodyPr>
          <a:lstStyle/>
          <a:p>
            <a:r>
              <a:rPr lang="de-DE" dirty="0"/>
              <a:t>Ziel der „Vision Zero“: </a:t>
            </a:r>
          </a:p>
          <a:p>
            <a:r>
              <a:rPr lang="de-DE" dirty="0"/>
              <a:t>Keine Toten und Schwerverletzten im Straßenverkehr</a:t>
            </a:r>
          </a:p>
        </p:txBody>
      </p:sp>
      <p:sp>
        <p:nvSpPr>
          <p:cNvPr id="11" name="Rechteck 10"/>
          <p:cNvSpPr/>
          <p:nvPr/>
        </p:nvSpPr>
        <p:spPr>
          <a:xfrm>
            <a:off x="6494032" y="4787423"/>
            <a:ext cx="5697968" cy="923330"/>
          </a:xfrm>
          <a:prstGeom prst="rect">
            <a:avLst/>
          </a:prstGeom>
        </p:spPr>
        <p:txBody>
          <a:bodyPr wrap="square">
            <a:spAutoFit/>
          </a:bodyPr>
          <a:lstStyle/>
          <a:p>
            <a:r>
              <a:rPr lang="de-DE" dirty="0"/>
              <a:t>Globales Ziel 13 für nachhaltige Entwicklung: </a:t>
            </a:r>
          </a:p>
          <a:p>
            <a:r>
              <a:rPr lang="de-DE" dirty="0"/>
              <a:t>Umgehend Maßnahmen zur Bekämpfung des Klimawandels und seiner Auswirkungen ergreifen</a:t>
            </a:r>
          </a:p>
        </p:txBody>
      </p:sp>
    </p:spTree>
    <p:extLst>
      <p:ext uri="{BB962C8B-B14F-4D97-AF65-F5344CB8AC3E}">
        <p14:creationId xmlns="" xmlns:p14="http://schemas.microsoft.com/office/powerpoint/2010/main" val="161695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Die Zukunft … </a:t>
            </a:r>
            <a:br>
              <a:rPr lang="de-DE" dirty="0" smtClean="0"/>
            </a:br>
            <a:r>
              <a:rPr lang="de-DE" dirty="0"/>
              <a:t/>
            </a:r>
            <a:br>
              <a:rPr lang="de-DE" dirty="0"/>
            </a:br>
            <a:r>
              <a:rPr lang="de-DE" dirty="0" smtClean="0"/>
              <a:t>… </a:t>
            </a:r>
            <a:r>
              <a:rPr lang="de-DE" cap="none" dirty="0" smtClean="0"/>
              <a:t>hat bereits begonnen</a:t>
            </a:r>
            <a:endParaRPr lang="de-DE" cap="none" dirty="0"/>
          </a:p>
        </p:txBody>
      </p:sp>
      <p:sp>
        <p:nvSpPr>
          <p:cNvPr id="3" name="Textplatzhalter 2"/>
          <p:cNvSpPr>
            <a:spLocks noGrp="1"/>
          </p:cNvSpPr>
          <p:nvPr>
            <p:ph type="body" sz="quarter" idx="13"/>
          </p:nvPr>
        </p:nvSpPr>
        <p:spPr/>
        <p:txBody>
          <a:bodyPr/>
          <a:lstStyle/>
          <a:p>
            <a:endParaRPr lang="de-DE"/>
          </a:p>
        </p:txBody>
      </p:sp>
      <p:sp>
        <p:nvSpPr>
          <p:cNvPr id="4" name="Textplatzhalter 3"/>
          <p:cNvSpPr>
            <a:spLocks noGrp="1"/>
          </p:cNvSpPr>
          <p:nvPr>
            <p:ph type="body" sz="quarter" idx="15"/>
          </p:nvPr>
        </p:nvSpPr>
        <p:spPr/>
        <p:txBody>
          <a:bodyPr/>
          <a:lstStyle/>
          <a:p>
            <a:endParaRPr lang="de-DE"/>
          </a:p>
        </p:txBody>
      </p:sp>
    </p:spTree>
    <p:extLst>
      <p:ext uri="{BB962C8B-B14F-4D97-AF65-F5344CB8AC3E}">
        <p14:creationId xmlns="" xmlns:p14="http://schemas.microsoft.com/office/powerpoint/2010/main" val="3454958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Richtlinien der Regierungspolitik 2021-2026</a:t>
            </a:r>
            <a:endParaRPr lang="de-DE" dirty="0"/>
          </a:p>
        </p:txBody>
      </p:sp>
      <p:sp>
        <p:nvSpPr>
          <p:cNvPr id="3" name="Inhaltsplatzhalter 2"/>
          <p:cNvSpPr>
            <a:spLocks noGrp="1"/>
          </p:cNvSpPr>
          <p:nvPr>
            <p:ph idx="1"/>
          </p:nvPr>
        </p:nvSpPr>
        <p:spPr>
          <a:xfrm>
            <a:off x="647700" y="2024064"/>
            <a:ext cx="5056414" cy="3889375"/>
          </a:xfrm>
        </p:spPr>
        <p:txBody>
          <a:bodyPr/>
          <a:lstStyle/>
          <a:p>
            <a:pPr>
              <a:buNone/>
            </a:pPr>
            <a:r>
              <a:rPr lang="de-DE" b="1" dirty="0" smtClean="0"/>
              <a:t>Mobilität</a:t>
            </a:r>
            <a:endParaRPr lang="de-DE" dirty="0" smtClean="0"/>
          </a:p>
          <a:p>
            <a:pPr lvl="0">
              <a:buNone/>
            </a:pPr>
            <a:r>
              <a:rPr lang="de-DE" dirty="0" smtClean="0"/>
              <a:t> </a:t>
            </a:r>
            <a:r>
              <a:rPr lang="de-DE" dirty="0" smtClean="0"/>
              <a:t>Der Senat will für Kinder und Jugendliche sichere Wege </a:t>
            </a:r>
            <a:r>
              <a:rPr lang="de-DE" dirty="0" smtClean="0"/>
              <a:t>schaffen.</a:t>
            </a:r>
            <a:endParaRPr lang="de-DE" dirty="0" smtClean="0"/>
          </a:p>
          <a:p>
            <a:pPr lvl="0">
              <a:buNone/>
            </a:pPr>
            <a:r>
              <a:rPr lang="de-DE" dirty="0" smtClean="0"/>
              <a:t>Jugendverkehrsschulen </a:t>
            </a:r>
            <a:r>
              <a:rPr lang="de-DE" dirty="0" smtClean="0"/>
              <a:t>werden mit einer fachlich-pädagogisch qualifizierten Stelle in jeder Jugendverkehrsschule ausgestattet. </a:t>
            </a:r>
          </a:p>
          <a:p>
            <a:pPr lvl="0">
              <a:buNone/>
            </a:pPr>
            <a:r>
              <a:rPr lang="de-DE" dirty="0" smtClean="0"/>
              <a:t>Die </a:t>
            </a:r>
            <a:r>
              <a:rPr lang="de-DE" dirty="0" smtClean="0"/>
              <a:t>Radfahrausbildung an den Schulen wird hinsichtlich einer größeren Praxisnähe </a:t>
            </a:r>
            <a:r>
              <a:rPr lang="de-DE" dirty="0" smtClean="0"/>
              <a:t>überprüft</a:t>
            </a:r>
          </a:p>
          <a:p>
            <a:pPr lvl="0">
              <a:buNone/>
            </a:pPr>
            <a:endParaRPr lang="de-DE" dirty="0" smtClean="0"/>
          </a:p>
          <a:p>
            <a:pPr>
              <a:buNone/>
            </a:pPr>
            <a:r>
              <a:rPr lang="de-DE" b="1" dirty="0" smtClean="0"/>
              <a:t>Bildung, Jugend und Familie</a:t>
            </a:r>
            <a:endParaRPr lang="de-DE" dirty="0" smtClean="0"/>
          </a:p>
          <a:p>
            <a:pPr lvl="0">
              <a:buNone/>
            </a:pPr>
            <a:r>
              <a:rPr lang="de-DE" dirty="0" smtClean="0"/>
              <a:t>Der </a:t>
            </a:r>
            <a:r>
              <a:rPr lang="de-DE" dirty="0" smtClean="0"/>
              <a:t>Senat </a:t>
            </a:r>
            <a:r>
              <a:rPr lang="de-DE" dirty="0" smtClean="0"/>
              <a:t>will </a:t>
            </a:r>
            <a:r>
              <a:rPr lang="de-DE" dirty="0" smtClean="0"/>
              <a:t>die Jugendverkehrsschulen nachhaltig sichern.</a:t>
            </a:r>
          </a:p>
          <a:p>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12</a:t>
            </a:fld>
            <a:endParaRPr lang="de-DE"/>
          </a:p>
        </p:txBody>
      </p:sp>
      <p:pic>
        <p:nvPicPr>
          <p:cNvPr id="2050" name="Picture 2" descr="C:\Users\Harald Petters\Pictures\Sony_bis_März2020\100ANDRO\DSC_0438.JPG"/>
          <p:cNvPicPr>
            <a:picLocks noChangeAspect="1" noChangeArrowheads="1"/>
          </p:cNvPicPr>
          <p:nvPr/>
        </p:nvPicPr>
        <p:blipFill>
          <a:blip r:embed="rId2" cstate="print"/>
          <a:srcRect/>
          <a:stretch>
            <a:fillRect/>
          </a:stretch>
        </p:blipFill>
        <p:spPr bwMode="auto">
          <a:xfrm>
            <a:off x="5981676" y="1946469"/>
            <a:ext cx="5702323" cy="32061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Mobilitätsgesetz</a:t>
            </a:r>
            <a:endParaRPr lang="de-DE" dirty="0"/>
          </a:p>
        </p:txBody>
      </p:sp>
      <p:sp>
        <p:nvSpPr>
          <p:cNvPr id="3" name="Inhaltsplatzhalter 2"/>
          <p:cNvSpPr>
            <a:spLocks noGrp="1"/>
          </p:cNvSpPr>
          <p:nvPr>
            <p:ph idx="1"/>
          </p:nvPr>
        </p:nvSpPr>
        <p:spPr/>
        <p:txBody>
          <a:bodyPr/>
          <a:lstStyle/>
          <a:p>
            <a:r>
              <a:rPr lang="de-DE" dirty="0" smtClean="0"/>
              <a:t>§ 11 a: </a:t>
            </a:r>
            <a:r>
              <a:rPr lang="de-DE" dirty="0"/>
              <a:t>Angebote der </a:t>
            </a:r>
            <a:r>
              <a:rPr lang="de-DE" b="1" dirty="0"/>
              <a:t>Mobilitätsbildung</a:t>
            </a:r>
            <a:r>
              <a:rPr lang="de-DE" dirty="0"/>
              <a:t> zur selbstbestimmten, stadt-, umwelt- und klimaverträglichen Ausgestaltung der </a:t>
            </a:r>
            <a:r>
              <a:rPr lang="de-DE" dirty="0" smtClean="0"/>
              <a:t>Mobilitätsbedürfnisse</a:t>
            </a:r>
          </a:p>
          <a:p>
            <a:endParaRPr lang="de-DE" dirty="0" smtClean="0"/>
          </a:p>
          <a:p>
            <a:r>
              <a:rPr lang="de-DE" dirty="0"/>
              <a:t>§ 50 (6</a:t>
            </a:r>
            <a:r>
              <a:rPr lang="de-DE" dirty="0" smtClean="0"/>
              <a:t>): </a:t>
            </a:r>
            <a:r>
              <a:rPr lang="de-DE" dirty="0"/>
              <a:t>Förderung der </a:t>
            </a:r>
            <a:r>
              <a:rPr lang="de-DE" b="1" dirty="0"/>
              <a:t>Selbstständigkeit von Kindern</a:t>
            </a:r>
            <a:r>
              <a:rPr lang="de-DE" dirty="0"/>
              <a:t> im </a:t>
            </a:r>
            <a:r>
              <a:rPr lang="de-DE" dirty="0" smtClean="0"/>
              <a:t>Fußverkehr</a:t>
            </a:r>
          </a:p>
          <a:p>
            <a:endParaRPr lang="de-DE" dirty="0" smtClean="0"/>
          </a:p>
          <a:p>
            <a:endParaRPr lang="de-DE" dirty="0"/>
          </a:p>
          <a:p>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13</a:t>
            </a:fld>
            <a:endParaRPr lang="de-DE"/>
          </a:p>
        </p:txBody>
      </p:sp>
      <p:pic>
        <p:nvPicPr>
          <p:cNvPr id="8" name="Bildplatzhalter 7"/>
          <p:cNvPicPr>
            <a:picLocks noGrp="1" noChangeAspect="1"/>
          </p:cNvPicPr>
          <p:nvPr>
            <p:ph type="pic" sz="quarter" idx="14"/>
          </p:nvPr>
        </p:nvPicPr>
        <p:blipFill>
          <a:blip r:embed="rId2" cstate="print"/>
          <a:srcRect t="10811" b="10811"/>
          <a:stretch>
            <a:fillRect/>
          </a:stretch>
        </p:blipFill>
        <p:spPr>
          <a:prstGeom prst="rect">
            <a:avLst/>
          </a:prstGeom>
        </p:spPr>
      </p:pic>
    </p:spTree>
    <p:extLst>
      <p:ext uri="{BB962C8B-B14F-4D97-AF65-F5344CB8AC3E}">
        <p14:creationId xmlns="" xmlns:p14="http://schemas.microsoft.com/office/powerpoint/2010/main" val="670061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t>
            </a:r>
            <a:r>
              <a:rPr lang="de-DE" dirty="0" smtClean="0"/>
              <a:t>adverkehrsplan</a:t>
            </a:r>
            <a:endParaRPr lang="de-DE" dirty="0"/>
          </a:p>
        </p:txBody>
      </p:sp>
      <p:sp>
        <p:nvSpPr>
          <p:cNvPr id="3" name="Inhaltsplatzhalter 2"/>
          <p:cNvSpPr>
            <a:spLocks noGrp="1"/>
          </p:cNvSpPr>
          <p:nvPr>
            <p:ph idx="1"/>
          </p:nvPr>
        </p:nvSpPr>
        <p:spPr>
          <a:xfrm>
            <a:off x="617719" y="1438342"/>
            <a:ext cx="6532589" cy="4812556"/>
          </a:xfrm>
        </p:spPr>
        <p:txBody>
          <a:bodyPr/>
          <a:lstStyle/>
          <a:p>
            <a:pPr>
              <a:buNone/>
            </a:pPr>
            <a:r>
              <a:rPr lang="de-DE" dirty="0" smtClean="0"/>
              <a:t>5.3.4.1 </a:t>
            </a:r>
            <a:r>
              <a:rPr lang="de-DE" b="1" dirty="0" smtClean="0"/>
              <a:t>Schulungen und </a:t>
            </a:r>
            <a:r>
              <a:rPr lang="de-DE" b="1" dirty="0" smtClean="0"/>
              <a:t>Trainings</a:t>
            </a:r>
          </a:p>
          <a:p>
            <a:pPr>
              <a:buNone/>
            </a:pPr>
            <a:endParaRPr lang="de-DE" dirty="0" smtClean="0"/>
          </a:p>
          <a:p>
            <a:pPr>
              <a:buNone/>
            </a:pPr>
            <a:r>
              <a:rPr lang="de-DE" dirty="0" smtClean="0"/>
              <a:t>Fehlende motorische </a:t>
            </a:r>
            <a:r>
              <a:rPr lang="de-DE" b="1" dirty="0" smtClean="0"/>
              <a:t>Grundfertigkeiten</a:t>
            </a:r>
            <a:r>
              <a:rPr lang="de-DE" dirty="0" smtClean="0"/>
              <a:t> zu Beginn </a:t>
            </a:r>
            <a:r>
              <a:rPr lang="de-DE" dirty="0" smtClean="0"/>
              <a:t>der Radfahrausbildung </a:t>
            </a:r>
            <a:r>
              <a:rPr lang="de-DE" dirty="0" smtClean="0"/>
              <a:t> und für die </a:t>
            </a:r>
            <a:r>
              <a:rPr lang="de-DE" dirty="0" smtClean="0"/>
              <a:t>sichere Teilnahme am </a:t>
            </a:r>
            <a:r>
              <a:rPr lang="de-DE" dirty="0" smtClean="0"/>
              <a:t>Straßenverkehr</a:t>
            </a:r>
          </a:p>
          <a:p>
            <a:pPr>
              <a:buNone/>
            </a:pPr>
            <a:r>
              <a:rPr lang="de-DE" b="1" dirty="0" smtClean="0"/>
              <a:t>Motorisches Radtraining </a:t>
            </a:r>
            <a:r>
              <a:rPr lang="de-DE" dirty="0" smtClean="0"/>
              <a:t>für Schülerinnen und Schüler in den Jahrgangsstufen eins bis drei </a:t>
            </a:r>
            <a:r>
              <a:rPr lang="de-DE" dirty="0" smtClean="0"/>
              <a:t>erforderlich</a:t>
            </a:r>
          </a:p>
          <a:p>
            <a:pPr>
              <a:buNone/>
            </a:pPr>
            <a:r>
              <a:rPr lang="de-DE" dirty="0" smtClean="0"/>
              <a:t>Übungsfahrten </a:t>
            </a:r>
            <a:r>
              <a:rPr lang="de-DE" dirty="0" smtClean="0"/>
              <a:t>im </a:t>
            </a:r>
            <a:r>
              <a:rPr lang="de-DE" b="1" dirty="0" smtClean="0"/>
              <a:t>realen Straßenverkehr </a:t>
            </a:r>
            <a:r>
              <a:rPr lang="de-DE" dirty="0" smtClean="0"/>
              <a:t>im Rahmen der </a:t>
            </a:r>
            <a:r>
              <a:rPr lang="de-DE" b="1" dirty="0" smtClean="0"/>
              <a:t>Radfahrausbildung nach Radfahrprüfung </a:t>
            </a:r>
            <a:r>
              <a:rPr lang="de-DE" dirty="0" smtClean="0"/>
              <a:t>intensivieren</a:t>
            </a:r>
          </a:p>
          <a:p>
            <a:pPr>
              <a:buNone/>
            </a:pPr>
            <a:r>
              <a:rPr lang="de-DE" dirty="0" smtClean="0"/>
              <a:t> Verbesserung der </a:t>
            </a:r>
            <a:r>
              <a:rPr lang="de-DE" dirty="0" smtClean="0"/>
              <a:t>Verkehrssicherheit Rad fahrender Kinder </a:t>
            </a:r>
            <a:r>
              <a:rPr lang="de-DE" dirty="0" smtClean="0"/>
              <a:t>und Jugendlicher </a:t>
            </a:r>
            <a:r>
              <a:rPr lang="de-DE" dirty="0" smtClean="0"/>
              <a:t>als ein </a:t>
            </a:r>
            <a:r>
              <a:rPr lang="de-DE" b="1" dirty="0" smtClean="0"/>
              <a:t>ressortübergreifendes verkehrspolitisches Ziel</a:t>
            </a:r>
            <a:r>
              <a:rPr lang="de-DE" dirty="0" smtClean="0"/>
              <a:t>.</a:t>
            </a:r>
            <a:endParaRPr lang="de-DE" dirty="0" smtClean="0"/>
          </a:p>
          <a:p>
            <a:pPr>
              <a:buNone/>
            </a:pPr>
            <a:r>
              <a:rPr lang="de-DE" dirty="0" smtClean="0"/>
              <a:t>Verstetigung der </a:t>
            </a:r>
            <a:r>
              <a:rPr lang="de-DE" b="1" dirty="0" smtClean="0"/>
              <a:t>Fördermittel </a:t>
            </a:r>
            <a:r>
              <a:rPr lang="de-DE" dirty="0" smtClean="0"/>
              <a:t>zur Mobilitätsbildung und </a:t>
            </a:r>
            <a:r>
              <a:rPr lang="de-DE" dirty="0" smtClean="0"/>
              <a:t>V</a:t>
            </a:r>
            <a:r>
              <a:rPr lang="de-DE" dirty="0" smtClean="0"/>
              <a:t>erkehrserziehung im Rahmen des RVP</a:t>
            </a:r>
            <a:endParaRPr lang="de-DE" dirty="0" smtClean="0"/>
          </a:p>
          <a:p>
            <a:pPr>
              <a:buNone/>
            </a:pPr>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14</a:t>
            </a:fld>
            <a:endParaRPr lang="de-DE"/>
          </a:p>
        </p:txBody>
      </p:sp>
      <p:pic>
        <p:nvPicPr>
          <p:cNvPr id="1027" name="Picture 3"/>
          <p:cNvPicPr>
            <a:picLocks noGrp="1" noChangeAspect="1" noChangeArrowheads="1"/>
          </p:cNvPicPr>
          <p:nvPr>
            <p:ph type="pic" sz="quarter" idx="14"/>
          </p:nvPr>
        </p:nvPicPr>
        <p:blipFill>
          <a:blip r:embed="rId2" cstate="print"/>
          <a:srcRect t="2172" b="2172"/>
          <a:stretch>
            <a:fillRect/>
          </a:stretch>
        </p:blipFill>
        <p:spPr bwMode="auto">
          <a:xfrm>
            <a:off x="7210268" y="684396"/>
            <a:ext cx="4324887" cy="3587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699" y="667859"/>
            <a:ext cx="10895013" cy="582872"/>
          </a:xfrm>
        </p:spPr>
        <p:txBody>
          <a:bodyPr/>
          <a:lstStyle/>
          <a:p>
            <a:r>
              <a:rPr lang="de-DE" sz="3200" dirty="0" smtClean="0"/>
              <a:t>Radtouren </a:t>
            </a:r>
            <a:r>
              <a:rPr lang="de-DE" sz="2200" dirty="0" smtClean="0"/>
              <a:t>(entsprechend AV </a:t>
            </a:r>
            <a:r>
              <a:rPr lang="de-DE" sz="2200" dirty="0"/>
              <a:t>Aufsicht)</a:t>
            </a:r>
            <a:br>
              <a:rPr lang="de-DE" sz="2200" dirty="0"/>
            </a:br>
            <a:endParaRPr lang="de-DE" sz="2200" dirty="0"/>
          </a:p>
        </p:txBody>
      </p:sp>
      <p:sp>
        <p:nvSpPr>
          <p:cNvPr id="3" name="Inhaltsplatzhalter 2"/>
          <p:cNvSpPr>
            <a:spLocks noGrp="1"/>
          </p:cNvSpPr>
          <p:nvPr>
            <p:ph idx="1"/>
          </p:nvPr>
        </p:nvSpPr>
        <p:spPr/>
        <p:txBody>
          <a:bodyPr/>
          <a:lstStyle/>
          <a:p>
            <a:pPr marL="0" indent="0">
              <a:buNone/>
            </a:pPr>
            <a:r>
              <a:rPr lang="de-DE" b="1" dirty="0" smtClean="0"/>
              <a:t>Aufsichtsführung bei Radtouren</a:t>
            </a:r>
            <a:r>
              <a:rPr lang="de-DE" dirty="0"/>
              <a:t/>
            </a:r>
            <a:br>
              <a:rPr lang="de-DE" dirty="0"/>
            </a:br>
            <a:endParaRPr lang="de-DE" dirty="0"/>
          </a:p>
          <a:p>
            <a:pPr marL="0" indent="0">
              <a:buNone/>
            </a:pPr>
            <a:r>
              <a:rPr lang="de-DE" dirty="0" smtClean="0"/>
              <a:t>Ein- </a:t>
            </a:r>
            <a:r>
              <a:rPr lang="de-DE" dirty="0"/>
              <a:t>oder mehrtägige </a:t>
            </a:r>
            <a:r>
              <a:rPr lang="de-DE" b="1" dirty="0"/>
              <a:t>Radtouren</a:t>
            </a:r>
            <a:r>
              <a:rPr lang="de-DE" dirty="0"/>
              <a:t> dürfen erst </a:t>
            </a:r>
            <a:r>
              <a:rPr lang="de-DE" b="1" dirty="0"/>
              <a:t>ab Jahrgangsstufe 5 </a:t>
            </a:r>
            <a:r>
              <a:rPr lang="de-DE" dirty="0"/>
              <a:t>durchgeführt werden und</a:t>
            </a:r>
            <a:br>
              <a:rPr lang="de-DE" dirty="0"/>
            </a:br>
            <a:r>
              <a:rPr lang="de-DE" dirty="0"/>
              <a:t>müssen von </a:t>
            </a:r>
            <a:r>
              <a:rPr lang="de-DE" b="1" dirty="0"/>
              <a:t>mindestens zwei Aufsichtspersonen</a:t>
            </a:r>
            <a:r>
              <a:rPr lang="de-DE" dirty="0"/>
              <a:t> je Klasse oder Lerngruppe begleitet werden.</a:t>
            </a:r>
            <a:br>
              <a:rPr lang="de-DE" dirty="0"/>
            </a:br>
            <a:r>
              <a:rPr lang="de-DE" dirty="0"/>
              <a:t>Alle teilnehmenden Schülerinnen und Schüler müssen nach Vergewisserung der </a:t>
            </a:r>
            <a:r>
              <a:rPr lang="de-DE" dirty="0" err="1"/>
              <a:t>Aufsichtsperso</a:t>
            </a:r>
            <a:r>
              <a:rPr lang="de-DE" dirty="0"/>
              <a:t>-</a:t>
            </a:r>
            <a:br>
              <a:rPr lang="de-DE" dirty="0"/>
            </a:br>
            <a:r>
              <a:rPr lang="de-DE" dirty="0" err="1"/>
              <a:t>nen</a:t>
            </a:r>
            <a:r>
              <a:rPr lang="de-DE" dirty="0"/>
              <a:t> </a:t>
            </a:r>
            <a:r>
              <a:rPr lang="de-DE" b="1" dirty="0"/>
              <a:t>im Radfahren geübt </a:t>
            </a:r>
            <a:r>
              <a:rPr lang="de-DE" dirty="0"/>
              <a:t>sein (beispielsweise die Radfahrprüfung abgelegt haben) und vor</a:t>
            </a:r>
            <a:br>
              <a:rPr lang="de-DE" dirty="0"/>
            </a:br>
            <a:r>
              <a:rPr lang="de-DE" dirty="0"/>
              <a:t>Fahrtantritt muss die </a:t>
            </a:r>
            <a:r>
              <a:rPr lang="de-DE" b="1" dirty="0"/>
              <a:t>Verkehrssicherheit der Fahrräder </a:t>
            </a:r>
            <a:r>
              <a:rPr lang="de-DE" dirty="0"/>
              <a:t>überprüft werden. Das Tragen von </a:t>
            </a:r>
            <a:r>
              <a:rPr lang="de-DE" b="1" dirty="0"/>
              <a:t>Fahr-</a:t>
            </a:r>
            <a:br>
              <a:rPr lang="de-DE" b="1" dirty="0"/>
            </a:br>
            <a:r>
              <a:rPr lang="de-DE" b="1" dirty="0" err="1"/>
              <a:t>radhelmen</a:t>
            </a:r>
            <a:r>
              <a:rPr lang="de-DE" dirty="0"/>
              <a:t> ist für minderjährige Schülerinnen und Schüler Pflicht. Die Schule entscheidet in ei-</a:t>
            </a:r>
            <a:br>
              <a:rPr lang="de-DE" dirty="0"/>
            </a:br>
            <a:r>
              <a:rPr lang="de-DE" dirty="0" err="1"/>
              <a:t>gener</a:t>
            </a:r>
            <a:r>
              <a:rPr lang="de-DE" dirty="0"/>
              <a:t> Verantwortung, ob sie eine schriftliche Erklärung der Erziehungsberechtigten akzeptiert,</a:t>
            </a:r>
            <a:br>
              <a:rPr lang="de-DE" dirty="0"/>
            </a:br>
            <a:r>
              <a:rPr lang="de-DE" dirty="0"/>
              <a:t>dass ihr Kind ohne Helm an der Radtour teilnehmen darf. Volljährige Schülerinnen und Schüler</a:t>
            </a:r>
            <a:br>
              <a:rPr lang="de-DE" dirty="0"/>
            </a:br>
            <a:r>
              <a:rPr lang="de-DE" dirty="0"/>
              <a:t>sollen Fahrradhelme tragen.</a:t>
            </a:r>
            <a:br>
              <a:rPr lang="de-DE" dirty="0"/>
            </a:br>
            <a:endParaRPr lang="de-DE" dirty="0"/>
          </a:p>
        </p:txBody>
      </p:sp>
      <p:sp>
        <p:nvSpPr>
          <p:cNvPr id="4" name="Fußzeilenplatzhalter 3"/>
          <p:cNvSpPr>
            <a:spLocks noGrp="1"/>
          </p:cNvSpPr>
          <p:nvPr>
            <p:ph type="ftr" sz="quarter" idx="11"/>
          </p:nvPr>
        </p:nvSpPr>
        <p:spPr/>
        <p:txBody>
          <a:bodyPr/>
          <a:lstStyle/>
          <a:p>
            <a:r>
              <a:rPr lang="de-DE" smtClean="0"/>
              <a:t>VeloKids-Fortbildung, WS Rechtliche Grundlagen</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15</a:t>
            </a:fld>
            <a:endParaRPr lang="de-DE"/>
          </a:p>
        </p:txBody>
      </p:sp>
      <p:sp>
        <p:nvSpPr>
          <p:cNvPr id="6" name="Datumsplatzhalter 5"/>
          <p:cNvSpPr>
            <a:spLocks noGrp="1"/>
          </p:cNvSpPr>
          <p:nvPr>
            <p:ph type="dt" sz="half" idx="10"/>
          </p:nvPr>
        </p:nvSpPr>
        <p:spPr/>
        <p:txBody>
          <a:bodyPr/>
          <a:lstStyle/>
          <a:p>
            <a:r>
              <a:rPr lang="de-DE" smtClean="0"/>
              <a:t>02.05.2022</a:t>
            </a:r>
            <a:endParaRPr lang="de-DE"/>
          </a:p>
        </p:txBody>
      </p:sp>
    </p:spTree>
    <p:extLst>
      <p:ext uri="{BB962C8B-B14F-4D97-AF65-F5344CB8AC3E}">
        <p14:creationId xmlns="" xmlns:p14="http://schemas.microsoft.com/office/powerpoint/2010/main" val="1224701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Rahmenlehrplan</a:t>
            </a:r>
            <a:br>
              <a:rPr lang="de-DE" dirty="0" smtClean="0"/>
            </a:br>
            <a:r>
              <a:rPr lang="de-DE" dirty="0" smtClean="0"/>
              <a:t>für die gymnasiale Oberstufe</a:t>
            </a:r>
            <a:endParaRPr lang="de-DE" dirty="0"/>
          </a:p>
        </p:txBody>
      </p:sp>
      <p:sp>
        <p:nvSpPr>
          <p:cNvPr id="3" name="Inhaltsplatzhalter 2"/>
          <p:cNvSpPr>
            <a:spLocks noGrp="1"/>
          </p:cNvSpPr>
          <p:nvPr>
            <p:ph idx="1"/>
          </p:nvPr>
        </p:nvSpPr>
        <p:spPr>
          <a:xfrm>
            <a:off x="647700" y="2024064"/>
            <a:ext cx="7054776" cy="3889375"/>
          </a:xfrm>
        </p:spPr>
        <p:txBody>
          <a:bodyPr/>
          <a:lstStyle/>
          <a:p>
            <a:pPr marL="0" indent="0">
              <a:buNone/>
            </a:pPr>
            <a:r>
              <a:rPr lang="de-DE" dirty="0"/>
              <a:t/>
            </a:r>
            <a:br>
              <a:rPr lang="de-DE" dirty="0"/>
            </a:br>
            <a:r>
              <a:rPr lang="de-DE" dirty="0"/>
              <a:t>Für Schülerinnen und Schüler als zu Fuß Gehende, </a:t>
            </a:r>
            <a:r>
              <a:rPr lang="de-DE" b="1" dirty="0"/>
              <a:t>als Rad Fahrende </a:t>
            </a:r>
            <a:r>
              <a:rPr lang="de-DE" dirty="0"/>
              <a:t>und als Nutzende </a:t>
            </a:r>
            <a:r>
              <a:rPr lang="de-DE" dirty="0" smtClean="0"/>
              <a:t>des öffentlichen </a:t>
            </a:r>
            <a:r>
              <a:rPr lang="de-DE" dirty="0"/>
              <a:t>Personennahverkehrs (ÖPNV) erweitert sich die selbstständige </a:t>
            </a:r>
            <a:r>
              <a:rPr lang="de-DE" dirty="0" smtClean="0"/>
              <a:t>Verkehrsteilnahme </a:t>
            </a:r>
            <a:r>
              <a:rPr lang="de-DE" dirty="0"/>
              <a:t>um die Möglichkeiten, als Fahrzeugführende am motorisierten Straßenverkehr </a:t>
            </a:r>
            <a:r>
              <a:rPr lang="de-DE" dirty="0" smtClean="0"/>
              <a:t>teilzunehmen</a:t>
            </a:r>
            <a:r>
              <a:rPr lang="de-DE" dirty="0"/>
              <a:t>, ob mit eigenen oder mit gemeinschaftlich genutzten Fahrzeugen.</a:t>
            </a:r>
            <a:br>
              <a:rPr lang="de-DE" dirty="0"/>
            </a:br>
            <a:r>
              <a:rPr lang="de-DE" dirty="0"/>
              <a:t>Sie setzen sich mit neuen, alternativen Antriebstechniken und Fahrzeugen </a:t>
            </a:r>
            <a:r>
              <a:rPr lang="de-DE" dirty="0" smtClean="0"/>
              <a:t>auseinander </a:t>
            </a:r>
            <a:r>
              <a:rPr lang="de-DE" dirty="0"/>
              <a:t>und befassen sich </a:t>
            </a:r>
            <a:r>
              <a:rPr lang="de-DE" b="1" dirty="0"/>
              <a:t>mit der wachsenden Rolle </a:t>
            </a:r>
            <a:r>
              <a:rPr lang="de-DE" b="1" dirty="0" smtClean="0"/>
              <a:t>des </a:t>
            </a:r>
            <a:r>
              <a:rPr lang="de-DE" b="1" dirty="0"/>
              <a:t>Radverkehrs </a:t>
            </a:r>
            <a:r>
              <a:rPr lang="de-DE" dirty="0"/>
              <a:t>für die eigene </a:t>
            </a:r>
            <a:r>
              <a:rPr lang="de-DE" dirty="0" smtClean="0"/>
              <a:t>Gesundheit </a:t>
            </a:r>
            <a:r>
              <a:rPr lang="de-DE" dirty="0"/>
              <a:t>und die zukünftige </a:t>
            </a:r>
            <a:r>
              <a:rPr lang="de-DE" dirty="0" smtClean="0"/>
              <a:t>Mobilität.</a:t>
            </a:r>
          </a:p>
          <a:p>
            <a:pPr marL="0" indent="0">
              <a:buNone/>
            </a:pPr>
            <a:endParaRPr lang="de-DE" dirty="0"/>
          </a:p>
          <a:p>
            <a:pPr marL="0" indent="0">
              <a:buNone/>
            </a:pPr>
            <a:r>
              <a:rPr lang="de-DE" dirty="0">
                <a:hlinkClick r:id="rId2"/>
              </a:rPr>
              <a:t>https://</a:t>
            </a:r>
            <a:r>
              <a:rPr lang="de-DE" dirty="0" smtClean="0">
                <a:hlinkClick r:id="rId2"/>
              </a:rPr>
              <a:t>bildungsserver.berlin-brandenburg.de</a:t>
            </a:r>
            <a:r>
              <a:rPr lang="de-DE" dirty="0" smtClean="0"/>
              <a:t> </a:t>
            </a:r>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16</a:t>
            </a:fld>
            <a:endParaRPr lang="de-DE"/>
          </a:p>
        </p:txBody>
      </p:sp>
      <p:pic>
        <p:nvPicPr>
          <p:cNvPr id="7" name="Grafik 6"/>
          <p:cNvPicPr>
            <a:picLocks noChangeAspect="1"/>
          </p:cNvPicPr>
          <p:nvPr/>
        </p:nvPicPr>
        <p:blipFill>
          <a:blip r:embed="rId3" cstate="print"/>
          <a:stretch>
            <a:fillRect/>
          </a:stretch>
        </p:blipFill>
        <p:spPr>
          <a:xfrm>
            <a:off x="8089750" y="828274"/>
            <a:ext cx="3596640" cy="5085165"/>
          </a:xfrm>
          <a:prstGeom prst="rect">
            <a:avLst/>
          </a:prstGeom>
        </p:spPr>
      </p:pic>
    </p:spTree>
    <p:extLst>
      <p:ext uri="{BB962C8B-B14F-4D97-AF65-F5344CB8AC3E}">
        <p14:creationId xmlns="" xmlns:p14="http://schemas.microsoft.com/office/powerpoint/2010/main" val="3219491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Neue Verkehrszeichen </a:t>
            </a:r>
            <a:r>
              <a:rPr lang="de-DE" sz="3200" dirty="0"/>
              <a:t>zum Schutz Radfahrender</a:t>
            </a:r>
            <a:br>
              <a:rPr lang="de-DE" sz="3200" dirty="0"/>
            </a:br>
            <a:r>
              <a:rPr lang="de-DE" b="0" dirty="0" smtClean="0"/>
              <a:t>Gibt es die wirklich? Was sollen sie bedeuten?</a:t>
            </a:r>
            <a:endParaRPr lang="de-DE" b="0" dirty="0"/>
          </a:p>
        </p:txBody>
      </p:sp>
      <p:pic>
        <p:nvPicPr>
          <p:cNvPr id="6" name="Inhaltsplatzhalt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83643" y="2177662"/>
            <a:ext cx="2164906" cy="2489642"/>
          </a:xfrm>
        </p:spPr>
      </p:pic>
      <p:sp>
        <p:nvSpPr>
          <p:cNvPr id="4" name="Fußzeilenplatzhalter 3"/>
          <p:cNvSpPr>
            <a:spLocks noGrp="1"/>
          </p:cNvSpPr>
          <p:nvPr>
            <p:ph type="ftr" sz="quarter" idx="11"/>
          </p:nvPr>
        </p:nvSpPr>
        <p:spPr/>
        <p:txBody>
          <a:bodyPr/>
          <a:lstStyle/>
          <a:p>
            <a:r>
              <a:rPr lang="de-DE" smtClean="0"/>
              <a:t>VeloKids-Fortbildung, WS Rechtliche Grundlagen</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17</a:t>
            </a:fld>
            <a:endParaRPr lang="de-DE"/>
          </a:p>
        </p:txBody>
      </p:sp>
      <p:pic>
        <p:nvPicPr>
          <p:cNvPr id="7" name="Grafik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9859" y="2147260"/>
            <a:ext cx="2559521" cy="2395711"/>
          </a:xfrm>
          <a:prstGeom prst="rect">
            <a:avLst/>
          </a:prstGeom>
        </p:spPr>
      </p:pic>
      <p:pic>
        <p:nvPicPr>
          <p:cNvPr id="9" name="Grafik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12654" y="2016632"/>
            <a:ext cx="2381250" cy="2314575"/>
          </a:xfrm>
          <a:prstGeom prst="rect">
            <a:avLst/>
          </a:prstGeom>
        </p:spPr>
      </p:pic>
      <p:pic>
        <p:nvPicPr>
          <p:cNvPr id="10" name="Grafik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308049" y="4544845"/>
            <a:ext cx="2462634" cy="2196670"/>
          </a:xfrm>
          <a:prstGeom prst="rect">
            <a:avLst/>
          </a:prstGeom>
        </p:spPr>
      </p:pic>
      <p:pic>
        <p:nvPicPr>
          <p:cNvPr id="11" name="Grafik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80268" y="4594217"/>
            <a:ext cx="1714500" cy="1714500"/>
          </a:xfrm>
          <a:prstGeom prst="rect">
            <a:avLst/>
          </a:prstGeom>
        </p:spPr>
      </p:pic>
      <p:pic>
        <p:nvPicPr>
          <p:cNvPr id="13" name="Grafik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482025" y="2392613"/>
            <a:ext cx="1437513" cy="2152232"/>
          </a:xfrm>
          <a:prstGeom prst="rect">
            <a:avLst/>
          </a:prstGeom>
        </p:spPr>
      </p:pic>
      <p:pic>
        <p:nvPicPr>
          <p:cNvPr id="14" name="Grafik 1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304865" y="4426009"/>
            <a:ext cx="1843348" cy="1843348"/>
          </a:xfrm>
          <a:prstGeom prst="rect">
            <a:avLst/>
          </a:prstGeom>
        </p:spPr>
      </p:pic>
      <p:pic>
        <p:nvPicPr>
          <p:cNvPr id="15" name="Grafik 1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175658" y="4413846"/>
            <a:ext cx="1754862" cy="1754862"/>
          </a:xfrm>
          <a:prstGeom prst="rect">
            <a:avLst/>
          </a:prstGeom>
        </p:spPr>
      </p:pic>
      <p:sp>
        <p:nvSpPr>
          <p:cNvPr id="3" name="Datumsplatzhalter 2"/>
          <p:cNvSpPr>
            <a:spLocks noGrp="1"/>
          </p:cNvSpPr>
          <p:nvPr>
            <p:ph type="dt" sz="half" idx="10"/>
          </p:nvPr>
        </p:nvSpPr>
        <p:spPr/>
        <p:txBody>
          <a:bodyPr/>
          <a:lstStyle/>
          <a:p>
            <a:r>
              <a:rPr lang="de-DE" smtClean="0"/>
              <a:t>02.05.2022</a:t>
            </a:r>
            <a:endParaRPr lang="de-DE"/>
          </a:p>
        </p:txBody>
      </p:sp>
    </p:spTree>
    <p:extLst>
      <p:ext uri="{BB962C8B-B14F-4D97-AF65-F5344CB8AC3E}">
        <p14:creationId xmlns="" xmlns:p14="http://schemas.microsoft.com/office/powerpoint/2010/main" val="388867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Regelungen in der StVO</a:t>
            </a:r>
            <a:endParaRPr lang="de-DE" dirty="0"/>
          </a:p>
        </p:txBody>
      </p:sp>
      <p:sp>
        <p:nvSpPr>
          <p:cNvPr id="3" name="Inhaltsplatzhalter 2"/>
          <p:cNvSpPr>
            <a:spLocks noGrp="1"/>
          </p:cNvSpPr>
          <p:nvPr>
            <p:ph idx="1"/>
          </p:nvPr>
        </p:nvSpPr>
        <p:spPr/>
        <p:txBody>
          <a:bodyPr/>
          <a:lstStyle/>
          <a:p>
            <a:pPr marL="0" indent="0">
              <a:buNone/>
            </a:pPr>
            <a:r>
              <a:rPr lang="de-DE" b="1" dirty="0"/>
              <a:t>Nebeneinanderfahren mit Fahrrädern</a:t>
            </a:r>
            <a:endParaRPr lang="de-DE" dirty="0"/>
          </a:p>
          <a:p>
            <a:pPr marL="0" indent="0">
              <a:buNone/>
            </a:pPr>
            <a:r>
              <a:rPr lang="de-DE" dirty="0"/>
              <a:t>D</a:t>
            </a:r>
            <a:r>
              <a:rPr lang="de-DE" dirty="0" smtClean="0"/>
              <a:t>as </a:t>
            </a:r>
            <a:r>
              <a:rPr lang="de-DE" dirty="0"/>
              <a:t>Nebeneinanderfahren von Radfahrenden </a:t>
            </a:r>
            <a:r>
              <a:rPr lang="de-DE" dirty="0" smtClean="0"/>
              <a:t>ist grundsätzlich gestattet. </a:t>
            </a:r>
            <a:r>
              <a:rPr lang="de-DE" dirty="0"/>
              <a:t>Lediglich wenn andere Verkehrsteilnehmende behindert werden, muss hintereinander gefahren werden.</a:t>
            </a:r>
          </a:p>
          <a:p>
            <a:pPr marL="0" indent="0">
              <a:buNone/>
            </a:pPr>
            <a:r>
              <a:rPr lang="de-DE" b="1" dirty="0"/>
              <a:t>Mindestüberholabstand für Kfz</a:t>
            </a:r>
            <a:endParaRPr lang="de-DE" dirty="0"/>
          </a:p>
          <a:p>
            <a:pPr marL="0" indent="0">
              <a:buNone/>
            </a:pPr>
            <a:r>
              <a:rPr lang="de-DE" dirty="0"/>
              <a:t>Für das Überholen von zu Fuß Gehenden, Radfahrenden und </a:t>
            </a:r>
            <a:r>
              <a:rPr lang="de-DE" dirty="0" err="1"/>
              <a:t>Elektrokleinstfahrzeugführenden</a:t>
            </a:r>
            <a:r>
              <a:rPr lang="de-DE" dirty="0"/>
              <a:t> durch Kraftfahrzeuge </a:t>
            </a:r>
            <a:r>
              <a:rPr lang="de-DE" dirty="0" smtClean="0"/>
              <a:t>ist </a:t>
            </a:r>
            <a:r>
              <a:rPr lang="de-DE" dirty="0"/>
              <a:t>ein Mindestüberholabstand von 1,5 m innerorts und von 2 m </a:t>
            </a:r>
            <a:r>
              <a:rPr lang="de-DE" dirty="0" err="1"/>
              <a:t>außerorts</a:t>
            </a:r>
            <a:r>
              <a:rPr lang="de-DE" dirty="0"/>
              <a:t> festgeschrieben</a:t>
            </a:r>
            <a:r>
              <a:rPr lang="de-DE" dirty="0" smtClean="0"/>
              <a:t>.</a:t>
            </a:r>
            <a:endParaRPr lang="de-DE" dirty="0"/>
          </a:p>
          <a:p>
            <a:pPr marL="0" indent="0">
              <a:buNone/>
            </a:pPr>
            <a:r>
              <a:rPr lang="de-DE" b="1" dirty="0"/>
              <a:t>R</a:t>
            </a:r>
            <a:r>
              <a:rPr lang="de-DE" b="1" dirty="0" smtClean="0"/>
              <a:t>echtsabbiegende Kraftfahrzeuge</a:t>
            </a:r>
            <a:endParaRPr lang="de-DE" dirty="0"/>
          </a:p>
          <a:p>
            <a:pPr marL="0" indent="0">
              <a:buNone/>
            </a:pPr>
            <a:r>
              <a:rPr lang="de-DE" dirty="0"/>
              <a:t>Für rechtsabbiegende Kraftfahrzeuge über 3,5 t ist aus Gründen der Verkehrssicherheit innerorts Schrittgeschwindigkeit </a:t>
            </a:r>
            <a:r>
              <a:rPr lang="de-DE" dirty="0" smtClean="0"/>
              <a:t>vorgeschrieben</a:t>
            </a:r>
            <a:r>
              <a:rPr lang="de-DE" dirty="0"/>
              <a:t>. </a:t>
            </a:r>
          </a:p>
          <a:p>
            <a:pPr marL="0" indent="0">
              <a:buNone/>
            </a:pPr>
            <a:r>
              <a:rPr lang="de-DE" b="1" dirty="0"/>
              <a:t>Personenbeförderung auf Fahrrädern</a:t>
            </a:r>
            <a:endParaRPr lang="de-DE" dirty="0"/>
          </a:p>
          <a:p>
            <a:pPr marL="0" indent="0">
              <a:buNone/>
            </a:pPr>
            <a:r>
              <a:rPr lang="de-DE" dirty="0"/>
              <a:t>Auf Fahrrädern dürfen Personen mitgenommen werden, wenn die Fahrräder zur Personenbeförderung gebaut und eingerichtet sind und der Fahrzeugführende mindestens 16 Jahre alt ist.</a:t>
            </a:r>
          </a:p>
          <a:p>
            <a:pPr marL="0" indent="0">
              <a:buNone/>
            </a:pPr>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18</a:t>
            </a:fld>
            <a:endParaRPr lang="de-DE"/>
          </a:p>
        </p:txBody>
      </p:sp>
    </p:spTree>
    <p:extLst>
      <p:ext uri="{BB962C8B-B14F-4D97-AF65-F5344CB8AC3E}">
        <p14:creationId xmlns="" xmlns:p14="http://schemas.microsoft.com/office/powerpoint/2010/main" val="3707658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Roller fit</a:t>
            </a:r>
            <a:endParaRPr lang="de-DE" dirty="0"/>
          </a:p>
        </p:txBody>
      </p:sp>
      <p:pic>
        <p:nvPicPr>
          <p:cNvPr id="7" name="Inhaltsplatzhalt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62579" y="1461307"/>
            <a:ext cx="3525113" cy="3889375"/>
          </a:xfrm>
        </p:spPr>
      </p:pic>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19</a:t>
            </a:fld>
            <a:endParaRPr lang="de-DE"/>
          </a:p>
        </p:txBody>
      </p:sp>
      <p:sp>
        <p:nvSpPr>
          <p:cNvPr id="8" name="Rechteck 7"/>
          <p:cNvSpPr/>
          <p:nvPr/>
        </p:nvSpPr>
        <p:spPr>
          <a:xfrm>
            <a:off x="5016650" y="1206126"/>
            <a:ext cx="6096000" cy="4524315"/>
          </a:xfrm>
          <a:prstGeom prst="rect">
            <a:avLst/>
          </a:prstGeom>
        </p:spPr>
        <p:txBody>
          <a:bodyPr>
            <a:spAutoFit/>
          </a:bodyPr>
          <a:lstStyle/>
          <a:p>
            <a:r>
              <a:rPr lang="de-DE" b="1" dirty="0"/>
              <a:t>Roller </a:t>
            </a:r>
            <a:r>
              <a:rPr lang="de-DE" b="1" dirty="0" smtClean="0"/>
              <a:t>Fit - </a:t>
            </a:r>
            <a:r>
              <a:rPr lang="de-DE" b="1" dirty="0"/>
              <a:t>Kids mit Drive!</a:t>
            </a:r>
          </a:p>
          <a:p>
            <a:r>
              <a:rPr lang="de-DE" b="1" dirty="0" smtClean="0"/>
              <a:t>Fortbildung </a:t>
            </a:r>
            <a:r>
              <a:rPr lang="de-DE" b="1" dirty="0"/>
              <a:t>für </a:t>
            </a:r>
            <a:r>
              <a:rPr lang="de-DE" b="1" dirty="0" smtClean="0"/>
              <a:t>Grundschullehrkräfte und Erzieherinnen</a:t>
            </a:r>
          </a:p>
          <a:p>
            <a:endParaRPr lang="de-DE" b="1" dirty="0" smtClean="0"/>
          </a:p>
          <a:p>
            <a:pPr marL="285750" indent="-285750">
              <a:buFont typeface="Arial" panose="020B0604020202020204" pitchFamily="34" charset="0"/>
              <a:buChar char="•"/>
            </a:pPr>
            <a:r>
              <a:rPr lang="de-DE" dirty="0"/>
              <a:t>Tretrollerfahren als </a:t>
            </a:r>
            <a:r>
              <a:rPr lang="de-DE" dirty="0" smtClean="0"/>
              <a:t>wichtigen </a:t>
            </a:r>
            <a:r>
              <a:rPr lang="de-DE" dirty="0"/>
              <a:t>und </a:t>
            </a:r>
            <a:r>
              <a:rPr lang="de-DE" dirty="0" smtClean="0"/>
              <a:t>spannenden </a:t>
            </a:r>
            <a:r>
              <a:rPr lang="de-DE" dirty="0"/>
              <a:t>Baustein der Mobilitätsbildung und </a:t>
            </a:r>
            <a:r>
              <a:rPr lang="de-DE" dirty="0" smtClean="0"/>
              <a:t>Verkehrserziehung kennenlernen,</a:t>
            </a:r>
            <a:endParaRPr lang="de-DE" dirty="0"/>
          </a:p>
          <a:p>
            <a:pPr marL="285750" indent="-285750">
              <a:buFont typeface="Arial" panose="020B0604020202020204" pitchFamily="34" charset="0"/>
              <a:buChar char="•"/>
            </a:pPr>
            <a:r>
              <a:rPr lang="de-DE" dirty="0"/>
              <a:t>Vielfalt dieser </a:t>
            </a:r>
            <a:r>
              <a:rPr lang="de-DE" dirty="0" smtClean="0"/>
              <a:t>Mobilitätsform erleben,</a:t>
            </a:r>
            <a:endParaRPr lang="de-DE" dirty="0"/>
          </a:p>
          <a:p>
            <a:pPr marL="285750" indent="-285750">
              <a:buFont typeface="Arial" panose="020B0604020202020204" pitchFamily="34" charset="0"/>
              <a:buChar char="•"/>
            </a:pPr>
            <a:r>
              <a:rPr lang="de-DE" dirty="0" smtClean="0"/>
              <a:t>spielerisch </a:t>
            </a:r>
            <a:r>
              <a:rPr lang="de-DE" dirty="0"/>
              <a:t>die wichtigsten </a:t>
            </a:r>
            <a:r>
              <a:rPr lang="de-DE" dirty="0" smtClean="0"/>
              <a:t>Sicherheitstechniken</a:t>
            </a:r>
            <a:r>
              <a:rPr lang="de-DE" dirty="0"/>
              <a:t> </a:t>
            </a:r>
            <a:r>
              <a:rPr lang="de-DE" dirty="0" smtClean="0"/>
              <a:t>erlernen,</a:t>
            </a:r>
            <a:endParaRPr lang="de-DE" dirty="0"/>
          </a:p>
          <a:p>
            <a:pPr marL="285750" indent="-285750">
              <a:buFont typeface="Arial" panose="020B0604020202020204" pitchFamily="34" charset="0"/>
              <a:buChar char="•"/>
            </a:pPr>
            <a:r>
              <a:rPr lang="de-DE" dirty="0"/>
              <a:t>für Bewegung </a:t>
            </a:r>
            <a:r>
              <a:rPr lang="de-DE" dirty="0" smtClean="0"/>
              <a:t>begeistern,</a:t>
            </a:r>
          </a:p>
          <a:p>
            <a:pPr marL="285750" indent="-285750">
              <a:buFont typeface="Arial" panose="020B0604020202020204" pitchFamily="34" charset="0"/>
              <a:buChar char="•"/>
            </a:pPr>
            <a:r>
              <a:rPr lang="de-DE" dirty="0" smtClean="0"/>
              <a:t>Für Gefahren </a:t>
            </a:r>
            <a:r>
              <a:rPr lang="de-DE" dirty="0"/>
              <a:t>im Straßenverkehr sensibilisieren.</a:t>
            </a:r>
          </a:p>
          <a:p>
            <a:endParaRPr lang="de-DE" dirty="0"/>
          </a:p>
          <a:p>
            <a:r>
              <a:rPr lang="de-DE" dirty="0" smtClean="0"/>
              <a:t>Fortbildungstermine: </a:t>
            </a:r>
          </a:p>
          <a:p>
            <a:r>
              <a:rPr lang="de-DE" dirty="0" smtClean="0"/>
              <a:t>21. Juni 2022 in Berlin</a:t>
            </a:r>
            <a:endParaRPr lang="de-DE" dirty="0"/>
          </a:p>
          <a:p>
            <a:r>
              <a:rPr lang="de-DE" dirty="0" smtClean="0"/>
              <a:t>22. Juni 2022 im Land Brandenburg</a:t>
            </a:r>
          </a:p>
          <a:p>
            <a:endParaRPr lang="de-DE" dirty="0"/>
          </a:p>
          <a:p>
            <a:r>
              <a:rPr lang="de-DE" dirty="0">
                <a:hlinkClick r:id="rId3"/>
              </a:rPr>
              <a:t>https://</a:t>
            </a:r>
            <a:r>
              <a:rPr lang="de-DE" dirty="0" smtClean="0">
                <a:hlinkClick r:id="rId3"/>
              </a:rPr>
              <a:t>verkehrshelden.com/programm/roller-fit</a:t>
            </a:r>
            <a:r>
              <a:rPr lang="de-DE" dirty="0" smtClean="0"/>
              <a:t> </a:t>
            </a:r>
            <a:endParaRPr lang="de-DE" dirty="0"/>
          </a:p>
        </p:txBody>
      </p:sp>
    </p:spTree>
    <p:extLst>
      <p:ext uri="{BB962C8B-B14F-4D97-AF65-F5344CB8AC3E}">
        <p14:creationId xmlns="" xmlns:p14="http://schemas.microsoft.com/office/powerpoint/2010/main" val="303409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Gegenwart</a:t>
            </a:r>
            <a:endParaRPr lang="de-DE" dirty="0"/>
          </a:p>
        </p:txBody>
      </p:sp>
      <p:sp>
        <p:nvSpPr>
          <p:cNvPr id="3" name="Textplatzhalter 2"/>
          <p:cNvSpPr>
            <a:spLocks noGrp="1"/>
          </p:cNvSpPr>
          <p:nvPr>
            <p:ph type="body" sz="quarter" idx="13"/>
          </p:nvPr>
        </p:nvSpPr>
        <p:spPr/>
        <p:txBody>
          <a:bodyPr/>
          <a:lstStyle/>
          <a:p>
            <a:endParaRPr lang="de-DE"/>
          </a:p>
        </p:txBody>
      </p:sp>
      <p:sp>
        <p:nvSpPr>
          <p:cNvPr id="4" name="Textplatzhalter 3"/>
          <p:cNvSpPr>
            <a:spLocks noGrp="1"/>
          </p:cNvSpPr>
          <p:nvPr>
            <p:ph type="body" sz="quarter" idx="15"/>
          </p:nvPr>
        </p:nvSpPr>
        <p:spPr/>
        <p:txBody>
          <a:bodyPr/>
          <a:lstStyle/>
          <a:p>
            <a:endParaRPr lang="de-DE"/>
          </a:p>
        </p:txBody>
      </p:sp>
    </p:spTree>
    <p:extLst>
      <p:ext uri="{BB962C8B-B14F-4D97-AF65-F5344CB8AC3E}">
        <p14:creationId xmlns="" xmlns:p14="http://schemas.microsoft.com/office/powerpoint/2010/main" val="1597598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5627" y="1904105"/>
            <a:ext cx="7980362" cy="1086522"/>
          </a:xfrm>
        </p:spPr>
        <p:txBody>
          <a:bodyPr/>
          <a:lstStyle/>
          <a:p>
            <a:r>
              <a:rPr lang="de-DE" dirty="0" smtClean="0"/>
              <a:t>Vielen Dank </a:t>
            </a:r>
            <a:r>
              <a:rPr lang="de-DE" dirty="0"/>
              <a:t/>
            </a:r>
            <a:br>
              <a:rPr lang="de-DE" dirty="0"/>
            </a:br>
            <a:r>
              <a:rPr lang="de-DE" sz="2000" dirty="0" smtClean="0"/>
              <a:t> </a:t>
            </a:r>
            <a:r>
              <a:rPr lang="de-DE" dirty="0" smtClean="0"/>
              <a:t/>
            </a:r>
            <a:br>
              <a:rPr lang="de-DE" dirty="0" smtClean="0"/>
            </a:br>
            <a:r>
              <a:rPr lang="de-DE" sz="2000" b="0" dirty="0" smtClean="0"/>
              <a:t>Harald Petters</a:t>
            </a:r>
            <a:r>
              <a:rPr lang="de-DE" sz="2000" b="0" dirty="0"/>
              <a:t/>
            </a:r>
            <a:br>
              <a:rPr lang="de-DE" sz="2000" b="0" dirty="0"/>
            </a:br>
            <a:r>
              <a:rPr lang="de-DE" sz="2000" b="0" dirty="0"/>
              <a:t>Senatsverwaltung für Bildung, Jugend und Familie</a:t>
            </a:r>
            <a:br>
              <a:rPr lang="de-DE" sz="2000" b="0" dirty="0"/>
            </a:br>
            <a:r>
              <a:rPr lang="de-DE" sz="2000" b="0" dirty="0"/>
              <a:t>Mobilitätsbildung und Verkehrserziehung</a:t>
            </a:r>
            <a:br>
              <a:rPr lang="de-DE" sz="2000" b="0" dirty="0"/>
            </a:br>
            <a:r>
              <a:rPr lang="de-DE" sz="2000" b="0" dirty="0"/>
              <a:t/>
            </a:r>
            <a:br>
              <a:rPr lang="de-DE" sz="2000" b="0" dirty="0"/>
            </a:br>
            <a:r>
              <a:rPr lang="de-DE" sz="2000" b="0" dirty="0"/>
              <a:t>Telefon 030 90227 6581</a:t>
            </a:r>
            <a:br>
              <a:rPr lang="de-DE" sz="2000" b="0" dirty="0"/>
            </a:br>
            <a:r>
              <a:rPr lang="de-DE" sz="2000" b="0" dirty="0">
                <a:hlinkClick r:id="rId2"/>
              </a:rPr>
              <a:t>harald.petters@senbjf.berlin.de</a:t>
            </a:r>
            <a:r>
              <a:rPr lang="de-DE" sz="2000" b="0" dirty="0"/>
              <a:t> </a:t>
            </a:r>
            <a:r>
              <a:rPr lang="de-DE" b="0" dirty="0"/>
              <a:t/>
            </a:r>
            <a:br>
              <a:rPr lang="de-DE" b="0" dirty="0"/>
            </a:br>
            <a:r>
              <a:rPr lang="de-DE" dirty="0" smtClean="0"/>
              <a:t/>
            </a:r>
            <a:br>
              <a:rPr lang="de-DE" dirty="0" smtClean="0"/>
            </a:br>
            <a:endParaRPr lang="de-DE" dirty="0"/>
          </a:p>
        </p:txBody>
      </p:sp>
    </p:spTree>
    <p:extLst>
      <p:ext uri="{BB962C8B-B14F-4D97-AF65-F5344CB8AC3E}">
        <p14:creationId xmlns="" xmlns:p14="http://schemas.microsoft.com/office/powerpoint/2010/main" val="365048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Situation der Kinder</a:t>
            </a:r>
            <a:endParaRPr lang="de-DE" dirty="0"/>
          </a:p>
        </p:txBody>
      </p:sp>
      <p:sp>
        <p:nvSpPr>
          <p:cNvPr id="3" name="Inhaltsplatzhalter 2"/>
          <p:cNvSpPr>
            <a:spLocks noGrp="1"/>
          </p:cNvSpPr>
          <p:nvPr>
            <p:ph idx="1"/>
          </p:nvPr>
        </p:nvSpPr>
        <p:spPr/>
        <p:txBody>
          <a:bodyPr/>
          <a:lstStyle/>
          <a:p>
            <a:pPr marL="0" indent="0">
              <a:buNone/>
            </a:pPr>
            <a:endParaRPr lang="de-DE" dirty="0" smtClean="0"/>
          </a:p>
          <a:p>
            <a:r>
              <a:rPr lang="de-DE" dirty="0" smtClean="0"/>
              <a:t>Radfahrende Kinder stellen eine Risikogruppe im Straßenverkehr dar.</a:t>
            </a:r>
          </a:p>
          <a:p>
            <a:endParaRPr lang="de-DE" dirty="0" smtClean="0"/>
          </a:p>
          <a:p>
            <a:r>
              <a:rPr lang="de-DE" dirty="0"/>
              <a:t>Mangelnde </a:t>
            </a:r>
            <a:r>
              <a:rPr lang="de-DE" dirty="0" smtClean="0"/>
              <a:t>Grundfertigkeiten der Beherrschung des  Fahrrades erschweren die Radfahrausbildung.</a:t>
            </a:r>
            <a:endParaRPr lang="de-DE" dirty="0"/>
          </a:p>
          <a:p>
            <a:endParaRPr lang="de-DE" dirty="0" smtClean="0"/>
          </a:p>
          <a:p>
            <a:r>
              <a:rPr lang="de-DE" dirty="0" smtClean="0"/>
              <a:t>Ein pandemiebedingter Bewegungsmangel beeinträchtigt das Radfahren zusätzlich.</a:t>
            </a:r>
          </a:p>
          <a:p>
            <a:pPr marL="0" indent="0">
              <a:buNone/>
            </a:pPr>
            <a:endParaRPr lang="de-DE" dirty="0"/>
          </a:p>
        </p:txBody>
      </p:sp>
      <p:sp>
        <p:nvSpPr>
          <p:cNvPr id="4" name="Fußzeilenplatzhalter 3"/>
          <p:cNvSpPr>
            <a:spLocks noGrp="1"/>
          </p:cNvSpPr>
          <p:nvPr>
            <p:ph type="ftr" sz="quarter" idx="11"/>
          </p:nvPr>
        </p:nvSpPr>
        <p:spPr/>
        <p:txBody>
          <a:bodyPr/>
          <a:lstStyle/>
          <a:p>
            <a:r>
              <a:rPr lang="de-DE" dirty="0" smtClean="0"/>
              <a:t>Fachtag "Radfahren und Schule"</a:t>
            </a:r>
            <a:endParaRPr lang="de-DE" dirty="0"/>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3</a:t>
            </a:fld>
            <a:endParaRPr lang="de-DE"/>
          </a:p>
        </p:txBody>
      </p:sp>
      <p:pic>
        <p:nvPicPr>
          <p:cNvPr id="7" name="Bildplatzhalter 6"/>
          <p:cNvPicPr>
            <a:picLocks noGrp="1" noChangeAspect="1"/>
          </p:cNvPicPr>
          <p:nvPr>
            <p:ph type="pic" sz="quarter" idx="14"/>
          </p:nvPr>
        </p:nvPicPr>
        <p:blipFill>
          <a:blip r:embed="rId2" cstate="print">
            <a:extLst>
              <a:ext uri="{28A0092B-C50C-407E-A947-70E740481C1C}">
                <a14:useLocalDpi xmlns="" xmlns:a14="http://schemas.microsoft.com/office/drawing/2010/main" val="0"/>
              </a:ext>
            </a:extLst>
          </a:blip>
          <a:srcRect l="12583" r="12583"/>
          <a:stretch>
            <a:fillRect/>
          </a:stretch>
        </p:blipFill>
        <p:spPr/>
      </p:pic>
    </p:spTree>
    <p:extLst>
      <p:ext uri="{BB962C8B-B14F-4D97-AF65-F5344CB8AC3E}">
        <p14:creationId xmlns="" xmlns:p14="http://schemas.microsoft.com/office/powerpoint/2010/main" val="22222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Grundschulverordnung</a:t>
            </a:r>
            <a:endParaRPr lang="de-DE" dirty="0"/>
          </a:p>
        </p:txBody>
      </p:sp>
      <p:sp>
        <p:nvSpPr>
          <p:cNvPr id="3" name="Inhaltsplatzhalter 2"/>
          <p:cNvSpPr>
            <a:spLocks noGrp="1"/>
          </p:cNvSpPr>
          <p:nvPr>
            <p:ph idx="1"/>
          </p:nvPr>
        </p:nvSpPr>
        <p:spPr/>
        <p:txBody>
          <a:bodyPr/>
          <a:lstStyle/>
          <a:p>
            <a:pPr marL="0" indent="0">
              <a:buNone/>
            </a:pPr>
            <a:r>
              <a:rPr lang="de-DE" dirty="0" smtClean="0"/>
              <a:t>Aus § 13 und Anmerkung in Anlage 1:</a:t>
            </a:r>
          </a:p>
          <a:p>
            <a:pPr marL="0" indent="0">
              <a:buNone/>
            </a:pPr>
            <a:endParaRPr lang="de-DE" dirty="0" smtClean="0"/>
          </a:p>
          <a:p>
            <a:r>
              <a:rPr lang="de-DE" dirty="0"/>
              <a:t>I</a:t>
            </a:r>
            <a:r>
              <a:rPr lang="de-DE" dirty="0" smtClean="0"/>
              <a:t>n </a:t>
            </a:r>
            <a:r>
              <a:rPr lang="de-DE" dirty="0"/>
              <a:t>den Jahrgangsstufen 3 und 4 sind die Schülerinnen und Schüler auch durch praktische Übungen auf die Radfahrprüfung vorzubereiten</a:t>
            </a:r>
            <a:r>
              <a:rPr lang="de-DE" dirty="0" smtClean="0"/>
              <a:t>.</a:t>
            </a:r>
          </a:p>
          <a:p>
            <a:pPr marL="0" indent="0">
              <a:buNone/>
            </a:pPr>
            <a:r>
              <a:rPr lang="de-DE" dirty="0" smtClean="0"/>
              <a:t> </a:t>
            </a:r>
          </a:p>
          <a:p>
            <a:r>
              <a:rPr lang="de-DE" dirty="0" smtClean="0"/>
              <a:t>In </a:t>
            </a:r>
            <a:r>
              <a:rPr lang="de-DE" dirty="0"/>
              <a:t>Jahrgangsstufe 4 wird in Zusammenarbeit mit der Polizei die Radfahrprüfung </a:t>
            </a:r>
            <a:r>
              <a:rPr lang="de-DE" dirty="0" smtClean="0"/>
              <a:t>durchgeführt.</a:t>
            </a:r>
          </a:p>
          <a:p>
            <a:endParaRPr lang="de-DE" dirty="0"/>
          </a:p>
          <a:p>
            <a:pPr marL="0" indent="0">
              <a:buNone/>
            </a:pPr>
            <a:r>
              <a:rPr lang="de-DE" dirty="0">
                <a:hlinkClick r:id="rId2"/>
              </a:rPr>
              <a:t>https://www.berlin.de/sen/bildung/schule/rechtsvorschriften</a:t>
            </a:r>
            <a:r>
              <a:rPr lang="de-DE" dirty="0" smtClean="0">
                <a:hlinkClick r:id="rId2"/>
              </a:rPr>
              <a:t>/</a:t>
            </a:r>
            <a:r>
              <a:rPr lang="de-DE" dirty="0" smtClean="0"/>
              <a:t> </a:t>
            </a:r>
            <a:endParaRPr lang="de-DE" dirty="0"/>
          </a:p>
          <a:p>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4</a:t>
            </a:fld>
            <a:endParaRPr lang="de-DE"/>
          </a:p>
        </p:txBody>
      </p:sp>
      <p:pic>
        <p:nvPicPr>
          <p:cNvPr id="10" name="Grafik 9"/>
          <p:cNvPicPr>
            <a:picLocks noChangeAspect="1"/>
          </p:cNvPicPr>
          <p:nvPr/>
        </p:nvPicPr>
        <p:blipFill>
          <a:blip r:embed="rId3" cstate="print"/>
          <a:stretch>
            <a:fillRect/>
          </a:stretch>
        </p:blipFill>
        <p:spPr>
          <a:xfrm>
            <a:off x="6482808" y="1747859"/>
            <a:ext cx="5059904" cy="2529952"/>
          </a:xfrm>
          <a:prstGeom prst="rect">
            <a:avLst/>
          </a:prstGeom>
        </p:spPr>
      </p:pic>
    </p:spTree>
    <p:extLst>
      <p:ext uri="{BB962C8B-B14F-4D97-AF65-F5344CB8AC3E}">
        <p14:creationId xmlns="" xmlns:p14="http://schemas.microsoft.com/office/powerpoint/2010/main" val="401888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Rahmenlehrplan </a:t>
            </a:r>
            <a:br>
              <a:rPr lang="de-DE" dirty="0" smtClean="0"/>
            </a:br>
            <a:r>
              <a:rPr lang="de-DE" dirty="0" smtClean="0"/>
              <a:t>mit Orientierungs- und Handlungsrahmen</a:t>
            </a:r>
            <a:endParaRPr lang="de-DE" dirty="0"/>
          </a:p>
        </p:txBody>
      </p:sp>
      <p:sp>
        <p:nvSpPr>
          <p:cNvPr id="3" name="Inhaltsplatzhalter 2"/>
          <p:cNvSpPr>
            <a:spLocks noGrp="1"/>
          </p:cNvSpPr>
          <p:nvPr>
            <p:ph idx="1"/>
          </p:nvPr>
        </p:nvSpPr>
        <p:spPr/>
        <p:txBody>
          <a:bodyPr/>
          <a:lstStyle/>
          <a:p>
            <a:r>
              <a:rPr lang="de-DE" b="1" dirty="0" smtClean="0"/>
              <a:t>Sachunterricht</a:t>
            </a:r>
          </a:p>
          <a:p>
            <a:pPr marL="0" indent="0">
              <a:buNone/>
            </a:pPr>
            <a:r>
              <a:rPr lang="de-DE" dirty="0"/>
              <a:t>	</a:t>
            </a:r>
            <a:r>
              <a:rPr lang="de-DE" dirty="0" smtClean="0"/>
              <a:t>Thema: Rad</a:t>
            </a:r>
          </a:p>
          <a:p>
            <a:pPr marL="0" indent="0">
              <a:buNone/>
            </a:pPr>
            <a:endParaRPr lang="de-DE" dirty="0" smtClean="0"/>
          </a:p>
          <a:p>
            <a:r>
              <a:rPr lang="de-DE" b="1" dirty="0" smtClean="0"/>
              <a:t>Sport und Bewegungserziehung</a:t>
            </a:r>
          </a:p>
          <a:p>
            <a:pPr marL="539750" lvl="3" indent="0">
              <a:buNone/>
            </a:pPr>
            <a:r>
              <a:rPr lang="de-DE" dirty="0" smtClean="0"/>
              <a:t>Thema: Fahren, Rollen, Gleiten</a:t>
            </a:r>
          </a:p>
          <a:p>
            <a:endParaRPr lang="de-DE" dirty="0"/>
          </a:p>
          <a:p>
            <a:r>
              <a:rPr lang="de-DE" b="1" dirty="0" smtClean="0"/>
              <a:t>Übergreifendes Thema</a:t>
            </a:r>
          </a:p>
          <a:p>
            <a:pPr marL="355600" lvl="2" indent="0">
              <a:buNone/>
            </a:pPr>
            <a:r>
              <a:rPr lang="de-DE" dirty="0" smtClean="0"/>
              <a:t>Mobilitätsbildung und Verkehrserziehung</a:t>
            </a:r>
            <a:endParaRPr lang="de-DE" dirty="0"/>
          </a:p>
          <a:p>
            <a:pPr marL="177800" lvl="1" indent="0">
              <a:buNone/>
            </a:pPr>
            <a:endParaRPr lang="de-DE" dirty="0" smtClean="0"/>
          </a:p>
          <a:p>
            <a:pPr marL="177800" lvl="1" indent="0">
              <a:buNone/>
            </a:pPr>
            <a:endParaRPr lang="de-DE" dirty="0"/>
          </a:p>
          <a:p>
            <a:pPr marL="177800" lvl="1" indent="0">
              <a:buNone/>
            </a:pPr>
            <a:r>
              <a:rPr lang="de-DE" dirty="0">
                <a:hlinkClick r:id="rId2"/>
              </a:rPr>
              <a:t>https://</a:t>
            </a:r>
            <a:r>
              <a:rPr lang="de-DE" dirty="0" smtClean="0">
                <a:hlinkClick r:id="rId2"/>
              </a:rPr>
              <a:t>bildungsserver.berlin-brandenburg.de/verkehrserziehung</a:t>
            </a:r>
            <a:r>
              <a:rPr lang="de-DE" dirty="0" smtClean="0"/>
              <a:t> </a:t>
            </a:r>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5</a:t>
            </a:fld>
            <a:endParaRPr lang="de-DE"/>
          </a:p>
        </p:txBody>
      </p:sp>
      <p:pic>
        <p:nvPicPr>
          <p:cNvPr id="7" name="Picture 2"/>
          <p:cNvPicPr>
            <a:picLocks noChangeAspect="1" noChangeArrowheads="1"/>
          </p:cNvPicPr>
          <p:nvPr/>
        </p:nvPicPr>
        <p:blipFill>
          <a:blip r:embed="rId3" cstate="print"/>
          <a:srcRect/>
          <a:stretch>
            <a:fillRect/>
          </a:stretch>
        </p:blipFill>
        <p:spPr bwMode="auto">
          <a:xfrm>
            <a:off x="5768933" y="1747859"/>
            <a:ext cx="2709525" cy="3831486"/>
          </a:xfrm>
          <a:prstGeom prst="rect">
            <a:avLst/>
          </a:prstGeom>
          <a:noFill/>
          <a:ln w="9525">
            <a:noFill/>
            <a:miter lim="800000"/>
            <a:headEnd/>
            <a:tailEnd/>
          </a:ln>
        </p:spPr>
      </p:pic>
      <p:pic>
        <p:nvPicPr>
          <p:cNvPr id="9" name="Bildplatzhalter 13"/>
          <p:cNvPicPr>
            <a:picLocks noChangeAspect="1"/>
          </p:cNvPicPr>
          <p:nvPr/>
        </p:nvPicPr>
        <p:blipFill>
          <a:blip r:embed="rId4" cstate="print">
            <a:extLst>
              <a:ext uri="{28A0092B-C50C-407E-A947-70E740481C1C}">
                <a14:useLocalDpi xmlns="" xmlns:a14="http://schemas.microsoft.com/office/drawing/2010/main" val="0"/>
              </a:ext>
            </a:extLst>
          </a:blip>
          <a:srcRect l="1135" r="1135"/>
          <a:stretch>
            <a:fillRect/>
          </a:stretch>
        </p:blipFill>
        <p:spPr>
          <a:xfrm>
            <a:off x="8151390" y="2416243"/>
            <a:ext cx="2745838" cy="4013746"/>
          </a:xfrm>
          <a:prstGeom prst="rect">
            <a:avLst/>
          </a:prstGeom>
        </p:spPr>
      </p:pic>
    </p:spTree>
    <p:extLst>
      <p:ext uri="{BB962C8B-B14F-4D97-AF65-F5344CB8AC3E}">
        <p14:creationId xmlns="" xmlns:p14="http://schemas.microsoft.com/office/powerpoint/2010/main" val="3993297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Jugendverkehrsschulen</a:t>
            </a:r>
            <a:endParaRPr lang="de-DE" dirty="0"/>
          </a:p>
        </p:txBody>
      </p:sp>
      <p:pic>
        <p:nvPicPr>
          <p:cNvPr id="10" name="Inhaltsplatzhalter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7123324" y="2142474"/>
            <a:ext cx="4288959" cy="3216719"/>
          </a:xfrm>
        </p:spPr>
      </p:pic>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6</a:t>
            </a:fld>
            <a:endParaRPr lang="de-DE"/>
          </a:p>
        </p:txBody>
      </p:sp>
      <p:sp>
        <p:nvSpPr>
          <p:cNvPr id="3" name="Rechteck 2"/>
          <p:cNvSpPr/>
          <p:nvPr/>
        </p:nvSpPr>
        <p:spPr>
          <a:xfrm>
            <a:off x="518608" y="1891613"/>
            <a:ext cx="6096000" cy="3970318"/>
          </a:xfrm>
          <a:prstGeom prst="rect">
            <a:avLst/>
          </a:prstGeom>
        </p:spPr>
        <p:txBody>
          <a:bodyPr>
            <a:spAutoFit/>
          </a:bodyPr>
          <a:lstStyle/>
          <a:p>
            <a:r>
              <a:rPr lang="de-DE" dirty="0"/>
              <a:t>Das Angebot der Jugendverkehrsschulen umfasst u. a.</a:t>
            </a:r>
          </a:p>
          <a:p>
            <a:endParaRPr lang="de-DE" dirty="0"/>
          </a:p>
          <a:p>
            <a:pPr marL="285750" indent="-285750">
              <a:buFont typeface="Arial" panose="020B0604020202020204" pitchFamily="34" charset="0"/>
              <a:buChar char="•"/>
            </a:pPr>
            <a:r>
              <a:rPr lang="de-DE" dirty="0"/>
              <a:t>Fahrradfahren als motorisches Übungsprogramm für die Kleinsten (Kita), </a:t>
            </a:r>
          </a:p>
          <a:p>
            <a:pPr marL="285750" indent="-285750">
              <a:buFont typeface="Arial" panose="020B0604020202020204" pitchFamily="34" charset="0"/>
              <a:buChar char="•"/>
            </a:pPr>
            <a:r>
              <a:rPr lang="de-DE" dirty="0"/>
              <a:t>Rad fahren lernen mit Regelkunde für Kinder, Jugendliche und Erwachsene </a:t>
            </a:r>
          </a:p>
          <a:p>
            <a:pPr marL="285750" indent="-285750">
              <a:buFont typeface="Arial" panose="020B0604020202020204" pitchFamily="34" charset="0"/>
              <a:buChar char="•"/>
            </a:pPr>
            <a:r>
              <a:rPr lang="de-DE" dirty="0"/>
              <a:t>Radfahrausbildung der Schulen einschließlich der Radfahrprüfung, </a:t>
            </a:r>
          </a:p>
          <a:p>
            <a:pPr marL="285750" indent="-285750">
              <a:buFont typeface="Arial" panose="020B0604020202020204" pitchFamily="34" charset="0"/>
              <a:buChar char="•"/>
            </a:pPr>
            <a:r>
              <a:rPr lang="de-DE" dirty="0"/>
              <a:t>Projekttage und Workshops zu Themen wie Schulanfang, verkehrssicheres Fahrrad, Verkehrssicherheit oder </a:t>
            </a:r>
            <a:r>
              <a:rPr lang="de-DE" dirty="0" smtClean="0"/>
              <a:t>Schülerlotsen.</a:t>
            </a:r>
          </a:p>
          <a:p>
            <a:pPr marL="285750" indent="-285750">
              <a:buFont typeface="Arial" panose="020B0604020202020204" pitchFamily="34" charset="0"/>
              <a:buChar char="•"/>
            </a:pPr>
            <a:endParaRPr lang="de-DE" dirty="0"/>
          </a:p>
          <a:p>
            <a:r>
              <a:rPr lang="de-DE" dirty="0">
                <a:hlinkClick r:id="rId3"/>
              </a:rPr>
              <a:t>https://www.berlin.de/sen/bildung/lebenslanges-lernen/lernorte/jugendverkehrsschulen</a:t>
            </a:r>
            <a:r>
              <a:rPr lang="de-DE" dirty="0" smtClean="0">
                <a:hlinkClick r:id="rId3"/>
              </a:rPr>
              <a:t>/</a:t>
            </a:r>
            <a:r>
              <a:rPr lang="de-DE" dirty="0" smtClean="0"/>
              <a:t> </a:t>
            </a:r>
            <a:endParaRPr lang="de-DE" dirty="0"/>
          </a:p>
        </p:txBody>
      </p:sp>
    </p:spTree>
    <p:extLst>
      <p:ext uri="{BB962C8B-B14F-4D97-AF65-F5344CB8AC3E}">
        <p14:creationId xmlns="" xmlns:p14="http://schemas.microsoft.com/office/powerpoint/2010/main" val="391568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mobile Bär</a:t>
            </a:r>
            <a:endParaRPr lang="de-DE" dirty="0"/>
          </a:p>
        </p:txBody>
      </p:sp>
      <p:sp>
        <p:nvSpPr>
          <p:cNvPr id="3" name="Inhaltsplatzhalter 2"/>
          <p:cNvSpPr>
            <a:spLocks noGrp="1"/>
          </p:cNvSpPr>
          <p:nvPr>
            <p:ph idx="1"/>
          </p:nvPr>
        </p:nvSpPr>
        <p:spPr/>
        <p:txBody>
          <a:bodyPr/>
          <a:lstStyle/>
          <a:p>
            <a:pPr marL="0" indent="0">
              <a:buNone/>
            </a:pPr>
            <a:r>
              <a:rPr lang="de-DE" b="1" dirty="0"/>
              <a:t>Arbeits- und Erkundungsheft für Schüler der Klassen 3 und 4</a:t>
            </a:r>
          </a:p>
          <a:p>
            <a:pPr marL="0" indent="0">
              <a:buNone/>
            </a:pPr>
            <a:endParaRPr lang="de-DE" dirty="0"/>
          </a:p>
          <a:p>
            <a:pPr marL="0" indent="0">
              <a:buNone/>
            </a:pPr>
            <a:r>
              <a:rPr lang="de-DE" dirty="0"/>
              <a:t>Übungen zu den Themen:</a:t>
            </a:r>
          </a:p>
          <a:p>
            <a:r>
              <a:rPr lang="de-DE" dirty="0"/>
              <a:t>Aufmerksamkeit im Straßenverkehr,</a:t>
            </a:r>
          </a:p>
          <a:p>
            <a:r>
              <a:rPr lang="de-DE" dirty="0"/>
              <a:t>Orientierung im öffentlichen Personennahverkehr, </a:t>
            </a:r>
          </a:p>
          <a:p>
            <a:r>
              <a:rPr lang="de-DE" dirty="0"/>
              <a:t>Vorbereitung auf die </a:t>
            </a:r>
            <a:r>
              <a:rPr lang="de-DE" dirty="0" smtClean="0"/>
              <a:t>Radfahrprüfung</a:t>
            </a:r>
            <a:r>
              <a:rPr lang="de-DE" dirty="0" smtClean="0"/>
              <a:t>.</a:t>
            </a:r>
          </a:p>
          <a:p>
            <a:endParaRPr lang="de-DE" dirty="0" smtClean="0"/>
          </a:p>
          <a:p>
            <a:r>
              <a:rPr lang="de-DE" dirty="0" smtClean="0"/>
              <a:t>Lehrbegleitmaterial</a:t>
            </a:r>
            <a:endParaRPr lang="de-DE" dirty="0"/>
          </a:p>
          <a:p>
            <a:endParaRPr lang="de-DE" dirty="0"/>
          </a:p>
          <a:p>
            <a:pPr marL="0" indent="0">
              <a:buNone/>
            </a:pPr>
            <a:r>
              <a:rPr lang="de-DE" dirty="0" smtClean="0">
                <a:hlinkClick r:id="rId2"/>
              </a:rPr>
              <a:t>https</a:t>
            </a:r>
            <a:r>
              <a:rPr lang="de-DE" dirty="0">
                <a:hlinkClick r:id="rId2"/>
              </a:rPr>
              <a:t>://www.unfallkasse-berlin.de/unterrichtseinheiten</a:t>
            </a:r>
            <a:endParaRPr lang="de-DE" dirty="0"/>
          </a:p>
          <a:p>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7</a:t>
            </a:fld>
            <a:endParaRPr lang="de-DE"/>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62925" y="1374297"/>
            <a:ext cx="3240360" cy="47974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7199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Pandemiebedingte Veränderungen</a:t>
            </a:r>
          </a:p>
        </p:txBody>
      </p:sp>
      <p:sp>
        <p:nvSpPr>
          <p:cNvPr id="3" name="Inhaltsplatzhalter 2"/>
          <p:cNvSpPr>
            <a:spLocks noGrp="1"/>
          </p:cNvSpPr>
          <p:nvPr>
            <p:ph idx="1"/>
          </p:nvPr>
        </p:nvSpPr>
        <p:spPr>
          <a:xfrm>
            <a:off x="647700" y="1393372"/>
            <a:ext cx="5448300" cy="4520068"/>
          </a:xfrm>
        </p:spPr>
        <p:txBody>
          <a:bodyPr/>
          <a:lstStyle/>
          <a:p>
            <a:r>
              <a:rPr lang="de-DE" dirty="0"/>
              <a:t>Pandemiebedingter Ausfall der </a:t>
            </a:r>
            <a:r>
              <a:rPr lang="de-DE" dirty="0" smtClean="0"/>
              <a:t>Angebote,</a:t>
            </a:r>
            <a:endParaRPr lang="de-DE" dirty="0"/>
          </a:p>
          <a:p>
            <a:r>
              <a:rPr lang="de-DE" dirty="0"/>
              <a:t>Übungsmöglichkeiten verstärkt auf dem Schulgelände </a:t>
            </a:r>
            <a:r>
              <a:rPr lang="de-DE" dirty="0" smtClean="0"/>
              <a:t>nutzen,</a:t>
            </a:r>
            <a:endParaRPr lang="de-DE" dirty="0"/>
          </a:p>
          <a:p>
            <a:r>
              <a:rPr lang="de-DE" dirty="0"/>
              <a:t>Parcoursanhänger und -materialien verstärkt </a:t>
            </a:r>
            <a:r>
              <a:rPr lang="de-DE" dirty="0" smtClean="0"/>
              <a:t>einsetzen,</a:t>
            </a:r>
            <a:endParaRPr lang="de-DE" dirty="0"/>
          </a:p>
          <a:p>
            <a:r>
              <a:rPr lang="de-DE" dirty="0"/>
              <a:t>Prüfung auch mit mobilen </a:t>
            </a:r>
            <a:r>
              <a:rPr lang="de-DE" dirty="0" smtClean="0"/>
              <a:t>Materialien umsetzen,</a:t>
            </a:r>
            <a:endParaRPr lang="de-DE" dirty="0"/>
          </a:p>
          <a:p>
            <a:r>
              <a:rPr lang="de-DE" dirty="0"/>
              <a:t>Nachholen der Übungen und Prüfungen auch in </a:t>
            </a:r>
            <a:r>
              <a:rPr lang="de-DE" dirty="0" smtClean="0"/>
              <a:t>Folgeschuljahren</a:t>
            </a:r>
            <a:r>
              <a:rPr lang="de-DE" dirty="0" smtClean="0"/>
              <a:t>.</a:t>
            </a:r>
          </a:p>
          <a:p>
            <a:endParaRPr lang="de-DE" dirty="0" smtClean="0"/>
          </a:p>
          <a:p>
            <a:r>
              <a:rPr lang="de-DE" dirty="0" smtClean="0"/>
              <a:t>Baustein Radfahrtraining</a:t>
            </a:r>
          </a:p>
          <a:p>
            <a:pPr lvl="1"/>
            <a:r>
              <a:rPr lang="de-DE" dirty="0" smtClean="0"/>
              <a:t>Durchführung auf der Grundlage des Konzepts „Motorisches Radfahrtraining“</a:t>
            </a:r>
          </a:p>
          <a:p>
            <a:pPr lvl="1"/>
            <a:endParaRPr lang="de-DE" dirty="0" smtClean="0"/>
          </a:p>
          <a:p>
            <a:pPr marL="177800" lvl="1" indent="0">
              <a:buNone/>
            </a:pPr>
            <a:r>
              <a:rPr lang="de-DE" dirty="0" smtClean="0">
                <a:hlinkClick r:id="rId2"/>
              </a:rPr>
              <a:t>https://www.berlin.de/sen/bjf/stark-trotz-corona/</a:t>
            </a:r>
            <a:r>
              <a:rPr lang="de-DE" dirty="0" smtClean="0"/>
              <a:t> </a:t>
            </a:r>
          </a:p>
          <a:p>
            <a:endParaRPr lang="de-DE" dirty="0"/>
          </a:p>
          <a:p>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8</a:t>
            </a:fld>
            <a:endParaRPr lang="de-DE"/>
          </a:p>
        </p:txBody>
      </p:sp>
      <p:sp>
        <p:nvSpPr>
          <p:cNvPr id="6" name="Ellipse 5"/>
          <p:cNvSpPr/>
          <p:nvPr/>
        </p:nvSpPr>
        <p:spPr>
          <a:xfrm>
            <a:off x="10660829" y="3795639"/>
            <a:ext cx="290457" cy="4195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10" name="Ellipse 9"/>
          <p:cNvSpPr/>
          <p:nvPr/>
        </p:nvSpPr>
        <p:spPr>
          <a:xfrm>
            <a:off x="9989820" y="3549203"/>
            <a:ext cx="279699" cy="4195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sp>
        <p:nvSpPr>
          <p:cNvPr id="12" name="Ellipse 11"/>
          <p:cNvSpPr/>
          <p:nvPr/>
        </p:nvSpPr>
        <p:spPr>
          <a:xfrm>
            <a:off x="9165515" y="2264409"/>
            <a:ext cx="215153" cy="355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p>
        </p:txBody>
      </p:sp>
      <p:pic>
        <p:nvPicPr>
          <p:cNvPr id="11" name="Grafik 10"/>
          <p:cNvPicPr>
            <a:picLocks noChangeAspect="1"/>
          </p:cNvPicPr>
          <p:nvPr/>
        </p:nvPicPr>
        <p:blipFill>
          <a:blip r:embed="rId3" cstate="print"/>
          <a:stretch>
            <a:fillRect/>
          </a:stretch>
        </p:blipFill>
        <p:spPr>
          <a:xfrm>
            <a:off x="7544798" y="388690"/>
            <a:ext cx="4116359" cy="1267776"/>
          </a:xfrm>
          <a:prstGeom prst="rect">
            <a:avLst/>
          </a:prstGeom>
        </p:spPr>
      </p:pic>
      <p:pic>
        <p:nvPicPr>
          <p:cNvPr id="3074" name="Picture 2" descr="C:\Users\Harald Petters\Pictures\Sony_bis_März2020\100ANDRO\DSC_1589.JPG"/>
          <p:cNvPicPr>
            <a:picLocks noChangeAspect="1" noChangeArrowheads="1"/>
          </p:cNvPicPr>
          <p:nvPr/>
        </p:nvPicPr>
        <p:blipFill>
          <a:blip r:embed="rId4" cstate="print"/>
          <a:srcRect/>
          <a:stretch>
            <a:fillRect/>
          </a:stretch>
        </p:blipFill>
        <p:spPr bwMode="auto">
          <a:xfrm>
            <a:off x="6540305" y="1872343"/>
            <a:ext cx="5317865" cy="2989943"/>
          </a:xfrm>
          <a:prstGeom prst="rect">
            <a:avLst/>
          </a:prstGeom>
          <a:noFill/>
        </p:spPr>
      </p:pic>
    </p:spTree>
    <p:extLst>
      <p:ext uri="{BB962C8B-B14F-4D97-AF65-F5344CB8AC3E}">
        <p14:creationId xmlns="" xmlns:p14="http://schemas.microsoft.com/office/powerpoint/2010/main" val="307527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Verkehrssicherheitsprogramm</a:t>
            </a:r>
            <a:endParaRPr lang="de-DE" dirty="0"/>
          </a:p>
        </p:txBody>
      </p:sp>
      <p:sp>
        <p:nvSpPr>
          <p:cNvPr id="3" name="Inhaltsplatzhalter 2"/>
          <p:cNvSpPr>
            <a:spLocks noGrp="1"/>
          </p:cNvSpPr>
          <p:nvPr>
            <p:ph idx="1"/>
          </p:nvPr>
        </p:nvSpPr>
        <p:spPr>
          <a:xfrm>
            <a:off x="647700" y="2024064"/>
            <a:ext cx="4806427" cy="3889375"/>
          </a:xfrm>
        </p:spPr>
        <p:txBody>
          <a:bodyPr/>
          <a:lstStyle/>
          <a:p>
            <a:r>
              <a:rPr lang="de-DE" dirty="0"/>
              <a:t>Frühradfahren als fester Bestandteil der </a:t>
            </a:r>
            <a:r>
              <a:rPr lang="de-DE" dirty="0" smtClean="0"/>
              <a:t>Mobilitätsbildung,</a:t>
            </a:r>
            <a:endParaRPr lang="de-DE" dirty="0"/>
          </a:p>
          <a:p>
            <a:r>
              <a:rPr lang="de-DE" dirty="0"/>
              <a:t>niederschwellige </a:t>
            </a:r>
            <a:r>
              <a:rPr lang="de-DE" dirty="0" smtClean="0"/>
              <a:t>offene Angebote am </a:t>
            </a:r>
            <a:r>
              <a:rPr lang="de-DE" dirty="0"/>
              <a:t>N</a:t>
            </a:r>
            <a:r>
              <a:rPr lang="de-DE" dirty="0" smtClean="0"/>
              <a:t>achmittag,</a:t>
            </a:r>
            <a:endParaRPr lang="de-DE" dirty="0"/>
          </a:p>
          <a:p>
            <a:r>
              <a:rPr lang="de-DE" dirty="0"/>
              <a:t>gesicherter Beginn der Radfahrausbildung </a:t>
            </a:r>
            <a:r>
              <a:rPr lang="de-DE" dirty="0" smtClean="0"/>
              <a:t>in </a:t>
            </a:r>
            <a:r>
              <a:rPr lang="de-DE" dirty="0"/>
              <a:t>der Jahrgangsstufe </a:t>
            </a:r>
            <a:r>
              <a:rPr lang="de-DE" dirty="0" smtClean="0"/>
              <a:t>3.</a:t>
            </a:r>
            <a:endParaRPr lang="de-DE" dirty="0"/>
          </a:p>
          <a:p>
            <a:pPr marL="0" indent="0">
              <a:buNone/>
            </a:pPr>
            <a:endParaRPr lang="de-DE" dirty="0"/>
          </a:p>
          <a:p>
            <a:endParaRPr lang="de-DE" dirty="0"/>
          </a:p>
        </p:txBody>
      </p:sp>
      <p:sp>
        <p:nvSpPr>
          <p:cNvPr id="4" name="Fußzeilenplatzhalter 3"/>
          <p:cNvSpPr>
            <a:spLocks noGrp="1"/>
          </p:cNvSpPr>
          <p:nvPr>
            <p:ph type="ftr" sz="quarter" idx="11"/>
          </p:nvPr>
        </p:nvSpPr>
        <p:spPr/>
        <p:txBody>
          <a:bodyPr/>
          <a:lstStyle/>
          <a:p>
            <a:r>
              <a:rPr lang="de-DE" smtClean="0"/>
              <a:t>Fachtag "Radfahren und Schule"</a:t>
            </a:r>
            <a:endParaRPr lang="de-DE"/>
          </a:p>
        </p:txBody>
      </p:sp>
      <p:sp>
        <p:nvSpPr>
          <p:cNvPr id="5" name="Foliennummernplatzhalter 4"/>
          <p:cNvSpPr>
            <a:spLocks noGrp="1"/>
          </p:cNvSpPr>
          <p:nvPr>
            <p:ph type="sldNum" sz="quarter" idx="12"/>
          </p:nvPr>
        </p:nvSpPr>
        <p:spPr/>
        <p:txBody>
          <a:bodyPr/>
          <a:lstStyle/>
          <a:p>
            <a:r>
              <a:rPr lang="de-DE" smtClean="0"/>
              <a:t>Seite </a:t>
            </a:r>
            <a:fld id="{073DE812-22F6-49E4-B754-747D11D93214}" type="slidenum">
              <a:rPr lang="de-DE" smtClean="0"/>
              <a:pPr/>
              <a:t>9</a:t>
            </a:fld>
            <a:endParaRPr lang="de-DE"/>
          </a:p>
        </p:txBody>
      </p:sp>
      <p:pic>
        <p:nvPicPr>
          <p:cNvPr id="16" name="Grafik 15"/>
          <p:cNvPicPr/>
          <p:nvPr/>
        </p:nvPicPr>
        <p:blipFill>
          <a:blip r:embed="rId2" cstate="print"/>
          <a:stretch>
            <a:fillRect/>
          </a:stretch>
        </p:blipFill>
        <p:spPr>
          <a:xfrm>
            <a:off x="6701771" y="1933667"/>
            <a:ext cx="4840941" cy="1659387"/>
          </a:xfrm>
          <a:prstGeom prst="rect">
            <a:avLst/>
          </a:prstGeom>
        </p:spPr>
      </p:pic>
    </p:spTree>
    <p:extLst>
      <p:ext uri="{BB962C8B-B14F-4D97-AF65-F5344CB8AC3E}">
        <p14:creationId xmlns="" xmlns:p14="http://schemas.microsoft.com/office/powerpoint/2010/main" val="3618051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SenBJF_powerpoint_16x9_berlintype">
  <a:themeElements>
    <a:clrScheme name="Benutzerdefiniert 17">
      <a:dk1>
        <a:sysClr val="windowText" lastClr="000000"/>
      </a:dk1>
      <a:lt1>
        <a:sysClr val="window" lastClr="FFFFFF"/>
      </a:lt1>
      <a:dk2>
        <a:srgbClr val="878787"/>
      </a:dk2>
      <a:lt2>
        <a:srgbClr val="B2B2B2"/>
      </a:lt2>
      <a:accent1>
        <a:srgbClr val="E40422"/>
      </a:accent1>
      <a:accent2>
        <a:srgbClr val="004F9F"/>
      </a:accent2>
      <a:accent3>
        <a:srgbClr val="F39300"/>
      </a:accent3>
      <a:accent4>
        <a:srgbClr val="007256"/>
      </a:accent4>
      <a:accent5>
        <a:srgbClr val="FFE70E"/>
      </a:accent5>
      <a:accent6>
        <a:srgbClr val="9185BE"/>
      </a:accent6>
      <a:hlink>
        <a:srgbClr val="E40422"/>
      </a:hlink>
      <a:folHlink>
        <a:srgbClr val="E40422"/>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400" smtClean="0"/>
        </a:defPPr>
      </a:lstStyle>
    </a:txDef>
  </a:objectDefaults>
  <a:extraClrSchemeLst/>
  <a:custClrLst>
    <a:custClr name="Hellgrün">
      <a:srgbClr val="9BCFAF"/>
    </a:custClr>
    <a:custClr name="Mittelgrün">
      <a:srgbClr val="00AA84"/>
    </a:custClr>
    <a:custClr name="Grün">
      <a:srgbClr val="007256"/>
    </a:custClr>
    <a:custClr name="Dunkelgrün">
      <a:srgbClr val="004534"/>
    </a:custClr>
    <a:custClr name="Hellblau">
      <a:srgbClr val="AAC9E7"/>
    </a:custClr>
    <a:custClr name="Mittelblau">
      <a:srgbClr val="4F90CD"/>
    </a:custClr>
    <a:custClr name="Blau">
      <a:srgbClr val="004F9F"/>
    </a:custClr>
    <a:custClr name="Dunkelblau">
      <a:srgbClr val="002856"/>
    </a:custClr>
    <a:custClr name="Gelb">
      <a:srgbClr val="FFE70E"/>
    </a:custClr>
    <a:custClr name="Orange">
      <a:srgbClr val="F39300"/>
    </a:custClr>
    <a:custClr name="Rosa">
      <a:srgbClr val="F5B4CB"/>
    </a:custClr>
    <a:custClr name="Violett">
      <a:srgbClr val="9185BE"/>
    </a:custClr>
    <a:custClr name="Berlin Rot">
      <a:srgbClr val="E40422"/>
    </a:custClr>
    <a:custClr name="Schwarz">
      <a:srgbClr val="000000"/>
    </a:custClr>
    <a:custClr name="80% Schwarz">
      <a:srgbClr val="575756"/>
    </a:custClr>
    <a:custClr name="60% Schwarz">
      <a:srgbClr val="878787"/>
    </a:custClr>
    <a:custClr name="40% Schwarz">
      <a:srgbClr val="B2B2B2"/>
    </a:custClr>
    <a:custClr name="20% Schwarz">
      <a:srgbClr val="DADADA"/>
    </a:custClr>
    <a:custClr name="10% Schwarz">
      <a:srgbClr val="EDEDED"/>
    </a:custClr>
    <a:custClr name="5% Schwarz">
      <a:srgbClr val="F6F6F6"/>
    </a:custClr>
  </a:custClrLst>
  <a:extLst>
    <a:ext uri="{05A4C25C-085E-4340-85A3-A5531E510DB2}">
      <thm15:themeFamily xmlns="" xmlns:thm15="http://schemas.microsoft.com/office/thememl/2012/main" name="Berlin_PowerPoint_16x9_BerlinType.potx" id="{39A90E74-DFB3-4F69-828C-1DB394FDAD52}" vid="{A9F96AB5-64B7-456E-9CD1-0C595BF1A756}"/>
    </a:ext>
  </a:extLst>
</a:theme>
</file>

<file path=ppt/theme/theme2.xml><?xml version="1.0" encoding="utf-8"?>
<a:theme xmlns:a="http://schemas.openxmlformats.org/drawingml/2006/main" name="Office">
  <a:themeElements>
    <a:clrScheme name="Benutzerdefiniert 123">
      <a:dk1>
        <a:sysClr val="windowText" lastClr="000000"/>
      </a:dk1>
      <a:lt1>
        <a:sysClr val="window" lastClr="FFFFFF"/>
      </a:lt1>
      <a:dk2>
        <a:srgbClr val="878787"/>
      </a:dk2>
      <a:lt2>
        <a:srgbClr val="B2B2B2"/>
      </a:lt2>
      <a:accent1>
        <a:srgbClr val="E40523"/>
      </a:accent1>
      <a:accent2>
        <a:srgbClr val="004F9F"/>
      </a:accent2>
      <a:accent3>
        <a:srgbClr val="F39300"/>
      </a:accent3>
      <a:accent4>
        <a:srgbClr val="007256"/>
      </a:accent4>
      <a:accent5>
        <a:srgbClr val="FFE70E"/>
      </a:accent5>
      <a:accent6>
        <a:srgbClr val="9185BE"/>
      </a:accent6>
      <a:hlink>
        <a:srgbClr val="E40523"/>
      </a:hlink>
      <a:folHlink>
        <a:srgbClr val="E40523"/>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23">
      <a:dk1>
        <a:sysClr val="windowText" lastClr="000000"/>
      </a:dk1>
      <a:lt1>
        <a:sysClr val="window" lastClr="FFFFFF"/>
      </a:lt1>
      <a:dk2>
        <a:srgbClr val="878787"/>
      </a:dk2>
      <a:lt2>
        <a:srgbClr val="B2B2B2"/>
      </a:lt2>
      <a:accent1>
        <a:srgbClr val="E40523"/>
      </a:accent1>
      <a:accent2>
        <a:srgbClr val="004F9F"/>
      </a:accent2>
      <a:accent3>
        <a:srgbClr val="F39300"/>
      </a:accent3>
      <a:accent4>
        <a:srgbClr val="007256"/>
      </a:accent4>
      <a:accent5>
        <a:srgbClr val="FFE70E"/>
      </a:accent5>
      <a:accent6>
        <a:srgbClr val="9185BE"/>
      </a:accent6>
      <a:hlink>
        <a:srgbClr val="E40523"/>
      </a:hlink>
      <a:folHlink>
        <a:srgbClr val="E40523"/>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ildobjekt" ma:contentTypeID="0x0101009148F5A04DDD49CBA7127AADA5FB792B00AADE34325A8B49CDA8BB4DB53328F2140098E44C224AD93742AF7EAE5542FB755D" ma:contentTypeVersion="1" ma:contentTypeDescription="Ein Bild hochladen." ma:contentTypeScope="" ma:versionID="dff0730f5d492be5eb76ea9a931e8d3c">
  <xsd:schema xmlns:xsd="http://www.w3.org/2001/XMLSchema" xmlns:xs="http://www.w3.org/2001/XMLSchema" xmlns:p="http://schemas.microsoft.com/office/2006/metadata/properties" xmlns:ns1="http://schemas.microsoft.com/sharepoint/v3" xmlns:ns2="AF5A5D14-0176-4AAC-962D-D3FF967E834B" xmlns:ns3="http://schemas.microsoft.com/sharepoint/v3/fields" targetNamespace="http://schemas.microsoft.com/office/2006/metadata/properties" ma:root="true" ma:fieldsID="cfaefc0f10c5c167146a069e7abc1668" ns1:_="" ns2:_="" ns3:_="">
    <xsd:import namespace="http://schemas.microsoft.com/sharepoint/v3"/>
    <xsd:import namespace="AF5A5D14-0176-4AAC-962D-D3FF967E834B"/>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fad" ma:hidden="true" ma:list="Docs" ma:internalName="FileRef" ma:readOnly="true" ma:showField="FullUrl">
      <xsd:simpleType>
        <xsd:restriction base="dms:Lookup"/>
      </xsd:simpleType>
    </xsd:element>
    <xsd:element name="File_x0020_Type" ma:index="9" nillable="true" ma:displayName="Dateityp" ma:hidden="true" ma:internalName="File_x0020_Type" ma:readOnly="true">
      <xsd:simpleType>
        <xsd:restriction base="dms:Text"/>
      </xsd:simpleType>
    </xsd:element>
    <xsd:element name="HTML_x0020_File_x0020_Type" ma:index="10" nillable="true" ma:displayName="HTML-Dateityp" ma:hidden="true" ma:internalName="HTML_x0020_File_x0020_Type" ma:readOnly="true">
      <xsd:simpleType>
        <xsd:restriction base="dms:Text"/>
      </xsd:simpleType>
    </xsd:element>
    <xsd:element name="FSObjType" ma:index="11" nillable="true" ma:displayName="Elementtyp" ma:hidden="true" ma:list="Docs" ma:internalName="FSObjType" ma:readOnly="true" ma:showField="FSType">
      <xsd:simpleType>
        <xsd:restriction base="dms:Lookup"/>
      </xsd:simpleType>
    </xsd:element>
    <xsd:element name="PublishingStartDate" ma:index="27" nillable="true" ma:displayName="Geplantes Startdatum" ma:description="" ma:hidden="true" ma:internalName="PublishingStartDate">
      <xsd:simpleType>
        <xsd:restriction base="dms:Unknown"/>
      </xsd:simpleType>
    </xsd:element>
    <xsd:element name="PublishingExpirationDate" ma:index="28" nillable="true" ma:displayName="Geplantes Enddatum"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5A5D14-0176-4AAC-962D-D3FF967E834B" elementFormDefault="qualified">
    <xsd:import namespace="http://schemas.microsoft.com/office/2006/documentManagement/types"/>
    <xsd:import namespace="http://schemas.microsoft.com/office/infopath/2007/PartnerControls"/>
    <xsd:element name="ThumbnailExists" ma:index="18" nillable="true" ma:displayName="Miniaturansicht vorhanden" ma:default="FALSE" ma:hidden="true" ma:internalName="ThumbnailExists" ma:readOnly="true">
      <xsd:simpleType>
        <xsd:restriction base="dms:Boolean"/>
      </xsd:simpleType>
    </xsd:element>
    <xsd:element name="PreviewExists" ma:index="19" nillable="true" ma:displayName="Vorschau vorhanden" ma:default="FALSE" ma:hidden="true" ma:internalName="PreviewExists" ma:readOnly="true">
      <xsd:simpleType>
        <xsd:restriction base="dms:Boolean"/>
      </xsd:simpleType>
    </xsd:element>
    <xsd:element name="ImageWidth" ma:index="20" nillable="true" ma:displayName="Breite" ma:internalName="ImageWidth" ma:readOnly="true">
      <xsd:simpleType>
        <xsd:restriction base="dms:Unknown"/>
      </xsd:simpleType>
    </xsd:element>
    <xsd:element name="ImageHeight" ma:index="22" nillable="true" ma:displayName="Höhe" ma:internalName="ImageHeight" ma:readOnly="true">
      <xsd:simpleType>
        <xsd:restriction base="dms:Unknown"/>
      </xsd:simpleType>
    </xsd:element>
    <xsd:element name="ImageCreateDate" ma:index="25" nillable="true" ma:displayName="Bilderstellungsdatum"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ma:index="23" ma:displayName="Kommentare"/>
        <xsd:element name="keywords" minOccurs="0" maxOccurs="1" type="xsd:string" ma:index="14" ma:displayName="Schlüsselwört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AF5A5D14-0176-4AAC-962D-D3FF967E834B"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8E503C4-05DF-469D-89CE-16DC27A36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5A5D14-0176-4AAC-962D-D3FF967E834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BE645A-3670-4DE4-ADA6-5DF5AA16598C}">
  <ds:schemaRefs>
    <ds:schemaRef ds:uri="http://schemas.microsoft.com/sharepoint/v3/contenttype/forms"/>
  </ds:schemaRefs>
</ds:datastoreItem>
</file>

<file path=customXml/itemProps3.xml><?xml version="1.0" encoding="utf-8"?>
<ds:datastoreItem xmlns:ds="http://schemas.openxmlformats.org/officeDocument/2006/customXml" ds:itemID="{9D07CE53-A154-4B72-9642-AE1AB863A5DB}">
  <ds:schemaRefs>
    <ds:schemaRef ds:uri="http://schemas.microsoft.com/sharepoint/v3"/>
    <ds:schemaRef ds:uri="http://purl.org/dc/terms/"/>
    <ds:schemaRef ds:uri="http://schemas.openxmlformats.org/package/2006/metadata/core-properties"/>
    <ds:schemaRef ds:uri="AF5A5D14-0176-4AAC-962D-D3FF967E834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BerlinSenBJF_powerpoint_16x9_berlintype</Template>
  <TotalTime>0</TotalTime>
  <Words>1371</Words>
  <Application>Microsoft Office PowerPoint</Application>
  <PresentationFormat>Benutzerdefiniert</PresentationFormat>
  <Paragraphs>203</Paragraphs>
  <Slides>20</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20</vt:i4>
      </vt:variant>
    </vt:vector>
  </HeadingPairs>
  <TitlesOfParts>
    <vt:vector size="23" baseType="lpstr">
      <vt:lpstr>Arial</vt:lpstr>
      <vt:lpstr>Berlin Type Office</vt:lpstr>
      <vt:lpstr>BerlinSenBJF_powerpoint_16x9_berlintype</vt:lpstr>
      <vt:lpstr>Radfahren und Schule  in Gegenwart und Zukunft</vt:lpstr>
      <vt:lpstr>Die Gegenwart</vt:lpstr>
      <vt:lpstr>Situation der Kinder</vt:lpstr>
      <vt:lpstr>Grundschulverordnung</vt:lpstr>
      <vt:lpstr>Rahmenlehrplan  mit Orientierungs- und Handlungsrahmen</vt:lpstr>
      <vt:lpstr>Jugendverkehrsschulen</vt:lpstr>
      <vt:lpstr>Der mobile Bär</vt:lpstr>
      <vt:lpstr>Pandemiebedingte Veränderungen</vt:lpstr>
      <vt:lpstr>Verkehrssicherheitsprogramm</vt:lpstr>
      <vt:lpstr>Ziele der Mobilitätsbildung</vt:lpstr>
      <vt:lpstr> Die Zukunft …   … hat bereits begonnen</vt:lpstr>
      <vt:lpstr>Richtlinien der Regierungspolitik 2021-2026</vt:lpstr>
      <vt:lpstr>Mobilitätsgesetz</vt:lpstr>
      <vt:lpstr>Radverkehrsplan</vt:lpstr>
      <vt:lpstr>Radtouren (entsprechend AV Aufsicht) </vt:lpstr>
      <vt:lpstr>Rahmenlehrplan für die gymnasiale Oberstufe</vt:lpstr>
      <vt:lpstr>Neue Verkehrszeichen zum Schutz Radfahrender Gibt es die wirklich? Was sollen sie bedeuten?</vt:lpstr>
      <vt:lpstr>Neue Regelungen in der StVO</vt:lpstr>
      <vt:lpstr>Roller fit</vt:lpstr>
      <vt:lpstr>Vielen Dank    Harald Petters Senatsverwaltung für Bildung, Jugend und Familie Mobilitätsbildung und Verkehrserziehung  Telefon 030 90227 6581 harald.petters@senbjf.berlin.de   </vt:lpstr>
    </vt:vector>
  </TitlesOfParts>
  <Company>SenBJF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BERLIN TYPE BOLD 36 PT</dc:title>
  <dc:creator>Fink, Monika</dc:creator>
  <cp:lastModifiedBy>Harald Petters</cp:lastModifiedBy>
  <cp:revision>100</cp:revision>
  <dcterms:created xsi:type="dcterms:W3CDTF">2021-09-15T20:07:30Z</dcterms:created>
  <dcterms:modified xsi:type="dcterms:W3CDTF">2022-05-18T17:06:39Z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0x0101009148F5A04DDD49CBA7127AADA5FB792B00AADE34325A8B49CDA8BB4DB53328F2140098E44C224AD93742AF7EAE5542FB755D</vt:lpwstr>
  </property>
</Properties>
</file>