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0" r:id="rId6"/>
    <p:sldId id="264" r:id="rId7"/>
    <p:sldId id="263" r:id="rId8"/>
    <p:sldId id="262" r:id="rId9"/>
    <p:sldId id="259" r:id="rId10"/>
    <p:sldId id="269" r:id="rId11"/>
    <p:sldId id="267" r:id="rId12"/>
    <p:sldId id="271" r:id="rId13"/>
    <p:sldId id="266" r:id="rId14"/>
    <p:sldId id="268" r:id="rId15"/>
    <p:sldId id="265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UM" initials="A" lastIdx="23" clrIdx="0">
    <p:extLst>
      <p:ext uri="{19B8F6BF-5375-455C-9EA6-DF929625EA0E}">
        <p15:presenceInfo xmlns:p15="http://schemas.microsoft.com/office/powerpoint/2012/main" userId="LISU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80493" autoAdjust="0"/>
  </p:normalViewPr>
  <p:slideViewPr>
    <p:cSldViewPr snapToGrid="0">
      <p:cViewPr varScale="1">
        <p:scale>
          <a:sx n="65" d="100"/>
          <a:sy n="65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8BD78-7202-4CA5-8C26-E397862371DF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AAF5B-BD14-44EB-AF7E-3E745ADE6E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77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50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RACI steht für:</a:t>
            </a:r>
          </a:p>
          <a:p>
            <a:r>
              <a:rPr lang="de-DE" dirty="0" err="1"/>
              <a:t>Responsible</a:t>
            </a:r>
            <a:r>
              <a:rPr lang="de-DE" dirty="0"/>
              <a:t> (verantwortlich)</a:t>
            </a:r>
          </a:p>
          <a:p>
            <a:r>
              <a:rPr lang="de-DE" dirty="0" err="1"/>
              <a:t>Accountable</a:t>
            </a:r>
            <a:r>
              <a:rPr lang="de-DE" dirty="0"/>
              <a:t> (rechenschaftspflichtig)</a:t>
            </a:r>
          </a:p>
          <a:p>
            <a:r>
              <a:rPr lang="de-DE" dirty="0" err="1"/>
              <a:t>Consulted</a:t>
            </a:r>
            <a:r>
              <a:rPr lang="de-DE" dirty="0"/>
              <a:t> (konsultiert)</a:t>
            </a:r>
          </a:p>
          <a:p>
            <a:r>
              <a:rPr lang="de-DE" dirty="0" err="1"/>
              <a:t>Informed</a:t>
            </a:r>
            <a:r>
              <a:rPr lang="de-DE" dirty="0"/>
              <a:t> (informiert)</a:t>
            </a:r>
          </a:p>
          <a:p>
            <a:r>
              <a:rPr lang="de-DE" dirty="0"/>
              <a:t>mehr Infos gewünscht? einfach </a:t>
            </a:r>
            <a:r>
              <a:rPr lang="de-DE" dirty="0" err="1"/>
              <a:t>googeln</a:t>
            </a:r>
            <a:r>
              <a:rPr lang="de-DE" dirty="0"/>
              <a:t>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05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18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SchiC von Mike, Marie-Curie-Gymnasium Ludwigsfelde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353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SchiC von Anne, Hannah-Ahrendt-Gymnasium Potsdam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24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27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42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99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AAF5B-BD14-44EB-AF7E-3E745ADE6E6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64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k.org/themen/qualitaetssicherung-in-schulen/bildungsstandards.html#c5034" TargetMode="External"/><Relationship Id="rId2" Type="http://schemas.openxmlformats.org/officeDocument/2006/relationships/hyperlink" Target="https://bildungsserver.berlin-brandenburg.de/sch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4.0/legalcode.de" TargetMode="External"/><Relationship Id="rId4" Type="http://schemas.openxmlformats.org/officeDocument/2006/relationships/hyperlink" Target="https://www.iqb.hu-berlin.de/bista/WeiterentwicklungBiSta/Lernaufgaben/MatheSek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legalcode.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legalcode.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hyperlink" Target="https://www.iqb.hu-berlin.de/bista/WeiterentwicklungBiSta/Lernaufgaben/MatheSek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legalcode.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legalcode.d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6F355-C7B1-D746-8796-72ED865B8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Schulinternes Curriculum (SchiC)</a:t>
            </a:r>
            <a:br>
              <a:rPr lang="de-DE" dirty="0"/>
            </a:br>
            <a:r>
              <a:rPr lang="de-DE" sz="4000" dirty="0"/>
              <a:t>Fachteil Mathematik, </a:t>
            </a:r>
            <a:r>
              <a:rPr lang="de-DE" sz="4000" dirty="0" err="1"/>
              <a:t>Jgst</a:t>
            </a:r>
            <a:r>
              <a:rPr lang="de-DE" sz="4000" dirty="0"/>
              <a:t>. 7 bis 10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7251D7-D5C5-DEAF-9CC2-DDDFAB163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400" dirty="0"/>
              <a:t>Anpassungserfordernisse nach RLP 1-10, 2023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1130E8-EF1D-C413-C581-5368E3537675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0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i="0" u="none" strike="noStrike" baseline="0" dirty="0">
                <a:latin typeface="Calibri" panose="020F0502020204030204" pitchFamily="34" charset="0"/>
              </a:rPr>
              <a:t>3. Phase: Beschlussfassung</a:t>
            </a:r>
            <a:endParaRPr lang="de-DE" b="1" dirty="0"/>
          </a:p>
          <a:p>
            <a:r>
              <a:rPr lang="de-DE" dirty="0"/>
              <a:t>in der Fachkonferenz</a:t>
            </a:r>
          </a:p>
          <a:p>
            <a:r>
              <a:rPr lang="de-DE" dirty="0"/>
              <a:t>ggf. in der Lehrer- und Schulkonferenz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ca. ein Jahr später:</a:t>
            </a:r>
          </a:p>
          <a:p>
            <a:pPr marL="0" indent="0">
              <a:buNone/>
            </a:pPr>
            <a:r>
              <a:rPr lang="de-DE" b="1" dirty="0"/>
              <a:t>4. Phase: Rückblick und Reflexion</a:t>
            </a:r>
          </a:p>
          <a:p>
            <a:r>
              <a:rPr lang="de-DE" dirty="0"/>
              <a:t>Was für Auswirkungen hatten die Veränderungen im SchiC, Fachteil Mathematik, auf den Unterricht?</a:t>
            </a:r>
          </a:p>
          <a:p>
            <a:r>
              <a:rPr lang="de-DE" dirty="0"/>
              <a:t>Womit sind wir zufrieden? Was sollte sich noch weiter verändern?</a:t>
            </a:r>
          </a:p>
          <a:p>
            <a:r>
              <a:rPr lang="de-DE" dirty="0"/>
              <a:t>Planung konkreter Schritte für die weitere Arbeit am SchiC, Fachteil Mathematik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7D3B99-1ACD-A1A9-8393-5FF89A417AF8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0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Beispiel 1: </a:t>
            </a:r>
            <a:r>
              <a:rPr lang="de-DE" b="1" dirty="0">
                <a:highlight>
                  <a:srgbClr val="FFFF00"/>
                </a:highlight>
              </a:rPr>
              <a:t>Veränderungen</a:t>
            </a:r>
            <a:r>
              <a:rPr lang="de-DE" b="1" dirty="0"/>
              <a:t> in einem SchiC, Teil C (</a:t>
            </a:r>
            <a:r>
              <a:rPr lang="de-DE" b="1" dirty="0" err="1"/>
              <a:t>Gym</a:t>
            </a:r>
            <a:r>
              <a:rPr lang="de-DE" b="1" dirty="0"/>
              <a:t> mit MINT-Schwerpunkt)</a:t>
            </a:r>
          </a:p>
          <a:p>
            <a:r>
              <a:rPr lang="de-DE" dirty="0"/>
              <a:t>Spalten für </a:t>
            </a:r>
          </a:p>
          <a:p>
            <a:pPr lvl="1"/>
            <a:r>
              <a:rPr lang="de-DE" dirty="0"/>
              <a:t>Fachinhalte (Zeit): Stichworte</a:t>
            </a:r>
          </a:p>
          <a:p>
            <a:pPr lvl="1"/>
            <a:r>
              <a:rPr lang="de-DE" dirty="0"/>
              <a:t>Kompetenzschwerpunkte: oft aus „Themen und Inhalte“-Kapitel des RLP 1-10, Fachteil Mathematik; immer als „SuS können …“ formuliert</a:t>
            </a:r>
          </a:p>
          <a:p>
            <a:pPr lvl="1"/>
            <a:r>
              <a:rPr lang="de-DE" dirty="0"/>
              <a:t>darin integriert: Bezüge zu den anderen Teilen des SchiC , fächerübergreifende Aspekte (insbesondere MINT-Bezüge)</a:t>
            </a:r>
          </a:p>
          <a:p>
            <a:pPr lvl="1"/>
            <a:r>
              <a:rPr lang="de-DE" dirty="0"/>
              <a:t>Methodische Schwerpunkte mit Hinweisen und Material: z. B. Einsatz mathematischer Werkzeuge, Querbezüge zu anderen Themen; auch Termine für Klassenarbeiten</a:t>
            </a:r>
          </a:p>
          <a:p>
            <a:r>
              <a:rPr lang="de-DE" dirty="0"/>
              <a:t>außerdem</a:t>
            </a:r>
          </a:p>
          <a:p>
            <a:pPr lvl="1"/>
            <a:r>
              <a:rPr lang="de-DE" dirty="0"/>
              <a:t>vergleichsweise wenig </a:t>
            </a:r>
            <a:r>
              <a:rPr lang="de-DE" dirty="0" err="1"/>
              <a:t>Copy&amp;Paste</a:t>
            </a:r>
            <a:r>
              <a:rPr lang="de-DE" dirty="0"/>
              <a:t> aus RLP 1-10</a:t>
            </a:r>
          </a:p>
          <a:p>
            <a:pPr lvl="1"/>
            <a:r>
              <a:rPr lang="de-DE" dirty="0"/>
              <a:t>Informationen zu betroffenen Kolleginnen und Kollegen, Planungsgrundlagen, Lehrbuch</a:t>
            </a:r>
          </a:p>
          <a:p>
            <a:pPr lvl="1"/>
            <a:r>
              <a:rPr lang="de-DE" dirty="0"/>
              <a:t>detaillierte Zeitplanung für das konkrete Schuljahr</a:t>
            </a:r>
          </a:p>
          <a:p>
            <a:pPr lvl="1"/>
            <a:r>
              <a:rPr lang="de-DE" dirty="0"/>
              <a:t>Inhalte aus Niveau H kontinuierlich „</a:t>
            </a:r>
            <a:r>
              <a:rPr lang="de-DE" dirty="0" err="1"/>
              <a:t>hinterfüttert</a:t>
            </a:r>
            <a:r>
              <a:rPr lang="de-DE" dirty="0"/>
              <a:t>“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A6EE463-778D-DC07-368E-C687EBD33886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34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Beispiel 2: </a:t>
            </a:r>
            <a:r>
              <a:rPr lang="de-DE" b="1" dirty="0">
                <a:highlight>
                  <a:srgbClr val="FFFF00"/>
                </a:highlight>
              </a:rPr>
              <a:t>Veränderungen</a:t>
            </a:r>
            <a:r>
              <a:rPr lang="de-DE" b="1" dirty="0"/>
              <a:t> in einem SchiC, Fachteil Mathematik (</a:t>
            </a:r>
            <a:r>
              <a:rPr lang="de-DE" b="1" dirty="0" err="1"/>
              <a:t>Gym</a:t>
            </a:r>
            <a:r>
              <a:rPr lang="de-DE" b="1" dirty="0"/>
              <a:t>)</a:t>
            </a:r>
          </a:p>
          <a:p>
            <a:r>
              <a:rPr lang="de-DE" dirty="0"/>
              <a:t>Spalten für </a:t>
            </a:r>
          </a:p>
          <a:p>
            <a:pPr lvl="1"/>
            <a:r>
              <a:rPr lang="de-DE" dirty="0"/>
              <a:t>Inhalt</a:t>
            </a:r>
          </a:p>
          <a:p>
            <a:pPr lvl="1"/>
            <a:r>
              <a:rPr lang="de-DE" dirty="0"/>
              <a:t>Inhaltsbezogene Kompetenzen</a:t>
            </a:r>
          </a:p>
          <a:p>
            <a:pPr lvl="1"/>
            <a:r>
              <a:rPr lang="de-DE" dirty="0"/>
              <a:t>Bezüge zu anderen Fächern</a:t>
            </a:r>
          </a:p>
          <a:p>
            <a:r>
              <a:rPr lang="de-DE" dirty="0"/>
              <a:t>farbig hervorgehoben</a:t>
            </a:r>
          </a:p>
          <a:p>
            <a:pPr lvl="1"/>
            <a:r>
              <a:rPr lang="de-DE" dirty="0"/>
              <a:t>Sprachbildung</a:t>
            </a:r>
          </a:p>
          <a:p>
            <a:pPr lvl="1"/>
            <a:r>
              <a:rPr lang="de-DE" dirty="0"/>
              <a:t>Medienbildung</a:t>
            </a:r>
          </a:p>
          <a:p>
            <a:r>
              <a:rPr lang="de-DE" dirty="0"/>
              <a:t>außerdem</a:t>
            </a:r>
          </a:p>
          <a:p>
            <a:pPr lvl="1"/>
            <a:r>
              <a:rPr lang="de-DE" dirty="0"/>
              <a:t>fakultative Inhalte kursiv</a:t>
            </a:r>
          </a:p>
          <a:p>
            <a:pPr lvl="1"/>
            <a:r>
              <a:rPr lang="de-DE" dirty="0"/>
              <a:t>Zeitplanung in Unterrichtsstunden</a:t>
            </a:r>
          </a:p>
          <a:p>
            <a:pPr lvl="1"/>
            <a:r>
              <a:rPr lang="de-DE" dirty="0"/>
              <a:t>Niveaustufen aufgeführt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B6736D2-8BC9-8875-09C7-6535EF8A6F03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Beispiel 3: </a:t>
            </a:r>
            <a:r>
              <a:rPr lang="de-DE" b="1" dirty="0">
                <a:highlight>
                  <a:srgbClr val="FFFF00"/>
                </a:highlight>
              </a:rPr>
              <a:t>Veränderungen</a:t>
            </a:r>
            <a:r>
              <a:rPr lang="de-DE" b="1" dirty="0"/>
              <a:t> in einem SchiC, Fachteil Mathematik (Oberschule)</a:t>
            </a:r>
          </a:p>
          <a:p>
            <a:r>
              <a:rPr lang="de-DE" dirty="0"/>
              <a:t>Felder für </a:t>
            </a:r>
          </a:p>
          <a:p>
            <a:pPr lvl="1"/>
            <a:r>
              <a:rPr lang="de-DE" dirty="0"/>
              <a:t>Bezüge zum Teil „Festlegung zu Bildung und Erziehung“ des SchiC</a:t>
            </a:r>
          </a:p>
          <a:p>
            <a:pPr lvl="1"/>
            <a:r>
              <a:rPr lang="de-DE" dirty="0"/>
              <a:t>Bezüge zu übergreifenden Themen, zu Sprachbildung, zu Medienbildung</a:t>
            </a:r>
          </a:p>
          <a:p>
            <a:pPr lvl="1"/>
            <a:r>
              <a:rPr lang="de-DE" dirty="0"/>
              <a:t>fächerverbindende Bezüge und fächerübergreifende Aspekte</a:t>
            </a:r>
          </a:p>
          <a:p>
            <a:pPr lvl="1"/>
            <a:r>
              <a:rPr lang="de-DE" dirty="0"/>
              <a:t>Konkretisierung und (!) Kompetenzschwerpunkte</a:t>
            </a:r>
          </a:p>
          <a:p>
            <a:r>
              <a:rPr lang="de-DE" dirty="0"/>
              <a:t>außerdem</a:t>
            </a:r>
          </a:p>
          <a:p>
            <a:pPr lvl="1"/>
            <a:r>
              <a:rPr lang="de-DE" dirty="0"/>
              <a:t>Differenzierung nach grundlegender und erweiterter Bildung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6D99E1F-6430-8FA4-D193-474AAD040639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84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Weitere Beispiele: Lehrbuchbezogene Stoffverteilungspläne der Schulbuchverlage (aus dem Internet)</a:t>
            </a:r>
          </a:p>
          <a:p>
            <a:r>
              <a:rPr lang="de-DE" dirty="0"/>
              <a:t>Zwei Perspektiven</a:t>
            </a:r>
          </a:p>
          <a:p>
            <a:pPr lvl="1"/>
            <a:r>
              <a:rPr lang="de-DE" dirty="0"/>
              <a:t>ausgehend vom Schulbuch – passt zum RLP 1-10, Fachteil Mathematik (2017) in Bezug auf die Niveaustufen</a:t>
            </a:r>
          </a:p>
          <a:p>
            <a:pPr lvl="1"/>
            <a:r>
              <a:rPr lang="de-DE" dirty="0"/>
              <a:t>ausgehend vom RLP1-10, Fachteil Mathematik (2017) – Alle Inhalte finden sich im Schulbuch wieder.</a:t>
            </a:r>
          </a:p>
          <a:p>
            <a:r>
              <a:rPr lang="de-DE" dirty="0"/>
              <a:t>mit Zeitplanung (in Schulwochen)</a:t>
            </a:r>
          </a:p>
          <a:p>
            <a:r>
              <a:rPr lang="de-DE" dirty="0"/>
              <a:t>mit konkreten Kapitelüberschriften aus dem Schulbuch und Seitenangaben</a:t>
            </a:r>
          </a:p>
          <a:p>
            <a:r>
              <a:rPr lang="de-DE" dirty="0"/>
              <a:t>Werbung für Begleitmaterial (Arbeitsheft, Handreichungen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Änderungen aus RLP 1-10, Fachteil Mathematik (2023) einarbeiten (Perspektive 2)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2FB72BF-30EC-D050-D193-CE9E03F04213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97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Tipps und Hinweise für die Überarbeitung des SchiC, Fachteil Mathematik</a:t>
            </a:r>
          </a:p>
          <a:p>
            <a:r>
              <a:rPr lang="de-DE" dirty="0"/>
              <a:t>Verben nutzen, mit denen die Kompetenzen der SuS beschrieben werden können (konkreter als themenbezogene Überschriften)</a:t>
            </a:r>
          </a:p>
          <a:p>
            <a:r>
              <a:rPr lang="de-DE" dirty="0"/>
              <a:t>Zeitplanung realistisch gestalten, Erfahrungswerte nutzen</a:t>
            </a:r>
          </a:p>
          <a:p>
            <a:r>
              <a:rPr lang="de-DE" dirty="0"/>
              <a:t>Orientierung eher am RLP 1-10 als am Lehrbuch (Der RLP 1-10 ist verbindlich für Berlin / Brandenburg, Ihr Schulbuch wurde vermutlich nicht einmal speziell für diese Bundesländer geschrieben.)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BF254A8-561F-6C17-36A1-5F1460AD1F15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20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6F355-C7B1-D746-8796-72ED865B8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Schulinternes Curriculum (SchiC)</a:t>
            </a:r>
            <a:br>
              <a:rPr lang="de-DE" dirty="0"/>
            </a:br>
            <a:r>
              <a:rPr lang="de-DE" sz="4000" dirty="0"/>
              <a:t>Fachteil Mathematik, </a:t>
            </a:r>
            <a:r>
              <a:rPr lang="de-DE" sz="4000" dirty="0" err="1"/>
              <a:t>Jgst</a:t>
            </a:r>
            <a:r>
              <a:rPr lang="de-DE" sz="4000" dirty="0"/>
              <a:t>. 7 bis 10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7251D7-D5C5-DEAF-9CC2-DDDFAB163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400" dirty="0"/>
              <a:t>Anpassungserfordernisse nach RLP 1-10, 2023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D71BCC3-9A9C-9901-72A3-6FA2A11F309F}"/>
              </a:ext>
            </a:extLst>
          </p:cNvPr>
          <p:cNvSpPr txBox="1"/>
          <p:nvPr/>
        </p:nvSpPr>
        <p:spPr>
          <a:xfrm>
            <a:off x="9490166" y="1992590"/>
            <a:ext cx="25733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Vielen Dank für die Aufmerksamkeit, </a:t>
            </a:r>
          </a:p>
          <a:p>
            <a:endParaRPr lang="de-DE" sz="2400" dirty="0"/>
          </a:p>
          <a:p>
            <a:r>
              <a:rPr lang="de-DE" sz="2400" dirty="0"/>
              <a:t>und viel Erfolg bei den Anpassungen Ihres eigenen SchiC, Fachteil Mathematik!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549127B-24A8-6021-65E2-24700649C9F3}"/>
              </a:ext>
            </a:extLst>
          </p:cNvPr>
          <p:cNvSpPr txBox="1"/>
          <p:nvPr/>
        </p:nvSpPr>
        <p:spPr>
          <a:xfrm>
            <a:off x="274320" y="6211394"/>
            <a:ext cx="1167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Dr. Birgit Griese, </a:t>
            </a:r>
            <a:r>
              <a:rPr lang="de-DE" sz="1400" dirty="0" err="1"/>
              <a:t>Ref</a:t>
            </a:r>
            <a:r>
              <a:rPr lang="de-DE" sz="1400" dirty="0"/>
              <a:t>. 21, LISUM 2023</a:t>
            </a:r>
          </a:p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7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3B4BF-F5CB-3319-FE91-9663E2F3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SchiC Mathematik</a:t>
            </a:r>
            <a:br>
              <a:rPr lang="de-DE" dirty="0"/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DA413-C977-222A-31C1-959354CB6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Nützliches Material unter </a:t>
            </a:r>
          </a:p>
          <a:p>
            <a:pPr marL="0" indent="0">
              <a:buNone/>
            </a:pPr>
            <a:r>
              <a:rPr lang="de-DE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https://bildungsserver.berlin-brandenburg.de/schic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/>
              <a:t>(„Das ABC des schulinternen Curriculums“, Beispiele und Mustervorlagen)</a:t>
            </a:r>
          </a:p>
          <a:p>
            <a:pPr marL="0" indent="0">
              <a:buNone/>
            </a:pPr>
            <a:r>
              <a:rPr lang="de-DE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https://www.kmk.org/themen/qualitaetssicherung-in-schulen/bildungsstandards.html#c5034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/>
              <a:t>(Bildungsstandards für die Sekundarstufe I, Erster und mittlerer Bildungsabschluss, 2022)</a:t>
            </a:r>
          </a:p>
          <a:p>
            <a:pPr marL="0" indent="0">
              <a:buNone/>
            </a:pPr>
            <a:r>
              <a:rPr lang="de-DE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https://www.iqb.hu-berlin.de/bista/WeiterentwicklungBiSta/Lernaufgaben/MatheSekI/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/>
              <a:t>(Lernaufgaben zu den weiterentwickelten Bildungsstandards)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1A62EE1-183A-DB55-5327-25A7E0B00F8F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1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0D4682F-2DF7-7CA5-FE0B-86C404BCB3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2" r="5376"/>
          <a:stretch/>
        </p:blipFill>
        <p:spPr>
          <a:xfrm>
            <a:off x="6195754" y="934117"/>
            <a:ext cx="5386647" cy="498062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511" y="687191"/>
            <a:ext cx="3473641" cy="26254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dirty="0"/>
              <a:t>hier: </a:t>
            </a:r>
          </a:p>
          <a:p>
            <a:pPr marL="0" indent="0">
              <a:buNone/>
            </a:pPr>
            <a:r>
              <a:rPr lang="de-DE" dirty="0"/>
              <a:t>nur Anpassungen im Teil: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Fachbezogene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Festlegungen,</a:t>
            </a:r>
          </a:p>
          <a:p>
            <a:pPr marL="0" indent="0">
              <a:buNone/>
            </a:pPr>
            <a:r>
              <a:rPr lang="de-DE" dirty="0"/>
              <a:t>analog zu den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Veränderungen im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Fachteil des RLP 1-10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D5C398A-1BCF-6110-6BB0-D312E28C4979}"/>
              </a:ext>
            </a:extLst>
          </p:cNvPr>
          <p:cNvSpPr txBox="1"/>
          <p:nvPr/>
        </p:nvSpPr>
        <p:spPr>
          <a:xfrm>
            <a:off x="3869268" y="5785383"/>
            <a:ext cx="406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Abbildung aus „Das ABC des schulinternen Curriculums“, S. 9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B394B78-F340-06FD-F460-0207A2886676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9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Elemente von Schulinternen Curricula, Fachteil Mathematik</a:t>
            </a:r>
          </a:p>
          <a:p>
            <a:r>
              <a:rPr lang="de-DE" dirty="0"/>
              <a:t>Fachinhalte, Seiten im Lehrbuch</a:t>
            </a:r>
          </a:p>
          <a:p>
            <a:r>
              <a:rPr lang="de-DE" dirty="0"/>
              <a:t>Zeitvorgaben</a:t>
            </a:r>
          </a:p>
          <a:p>
            <a:r>
              <a:rPr lang="de-DE" dirty="0"/>
              <a:t>Kompetenzbeschreibungen (Was sollen die SuS können?)</a:t>
            </a:r>
          </a:p>
          <a:p>
            <a:r>
              <a:rPr lang="de-DE" dirty="0"/>
              <a:t>Methodische Hinweise, z. B. zu Anschauungsmaterial oder digitalen Werkzeugen</a:t>
            </a:r>
          </a:p>
          <a:p>
            <a:r>
              <a:rPr lang="de-DE" dirty="0"/>
              <a:t>Termine für Klassenarbeiten u. ä.</a:t>
            </a:r>
          </a:p>
          <a:p>
            <a:r>
              <a:rPr lang="de-DE" dirty="0"/>
              <a:t>Bestandteile und Formate der Leistungsbewertung</a:t>
            </a:r>
          </a:p>
          <a:p>
            <a:r>
              <a:rPr lang="de-DE" dirty="0"/>
              <a:t>Bezüge zu den Teilen A und B des RLP 1-10, auch Sprach- und Medienbildung </a:t>
            </a:r>
          </a:p>
          <a:p>
            <a:r>
              <a:rPr lang="de-DE" dirty="0"/>
              <a:t>fächerübergreifende Bezüge</a:t>
            </a:r>
          </a:p>
          <a:p>
            <a:r>
              <a:rPr lang="de-DE" dirty="0"/>
              <a:t>Kennzeichnung von fakultativen Inhalten oder Differenzierungsvorgaben</a:t>
            </a:r>
          </a:p>
          <a:p>
            <a:r>
              <a:rPr lang="de-DE" dirty="0"/>
              <a:t>Nicht alle Elemente finden sich in jedem einzelnen SchiC, Fachteil.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6E3FF3-C420-52C1-1A06-025FEE3AF304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6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Regelmäßige Überarbeitung von Schulinternen Curricula, Fachteil Mathematik</a:t>
            </a:r>
          </a:p>
          <a:p>
            <a:r>
              <a:rPr lang="de-DE" dirty="0"/>
              <a:t>unterschiedliche Anzahl von Unterrichtswochen im Schuljahr / Erfahrungswerte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ggf. Zeitangaben anpassen</a:t>
            </a:r>
          </a:p>
          <a:p>
            <a:r>
              <a:rPr lang="de-DE" dirty="0"/>
              <a:t>neue Materialien / neues Lehrbuch, neue Werkzeuge </a:t>
            </a:r>
            <a:r>
              <a:rPr lang="de-DE" dirty="0">
                <a:sym typeface="Wingdings" panose="05000000000000000000" pitchFamily="2" charset="2"/>
              </a:rPr>
              <a:t> methodische Vereinbarungen anpassen</a:t>
            </a:r>
          </a:p>
          <a:p>
            <a:r>
              <a:rPr lang="de-DE" dirty="0">
                <a:sym typeface="Wingdings" panose="05000000000000000000" pitchFamily="2" charset="2"/>
              </a:rPr>
              <a:t>Diskussion und Konsensfindung in der Fachgruppe bzgl. inhaltlicher und methodischer Schwerpunktsetzungen</a:t>
            </a:r>
          </a:p>
          <a:p>
            <a:r>
              <a:rPr lang="de-DE" dirty="0">
                <a:sym typeface="Wingdings" panose="05000000000000000000" pitchFamily="2" charset="2"/>
              </a:rPr>
              <a:t>Abgleich mit anderen Fächern  Streichungen / Ergänzungen</a:t>
            </a:r>
          </a:p>
          <a:p>
            <a:r>
              <a:rPr lang="de-DE" dirty="0"/>
              <a:t>neue Vorgaben </a:t>
            </a:r>
            <a:r>
              <a:rPr lang="de-DE" dirty="0">
                <a:sym typeface="Wingdings" panose="05000000000000000000" pitchFamily="2" charset="2"/>
              </a:rPr>
              <a:t> inhaltliche Anpassungen nötig, hier beispielhaft für die Anpassungen des RLP 1-10 an die BiSta ESA / MSA 2022 ausgeführt</a:t>
            </a:r>
          </a:p>
          <a:p>
            <a:r>
              <a:rPr lang="de-DE" i="1" dirty="0">
                <a:sym typeface="Wingdings" panose="05000000000000000000" pitchFamily="2" charset="2"/>
              </a:rPr>
              <a:t>Einer der wertvollsten Aspekte des SchiC-Teils C ist die Tatsache, dass es Anlass bietet, sich in der Fachgruppe regelmäßig zu Fragen der Unterrichtsgestaltung auszutauschen!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AA56CEF-9EF8-DCED-BE31-F829BE8049B6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7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Veränderungen im RLP 1-10, in Stichworten</a:t>
            </a:r>
          </a:p>
          <a:p>
            <a:r>
              <a:rPr lang="de-DE" dirty="0"/>
              <a:t>neue prozessbezogene Kompetenz: Mit Medien mathematisch arbeiten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verbindliche Nutzung von digitalen Mathematikwerkzeugen</a:t>
            </a:r>
          </a:p>
          <a:p>
            <a:r>
              <a:rPr lang="de-DE" dirty="0"/>
              <a:t>Konkretisierung der Anforderungsbereiche für alle prozessbezogenen Kompetenzen </a:t>
            </a:r>
            <a:r>
              <a:rPr lang="de-DE" dirty="0">
                <a:sym typeface="Wingdings" panose="05000000000000000000" pitchFamily="2" charset="2"/>
              </a:rPr>
              <a:t> Hinweis auf Aufgabenformate und unterrichtliche Aktivitäten (siehe auch </a:t>
            </a:r>
            <a:r>
              <a:rPr lang="de-DE" dirty="0">
                <a:solidFill>
                  <a:srgbClr val="00B0F0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Lernaufgaben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r>
              <a:rPr lang="de-DE" dirty="0"/>
              <a:t>konkrete Lehr- und Lernmittel (z. B. Bruchstreifen / Prozentstreifen, Vierfeldertafel, Tabellenkalkulation, dynamische Geometrie-Software)</a:t>
            </a:r>
          </a:p>
          <a:p>
            <a:r>
              <a:rPr lang="de-DE" dirty="0"/>
              <a:t>inhaltliche Konkretisierungen und Verschiebungen, z. B. Verwendung von Variablen bei der Fortsetzung von Folgen (Niveau E), Funktionen vom Typ f(x)=sin(b x) (Niveau G)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6105AA5-EFE9-8526-E8DE-1EDF1B133579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3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Anstehende Veränderungen für SchiC, </a:t>
            </a:r>
            <a:r>
              <a:rPr lang="de-DE" b="1" dirty="0" err="1"/>
              <a:t>Fachtei</a:t>
            </a:r>
            <a:r>
              <a:rPr lang="de-DE" b="1" dirty="0"/>
              <a:t> Mathematik</a:t>
            </a:r>
          </a:p>
          <a:p>
            <a:r>
              <a:rPr lang="de-DE" dirty="0"/>
              <a:t>SchiC-Fachteile sind eigentlich immer </a:t>
            </a:r>
            <a:r>
              <a:rPr lang="de-DE" i="1" dirty="0" err="1"/>
              <a:t>work</a:t>
            </a:r>
            <a:r>
              <a:rPr lang="de-DE" i="1" dirty="0"/>
              <a:t> in </a:t>
            </a:r>
            <a:r>
              <a:rPr lang="de-DE" i="1" dirty="0" err="1"/>
              <a:t>progress</a:t>
            </a:r>
            <a:r>
              <a:rPr lang="de-DE" dirty="0"/>
              <a:t>!</a:t>
            </a:r>
          </a:p>
          <a:p>
            <a:r>
              <a:rPr lang="de-DE" dirty="0"/>
              <a:t>Je nachdem, wie der SchiC-Fachteil Ihrer Schule strukturiert ist, sind mehr oder weniger Anpassungen nötig – vielleicht sind darüber hinausgehende weitere Veränderungen jedoch sinnvoll.</a:t>
            </a:r>
          </a:p>
          <a:p>
            <a:r>
              <a:rPr lang="de-DE" dirty="0"/>
              <a:t>Planen Sie Ihre Arbeit am SchiC-Fachteil, z. B. in drei Phasen </a:t>
            </a:r>
            <a:r>
              <a:rPr lang="de-DE" b="0" i="0" u="none" strike="noStrike" baseline="0" dirty="0">
                <a:latin typeface="Calibri" panose="020F0502020204030204" pitchFamily="34" charset="0"/>
              </a:rPr>
              <a:t>(vgl. „Das ABC des Schulinternen Curriculums“, S. 14)</a:t>
            </a:r>
            <a:endParaRPr lang="de-DE" dirty="0"/>
          </a:p>
          <a:p>
            <a:pPr lvl="1"/>
            <a:r>
              <a:rPr lang="de-DE" b="0" i="0" u="none" strike="noStrike" baseline="0" dirty="0">
                <a:latin typeface="Calibri" panose="020F0502020204030204" pitchFamily="34" charset="0"/>
              </a:rPr>
              <a:t>1. Phase: Orientierung, Bestandsaufnahme, Schwerpunktsetzung</a:t>
            </a:r>
          </a:p>
          <a:p>
            <a:pPr lvl="1"/>
            <a:r>
              <a:rPr lang="de-DE" b="0" i="0" u="none" strike="noStrike" baseline="0" dirty="0">
                <a:latin typeface="Calibri" panose="020F0502020204030204" pitchFamily="34" charset="0"/>
              </a:rPr>
              <a:t>2. Phase: Konkretisierung</a:t>
            </a:r>
          </a:p>
          <a:p>
            <a:pPr lvl="1"/>
            <a:r>
              <a:rPr lang="de-DE" b="0" i="0" u="none" strike="noStrike" baseline="0" dirty="0">
                <a:latin typeface="Calibri" panose="020F0502020204030204" pitchFamily="34" charset="0"/>
              </a:rPr>
              <a:t>3. Phase: Beschlussfassung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155C0A4-A6AE-ABAE-44CC-C0CD52097FEE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5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1. Phase: Orientierung, Bestandsaufnahme, Schwerpunktsetzung</a:t>
            </a:r>
          </a:p>
          <a:p>
            <a:r>
              <a:rPr lang="de-DE" dirty="0"/>
              <a:t>Was genau hat sich am RLP 1-10, Fachteil Mathematik, verändert?</a:t>
            </a:r>
          </a:p>
          <a:p>
            <a:r>
              <a:rPr lang="de-DE" dirty="0"/>
              <a:t>Was davon findet sich in unserem SchiC bereits wieder?</a:t>
            </a:r>
          </a:p>
          <a:p>
            <a:r>
              <a:rPr lang="de-DE" dirty="0"/>
              <a:t>Welche Veränderungen sind jetzt nötig?</a:t>
            </a:r>
          </a:p>
          <a:p>
            <a:r>
              <a:rPr lang="de-DE" dirty="0"/>
              <a:t>Welche Schwerpunkte sollen ggf. gesetzt werden?</a:t>
            </a:r>
          </a:p>
          <a:p>
            <a:r>
              <a:rPr lang="de-DE" dirty="0"/>
              <a:t>Welche Veränderungen sind darüber hinaus jetzt sinnvoll?</a:t>
            </a:r>
          </a:p>
          <a:p>
            <a:r>
              <a:rPr lang="de-DE" dirty="0"/>
              <a:t>Welche weiteren Veränderungen sollen zu einem späteren Zeitpunkt realisiert werden?</a:t>
            </a:r>
          </a:p>
          <a:p>
            <a:pPr lvl="1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CA849C7-A13D-4C62-1E89-05EEA0B017AC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2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E3F60-7093-BD81-5860-2FC83C6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SchiC Mathematik</a:t>
            </a:r>
            <a:br>
              <a:rPr kumimoji="0" lang="de-DE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</a:br>
            <a:r>
              <a:rPr lang="de-DE" sz="2000" dirty="0"/>
              <a:t>Anpassungserfordernisse nach RLP 1-10, 2023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C7B70-F23A-50A9-C3E6-E60116A6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i="0" u="none" strike="noStrike" baseline="0" dirty="0">
                <a:latin typeface="Calibri" panose="020F0502020204030204" pitchFamily="34" charset="0"/>
              </a:rPr>
              <a:t>2. Phase: Konkretisierung</a:t>
            </a:r>
          </a:p>
          <a:p>
            <a:r>
              <a:rPr lang="de-DE" dirty="0"/>
              <a:t>Zeitplan erstellen (z. B. als Tabelle, als Kanban, als RACI-Matrix)</a:t>
            </a:r>
          </a:p>
          <a:p>
            <a:r>
              <a:rPr lang="de-DE" dirty="0"/>
              <a:t>Veränderungen im SchiC, Fachteil Mathematik, vornehmen: Wer trägt die Verantwortung? Wer arbeitet zu? Wo liegt die Datei?</a:t>
            </a:r>
          </a:p>
          <a:p>
            <a:r>
              <a:rPr lang="de-DE" dirty="0"/>
              <a:t>bzgl. konkreter Aufgabenformate oder Medien: Ist Material nötig / sinnvoll? Wer kümmert sich? Bis wann?</a:t>
            </a:r>
          </a:p>
          <a:p>
            <a:r>
              <a:rPr lang="de-DE" dirty="0"/>
              <a:t>Treffen der Fachgruppe zur gegenseitigen Information und zur Diskussion</a:t>
            </a:r>
          </a:p>
          <a:p>
            <a:r>
              <a:rPr lang="de-DE" dirty="0"/>
              <a:t>Überarbeitungsschleife(n) einplanen!</a:t>
            </a:r>
          </a:p>
          <a:p>
            <a:r>
              <a:rPr lang="de-DE" dirty="0"/>
              <a:t>Der Weg ist das Ziel: Der Austausch und die Diskussionen sind der wertvollste Teil dieser Arbeit!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F5280E-E77B-3D44-3AE8-951123024BFB}"/>
              </a:ext>
            </a:extLst>
          </p:cNvPr>
          <p:cNvSpPr txBox="1"/>
          <p:nvPr/>
        </p:nvSpPr>
        <p:spPr>
          <a:xfrm>
            <a:off x="150223" y="6309359"/>
            <a:ext cx="11795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Alle Inhalte sofern nicht abweichend gekennzeichnet veröffentlicht unter: LISUM 2023, </a:t>
            </a:r>
            <a:r>
              <a:rPr lang="de-DE" sz="1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81067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1557</Words>
  <Application>Microsoft Office PowerPoint</Application>
  <PresentationFormat>Breitbild</PresentationFormat>
  <Paragraphs>163</Paragraphs>
  <Slides>16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Calibri</vt:lpstr>
      <vt:lpstr>Corbel</vt:lpstr>
      <vt:lpstr>Wingdings</vt:lpstr>
      <vt:lpstr>Wingdings 2</vt:lpstr>
      <vt:lpstr>Rahmen</vt:lpstr>
      <vt:lpstr>Schulinternes Curriculum (SchiC) Fachteil Mathematik, Jgst. 7 bis 10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SchiC Mathematik Anpassungserfordernisse nach RLP 1-10, 2023</vt:lpstr>
      <vt:lpstr>Schulinternes Curriculum (SchiC) Fachteil Mathematik, Jgst. 7 bis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Schulinternes Curriculum (SchiC) Fachteil Mathematik, Stufen 7 bis 10</dc:title>
  <dc:creator>birgit.griese@lisum.berlin-brandenburg.de</dc:creator>
  <cp:lastModifiedBy>birgit.griese@lisum.berlin-brandenburg.de</cp:lastModifiedBy>
  <cp:revision>49</cp:revision>
  <dcterms:created xsi:type="dcterms:W3CDTF">2023-05-08T13:41:53Z</dcterms:created>
  <dcterms:modified xsi:type="dcterms:W3CDTF">2023-07-12T10:40:07Z</dcterms:modified>
</cp:coreProperties>
</file>