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9.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6"/>
  </p:notesMasterIdLst>
  <p:handoutMasterIdLst>
    <p:handoutMasterId r:id="rId57"/>
  </p:handoutMasterIdLst>
  <p:sldIdLst>
    <p:sldId id="353" r:id="rId2"/>
    <p:sldId id="692" r:id="rId3"/>
    <p:sldId id="693" r:id="rId4"/>
    <p:sldId id="665" r:id="rId5"/>
    <p:sldId id="666" r:id="rId6"/>
    <p:sldId id="667" r:id="rId7"/>
    <p:sldId id="694" r:id="rId8"/>
    <p:sldId id="669" r:id="rId9"/>
    <p:sldId id="680" r:id="rId10"/>
    <p:sldId id="664" r:id="rId11"/>
    <p:sldId id="681" r:id="rId12"/>
    <p:sldId id="646" r:id="rId13"/>
    <p:sldId id="647" r:id="rId14"/>
    <p:sldId id="687" r:id="rId15"/>
    <p:sldId id="689" r:id="rId16"/>
    <p:sldId id="650" r:id="rId17"/>
    <p:sldId id="683" r:id="rId18"/>
    <p:sldId id="648" r:id="rId19"/>
    <p:sldId id="684" r:id="rId20"/>
    <p:sldId id="654" r:id="rId21"/>
    <p:sldId id="655" r:id="rId22"/>
    <p:sldId id="656" r:id="rId23"/>
    <p:sldId id="659" r:id="rId24"/>
    <p:sldId id="658" r:id="rId25"/>
    <p:sldId id="661" r:id="rId26"/>
    <p:sldId id="660" r:id="rId27"/>
    <p:sldId id="676" r:id="rId28"/>
    <p:sldId id="672" r:id="rId29"/>
    <p:sldId id="673" r:id="rId30"/>
    <p:sldId id="674" r:id="rId31"/>
    <p:sldId id="675" r:id="rId32"/>
    <p:sldId id="624" r:id="rId33"/>
    <p:sldId id="630" r:id="rId34"/>
    <p:sldId id="627" r:id="rId35"/>
    <p:sldId id="632" r:id="rId36"/>
    <p:sldId id="628" r:id="rId37"/>
    <p:sldId id="633" r:id="rId38"/>
    <p:sldId id="634" r:id="rId39"/>
    <p:sldId id="635" r:id="rId40"/>
    <p:sldId id="690" r:id="rId41"/>
    <p:sldId id="691" r:id="rId42"/>
    <p:sldId id="637" r:id="rId43"/>
    <p:sldId id="638" r:id="rId44"/>
    <p:sldId id="560" r:id="rId45"/>
    <p:sldId id="642" r:id="rId46"/>
    <p:sldId id="643" r:id="rId47"/>
    <p:sldId id="605" r:id="rId48"/>
    <p:sldId id="644" r:id="rId49"/>
    <p:sldId id="645" r:id="rId50"/>
    <p:sldId id="606" r:id="rId51"/>
    <p:sldId id="608" r:id="rId52"/>
    <p:sldId id="686" r:id="rId53"/>
    <p:sldId id="609" r:id="rId54"/>
    <p:sldId id="601" r:id="rId55"/>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27637-AA62-4101-FE72-774BE4B06D4E}" name="Christian Weber" initials="CW" userId="S::Weber@kurt-schwitters.schule::696a8afe-c62b-4581-9990-e0f63e869ae7" providerId="AD"/>
  <p188:author id="{AC7DAB84-3798-C3C4-50BF-DBF4993D2826}" name="Markus Porzelt" initials="MP" userId="2ae3bf1ac17486f5" providerId="Windows Live"/>
  <p188:author id="{8D6B03E8-C6CA-E024-9F4F-F18A71CCF5D9}" name="Christian Weber" initials="CW" userId="S::weber@kurt-schwitters.schule::696a8afe-c62b-4581-9990-e0f63e869a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0E0E0"/>
    <a:srgbClr val="F41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47" autoAdjust="0"/>
    <p:restoredTop sz="94987" autoAdjust="0"/>
  </p:normalViewPr>
  <p:slideViewPr>
    <p:cSldViewPr>
      <p:cViewPr varScale="1">
        <p:scale>
          <a:sx n="113" d="100"/>
          <a:sy n="113" d="100"/>
        </p:scale>
        <p:origin x="84" y="144"/>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0" d="100"/>
        <a:sy n="130" d="100"/>
      </p:scale>
      <p:origin x="0" y="-8592"/>
    </p:cViewPr>
  </p:sorterViewPr>
  <p:notesViewPr>
    <p:cSldViewPr>
      <p:cViewPr varScale="1">
        <p:scale>
          <a:sx n="108" d="100"/>
          <a:sy n="108" d="100"/>
        </p:scale>
        <p:origin x="42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8C84813-2FC7-5020-146E-4E4C87BC0C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A1491E6-237F-F955-C718-02476FBFE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C6137-F146-4EF0-97B6-092541DE6183}" type="datetimeFigureOut">
              <a:rPr lang="de-DE" smtClean="0"/>
              <a:t>11.04.2024</a:t>
            </a:fld>
            <a:endParaRPr lang="de-DE"/>
          </a:p>
        </p:txBody>
      </p:sp>
      <p:sp>
        <p:nvSpPr>
          <p:cNvPr id="4" name="Fußzeilenplatzhalter 3">
            <a:extLst>
              <a:ext uri="{FF2B5EF4-FFF2-40B4-BE49-F238E27FC236}">
                <a16:creationId xmlns:a16="http://schemas.microsoft.com/office/drawing/2014/main" id="{B2095B94-A591-9265-C812-C405E94D00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3782CFD-C638-DC52-B13D-FF01B60A3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483304-7D7D-4A19-A4AC-C610067E2718}" type="slidenum">
              <a:rPr lang="de-DE" smtClean="0"/>
              <a:t>‹Nr.›</a:t>
            </a:fld>
            <a:endParaRPr lang="de-DE"/>
          </a:p>
        </p:txBody>
      </p:sp>
    </p:spTree>
    <p:extLst>
      <p:ext uri="{BB962C8B-B14F-4D97-AF65-F5344CB8AC3E}">
        <p14:creationId xmlns:p14="http://schemas.microsoft.com/office/powerpoint/2010/main" val="30648070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3:48:59.629"/>
    </inkml:context>
    <inkml:brush xml:id="br0">
      <inkml:brushProperty name="width" value="0.35" units="cm"/>
      <inkml:brushProperty name="height" value="0.35" units="cm"/>
      <inkml:brushProperty name="color" value="#FFFFFF"/>
    </inkml:brush>
  </inkml:definitions>
  <inkml:trace contextRef="#ctx0" brushRef="#br0">103 1 24575,'-2'0'0,"1"0"0,-1 0 0,1 1 0,-1-1 0,1 0 0,-1 1 0,1-1 0,0 1 0,-1-1 0,1 1 0,0 0 0,-1 0 0,1-1 0,0 1 0,0 0 0,0 0 0,0 0 0,0 0 0,-2 2 0,1 1 0,0 0 0,-1 0 0,1 0 0,1 0 0,-1 0 0,-1 7 0,-1 3 0,2 1 0,0-1 0,-1 17 0,4 46 0,-1 23 0,-1-97 0,0 0 0,0 1 0,0-1 0,0 0 0,-1 0 0,1 0 0,-1 0 0,0-1 0,0 1 0,0 0 0,0-1 0,0 1 0,-5 3 0,5-4 0,-1 1 0,0 0 0,1 0 0,-1 0 0,1 1 0,-3 6 0,4-9 0,1 1 0,-1 0 0,1-1 0,0 1 0,0 0 0,-1-1 0,1 1 0,1 0 0,-1-1 0,0 1 0,0 0 0,1-1 0,-1 1 0,1 0 0,-1-1 0,1 1 0,-1-1 0,1 1 0,0-1 0,2 3 0,0 2-72,1 0 1,-1 0-1,-1 0 0,1 0 0,-1 0 0,0 1 0,0-1 0,-1 1 1,0-1-1,0 1 0,0 0 0,-1-1 0,0 1 0,-1 0 0,1-1 1,-1 1-1,0-1 0,-4 10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7:53.221"/>
    </inkml:context>
    <inkml:brush xml:id="br0">
      <inkml:brushProperty name="width" value="0.035" units="cm"/>
      <inkml:brushProperty name="height" value="0.035" units="cm"/>
      <inkml:brushProperty name="color" value="#FFFFFF"/>
    </inkml:brush>
  </inkml:definitions>
  <inkml:trace contextRef="#ctx0" brushRef="#br0">1 0 24575,'127'9'0,"-77"-8"0,44-2 0,-85-2 0,-13 1 0,-16 1 0,17 2-151,0-1-1,0 1 0,0 0 0,1 0 1,-1 0-1,0 0 0,0 1 1,-3 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8:41.404"/>
    </inkml:context>
    <inkml:brush xml:id="br0">
      <inkml:brushProperty name="width" value="0.035" units="cm"/>
      <inkml:brushProperty name="height" value="0.035" units="cm"/>
      <inkml:brushProperty name="color" value="#FFFFFF"/>
    </inkml:brush>
  </inkml:definitions>
  <inkml:trace contextRef="#ctx0" brushRef="#br0">67 0 24575,'-2'0'0,"-1"0"0,-2 0 0,-2 0 0,0 0 0,-2 0 0,0 0 0,1 0 0,-1 0 0,1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8:50.504"/>
    </inkml:context>
    <inkml:brush xml:id="br0">
      <inkml:brushProperty name="width" value="0.035" units="cm"/>
      <inkml:brushProperty name="height" value="0.035" units="cm"/>
      <inkml:brushProperty name="color" value="#FFFFFF"/>
    </inkml:brush>
  </inkml:definitions>
  <inkml:trace contextRef="#ctx0" brushRef="#br0">188 21 24575,'-41'-1'0,"0"-2"0,-49-9 0,75 9 0,15 3 0,0 0 0,0 0 0,0 0 0,0 0 0,0 0 0,0 0 0,0 0 0,0 0 0,0 0 0,0 0 0,0 0 0,0 0 0,0 0 0,0-1 0,0 1 0,0 0 0,0 0 0,0 0 0,0 0 0,0 0 0,0 0 0,0 0 0,0 0 0,0 0 0,0 0 0,0 0 0,0 0 0,27 1 0,-3 1 0,-13-3 0,0 2 0,-1 0 0,1 0 0,-1 1 0,1 0 0,14 5 0,-11-4 0,-1-1 0,0 0 0,1-1 0,-1 0 0,1-2 0,18-1 0,13 0 0,133 9 0,-131-6 0,-155-9 0,75 8-1365,25 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8:54.661"/>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8:55.361"/>
    </inkml:context>
    <inkml:brush xml:id="br0">
      <inkml:brushProperty name="width" value="0.035" units="cm"/>
      <inkml:brushProperty name="height" value="0.035" units="cm"/>
      <inkml:brushProperty name="color" value="#FFFFFF"/>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8:56.395"/>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8:57.117"/>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8:57.781"/>
    </inkml:context>
    <inkml:brush xml:id="br0">
      <inkml:brushProperty name="width" value="0.035" units="cm"/>
      <inkml:brushProperty name="height" value="0.035" units="cm"/>
      <inkml:brushProperty name="color" value="#FFFFFF"/>
    </inkml:brush>
  </inkml:definitions>
  <inkml:trace contextRef="#ctx0" brushRef="#br0">0 0 24575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29:50.450"/>
    </inkml:context>
    <inkml:brush xml:id="br0">
      <inkml:brushProperty name="width" value="0.35" units="cm"/>
      <inkml:brushProperty name="height" value="0.35" units="cm"/>
      <inkml:brushProperty name="color" value="#FFFFFF"/>
    </inkml:brush>
  </inkml:definitions>
  <inkml:trace contextRef="#ctx0" brushRef="#br0">40 2964 24575,'12'0'0,"-1"-1"0,0 0 0,1-1 0,-1-1 0,0 1 0,0-2 0,-1 0 0,1 0 0,-1-1 0,16-9 0,-20 10 0,0 1 0,-1-2 0,1 1 0,-1 0 0,0-1 0,0 0 0,-1 0 0,1-1 0,-1 1 0,0-1 0,-1 0 0,1 0 0,-1 0 0,0-1 0,-1 1 0,0-1 0,0 1 0,2-10 0,-3 9 0,0 0 0,-1 1 0,0-1 0,0 0 0,0 1 0,-1-1 0,0 0 0,0 1 0,-3-9 0,2 11 0,0 0 0,0 0 0,0 1 0,-1-1 0,0 0 0,0 1 0,0 0 0,0-1 0,0 1 0,0 0 0,-1 1 0,0-1 0,1 1 0,-8-4 0,-3 0 0,0 0 0,0 0 0,-19-3 0,20 6 0,-1-1 0,1-1 0,-24-11 0,34 13 0,-1 1 0,1-1 0,0 0 0,0 0 0,0 0 0,0 0 0,0 0 0,0-1 0,1 0 0,0 1 0,0-1 0,0 0 0,0 0 0,0 0 0,1 0 0,0 0 0,0 0 0,0 0 0,0-1 0,1 1 0,0 0 0,-1-1 0,2 1 0,-1 0 0,0-1 0,1 1 0,1-6 0,3-9 0,0 0 0,1 0 0,1 1 0,14-28 0,-15 35 0,0 0 0,1 1 0,9-12 0,-14 20 0,-1-1 0,1 1 0,0 0 0,0 0 0,1-1 0,-1 2 0,0-1 0,1 0 0,-1 0 0,1 1 0,-1 0 0,1-1 0,0 1 0,0 0 0,-1 0 0,1 0 0,0 1 0,6-1 0,-7 1 0,-1 1 0,1-1 0,-1 1 0,1 0 0,0 0 0,-1 0 0,0 0 0,1 0 0,-1 0 0,1 0 0,-1 0 0,0 1 0,0-1 0,0 0 0,1 3 0,-1-3 0,-1 0 0,1 0 0,0 0 0,-1 0 0,1 0 0,0 0 0,0-1 0,0 1 0,0 0 0,0 0 0,-1-1 0,1 1 0,1 0 0,-1-1 0,0 1 0,0-1 0,0 1 0,0-1 0,0 0 0,0 1 0,0-1 0,2 0 0,-2 0 0,0-1 0,-1 0 0,1 1 0,0-1 0,0 0 0,-1 0 0,1 0 0,-1 1 0,1-1 0,-1 0 0,1 0 0,-1 0 0,1 0 0,-1 0 0,0 0 0,1 0 0,-1 0 0,0 0 0,0 0 0,0 0 0,0 0 0,0 0 0,0 0 0,0 0 0,0-1 0,-3-32 0,2 30 0,-11-67 0,-21-69 0,26 102 0,2 0 0,1 0 0,3 0 0,4-66 0,-1 16 0,-3-27 0,3-110 0,12 152 0,-9 54 0,-1 0 0,2-22 0,-3-325 0,-6 188 0,5 82 0,-4-109 0,-12 132 0,9 54 0,1 0 0,-2-22 0,4-133 85,3 107-1535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7T13:10:53.840"/>
    </inkml:context>
    <inkml:brush xml:id="br0">
      <inkml:brushProperty name="width" value="0.2" units="cm"/>
      <inkml:brushProperty name="height" value="0.2" units="cm"/>
      <inkml:brushProperty name="color" value="#FFFFFF"/>
    </inkml:brush>
  </inkml:definitions>
  <inkml:trace contextRef="#ctx0" brushRef="#br0">51 1 24575,'30'0'0,"-1"0"0,-14 0 0,3 0 0,-7 0 0,3 0 0,-4 0 0,-1 0 0,1 0 0,0 0 0,0 0 0,-1 0 0,1 0 0,0 0 0,0 0 0,-1 0 0,-3 4 0,7-3 0,-7 4 0,8-5 0,-4 0 0,0 0 0,-1 0 0,-3 4 0,-6 1 0,-6 5 0,-8-5 0,3 4 0,-18-1 0,16-3 0,-16 2 0,18-7 0,-8 0 0,4 0 0,-4 0 0,3 0 0,2 0 0,4 0 0,1 0 0,-1 0 0,4-5 0,-2 4 0,2-3 0,-4 4 0,5-4 0,-4 3 0,4-4 0,-5 5 0,0 0 0,0 0 0,0 0 0,1 0 0,-1 0 0,4-4 0,19 11 0,-4-9 0,14 11 0,-9-5 0,-4-3 0,4 4 0,1-1 0,-5-3 0,4 3 0,-4-4 0,0 0 0,0 0 0,-1 0 0,1 0 0,0 0 0,0 0 0,-1 0 0,1 0 0,0 0 0,4 0 0,-3 0 0,3 0 0,-5 0 0,1 0 0,0 5 0,0-4 0,-1 3 0,1-4 0,0 0 0,-5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3:49:12.37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3:58:40.541"/>
    </inkml:context>
    <inkml:brush xml:id="br0">
      <inkml:brushProperty name="width" value="0.35" units="cm"/>
      <inkml:brushProperty name="height" value="0.35" units="cm"/>
      <inkml:brushProperty name="color" value="#FFFFFF"/>
    </inkml:brush>
  </inkml:definitions>
  <inkml:trace contextRef="#ctx0" brushRef="#br0">850 1158 24575,'1'7'0,"-1"1"0,2-1 0,-1 1 0,1-1 0,0 1 0,0-1 0,1 0 0,-1 0 0,2 0 0,-1-1 0,1 1 0,0-1 0,1 0 0,-1 0 0,1 0 0,0 0 0,1-1 0,-1 0 0,1 0 0,0-1 0,0 1 0,1-1 0,-1-1 0,1 1 0,0-1 0,0 0 0,0-1 0,0 1 0,11 1 0,-13-4 0,73 7 0,107 24 0,-155-26 0,0-1 0,0-2 0,1-1 0,34-3 0,-3 0 0,-57 2 0,-1 0 0,0 0 0,0 0 0,1-1 0,-1 0 0,0 0 0,0 0 0,0 0 0,0 0 0,0-1 0,0 0 0,0 0 0,-1 0 0,1 0 0,-1-1 0,1 1 0,-1-1 0,0 0 0,6-6 0,-5 2 0,0 0 0,0 0 0,-1-1 0,1 1 0,-2-1 0,1 1 0,-1-1 0,0 0 0,1-14 0,2-12 0,-2 0 0,-1 0 0,-2 0 0,-1 0 0,-9-52 0,6 70 0,-2 0 0,0 1 0,-1 0 0,0 1 0,-14-21 0,11 19 0,0-2 0,1 1 0,-10-29 0,14 24 0,0 1 0,1-1 0,-1-43 0,7-71 0,0 47 0,-2 85 0,0 1 0,0-1 0,1 0 0,-1 0 0,1 1 0,0-1 0,0 0 0,0 1 0,0-1 0,3-5 0,-2 7 0,-1 0 0,1 0 0,-1 1 0,1-1 0,0 1 0,0-1 0,-1 1 0,1-1 0,0 1 0,0 0 0,0 0 0,1 0 0,-1 0 0,0 1 0,0-1 0,0 0 0,1 1 0,4-1 0,46-3 0,108 6 0,-64 1 0,1162-1 0,-693-3 0,-548 0 0,-1-1 0,1-1 0,-1 0 0,33-12 0,-29 8 0,0 2 0,32-5 0,-50 9 0,0 1 0,0 0 0,-1 0 0,1-1 0,-1 1 0,1-1 0,-1 0 0,1 1 0,-1-1 0,3-2 0,-4 3 0,0-1 0,-1 0 0,1 0 0,-1 0 0,1 1 0,-1-1 0,1 0 0,-1 0 0,0 0 0,1 0 0,-1 0 0,0 0 0,0 0 0,1 0 0,-1 0 0,0 0 0,0 0 0,0 0 0,0 0 0,-1 0 0,1 0 0,0 0 0,0 0 0,0 0 0,-1 0 0,1 0 0,-1-1 0,-3-9 0,2 0 0,-1 0 0,1 0 0,1 0 0,-1-12 0,2 21 0,0 0 0,0-1 0,1 1 0,-1 0 0,0 0 0,1-1 0,0 1 0,-1 0 0,1 0 0,0 0 0,0 0 0,0 0 0,0 0 0,0 0 0,1 0 0,-1 0 0,1 1 0,-1-1 0,1 0 0,-1 1 0,1-1 0,0 1 0,0 0 0,0 0 0,0-1 0,0 1 0,0 0 0,0 1 0,0-1 0,0 0 0,4 0 0,38-4 0,-38 5 0,0 0 0,1-1 0,-1 1 0,0-1 0,0-1 0,0 1 0,0-1 0,0 0 0,0-1 0,8-4 0,13-8 0,1 2 0,35-13 0,28-13 0,-80 34 0,0 1 0,1-1 0,-1 2 0,25-5 0,-30 7 0,1 0 0,0 0 0,0 1 0,0 0 0,0 0 0,0 1 0,0 0 0,0 0 0,13 4 0,-18-4 0,0 0 0,-1 0 0,1 0 0,0 0 0,-1 0 0,1 0 0,-1 1 0,1-1 0,-1 1 0,1-1 0,-1 1 0,0-1 0,0 1 0,0 0 0,0-1 0,0 1 0,0 0 0,0 0 0,-1 0 0,1 0 0,-1 0 0,1 0 0,-1 0 0,0 0 0,0 0 0,0 0 0,0 0 0,0 0 0,0 0 0,0 0 0,-1 0 0,1 0 0,-1 0 0,1 0 0,-1-1 0,0 1 0,0 0 0,0 0 0,0 0 0,0-1 0,0 1 0,0-1 0,-1 1 0,1-1 0,0 1 0,-1-1 0,0 0 0,1 1 0,-4 1 0,-13 4 0,1-1 0,-1-1 0,0 0 0,0-1 0,-1-1 0,1-1 0,-24 0 0,-135-10 0,134 4 0,-722-10 0,701 19 0,0 3 0,0 2 0,1 3 0,-68 25 0,44-15 0,53-15 0,0 2 0,-51 21 0,-229 98 0,280-116 0,0 1 0,-53 33 0,-16 11 0,61-37 0,0-2 0,-1-2 0,-61 17 0,18-6 0,-543 175 0,619-201 0,0 1 0,0 0 0,1 1 0,-1-1 0,1 2 0,0-1 0,0 2 0,1-1 0,0 1 0,0 0 0,0 1 0,0-1 0,1 2 0,-11 13 0,-11 14 0,-2-1 0,-37 31 0,39-39 0,1 2 0,1 0 0,-38 55 0,10 27 0,23-53 0,3 1 0,-25 71 0,44-94 0,1 1 0,2-1 0,-4 58 0,10-78 0,-4 58 0,7 78 0,-4 57 0,-2-186 0,-1 0 0,0 0 0,-2 0 0,-11 24 0,9-23 0,-105 218 0,87-189 0,9-21 0,-2-2 0,-27 34 0,18-26 0,-12 13 0,28-36 0,0 1 0,1 1 0,1 0 0,-13 24 0,13-13 0,1 0 0,-11 53 0,3-12 0,-22 102 0,25-95 0,9-40 0,2 0 0,2 1 0,4 59 0,0-22 0,10 65 0,0-9 0,-13 266 0,1-391 0,0-1 0,0 0 0,0 0 0,0 1 0,0-1 0,1 0 0,0 0 0,-1 0 0,1 1 0,1-1 0,-1 0 0,0 0 0,1 0 0,-1-1 0,1 1 0,0 0 0,0-1 0,0 1 0,0-1 0,1 1 0,-1-1 0,0 0 0,1 0 0,0 0 0,-1 0 0,1-1 0,0 1 0,0-1 0,0 1 0,0-1 0,0 0 0,1 0 0,-1-1 0,3 1 0,18 4 0,0-1 0,0-1 0,0-1 0,38-2 0,99-16 0,-99 7 0,70 1 0,-43 9 0,94-2 0,-137-7-1365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6T15:52:15.305"/>
    </inkml:context>
    <inkml:brush xml:id="br0">
      <inkml:brushProperty name="width" value="0.35" units="cm"/>
      <inkml:brushProperty name="height" value="0.35" units="cm"/>
      <inkml:brushProperty name="color" value="#FFFFFF"/>
    </inkml:brush>
  </inkml:definitions>
  <inkml:trace contextRef="#ctx0" brushRef="#br0">0 119 24575,'2'0'0,"43"0"0,1-1 0,0-2 0,56-12 0,10-5 0,1 4 0,1 6 0,154 5 0,-249 6 0,-1 1 0,29 7 0,-28-5 0,0-1 0,23 2 0,1-5 0,-1 3 0,0 1 0,0 2 0,-1 2 0,79 25 0,-92-21 0,-17-7 0,-1 0 0,1-1 0,0 0 0,0-1 0,0 0 0,0-1 0,13 1 0,75-3 0,-72-1 0,0 0 0,0 2 0,-1 1 0,1 1 0,-1 1 0,48 14 0,-53-9 0,0-1 0,0-1 0,1-1 0,-1-2 0,1 0 0,1-1 0,24 1 0,51-6 0,-12-1 0,0 4 0,134 19 0,-160-9 0,219 30 0,-270-40 0,0-1 0,0 0 0,0 0 0,0-1 0,0 0 0,0 0 0,-1-1 0,1-1 0,0 1 0,11-6 0,-56-13 0,21 14 0,0 2 0,0 0 0,0 0 0,-1 2 0,1 0 0,-29-2 0,29 3 0,13 2 0,0 0 0,1 0 0,-1 0 0,0 0 0,0-1 0,1 1 0,-1-1 0,0 1 0,1-1 0,-1 0 0,1 0 0,-1 1 0,1-1 0,-1 0 0,1 0 0,-1 0 0,1-1 0,0 1 0,0 0 0,0-1 0,-1 1 0,0-3 0,2 4 0,0-1 0,0 1 0,0-1 0,0 1 0,0-1 0,0 1 0,0-1 0,0 1 0,0-1 0,0 1 0,0-1 0,0 1 0,1-1 0,-1 1 0,0-1 0,0 1 0,0-1 0,1 1 0,-1-1 0,0 1 0,1 0 0,-1-1 0,0 1 0,1-1 0,0 1 0,1-2 0,0 1 0,0 0 0,0 0 0,0 0 0,0 0 0,0 0 0,0 1 0,1-1 0,2 0 0,142-16 0,-99 11 0,1 3 0,79 4 0,49-2 0,-169-1 0,0 1 0,-1-1 0,1-1 0,0 1 0,-1-1 0,0-1 0,0 1 0,0-1 0,12-9 0,1-3 0,32-31 0,-49 44-97,0-1-1,-1 0 1,1 0-1,0 0 1,-1 0-1,0 0 1,0 0-1,-1-1 1,1 1-1,-1-1 1,0 1-1,0-1 0,1-6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6T15:52:15.306"/>
    </inkml:context>
    <inkml:brush xml:id="br0">
      <inkml:brushProperty name="width" value="0.35" units="cm"/>
      <inkml:brushProperty name="height" value="0.35" units="cm"/>
      <inkml:brushProperty name="color" value="#FFFFFF"/>
    </inkml:brush>
  </inkml:definitions>
  <inkml:trace contextRef="#ctx0" brushRef="#br0">1 1035 24575,'0'-5'0,"1"1"0,-1-1 0,1 1 0,0-1 0,1 1 0,-1 0 0,1-1 0,0 1 0,0 0 0,0 0 0,1 0 0,-1 1 0,1-1 0,0 0 0,6-4 0,6-7 0,1 1 0,22-14 0,0-1 0,-28 20 0,1 0 0,1 1 0,-1 0 0,1 1 0,0 0 0,1 1 0,15-6 0,30-12 0,-38 15 0,-1 0 0,35-8 0,17-3 0,-50 13 0,0 1 0,0 1 0,0 1 0,35-2 0,-35 4 0,0 0 0,-1-2 0,1 0 0,-1-2 0,0 0 0,0-1 0,20-10 0,-35 15 0,8-3 0,1 1 0,-1 1 0,17-2 0,31-9 0,-61 14 0,1 0 0,-1 1 0,0-1 0,0 0 0,0 0 0,1 0 0,-1 0 0,0 0 0,0 0 0,0 0 0,0 0 0,1 0 0,-1 0 0,0 0 0,0 0 0,0 0 0,1 0 0,-1-1 0,0 1 0,0 0 0,0 0 0,1 0 0,-1 0 0,0 0 0,0 0 0,0 0 0,0 0 0,0-1 0,1 1 0,-1 0 0,0 0 0,0 0 0,0 0 0,0-1 0,0 1 0,0 0 0,0 0 0,0 0 0,0 0 0,1-1 0,-1 1 0,0 0 0,0 0 0,0 0 0,0-1 0,0 1 0,0 0 0,0 0 0,0 0 0,0-1 0,0 1 0,-1 0 0,1 0 0,0 0 0,0 0 0,0-1 0,0 1 0,-16-4 0,-24 1 0,-386 3 0,434 0 0,0-1 0,0 0 0,-1 0 0,1-1 0,0 0 0,-1 0 0,1-1 0,-1 0 0,0 0 0,0-1 0,0 0 0,7-5 0,8-8 0,-1-1 0,22-23 0,25-22 0,-9 9 0,-12 9 0,25-19 0,-40 33 0,48-34 0,-27 18 0,-41 35 0,0 1 0,23-17 0,-33 27 0,0 0 0,0 0 0,-1 0 0,1-1 0,-1 1 0,1 0 0,-1-1 0,1 0 0,-1 1 0,0-1 0,0 0 0,0 1 0,0-1 0,0 0 0,0 0 0,0 0 0,0 0 0,-1 0 0,1 0 0,-1 0 0,0 0 0,1 0 0,-1-2 0,-1 2 0,1 0 0,-1 1 0,1-1 0,-1 0 0,0 0 0,1 1 0,-1-1 0,0 1 0,0-1 0,0 1 0,-1-1 0,1 1 0,0 0 0,0-1 0,-1 1 0,1 0 0,-1 0 0,1 0 0,-1 0 0,1 0 0,-1 1 0,0-1 0,1 0 0,-1 1 0,0-1 0,-3 0 0,0 0 0,-1 0 0,1 0 0,-1 1 0,0-1 0,1 1 0,-1 0 0,1 1 0,-1-1 0,0 1 0,1 1 0,-1-1 0,1 1 0,0-1 0,-1 2 0,1-1 0,0 0 0,0 1 0,-8 6 0,-4 5 0,0 0 0,1 2 0,-22 26 0,-4 5 0,-127 118 0,136-127 0,25-27 0,-1-1 0,-17 16 0,-6 12-1365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3:59:07.165"/>
    </inkml:context>
    <inkml:brush xml:id="br0">
      <inkml:brushProperty name="width" value="0.35" units="cm"/>
      <inkml:brushProperty name="height" value="0.35" units="cm"/>
      <inkml:brushProperty name="color" value="#FFFFFF"/>
    </inkml:brush>
  </inkml:definitions>
  <inkml:trace contextRef="#ctx0" brushRef="#br0">1 1035 24575,'0'-5'0,"1"1"0,-1-1 0,1 1 0,0-1 0,1 1 0,-1 0 0,1-1 0,0 1 0,0 0 0,0 0 0,1 0 0,-1 1 0,1-1 0,0 0 0,6-4 0,6-7 0,1 1 0,22-14 0,0-1 0,-28 20 0,1 0 0,1 1 0,-1 0 0,1 1 0,0 0 0,1 1 0,15-6 0,30-12 0,-38 15 0,-1 0 0,35-8 0,17-3 0,-50 13 0,0 1 0,0 1 0,0 1 0,35-2 0,-35 4 0,0 0 0,-1-2 0,1 0 0,-1-2 0,0 0 0,0-1 0,20-10 0,-35 15 0,8-3 0,1 1 0,-1 1 0,17-2 0,31-9 0,-61 14 0,1 0 0,-1 1 0,0-1 0,0 0 0,0 0 0,1 0 0,-1 0 0,0 0 0,0 0 0,0 0 0,0 0 0,1 0 0,-1 0 0,0 0 0,0 0 0,0 0 0,1 0 0,-1-1 0,0 1 0,0 0 0,0 0 0,1 0 0,-1 0 0,0 0 0,0 0 0,0 0 0,0 0 0,0-1 0,1 1 0,-1 0 0,0 0 0,0 0 0,0 0 0,0-1 0,0 1 0,0 0 0,0 0 0,0 0 0,0 0 0,1-1 0,-1 1 0,0 0 0,0 0 0,0 0 0,0-1 0,0 1 0,0 0 0,0 0 0,0 0 0,0-1 0,0 1 0,-1 0 0,1 0 0,0 0 0,0 0 0,0-1 0,0 1 0,-16-4 0,-24 1 0,-386 3 0,434 0 0,0-1 0,0 0 0,-1 0 0,1-1 0,0 0 0,-1 0 0,1-1 0,-1 0 0,0 0 0,0-1 0,0 0 0,7-5 0,8-8 0,-1-1 0,22-23 0,25-22 0,-9 9 0,-12 9 0,25-19 0,-40 33 0,48-34 0,-27 18 0,-41 35 0,0 1 0,23-17 0,-33 27 0,0 0 0,0 0 0,-1 0 0,1-1 0,-1 1 0,1 0 0,-1-1 0,1 0 0,-1 1 0,0-1 0,0 0 0,0 1 0,0-1 0,0 0 0,0 0 0,0 0 0,0 0 0,-1 0 0,1 0 0,-1 0 0,0 0 0,1 0 0,-1-2 0,-1 2 0,1 0 0,-1 1 0,1-1 0,-1 0 0,0 0 0,1 1 0,-1-1 0,0 1 0,0-1 0,0 1 0,-1-1 0,1 1 0,0 0 0,0-1 0,-1 1 0,1 0 0,-1 0 0,1 0 0,-1 0 0,1 0 0,-1 1 0,0-1 0,1 0 0,-1 1 0,0-1 0,-3 0 0,0 0 0,-1 0 0,1 0 0,-1 1 0,0-1 0,1 1 0,-1 0 0,1 1 0,-1-1 0,0 1 0,1 1 0,-1-1 0,1 1 0,0-1 0,-1 2 0,1-1 0,0 0 0,0 1 0,-8 6 0,-4 5 0,0 0 0,1 2 0,-22 26 0,-4 5 0,-127 118 0,136-127 0,25-27 0,-1-1 0,-17 16 0,-6 12-1365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7:21.057"/>
    </inkml:context>
    <inkml:brush xml:id="br0">
      <inkml:brushProperty name="width" value="0.035" units="cm"/>
      <inkml:brushProperty name="height" value="0.035" units="cm"/>
      <inkml:brushProperty name="color" value="#FFFFFF"/>
    </inkml:brush>
  </inkml:definitions>
  <inkml:trace contextRef="#ctx0" brushRef="#br0">1 0 24575,'1'10'0,"1"-1"0,0 0 0,0 0 0,1 0 0,1 0 0,0 0 0,0-1 0,0 0 0,1 0 0,0 0 0,7 8 0,5 3 0,-13-16 0,-1 1 0,0-1 0,0 1 0,0 0 0,0 0 0,3 7 0,20 28-1365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7:24.113"/>
    </inkml:context>
    <inkml:brush xml:id="br0">
      <inkml:brushProperty name="width" value="0.035" units="cm"/>
      <inkml:brushProperty name="height" value="0.035" units="cm"/>
      <inkml:brushProperty name="color" value="#FFFFFF"/>
    </inkml:brush>
  </inkml:definitions>
  <inkml:trace contextRef="#ctx0" brushRef="#br0">0 0 24575,'3'1'0,"0"-1"0,-1 1 0,1 0 0,-1 0 0,1 0 0,-1 0 0,0 0 0,1 0 0,-1 1 0,0-1 0,0 1 0,0 0 0,0-1 0,0 1 0,0 0 0,0 0 0,1 3 0,31 46 0,-25-35 0,10 33-1365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6T14:07:29.014"/>
    </inkml:context>
    <inkml:brush xml:id="br0">
      <inkml:brushProperty name="width" value="0.035" units="cm"/>
      <inkml:brushProperty name="height" value="0.035" units="cm"/>
      <inkml:brushProperty name="color" value="#FFFFFF"/>
    </inkml:brush>
  </inkml:definitions>
  <inkml:trace contextRef="#ctx0" brushRef="#br0">1 8 24575,'23'32'0,"-8"-8"0,-1 1 0,11 29 0,-16-33 0,-8-19 0,-3-6 0,-3-7 0,-33-48 0,36 55 0,-1 0 0,1 0 0,0 0 0,1-1 0,-1 1 0,-1-7 0,2 7 0,0 0 0,0 0 0,-1 0 0,1 0 0,-1 0 0,0 0 0,-4-4 0,-1-5-1365,4 7-5461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BF42-5A30-43BF-968B-3C68C0F2861F}" type="datetimeFigureOut">
              <a:rPr lang="de-DE" smtClean="0"/>
              <a:t>11.04.2024</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D18B0-E496-4198-9A81-8AC64AF6E3EF}" type="slidenum">
              <a:rPr lang="de-DE" smtClean="0"/>
              <a:t>‹Nr.›</a:t>
            </a:fld>
            <a:endParaRPr lang="de-DE"/>
          </a:p>
        </p:txBody>
      </p:sp>
    </p:spTree>
    <p:extLst>
      <p:ext uri="{BB962C8B-B14F-4D97-AF65-F5344CB8AC3E}">
        <p14:creationId xmlns:p14="http://schemas.microsoft.com/office/powerpoint/2010/main" val="381956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D4D18B0-E496-4198-9A81-8AC64AF6E3EF}" type="slidenum">
              <a:rPr lang="de-DE" smtClean="0"/>
              <a:t>7</a:t>
            </a:fld>
            <a:endParaRPr lang="de-DE"/>
          </a:p>
        </p:txBody>
      </p:sp>
    </p:spTree>
    <p:extLst>
      <p:ext uri="{BB962C8B-B14F-4D97-AF65-F5344CB8AC3E}">
        <p14:creationId xmlns:p14="http://schemas.microsoft.com/office/powerpoint/2010/main" val="207304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D4D18B0-E496-4198-9A81-8AC64AF6E3EF}" type="slidenum">
              <a:rPr lang="de-DE" smtClean="0"/>
              <a:t>44</a:t>
            </a:fld>
            <a:endParaRPr lang="de-DE"/>
          </a:p>
        </p:txBody>
      </p:sp>
    </p:spTree>
    <p:extLst>
      <p:ext uri="{BB962C8B-B14F-4D97-AF65-F5344CB8AC3E}">
        <p14:creationId xmlns:p14="http://schemas.microsoft.com/office/powerpoint/2010/main" val="308567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46</a:t>
            </a:fld>
            <a:endParaRPr lang="de-DE"/>
          </a:p>
        </p:txBody>
      </p:sp>
    </p:spTree>
    <p:extLst>
      <p:ext uri="{BB962C8B-B14F-4D97-AF65-F5344CB8AC3E}">
        <p14:creationId xmlns:p14="http://schemas.microsoft.com/office/powerpoint/2010/main" val="226596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53</a:t>
            </a:fld>
            <a:endParaRPr lang="de-DE"/>
          </a:p>
        </p:txBody>
      </p:sp>
    </p:spTree>
    <p:extLst>
      <p:ext uri="{BB962C8B-B14F-4D97-AF65-F5344CB8AC3E}">
        <p14:creationId xmlns:p14="http://schemas.microsoft.com/office/powerpoint/2010/main" val="600672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bildungsserver.berlin-brandenburg.de/i-mint-akademie" TargetMode="External"/><Relationship Id="rId5" Type="http://schemas.openxmlformats.org/officeDocument/2006/relationships/image" Target="../media/image2.png"/><Relationship Id="rId4" Type="http://schemas.openxmlformats.org/officeDocument/2006/relationships/hyperlink" Target="https://creativecommons.org/licenses/by-sa/4.0/legalcode.de"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tion - Begi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92120"/>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p:spPr>
        <p:txBody>
          <a:bodyPr/>
          <a:lstStyle>
            <a:lvl1pPr>
              <a:defRPr/>
            </a:lvl1pPr>
          </a:lstStyle>
          <a:p>
            <a:r>
              <a:rPr lang="de-DE" dirty="0"/>
              <a:t>Titel der Station</a:t>
            </a:r>
          </a:p>
        </p:txBody>
      </p:sp>
      <p:sp>
        <p:nvSpPr>
          <p:cNvPr id="5" name="Textplatzhalter 4">
            <a:extLst>
              <a:ext uri="{FF2B5EF4-FFF2-40B4-BE49-F238E27FC236}">
                <a16:creationId xmlns:a16="http://schemas.microsoft.com/office/drawing/2014/main" id="{07AC0A4B-15EE-649C-454F-162FA23812CF}"/>
              </a:ext>
            </a:extLst>
          </p:cNvPr>
          <p:cNvSpPr>
            <a:spLocks noGrp="1"/>
          </p:cNvSpPr>
          <p:nvPr>
            <p:ph type="body" sz="quarter" idx="21" hasCustomPrompt="1"/>
          </p:nvPr>
        </p:nvSpPr>
        <p:spPr>
          <a:xfrm rot="10800000">
            <a:off x="233363" y="6419716"/>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Text, Screenshot, Schrift, Reihe enthält.&#10;&#10;Automatisch generierte Beschreibung">
            <a:extLst>
              <a:ext uri="{FF2B5EF4-FFF2-40B4-BE49-F238E27FC236}">
                <a16:creationId xmlns:a16="http://schemas.microsoft.com/office/drawing/2014/main" id="{4CB5EDCF-9EA6-EF07-65ED-591E7275BF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183D2F94-0CF3-E8AF-6346-4D7B596A3D1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4" name="Fußzeilenplatzhalter 2">
            <a:extLst>
              <a:ext uri="{FF2B5EF4-FFF2-40B4-BE49-F238E27FC236}">
                <a16:creationId xmlns:a16="http://schemas.microsoft.com/office/drawing/2014/main" id="{DB90A6E9-C7A1-D234-8830-C3BB70DAC978}"/>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7" name="Textfeld 6">
            <a:extLst>
              <a:ext uri="{FF2B5EF4-FFF2-40B4-BE49-F238E27FC236}">
                <a16:creationId xmlns:a16="http://schemas.microsoft.com/office/drawing/2014/main" id="{6CDB9762-C134-3EE2-9E03-23D17CD976F5}"/>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BFD6D-D376-BF61-8004-9AA156E25CF8}"/>
              </a:ext>
            </a:extLst>
          </p:cNvPr>
          <p:cNvSpPr>
            <a:spLocks noGrp="1"/>
          </p:cNvSpPr>
          <p:nvPr>
            <p:ph type="title" hasCustomPrompt="1"/>
          </p:nvPr>
        </p:nvSpPr>
        <p:spPr>
          <a:noFill/>
        </p:spPr>
        <p:txBody>
          <a:bodyPr/>
          <a:lstStyle>
            <a:lvl1pPr>
              <a:defRPr/>
            </a:lvl1pPr>
          </a:lstStyle>
          <a:p>
            <a:r>
              <a:rPr lang="de-DE" dirty="0"/>
              <a:t>Titel der Station</a:t>
            </a:r>
          </a:p>
        </p:txBody>
      </p:sp>
      <p:sp>
        <p:nvSpPr>
          <p:cNvPr id="4" name="Fußzeilenplatzhalter 2">
            <a:extLst>
              <a:ext uri="{FF2B5EF4-FFF2-40B4-BE49-F238E27FC236}">
                <a16:creationId xmlns:a16="http://schemas.microsoft.com/office/drawing/2014/main" id="{CCB697E1-81FB-AA6B-958B-600BA340BAF4}"/>
              </a:ext>
            </a:extLst>
          </p:cNvPr>
          <p:cNvSpPr>
            <a:spLocks noGrp="1"/>
          </p:cNvSpPr>
          <p:nvPr>
            <p:ph type="ftr" sz="quarter" idx="10"/>
          </p:nvPr>
        </p:nvSpPr>
        <p:spPr>
          <a:xfrm>
            <a:off x="8481392" y="5981559"/>
            <a:ext cx="2272805" cy="183746"/>
          </a:xfrm>
        </p:spPr>
        <p:txBody>
          <a:bodyPr/>
          <a:lstStyle>
            <a:lvl1pPr algn="l">
              <a:defRPr sz="1000" b="1"/>
            </a:lvl1pPr>
          </a:lstStyle>
          <a:p>
            <a:pPr defTabSz="957861"/>
            <a:r>
              <a:rPr lang="de-DE" dirty="0">
                <a:solidFill>
                  <a:prstClr val="black">
                    <a:tint val="75000"/>
                  </a:prstClr>
                </a:solidFill>
              </a:rPr>
              <a:t>Körper</a:t>
            </a:r>
          </a:p>
        </p:txBody>
      </p:sp>
    </p:spTree>
    <p:extLst>
      <p:ext uri="{BB962C8B-B14F-4D97-AF65-F5344CB8AC3E}">
        <p14:creationId xmlns:p14="http://schemas.microsoft.com/office/powerpoint/2010/main" val="76899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ußzeilenplatzhalter 2">
            <a:extLst>
              <a:ext uri="{FF2B5EF4-FFF2-40B4-BE49-F238E27FC236}">
                <a16:creationId xmlns:a16="http://schemas.microsoft.com/office/drawing/2014/main" id="{C2DCD70B-12CC-6B19-F9A8-65BCE667DF0F}"/>
              </a:ext>
            </a:extLst>
          </p:cNvPr>
          <p:cNvSpPr>
            <a:spLocks noGrp="1"/>
          </p:cNvSpPr>
          <p:nvPr>
            <p:ph type="ftr" sz="quarter" idx="10"/>
          </p:nvPr>
        </p:nvSpPr>
        <p:spPr>
          <a:xfrm>
            <a:off x="8481392" y="5981559"/>
            <a:ext cx="2272805" cy="183746"/>
          </a:xfrm>
        </p:spPr>
        <p:txBody>
          <a:bodyPr/>
          <a:lstStyle>
            <a:lvl1pPr algn="l">
              <a:defRPr sz="1000" b="1"/>
            </a:lvl1pPr>
          </a:lstStyle>
          <a:p>
            <a:pPr defTabSz="957861"/>
            <a:r>
              <a:rPr lang="de-DE" dirty="0">
                <a:solidFill>
                  <a:prstClr val="black">
                    <a:tint val="75000"/>
                  </a:prstClr>
                </a:solidFill>
              </a:rPr>
              <a:t>Körper</a:t>
            </a:r>
          </a:p>
        </p:txBody>
      </p:sp>
    </p:spTree>
    <p:extLst>
      <p:ext uri="{BB962C8B-B14F-4D97-AF65-F5344CB8AC3E}">
        <p14:creationId xmlns:p14="http://schemas.microsoft.com/office/powerpoint/2010/main" val="381128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214204" y="2312235"/>
            <a:ext cx="5895876" cy="1356360"/>
          </a:xfrm>
        </p:spPr>
        <p:txBody>
          <a:bodyPr anchor="b"/>
          <a:lstStyle>
            <a:lvl1pPr algn="l">
              <a:defRPr sz="2925" cap="all" baseline="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201614" y="3827504"/>
            <a:ext cx="5895876" cy="720000"/>
          </a:xfrm>
        </p:spPr>
        <p:txBody>
          <a:bodyPr/>
          <a:lstStyle>
            <a:lvl1pPr marL="0" indent="0" algn="l">
              <a:lnSpc>
                <a:spcPct val="105000"/>
              </a:lnSpc>
              <a:buNone/>
              <a:defRPr sz="1463">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dirty="0"/>
              <a:t>Formatvorlage des Untertitelmasters durch Klicken bearbeiten</a:t>
            </a:r>
            <a:endParaRPr lang="en-US" dirty="0"/>
          </a:p>
        </p:txBody>
      </p:sp>
      <p:sp>
        <p:nvSpPr>
          <p:cNvPr id="11" name="Ellipse 10"/>
          <p:cNvSpPr/>
          <p:nvPr userDrawn="1"/>
        </p:nvSpPr>
        <p:spPr>
          <a:xfrm>
            <a:off x="5971312" y="0"/>
            <a:ext cx="1579500" cy="1944000"/>
          </a:xfrm>
          <a:prstGeom prst="ellipse">
            <a:avLst/>
          </a:prstGeom>
          <a:solidFill>
            <a:srgbClr val="4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p>
        </p:txBody>
      </p:sp>
      <p:sp>
        <p:nvSpPr>
          <p:cNvPr id="14" name="Kreis 13"/>
          <p:cNvSpPr/>
          <p:nvPr userDrawn="1"/>
        </p:nvSpPr>
        <p:spPr>
          <a:xfrm rot="5400000">
            <a:off x="8941031" y="182250"/>
            <a:ext cx="1944000" cy="1579500"/>
          </a:xfrm>
          <a:prstGeom prst="pie">
            <a:avLst>
              <a:gd name="adj1" fmla="val 0"/>
              <a:gd name="adj2" fmla="val 10800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5" name="Kreis 14"/>
          <p:cNvSpPr/>
          <p:nvPr userDrawn="1"/>
        </p:nvSpPr>
        <p:spPr>
          <a:xfrm rot="5400000">
            <a:off x="8151281" y="182250"/>
            <a:ext cx="1944000" cy="15795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6" name="Kreis 15"/>
          <p:cNvSpPr/>
          <p:nvPr userDrawn="1"/>
        </p:nvSpPr>
        <p:spPr>
          <a:xfrm rot="16200000">
            <a:off x="6571781" y="182250"/>
            <a:ext cx="1944000" cy="15795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pic>
        <p:nvPicPr>
          <p:cNvPr id="9" name="Bild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788" y="663869"/>
            <a:ext cx="2995799" cy="616262"/>
          </a:xfrm>
          <a:prstGeom prst="rect">
            <a:avLst/>
          </a:prstGeom>
        </p:spPr>
      </p:pic>
      <p:sp>
        <p:nvSpPr>
          <p:cNvPr id="4" name="Fußzeilenplatzhalter 3">
            <a:extLst>
              <a:ext uri="{FF2B5EF4-FFF2-40B4-BE49-F238E27FC236}">
                <a16:creationId xmlns:a16="http://schemas.microsoft.com/office/drawing/2014/main" id="{E473D281-49DE-5715-9236-07D6699A1D98}"/>
              </a:ext>
            </a:extLst>
          </p:cNvPr>
          <p:cNvSpPr>
            <a:spLocks noGrp="1"/>
          </p:cNvSpPr>
          <p:nvPr>
            <p:ph type="ftr" sz="quarter" idx="10"/>
          </p:nvPr>
        </p:nvSpPr>
        <p:spPr/>
        <p:txBody>
          <a:bodyPr/>
          <a:lstStyle/>
          <a:p>
            <a:pPr defTabSz="957861"/>
            <a:r>
              <a:rPr lang="de-DE">
                <a:solidFill>
                  <a:prstClr val="black">
                    <a:tint val="75000"/>
                  </a:prstClr>
                </a:solidFill>
              </a:rPr>
              <a:t>Körper</a:t>
            </a:r>
            <a:endParaRPr lang="de-DE" dirty="0">
              <a:solidFill>
                <a:prstClr val="black">
                  <a:tint val="75000"/>
                </a:prstClr>
              </a:solidFill>
            </a:endParaRPr>
          </a:p>
        </p:txBody>
      </p:sp>
    </p:spTree>
    <p:extLst>
      <p:ext uri="{BB962C8B-B14F-4D97-AF65-F5344CB8AC3E}">
        <p14:creationId xmlns:p14="http://schemas.microsoft.com/office/powerpoint/2010/main" val="331242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92" name="Aufgaben">
            <a:extLst>
              <a:ext uri="{FF2B5EF4-FFF2-40B4-BE49-F238E27FC236}">
                <a16:creationId xmlns:a16="http://schemas.microsoft.com/office/drawing/2014/main" id="{94EF407B-0016-2F5F-A77F-46A6C2ADA1C5}"/>
              </a:ext>
            </a:extLst>
          </p:cNvPr>
          <p:cNvSpPr>
            <a:spLocks noGrp="1"/>
          </p:cNvSpPr>
          <p:nvPr>
            <p:ph idx="1"/>
          </p:nvPr>
        </p:nvSpPr>
        <p:spPr>
          <a:xfrm>
            <a:off x="64289" y="1045050"/>
            <a:ext cx="9203968" cy="519226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93" name="Stationsnummer">
            <a:extLst>
              <a:ext uri="{FF2B5EF4-FFF2-40B4-BE49-F238E27FC236}">
                <a16:creationId xmlns:a16="http://schemas.microsoft.com/office/drawing/2014/main" id="{4796337A-BBE9-D385-81EA-CDB6D1D36D12}"/>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94" name="Titel der Station">
            <a:extLst>
              <a:ext uri="{FF2B5EF4-FFF2-40B4-BE49-F238E27FC236}">
                <a16:creationId xmlns:a16="http://schemas.microsoft.com/office/drawing/2014/main" id="{7749EB96-BB3A-DDED-BB2C-1F2D96A32AED}"/>
              </a:ext>
            </a:extLst>
          </p:cNvPr>
          <p:cNvSpPr>
            <a:spLocks noGrp="1"/>
          </p:cNvSpPr>
          <p:nvPr>
            <p:ph type="title" hasCustomPrompt="1"/>
          </p:nvPr>
        </p:nvSpPr>
        <p:spPr>
          <a:xfrm>
            <a:off x="2576735" y="53679"/>
            <a:ext cx="5549507" cy="850103"/>
          </a:xfrm>
          <a:noFill/>
        </p:spPr>
        <p:txBody>
          <a:bodyPr/>
          <a:lstStyle>
            <a:lvl1pPr>
              <a:defRPr/>
            </a:lvl1pPr>
          </a:lstStyle>
          <a:p>
            <a:r>
              <a:rPr lang="de-DE" dirty="0"/>
              <a:t>Titel der Station</a:t>
            </a:r>
          </a:p>
        </p:txBody>
      </p:sp>
      <p:sp>
        <p:nvSpPr>
          <p:cNvPr id="5" name="Fußzeilenplatzhalter 2">
            <a:extLst>
              <a:ext uri="{FF2B5EF4-FFF2-40B4-BE49-F238E27FC236}">
                <a16:creationId xmlns:a16="http://schemas.microsoft.com/office/drawing/2014/main" id="{A09729D0-C97E-CC1C-217A-AA3CD74F71A3}"/>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6" name="Grafik 5" descr="Ein Bild, das Text, Screenshot, Schrift, Reihe enthält.&#10;&#10;Automatisch generierte Beschreibung">
            <a:extLst>
              <a:ext uri="{FF2B5EF4-FFF2-40B4-BE49-F238E27FC236}">
                <a16:creationId xmlns:a16="http://schemas.microsoft.com/office/drawing/2014/main" id="{C92DF536-BD4E-8287-3B1A-452C49374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208BEE5-1632-D94C-249A-D96AB89BA9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49BB133F-FE04-D774-8A1B-D0DF9BF65423}"/>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32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on - Kö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74278"/>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5"/>
          </a:solidFill>
        </p:spPr>
        <p:txBody>
          <a:bodyPr/>
          <a:lstStyle>
            <a:lvl1pPr>
              <a:defRPr/>
            </a:lvl1pPr>
          </a:lstStyle>
          <a:p>
            <a:r>
              <a:rPr lang="de-DE" dirty="0"/>
              <a:t>Titel der Station</a:t>
            </a:r>
          </a:p>
        </p:txBody>
      </p:sp>
      <p:sp>
        <p:nvSpPr>
          <p:cNvPr id="5" name="Textplatzhalter 4">
            <a:extLst>
              <a:ext uri="{FF2B5EF4-FFF2-40B4-BE49-F238E27FC236}">
                <a16:creationId xmlns:a16="http://schemas.microsoft.com/office/drawing/2014/main" id="{29E289B4-AC0A-0AD7-4058-C2DDB1532F69}"/>
              </a:ext>
            </a:extLst>
          </p:cNvPr>
          <p:cNvSpPr>
            <a:spLocks noGrp="1"/>
          </p:cNvSpPr>
          <p:nvPr>
            <p:ph type="body" sz="quarter" idx="21" hasCustomPrompt="1"/>
          </p:nvPr>
        </p:nvSpPr>
        <p:spPr>
          <a:xfrm rot="10800000">
            <a:off x="233363" y="6419716"/>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descr="Ein Bild, das Text, Screenshot, Schrift, Reihe enthält.&#10;&#10;Automatisch generierte Beschreibung">
            <a:extLst>
              <a:ext uri="{FF2B5EF4-FFF2-40B4-BE49-F238E27FC236}">
                <a16:creationId xmlns:a16="http://schemas.microsoft.com/office/drawing/2014/main" id="{71E9A268-49E4-2B49-C123-6CF7653775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638617B-60B1-BE40-A335-6F695E79F86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Fußzeilenplatzhalter 2">
            <a:extLst>
              <a:ext uri="{FF2B5EF4-FFF2-40B4-BE49-F238E27FC236}">
                <a16:creationId xmlns:a16="http://schemas.microsoft.com/office/drawing/2014/main" id="{8A1B18BE-1BC1-E222-9825-DC8B39E3A02B}"/>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8" name="Textfeld 7">
            <a:extLst>
              <a:ext uri="{FF2B5EF4-FFF2-40B4-BE49-F238E27FC236}">
                <a16:creationId xmlns:a16="http://schemas.microsoft.com/office/drawing/2014/main" id="{A79E87AC-6EA2-2998-5325-36F1661E364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68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tion - Profi">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1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4"/>
          </a:solidFill>
        </p:spPr>
        <p:txBody>
          <a:bodyPr/>
          <a:lstStyle>
            <a:lvl1pPr>
              <a:defRPr/>
            </a:lvl1pPr>
          </a:lstStyle>
          <a:p>
            <a:r>
              <a:rPr lang="de-DE" dirty="0"/>
              <a:t>Titel der Station</a:t>
            </a:r>
          </a:p>
        </p:txBody>
      </p:sp>
      <p:sp>
        <p:nvSpPr>
          <p:cNvPr id="5" name="Textplatzhalter 4">
            <a:extLst>
              <a:ext uri="{FF2B5EF4-FFF2-40B4-BE49-F238E27FC236}">
                <a16:creationId xmlns:a16="http://schemas.microsoft.com/office/drawing/2014/main" id="{7DB68AA3-7D94-57E9-1EFE-5B95969DB751}"/>
              </a:ext>
            </a:extLst>
          </p:cNvPr>
          <p:cNvSpPr>
            <a:spLocks noGrp="1"/>
          </p:cNvSpPr>
          <p:nvPr>
            <p:ph type="body" sz="quarter" idx="21" hasCustomPrompt="1"/>
          </p:nvPr>
        </p:nvSpPr>
        <p:spPr>
          <a:xfrm rot="10800000">
            <a:off x="233363" y="6419716"/>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descr="Ein Bild, das Text, Screenshot, Schrift, Reihe enthält.&#10;&#10;Automatisch generierte Beschreibung">
            <a:extLst>
              <a:ext uri="{FF2B5EF4-FFF2-40B4-BE49-F238E27FC236}">
                <a16:creationId xmlns:a16="http://schemas.microsoft.com/office/drawing/2014/main" id="{82894C92-0BD1-1BA8-23F1-41A4EE2E0E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4E6C4737-161C-4365-9980-D2542D0344A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Fußzeilenplatzhalter 2">
            <a:extLst>
              <a:ext uri="{FF2B5EF4-FFF2-40B4-BE49-F238E27FC236}">
                <a16:creationId xmlns:a16="http://schemas.microsoft.com/office/drawing/2014/main" id="{53CFDF9F-8082-6948-5CB0-0BA9987825F7}"/>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8" name="Textfeld 7">
            <a:extLst>
              <a:ext uri="{FF2B5EF4-FFF2-40B4-BE49-F238E27FC236}">
                <a16:creationId xmlns:a16="http://schemas.microsoft.com/office/drawing/2014/main" id="{0011F3CA-4D5E-F1D4-112B-289832C1B0B0}"/>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31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tion - MUST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64054"/>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34020" cy="850103"/>
          </a:xfrm>
        </p:spPr>
        <p:txBody>
          <a:bodyPr/>
          <a:lstStyle>
            <a:lvl1pPr>
              <a:defRPr/>
            </a:lvl1pPr>
          </a:lstStyle>
          <a:p>
            <a:r>
              <a:rPr lang="de-DE" dirty="0"/>
              <a:t>Titel der Station</a:t>
            </a:r>
          </a:p>
        </p:txBody>
      </p:sp>
      <p:sp>
        <p:nvSpPr>
          <p:cNvPr id="127" name="Textfeld 126">
            <a:extLst>
              <a:ext uri="{FF2B5EF4-FFF2-40B4-BE49-F238E27FC236}">
                <a16:creationId xmlns:a16="http://schemas.microsoft.com/office/drawing/2014/main" id="{1F901D64-0DA9-DC7F-E409-A406629213AB}"/>
              </a:ext>
            </a:extLst>
          </p:cNvPr>
          <p:cNvSpPr txBox="1"/>
          <p:nvPr userDrawn="1"/>
        </p:nvSpPr>
        <p:spPr>
          <a:xfrm rot="19841220">
            <a:off x="2189250" y="1795716"/>
            <a:ext cx="4896544" cy="3139321"/>
          </a:xfrm>
          <a:prstGeom prst="rect">
            <a:avLst/>
          </a:prstGeom>
          <a:noFill/>
        </p:spPr>
        <p:txBody>
          <a:bodyPr wrap="square" rtlCol="0">
            <a:spAutoFit/>
          </a:bodyPr>
          <a:lstStyle/>
          <a:p>
            <a:r>
              <a:rPr lang="de-DE" sz="4800" dirty="0">
                <a:solidFill>
                  <a:schemeClr val="accent4">
                    <a:lumMod val="60000"/>
                    <a:lumOff val="40000"/>
                  </a:schemeClr>
                </a:solidFill>
              </a:rPr>
              <a:t>Muster für Folienmaster für die Stationen</a:t>
            </a:r>
          </a:p>
          <a:p>
            <a:pPr marL="285750" indent="-285750">
              <a:buFont typeface="Arial" panose="020B0604020202020204" pitchFamily="34" charset="0"/>
              <a:buChar char="•"/>
            </a:pPr>
            <a:r>
              <a:rPr lang="de-DE" sz="1800" dirty="0">
                <a:solidFill>
                  <a:schemeClr val="accent4">
                    <a:lumMod val="60000"/>
                    <a:lumOff val="40000"/>
                  </a:schemeClr>
                </a:solidFill>
              </a:rPr>
              <a:t>Farbe des Titels anpassen</a:t>
            </a:r>
          </a:p>
          <a:p>
            <a:pPr marL="285750" indent="-285750">
              <a:buFont typeface="Arial" panose="020B0604020202020204" pitchFamily="34" charset="0"/>
              <a:buChar char="•"/>
            </a:pPr>
            <a:r>
              <a:rPr lang="de-DE" sz="1800" dirty="0">
                <a:solidFill>
                  <a:schemeClr val="accent4">
                    <a:lumMod val="60000"/>
                    <a:lumOff val="40000"/>
                  </a:schemeClr>
                </a:solidFill>
              </a:rPr>
              <a:t>Farbe des Hintergrundes anpassen</a:t>
            </a:r>
          </a:p>
          <a:p>
            <a:pPr marL="285750" indent="-285750">
              <a:buFont typeface="Arial" panose="020B0604020202020204" pitchFamily="34" charset="0"/>
              <a:buChar char="•"/>
            </a:pPr>
            <a:r>
              <a:rPr lang="de-DE" sz="1800" dirty="0">
                <a:solidFill>
                  <a:schemeClr val="accent4">
                    <a:lumMod val="60000"/>
                    <a:lumOff val="40000"/>
                  </a:schemeClr>
                </a:solidFill>
              </a:rPr>
              <a:t>Zeiger in Schwierigkeitsskala löschen</a:t>
            </a:r>
          </a:p>
        </p:txBody>
      </p:sp>
      <p:sp>
        <p:nvSpPr>
          <p:cNvPr id="128" name="Textplatzhalter 4">
            <a:extLst>
              <a:ext uri="{FF2B5EF4-FFF2-40B4-BE49-F238E27FC236}">
                <a16:creationId xmlns:a16="http://schemas.microsoft.com/office/drawing/2014/main" id="{C352AD57-0618-2B1F-D63E-475E7B973AAE}"/>
              </a:ext>
            </a:extLst>
          </p:cNvPr>
          <p:cNvSpPr>
            <a:spLocks noGrp="1"/>
          </p:cNvSpPr>
          <p:nvPr>
            <p:ph type="body" sz="quarter" idx="21" hasCustomPrompt="1"/>
          </p:nvPr>
        </p:nvSpPr>
        <p:spPr>
          <a:xfrm rot="10800000">
            <a:off x="233363" y="6350372"/>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Text, Screenshot, Schrift, Reihe enthält.&#10;&#10;Automatisch generierte Beschreibung">
            <a:extLst>
              <a:ext uri="{FF2B5EF4-FFF2-40B4-BE49-F238E27FC236}">
                <a16:creationId xmlns:a16="http://schemas.microsoft.com/office/drawing/2014/main" id="{538C72C8-E0FD-4823-F1BE-18C589CBA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B3B962A-08E9-716B-483D-95567D53A5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Fußzeilenplatzhalter 2">
            <a:extLst>
              <a:ext uri="{FF2B5EF4-FFF2-40B4-BE49-F238E27FC236}">
                <a16:creationId xmlns:a16="http://schemas.microsoft.com/office/drawing/2014/main" id="{E7A0EE66-6236-D273-869D-6D1911E0F4F1}"/>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7" name="Textfeld 6">
            <a:extLst>
              <a:ext uri="{FF2B5EF4-FFF2-40B4-BE49-F238E27FC236}">
                <a16:creationId xmlns:a16="http://schemas.microsoft.com/office/drawing/2014/main" id="{4742DAC4-3325-2A8F-CB94-616B19662D87}"/>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ösung - Begi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pic>
        <p:nvPicPr>
          <p:cNvPr id="8" name="Grafik 7" descr="Ein Bild, das Text, Screenshot, Schrift, Reihe enthält.&#10;&#10;Automatisch generierte Beschreibung">
            <a:extLst>
              <a:ext uri="{FF2B5EF4-FFF2-40B4-BE49-F238E27FC236}">
                <a16:creationId xmlns:a16="http://schemas.microsoft.com/office/drawing/2014/main" id="{F0C9F805-E5AF-E2C2-10F4-BE5A61CC97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84D48DC6-3B09-BCCE-1666-C0B87F5F5D5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Fußzeilenplatzhalter 2">
            <a:extLst>
              <a:ext uri="{FF2B5EF4-FFF2-40B4-BE49-F238E27FC236}">
                <a16:creationId xmlns:a16="http://schemas.microsoft.com/office/drawing/2014/main" id="{48576684-B735-AEBB-D9EE-FC3385A2E436}"/>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7" name="Textfeld 6">
            <a:extLst>
              <a:ext uri="{FF2B5EF4-FFF2-40B4-BE49-F238E27FC236}">
                <a16:creationId xmlns:a16="http://schemas.microsoft.com/office/drawing/2014/main" id="{70FD2F8C-3328-C103-907C-1725F74CD4C9}"/>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19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ösung - Kö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5" name="Fußzeilenplatzhalter 2">
            <a:extLst>
              <a:ext uri="{FF2B5EF4-FFF2-40B4-BE49-F238E27FC236}">
                <a16:creationId xmlns:a16="http://schemas.microsoft.com/office/drawing/2014/main" id="{5A99F6ED-E1FE-A746-9714-FAD53DE8DA39}"/>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pic>
        <p:nvPicPr>
          <p:cNvPr id="8" name="Grafik 7" descr="Ein Bild, das Text, Screenshot, Schrift, Reihe enthält.&#10;&#10;Automatisch generierte Beschreibung">
            <a:extLst>
              <a:ext uri="{FF2B5EF4-FFF2-40B4-BE49-F238E27FC236}">
                <a16:creationId xmlns:a16="http://schemas.microsoft.com/office/drawing/2014/main" id="{53FF6742-F920-A195-E08C-1773802A3B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DAF26436-01BE-13B0-7981-597CD30B31C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10325A50-A172-237B-BC85-B61D2C0F7923}"/>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7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ösung - Profi">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8842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dirty="0"/>
              <a:t>Lösung</a:t>
            </a:r>
          </a:p>
        </p:txBody>
      </p:sp>
      <p:pic>
        <p:nvPicPr>
          <p:cNvPr id="7" name="Grafik 6" descr="Ein Bild, das Text, Screenshot, Schrift, Reihe enthält.&#10;&#10;Automatisch generierte Beschreibung">
            <a:extLst>
              <a:ext uri="{FF2B5EF4-FFF2-40B4-BE49-F238E27FC236}">
                <a16:creationId xmlns:a16="http://schemas.microsoft.com/office/drawing/2014/main" id="{797F392C-6B4D-BFA5-F545-D75602B7F8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3F9D254-8489-6AE4-1E2F-7621461F668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Fußzeilenplatzhalter 2">
            <a:extLst>
              <a:ext uri="{FF2B5EF4-FFF2-40B4-BE49-F238E27FC236}">
                <a16:creationId xmlns:a16="http://schemas.microsoft.com/office/drawing/2014/main" id="{B17240F6-5976-F033-6E02-19C599E46554}"/>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5" name="Textfeld 4">
            <a:extLst>
              <a:ext uri="{FF2B5EF4-FFF2-40B4-BE49-F238E27FC236}">
                <a16:creationId xmlns:a16="http://schemas.microsoft.com/office/drawing/2014/main" id="{BCC0173B-C329-37E6-66A9-0A3CA99A6852}"/>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93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ilfe">
    <p:spTree>
      <p:nvGrpSpPr>
        <p:cNvPr id="1" name=""/>
        <p:cNvGrpSpPr/>
        <p:nvPr/>
      </p:nvGrpSpPr>
      <p:grpSpPr>
        <a:xfrm>
          <a:off x="0" y="0"/>
          <a:ext cx="0" cy="0"/>
          <a:chOff x="0" y="0"/>
          <a:chExt cx="0" cy="0"/>
        </a:xfrm>
      </p:grpSpPr>
      <p:sp>
        <p:nvSpPr>
          <p:cNvPr id="55" name="Abgerundetes Rechteck 4">
            <a:extLst>
              <a:ext uri="{FF2B5EF4-FFF2-40B4-BE49-F238E27FC236}">
                <a16:creationId xmlns:a16="http://schemas.microsoft.com/office/drawing/2014/main" id="{600CBE6B-301E-049C-C04C-5AE3E87363CB}"/>
              </a:ext>
            </a:extLst>
          </p:cNvPr>
          <p:cNvSpPr>
            <a:spLocks/>
          </p:cNvSpPr>
          <p:nvPr userDrawn="1"/>
        </p:nvSpPr>
        <p:spPr>
          <a:xfrm>
            <a:off x="8260431" y="53679"/>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sp>
        <p:nvSpPr>
          <p:cNvPr id="6" name="Aufgaben">
            <a:extLst>
              <a:ext uri="{FF2B5EF4-FFF2-40B4-BE49-F238E27FC236}">
                <a16:creationId xmlns:a16="http://schemas.microsoft.com/office/drawing/2014/main" id="{EC91EF45-4943-16F8-7096-827833FEE8F0}"/>
              </a:ext>
            </a:extLst>
          </p:cNvPr>
          <p:cNvSpPr>
            <a:spLocks noGrp="1"/>
          </p:cNvSpPr>
          <p:nvPr userDrawn="1">
            <p:ph idx="1"/>
          </p:nvPr>
        </p:nvSpPr>
        <p:spPr>
          <a:xfrm>
            <a:off x="64289" y="1045050"/>
            <a:ext cx="9203968" cy="51884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userDrawn="1">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Hilfe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userDrawn="1">
            <p:ph type="title" hasCustomPrompt="1"/>
          </p:nvPr>
        </p:nvSpPr>
        <p:spPr>
          <a:xfrm>
            <a:off x="2576735" y="53679"/>
            <a:ext cx="5549507" cy="850103"/>
          </a:xfrm>
          <a:solidFill>
            <a:schemeClr val="accent1"/>
          </a:solidFill>
        </p:spPr>
        <p:txBody>
          <a:bodyPr/>
          <a:lstStyle>
            <a:lvl1pPr>
              <a:defRPr>
                <a:ln>
                  <a:noFill/>
                </a:ln>
                <a:solidFill>
                  <a:schemeClr val="bg1"/>
                </a:solidFill>
              </a:defRPr>
            </a:lvl1pPr>
          </a:lstStyle>
          <a:p>
            <a:r>
              <a:rPr lang="de-DE" dirty="0"/>
              <a:t>Titel der Hilfe</a:t>
            </a:r>
          </a:p>
        </p:txBody>
      </p:sp>
      <p:pic>
        <p:nvPicPr>
          <p:cNvPr id="9" name="Grafik 8" descr="Ein Bild, das Entwurf, Symbol, Grafiken, weiß enthält.&#10;&#10;Automatisch generierte Beschreibung">
            <a:extLst>
              <a:ext uri="{FF2B5EF4-FFF2-40B4-BE49-F238E27FC236}">
                <a16:creationId xmlns:a16="http://schemas.microsoft.com/office/drawing/2014/main" id="{2688D183-8BA3-798A-2DF4-45C5238EA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2494" y="110538"/>
            <a:ext cx="697153" cy="749967"/>
          </a:xfrm>
          <a:prstGeom prst="rect">
            <a:avLst/>
          </a:prstGeom>
        </p:spPr>
      </p:pic>
      <p:pic>
        <p:nvPicPr>
          <p:cNvPr id="12" name="Grafik 11" descr="Ein Bild, das Text, Screenshot, Schrift, Reihe enthält.&#10;&#10;Automatisch generierte Beschreibung">
            <a:extLst>
              <a:ext uri="{FF2B5EF4-FFF2-40B4-BE49-F238E27FC236}">
                <a16:creationId xmlns:a16="http://schemas.microsoft.com/office/drawing/2014/main" id="{6137C566-CBB6-0CB0-73BB-0EDB1C15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4"/>
            <a:extLst>
              <a:ext uri="{FF2B5EF4-FFF2-40B4-BE49-F238E27FC236}">
                <a16:creationId xmlns:a16="http://schemas.microsoft.com/office/drawing/2014/main" id="{B5ABF3E5-E7E2-CDC5-63D6-EA3D5E0A1DB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Fußzeilenplatzhalter 2">
            <a:extLst>
              <a:ext uri="{FF2B5EF4-FFF2-40B4-BE49-F238E27FC236}">
                <a16:creationId xmlns:a16="http://schemas.microsoft.com/office/drawing/2014/main" id="{5F877ED2-6E0F-5604-FFFE-DE94D60614E1}"/>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8" name="Textfeld 7">
            <a:extLst>
              <a:ext uri="{FF2B5EF4-FFF2-40B4-BE49-F238E27FC236}">
                <a16:creationId xmlns:a16="http://schemas.microsoft.com/office/drawing/2014/main" id="{71244639-EC72-4415-25C1-C07DE183790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1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2" name="Aufgaben">
            <a:extLst>
              <a:ext uri="{FF2B5EF4-FFF2-40B4-BE49-F238E27FC236}">
                <a16:creationId xmlns:a16="http://schemas.microsoft.com/office/drawing/2014/main" id="{94EF407B-0016-2F5F-A77F-46A6C2ADA1C5}"/>
              </a:ext>
            </a:extLst>
          </p:cNvPr>
          <p:cNvSpPr>
            <a:spLocks noGrp="1"/>
          </p:cNvSpPr>
          <p:nvPr>
            <p:ph idx="1"/>
          </p:nvPr>
        </p:nvSpPr>
        <p:spPr>
          <a:xfrm>
            <a:off x="64289" y="1045050"/>
            <a:ext cx="9203968" cy="519226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93" name="Stationsnummer">
            <a:extLst>
              <a:ext uri="{FF2B5EF4-FFF2-40B4-BE49-F238E27FC236}">
                <a16:creationId xmlns:a16="http://schemas.microsoft.com/office/drawing/2014/main" id="{4796337A-BBE9-D385-81EA-CDB6D1D36D12}"/>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94" name="Titel der Station">
            <a:extLst>
              <a:ext uri="{FF2B5EF4-FFF2-40B4-BE49-F238E27FC236}">
                <a16:creationId xmlns:a16="http://schemas.microsoft.com/office/drawing/2014/main" id="{7749EB96-BB3A-DDED-BB2C-1F2D96A32AED}"/>
              </a:ext>
            </a:extLst>
          </p:cNvPr>
          <p:cNvSpPr>
            <a:spLocks noGrp="1"/>
          </p:cNvSpPr>
          <p:nvPr>
            <p:ph type="title" hasCustomPrompt="1"/>
          </p:nvPr>
        </p:nvSpPr>
        <p:spPr>
          <a:xfrm>
            <a:off x="2576735" y="53679"/>
            <a:ext cx="5549507" cy="850103"/>
          </a:xfrm>
          <a:noFill/>
        </p:spPr>
        <p:txBody>
          <a:bodyPr/>
          <a:lstStyle>
            <a:lvl1pPr>
              <a:defRPr/>
            </a:lvl1pPr>
          </a:lstStyle>
          <a:p>
            <a:r>
              <a:rPr lang="de-DE" dirty="0"/>
              <a:t>Titel der Station</a:t>
            </a:r>
          </a:p>
        </p:txBody>
      </p:sp>
      <p:sp>
        <p:nvSpPr>
          <p:cNvPr id="131" name="Textplatzhalter 4">
            <a:extLst>
              <a:ext uri="{FF2B5EF4-FFF2-40B4-BE49-F238E27FC236}">
                <a16:creationId xmlns:a16="http://schemas.microsoft.com/office/drawing/2014/main" id="{EB333E04-D343-B08F-19A7-4D00BF318E7C}"/>
              </a:ext>
            </a:extLst>
          </p:cNvPr>
          <p:cNvSpPr>
            <a:spLocks noGrp="1"/>
          </p:cNvSpPr>
          <p:nvPr>
            <p:ph type="body" sz="quarter" idx="21" hasCustomPrompt="1"/>
          </p:nvPr>
        </p:nvSpPr>
        <p:spPr>
          <a:xfrm rot="10800000">
            <a:off x="236196" y="6620103"/>
            <a:ext cx="4719637" cy="215900"/>
          </a:xfrm>
          <a:noFill/>
          <a:ln>
            <a:noFill/>
          </a:ln>
        </p:spPr>
        <p:style>
          <a:lnRef idx="0">
            <a:scrgbClr r="0" g="0" b="0"/>
          </a:lnRef>
          <a:fillRef idx="0">
            <a:scrgbClr r="0" g="0" b="0"/>
          </a:fillRef>
          <a:effectRef idx="0">
            <a:scrgbClr r="0" g="0" b="0"/>
          </a:effectRef>
          <a:fontRef idx="minor">
            <a:schemeClr val="dk1"/>
          </a:fontRef>
        </p:style>
        <p:txBody>
          <a:bodyPr tIns="0" bIns="0">
            <a:noAutofit/>
          </a:bodyPr>
          <a:lstStyle>
            <a:lvl1pPr marL="0" indent="0" algn="r">
              <a:buFontTx/>
              <a:buNone/>
              <a:defRPr sz="800"/>
            </a:lvl1pPr>
            <a:lvl2pPr marL="157868" indent="0">
              <a:buFontTx/>
              <a:buNone/>
              <a:defRPr sz="800"/>
            </a:lvl2pPr>
            <a:lvl3pPr marL="674934" indent="0">
              <a:buFontTx/>
              <a:buNone/>
              <a:defRPr sz="800"/>
            </a:lvl3pPr>
            <a:lvl4pPr marL="1132134" indent="0">
              <a:buFontTx/>
              <a:buNone/>
              <a:defRPr sz="800"/>
            </a:lvl4pPr>
            <a:lvl5pPr marL="1589334" indent="0">
              <a:buFontTx/>
              <a:buNone/>
              <a:defRPr sz="800"/>
            </a:lvl5pPr>
          </a:lstStyle>
          <a:p>
            <a:pPr lvl="0"/>
            <a:r>
              <a:rPr lang="de-DE" dirty="0"/>
              <a:t>Kurze Lösungen können hier eingegeben werden. </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descr="Ein Bild, das Text, Screenshot, Schrift, Reihe enthält.&#10;&#10;Automatisch generierte Beschreibung">
            <a:extLst>
              <a:ext uri="{FF2B5EF4-FFF2-40B4-BE49-F238E27FC236}">
                <a16:creationId xmlns:a16="http://schemas.microsoft.com/office/drawing/2014/main" id="{C92DF536-BD4E-8287-3B1A-452C49374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208BEE5-1632-D94C-249A-D96AB89BA9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Fußzeilenplatzhalter 2">
            <a:extLst>
              <a:ext uri="{FF2B5EF4-FFF2-40B4-BE49-F238E27FC236}">
                <a16:creationId xmlns:a16="http://schemas.microsoft.com/office/drawing/2014/main" id="{0AFF10AF-7360-AB82-C995-4F0A6BF55EAE}"/>
              </a:ext>
            </a:extLst>
          </p:cNvPr>
          <p:cNvSpPr>
            <a:spLocks noGrp="1"/>
          </p:cNvSpPr>
          <p:nvPr>
            <p:ph type="ftr" sz="quarter" idx="10"/>
          </p:nvPr>
        </p:nvSpPr>
        <p:spPr>
          <a:xfrm>
            <a:off x="8481392" y="5981559"/>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
        <p:nvSpPr>
          <p:cNvPr id="5" name="Textfeld 4">
            <a:extLst>
              <a:ext uri="{FF2B5EF4-FFF2-40B4-BE49-F238E27FC236}">
                <a16:creationId xmlns:a16="http://schemas.microsoft.com/office/drawing/2014/main" id="{779D9B5F-D105-9E0F-2FE4-20356FCE13E0}"/>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7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4289" y="1045049"/>
            <a:ext cx="9203968" cy="5561369"/>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288925" marR="0" lvl="0" indent="-285750" fontAlgn="auto">
              <a:lnSpc>
                <a:spcPct val="100000"/>
              </a:lnSpc>
              <a:spcBef>
                <a:spcPts val="0"/>
              </a:spcBef>
              <a:spcAft>
                <a:spcPts val="0"/>
              </a:spcAft>
              <a:buClrTx/>
              <a:buSzTx/>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2" name="Titelplatzhalter 1"/>
          <p:cNvSpPr>
            <a:spLocks noGrp="1"/>
          </p:cNvSpPr>
          <p:nvPr>
            <p:ph type="title"/>
          </p:nvPr>
        </p:nvSpPr>
        <p:spPr>
          <a:xfrm>
            <a:off x="2576735" y="53679"/>
            <a:ext cx="5549507" cy="850103"/>
          </a:xfrm>
          <a:prstGeom prst="roundRect">
            <a:avLst/>
          </a:prstGeom>
          <a:solidFill>
            <a:srgbClr val="00B050"/>
          </a:solidFill>
          <a:ln w="12700">
            <a:solidFill>
              <a:schemeClr val="tx1"/>
            </a:solidFill>
          </a:ln>
        </p:spPr>
        <p:style>
          <a:lnRef idx="0">
            <a:schemeClr val="accent3"/>
          </a:lnRef>
          <a:fillRef idx="3">
            <a:schemeClr val="accent3"/>
          </a:fillRef>
          <a:effectRef idx="3">
            <a:schemeClr val="accent3"/>
          </a:effectRef>
          <a:fontRef idx="minor"/>
        </p:style>
        <p:txBody>
          <a:bodyPr lIns="36000" tIns="36000" rIns="36000" bIns="18000" rtlCol="0" anchor="ctr">
            <a:normAutofit/>
          </a:bodyPr>
          <a:lstStyle/>
          <a:p>
            <a:pPr marL="0" marR="0" lvl="0" indent="0" fontAlgn="auto">
              <a:lnSpc>
                <a:spcPct val="100000"/>
              </a:lnSpc>
              <a:spcBef>
                <a:spcPts val="0"/>
              </a:spcBef>
              <a:spcAft>
                <a:spcPts val="0"/>
              </a:spcAft>
              <a:buClrTx/>
              <a:buSzTx/>
              <a:buFontTx/>
              <a:tabLst/>
            </a:pPr>
            <a:r>
              <a:rPr lang="de-DE" dirty="0"/>
              <a:t>Titelmasterformat durch Klicken bearbeiten</a:t>
            </a:r>
          </a:p>
        </p:txBody>
      </p:sp>
      <p:sp>
        <p:nvSpPr>
          <p:cNvPr id="4" name="Fußzeilenplatzhalter 2">
            <a:extLst>
              <a:ext uri="{FF2B5EF4-FFF2-40B4-BE49-F238E27FC236}">
                <a16:creationId xmlns:a16="http://schemas.microsoft.com/office/drawing/2014/main" id="{68528927-01D5-8635-E363-76AC86C94D56}"/>
              </a:ext>
            </a:extLst>
          </p:cNvPr>
          <p:cNvSpPr>
            <a:spLocks noGrp="1"/>
          </p:cNvSpPr>
          <p:nvPr>
            <p:ph type="ftr" sz="quarter" idx="3"/>
          </p:nvPr>
        </p:nvSpPr>
        <p:spPr>
          <a:xfrm>
            <a:off x="8481392" y="6309320"/>
            <a:ext cx="2272805" cy="183746"/>
          </a:xfrm>
          <a:prstGeom prst="rect">
            <a:avLst/>
          </a:prstGeom>
        </p:spPr>
        <p:txBody>
          <a:bodyPr/>
          <a:lstStyle>
            <a:lvl1pPr algn="l">
              <a:defRPr sz="1000" b="1"/>
            </a:lvl1pPr>
          </a:lstStyle>
          <a:p>
            <a:pPr defTabSz="957861"/>
            <a:r>
              <a:rPr lang="de-DE" dirty="0">
                <a:solidFill>
                  <a:prstClr val="black">
                    <a:tint val="75000"/>
                  </a:prstClr>
                </a:solidFill>
              </a:rPr>
              <a:t>Körper</a:t>
            </a:r>
          </a:p>
        </p:txBody>
      </p:sp>
    </p:spTree>
    <p:extLst>
      <p:ext uri="{BB962C8B-B14F-4D97-AF65-F5344CB8AC3E}">
        <p14:creationId xmlns:p14="http://schemas.microsoft.com/office/powerpoint/2010/main" val="1360763830"/>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5" r:id="rId4"/>
    <p:sldLayoutId id="2147483706" r:id="rId5"/>
    <p:sldLayoutId id="2147483711" r:id="rId6"/>
    <p:sldLayoutId id="2147483712" r:id="rId7"/>
    <p:sldLayoutId id="2147483707" r:id="rId8"/>
    <p:sldLayoutId id="2147483662" r:id="rId9"/>
    <p:sldLayoutId id="2147483713" r:id="rId10"/>
    <p:sldLayoutId id="2147483714" r:id="rId11"/>
    <p:sldLayoutId id="2147483715" r:id="rId12"/>
    <p:sldLayoutId id="2147483716" r:id="rId13"/>
  </p:sldLayoutIdLst>
  <p:hf sldNum="0" hdr="0" dt="0"/>
  <p:txStyles>
    <p:titleStyle>
      <a:lvl1pPr algn="ctr" defTabSz="957861" rtl="0" eaLnBrk="1" latinLnBrk="0" hangingPunct="1">
        <a:spcBef>
          <a:spcPct val="0"/>
        </a:spcBef>
        <a:buNone/>
        <a:defRPr kumimoji="0" lang="de-DE" sz="3200" b="0" i="0" u="none" strike="noStrike" kern="1200" cap="small" spc="0" normalizeH="0" baseline="0" dirty="0">
          <a:ln>
            <a:noFill/>
          </a:ln>
          <a:solidFill>
            <a:schemeClr val="tx1"/>
          </a:solidFill>
          <a:uLnTx/>
          <a:uFillTx/>
          <a:latin typeface="Calibri"/>
          <a:ea typeface="+mn-ea"/>
          <a:cs typeface="+mn-cs"/>
        </a:defRPr>
      </a:lvl1pPr>
    </p:titleStyle>
    <p:body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de-DE"/>
      </a:defPPr>
      <a:lvl1pPr marL="0" algn="l" defTabSz="957861" rtl="0" eaLnBrk="1" latinLnBrk="0" hangingPunct="1">
        <a:defRPr sz="1900" kern="1200">
          <a:solidFill>
            <a:schemeClr val="tx1"/>
          </a:solidFill>
          <a:latin typeface="+mn-lt"/>
          <a:ea typeface="+mn-ea"/>
          <a:cs typeface="+mn-cs"/>
        </a:defRPr>
      </a:lvl1pPr>
      <a:lvl2pPr marL="478931" algn="l" defTabSz="957861" rtl="0" eaLnBrk="1" latinLnBrk="0" hangingPunct="1">
        <a:defRPr sz="1900" kern="1200">
          <a:solidFill>
            <a:schemeClr val="tx1"/>
          </a:solidFill>
          <a:latin typeface="+mn-lt"/>
          <a:ea typeface="+mn-ea"/>
          <a:cs typeface="+mn-cs"/>
        </a:defRPr>
      </a:lvl2pPr>
      <a:lvl3pPr marL="957861" algn="l" defTabSz="957861" rtl="0" eaLnBrk="1" latinLnBrk="0" hangingPunct="1">
        <a:defRPr sz="1900" kern="1200">
          <a:solidFill>
            <a:schemeClr val="tx1"/>
          </a:solidFill>
          <a:latin typeface="+mn-lt"/>
          <a:ea typeface="+mn-ea"/>
          <a:cs typeface="+mn-cs"/>
        </a:defRPr>
      </a:lvl3pPr>
      <a:lvl4pPr marL="1436792" algn="l" defTabSz="957861" rtl="0" eaLnBrk="1" latinLnBrk="0" hangingPunct="1">
        <a:defRPr sz="1900" kern="1200">
          <a:solidFill>
            <a:schemeClr val="tx1"/>
          </a:solidFill>
          <a:latin typeface="+mn-lt"/>
          <a:ea typeface="+mn-ea"/>
          <a:cs typeface="+mn-cs"/>
        </a:defRPr>
      </a:lvl4pPr>
      <a:lvl5pPr marL="1915723" algn="l" defTabSz="957861" rtl="0" eaLnBrk="1" latinLnBrk="0" hangingPunct="1">
        <a:defRPr sz="1900" kern="1200">
          <a:solidFill>
            <a:schemeClr val="tx1"/>
          </a:solidFill>
          <a:latin typeface="+mn-lt"/>
          <a:ea typeface="+mn-ea"/>
          <a:cs typeface="+mn-cs"/>
        </a:defRPr>
      </a:lvl5pPr>
      <a:lvl6pPr marL="2394652" algn="l" defTabSz="957861" rtl="0" eaLnBrk="1" latinLnBrk="0" hangingPunct="1">
        <a:defRPr sz="1900" kern="1200">
          <a:solidFill>
            <a:schemeClr val="tx1"/>
          </a:solidFill>
          <a:latin typeface="+mn-lt"/>
          <a:ea typeface="+mn-ea"/>
          <a:cs typeface="+mn-cs"/>
        </a:defRPr>
      </a:lvl6pPr>
      <a:lvl7pPr marL="2873583" algn="l" defTabSz="957861" rtl="0" eaLnBrk="1" latinLnBrk="0" hangingPunct="1">
        <a:defRPr sz="1900" kern="1200">
          <a:solidFill>
            <a:schemeClr val="tx1"/>
          </a:solidFill>
          <a:latin typeface="+mn-lt"/>
          <a:ea typeface="+mn-ea"/>
          <a:cs typeface="+mn-cs"/>
        </a:defRPr>
      </a:lvl7pPr>
      <a:lvl8pPr marL="3352513" algn="l" defTabSz="957861" rtl="0" eaLnBrk="1" latinLnBrk="0" hangingPunct="1">
        <a:defRPr sz="1900" kern="1200">
          <a:solidFill>
            <a:schemeClr val="tx1"/>
          </a:solidFill>
          <a:latin typeface="+mn-lt"/>
          <a:ea typeface="+mn-ea"/>
          <a:cs typeface="+mn-cs"/>
        </a:defRPr>
      </a:lvl8pPr>
      <a:lvl9pPr marL="3831444" algn="l" defTabSz="9578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30.png"/><Relationship Id="rId17" Type="http://schemas.openxmlformats.org/officeDocument/2006/relationships/image" Target="../media/image19.png"/><Relationship Id="rId2" Type="http://schemas.openxmlformats.org/officeDocument/2006/relationships/image" Target="../media/image29.PNG"/><Relationship Id="rId16" Type="http://schemas.openxmlformats.org/officeDocument/2006/relationships/image" Target="../media/image31.png"/><Relationship Id="rId1" Type="http://schemas.openxmlformats.org/officeDocument/2006/relationships/slideLayout" Target="../slideLayouts/slideLayout2.xml"/><Relationship Id="rId15" Type="http://schemas.openxmlformats.org/officeDocument/2006/relationships/image" Target="../media/image40.png"/><Relationship Id="rId4" Type="http://schemas.openxmlformats.org/officeDocument/2006/relationships/customXml" Target="../ink/ink1.xml"/><Relationship Id="rId1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5.xml"/><Relationship Id="rId7" Type="http://schemas.openxmlformats.org/officeDocument/2006/relationships/image" Target="../media/image45.png"/><Relationship Id="rId12" Type="http://schemas.openxmlformats.org/officeDocument/2006/relationships/image" Target="../media/image44.png"/><Relationship Id="rId2" Type="http://schemas.openxmlformats.org/officeDocument/2006/relationships/customXml" Target="../ink/ink3.xml"/><Relationship Id="rId16" Type="http://schemas.openxmlformats.org/officeDocument/2006/relationships/image" Target="../media/image19.png"/><Relationship Id="rId1" Type="http://schemas.openxmlformats.org/officeDocument/2006/relationships/slideLayout" Target="../slideLayouts/slideLayout2.xml"/><Relationship Id="rId11" Type="http://schemas.openxmlformats.org/officeDocument/2006/relationships/customXml" Target="../ink/ink4.xml"/><Relationship Id="rId15" Type="http://schemas.openxmlformats.org/officeDocument/2006/relationships/image" Target="../media/image37.png"/><Relationship Id="rId10" Type="http://schemas.openxmlformats.org/officeDocument/2006/relationships/image" Target="../media/image36.png"/><Relationship Id="rId9" Type="http://schemas.openxmlformats.org/officeDocument/2006/relationships/image" Target="../media/image35.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13" Type="http://schemas.openxmlformats.org/officeDocument/2006/relationships/image" Target="../media/image42.png"/><Relationship Id="rId12" Type="http://schemas.openxmlformats.org/officeDocument/2006/relationships/image" Target="../media/image35.png"/><Relationship Id="rId2" Type="http://schemas.openxmlformats.org/officeDocument/2006/relationships/customXml" Target="../ink/ink6.xml"/><Relationship Id="rId1" Type="http://schemas.openxmlformats.org/officeDocument/2006/relationships/slideLayout" Target="../slideLayouts/slideLayout2.xml"/><Relationship Id="rId11" Type="http://schemas.openxmlformats.org/officeDocument/2006/relationships/image" Target="../media/image41.png"/><Relationship Id="rId10" Type="http://schemas.openxmlformats.org/officeDocument/2006/relationships/image" Target="../media/image38.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8.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9" Type="http://schemas.openxmlformats.org/officeDocument/2006/relationships/image" Target="../media/image71.png"/><Relationship Id="rId72" Type="http://schemas.openxmlformats.org/officeDocument/2006/relationships/customXml" Target="../ink/ink14.xml"/><Relationship Id="rId3" Type="http://schemas.openxmlformats.org/officeDocument/2006/relationships/image" Target="../media/image54.png"/><Relationship Id="rId47" Type="http://schemas.openxmlformats.org/officeDocument/2006/relationships/image" Target="../media/image75.png"/><Relationship Id="rId68" Type="http://schemas.openxmlformats.org/officeDocument/2006/relationships/image" Target="../media/image84.png"/><Relationship Id="rId76" Type="http://schemas.openxmlformats.org/officeDocument/2006/relationships/image" Target="../media/image50.PNG"/><Relationship Id="rId38" Type="http://schemas.openxmlformats.org/officeDocument/2006/relationships/customXml" Target="../ink/ink9.xml"/><Relationship Id="rId71" Type="http://schemas.openxmlformats.org/officeDocument/2006/relationships/customXml" Target="../ink/ink13.xml"/><Relationship Id="rId2" Type="http://schemas.openxmlformats.org/officeDocument/2006/relationships/image" Target="../media/image530.png"/><Relationship Id="rId70" Type="http://schemas.openxmlformats.org/officeDocument/2006/relationships/image" Target="../media/image85.png"/><Relationship Id="rId75" Type="http://schemas.openxmlformats.org/officeDocument/2006/relationships/customXml" Target="../ink/ink17.xml"/><Relationship Id="rId1" Type="http://schemas.openxmlformats.org/officeDocument/2006/relationships/slideLayout" Target="../slideLayouts/slideLayout2.xml"/><Relationship Id="rId37" Type="http://schemas.openxmlformats.org/officeDocument/2006/relationships/image" Target="../media/image70.png"/><Relationship Id="rId40" Type="http://schemas.openxmlformats.org/officeDocument/2006/relationships/customXml" Target="../ink/ink10.xml"/><Relationship Id="rId74" Type="http://schemas.openxmlformats.org/officeDocument/2006/relationships/customXml" Target="../ink/ink16.xml"/><Relationship Id="rId36" Type="http://schemas.openxmlformats.org/officeDocument/2006/relationships/customXml" Target="../ink/ink8.xml"/><Relationship Id="rId31" Type="http://schemas.openxmlformats.org/officeDocument/2006/relationships/image" Target="../media/image67.png"/><Relationship Id="rId73" Type="http://schemas.openxmlformats.org/officeDocument/2006/relationships/customXml" Target="../ink/ink15.xml"/><Relationship Id="rId4" Type="http://schemas.openxmlformats.org/officeDocument/2006/relationships/customXml" Target="../ink/ink7.xml"/><Relationship Id="rId35" Type="http://schemas.openxmlformats.org/officeDocument/2006/relationships/image" Target="../media/image69.png"/><Relationship Id="rId48" Type="http://schemas.openxmlformats.org/officeDocument/2006/relationships/customXml" Target="../ink/ink11.xml"/><Relationship Id="rId69" Type="http://schemas.openxmlformats.org/officeDocument/2006/relationships/customXml" Target="../ink/ink1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8.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7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hyperlink" Target="https://ccnull.de/foto/pool-billard/1001055" TargetMode="External"/><Relationship Id="rId2" Type="http://schemas.openxmlformats.org/officeDocument/2006/relationships/hyperlink" Target="https://creativecommons.org/licenses/by/2.0/de/" TargetMode="Externa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4.jpe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7.png"/><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48.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2.PNG"/><Relationship Id="rId7" Type="http://schemas.openxmlformats.org/officeDocument/2006/relationships/image" Target="../media/image83.png"/><Relationship Id="rId2" Type="http://schemas.openxmlformats.org/officeDocument/2006/relationships/image" Target="../media/image821.PNG"/><Relationship Id="rId1" Type="http://schemas.openxmlformats.org/officeDocument/2006/relationships/slideLayout" Target="../slideLayouts/slideLayout7.xml"/><Relationship Id="rId6" Type="http://schemas.openxmlformats.org/officeDocument/2006/relationships/image" Target="../media/image820.png"/><Relationship Id="rId5" Type="http://schemas.openxmlformats.org/officeDocument/2006/relationships/image" Target="../media/image810.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customXml" Target="../ink/ink18.xml"/><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119.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8.png"/><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2.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101.png"/><Relationship Id="rId5" Type="http://schemas.openxmlformats.org/officeDocument/2006/relationships/image" Target="../media/image57.png"/><Relationship Id="rId10" Type="http://schemas.openxmlformats.org/officeDocument/2006/relationships/image" Target="../media/image100.png"/><Relationship Id="rId4" Type="http://schemas.openxmlformats.org/officeDocument/2006/relationships/image" Target="../media/image53.png"/><Relationship Id="rId9"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image" Target="../media/image134.png"/><Relationship Id="rId7" Type="http://schemas.openxmlformats.org/officeDocument/2006/relationships/image" Target="../media/image103.png"/><Relationship Id="rId12" Type="http://schemas.openxmlformats.org/officeDocument/2006/relationships/image" Target="../media/image460.PNG"/><Relationship Id="rId2" Type="http://schemas.openxmlformats.org/officeDocument/2006/relationships/image" Target="../media/image102.png"/><Relationship Id="rId1" Type="http://schemas.openxmlformats.org/officeDocument/2006/relationships/slideLayout" Target="../slideLayouts/slideLayout8.xml"/><Relationship Id="rId6" Type="http://schemas.openxmlformats.org/officeDocument/2006/relationships/image" Target="../media/image960.PNG"/><Relationship Id="rId11" Type="http://schemas.openxmlformats.org/officeDocument/2006/relationships/image" Target="../media/image450.PNG"/><Relationship Id="rId5" Type="http://schemas.openxmlformats.org/officeDocument/2006/relationships/image" Target="../media/image940.png"/><Relationship Id="rId10" Type="http://schemas.openxmlformats.org/officeDocument/2006/relationships/image" Target="../media/image133.png"/><Relationship Id="rId4" Type="http://schemas.openxmlformats.org/officeDocument/2006/relationships/image" Target="../media/image920.PNG"/><Relationship Id="rId9" Type="http://schemas.openxmlformats.org/officeDocument/2006/relationships/image" Target="../media/image132.png"/><Relationship Id="rId14" Type="http://schemas.openxmlformats.org/officeDocument/2006/relationships/image" Target="../media/image104.png"/></Relationships>
</file>

<file path=ppt/slides/_rels/slide46.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90.png"/><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110.png"/><Relationship Id="rId7" Type="http://schemas.openxmlformats.org/officeDocument/2006/relationships/image" Target="../media/image109.png"/><Relationship Id="rId2" Type="http://schemas.openxmlformats.org/officeDocument/2006/relationships/image" Target="../media/image106.png"/><Relationship Id="rId1" Type="http://schemas.openxmlformats.org/officeDocument/2006/relationships/slideLayout" Target="../slideLayouts/slideLayout8.xml"/><Relationship Id="rId6" Type="http://schemas.openxmlformats.org/officeDocument/2006/relationships/image" Target="../media/image108.png"/><Relationship Id="rId5" Type="http://schemas.openxmlformats.org/officeDocument/2006/relationships/image" Target="../media/image510.png"/><Relationship Id="rId4" Type="http://schemas.openxmlformats.org/officeDocument/2006/relationships/image" Target="../media/image500.png"/></Relationships>
</file>

<file path=ppt/slides/_rels/slide48.xml.rels><?xml version="1.0" encoding="UTF-8" standalone="yes"?>
<Relationships xmlns="http://schemas.openxmlformats.org/package/2006/relationships"><Relationship Id="rId8" Type="http://schemas.openxmlformats.org/officeDocument/2006/relationships/image" Target="../media/image113.png"/><Relationship Id="rId7" Type="http://schemas.openxmlformats.org/officeDocument/2006/relationships/image" Target="../media/image112.png"/><Relationship Id="rId2" Type="http://schemas.openxmlformats.org/officeDocument/2006/relationships/image" Target="../media/image106.png"/><Relationship Id="rId1" Type="http://schemas.openxmlformats.org/officeDocument/2006/relationships/slideLayout" Target="../slideLayouts/slideLayout8.xml"/><Relationship Id="rId6" Type="http://schemas.openxmlformats.org/officeDocument/2006/relationships/image" Target="../media/image111.png"/><Relationship Id="rId5" Type="http://schemas.openxmlformats.org/officeDocument/2006/relationships/image" Target="../media/image510.png"/><Relationship Id="rId4" Type="http://schemas.openxmlformats.org/officeDocument/2006/relationships/image" Target="../media/image500.png"/><Relationship Id="rId9" Type="http://schemas.openxmlformats.org/officeDocument/2006/relationships/image" Target="../media/image114.png"/></Relationships>
</file>

<file path=ppt/slides/_rels/slide4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image" Target="../media/image118.png"/><Relationship Id="rId2" Type="http://schemas.openxmlformats.org/officeDocument/2006/relationships/image" Target="../media/image106.png"/><Relationship Id="rId1" Type="http://schemas.openxmlformats.org/officeDocument/2006/relationships/slideLayout" Target="../slideLayouts/slideLayout8.xml"/><Relationship Id="rId6" Type="http://schemas.openxmlformats.org/officeDocument/2006/relationships/image" Target="../media/image117.png"/><Relationship Id="rId5" Type="http://schemas.openxmlformats.org/officeDocument/2006/relationships/image" Target="../media/image510.png"/><Relationship Id="rId4" Type="http://schemas.openxmlformats.org/officeDocument/2006/relationships/image" Target="../media/image500.png"/></Relationships>
</file>

<file path=ppt/slides/_rels/slide5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500.png"/><Relationship Id="rId7" Type="http://schemas.openxmlformats.org/officeDocument/2006/relationships/image" Target="../media/image122.png"/><Relationship Id="rId1" Type="http://schemas.openxmlformats.org/officeDocument/2006/relationships/slideLayout" Target="../slideLayouts/slideLayout8.xml"/><Relationship Id="rId6" Type="http://schemas.openxmlformats.org/officeDocument/2006/relationships/image" Target="../media/image121.png"/><Relationship Id="rId5" Type="http://schemas.openxmlformats.org/officeDocument/2006/relationships/image" Target="../media/image115.png"/><Relationship Id="rId4" Type="http://schemas.openxmlformats.org/officeDocument/2006/relationships/image" Target="../media/image510.png"/></Relationships>
</file>

<file path=ppt/slides/_rels/slide52.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87.PNG"/><Relationship Id="rId7"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8.xml"/><Relationship Id="rId6" Type="http://schemas.openxmlformats.org/officeDocument/2006/relationships/image" Target="../media/image1080.png"/><Relationship Id="rId4" Type="http://schemas.openxmlformats.org/officeDocument/2006/relationships/customXml" Target="../ink/ink19.xml"/></Relationships>
</file>

<file path=ppt/slides/_rels/slide53.xml.rels><?xml version="1.0" encoding="UTF-8" standalone="yes"?>
<Relationships xmlns="http://schemas.openxmlformats.org/package/2006/relationships"><Relationship Id="rId3" Type="http://schemas.openxmlformats.org/officeDocument/2006/relationships/image" Target="../media/image123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7.PNG"/></Relationships>
</file>

<file path=ppt/slides/_rels/slide5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Screenshot, Logo, Grafiken, Text enthält.&#10;&#10;Automatisch generierte Beschreibung">
            <a:extLst>
              <a:ext uri="{FF2B5EF4-FFF2-40B4-BE49-F238E27FC236}">
                <a16:creationId xmlns:a16="http://schemas.microsoft.com/office/drawing/2014/main" id="{C1AE2E6A-507E-8540-A60D-285DC4BA0F9C}"/>
              </a:ext>
            </a:extLst>
          </p:cNvPr>
          <p:cNvPicPr>
            <a:picLocks noChangeAspect="1"/>
          </p:cNvPicPr>
          <p:nvPr/>
        </p:nvPicPr>
        <p:blipFill rotWithShape="1">
          <a:blip r:embed="rId2">
            <a:extLst>
              <a:ext uri="{28A0092B-C50C-407E-A947-70E740481C1C}">
                <a14:useLocalDpi xmlns:a14="http://schemas.microsoft.com/office/drawing/2010/main" val="0"/>
              </a:ext>
            </a:extLst>
          </a:blip>
          <a:srcRect l="18950"/>
          <a:stretch/>
        </p:blipFill>
        <p:spPr>
          <a:xfrm>
            <a:off x="-1" y="-20731"/>
            <a:ext cx="9922317" cy="6878731"/>
          </a:xfrm>
          <a:prstGeom prst="rect">
            <a:avLst/>
          </a:prstGeom>
        </p:spPr>
      </p:pic>
      <p:sp>
        <p:nvSpPr>
          <p:cNvPr id="16" name="Textfeld 15">
            <a:extLst>
              <a:ext uri="{FF2B5EF4-FFF2-40B4-BE49-F238E27FC236}">
                <a16:creationId xmlns:a16="http://schemas.microsoft.com/office/drawing/2014/main" id="{F608A093-2DDC-C60B-B8FD-8AC6BA7997AF}"/>
              </a:ext>
            </a:extLst>
          </p:cNvPr>
          <p:cNvSpPr txBox="1"/>
          <p:nvPr/>
        </p:nvSpPr>
        <p:spPr>
          <a:xfrm>
            <a:off x="1208584" y="2890391"/>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Körperberechnungen</a:t>
            </a:r>
          </a:p>
        </p:txBody>
      </p:sp>
    </p:spTree>
    <p:extLst>
      <p:ext uri="{BB962C8B-B14F-4D97-AF65-F5344CB8AC3E}">
        <p14:creationId xmlns:p14="http://schemas.microsoft.com/office/powerpoint/2010/main" val="279245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78AFE09-9DC0-AD4D-3042-0B94D6BAC412}"/>
              </a:ext>
            </a:extLst>
          </p:cNvPr>
          <p:cNvSpPr>
            <a:spLocks noGrp="1"/>
          </p:cNvSpPr>
          <p:nvPr>
            <p:ph idx="1"/>
          </p:nvPr>
        </p:nvSpPr>
        <p:spPr/>
        <p:txBody>
          <a:bodyPr/>
          <a:lstStyle/>
          <a:p>
            <a:pPr marL="0" indent="0">
              <a:buNone/>
            </a:pPr>
            <a:r>
              <a:rPr lang="de-DE" sz="1600" b="1" dirty="0"/>
              <a:t>Aufgabe 1 </a:t>
            </a:r>
          </a:p>
          <a:p>
            <a:pPr marL="0" indent="0">
              <a:buNone/>
            </a:pPr>
            <a:r>
              <a:rPr lang="de-DE" sz="1600" dirty="0"/>
              <a:t>Benenne die Figur und berechne die Fläche.</a:t>
            </a:r>
          </a:p>
          <a:p>
            <a:pPr marL="0" indent="0">
              <a:buNone/>
            </a:pPr>
            <a:r>
              <a:rPr lang="de-DE" sz="1600" dirty="0"/>
              <a:t>(Tipp: Nutze die Formelsammlung, um die passende Formel zu finden.)</a:t>
            </a:r>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pPr marL="0" indent="0">
              <a:buNone/>
            </a:pPr>
            <a:r>
              <a:rPr lang="de-DE" sz="1600" dirty="0"/>
              <a:t>            a = 5 cm	     a = 5 cm, b = 8 cm		h = 4 cm, b = 8 cm	                   r = 3 cm</a:t>
            </a:r>
          </a:p>
        </p:txBody>
      </p:sp>
      <p:sp>
        <p:nvSpPr>
          <p:cNvPr id="3" name="Textplatzhalter 2">
            <a:extLst>
              <a:ext uri="{FF2B5EF4-FFF2-40B4-BE49-F238E27FC236}">
                <a16:creationId xmlns:a16="http://schemas.microsoft.com/office/drawing/2014/main" id="{0E2D6CDE-FA0C-DC1E-3544-A7719881D52F}"/>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293EF02F-7E6C-5D26-829E-C331A3400286}"/>
              </a:ext>
            </a:extLst>
          </p:cNvPr>
          <p:cNvSpPr>
            <a:spLocks noGrp="1"/>
          </p:cNvSpPr>
          <p:nvPr>
            <p:ph type="title"/>
          </p:nvPr>
        </p:nvSpPr>
        <p:spPr/>
        <p:txBody>
          <a:bodyPr>
            <a:normAutofit/>
          </a:bodyPr>
          <a:lstStyle/>
          <a:p>
            <a:r>
              <a:rPr lang="de-DE" dirty="0"/>
              <a:t>Berechnung von Grundflächen</a:t>
            </a:r>
          </a:p>
        </p:txBody>
      </p:sp>
      <p:sp>
        <p:nvSpPr>
          <p:cNvPr id="7" name="Fußzeilenplatzhalter 5">
            <a:extLst>
              <a:ext uri="{FF2B5EF4-FFF2-40B4-BE49-F238E27FC236}">
                <a16:creationId xmlns:a16="http://schemas.microsoft.com/office/drawing/2014/main" id="{2F24F8E6-55CA-22E0-75FD-5BF60A3C2900}"/>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pic>
        <p:nvPicPr>
          <p:cNvPr id="12" name="Grafik 11" descr="Ein Bild, das Diagramm, Reihe, Entwurf, Design enthält.&#10;&#10;Automatisch generierte Beschreibung">
            <a:extLst>
              <a:ext uri="{FF2B5EF4-FFF2-40B4-BE49-F238E27FC236}">
                <a16:creationId xmlns:a16="http://schemas.microsoft.com/office/drawing/2014/main" id="{460680C9-1372-917C-9D0D-880FD6FAE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10" y="1970829"/>
            <a:ext cx="8799925" cy="1670281"/>
          </a:xfrm>
          <a:prstGeom prst="rect">
            <a:avLst/>
          </a:prstGeom>
        </p:spPr>
      </p:pic>
      <p:sp>
        <p:nvSpPr>
          <p:cNvPr id="13" name="Titel 3">
            <a:extLst>
              <a:ext uri="{FF2B5EF4-FFF2-40B4-BE49-F238E27FC236}">
                <a16:creationId xmlns:a16="http://schemas.microsoft.com/office/drawing/2014/main" id="{CF181263-75C2-4CAD-E0B7-AD4652357DB2}"/>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5</a:t>
            </a:r>
          </a:p>
        </p:txBody>
      </p:sp>
      <p:grpSp>
        <p:nvGrpSpPr>
          <p:cNvPr id="5" name="Knopf2">
            <a:extLst>
              <a:ext uri="{FF2B5EF4-FFF2-40B4-BE49-F238E27FC236}">
                <a16:creationId xmlns:a16="http://schemas.microsoft.com/office/drawing/2014/main" id="{53EDC822-0DB5-D8E2-03ED-E1FC540A1B71}"/>
              </a:ext>
            </a:extLst>
          </p:cNvPr>
          <p:cNvGrpSpPr/>
          <p:nvPr/>
        </p:nvGrpSpPr>
        <p:grpSpPr>
          <a:xfrm>
            <a:off x="9383011" y="1677530"/>
            <a:ext cx="525690" cy="504000"/>
            <a:chOff x="8550142" y="4941168"/>
            <a:chExt cx="593858" cy="576064"/>
          </a:xfrm>
          <a:solidFill>
            <a:schemeClr val="accent1"/>
          </a:solidFill>
        </p:grpSpPr>
        <p:sp>
          <p:nvSpPr>
            <p:cNvPr id="10" name="Rechteck 9">
              <a:extLst>
                <a:ext uri="{FF2B5EF4-FFF2-40B4-BE49-F238E27FC236}">
                  <a16:creationId xmlns:a16="http://schemas.microsoft.com/office/drawing/2014/main" id="{D667F880-30AE-8414-6E9C-DBD4AB5F6E5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C39EBFDE-4F2F-D43B-1A8D-879DBD71DF9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15" name="Hilfe 2 Grafik">
            <a:extLst>
              <a:ext uri="{FF2B5EF4-FFF2-40B4-BE49-F238E27FC236}">
                <a16:creationId xmlns:a16="http://schemas.microsoft.com/office/drawing/2014/main" id="{2C297127-103B-3226-1C44-A3216D2A75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90663" y="933561"/>
            <a:ext cx="7875031" cy="4481982"/>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776941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1.48148E-6 L -0.88093 -1.48148E-6 " pathEditMode="relative" rAng="0" ptsTypes="AA">
                                      <p:cBhvr>
                                        <p:cTn id="6" dur="2000" fill="hold"/>
                                        <p:tgtEl>
                                          <p:spTgt spid="15"/>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48148E-6 L 4.35897E-6 -1.48148E-6 " pathEditMode="relative" rAng="0" ptsTypes="AA">
                                      <p:cBhvr>
                                        <p:cTn id="10"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E78AFE09-9DC0-AD4D-3042-0B94D6BAC412}"/>
                  </a:ext>
                </a:extLst>
              </p:cNvPr>
              <p:cNvSpPr>
                <a:spLocks noGrp="1"/>
              </p:cNvSpPr>
              <p:nvPr>
                <p:ph idx="1"/>
              </p:nvPr>
            </p:nvSpPr>
            <p:spPr>
              <a:xfrm>
                <a:off x="64289" y="1045050"/>
                <a:ext cx="9205200" cy="5192120"/>
              </a:xfrm>
            </p:spPr>
            <p:txBody>
              <a:bodyPr/>
              <a:lstStyle/>
              <a:p>
                <a:pPr marL="0" indent="0">
                  <a:buNone/>
                </a:pPr>
                <a:r>
                  <a:rPr lang="de-DE" sz="1600" b="1" dirty="0"/>
                  <a:t>Aufgabe 1 </a:t>
                </a:r>
              </a:p>
              <a:p>
                <a:pPr marL="0" indent="0">
                  <a:buNone/>
                </a:pPr>
                <a:r>
                  <a:rPr lang="de-DE" sz="1600" dirty="0"/>
                  <a:t>Benenne die Figur und berechne die Fläche.</a:t>
                </a:r>
              </a:p>
              <a:p>
                <a:pPr marL="0" indent="0">
                  <a:buNone/>
                </a:pPr>
                <a:r>
                  <a:rPr lang="de-DE" sz="1600" dirty="0"/>
                  <a:t>(Tipp: Nutze die Formelsammlung, um die passende Formel zu finden.)</a:t>
                </a:r>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pPr marL="0" indent="0">
                  <a:buNone/>
                </a:pPr>
                <a:r>
                  <a:rPr lang="de-DE" sz="1600" dirty="0"/>
                  <a:t>             </a:t>
                </a:r>
              </a:p>
              <a:p>
                <a:pPr marL="0" indent="0">
                  <a:buNone/>
                </a:pPr>
                <a:r>
                  <a:rPr lang="de-DE" sz="1600" dirty="0"/>
                  <a:t>          a = 5 cm	          a = 5 cm, b = 8 cm	h = 4 cm, b = 8 cm		r = 3 cm</a:t>
                </a:r>
              </a:p>
              <a:p>
                <a:pPr marL="0" indent="0">
                  <a:buNone/>
                </a:pPr>
                <a:endParaRPr lang="de-DE" sz="1600" dirty="0"/>
              </a:p>
              <a:p>
                <a:pPr marL="0" indent="0">
                  <a:buNone/>
                </a:pPr>
                <a:endParaRPr lang="de-DE" sz="1600" dirty="0"/>
              </a:p>
              <a:p>
                <a:pPr marL="0" indent="0">
                  <a:buNone/>
                </a:pPr>
                <a:r>
                  <a:rPr lang="de-DE" sz="1600" dirty="0"/>
                  <a:t>  Quadrat			Rechteck		Parallelogramm		Kreis</a:t>
                </a:r>
              </a:p>
              <a:p>
                <a:pPr marL="0"/>
                <a:r>
                  <a:rPr lang="de-DE" sz="1600" dirty="0"/>
                  <a:t>  A = a</a:t>
                </a:r>
                <a:r>
                  <a:rPr lang="de-DE" sz="1600" dirty="0">
                    <a:ea typeface="Cambria Math" panose="02040503050406030204" pitchFamily="18" charset="0"/>
                  </a:rPr>
                  <a:t>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a			A = a</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b		A = b</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h 			A = </a:t>
                </a:r>
                <a14:m>
                  <m:oMath xmlns:m="http://schemas.openxmlformats.org/officeDocument/2006/math">
                    <m:r>
                      <a:rPr lang="de-DE" sz="1600" i="1" smtClean="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r²</a:t>
                </a:r>
              </a:p>
              <a:p>
                <a:pPr marL="0"/>
                <a:r>
                  <a:rPr lang="de-DE" sz="1600" dirty="0"/>
                  <a:t>  A = 5</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5			A = 5</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8 		A = 8</a:t>
                </a:r>
                <a:r>
                  <a:rPr lang="de-DE" sz="1600" dirty="0">
                    <a:ea typeface="Cambria Math" panose="02040503050406030204" pitchFamily="18" charset="0"/>
                  </a:rPr>
                  <a:t>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4 			A = </a:t>
                </a:r>
                <a14:m>
                  <m:oMath xmlns:m="http://schemas.openxmlformats.org/officeDocument/2006/math">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 </m:t>
                    </m:r>
                  </m:oMath>
                </a14:m>
                <a:r>
                  <a:rPr lang="de-DE" sz="1600" dirty="0"/>
                  <a:t>3²</a:t>
                </a:r>
              </a:p>
              <a:p>
                <a:pPr marL="0" indent="0">
                  <a:buNone/>
                </a:pPr>
                <a:r>
                  <a:rPr lang="de-DE" sz="1600" dirty="0"/>
                  <a:t>  A = 25 cm²		A = 40 cm²		A = 32 cm²	                		A = 28,27 cm²		</a:t>
                </a:r>
              </a:p>
            </p:txBody>
          </p:sp>
        </mc:Choice>
        <mc:Fallback xmlns="">
          <p:sp>
            <p:nvSpPr>
              <p:cNvPr id="2" name="Inhaltsplatzhalter 1">
                <a:extLst>
                  <a:ext uri="{FF2B5EF4-FFF2-40B4-BE49-F238E27FC236}">
                    <a16:creationId xmlns:a16="http://schemas.microsoft.com/office/drawing/2014/main" id="{E78AFE09-9DC0-AD4D-3042-0B94D6BAC412}"/>
                  </a:ext>
                </a:extLst>
              </p:cNvPr>
              <p:cNvSpPr>
                <a:spLocks noGrp="1" noRot="1" noChangeAspect="1" noMove="1" noResize="1" noEditPoints="1" noAdjustHandles="1" noChangeArrowheads="1" noChangeShapeType="1" noTextEdit="1"/>
              </p:cNvSpPr>
              <p:nvPr>
                <p:ph idx="1"/>
              </p:nvPr>
            </p:nvSpPr>
            <p:spPr>
              <a:xfrm>
                <a:off x="64289" y="1045050"/>
                <a:ext cx="9205200" cy="5192120"/>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0E2D6CDE-FA0C-DC1E-3544-A7719881D52F}"/>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293EF02F-7E6C-5D26-829E-C331A3400286}"/>
              </a:ext>
            </a:extLst>
          </p:cNvPr>
          <p:cNvSpPr>
            <a:spLocks noGrp="1"/>
          </p:cNvSpPr>
          <p:nvPr>
            <p:ph type="title"/>
          </p:nvPr>
        </p:nvSpPr>
        <p:spPr/>
        <p:txBody>
          <a:bodyPr>
            <a:normAutofit/>
          </a:bodyPr>
          <a:lstStyle/>
          <a:p>
            <a:r>
              <a:rPr lang="de-DE" dirty="0"/>
              <a:t>Lösung</a:t>
            </a:r>
          </a:p>
        </p:txBody>
      </p:sp>
      <p:sp>
        <p:nvSpPr>
          <p:cNvPr id="7" name="Fußzeilenplatzhalter 5">
            <a:extLst>
              <a:ext uri="{FF2B5EF4-FFF2-40B4-BE49-F238E27FC236}">
                <a16:creationId xmlns:a16="http://schemas.microsoft.com/office/drawing/2014/main" id="{9B56C25B-E932-6022-A12B-1B113C9FA79C}"/>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pic>
        <p:nvPicPr>
          <p:cNvPr id="9" name="Grafik 8" descr="Ein Bild, das Diagramm, Reihe, Entwurf, Design enthält.&#10;&#10;Automatisch generierte Beschreibung">
            <a:extLst>
              <a:ext uri="{FF2B5EF4-FFF2-40B4-BE49-F238E27FC236}">
                <a16:creationId xmlns:a16="http://schemas.microsoft.com/office/drawing/2014/main" id="{DD778B96-A3E4-434F-9ABE-79EC7CA3F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4" y="2004536"/>
            <a:ext cx="8536061" cy="1620198"/>
          </a:xfrm>
          <a:prstGeom prst="rect">
            <a:avLst/>
          </a:prstGeom>
        </p:spPr>
      </p:pic>
      <p:sp>
        <p:nvSpPr>
          <p:cNvPr id="11" name="Titel 3">
            <a:extLst>
              <a:ext uri="{FF2B5EF4-FFF2-40B4-BE49-F238E27FC236}">
                <a16:creationId xmlns:a16="http://schemas.microsoft.com/office/drawing/2014/main" id="{D859FF9E-5695-9888-6A6F-F3CFC8C46062}"/>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5</a:t>
            </a:r>
          </a:p>
        </p:txBody>
      </p:sp>
    </p:spTree>
    <p:extLst>
      <p:ext uri="{BB962C8B-B14F-4D97-AF65-F5344CB8AC3E}">
        <p14:creationId xmlns:p14="http://schemas.microsoft.com/office/powerpoint/2010/main" val="77579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C248A5A-EB37-3000-6B62-3031857A94D1}"/>
              </a:ext>
            </a:extLst>
          </p:cNvPr>
          <p:cNvSpPr>
            <a:spLocks noGrp="1"/>
          </p:cNvSpPr>
          <p:nvPr>
            <p:ph idx="1"/>
          </p:nvPr>
        </p:nvSpPr>
        <p:spPr>
          <a:xfrm>
            <a:off x="64290" y="1063034"/>
            <a:ext cx="9205200" cy="5174278"/>
          </a:xfrm>
        </p:spPr>
        <p:txBody>
          <a:bodyPr/>
          <a:lstStyle/>
          <a:p>
            <a:pPr marL="0" algn="just">
              <a:spcBef>
                <a:spcPts val="0"/>
              </a:spcBef>
              <a:spcAft>
                <a:spcPts val="600"/>
              </a:spcAft>
            </a:pPr>
            <a:r>
              <a:rPr lang="de-DE" sz="1600" b="1" dirty="0">
                <a:solidFill>
                  <a:schemeClr val="tx1"/>
                </a:solidFill>
                <a:effectLst/>
                <a:ea typeface="Times New Roman" panose="02020603050405020304" pitchFamily="18" charset="0"/>
                <a:cs typeface="Calibri" panose="020F0502020204030204" pitchFamily="34" charset="0"/>
              </a:rPr>
              <a:t>Aufgabe 1 </a:t>
            </a:r>
            <a:r>
              <a:rPr lang="de-DE" sz="1600" dirty="0">
                <a:solidFill>
                  <a:srgbClr val="000000"/>
                </a:solidFill>
                <a:effectLst/>
                <a:ea typeface="Times New Roman" panose="02020603050405020304" pitchFamily="18" charset="0"/>
                <a:cs typeface="Calibri" panose="020F0502020204030204" pitchFamily="34" charset="0"/>
              </a:rPr>
              <a:t>[MSA 2016 Basisaufgaben]</a:t>
            </a:r>
            <a:endParaRPr lang="de-DE" sz="1600" b="1" dirty="0">
              <a:solidFill>
                <a:srgbClr val="FF0000"/>
              </a:solidFill>
              <a:effectLst/>
              <a:ea typeface="Times New Roman" panose="02020603050405020304" pitchFamily="18" charset="0"/>
              <a:cs typeface="Calibri" panose="020F0502020204030204" pitchFamily="34" charset="0"/>
            </a:endParaRPr>
          </a:p>
          <a:p>
            <a:pPr marL="0" indent="0" algn="just">
              <a:spcBef>
                <a:spcPts val="0"/>
              </a:spcBef>
              <a:buNone/>
            </a:pPr>
            <a:r>
              <a:rPr lang="de-DE" sz="1600" dirty="0">
                <a:solidFill>
                  <a:srgbClr val="000000"/>
                </a:solidFill>
                <a:effectLst/>
                <a:ea typeface="Times New Roman" panose="02020603050405020304" pitchFamily="18" charset="0"/>
                <a:cs typeface="Calibri" panose="020F0502020204030204" pitchFamily="34" charset="0"/>
              </a:rPr>
              <a:t>Aus dem abgebildeten Netz rechts wird ein Würfel hergestellt. </a:t>
            </a:r>
          </a:p>
          <a:p>
            <a:pPr marL="0" indent="0" algn="just">
              <a:spcBef>
                <a:spcPts val="0"/>
              </a:spcBef>
              <a:buNone/>
            </a:pPr>
            <a:r>
              <a:rPr lang="de-DE" sz="1600" dirty="0">
                <a:solidFill>
                  <a:srgbClr val="000000"/>
                </a:solidFill>
                <a:effectLst/>
                <a:ea typeface="Times New Roman" panose="02020603050405020304" pitchFamily="18" charset="0"/>
                <a:cs typeface="Calibri" panose="020F0502020204030204" pitchFamily="34" charset="0"/>
              </a:rPr>
              <a:t>Die graue Fläche wird die Deckfläche.  Markiere die Grundfläche.</a:t>
            </a:r>
          </a:p>
          <a:p>
            <a:pPr marL="0" indent="0" algn="just">
              <a:spcBef>
                <a:spcPts val="0"/>
              </a:spcBef>
              <a:spcAft>
                <a:spcPts val="600"/>
              </a:spcAft>
              <a:buNone/>
            </a:pPr>
            <a:endParaRPr lang="de-DE" sz="500" dirty="0"/>
          </a:p>
          <a:p>
            <a:pPr marL="0" algn="just">
              <a:spcBef>
                <a:spcPts val="0"/>
              </a:spcBef>
            </a:pPr>
            <a:endParaRPr lang="de-DE" sz="1600" b="1" dirty="0">
              <a:solidFill>
                <a:schemeClr val="tx1"/>
              </a:solidFill>
            </a:endParaRPr>
          </a:p>
          <a:p>
            <a:pPr marL="0" algn="just">
              <a:spcBef>
                <a:spcPts val="0"/>
              </a:spcBef>
            </a:pPr>
            <a:r>
              <a:rPr lang="de-DE" sz="1600" b="1" dirty="0">
                <a:solidFill>
                  <a:schemeClr val="tx1"/>
                </a:solidFill>
              </a:rPr>
              <a:t>Aufgabe 2 </a:t>
            </a:r>
            <a:r>
              <a:rPr lang="de-DE" sz="1600" dirty="0">
                <a:solidFill>
                  <a:schemeClr val="tx1"/>
                </a:solidFill>
              </a:rPr>
              <a:t>[vgl. MSA </a:t>
            </a:r>
            <a:r>
              <a:rPr lang="de-DE" sz="1600" dirty="0">
                <a:solidFill>
                  <a:schemeClr val="tx1"/>
                </a:solidFill>
                <a:effectLst/>
                <a:ea typeface="Times New Roman" panose="02020603050405020304" pitchFamily="18" charset="0"/>
              </a:rPr>
              <a:t>2014 A5]</a:t>
            </a:r>
            <a:endParaRPr lang="de-DE" sz="1600" b="1" dirty="0">
              <a:solidFill>
                <a:schemeClr val="tx1"/>
              </a:solidFill>
            </a:endParaRPr>
          </a:p>
          <a:p>
            <a:pPr marL="0" indent="0" algn="just">
              <a:spcBef>
                <a:spcPts val="0"/>
              </a:spcBef>
              <a:buNone/>
            </a:pPr>
            <a:r>
              <a:rPr lang="de-DE" sz="1600" dirty="0"/>
              <a:t>Max und Paula möchten einen Schrank bauen. </a:t>
            </a:r>
          </a:p>
          <a:p>
            <a:pPr marL="0" indent="0" algn="just">
              <a:spcBef>
                <a:spcPts val="0"/>
              </a:spcBef>
              <a:buNone/>
            </a:pPr>
            <a:r>
              <a:rPr lang="de-DE" sz="1600" dirty="0"/>
              <a:t>Er soll die Form des abgebildeten Schrägbildes haben. </a:t>
            </a:r>
          </a:p>
          <a:p>
            <a:pPr marL="0" indent="0" algn="just">
              <a:spcBef>
                <a:spcPts val="0"/>
              </a:spcBef>
              <a:buNone/>
            </a:pPr>
            <a:r>
              <a:rPr lang="de-DE" sz="1600" dirty="0"/>
              <a:t>Sie haben angefangen, das Netz des Körpers zu </a:t>
            </a:r>
          </a:p>
          <a:p>
            <a:pPr marL="0" indent="0" algn="just">
              <a:spcBef>
                <a:spcPts val="0"/>
              </a:spcBef>
              <a:buNone/>
            </a:pPr>
            <a:r>
              <a:rPr lang="de-DE" sz="1600" dirty="0"/>
              <a:t>zeichnen. Vervollständige das Netz. </a:t>
            </a:r>
            <a:endParaRPr lang="de-DE" dirty="0"/>
          </a:p>
        </p:txBody>
      </p:sp>
      <p:pic>
        <p:nvPicPr>
          <p:cNvPr id="15" name="Grafik 14" descr="Ein Bild, das Entwurf, Diagramm, Reihe, Design enthält.&#10;&#10;Automatisch generierte Beschreibung">
            <a:extLst>
              <a:ext uri="{FF2B5EF4-FFF2-40B4-BE49-F238E27FC236}">
                <a16:creationId xmlns:a16="http://schemas.microsoft.com/office/drawing/2014/main" id="{91454885-E1A4-1FAB-E3C0-FE38C8260DD1}"/>
              </a:ext>
            </a:extLst>
          </p:cNvPr>
          <p:cNvPicPr>
            <a:picLocks noChangeAspect="1"/>
          </p:cNvPicPr>
          <p:nvPr/>
        </p:nvPicPr>
        <p:blipFill rotWithShape="1">
          <a:blip r:embed="rId2">
            <a:extLst>
              <a:ext uri="{28A0092B-C50C-407E-A947-70E740481C1C}">
                <a14:useLocalDpi xmlns:a14="http://schemas.microsoft.com/office/drawing/2010/main" val="0"/>
              </a:ext>
            </a:extLst>
          </a:blip>
          <a:srcRect t="3494"/>
          <a:stretch/>
        </p:blipFill>
        <p:spPr>
          <a:xfrm>
            <a:off x="4820150" y="2932932"/>
            <a:ext cx="2346807" cy="3016348"/>
          </a:xfrm>
          <a:prstGeom prst="rect">
            <a:avLst/>
          </a:prstGeom>
        </p:spPr>
      </p:pic>
      <p:pic>
        <p:nvPicPr>
          <p:cNvPr id="13" name="Grafik 12" descr="Ein Bild, das Rechteck, Quadrat, Diagramm, Reihe enthält.&#10;&#10;Automatisch generierte Beschreibung">
            <a:extLst>
              <a:ext uri="{FF2B5EF4-FFF2-40B4-BE49-F238E27FC236}">
                <a16:creationId xmlns:a16="http://schemas.microsoft.com/office/drawing/2014/main" id="{E6F65B30-0C34-F80F-1557-5EA63CBF547E}"/>
              </a:ext>
            </a:extLst>
          </p:cNvPr>
          <p:cNvPicPr>
            <a:picLocks noChangeAspect="1"/>
          </p:cNvPicPr>
          <p:nvPr/>
        </p:nvPicPr>
        <p:blipFill rotWithShape="1">
          <a:blip r:embed="rId3">
            <a:extLst>
              <a:ext uri="{28A0092B-C50C-407E-A947-70E740481C1C}">
                <a14:useLocalDpi xmlns:a14="http://schemas.microsoft.com/office/drawing/2010/main" val="0"/>
              </a:ext>
            </a:extLst>
          </a:blip>
          <a:srcRect t="11387"/>
          <a:stretch/>
        </p:blipFill>
        <p:spPr>
          <a:xfrm>
            <a:off x="5854921" y="1124744"/>
            <a:ext cx="2124285" cy="1612412"/>
          </a:xfrm>
          <a:prstGeom prst="rect">
            <a:avLst/>
          </a:prstGeom>
        </p:spPr>
      </p:pic>
      <p:sp>
        <p:nvSpPr>
          <p:cNvPr id="3" name="Textplatzhalter 2">
            <a:extLst>
              <a:ext uri="{FF2B5EF4-FFF2-40B4-BE49-F238E27FC236}">
                <a16:creationId xmlns:a16="http://schemas.microsoft.com/office/drawing/2014/main" id="{DCFCEB82-3E1B-D6A1-9914-7630390601D4}"/>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DCDF1A0-F6E8-BCF1-352F-0CC2255A951C}"/>
              </a:ext>
            </a:extLst>
          </p:cNvPr>
          <p:cNvSpPr>
            <a:spLocks noGrp="1"/>
          </p:cNvSpPr>
          <p:nvPr>
            <p:ph type="title"/>
          </p:nvPr>
        </p:nvSpPr>
        <p:spPr/>
        <p:txBody>
          <a:bodyPr/>
          <a:lstStyle/>
          <a:p>
            <a:r>
              <a:rPr lang="de-DE" dirty="0"/>
              <a:t>Schrägbilder und Netze</a:t>
            </a:r>
          </a:p>
        </p:txBody>
      </p:sp>
      <mc:AlternateContent xmlns:mc="http://schemas.openxmlformats.org/markup-compatibility/2006" xmlns:p14="http://schemas.microsoft.com/office/powerpoint/2010/main">
        <mc:Choice Requires="p14">
          <p:contentPart p14:bwMode="auto" r:id="rId4">
            <p14:nvContentPartPr>
              <p14:cNvPr id="23" name="Freihand 22">
                <a:extLst>
                  <a:ext uri="{FF2B5EF4-FFF2-40B4-BE49-F238E27FC236}">
                    <a16:creationId xmlns:a16="http://schemas.microsoft.com/office/drawing/2014/main" id="{8C6048AB-FF28-2FAE-04F6-82CB00C3F6B6}"/>
                  </a:ext>
                </a:extLst>
              </p14:cNvPr>
              <p14:cNvContentPartPr/>
              <p14:nvPr/>
            </p14:nvContentPartPr>
            <p14:xfrm>
              <a:off x="5042860" y="3746160"/>
              <a:ext cx="37080" cy="194400"/>
            </p14:xfrm>
          </p:contentPart>
        </mc:Choice>
        <mc:Fallback xmlns="">
          <p:pic>
            <p:nvPicPr>
              <p:cNvPr id="23" name="Freihand 22">
                <a:extLst>
                  <a:ext uri="{FF2B5EF4-FFF2-40B4-BE49-F238E27FC236}">
                    <a16:creationId xmlns:a16="http://schemas.microsoft.com/office/drawing/2014/main" id="{8C6048AB-FF28-2FAE-04F6-82CB00C3F6B6}"/>
                  </a:ext>
                </a:extLst>
              </p:cNvPr>
              <p:cNvPicPr/>
              <p:nvPr/>
            </p:nvPicPr>
            <p:blipFill>
              <a:blip r:embed="rId13"/>
              <a:stretch>
                <a:fillRect/>
              </a:stretch>
            </p:blipFill>
            <p:spPr>
              <a:xfrm>
                <a:off x="4979860" y="3683520"/>
                <a:ext cx="1627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Freihand 23">
                <a:extLst>
                  <a:ext uri="{FF2B5EF4-FFF2-40B4-BE49-F238E27FC236}">
                    <a16:creationId xmlns:a16="http://schemas.microsoft.com/office/drawing/2014/main" id="{57C45C8C-3667-AE8C-BD00-DB8AF8197A78}"/>
                  </a:ext>
                </a:extLst>
              </p14:cNvPr>
              <p14:cNvContentPartPr/>
              <p14:nvPr/>
            </p14:nvContentPartPr>
            <p14:xfrm>
              <a:off x="990400" y="2844600"/>
              <a:ext cx="360" cy="360"/>
            </p14:xfrm>
          </p:contentPart>
        </mc:Choice>
        <mc:Fallback xmlns="">
          <p:pic>
            <p:nvPicPr>
              <p:cNvPr id="24" name="Freihand 23">
                <a:extLst>
                  <a:ext uri="{FF2B5EF4-FFF2-40B4-BE49-F238E27FC236}">
                    <a16:creationId xmlns:a16="http://schemas.microsoft.com/office/drawing/2014/main" id="{57C45C8C-3667-AE8C-BD00-DB8AF8197A78}"/>
                  </a:ext>
                </a:extLst>
              </p:cNvPr>
              <p:cNvPicPr/>
              <p:nvPr/>
            </p:nvPicPr>
            <p:blipFill>
              <a:blip r:embed="rId15"/>
              <a:stretch>
                <a:fillRect/>
              </a:stretch>
            </p:blipFill>
            <p:spPr>
              <a:xfrm>
                <a:off x="927760" y="2781960"/>
                <a:ext cx="126000" cy="126000"/>
              </a:xfrm>
              <a:prstGeom prst="rect">
                <a:avLst/>
              </a:prstGeom>
            </p:spPr>
          </p:pic>
        </mc:Fallback>
      </mc:AlternateContent>
      <p:grpSp>
        <p:nvGrpSpPr>
          <p:cNvPr id="12" name="Gruppieren 11">
            <a:extLst>
              <a:ext uri="{FF2B5EF4-FFF2-40B4-BE49-F238E27FC236}">
                <a16:creationId xmlns:a16="http://schemas.microsoft.com/office/drawing/2014/main" id="{87AA731E-8481-DDF7-E781-EA22AC7478D9}"/>
              </a:ext>
            </a:extLst>
          </p:cNvPr>
          <p:cNvGrpSpPr/>
          <p:nvPr/>
        </p:nvGrpSpPr>
        <p:grpSpPr>
          <a:xfrm>
            <a:off x="2763904" y="3553726"/>
            <a:ext cx="1740007" cy="2228912"/>
            <a:chOff x="5013193" y="3752646"/>
            <a:chExt cx="1740007" cy="2228912"/>
          </a:xfrm>
        </p:grpSpPr>
        <p:pic>
          <p:nvPicPr>
            <p:cNvPr id="14" name="Grafik 13" descr="Ein Bild, das Entwurf, Screenshot, Reihe enthält.&#10;&#10;Automatisch generierte Beschreibung">
              <a:extLst>
                <a:ext uri="{FF2B5EF4-FFF2-40B4-BE49-F238E27FC236}">
                  <a16:creationId xmlns:a16="http://schemas.microsoft.com/office/drawing/2014/main" id="{FD0AA3DC-CAE4-3F37-C0CF-246052C9510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99566" y="3752646"/>
              <a:ext cx="1485940" cy="2228912"/>
            </a:xfrm>
            <a:prstGeom prst="rect">
              <a:avLst/>
            </a:prstGeom>
          </p:spPr>
        </p:pic>
        <p:sp>
          <p:nvSpPr>
            <p:cNvPr id="9" name="Rechteck 8">
              <a:extLst>
                <a:ext uri="{FF2B5EF4-FFF2-40B4-BE49-F238E27FC236}">
                  <a16:creationId xmlns:a16="http://schemas.microsoft.com/office/drawing/2014/main" id="{D070E18B-DA00-2983-F793-12009994EA4C}"/>
                </a:ext>
              </a:extLst>
            </p:cNvPr>
            <p:cNvSpPr/>
            <p:nvPr/>
          </p:nvSpPr>
          <p:spPr>
            <a:xfrm>
              <a:off x="6305649" y="3842074"/>
              <a:ext cx="447551" cy="1830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BFBE372B-C2FD-87A0-C776-18E2B0C4E91E}"/>
                </a:ext>
              </a:extLst>
            </p:cNvPr>
            <p:cNvSpPr/>
            <p:nvPr/>
          </p:nvSpPr>
          <p:spPr>
            <a:xfrm>
              <a:off x="5013193" y="3790875"/>
              <a:ext cx="1572313"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Fußzeilenplatzhalter 5">
            <a:extLst>
              <a:ext uri="{FF2B5EF4-FFF2-40B4-BE49-F238E27FC236}">
                <a16:creationId xmlns:a16="http://schemas.microsoft.com/office/drawing/2014/main" id="{922B6C44-6261-7175-899F-76ED6851A3FC}"/>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6" name="Titel 3">
            <a:extLst>
              <a:ext uri="{FF2B5EF4-FFF2-40B4-BE49-F238E27FC236}">
                <a16:creationId xmlns:a16="http://schemas.microsoft.com/office/drawing/2014/main" id="{76F09716-C61F-5F36-3A87-F62D9B419D3E}"/>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a:t>
            </a:r>
          </a:p>
        </p:txBody>
      </p:sp>
      <p:grpSp>
        <p:nvGrpSpPr>
          <p:cNvPr id="21" name="Gruppieren 20">
            <a:extLst>
              <a:ext uri="{FF2B5EF4-FFF2-40B4-BE49-F238E27FC236}">
                <a16:creationId xmlns:a16="http://schemas.microsoft.com/office/drawing/2014/main" id="{D513E126-94F1-93CA-3D0D-17AFF32939EB}"/>
              </a:ext>
            </a:extLst>
          </p:cNvPr>
          <p:cNvGrpSpPr/>
          <p:nvPr/>
        </p:nvGrpSpPr>
        <p:grpSpPr>
          <a:xfrm>
            <a:off x="3026204" y="5284585"/>
            <a:ext cx="1360255" cy="455229"/>
            <a:chOff x="3026204" y="5284585"/>
            <a:chExt cx="1360255" cy="455229"/>
          </a:xfrm>
        </p:grpSpPr>
        <p:sp>
          <p:nvSpPr>
            <p:cNvPr id="8" name="Rechteck 7">
              <a:extLst>
                <a:ext uri="{FF2B5EF4-FFF2-40B4-BE49-F238E27FC236}">
                  <a16:creationId xmlns:a16="http://schemas.microsoft.com/office/drawing/2014/main" id="{AC44DD82-FF51-275A-15ED-DB1EC20325A0}"/>
                </a:ext>
              </a:extLst>
            </p:cNvPr>
            <p:cNvSpPr/>
            <p:nvPr/>
          </p:nvSpPr>
          <p:spPr>
            <a:xfrm rot="17573213">
              <a:off x="3923177" y="5268854"/>
              <a:ext cx="447551" cy="479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59D702A6-B1CE-E857-ABAD-F903B7C52EF1}"/>
                </a:ext>
              </a:extLst>
            </p:cNvPr>
            <p:cNvSpPr/>
            <p:nvPr/>
          </p:nvSpPr>
          <p:spPr>
            <a:xfrm>
              <a:off x="3026204" y="5545680"/>
              <a:ext cx="999753" cy="194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Knopf5">
            <a:extLst>
              <a:ext uri="{FF2B5EF4-FFF2-40B4-BE49-F238E27FC236}">
                <a16:creationId xmlns:a16="http://schemas.microsoft.com/office/drawing/2014/main" id="{8EFC3253-AC38-70C3-50D9-111E184EC01D}"/>
              </a:ext>
            </a:extLst>
          </p:cNvPr>
          <p:cNvGrpSpPr/>
          <p:nvPr/>
        </p:nvGrpSpPr>
        <p:grpSpPr>
          <a:xfrm>
            <a:off x="9383011" y="3574973"/>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2947AE76-9B82-0BEF-7667-B1A4513DEE7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6">
              <a:extLst>
                <a:ext uri="{FF2B5EF4-FFF2-40B4-BE49-F238E27FC236}">
                  <a16:creationId xmlns:a16="http://schemas.microsoft.com/office/drawing/2014/main" id="{1C445058-9E4F-E74F-61A2-F31B386FBE9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9" name="Hilfe 5 Grafik">
            <a:extLst>
              <a:ext uri="{FF2B5EF4-FFF2-40B4-BE49-F238E27FC236}">
                <a16:creationId xmlns:a16="http://schemas.microsoft.com/office/drawing/2014/main" id="{E93BF7BF-9ECF-2DD3-A0BD-58387F52B43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0065568" y="1469596"/>
            <a:ext cx="7912398" cy="447905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9393739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7.40741E-7 L -0.88092 -7.40741E-7 " pathEditMode="relative" rAng="0" ptsTypes="AA">
                                      <p:cBhvr>
                                        <p:cTn id="6" dur="2000" fill="hold"/>
                                        <p:tgtEl>
                                          <p:spTgt spid="1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2 -7.40741E-7 L -4.87179E-6 -7.40741E-7 " pathEditMode="relative" rAng="0" ptsTypes="AA">
                                      <p:cBhvr>
                                        <p:cTn id="10" dur="2000" fill="hold"/>
                                        <p:tgtEl>
                                          <p:spTgt spid="19"/>
                                        </p:tgtEl>
                                        <p:attrNameLst>
                                          <p:attrName>ppt_x</p:attrName>
                                          <p:attrName>ppt_y</p:attrName>
                                        </p:attrNameLst>
                                      </p:cBhvr>
                                      <p:rCtr x="44038" y="0"/>
                                    </p:animMotion>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183DA66-80C4-BFAF-6A9E-6139B8A1FAC7}"/>
              </a:ext>
            </a:extLst>
          </p:cNvPr>
          <p:cNvSpPr>
            <a:spLocks noGrp="1"/>
          </p:cNvSpPr>
          <p:nvPr>
            <p:ph idx="1"/>
          </p:nvPr>
        </p:nvSpPr>
        <p:spPr>
          <a:xfrm>
            <a:off x="64288" y="1052736"/>
            <a:ext cx="9203968" cy="5192263"/>
          </a:xfrm>
        </p:spPr>
        <p:txBody>
          <a:bodyPr/>
          <a:lstStyle/>
          <a:p>
            <a:r>
              <a:rPr lang="de-DE" sz="1600" b="1" dirty="0"/>
              <a:t>Aufgabe 1 </a:t>
            </a:r>
            <a:r>
              <a:rPr lang="de-DE" sz="1600" dirty="0">
                <a:solidFill>
                  <a:srgbClr val="000000"/>
                </a:solidFill>
                <a:effectLst/>
                <a:ea typeface="Times New Roman" panose="02020603050405020304" pitchFamily="18" charset="0"/>
                <a:cs typeface="Calibri" panose="020F0502020204030204" pitchFamily="34" charset="0"/>
              </a:rPr>
              <a:t>[MSA 2016 Basisaufgaben]</a:t>
            </a:r>
            <a:endParaRPr lang="de-DE" sz="1600" b="1" dirty="0">
              <a:solidFill>
                <a:srgbClr val="FF0000"/>
              </a:solidFill>
              <a:effectLst/>
              <a:ea typeface="Times New Roman" panose="02020603050405020304" pitchFamily="18" charset="0"/>
              <a:cs typeface="Calibri" panose="020F0502020204030204" pitchFamily="34" charset="0"/>
            </a:endParaRPr>
          </a:p>
          <a:p>
            <a:endParaRPr lang="de-DE" sz="1600" b="1" dirty="0"/>
          </a:p>
          <a:p>
            <a:r>
              <a:rPr lang="de-DE" dirty="0"/>
              <a:t>  					</a:t>
            </a:r>
          </a:p>
          <a:p>
            <a:endParaRPr lang="de-DE" dirty="0"/>
          </a:p>
          <a:p>
            <a:endParaRPr lang="de-DE" dirty="0"/>
          </a:p>
          <a:p>
            <a:r>
              <a:rPr lang="de-DE" sz="1600" b="1" dirty="0"/>
              <a:t>Aufgabe 2 </a:t>
            </a:r>
            <a:r>
              <a:rPr lang="de-DE" sz="1600" dirty="0">
                <a:solidFill>
                  <a:schemeClr val="tx1"/>
                </a:solidFill>
              </a:rPr>
              <a:t>[vgl. MSA </a:t>
            </a:r>
            <a:r>
              <a:rPr lang="de-DE" sz="1600" dirty="0">
                <a:solidFill>
                  <a:schemeClr val="tx1"/>
                </a:solidFill>
                <a:effectLst/>
                <a:ea typeface="Times New Roman" panose="02020603050405020304" pitchFamily="18" charset="0"/>
              </a:rPr>
              <a:t>2014 A5]</a:t>
            </a:r>
            <a:endParaRPr lang="de-DE" sz="1600" b="1" dirty="0">
              <a:solidFill>
                <a:schemeClr val="tx1"/>
              </a:solidFill>
            </a:endParaRPr>
          </a:p>
          <a:p>
            <a:endParaRPr lang="de-DE" sz="1600" b="1" dirty="0"/>
          </a:p>
        </p:txBody>
      </p:sp>
      <p:sp>
        <p:nvSpPr>
          <p:cNvPr id="3" name="Textplatzhalter 2">
            <a:extLst>
              <a:ext uri="{FF2B5EF4-FFF2-40B4-BE49-F238E27FC236}">
                <a16:creationId xmlns:a16="http://schemas.microsoft.com/office/drawing/2014/main" id="{55DFF50E-F45B-DA75-69B8-DC55932E2666}"/>
              </a:ext>
            </a:extLst>
          </p:cNvPr>
          <p:cNvSpPr>
            <a:spLocks noGrp="1"/>
          </p:cNvSpPr>
          <p:nvPr>
            <p:ph type="body" sz="quarter" idx="11"/>
          </p:nvPr>
        </p:nvSpPr>
        <p:spPr/>
        <p:txBody>
          <a:bodyPr/>
          <a:lstStyle/>
          <a:p>
            <a:endParaRPr lang="de-DE"/>
          </a:p>
        </p:txBody>
      </p:sp>
      <p:pic>
        <p:nvPicPr>
          <p:cNvPr id="6" name="Grafik 5" descr="Ein Bild, das Diagramm, Reihe, Quadrat, Design enthält.&#10;&#10;Automatisch generierte Beschreibung">
            <a:extLst>
              <a:ext uri="{FF2B5EF4-FFF2-40B4-BE49-F238E27FC236}">
                <a16:creationId xmlns:a16="http://schemas.microsoft.com/office/drawing/2014/main" id="{C33F73EE-62BD-DCF7-4EB9-856E23212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762" y="1340768"/>
            <a:ext cx="1860476" cy="1512168"/>
          </a:xfrm>
          <a:prstGeom prst="rect">
            <a:avLst/>
          </a:prstGeom>
        </p:spPr>
      </p:pic>
      <p:pic>
        <p:nvPicPr>
          <p:cNvPr id="44" name="Grafik 43" descr="Ein Bild, das Diagramm, Entwurf, Reihe, Rechteck enthält.&#10;&#10;Automatisch generierte Beschreibung">
            <a:extLst>
              <a:ext uri="{FF2B5EF4-FFF2-40B4-BE49-F238E27FC236}">
                <a16:creationId xmlns:a16="http://schemas.microsoft.com/office/drawing/2014/main" id="{C9F1FE18-0F31-DB7C-9D6A-F36E6258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986" y="3220587"/>
            <a:ext cx="2946028" cy="2563965"/>
          </a:xfrm>
          <a:prstGeom prst="rect">
            <a:avLst/>
          </a:prstGeom>
        </p:spPr>
      </p:pic>
      <p:sp>
        <p:nvSpPr>
          <p:cNvPr id="45" name="Fußzeilenplatzhalter 5">
            <a:extLst>
              <a:ext uri="{FF2B5EF4-FFF2-40B4-BE49-F238E27FC236}">
                <a16:creationId xmlns:a16="http://schemas.microsoft.com/office/drawing/2014/main" id="{88969C50-3B36-0307-D17B-0AAEAAA114FB}"/>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4" name="Titel 3">
            <a:extLst>
              <a:ext uri="{FF2B5EF4-FFF2-40B4-BE49-F238E27FC236}">
                <a16:creationId xmlns:a16="http://schemas.microsoft.com/office/drawing/2014/main" id="{686BFF02-9C7F-D57D-90D5-20E955344AB0}"/>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a:t>
            </a:r>
          </a:p>
        </p:txBody>
      </p:sp>
    </p:spTree>
    <p:extLst>
      <p:ext uri="{BB962C8B-B14F-4D97-AF65-F5344CB8AC3E}">
        <p14:creationId xmlns:p14="http://schemas.microsoft.com/office/powerpoint/2010/main" val="203394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377669D-6331-36BC-DA97-254D503C4501}"/>
              </a:ext>
            </a:extLst>
          </p:cNvPr>
          <p:cNvSpPr>
            <a:spLocks noGrp="1"/>
          </p:cNvSpPr>
          <p:nvPr>
            <p:ph idx="1"/>
          </p:nvPr>
        </p:nvSpPr>
        <p:spPr/>
        <p:txBody>
          <a:bodyPr/>
          <a:lstStyle/>
          <a:p>
            <a:pPr marL="0">
              <a:spcBef>
                <a:spcPts val="0"/>
              </a:spcBef>
            </a:pPr>
            <a:r>
              <a:rPr lang="de-DE" sz="1600" b="1" dirty="0">
                <a:solidFill>
                  <a:schemeClr val="tx1"/>
                </a:solidFill>
              </a:rPr>
              <a:t>Aufgabe 1 </a:t>
            </a:r>
            <a:r>
              <a:rPr lang="de-DE" sz="1600" dirty="0">
                <a:solidFill>
                  <a:schemeClr val="tx1"/>
                </a:solidFill>
              </a:rPr>
              <a:t>[MSA 2013 A8]</a:t>
            </a:r>
          </a:p>
          <a:p>
            <a:pPr marL="0" algn="just">
              <a:spcBef>
                <a:spcPts val="0"/>
              </a:spcBef>
            </a:pPr>
            <a:r>
              <a:rPr lang="de-DE" sz="1600" dirty="0">
                <a:solidFill>
                  <a:schemeClr val="tx1"/>
                </a:solidFill>
              </a:rPr>
              <a:t>Der Hersteller von Kerzen möchte kugel-</a:t>
            </a:r>
          </a:p>
          <a:p>
            <a:pPr marL="0" algn="just">
              <a:spcBef>
                <a:spcPts val="0"/>
              </a:spcBef>
            </a:pPr>
            <a:r>
              <a:rPr lang="de-DE" sz="1600" dirty="0">
                <a:solidFill>
                  <a:schemeClr val="tx1"/>
                </a:solidFill>
              </a:rPr>
              <a:t>förmige Kerzen herstellen und verpacken.</a:t>
            </a:r>
          </a:p>
          <a:p>
            <a:pPr marL="0" algn="just">
              <a:spcBef>
                <a:spcPts val="0"/>
              </a:spcBef>
            </a:pPr>
            <a:r>
              <a:rPr lang="de-DE" sz="1600" dirty="0">
                <a:solidFill>
                  <a:schemeClr val="tx1"/>
                </a:solidFill>
              </a:rPr>
              <a:t>Als Verpackung soll ein Quader mit </a:t>
            </a:r>
          </a:p>
          <a:p>
            <a:pPr marL="0" algn="just">
              <a:spcBef>
                <a:spcPts val="0"/>
              </a:spcBef>
            </a:pPr>
            <a:r>
              <a:rPr lang="de-DE" sz="1600" dirty="0">
                <a:solidFill>
                  <a:schemeClr val="tx1"/>
                </a:solidFill>
              </a:rPr>
              <a:t>aufgesetzter Pyramide gewählt werden.</a:t>
            </a:r>
          </a:p>
          <a:p>
            <a:pPr marL="0" algn="just">
              <a:spcBef>
                <a:spcPts val="0"/>
              </a:spcBef>
            </a:pPr>
            <a:r>
              <a:rPr lang="de-DE" sz="1600" dirty="0">
                <a:solidFill>
                  <a:schemeClr val="tx1"/>
                </a:solidFill>
              </a:rPr>
              <a:t>Vervollständige das Netz der Verpackung.</a:t>
            </a:r>
          </a:p>
          <a:p>
            <a:endParaRPr lang="de-DE" sz="1600" dirty="0">
              <a:solidFill>
                <a:schemeClr val="tx1"/>
              </a:solidFill>
            </a:endParaRPr>
          </a:p>
          <a:p>
            <a:pPr marL="0">
              <a:spcBef>
                <a:spcPts val="0"/>
              </a:spcBef>
            </a:pPr>
            <a:endParaRPr lang="de-DE" sz="1600" b="1" dirty="0">
              <a:solidFill>
                <a:schemeClr val="tx1"/>
              </a:solidFill>
            </a:endParaRPr>
          </a:p>
          <a:p>
            <a:pPr marL="0">
              <a:spcBef>
                <a:spcPts val="0"/>
              </a:spcBef>
            </a:pPr>
            <a:r>
              <a:rPr lang="de-DE" sz="1600" b="1" dirty="0">
                <a:solidFill>
                  <a:schemeClr val="tx1"/>
                </a:solidFill>
              </a:rPr>
              <a:t>Aufgabe 2 </a:t>
            </a:r>
          </a:p>
          <a:p>
            <a:pPr marL="0">
              <a:spcBef>
                <a:spcPts val="0"/>
              </a:spcBef>
            </a:pPr>
            <a:r>
              <a:rPr lang="de-DE" sz="1600" dirty="0">
                <a:solidFill>
                  <a:schemeClr val="tx1"/>
                </a:solidFill>
              </a:rPr>
              <a:t>Gegeben ist ein dreiseitiges Prisma. </a:t>
            </a:r>
          </a:p>
          <a:p>
            <a:pPr marL="0">
              <a:spcBef>
                <a:spcPts val="0"/>
              </a:spcBef>
            </a:pPr>
            <a:r>
              <a:rPr lang="de-DE" sz="1600" dirty="0">
                <a:solidFill>
                  <a:schemeClr val="tx1"/>
                </a:solidFill>
              </a:rPr>
              <a:t>Vervollständige das Netz des Prismas</a:t>
            </a:r>
            <a:r>
              <a:rPr lang="de-DE" dirty="0">
                <a:solidFill>
                  <a:schemeClr val="tx1"/>
                </a:solidFill>
              </a:rPr>
              <a:t>.</a:t>
            </a:r>
          </a:p>
          <a:p>
            <a:endParaRPr lang="de-DE" sz="1800" dirty="0">
              <a:solidFill>
                <a:schemeClr val="tx1"/>
              </a:solidFill>
            </a:endParaRPr>
          </a:p>
          <a:p>
            <a:endParaRPr lang="de-DE" dirty="0"/>
          </a:p>
        </p:txBody>
      </p:sp>
      <p:sp>
        <p:nvSpPr>
          <p:cNvPr id="3" name="Textplatzhalter 2">
            <a:extLst>
              <a:ext uri="{FF2B5EF4-FFF2-40B4-BE49-F238E27FC236}">
                <a16:creationId xmlns:a16="http://schemas.microsoft.com/office/drawing/2014/main" id="{A8A1E663-C7F6-3BD2-55F3-0E183BD42ED2}"/>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CDD54DF7-B453-2E46-C199-D7508A56CE95}"/>
              </a:ext>
            </a:extLst>
          </p:cNvPr>
          <p:cNvSpPr>
            <a:spLocks noGrp="1"/>
          </p:cNvSpPr>
          <p:nvPr>
            <p:ph type="title"/>
          </p:nvPr>
        </p:nvSpPr>
        <p:spPr/>
        <p:txBody>
          <a:bodyPr/>
          <a:lstStyle/>
          <a:p>
            <a:r>
              <a:rPr lang="de-DE" dirty="0"/>
              <a:t>Schrägbilder und Netze</a:t>
            </a:r>
          </a:p>
        </p:txBody>
      </p:sp>
      <mc:AlternateContent xmlns:mc="http://schemas.openxmlformats.org/markup-compatibility/2006" xmlns:p14="http://schemas.microsoft.com/office/powerpoint/2010/main">
        <mc:Choice Requires="p14">
          <p:contentPart p14:bwMode="auto" r:id="rId2">
            <p14:nvContentPartPr>
              <p14:cNvPr id="19" name="Freihand 18">
                <a:extLst>
                  <a:ext uri="{FF2B5EF4-FFF2-40B4-BE49-F238E27FC236}">
                    <a16:creationId xmlns:a16="http://schemas.microsoft.com/office/drawing/2014/main" id="{5B8B3951-6264-1FE8-55DC-635A1C691BE7}"/>
                  </a:ext>
                </a:extLst>
              </p14:cNvPr>
              <p14:cNvContentPartPr/>
              <p14:nvPr/>
            </p14:nvContentPartPr>
            <p14:xfrm>
              <a:off x="4028533" y="1191547"/>
              <a:ext cx="1618920" cy="1605240"/>
            </p14:xfrm>
          </p:contentPart>
        </mc:Choice>
        <mc:Fallback xmlns="">
          <p:pic>
            <p:nvPicPr>
              <p:cNvPr id="19" name="Freihand 18">
                <a:extLst>
                  <a:ext uri="{FF2B5EF4-FFF2-40B4-BE49-F238E27FC236}">
                    <a16:creationId xmlns:a16="http://schemas.microsoft.com/office/drawing/2014/main" id="{5B8B3951-6264-1FE8-55DC-635A1C691BE7}"/>
                  </a:ext>
                </a:extLst>
              </p:cNvPr>
              <p:cNvPicPr/>
              <p:nvPr/>
            </p:nvPicPr>
            <p:blipFill>
              <a:blip r:embed="rId7"/>
              <a:stretch>
                <a:fillRect/>
              </a:stretch>
            </p:blipFill>
            <p:spPr>
              <a:xfrm>
                <a:off x="3965533" y="1128907"/>
                <a:ext cx="1744560" cy="1730880"/>
              </a:xfrm>
              <a:prstGeom prst="rect">
                <a:avLst/>
              </a:prstGeom>
            </p:spPr>
          </p:pic>
        </mc:Fallback>
      </mc:AlternateContent>
      <p:pic>
        <p:nvPicPr>
          <p:cNvPr id="13" name="Grafik 12">
            <a:extLst>
              <a:ext uri="{FF2B5EF4-FFF2-40B4-BE49-F238E27FC236}">
                <a16:creationId xmlns:a16="http://schemas.microsoft.com/office/drawing/2014/main" id="{8729B313-6EAC-86A3-F2AB-3D91493A5A6F}"/>
              </a:ext>
            </a:extLst>
          </p:cNvPr>
          <p:cNvPicPr>
            <a:picLocks noChangeAspect="1"/>
          </p:cNvPicPr>
          <p:nvPr/>
        </p:nvPicPr>
        <p:blipFill rotWithShape="1">
          <a:blip r:embed="rId8"/>
          <a:srcRect t="2135" r="3683"/>
          <a:stretch/>
        </p:blipFill>
        <p:spPr>
          <a:xfrm>
            <a:off x="6441887" y="3645024"/>
            <a:ext cx="2615569" cy="2318215"/>
          </a:xfrm>
          <a:prstGeom prst="rect">
            <a:avLst/>
          </a:prstGeom>
          <a:ln>
            <a:solidFill>
              <a:schemeClr val="dk1">
                <a:shade val="95000"/>
                <a:satMod val="105000"/>
              </a:schemeClr>
            </a:solidFill>
          </a:ln>
        </p:spPr>
      </p:pic>
      <p:pic>
        <p:nvPicPr>
          <p:cNvPr id="25" name="Grafik 24">
            <a:extLst>
              <a:ext uri="{FF2B5EF4-FFF2-40B4-BE49-F238E27FC236}">
                <a16:creationId xmlns:a16="http://schemas.microsoft.com/office/drawing/2014/main" id="{413E1AB2-9822-3EEE-EC96-37DBABFE6B9F}"/>
              </a:ext>
            </a:extLst>
          </p:cNvPr>
          <p:cNvPicPr>
            <a:picLocks noChangeAspect="1"/>
          </p:cNvPicPr>
          <p:nvPr/>
        </p:nvPicPr>
        <p:blipFill>
          <a:blip r:embed="rId9"/>
          <a:stretch>
            <a:fillRect/>
          </a:stretch>
        </p:blipFill>
        <p:spPr>
          <a:xfrm>
            <a:off x="4488484" y="3707156"/>
            <a:ext cx="1658484" cy="2013284"/>
          </a:xfrm>
          <a:prstGeom prst="rect">
            <a:avLst/>
          </a:prstGeom>
        </p:spPr>
      </p:pic>
      <p:sp>
        <p:nvSpPr>
          <p:cNvPr id="10" name="Fußzeilenplatzhalter 5">
            <a:extLst>
              <a:ext uri="{FF2B5EF4-FFF2-40B4-BE49-F238E27FC236}">
                <a16:creationId xmlns:a16="http://schemas.microsoft.com/office/drawing/2014/main" id="{6B513638-6735-62CA-8C1F-43A3A6BB278E}"/>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12" name="Titel 3">
            <a:extLst>
              <a:ext uri="{FF2B5EF4-FFF2-40B4-BE49-F238E27FC236}">
                <a16:creationId xmlns:a16="http://schemas.microsoft.com/office/drawing/2014/main" id="{0F33BB19-BDF5-DE94-9229-9A47A6FAD621}"/>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2</a:t>
            </a:r>
          </a:p>
        </p:txBody>
      </p:sp>
      <p:grpSp>
        <p:nvGrpSpPr>
          <p:cNvPr id="16" name="Gruppieren 15">
            <a:extLst>
              <a:ext uri="{FF2B5EF4-FFF2-40B4-BE49-F238E27FC236}">
                <a16:creationId xmlns:a16="http://schemas.microsoft.com/office/drawing/2014/main" id="{06D243DA-26E9-FCAD-5D36-01D5AA1D8414}"/>
              </a:ext>
            </a:extLst>
          </p:cNvPr>
          <p:cNvGrpSpPr/>
          <p:nvPr/>
        </p:nvGrpSpPr>
        <p:grpSpPr>
          <a:xfrm>
            <a:off x="4056636" y="1124744"/>
            <a:ext cx="2408532" cy="1867062"/>
            <a:chOff x="4056636" y="1196752"/>
            <a:chExt cx="2408532" cy="1867062"/>
          </a:xfrm>
        </p:grpSpPr>
        <p:grpSp>
          <p:nvGrpSpPr>
            <p:cNvPr id="17" name="Gruppieren 16">
              <a:extLst>
                <a:ext uri="{FF2B5EF4-FFF2-40B4-BE49-F238E27FC236}">
                  <a16:creationId xmlns:a16="http://schemas.microsoft.com/office/drawing/2014/main" id="{BE372920-97BD-ED9F-E4D1-291BE52A81D4}"/>
                </a:ext>
              </a:extLst>
            </p:cNvPr>
            <p:cNvGrpSpPr/>
            <p:nvPr/>
          </p:nvGrpSpPr>
          <p:grpSpPr>
            <a:xfrm>
              <a:off x="4056636" y="1196752"/>
              <a:ext cx="2408532" cy="1867062"/>
              <a:chOff x="4429877" y="1159289"/>
              <a:chExt cx="2408532" cy="1867062"/>
            </a:xfrm>
          </p:grpSpPr>
          <p:pic>
            <p:nvPicPr>
              <p:cNvPr id="20" name="Grafik 19" descr="Ein Bild, das Diagramm, Reihe, Kreis, Entwurf enthält.&#10;&#10;Automatisch generierte Beschreibung">
                <a:extLst>
                  <a:ext uri="{FF2B5EF4-FFF2-40B4-BE49-F238E27FC236}">
                    <a16:creationId xmlns:a16="http://schemas.microsoft.com/office/drawing/2014/main" id="{7B208341-3F22-1F22-8B37-EBFF6A96E1F0}"/>
                  </a:ext>
                </a:extLst>
              </p:cNvPr>
              <p:cNvPicPr>
                <a:picLocks noChangeAspect="1"/>
              </p:cNvPicPr>
              <p:nvPr/>
            </p:nvPicPr>
            <p:blipFill rotWithShape="1">
              <a:blip r:embed="rId10">
                <a:extLst>
                  <a:ext uri="{28A0092B-C50C-407E-A947-70E740481C1C}">
                    <a14:useLocalDpi xmlns:a14="http://schemas.microsoft.com/office/drawing/2010/main" val="0"/>
                  </a:ext>
                </a:extLst>
              </a:blip>
              <a:srcRect l="9051"/>
              <a:stretch/>
            </p:blipFill>
            <p:spPr>
              <a:xfrm>
                <a:off x="4599731" y="1159289"/>
                <a:ext cx="2238678" cy="1867062"/>
              </a:xfrm>
              <a:prstGeom prst="rect">
                <a:avLst/>
              </a:prstGeom>
            </p:spPr>
          </p:pic>
          <mc:AlternateContent xmlns:mc="http://schemas.openxmlformats.org/markup-compatibility/2006" xmlns:p14="http://schemas.microsoft.com/office/powerpoint/2010/main">
            <mc:Choice Requires="p14">
              <p:contentPart p14:bwMode="auto" r:id="rId11">
                <p14:nvContentPartPr>
                  <p14:cNvPr id="23" name="Freihand 22">
                    <a:extLst>
                      <a:ext uri="{FF2B5EF4-FFF2-40B4-BE49-F238E27FC236}">
                        <a16:creationId xmlns:a16="http://schemas.microsoft.com/office/drawing/2014/main" id="{322A4144-26A5-1F49-6AC8-1D1227DB2CC2}"/>
                      </a:ext>
                    </a:extLst>
                  </p14:cNvPr>
                  <p14:cNvContentPartPr/>
                  <p14:nvPr/>
                </p14:nvContentPartPr>
                <p14:xfrm>
                  <a:off x="4961293" y="2835667"/>
                  <a:ext cx="1253160" cy="110880"/>
                </p14:xfrm>
              </p:contentPart>
            </mc:Choice>
            <mc:Fallback xmlns="">
              <p:pic>
                <p:nvPicPr>
                  <p:cNvPr id="21" name="Freihand 20">
                    <a:extLst>
                      <a:ext uri="{FF2B5EF4-FFF2-40B4-BE49-F238E27FC236}">
                        <a16:creationId xmlns:a16="http://schemas.microsoft.com/office/drawing/2014/main" id="{25516B54-522B-8F24-B37B-37B64E52D4BF}"/>
                      </a:ext>
                    </a:extLst>
                  </p:cNvPr>
                  <p:cNvPicPr/>
                  <p:nvPr/>
                </p:nvPicPr>
                <p:blipFill>
                  <a:blip r:embed="rId12"/>
                  <a:stretch>
                    <a:fillRect/>
                  </a:stretch>
                </p:blipFill>
                <p:spPr>
                  <a:xfrm>
                    <a:off x="4898311" y="2772667"/>
                    <a:ext cx="1378764"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D08FC58C-BF9A-5D3B-578C-1DD0765BEB10}"/>
                      </a:ext>
                    </a:extLst>
                  </p14:cNvPr>
                  <p14:cNvContentPartPr/>
                  <p14:nvPr/>
                </p14:nvContentPartPr>
                <p14:xfrm>
                  <a:off x="6264853" y="2412667"/>
                  <a:ext cx="411120" cy="372960"/>
                </p14:xfrm>
              </p:contentPart>
            </mc:Choice>
            <mc:Fallback xmlns="">
              <p:pic>
                <p:nvPicPr>
                  <p:cNvPr id="22" name="Freihand 21">
                    <a:extLst>
                      <a:ext uri="{FF2B5EF4-FFF2-40B4-BE49-F238E27FC236}">
                        <a16:creationId xmlns:a16="http://schemas.microsoft.com/office/drawing/2014/main" id="{BCBBD68D-3D2C-5FAA-2E89-E90529BE900E}"/>
                      </a:ext>
                    </a:extLst>
                  </p:cNvPr>
                  <p:cNvPicPr/>
                  <p:nvPr/>
                </p:nvPicPr>
                <p:blipFill>
                  <a:blip r:embed="rId14"/>
                  <a:stretch>
                    <a:fillRect/>
                  </a:stretch>
                </p:blipFill>
                <p:spPr>
                  <a:xfrm>
                    <a:off x="6201853" y="2349667"/>
                    <a:ext cx="536760" cy="498600"/>
                  </a:xfrm>
                  <a:prstGeom prst="rect">
                    <a:avLst/>
                  </a:prstGeom>
                </p:spPr>
              </p:pic>
            </mc:Fallback>
          </mc:AlternateContent>
          <p:sp>
            <p:nvSpPr>
              <p:cNvPr id="26" name="Rechteck 25">
                <a:extLst>
                  <a:ext uri="{FF2B5EF4-FFF2-40B4-BE49-F238E27FC236}">
                    <a16:creationId xmlns:a16="http://schemas.microsoft.com/office/drawing/2014/main" id="{6D7C859D-70F1-120C-131E-C608DB10E9BB}"/>
                  </a:ext>
                </a:extLst>
              </p:cNvPr>
              <p:cNvSpPr/>
              <p:nvPr/>
            </p:nvSpPr>
            <p:spPr>
              <a:xfrm>
                <a:off x="4429877" y="1191547"/>
                <a:ext cx="451115" cy="160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Rechteck 17">
              <a:extLst>
                <a:ext uri="{FF2B5EF4-FFF2-40B4-BE49-F238E27FC236}">
                  <a16:creationId xmlns:a16="http://schemas.microsoft.com/office/drawing/2014/main" id="{D8F098B5-0BC1-9318-F034-D9A2B7BD36AD}"/>
                </a:ext>
              </a:extLst>
            </p:cNvPr>
            <p:cNvSpPr/>
            <p:nvPr/>
          </p:nvSpPr>
          <p:spPr>
            <a:xfrm>
              <a:off x="4236193" y="1239324"/>
              <a:ext cx="1076847" cy="101444"/>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1" name="Grafik 10">
            <a:extLst>
              <a:ext uri="{FF2B5EF4-FFF2-40B4-BE49-F238E27FC236}">
                <a16:creationId xmlns:a16="http://schemas.microsoft.com/office/drawing/2014/main" id="{D879A05A-E2EC-A0C7-E300-CE09876A4404}"/>
              </a:ext>
            </a:extLst>
          </p:cNvPr>
          <p:cNvPicPr>
            <a:picLocks noChangeAspect="1"/>
          </p:cNvPicPr>
          <p:nvPr/>
        </p:nvPicPr>
        <p:blipFill>
          <a:blip r:embed="rId15"/>
          <a:stretch>
            <a:fillRect/>
          </a:stretch>
        </p:blipFill>
        <p:spPr>
          <a:xfrm>
            <a:off x="6455880" y="1123122"/>
            <a:ext cx="2601576" cy="2449894"/>
          </a:xfrm>
          <a:prstGeom prst="rect">
            <a:avLst/>
          </a:prstGeom>
          <a:ln>
            <a:solidFill>
              <a:schemeClr val="dk1">
                <a:shade val="95000"/>
                <a:satMod val="105000"/>
              </a:schemeClr>
            </a:solidFill>
          </a:ln>
        </p:spPr>
      </p:pic>
      <p:grpSp>
        <p:nvGrpSpPr>
          <p:cNvPr id="6" name="Knopf5">
            <a:extLst>
              <a:ext uri="{FF2B5EF4-FFF2-40B4-BE49-F238E27FC236}">
                <a16:creationId xmlns:a16="http://schemas.microsoft.com/office/drawing/2014/main" id="{B4A8D0E3-BDB4-6C1A-B11B-74716B69341B}"/>
              </a:ext>
            </a:extLst>
          </p:cNvPr>
          <p:cNvGrpSpPr/>
          <p:nvPr/>
        </p:nvGrpSpPr>
        <p:grpSpPr>
          <a:xfrm>
            <a:off x="9383011" y="3574973"/>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B5FE164A-55CC-9CDB-CFBE-AD9DDEE175C3}"/>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6">
              <a:extLst>
                <a:ext uri="{FF2B5EF4-FFF2-40B4-BE49-F238E27FC236}">
                  <a16:creationId xmlns:a16="http://schemas.microsoft.com/office/drawing/2014/main" id="{88371476-5F33-8ADB-9A49-68FD7FB43A6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1" name="Hilfe 5 Grafik">
            <a:extLst>
              <a:ext uri="{FF2B5EF4-FFF2-40B4-BE49-F238E27FC236}">
                <a16:creationId xmlns:a16="http://schemas.microsoft.com/office/drawing/2014/main" id="{6599F2F2-C1B0-0B78-6B88-8CD2E9D6345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0065568" y="1469596"/>
            <a:ext cx="7912398" cy="447905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24751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7.40741E-7 L -0.88092 -7.40741E-7 " pathEditMode="relative" rAng="0" ptsTypes="AA">
                                      <p:cBhvr>
                                        <p:cTn id="6" dur="2000" fill="hold"/>
                                        <p:tgtEl>
                                          <p:spTgt spid="2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2 -7.40741E-7 L -4.87179E-6 -7.40741E-7 " pathEditMode="relative" rAng="0" ptsTypes="AA">
                                      <p:cBhvr>
                                        <p:cTn id="10" dur="2000" fill="hold"/>
                                        <p:tgtEl>
                                          <p:spTgt spid="21"/>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377669D-6331-36BC-DA97-254D503C4501}"/>
              </a:ext>
            </a:extLst>
          </p:cNvPr>
          <p:cNvSpPr>
            <a:spLocks noGrp="1"/>
          </p:cNvSpPr>
          <p:nvPr>
            <p:ph idx="1"/>
          </p:nvPr>
        </p:nvSpPr>
        <p:spPr>
          <a:xfrm>
            <a:off x="64289" y="1063034"/>
            <a:ext cx="9203968" cy="5174278"/>
          </a:xfrm>
        </p:spPr>
        <p:txBody>
          <a:bodyPr/>
          <a:lstStyle/>
          <a:p>
            <a:pPr marL="0">
              <a:spcBef>
                <a:spcPts val="0"/>
              </a:spcBef>
            </a:pPr>
            <a:r>
              <a:rPr lang="de-DE" sz="1600" b="1" dirty="0">
                <a:solidFill>
                  <a:schemeClr val="tx1"/>
                </a:solidFill>
              </a:rPr>
              <a:t>Aufgabe 1 </a:t>
            </a:r>
            <a:r>
              <a:rPr lang="de-DE" sz="1600" dirty="0">
                <a:solidFill>
                  <a:schemeClr val="tx1"/>
                </a:solidFill>
              </a:rPr>
              <a:t>[MSA 2013 A8]</a:t>
            </a:r>
          </a:p>
          <a:p>
            <a:pPr marL="0">
              <a:spcBef>
                <a:spcPts val="0"/>
              </a:spcBef>
            </a:pPr>
            <a:r>
              <a:rPr lang="de-DE" sz="1600" dirty="0">
                <a:solidFill>
                  <a:schemeClr val="tx1"/>
                </a:solidFill>
              </a:rPr>
              <a:t>Der Hersteller von Kerzen möchte kugel-</a:t>
            </a:r>
          </a:p>
          <a:p>
            <a:pPr marL="0">
              <a:spcBef>
                <a:spcPts val="0"/>
              </a:spcBef>
            </a:pPr>
            <a:r>
              <a:rPr lang="de-DE" sz="1600" dirty="0">
                <a:solidFill>
                  <a:schemeClr val="tx1"/>
                </a:solidFill>
              </a:rPr>
              <a:t>förmige Kerzen herstellen und verpacken.</a:t>
            </a:r>
          </a:p>
          <a:p>
            <a:pPr marL="0">
              <a:spcBef>
                <a:spcPts val="0"/>
              </a:spcBef>
            </a:pPr>
            <a:r>
              <a:rPr lang="de-DE" sz="1600" dirty="0">
                <a:solidFill>
                  <a:schemeClr val="tx1"/>
                </a:solidFill>
              </a:rPr>
              <a:t>Als Verpackung soll ein Quader mit </a:t>
            </a:r>
          </a:p>
          <a:p>
            <a:pPr marL="0">
              <a:spcBef>
                <a:spcPts val="0"/>
              </a:spcBef>
            </a:pPr>
            <a:r>
              <a:rPr lang="de-DE" sz="1600" dirty="0">
                <a:solidFill>
                  <a:schemeClr val="tx1"/>
                </a:solidFill>
              </a:rPr>
              <a:t>aufgesetzter Pyramide gewählt werden.</a:t>
            </a:r>
          </a:p>
          <a:p>
            <a:pPr marL="0">
              <a:spcBef>
                <a:spcPts val="0"/>
              </a:spcBef>
            </a:pPr>
            <a:r>
              <a:rPr lang="de-DE" sz="1600" dirty="0">
                <a:solidFill>
                  <a:schemeClr val="tx1"/>
                </a:solidFill>
              </a:rPr>
              <a:t>Vervollständige das Netz der Verpackung.</a:t>
            </a:r>
          </a:p>
          <a:p>
            <a:pPr marL="0">
              <a:spcBef>
                <a:spcPts val="0"/>
              </a:spcBef>
            </a:pPr>
            <a:endParaRPr lang="de-DE" sz="1600" dirty="0">
              <a:solidFill>
                <a:schemeClr val="tx1"/>
              </a:solidFill>
            </a:endParaRPr>
          </a:p>
          <a:p>
            <a:pPr marL="0">
              <a:spcBef>
                <a:spcPts val="0"/>
              </a:spcBef>
            </a:pPr>
            <a:endParaRPr lang="de-DE" sz="1600" dirty="0">
              <a:solidFill>
                <a:schemeClr val="tx1"/>
              </a:solidFill>
            </a:endParaRPr>
          </a:p>
          <a:p>
            <a:pPr marL="0">
              <a:spcBef>
                <a:spcPts val="0"/>
              </a:spcBef>
            </a:pPr>
            <a:r>
              <a:rPr lang="de-DE" sz="1600" b="1" dirty="0">
                <a:solidFill>
                  <a:schemeClr val="tx1"/>
                </a:solidFill>
              </a:rPr>
              <a:t>Aufgabe 2 </a:t>
            </a:r>
          </a:p>
          <a:p>
            <a:pPr marL="0">
              <a:spcBef>
                <a:spcPts val="0"/>
              </a:spcBef>
            </a:pPr>
            <a:r>
              <a:rPr lang="de-DE" sz="1600" dirty="0">
                <a:solidFill>
                  <a:schemeClr val="tx1"/>
                </a:solidFill>
              </a:rPr>
              <a:t>Gegeben ist ein dreiseitiges Prisma. </a:t>
            </a:r>
          </a:p>
          <a:p>
            <a:pPr marL="0">
              <a:spcBef>
                <a:spcPts val="0"/>
              </a:spcBef>
            </a:pPr>
            <a:r>
              <a:rPr lang="de-DE" sz="1600" dirty="0">
                <a:solidFill>
                  <a:schemeClr val="tx1"/>
                </a:solidFill>
              </a:rPr>
              <a:t>Vervollständige das Netz des Prismas.</a:t>
            </a:r>
          </a:p>
          <a:p>
            <a:pPr marL="0">
              <a:spcBef>
                <a:spcPts val="0"/>
              </a:spcBef>
            </a:pPr>
            <a:endParaRPr lang="de-DE" sz="1600" dirty="0">
              <a:solidFill>
                <a:schemeClr val="tx1"/>
              </a:solidFill>
            </a:endParaRPr>
          </a:p>
          <a:p>
            <a:pPr marL="0">
              <a:spcBef>
                <a:spcPts val="0"/>
              </a:spcBef>
            </a:pPr>
            <a:endParaRPr lang="de-DE" sz="1600" dirty="0"/>
          </a:p>
        </p:txBody>
      </p:sp>
      <p:sp>
        <p:nvSpPr>
          <p:cNvPr id="3" name="Textplatzhalter 2">
            <a:extLst>
              <a:ext uri="{FF2B5EF4-FFF2-40B4-BE49-F238E27FC236}">
                <a16:creationId xmlns:a16="http://schemas.microsoft.com/office/drawing/2014/main" id="{A8A1E663-C7F6-3BD2-55F3-0E183BD42ED2}"/>
              </a:ext>
            </a:extLst>
          </p:cNvPr>
          <p:cNvSpPr>
            <a:spLocks noGrp="1"/>
          </p:cNvSpPr>
          <p:nvPr>
            <p:ph type="body" sz="quarter" idx="11"/>
          </p:nvPr>
        </p:nvSpPr>
        <p:spPr/>
        <p:txBody>
          <a:bodyPr/>
          <a:lstStyle/>
          <a:p>
            <a:endParaRPr lang="de-DE" dirty="0"/>
          </a:p>
        </p:txBody>
      </p:sp>
      <p:sp>
        <p:nvSpPr>
          <p:cNvPr id="4" name="Titel 3">
            <a:extLst>
              <a:ext uri="{FF2B5EF4-FFF2-40B4-BE49-F238E27FC236}">
                <a16:creationId xmlns:a16="http://schemas.microsoft.com/office/drawing/2014/main" id="{CDD54DF7-B453-2E46-C199-D7508A56CE95}"/>
              </a:ext>
            </a:extLst>
          </p:cNvPr>
          <p:cNvSpPr>
            <a:spLocks noGrp="1"/>
          </p:cNvSpPr>
          <p:nvPr>
            <p:ph type="title"/>
          </p:nvPr>
        </p:nvSpPr>
        <p:spPr/>
        <p:txBody>
          <a:bodyPr/>
          <a:lstStyle/>
          <a:p>
            <a:r>
              <a:rPr lang="de-DE" dirty="0"/>
              <a:t>Lösung</a:t>
            </a:r>
          </a:p>
        </p:txBody>
      </p:sp>
      <mc:AlternateContent xmlns:mc="http://schemas.openxmlformats.org/markup-compatibility/2006" xmlns:p14="http://schemas.microsoft.com/office/powerpoint/2010/main">
        <mc:Choice Requires="p14">
          <p:contentPart p14:bwMode="auto" r:id="rId2">
            <p14:nvContentPartPr>
              <p14:cNvPr id="22" name="Freihand 21">
                <a:extLst>
                  <a:ext uri="{FF2B5EF4-FFF2-40B4-BE49-F238E27FC236}">
                    <a16:creationId xmlns:a16="http://schemas.microsoft.com/office/drawing/2014/main" id="{BCBBD68D-3D2C-5FAA-2E89-E90529BE900E}"/>
                  </a:ext>
                </a:extLst>
              </p14:cNvPr>
              <p14:cNvContentPartPr/>
              <p14:nvPr/>
            </p14:nvContentPartPr>
            <p14:xfrm>
              <a:off x="6264853" y="2412667"/>
              <a:ext cx="411120" cy="372960"/>
            </p14:xfrm>
          </p:contentPart>
        </mc:Choice>
        <mc:Fallback xmlns="">
          <p:pic>
            <p:nvPicPr>
              <p:cNvPr id="22" name="Freihand 21">
                <a:extLst>
                  <a:ext uri="{FF2B5EF4-FFF2-40B4-BE49-F238E27FC236}">
                    <a16:creationId xmlns:a16="http://schemas.microsoft.com/office/drawing/2014/main" id="{BCBBD68D-3D2C-5FAA-2E89-E90529BE900E}"/>
                  </a:ext>
                </a:extLst>
              </p:cNvPr>
              <p:cNvPicPr/>
              <p:nvPr/>
            </p:nvPicPr>
            <p:blipFill>
              <a:blip r:embed="rId9"/>
              <a:stretch>
                <a:fillRect/>
              </a:stretch>
            </p:blipFill>
            <p:spPr>
              <a:xfrm>
                <a:off x="6201853" y="2349667"/>
                <a:ext cx="536760" cy="498600"/>
              </a:xfrm>
              <a:prstGeom prst="rect">
                <a:avLst/>
              </a:prstGeom>
            </p:spPr>
          </p:pic>
        </mc:Fallback>
      </mc:AlternateContent>
      <p:pic>
        <p:nvPicPr>
          <p:cNvPr id="6" name="Grafik 5">
            <a:extLst>
              <a:ext uri="{FF2B5EF4-FFF2-40B4-BE49-F238E27FC236}">
                <a16:creationId xmlns:a16="http://schemas.microsoft.com/office/drawing/2014/main" id="{AE117AD3-998B-0064-0ECB-BA17CA6DA3B5}"/>
              </a:ext>
            </a:extLst>
          </p:cNvPr>
          <p:cNvPicPr>
            <a:picLocks noChangeAspect="1"/>
          </p:cNvPicPr>
          <p:nvPr/>
        </p:nvPicPr>
        <p:blipFill>
          <a:blip r:embed="rId10"/>
          <a:stretch>
            <a:fillRect/>
          </a:stretch>
        </p:blipFill>
        <p:spPr>
          <a:xfrm>
            <a:off x="6678234" y="1081907"/>
            <a:ext cx="2523238" cy="2528044"/>
          </a:xfrm>
          <a:prstGeom prst="rect">
            <a:avLst/>
          </a:prstGeom>
        </p:spPr>
      </p:pic>
      <p:pic>
        <p:nvPicPr>
          <p:cNvPr id="19" name="Grafik 18">
            <a:extLst>
              <a:ext uri="{FF2B5EF4-FFF2-40B4-BE49-F238E27FC236}">
                <a16:creationId xmlns:a16="http://schemas.microsoft.com/office/drawing/2014/main" id="{BA6939F5-DFCF-E52E-BA05-C858F6F4C5DB}"/>
              </a:ext>
            </a:extLst>
          </p:cNvPr>
          <p:cNvPicPr>
            <a:picLocks noChangeAspect="1"/>
          </p:cNvPicPr>
          <p:nvPr/>
        </p:nvPicPr>
        <p:blipFill>
          <a:blip r:embed="rId11"/>
          <a:stretch>
            <a:fillRect/>
          </a:stretch>
        </p:blipFill>
        <p:spPr>
          <a:xfrm>
            <a:off x="6499511" y="3649261"/>
            <a:ext cx="2701961" cy="2356905"/>
          </a:xfrm>
          <a:prstGeom prst="rect">
            <a:avLst/>
          </a:prstGeom>
        </p:spPr>
      </p:pic>
      <p:pic>
        <p:nvPicPr>
          <p:cNvPr id="12" name="Grafik 11">
            <a:extLst>
              <a:ext uri="{FF2B5EF4-FFF2-40B4-BE49-F238E27FC236}">
                <a16:creationId xmlns:a16="http://schemas.microsoft.com/office/drawing/2014/main" id="{37D1C833-A1A5-1199-0369-6DA83B7082F1}"/>
              </a:ext>
            </a:extLst>
          </p:cNvPr>
          <p:cNvPicPr>
            <a:picLocks noChangeAspect="1"/>
          </p:cNvPicPr>
          <p:nvPr/>
        </p:nvPicPr>
        <p:blipFill>
          <a:blip r:embed="rId12"/>
          <a:stretch>
            <a:fillRect/>
          </a:stretch>
        </p:blipFill>
        <p:spPr>
          <a:xfrm>
            <a:off x="4578552" y="3734084"/>
            <a:ext cx="1658484" cy="2013284"/>
          </a:xfrm>
          <a:prstGeom prst="rect">
            <a:avLst/>
          </a:prstGeom>
        </p:spPr>
      </p:pic>
      <p:sp>
        <p:nvSpPr>
          <p:cNvPr id="13" name="Fußzeilenplatzhalter 5">
            <a:extLst>
              <a:ext uri="{FF2B5EF4-FFF2-40B4-BE49-F238E27FC236}">
                <a16:creationId xmlns:a16="http://schemas.microsoft.com/office/drawing/2014/main" id="{D7914252-C56C-55E8-A53F-699F3D6BB3F6}"/>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10" name="Titel 3">
            <a:extLst>
              <a:ext uri="{FF2B5EF4-FFF2-40B4-BE49-F238E27FC236}">
                <a16:creationId xmlns:a16="http://schemas.microsoft.com/office/drawing/2014/main" id="{ADD714E4-2BCD-3067-1D3B-B8D193D8D9F9}"/>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2</a:t>
            </a:r>
          </a:p>
        </p:txBody>
      </p:sp>
      <p:pic>
        <p:nvPicPr>
          <p:cNvPr id="26" name="Grafik 25" descr="Ein Bild, das Diagramm, Entwurf, Reihe, Kreis enthält.&#10;&#10;Automatisch generierte Beschreibung">
            <a:extLst>
              <a:ext uri="{FF2B5EF4-FFF2-40B4-BE49-F238E27FC236}">
                <a16:creationId xmlns:a16="http://schemas.microsoft.com/office/drawing/2014/main" id="{83708DB9-B27B-410F-00F0-C2E9F6419C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6276" y="1241426"/>
            <a:ext cx="1803036" cy="1645552"/>
          </a:xfrm>
          <a:prstGeom prst="rect">
            <a:avLst/>
          </a:prstGeom>
        </p:spPr>
      </p:pic>
    </p:spTree>
    <p:extLst>
      <p:ext uri="{BB962C8B-B14F-4D97-AF65-F5344CB8AC3E}">
        <p14:creationId xmlns:p14="http://schemas.microsoft.com/office/powerpoint/2010/main" val="123306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51EC471-7C54-5D91-E285-6BA28534A90C}"/>
              </a:ext>
            </a:extLst>
          </p:cNvPr>
          <p:cNvSpPr>
            <a:spLocks noGrp="1"/>
          </p:cNvSpPr>
          <p:nvPr>
            <p:ph idx="1"/>
          </p:nvPr>
        </p:nvSpPr>
        <p:spPr>
          <a:xfrm>
            <a:off x="64289" y="1063034"/>
            <a:ext cx="9203968" cy="5174278"/>
          </a:xfrm>
        </p:spPr>
        <p:txBody>
          <a:bodyPr/>
          <a:lstStyle/>
          <a:p>
            <a:pPr marL="0" indent="0">
              <a:spcBef>
                <a:spcPts val="0"/>
              </a:spcBef>
              <a:buNone/>
            </a:pPr>
            <a:r>
              <a:rPr lang="de-DE" sz="1600" b="1" dirty="0">
                <a:solidFill>
                  <a:schemeClr val="tx1"/>
                </a:solidFill>
              </a:rPr>
              <a:t>Aufgabe 1</a:t>
            </a:r>
            <a:r>
              <a:rPr lang="de-DE" sz="1600" dirty="0">
                <a:solidFill>
                  <a:schemeClr val="tx1"/>
                </a:solidFill>
              </a:rPr>
              <a:t> </a:t>
            </a:r>
          </a:p>
          <a:p>
            <a:pPr marL="0" indent="0">
              <a:spcBef>
                <a:spcPts val="0"/>
              </a:spcBef>
              <a:buNone/>
            </a:pPr>
            <a:r>
              <a:rPr lang="de-DE" sz="1600" dirty="0">
                <a:solidFill>
                  <a:schemeClr val="tx1"/>
                </a:solidFill>
              </a:rPr>
              <a:t>Ein Quader hat eine rechteckige Grundfläche mit den Seitenlängen a = 20 cm, </a:t>
            </a:r>
          </a:p>
          <a:p>
            <a:pPr marL="0" indent="0">
              <a:spcBef>
                <a:spcPts val="0"/>
              </a:spcBef>
              <a:buNone/>
            </a:pPr>
            <a:r>
              <a:rPr lang="de-DE" sz="1600" dirty="0">
                <a:solidFill>
                  <a:schemeClr val="tx1"/>
                </a:solidFill>
              </a:rPr>
              <a:t>b = 15 cm und eine Höhe von c = 12 cm.</a:t>
            </a:r>
          </a:p>
          <a:p>
            <a:pPr marL="0" indent="0">
              <a:spcBef>
                <a:spcPts val="0"/>
              </a:spcBef>
              <a:buNone/>
            </a:pPr>
            <a:r>
              <a:rPr lang="de-DE" sz="1600" dirty="0">
                <a:solidFill>
                  <a:schemeClr val="tx1"/>
                </a:solidFill>
              </a:rPr>
              <a:t>a) Berechne das Volumen des Quaders.</a:t>
            </a:r>
          </a:p>
          <a:p>
            <a:pPr marL="0">
              <a:spcBef>
                <a:spcPts val="0"/>
              </a:spcBef>
            </a:pPr>
            <a:r>
              <a:rPr lang="de-DE" sz="1600" dirty="0">
                <a:solidFill>
                  <a:schemeClr val="tx1"/>
                </a:solidFill>
              </a:rPr>
              <a:t>b) Berechne die Oberfläche des Quaders. </a:t>
            </a:r>
          </a:p>
          <a:p>
            <a:pPr marL="342900" indent="-342900">
              <a:buAutoNum type="alphaLcParenR"/>
            </a:pPr>
            <a:endParaRPr lang="de-DE" sz="1600" dirty="0">
              <a:solidFill>
                <a:schemeClr val="tx1"/>
              </a:solidFill>
            </a:endParaRPr>
          </a:p>
          <a:p>
            <a:pPr marL="342900" indent="-342900">
              <a:buAutoNum type="alphaLcParenR"/>
            </a:pPr>
            <a:endParaRPr lang="de-DE" sz="1600" dirty="0">
              <a:solidFill>
                <a:schemeClr val="tx1"/>
              </a:solidFill>
            </a:endParaRPr>
          </a:p>
          <a:p>
            <a:pPr marL="0"/>
            <a:endParaRPr lang="de-DE" sz="1600" b="1" dirty="0">
              <a:solidFill>
                <a:schemeClr val="tx1"/>
              </a:solidFill>
            </a:endParaRPr>
          </a:p>
          <a:p>
            <a:pPr marL="0"/>
            <a:endParaRPr lang="de-DE" sz="1600" b="1" dirty="0">
              <a:solidFill>
                <a:schemeClr val="tx1"/>
              </a:solidFill>
            </a:endParaRPr>
          </a:p>
          <a:p>
            <a:pPr marL="0" indent="0">
              <a:spcBef>
                <a:spcPts val="0"/>
              </a:spcBef>
              <a:buNone/>
            </a:pPr>
            <a:r>
              <a:rPr lang="de-DE" sz="1600" b="1" dirty="0">
                <a:solidFill>
                  <a:schemeClr val="tx1"/>
                </a:solidFill>
              </a:rPr>
              <a:t>Aufgabe 2</a:t>
            </a:r>
          </a:p>
          <a:p>
            <a:pPr marL="0">
              <a:spcBef>
                <a:spcPts val="0"/>
              </a:spcBef>
            </a:pPr>
            <a:r>
              <a:rPr lang="de-DE" sz="1600" dirty="0">
                <a:solidFill>
                  <a:schemeClr val="tx1"/>
                </a:solidFill>
              </a:rPr>
              <a:t>a) Ein Quader hat die Maße a = 3 cm, b = 4 cm und h = 5 cm. Berechne das Volumen des Quaders.</a:t>
            </a:r>
            <a:endParaRPr lang="de-DE" sz="1000" dirty="0">
              <a:solidFill>
                <a:schemeClr val="tx1"/>
              </a:solidFill>
            </a:endParaRPr>
          </a:p>
          <a:p>
            <a:pPr marL="0" indent="0">
              <a:spcBef>
                <a:spcPts val="0"/>
              </a:spcBef>
              <a:buNone/>
            </a:pPr>
            <a:r>
              <a:rPr lang="de-DE" sz="1600" dirty="0">
                <a:solidFill>
                  <a:schemeClr val="tx1"/>
                </a:solidFill>
              </a:rPr>
              <a:t>b) Die Oberfläche des Quaders soll farbig angestrichen werden. Der Maler möchte zur Sicherheit 20 % mehr Farbe kaufen, als eigentlich benötigt wird. Berechne, für welche Fläche er Farbe kaufen muss.</a:t>
            </a:r>
          </a:p>
          <a:p>
            <a:endParaRPr lang="de-DE" dirty="0"/>
          </a:p>
        </p:txBody>
      </p:sp>
      <p:sp>
        <p:nvSpPr>
          <p:cNvPr id="3" name="Textplatzhalter 2">
            <a:extLst>
              <a:ext uri="{FF2B5EF4-FFF2-40B4-BE49-F238E27FC236}">
                <a16:creationId xmlns:a16="http://schemas.microsoft.com/office/drawing/2014/main" id="{9840718A-4789-7AB6-9408-69EE1938E46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19FEE3B7-8AB2-5C60-A90E-1E5081D6405C}"/>
              </a:ext>
            </a:extLst>
          </p:cNvPr>
          <p:cNvSpPr>
            <a:spLocks noGrp="1"/>
          </p:cNvSpPr>
          <p:nvPr>
            <p:ph type="title"/>
          </p:nvPr>
        </p:nvSpPr>
        <p:spPr/>
        <p:txBody>
          <a:bodyPr>
            <a:normAutofit/>
          </a:bodyPr>
          <a:lstStyle/>
          <a:p>
            <a:r>
              <a:rPr lang="de-DE" dirty="0"/>
              <a:t>Quader - Oberfläche und Volumen</a:t>
            </a:r>
          </a:p>
        </p:txBody>
      </p:sp>
      <p:pic>
        <p:nvPicPr>
          <p:cNvPr id="17" name="Grafik 16" descr="Ein Bild, das Diagramm, Reihe, Design, Origami enthält.&#10;&#10;Automatisch generierte Beschreibung">
            <a:extLst>
              <a:ext uri="{FF2B5EF4-FFF2-40B4-BE49-F238E27FC236}">
                <a16:creationId xmlns:a16="http://schemas.microsoft.com/office/drawing/2014/main" id="{D74293A4-9467-92C9-FE3A-8D5A365A7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46" y="2101684"/>
            <a:ext cx="2958597" cy="1530505"/>
          </a:xfrm>
          <a:prstGeom prst="rect">
            <a:avLst/>
          </a:prstGeom>
        </p:spPr>
      </p:pic>
      <p:sp>
        <p:nvSpPr>
          <p:cNvPr id="19" name="Fußzeilenplatzhalter 5">
            <a:extLst>
              <a:ext uri="{FF2B5EF4-FFF2-40B4-BE49-F238E27FC236}">
                <a16:creationId xmlns:a16="http://schemas.microsoft.com/office/drawing/2014/main" id="{3A30A168-768E-3804-C204-DC45AB3A9E1D}"/>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7" name="Titel 3">
            <a:extLst>
              <a:ext uri="{FF2B5EF4-FFF2-40B4-BE49-F238E27FC236}">
                <a16:creationId xmlns:a16="http://schemas.microsoft.com/office/drawing/2014/main" id="{7911E7BA-909D-1F84-B07B-01715ADE9A08}"/>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3</a:t>
            </a:r>
          </a:p>
        </p:txBody>
      </p:sp>
      <p:grpSp>
        <p:nvGrpSpPr>
          <p:cNvPr id="6" name="Knopf3">
            <a:extLst>
              <a:ext uri="{FF2B5EF4-FFF2-40B4-BE49-F238E27FC236}">
                <a16:creationId xmlns:a16="http://schemas.microsoft.com/office/drawing/2014/main" id="{2A2AC81D-9185-447B-F5E3-53E18CAEFD08}"/>
              </a:ext>
            </a:extLst>
          </p:cNvPr>
          <p:cNvGrpSpPr/>
          <p:nvPr/>
        </p:nvGrpSpPr>
        <p:grpSpPr>
          <a:xfrm>
            <a:off x="9380848" y="2310011"/>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ACB72329-027F-1C13-E75A-4C52EB387AA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22">
              <a:extLst>
                <a:ext uri="{FF2B5EF4-FFF2-40B4-BE49-F238E27FC236}">
                  <a16:creationId xmlns:a16="http://schemas.microsoft.com/office/drawing/2014/main" id="{70E546CC-52E8-C769-0380-A96AA612CD3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1" name="Hilfe 3 Grafik">
            <a:extLst>
              <a:ext uri="{FF2B5EF4-FFF2-40B4-BE49-F238E27FC236}">
                <a16:creationId xmlns:a16="http://schemas.microsoft.com/office/drawing/2014/main" id="{A977C70B-F44E-C498-CB25-CB7F9FA1A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72215" y="1108999"/>
            <a:ext cx="7913745" cy="4487488"/>
          </a:xfrm>
          <a:prstGeom prst="rect">
            <a:avLst/>
          </a:prstGeom>
          <a:effectLst>
            <a:glow rad="190500">
              <a:schemeClr val="accent1">
                <a:lumMod val="20000"/>
                <a:lumOff val="80000"/>
                <a:alpha val="85000"/>
              </a:schemeClr>
            </a:glow>
          </a:effectLst>
        </p:spPr>
      </p:pic>
      <p:grpSp>
        <p:nvGrpSpPr>
          <p:cNvPr id="12" name="Knopf6">
            <a:extLst>
              <a:ext uri="{FF2B5EF4-FFF2-40B4-BE49-F238E27FC236}">
                <a16:creationId xmlns:a16="http://schemas.microsoft.com/office/drawing/2014/main" id="{1F9C5C3D-0BC8-A4DA-D2F1-96E4C9F6A015}"/>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49BBEC96-3AE7-BBBD-C928-E86E7F4CD5B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F7A53BAD-F2FD-8E4B-C951-34CDFE19D42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5" name="Hilfe 6 Grafik">
            <a:extLst>
              <a:ext uri="{FF2B5EF4-FFF2-40B4-BE49-F238E27FC236}">
                <a16:creationId xmlns:a16="http://schemas.microsoft.com/office/drawing/2014/main" id="{90EB3705-00F8-0CD1-24FB-C9A2351B91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4263009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1"/>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82051E-6 3.33333E-6 L -0.88093 3.33333E-6 " pathEditMode="relative" rAng="0" ptsTypes="AA">
                                      <p:cBhvr>
                                        <p:cTn id="15" dur="2000" fill="hold"/>
                                        <p:tgtEl>
                                          <p:spTgt spid="15"/>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2.82051E-6 3.33333E-6 " pathEditMode="relative" rAng="0" ptsTypes="AA">
                                      <p:cBhvr>
                                        <p:cTn id="19"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51EC471-7C54-5D91-E285-6BA28534A90C}"/>
                  </a:ext>
                </a:extLst>
              </p:cNvPr>
              <p:cNvSpPr>
                <a:spLocks noGrp="1"/>
              </p:cNvSpPr>
              <p:nvPr>
                <p:ph idx="1"/>
              </p:nvPr>
            </p:nvSpPr>
            <p:spPr>
              <a:xfrm>
                <a:off x="64289" y="1063034"/>
                <a:ext cx="9203968" cy="5174278"/>
              </a:xfrm>
            </p:spPr>
            <p:txBody>
              <a:bodyPr/>
              <a:lstStyle/>
              <a:p>
                <a:pPr marL="0" indent="0">
                  <a:buNone/>
                </a:pPr>
                <a:r>
                  <a:rPr lang="de-DE" sz="1600" b="1" dirty="0">
                    <a:solidFill>
                      <a:schemeClr val="tx1"/>
                    </a:solidFill>
                  </a:rPr>
                  <a:t>Aufgabe 1</a:t>
                </a:r>
                <a:r>
                  <a:rPr lang="de-DE" sz="1600" dirty="0">
                    <a:solidFill>
                      <a:schemeClr val="tx1"/>
                    </a:solidFill>
                  </a:rPr>
                  <a:t> </a:t>
                </a:r>
              </a:p>
              <a:p>
                <a:pPr marL="0" indent="0">
                  <a:spcBef>
                    <a:spcPts val="0"/>
                  </a:spcBef>
                  <a:buNone/>
                </a:pPr>
                <a:r>
                  <a:rPr lang="de-DE" sz="1600" dirty="0">
                    <a:solidFill>
                      <a:schemeClr val="tx1"/>
                    </a:solidFill>
                  </a:rPr>
                  <a:t>Ein Quader hat eine rechteckige Grundfläche mit den Seitenlängen a = 20 cm, </a:t>
                </a:r>
              </a:p>
              <a:p>
                <a:pPr marL="0" indent="0">
                  <a:spcBef>
                    <a:spcPts val="0"/>
                  </a:spcBef>
                  <a:buNone/>
                </a:pPr>
                <a:r>
                  <a:rPr lang="de-DE" sz="1600" dirty="0">
                    <a:solidFill>
                      <a:schemeClr val="tx1"/>
                    </a:solidFill>
                  </a:rPr>
                  <a:t>b = 15 cm und eine Höhe von c = 12 cm.</a:t>
                </a:r>
              </a:p>
              <a:p>
                <a:pPr marL="0"/>
                <a:r>
                  <a:rPr lang="de-DE" sz="1600" dirty="0">
                    <a:solidFill>
                      <a:schemeClr val="tx1"/>
                    </a:solidFill>
                  </a:rPr>
                  <a:t>a) Berechne das Volumen des Quaders.</a:t>
                </a:r>
              </a:p>
              <a:p>
                <a:pPr marL="0"/>
                <a:r>
                  <a:rPr lang="de-DE" sz="1600" b="0" kern="100" dirty="0">
                    <a:effectLst/>
                    <a:latin typeface="Cambria Math" panose="02040503050406030204" pitchFamily="18" charset="0"/>
                    <a:ea typeface="Cambria Math" panose="02040503050406030204" pitchFamily="18" charset="0"/>
                    <a:cs typeface="Times New Roman" panose="02020603050405020304" pitchFamily="18" charset="0"/>
                  </a:rPr>
                  <a:t>Formel: V = </a:t>
                </a:r>
                <a14:m>
                  <m:oMath xmlns:m="http://schemas.openxmlformats.org/officeDocument/2006/math">
                    <m:sSub>
                      <m:sSubPr>
                        <m:ctrlPr>
                          <a:rPr lang="de-DE"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𝐴</m:t>
                        </m:r>
                      </m:e>
                      <m:sub>
                        <m:r>
                          <a:rPr lang="de-DE" sz="1600" i="1">
                            <a:solidFill>
                              <a:schemeClr val="tx1"/>
                            </a:solidFill>
                            <a:latin typeface="Cambria Math" panose="02040503050406030204" pitchFamily="18" charset="0"/>
                          </a:rPr>
                          <m:t>𝐺</m:t>
                        </m:r>
                      </m:sub>
                    </m:sSub>
                  </m:oMath>
                </a14:m>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b="0" kern="100" dirty="0">
                    <a:effectLst/>
                    <a:latin typeface="Cambria Math" panose="02040503050406030204" pitchFamily="18" charset="0"/>
                    <a:ea typeface="Cambria Math" panose="02040503050406030204" pitchFamily="18" charset="0"/>
                    <a:cs typeface="Times New Roman" panose="02020603050405020304" pitchFamily="18" charset="0"/>
                  </a:rPr>
                  <a:t> h 	Rechnung: </a:t>
                </a:r>
                <a14:m>
                  <m:oMath xmlns:m="http://schemas.openxmlformats.org/officeDocument/2006/math">
                    <m:sSub>
                      <m:sSubPr>
                        <m:ctrlPr>
                          <a:rPr lang="de-DE"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𝐴</m:t>
                        </m:r>
                      </m:e>
                      <m:sub>
                        <m:r>
                          <a:rPr lang="de-DE" sz="1600" i="1">
                            <a:solidFill>
                              <a:schemeClr val="tx1"/>
                            </a:solidFill>
                            <a:latin typeface="Cambria Math" panose="02040503050406030204" pitchFamily="18" charset="0"/>
                          </a:rPr>
                          <m:t>𝐺</m:t>
                        </m:r>
                      </m:sub>
                    </m:sSub>
                  </m:oMath>
                </a14:m>
                <a:r>
                  <a:rPr lang="de-DE" sz="1600" dirty="0">
                    <a:ea typeface="Cambria Math" panose="02040503050406030204" pitchFamily="18" charset="0"/>
                  </a:rPr>
                  <a:t> = 20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ea typeface="Cambria Math" panose="02040503050406030204" pitchFamily="18" charset="0"/>
                  </a:rPr>
                  <a:t>15 = 300</a:t>
                </a:r>
                <a:endParaRPr lang="de-DE" sz="1600" b="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marL="0"/>
                <a:r>
                  <a:rPr lang="de-DE" sz="1600" b="0" kern="100" dirty="0">
                    <a:effectLst/>
                    <a:latin typeface="Cambria Math" panose="02040503050406030204" pitchFamily="18" charset="0"/>
                    <a:ea typeface="Cambria Math" panose="02040503050406030204" pitchFamily="18" charset="0"/>
                    <a:cs typeface="Times New Roman" panose="02020603050405020304" pitchFamily="18" charset="0"/>
                  </a:rPr>
                  <a:t>V = 300</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b="0" kern="100" dirty="0">
                    <a:effectLst/>
                    <a:latin typeface="Cambria Math" panose="02040503050406030204" pitchFamily="18" charset="0"/>
                    <a:ea typeface="Cambria Math" panose="02040503050406030204" pitchFamily="18" charset="0"/>
                    <a:cs typeface="Times New Roman" panose="02020603050405020304" pitchFamily="18" charset="0"/>
                  </a:rPr>
                  <a:t> 12</a:t>
                </a:r>
                <a:r>
                  <a:rPr lang="de-DE" sz="1600" dirty="0">
                    <a:ea typeface="Cambria Math" panose="02040503050406030204" pitchFamily="18" charset="0"/>
                  </a:rPr>
                  <a:t> </a:t>
                </a:r>
                <a:r>
                  <a:rPr lang="de-DE" sz="1600" b="0" kern="100" dirty="0">
                    <a:effectLst/>
                    <a:latin typeface="Cambria Math" panose="02040503050406030204" pitchFamily="18" charset="0"/>
                    <a:ea typeface="Cambria Math" panose="02040503050406030204" pitchFamily="18" charset="0"/>
                    <a:cs typeface="Times New Roman" panose="02020603050405020304" pitchFamily="18" charset="0"/>
                  </a:rPr>
                  <a:t>= 3.600 cm³</a:t>
                </a:r>
              </a:p>
              <a:p>
                <a:pPr marL="0"/>
                <a:endParaRPr lang="de-DE" sz="800" dirty="0">
                  <a:solidFill>
                    <a:schemeClr val="tx1"/>
                  </a:solidFill>
                </a:endParaRPr>
              </a:p>
              <a:p>
                <a:pPr marL="0"/>
                <a:r>
                  <a:rPr lang="de-DE" sz="1600" dirty="0">
                    <a:solidFill>
                      <a:schemeClr val="tx1"/>
                    </a:solidFill>
                  </a:rPr>
                  <a:t>b) Berechne die Oberfläche des Quaders.</a:t>
                </a:r>
              </a:p>
              <a:p>
                <a:pPr marL="0"/>
                <a:r>
                  <a:rPr lang="de-DE" sz="1600" dirty="0">
                    <a:solidFill>
                      <a:schemeClr val="tx1"/>
                    </a:solidFill>
                  </a:rPr>
                  <a:t>Formel:</a:t>
                </a:r>
                <a14:m>
                  <m:oMath xmlns:m="http://schemas.openxmlformats.org/officeDocument/2006/math">
                    <m:r>
                      <a:rPr lang="de-DE" sz="1600" b="0" i="0" smtClean="0">
                        <a:solidFill>
                          <a:schemeClr val="tx1"/>
                        </a:solidFill>
                        <a:latin typeface="Cambria Math" panose="02040503050406030204" pitchFamily="18" charset="0"/>
                      </a:rPr>
                      <m:t>  </m:t>
                    </m:r>
                    <m:sSub>
                      <m:sSubPr>
                        <m:ctrlPr>
                          <a:rPr lang="de-DE" sz="1600" i="1" smtClean="0">
                            <a:solidFill>
                              <a:schemeClr val="tx1"/>
                            </a:solidFill>
                            <a:latin typeface="Cambria Math" panose="02040503050406030204" pitchFamily="18" charset="0"/>
                          </a:rPr>
                        </m:ctrlPr>
                      </m:sSubPr>
                      <m:e>
                        <m:r>
                          <a:rPr lang="de-DE" sz="1600" b="0" i="1" smtClean="0">
                            <a:solidFill>
                              <a:schemeClr val="tx1"/>
                            </a:solidFill>
                            <a:latin typeface="Cambria Math" panose="02040503050406030204" pitchFamily="18" charset="0"/>
                          </a:rPr>
                          <m:t>𝐴</m:t>
                        </m:r>
                      </m:e>
                      <m:sub>
                        <m:r>
                          <a:rPr lang="de-DE" sz="1600" b="0" i="1" smtClean="0">
                            <a:solidFill>
                              <a:schemeClr val="tx1"/>
                            </a:solidFill>
                            <a:latin typeface="Cambria Math" panose="02040503050406030204" pitchFamily="18" charset="0"/>
                          </a:rPr>
                          <m:t>𝑂</m:t>
                        </m:r>
                      </m:sub>
                    </m:sSub>
                    <m:r>
                      <a:rPr lang="de-DE" sz="1600" b="0" i="1" smtClean="0">
                        <a:solidFill>
                          <a:schemeClr val="tx1"/>
                        </a:solidFill>
                        <a:latin typeface="Cambria Math" panose="02040503050406030204" pitchFamily="18" charset="0"/>
                      </a:rPr>
                      <m:t>=2</m:t>
                    </m:r>
                    <m:r>
                      <a:rPr lang="de-DE" sz="1600" b="0" i="1" smtClean="0">
                        <a:solidFill>
                          <a:schemeClr val="tx1"/>
                        </a:solidFill>
                        <a:latin typeface="Cambria Math" panose="02040503050406030204" pitchFamily="18" charset="0"/>
                      </a:rPr>
                      <m:t>𝑎𝑏</m:t>
                    </m:r>
                    <m:r>
                      <a:rPr lang="de-DE" sz="1600" b="0" i="1" smtClean="0">
                        <a:solidFill>
                          <a:schemeClr val="tx1"/>
                        </a:solidFill>
                        <a:latin typeface="Cambria Math" panose="02040503050406030204" pitchFamily="18" charset="0"/>
                      </a:rPr>
                      <m:t>+2</m:t>
                    </m:r>
                    <m:r>
                      <a:rPr lang="de-DE" sz="1600" b="0" i="1" smtClean="0">
                        <a:solidFill>
                          <a:schemeClr val="tx1"/>
                        </a:solidFill>
                        <a:latin typeface="Cambria Math" panose="02040503050406030204" pitchFamily="18" charset="0"/>
                      </a:rPr>
                      <m:t>𝑎𝑐</m:t>
                    </m:r>
                    <m:r>
                      <a:rPr lang="de-DE" sz="1600" b="0" i="1" smtClean="0">
                        <a:solidFill>
                          <a:schemeClr val="tx1"/>
                        </a:solidFill>
                        <a:latin typeface="Cambria Math" panose="02040503050406030204" pitchFamily="18" charset="0"/>
                      </a:rPr>
                      <m:t>+2</m:t>
                    </m:r>
                    <m:r>
                      <a:rPr lang="de-DE" sz="1600" b="0" i="1" smtClean="0">
                        <a:solidFill>
                          <a:schemeClr val="tx1"/>
                        </a:solidFill>
                        <a:latin typeface="Cambria Math" panose="02040503050406030204" pitchFamily="18" charset="0"/>
                      </a:rPr>
                      <m:t>𝑏𝑐</m:t>
                    </m:r>
                  </m:oMath>
                </a14:m>
                <a:r>
                  <a:rPr lang="de-DE" sz="1600" dirty="0">
                    <a:solidFill>
                      <a:schemeClr val="tx1"/>
                    </a:solidFill>
                  </a:rPr>
                  <a:t>	Rechnung: </a:t>
                </a:r>
                <a14:m>
                  <m:oMath xmlns:m="http://schemas.openxmlformats.org/officeDocument/2006/math">
                    <m:sSub>
                      <m:sSubPr>
                        <m:ctrlPr>
                          <a:rPr lang="de-DE"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𝐴</m:t>
                        </m:r>
                      </m:e>
                      <m:sub>
                        <m:r>
                          <a:rPr lang="de-DE" sz="1600" b="0" i="1" smtClean="0">
                            <a:solidFill>
                              <a:schemeClr val="tx1"/>
                            </a:solidFill>
                            <a:latin typeface="Cambria Math" panose="02040503050406030204" pitchFamily="18" charset="0"/>
                          </a:rPr>
                          <m:t>𝑂</m:t>
                        </m:r>
                      </m:sub>
                    </m:sSub>
                    <m:r>
                      <a:rPr lang="de-DE" sz="1600" i="1">
                        <a:solidFill>
                          <a:schemeClr val="tx1"/>
                        </a:solidFill>
                        <a:latin typeface="Cambria Math" panose="02040503050406030204" pitchFamily="18" charset="0"/>
                      </a:rPr>
                      <m:t>=</m:t>
                    </m:r>
                    <m:r>
                      <a:rPr lang="de-DE" sz="1600" b="0" i="1" smtClean="0">
                        <a:solidFill>
                          <a:schemeClr val="tx1"/>
                        </a:solidFill>
                        <a:latin typeface="Cambria Math" panose="02040503050406030204" pitchFamily="18" charset="0"/>
                      </a:rPr>
                      <m:t>600+480+360</m:t>
                    </m:r>
                  </m:oMath>
                </a14:m>
                <a:r>
                  <a:rPr lang="de-DE" sz="1600" dirty="0">
                    <a:solidFill>
                      <a:schemeClr val="tx1"/>
                    </a:solidFill>
                    <a:latin typeface="Cambria Math" panose="02040503050406030204" pitchFamily="18" charset="0"/>
                  </a:rPr>
                  <a:t>= 1440 cm²</a:t>
                </a:r>
                <a:endParaRPr lang="de-DE" sz="1600" i="1" dirty="0">
                  <a:solidFill>
                    <a:schemeClr val="tx1"/>
                  </a:solidFill>
                  <a:latin typeface="Cambria Math" panose="02040503050406030204" pitchFamily="18" charset="0"/>
                </a:endParaRPr>
              </a:p>
              <a:p>
                <a:pPr marL="0" indent="0">
                  <a:buNone/>
                </a:pPr>
                <a:endParaRPr lang="de-DE" sz="1600" b="1" dirty="0">
                  <a:solidFill>
                    <a:schemeClr val="tx1"/>
                  </a:solidFill>
                </a:endParaRPr>
              </a:p>
              <a:p>
                <a:pPr marL="0" indent="0">
                  <a:buNone/>
                </a:pPr>
                <a:r>
                  <a:rPr lang="de-DE" sz="1600" b="1" dirty="0">
                    <a:solidFill>
                      <a:schemeClr val="tx1"/>
                    </a:solidFill>
                  </a:rPr>
                  <a:t>Aufgabe 2</a:t>
                </a:r>
              </a:p>
              <a:p>
                <a:pPr marL="0"/>
                <a:r>
                  <a:rPr lang="de-DE" sz="1600" dirty="0">
                    <a:solidFill>
                      <a:schemeClr val="tx1"/>
                    </a:solidFill>
                  </a:rPr>
                  <a:t>a) Ein Quader hat die Maße a = 3 cm, b = 4 cm und h = 5 cm. Berechne das Volumen des Quaders.</a:t>
                </a:r>
              </a:p>
              <a:p>
                <a:pPr marL="0"/>
                <a:r>
                  <a:rPr lang="de-DE" sz="1600" dirty="0">
                    <a:solidFill>
                      <a:schemeClr val="tx1"/>
                    </a:solidFill>
                  </a:rPr>
                  <a:t>Formel: </a:t>
                </a:r>
                <a:r>
                  <a:rPr lang="de-DE" sz="1600" b="0" kern="100" dirty="0">
                    <a:effectLst/>
                    <a:ea typeface="Cambria Math" panose="02040503050406030204" pitchFamily="18" charset="0"/>
                    <a:cs typeface="Times New Roman" panose="02020603050405020304" pitchFamily="18" charset="0"/>
                  </a:rPr>
                  <a:t>V = a</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b="0" kern="100" dirty="0">
                    <a:effectLst/>
                    <a:ea typeface="Cambria Math" panose="02040503050406030204" pitchFamily="18" charset="0"/>
                    <a:cs typeface="Times New Roman" panose="02020603050405020304" pitchFamily="18" charset="0"/>
                  </a:rPr>
                  <a:t> b</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b="0" kern="100" dirty="0">
                    <a:effectLst/>
                    <a:ea typeface="Cambria Math" panose="02040503050406030204" pitchFamily="18" charset="0"/>
                    <a:cs typeface="Times New Roman" panose="02020603050405020304" pitchFamily="18" charset="0"/>
                  </a:rPr>
                  <a:t> h</a:t>
                </a:r>
                <a:r>
                  <a:rPr lang="de-DE" sz="1600" dirty="0">
                    <a:solidFill>
                      <a:schemeClr val="tx1"/>
                    </a:solidFill>
                  </a:rPr>
                  <a:t> 		Rechnung: </a:t>
                </a:r>
                <a:r>
                  <a:rPr lang="de-DE" sz="1600" kern="100" dirty="0">
                    <a:ea typeface="Cambria Math" panose="02040503050406030204" pitchFamily="18" charset="0"/>
                    <a:cs typeface="Times New Roman" panose="02020603050405020304" pitchFamily="18" charset="0"/>
                  </a:rPr>
                  <a:t>V = 3</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kern="100" dirty="0">
                    <a:ea typeface="Cambria Math" panose="02040503050406030204" pitchFamily="18" charset="0"/>
                    <a:cs typeface="Times New Roman" panose="02020603050405020304" pitchFamily="18" charset="0"/>
                  </a:rPr>
                  <a:t> 4</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kern="100" dirty="0">
                    <a:ea typeface="Cambria Math" panose="02040503050406030204" pitchFamily="18" charset="0"/>
                    <a:cs typeface="Times New Roman" panose="02020603050405020304" pitchFamily="18" charset="0"/>
                  </a:rPr>
                  <a:t> 5 = 60 cm³</a:t>
                </a:r>
                <a:endParaRPr lang="de-DE" sz="1600" dirty="0">
                  <a:solidFill>
                    <a:schemeClr val="tx1"/>
                  </a:solidFill>
                </a:endParaRPr>
              </a:p>
              <a:p>
                <a:pPr marL="0" indent="0">
                  <a:buNone/>
                </a:pPr>
                <a:r>
                  <a:rPr lang="de-DE" sz="1600" dirty="0">
                    <a:solidFill>
                      <a:schemeClr val="tx1"/>
                    </a:solidFill>
                  </a:rPr>
                  <a:t>b) Die Oberfläche des Quaders soll farbig angestrichen werden. Der Maler möchte zur Sicherheit 20% mehr Farbe kaufen, als eigentlich benötigt wird. Berechne, für wie viele cm² er Farbe kaufen muss.</a:t>
                </a:r>
              </a:p>
              <a:p>
                <a:pPr marL="0"/>
                <a:r>
                  <a:rPr lang="de-DE" sz="1600" dirty="0">
                    <a:solidFill>
                      <a:schemeClr val="tx1"/>
                    </a:solidFill>
                  </a:rPr>
                  <a:t>Formel:</a:t>
                </a:r>
                <a:r>
                  <a:rPr lang="de-DE" sz="1600" b="0" kern="100" dirty="0">
                    <a:effectLst/>
                    <a:ea typeface="Cambria Math" panose="02040503050406030204" pitchFamily="18" charset="0"/>
                    <a:cs typeface="Times New Roman" panose="02020603050405020304" pitchFamily="18" charset="0"/>
                  </a:rPr>
                  <a:t> </a:t>
                </a:r>
                <a14:m>
                  <m:oMath xmlns:m="http://schemas.openxmlformats.org/officeDocument/2006/math">
                    <m:sSub>
                      <m:sSubPr>
                        <m:ctrlPr>
                          <a:rPr lang="de-DE" sz="1600" i="1" smtClean="0">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𝐴</m:t>
                        </m:r>
                      </m:e>
                      <m:sub>
                        <m:r>
                          <a:rPr lang="de-DE" sz="1600" i="1">
                            <a:solidFill>
                              <a:schemeClr val="tx1"/>
                            </a:solidFill>
                            <a:latin typeface="Cambria Math" panose="02040503050406030204" pitchFamily="18" charset="0"/>
                          </a:rPr>
                          <m:t>𝑂</m:t>
                        </m:r>
                      </m:sub>
                    </m:sSub>
                  </m:oMath>
                </a14:m>
                <a:r>
                  <a:rPr lang="de-DE" sz="1600" b="0" kern="100" dirty="0">
                    <a:solidFill>
                      <a:schemeClr val="tx1"/>
                    </a:solidFill>
                    <a:effectLst/>
                    <a:ea typeface="Cambria Math" panose="02040503050406030204" pitchFamily="18" charset="0"/>
                    <a:cs typeface="Times New Roman" panose="02020603050405020304" pitchFamily="18" charset="0"/>
                  </a:rPr>
                  <a:t> = 2ah</a:t>
                </a:r>
                <a:r>
                  <a:rPr lang="de-DE" sz="1600" dirty="0">
                    <a:solidFill>
                      <a:schemeClr val="tx1"/>
                    </a:solidFill>
                    <a:ea typeface="Cambria Math" panose="02040503050406030204" pitchFamily="18" charset="0"/>
                  </a:rPr>
                  <a:t> +</a:t>
                </a:r>
                <a:r>
                  <a:rPr lang="de-DE" sz="1600" b="0" kern="100" dirty="0">
                    <a:solidFill>
                      <a:schemeClr val="tx1"/>
                    </a:solidFill>
                    <a:effectLst/>
                    <a:ea typeface="Cambria Math" panose="02040503050406030204" pitchFamily="18" charset="0"/>
                    <a:cs typeface="Times New Roman" panose="02020603050405020304" pitchFamily="18" charset="0"/>
                  </a:rPr>
                  <a:t> 2bh</a:t>
                </a:r>
                <a:r>
                  <a:rPr lang="de-DE" sz="1600" dirty="0">
                    <a:solidFill>
                      <a:schemeClr val="tx1"/>
                    </a:solidFill>
                    <a:ea typeface="Cambria Math" panose="02040503050406030204" pitchFamily="18" charset="0"/>
                  </a:rPr>
                  <a:t> +</a:t>
                </a:r>
                <a:r>
                  <a:rPr lang="de-DE" sz="1600" b="0" kern="100" dirty="0">
                    <a:solidFill>
                      <a:schemeClr val="tx1"/>
                    </a:solidFill>
                    <a:effectLst/>
                    <a:ea typeface="Cambria Math" panose="02040503050406030204" pitchFamily="18" charset="0"/>
                    <a:cs typeface="Times New Roman" panose="02020603050405020304" pitchFamily="18" charset="0"/>
                  </a:rPr>
                  <a:t> </a:t>
                </a:r>
                <a:r>
                  <a:rPr lang="de-DE" sz="1600" kern="100" dirty="0">
                    <a:solidFill>
                      <a:schemeClr val="tx1"/>
                    </a:solidFill>
                    <a:ea typeface="Cambria Math" panose="02040503050406030204" pitchFamily="18" charset="0"/>
                    <a:cs typeface="Times New Roman" panose="02020603050405020304" pitchFamily="18" charset="0"/>
                  </a:rPr>
                  <a:t>2ab</a:t>
                </a:r>
                <a:r>
                  <a:rPr lang="de-DE" sz="1600" kern="100" dirty="0">
                    <a:ea typeface="Cambria Math" panose="02040503050406030204" pitchFamily="18" charset="0"/>
                    <a:cs typeface="Times New Roman" panose="02020603050405020304" pitchFamily="18" charset="0"/>
                  </a:rPr>
                  <a:t>	Rechnung:	</a:t>
                </a:r>
                <a:r>
                  <a:rPr lang="de-DE" sz="1600" dirty="0">
                    <a:solidFill>
                      <a:schemeClr val="tx1"/>
                    </a:solidFill>
                  </a:rPr>
                  <a:t> </a:t>
                </a:r>
                <a14:m>
                  <m:oMath xmlns:m="http://schemas.openxmlformats.org/officeDocument/2006/math">
                    <m:sSub>
                      <m:sSubPr>
                        <m:ctrlPr>
                          <a:rPr lang="de-DE" sz="1600" i="1" smtClean="0">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𝐴</m:t>
                        </m:r>
                      </m:e>
                      <m:sub>
                        <m:r>
                          <a:rPr lang="de-DE" sz="1600" i="1">
                            <a:solidFill>
                              <a:schemeClr val="tx1"/>
                            </a:solidFill>
                            <a:latin typeface="Cambria Math" panose="02040503050406030204" pitchFamily="18" charset="0"/>
                          </a:rPr>
                          <m:t>𝑂</m:t>
                        </m:r>
                      </m:sub>
                    </m:sSub>
                  </m:oMath>
                </a14:m>
                <a:r>
                  <a:rPr lang="de-DE" sz="1600" kern="100" dirty="0">
                    <a:solidFill>
                      <a:schemeClr val="tx1"/>
                    </a:solidFill>
                    <a:ea typeface="Cambria Math" panose="02040503050406030204" pitchFamily="18" charset="0"/>
                    <a:cs typeface="Times New Roman" panose="02020603050405020304" pitchFamily="18" charset="0"/>
                  </a:rPr>
                  <a:t> = 2</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kern="100" dirty="0">
                    <a:solidFill>
                      <a:schemeClr val="tx1"/>
                    </a:solidFill>
                    <a:ea typeface="Cambria Math" panose="02040503050406030204" pitchFamily="18" charset="0"/>
                    <a:cs typeface="Times New Roman" panose="02020603050405020304" pitchFamily="18" charset="0"/>
                  </a:rPr>
                  <a:t> 3</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dirty="0">
                    <a:solidFill>
                      <a:schemeClr val="tx1"/>
                    </a:solidFill>
                    <a:ea typeface="Cambria Math" panose="02040503050406030204" pitchFamily="18" charset="0"/>
                  </a:rPr>
                  <a:t> 5 +</a:t>
                </a:r>
                <a:r>
                  <a:rPr lang="de-DE" sz="1600" kern="100" dirty="0">
                    <a:solidFill>
                      <a:schemeClr val="tx1"/>
                    </a:solidFill>
                    <a:ea typeface="Cambria Math" panose="02040503050406030204" pitchFamily="18" charset="0"/>
                    <a:cs typeface="Times New Roman" panose="02020603050405020304" pitchFamily="18" charset="0"/>
                  </a:rPr>
                  <a:t> 2</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kern="100" dirty="0">
                    <a:solidFill>
                      <a:schemeClr val="tx1"/>
                    </a:solidFill>
                    <a:ea typeface="Cambria Math" panose="02040503050406030204" pitchFamily="18" charset="0"/>
                    <a:cs typeface="Times New Roman" panose="02020603050405020304" pitchFamily="18" charset="0"/>
                  </a:rPr>
                  <a:t> 4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dirty="0">
                    <a:solidFill>
                      <a:schemeClr val="tx1"/>
                    </a:solidFill>
                    <a:ea typeface="Cambria Math" panose="02040503050406030204" pitchFamily="18" charset="0"/>
                  </a:rPr>
                  <a:t> 5 +</a:t>
                </a:r>
                <a:r>
                  <a:rPr lang="de-DE" sz="1600" kern="100" dirty="0">
                    <a:solidFill>
                      <a:schemeClr val="tx1"/>
                    </a:solidFill>
                    <a:ea typeface="Cambria Math" panose="02040503050406030204" pitchFamily="18" charset="0"/>
                    <a:cs typeface="Times New Roman" panose="02020603050405020304" pitchFamily="18" charset="0"/>
                  </a:rPr>
                  <a:t> 2</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kern="100" dirty="0">
                    <a:solidFill>
                      <a:schemeClr val="tx1"/>
                    </a:solidFill>
                    <a:ea typeface="Cambria Math" panose="02040503050406030204" pitchFamily="18" charset="0"/>
                    <a:cs typeface="Times New Roman" panose="02020603050405020304" pitchFamily="18" charset="0"/>
                  </a:rPr>
                  <a:t> 3</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kern="100" dirty="0">
                    <a:solidFill>
                      <a:schemeClr val="tx1"/>
                    </a:solidFill>
                    <a:ea typeface="Cambria Math" panose="02040503050406030204" pitchFamily="18" charset="0"/>
                    <a:cs typeface="Times New Roman" panose="02020603050405020304" pitchFamily="18" charset="0"/>
                  </a:rPr>
                  <a:t> 4 = 94 cm²</a:t>
                </a:r>
              </a:p>
              <a:p>
                <a:pPr marL="0"/>
                <a:r>
                  <a:rPr lang="de-DE" sz="1600" kern="100" dirty="0">
                    <a:solidFill>
                      <a:schemeClr val="tx1"/>
                    </a:solidFill>
                    <a:ea typeface="Cambria Math" panose="02040503050406030204" pitchFamily="18" charset="0"/>
                    <a:cs typeface="Times New Roman" panose="02020603050405020304" pitchFamily="18" charset="0"/>
                  </a:rPr>
                  <a:t>					          94</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kern="100" dirty="0">
                    <a:solidFill>
                      <a:schemeClr val="tx1"/>
                    </a:solidFill>
                    <a:ea typeface="Cambria Math" panose="02040503050406030204" pitchFamily="18" charset="0"/>
                    <a:cs typeface="Times New Roman" panose="02020603050405020304" pitchFamily="18" charset="0"/>
                  </a:rPr>
                  <a:t> 1,2 = 112,8</a:t>
                </a:r>
              </a:p>
              <a:p>
                <a:pPr marL="0"/>
                <a:r>
                  <a:rPr lang="de-DE" sz="1600" kern="100" dirty="0">
                    <a:ea typeface="Cambria Math" panose="02040503050406030204" pitchFamily="18" charset="0"/>
                    <a:cs typeface="Times New Roman" panose="02020603050405020304" pitchFamily="18" charset="0"/>
                  </a:rPr>
                  <a:t>Der Maler muss für 112,8 cm² Farbe kaufen</a:t>
                </a:r>
                <a:r>
                  <a:rPr lang="de-DE" sz="1600" kern="100" dirty="0">
                    <a:latin typeface="Cambria Math" panose="02040503050406030204" pitchFamily="18" charset="0"/>
                    <a:ea typeface="Cambria Math" panose="02040503050406030204" pitchFamily="18" charset="0"/>
                    <a:cs typeface="Times New Roman" panose="02020603050405020304" pitchFamily="18" charset="0"/>
                  </a:rPr>
                  <a:t>.  </a:t>
                </a:r>
                <a:r>
                  <a:rPr lang="de-DE" sz="1600" dirty="0">
                    <a:solidFill>
                      <a:schemeClr val="tx1"/>
                    </a:solidFill>
                  </a:rPr>
                  <a:t> </a:t>
                </a:r>
              </a:p>
              <a:p>
                <a:endParaRPr lang="de-DE" sz="1600" dirty="0"/>
              </a:p>
            </p:txBody>
          </p:sp>
        </mc:Choice>
        <mc:Fallback xmlns="">
          <p:sp>
            <p:nvSpPr>
              <p:cNvPr id="2" name="Inhaltsplatzhalter 1">
                <a:extLst>
                  <a:ext uri="{FF2B5EF4-FFF2-40B4-BE49-F238E27FC236}">
                    <a16:creationId xmlns:a16="http://schemas.microsoft.com/office/drawing/2014/main" id="{651EC471-7C54-5D91-E285-6BA28534A90C}"/>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9840718A-4789-7AB6-9408-69EE1938E46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19FEE3B7-8AB2-5C60-A90E-1E5081D6405C}"/>
              </a:ext>
            </a:extLst>
          </p:cNvPr>
          <p:cNvSpPr>
            <a:spLocks noGrp="1"/>
          </p:cNvSpPr>
          <p:nvPr>
            <p:ph type="title"/>
          </p:nvPr>
        </p:nvSpPr>
        <p:spPr/>
        <p:txBody>
          <a:bodyPr>
            <a:normAutofit/>
          </a:bodyPr>
          <a:lstStyle/>
          <a:p>
            <a:r>
              <a:rPr lang="de-DE" dirty="0"/>
              <a:t>Lösung</a:t>
            </a:r>
          </a:p>
        </p:txBody>
      </p:sp>
      <p:pic>
        <p:nvPicPr>
          <p:cNvPr id="8" name="Grafik 7" descr="Ein Bild, das Diagramm, Reihe, Design, Origami enthält.&#10;&#10;Automatisch generierte Beschreibung">
            <a:extLst>
              <a:ext uri="{FF2B5EF4-FFF2-40B4-BE49-F238E27FC236}">
                <a16:creationId xmlns:a16="http://schemas.microsoft.com/office/drawing/2014/main" id="{9FCE57BD-0A21-932A-32B1-1A7598743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823" y="1625797"/>
            <a:ext cx="2958597" cy="1530505"/>
          </a:xfrm>
          <a:prstGeom prst="rect">
            <a:avLst/>
          </a:prstGeom>
        </p:spPr>
      </p:pic>
      <p:sp>
        <p:nvSpPr>
          <p:cNvPr id="10" name="Fußzeilenplatzhalter 5">
            <a:extLst>
              <a:ext uri="{FF2B5EF4-FFF2-40B4-BE49-F238E27FC236}">
                <a16:creationId xmlns:a16="http://schemas.microsoft.com/office/drawing/2014/main" id="{5ADBEEEA-CB10-D3D2-7EA7-651B0C4F0AFB}"/>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6" name="Titel 3">
            <a:extLst>
              <a:ext uri="{FF2B5EF4-FFF2-40B4-BE49-F238E27FC236}">
                <a16:creationId xmlns:a16="http://schemas.microsoft.com/office/drawing/2014/main" id="{94B7C4D5-C0C8-BB92-E84D-AA5DEC1100C6}"/>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3</a:t>
            </a:r>
          </a:p>
        </p:txBody>
      </p:sp>
    </p:spTree>
    <p:extLst>
      <p:ext uri="{BB962C8B-B14F-4D97-AF65-F5344CB8AC3E}">
        <p14:creationId xmlns:p14="http://schemas.microsoft.com/office/powerpoint/2010/main" val="262807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D9F800E-BBD8-006E-E34A-59C6C1AA4AAB}"/>
              </a:ext>
            </a:extLst>
          </p:cNvPr>
          <p:cNvSpPr>
            <a:spLocks noGrp="1"/>
          </p:cNvSpPr>
          <p:nvPr>
            <p:ph idx="1"/>
          </p:nvPr>
        </p:nvSpPr>
        <p:spPr>
          <a:xfrm>
            <a:off x="64289" y="1063034"/>
            <a:ext cx="9203968" cy="5174278"/>
          </a:xfrm>
        </p:spPr>
        <p:txBody>
          <a:bodyPr/>
          <a:lstStyle/>
          <a:p>
            <a:pPr marL="0" algn="just"/>
            <a:r>
              <a:rPr lang="de-DE" sz="1600" b="1" dirty="0">
                <a:solidFill>
                  <a:schemeClr val="tx1"/>
                </a:solidFill>
              </a:rPr>
              <a:t>Aufgabe 1</a:t>
            </a:r>
          </a:p>
          <a:p>
            <a:pPr marL="0"/>
            <a:r>
              <a:rPr lang="de-DE" sz="1600" dirty="0"/>
              <a:t>Ein Prisma besitzt als Grundfläche ein gleichseitiges Dreieck mit einer Fläche von 15 cm². </a:t>
            </a:r>
          </a:p>
          <a:p>
            <a:pPr marL="0"/>
            <a:r>
              <a:rPr lang="de-DE" sz="1600" dirty="0"/>
              <a:t>Es besitzt drei Rechtecke, die die Mantelfläche bilden, mit jeweils 60 cm². </a:t>
            </a:r>
          </a:p>
          <a:p>
            <a:pPr marL="0" indent="0" algn="just">
              <a:buNone/>
            </a:pPr>
            <a:r>
              <a:rPr lang="de-DE" sz="1600" dirty="0"/>
              <a:t>a) Berechne die Oberfläche des Prismas.</a:t>
            </a:r>
          </a:p>
          <a:p>
            <a:pPr marL="0" indent="0" algn="just">
              <a:buNone/>
            </a:pPr>
            <a:r>
              <a:rPr lang="de-DE" sz="1600" dirty="0"/>
              <a:t>b) Die Höhe des Prismas beträgt ungefähr 10 cm. </a:t>
            </a:r>
          </a:p>
          <a:p>
            <a:pPr marL="0" indent="0" algn="just">
              <a:buNone/>
            </a:pPr>
            <a:r>
              <a:rPr lang="de-DE" sz="1600" dirty="0"/>
              <a:t>Berechne das Volumen des Prismas und </a:t>
            </a:r>
          </a:p>
          <a:p>
            <a:pPr marL="0" indent="0" algn="just">
              <a:buNone/>
            </a:pPr>
            <a:r>
              <a:rPr lang="de-DE" sz="1600" dirty="0"/>
              <a:t>zeichne die Höhe in das Schrägbild ein.</a:t>
            </a:r>
          </a:p>
          <a:p>
            <a:pPr marL="0" indent="0" algn="just">
              <a:buNone/>
            </a:pPr>
            <a:endParaRPr lang="de-DE" sz="1000" dirty="0"/>
          </a:p>
          <a:p>
            <a:r>
              <a:rPr lang="de-DE" sz="1600" b="1" dirty="0">
                <a:solidFill>
                  <a:schemeClr val="tx1"/>
                </a:solidFill>
                <a:latin typeface="Calibri" panose="020F0502020204030204" pitchFamily="34" charset="0"/>
                <a:cs typeface="Calibri" panose="020F0502020204030204" pitchFamily="34" charset="0"/>
              </a:rPr>
              <a:t>Aufgabe 2 </a:t>
            </a:r>
            <a:r>
              <a:rPr lang="de-DE" sz="1600" dirty="0">
                <a:solidFill>
                  <a:schemeClr val="tx1"/>
                </a:solidFill>
                <a:latin typeface="Calibri" panose="020F0502020204030204" pitchFamily="34" charset="0"/>
                <a:cs typeface="Calibri" panose="020F0502020204030204" pitchFamily="34" charset="0"/>
              </a:rPr>
              <a:t>[MSA</a:t>
            </a:r>
            <a:r>
              <a:rPr lang="de-DE" sz="1600" b="1" dirty="0">
                <a:solidFill>
                  <a:schemeClr val="tx1"/>
                </a:solidFill>
                <a:latin typeface="Calibri" panose="020F0502020204030204" pitchFamily="34" charset="0"/>
                <a:cs typeface="Calibri" panose="020F0502020204030204" pitchFamily="34" charset="0"/>
              </a:rPr>
              <a:t> </a:t>
            </a:r>
            <a:r>
              <a:rPr lang="de-DE" sz="1600" dirty="0">
                <a:solidFill>
                  <a:schemeClr val="tx1"/>
                </a:solidFill>
                <a:latin typeface="Calibri" panose="020F0502020204030204" pitchFamily="34" charset="0"/>
                <a:cs typeface="Calibri" panose="020F0502020204030204" pitchFamily="34" charset="0"/>
              </a:rPr>
              <a:t>2014 N A3]</a:t>
            </a:r>
          </a:p>
          <a:p>
            <a:r>
              <a:rPr lang="de-DE" sz="1600" dirty="0"/>
              <a:t>Frank hat aus Brettern einen Sandkasten gebaut. Die Grundfläche </a:t>
            </a:r>
          </a:p>
          <a:p>
            <a:r>
              <a:rPr lang="de-DE" sz="1600" dirty="0"/>
              <a:t>hat die Form eines gleichschenkligen Trapezes mit folgenden Maßen.</a:t>
            </a:r>
          </a:p>
          <a:p>
            <a:r>
              <a:rPr lang="de-DE" sz="1600" dirty="0"/>
              <a:t>a) Weise nach, dass die </a:t>
            </a:r>
          </a:p>
          <a:p>
            <a:r>
              <a:rPr lang="de-DE" sz="1600" dirty="0"/>
              <a:t>Grundfläche des Sandkastens 4,16 m² groß ist.</a:t>
            </a:r>
          </a:p>
          <a:p>
            <a:r>
              <a:rPr lang="de-DE" sz="1600" dirty="0"/>
              <a:t>b) Der Sandkasten soll bis zu einer Höhe von 0,20 m </a:t>
            </a:r>
          </a:p>
          <a:p>
            <a:r>
              <a:rPr lang="de-DE" sz="1600" dirty="0"/>
              <a:t>mit Spielsand aufgefüllt werden. </a:t>
            </a:r>
          </a:p>
          <a:p>
            <a:r>
              <a:rPr lang="de-DE" sz="1600" dirty="0"/>
              <a:t>Berechne, wie viele Kubikmeter Spielsand benötigt werden.</a:t>
            </a:r>
          </a:p>
          <a:p>
            <a:endParaRPr lang="de-DE" sz="1600" dirty="0"/>
          </a:p>
        </p:txBody>
      </p:sp>
      <p:sp>
        <p:nvSpPr>
          <p:cNvPr id="3" name="Textplatzhalter 2">
            <a:extLst>
              <a:ext uri="{FF2B5EF4-FFF2-40B4-BE49-F238E27FC236}">
                <a16:creationId xmlns:a16="http://schemas.microsoft.com/office/drawing/2014/main" id="{F077628B-C47F-06E6-3A92-CFEBF3A63AB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C1D2334F-AA53-8665-4E43-1E9A0B231FD4}"/>
              </a:ext>
            </a:extLst>
          </p:cNvPr>
          <p:cNvSpPr>
            <a:spLocks noGrp="1"/>
          </p:cNvSpPr>
          <p:nvPr>
            <p:ph type="title"/>
          </p:nvPr>
        </p:nvSpPr>
        <p:spPr/>
        <p:txBody>
          <a:bodyPr>
            <a:normAutofit/>
          </a:bodyPr>
          <a:lstStyle/>
          <a:p>
            <a:r>
              <a:rPr lang="de-DE" dirty="0"/>
              <a:t>Prismen - Oberfläche und Volumen</a:t>
            </a:r>
          </a:p>
        </p:txBody>
      </p:sp>
      <p:pic>
        <p:nvPicPr>
          <p:cNvPr id="6" name="Grafik 5" descr="Ein Bild, das Diagramm, Reihe, parallel, technische Zeichnung enthält.&#10;&#10;Automatisch generierte Beschreibung">
            <a:extLst>
              <a:ext uri="{FF2B5EF4-FFF2-40B4-BE49-F238E27FC236}">
                <a16:creationId xmlns:a16="http://schemas.microsoft.com/office/drawing/2014/main" id="{44EDD65B-E1D1-563B-7CB2-9B4940820937}"/>
              </a:ext>
            </a:extLst>
          </p:cNvPr>
          <p:cNvPicPr>
            <a:picLocks noChangeAspect="1"/>
          </p:cNvPicPr>
          <p:nvPr/>
        </p:nvPicPr>
        <p:blipFill rotWithShape="1">
          <a:blip r:embed="rId2">
            <a:extLst>
              <a:ext uri="{28A0092B-C50C-407E-A947-70E740481C1C}">
                <a14:useLocalDpi xmlns:a14="http://schemas.microsoft.com/office/drawing/2010/main" val="0"/>
              </a:ext>
            </a:extLst>
          </a:blip>
          <a:srcRect l="4073" r="2030"/>
          <a:stretch/>
        </p:blipFill>
        <p:spPr>
          <a:xfrm>
            <a:off x="6033121" y="3820722"/>
            <a:ext cx="3166690" cy="2200566"/>
          </a:xfrm>
          <a:prstGeom prst="rect">
            <a:avLst/>
          </a:prstGeom>
        </p:spPr>
      </p:pic>
      <p:sp>
        <p:nvSpPr>
          <p:cNvPr id="21" name="Textfeld 20">
            <a:extLst>
              <a:ext uri="{FF2B5EF4-FFF2-40B4-BE49-F238E27FC236}">
                <a16:creationId xmlns:a16="http://schemas.microsoft.com/office/drawing/2014/main" id="{00CEEAB6-918F-1826-2F5B-DD0E0BC25157}"/>
              </a:ext>
            </a:extLst>
          </p:cNvPr>
          <p:cNvSpPr txBox="1"/>
          <p:nvPr/>
        </p:nvSpPr>
        <p:spPr>
          <a:xfrm>
            <a:off x="6958650" y="3872081"/>
            <a:ext cx="370614" cy="276999"/>
          </a:xfrm>
          <a:prstGeom prst="rect">
            <a:avLst/>
          </a:prstGeom>
          <a:noFill/>
        </p:spPr>
        <p:txBody>
          <a:bodyPr wrap="none" rtlCol="0">
            <a:spAutoFit/>
          </a:bodyPr>
          <a:lstStyle/>
          <a:p>
            <a:r>
              <a:rPr lang="de-DE" sz="1200" dirty="0"/>
              <a:t>a =</a:t>
            </a:r>
          </a:p>
        </p:txBody>
      </p:sp>
      <p:sp>
        <p:nvSpPr>
          <p:cNvPr id="23" name="Textfeld 22">
            <a:extLst>
              <a:ext uri="{FF2B5EF4-FFF2-40B4-BE49-F238E27FC236}">
                <a16:creationId xmlns:a16="http://schemas.microsoft.com/office/drawing/2014/main" id="{70134729-1128-22EF-BB12-646CF557034B}"/>
              </a:ext>
            </a:extLst>
          </p:cNvPr>
          <p:cNvSpPr txBox="1"/>
          <p:nvPr/>
        </p:nvSpPr>
        <p:spPr>
          <a:xfrm>
            <a:off x="8608422" y="4736177"/>
            <a:ext cx="377026" cy="276999"/>
          </a:xfrm>
          <a:prstGeom prst="rect">
            <a:avLst/>
          </a:prstGeom>
          <a:noFill/>
        </p:spPr>
        <p:txBody>
          <a:bodyPr wrap="none" rtlCol="0">
            <a:spAutoFit/>
          </a:bodyPr>
          <a:lstStyle/>
          <a:p>
            <a:r>
              <a:rPr lang="de-DE" sz="1200" dirty="0"/>
              <a:t>h =</a:t>
            </a:r>
          </a:p>
        </p:txBody>
      </p:sp>
      <p:sp>
        <p:nvSpPr>
          <p:cNvPr id="24" name="Textfeld 23">
            <a:extLst>
              <a:ext uri="{FF2B5EF4-FFF2-40B4-BE49-F238E27FC236}">
                <a16:creationId xmlns:a16="http://schemas.microsoft.com/office/drawing/2014/main" id="{B859035D-6EDA-BC0E-9533-37FF6A5C7283}"/>
              </a:ext>
            </a:extLst>
          </p:cNvPr>
          <p:cNvSpPr txBox="1"/>
          <p:nvPr/>
        </p:nvSpPr>
        <p:spPr>
          <a:xfrm>
            <a:off x="6969224" y="5445224"/>
            <a:ext cx="362600" cy="276999"/>
          </a:xfrm>
          <a:prstGeom prst="rect">
            <a:avLst/>
          </a:prstGeom>
          <a:noFill/>
        </p:spPr>
        <p:txBody>
          <a:bodyPr wrap="none" rtlCol="0">
            <a:spAutoFit/>
          </a:bodyPr>
          <a:lstStyle/>
          <a:p>
            <a:r>
              <a:rPr lang="de-DE" sz="1200" dirty="0"/>
              <a:t>c =</a:t>
            </a:r>
          </a:p>
        </p:txBody>
      </p:sp>
      <p:sp>
        <p:nvSpPr>
          <p:cNvPr id="28" name="Fußzeilenplatzhalter 5">
            <a:extLst>
              <a:ext uri="{FF2B5EF4-FFF2-40B4-BE49-F238E27FC236}">
                <a16:creationId xmlns:a16="http://schemas.microsoft.com/office/drawing/2014/main" id="{F2627227-C5B7-57CB-B1EE-E8A7330D2A09}"/>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8" name="Titel 3">
            <a:extLst>
              <a:ext uri="{FF2B5EF4-FFF2-40B4-BE49-F238E27FC236}">
                <a16:creationId xmlns:a16="http://schemas.microsoft.com/office/drawing/2014/main" id="{339C1C84-AB65-C5CC-68B6-2EEC1B884F64}"/>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4</a:t>
            </a:r>
          </a:p>
        </p:txBody>
      </p:sp>
      <p:pic>
        <p:nvPicPr>
          <p:cNvPr id="22" name="Grafik 21">
            <a:extLst>
              <a:ext uri="{FF2B5EF4-FFF2-40B4-BE49-F238E27FC236}">
                <a16:creationId xmlns:a16="http://schemas.microsoft.com/office/drawing/2014/main" id="{7F8ACD84-F5AF-EC31-6748-91C6C71A4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104" y="1718665"/>
            <a:ext cx="2448272" cy="1804546"/>
          </a:xfrm>
          <a:prstGeom prst="rect">
            <a:avLst/>
          </a:prstGeom>
        </p:spPr>
      </p:pic>
      <p:grpSp>
        <p:nvGrpSpPr>
          <p:cNvPr id="13" name="Knopf4">
            <a:extLst>
              <a:ext uri="{FF2B5EF4-FFF2-40B4-BE49-F238E27FC236}">
                <a16:creationId xmlns:a16="http://schemas.microsoft.com/office/drawing/2014/main" id="{131D445D-2892-E866-79BD-2239611CD4FC}"/>
              </a:ext>
            </a:extLst>
          </p:cNvPr>
          <p:cNvGrpSpPr/>
          <p:nvPr/>
        </p:nvGrpSpPr>
        <p:grpSpPr>
          <a:xfrm>
            <a:off x="9383011" y="2942492"/>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5DC48777-B0CD-64D2-15CC-F6E81E36CAC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9">
              <a:extLst>
                <a:ext uri="{FF2B5EF4-FFF2-40B4-BE49-F238E27FC236}">
                  <a16:creationId xmlns:a16="http://schemas.microsoft.com/office/drawing/2014/main" id="{81B9D903-DE87-5FAB-9FB9-EFE2ADC0B0E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6" name="Hilfe 4 Grafik">
            <a:extLst>
              <a:ext uri="{FF2B5EF4-FFF2-40B4-BE49-F238E27FC236}">
                <a16:creationId xmlns:a16="http://schemas.microsoft.com/office/drawing/2014/main" id="{A4FE4234-20D1-420D-CE77-A104B23CC34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292419"/>
            <a:ext cx="7905986" cy="4477029"/>
          </a:xfrm>
          <a:prstGeom prst="rect">
            <a:avLst/>
          </a:prstGeom>
          <a:effectLst>
            <a:glow rad="190500">
              <a:schemeClr val="accent1">
                <a:lumMod val="20000"/>
                <a:lumOff val="80000"/>
                <a:alpha val="85000"/>
              </a:schemeClr>
            </a:glow>
          </a:effectLst>
        </p:spPr>
      </p:pic>
      <p:grpSp>
        <p:nvGrpSpPr>
          <p:cNvPr id="17" name="Knopf6">
            <a:extLst>
              <a:ext uri="{FF2B5EF4-FFF2-40B4-BE49-F238E27FC236}">
                <a16:creationId xmlns:a16="http://schemas.microsoft.com/office/drawing/2014/main" id="{F8306EF3-2175-CA50-6CCC-E17BB9AA02B1}"/>
              </a:ext>
            </a:extLst>
          </p:cNvPr>
          <p:cNvGrpSpPr/>
          <p:nvPr/>
        </p:nvGrpSpPr>
        <p:grpSpPr>
          <a:xfrm>
            <a:off x="9383011" y="4207454"/>
            <a:ext cx="525690" cy="504000"/>
            <a:chOff x="8550142" y="4941168"/>
            <a:chExt cx="593858" cy="576064"/>
          </a:xfrm>
          <a:solidFill>
            <a:schemeClr val="accent1"/>
          </a:solidFill>
        </p:grpSpPr>
        <p:sp>
          <p:nvSpPr>
            <p:cNvPr id="18" name="Rechteck 17">
              <a:extLst>
                <a:ext uri="{FF2B5EF4-FFF2-40B4-BE49-F238E27FC236}">
                  <a16:creationId xmlns:a16="http://schemas.microsoft.com/office/drawing/2014/main" id="{A9330656-E219-D2C0-D191-73F03D37CD5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lipse 13">
              <a:extLst>
                <a:ext uri="{FF2B5EF4-FFF2-40B4-BE49-F238E27FC236}">
                  <a16:creationId xmlns:a16="http://schemas.microsoft.com/office/drawing/2014/main" id="{CF2A8D1E-5CC5-0BE1-2E19-483E8201134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0" name="Hilfe 6 Grafik">
            <a:extLst>
              <a:ext uri="{FF2B5EF4-FFF2-40B4-BE49-F238E27FC236}">
                <a16:creationId xmlns:a16="http://schemas.microsoft.com/office/drawing/2014/main" id="{28CFEB62-A424-ABF8-B786-63F23E98C8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grpSp>
        <p:nvGrpSpPr>
          <p:cNvPr id="40" name="Knopf 8">
            <a:extLst>
              <a:ext uri="{FF2B5EF4-FFF2-40B4-BE49-F238E27FC236}">
                <a16:creationId xmlns:a16="http://schemas.microsoft.com/office/drawing/2014/main" id="{76701E3F-F6BC-E5F2-8837-8434008FF897}"/>
              </a:ext>
            </a:extLst>
          </p:cNvPr>
          <p:cNvGrpSpPr/>
          <p:nvPr/>
        </p:nvGrpSpPr>
        <p:grpSpPr>
          <a:xfrm>
            <a:off x="9381389" y="5472416"/>
            <a:ext cx="513769" cy="504000"/>
            <a:chOff x="9312680" y="5062255"/>
            <a:chExt cx="580391" cy="576064"/>
          </a:xfrm>
          <a:solidFill>
            <a:schemeClr val="accent1"/>
          </a:solidFill>
        </p:grpSpPr>
        <p:sp>
          <p:nvSpPr>
            <p:cNvPr id="41" name="Rechteck 40">
              <a:extLst>
                <a:ext uri="{FF2B5EF4-FFF2-40B4-BE49-F238E27FC236}">
                  <a16:creationId xmlns:a16="http://schemas.microsoft.com/office/drawing/2014/main" id="{11299C7B-282C-BFAE-E6B5-74BACE520ABA}"/>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Knop8">
              <a:extLst>
                <a:ext uri="{FF2B5EF4-FFF2-40B4-BE49-F238E27FC236}">
                  <a16:creationId xmlns:a16="http://schemas.microsoft.com/office/drawing/2014/main" id="{93416C53-054B-4306-449C-D6DAA4FEA3B5}"/>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43" name="Hilfe 8 Grafik">
            <a:extLst>
              <a:ext uri="{FF2B5EF4-FFF2-40B4-BE49-F238E27FC236}">
                <a16:creationId xmlns:a16="http://schemas.microsoft.com/office/drawing/2014/main" id="{A786B683-F167-6B29-1007-64F5778BB1E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8291" y="1985846"/>
            <a:ext cx="7952756" cy="4515702"/>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584209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81481E-6 L -0.88093 -4.81481E-6 " pathEditMode="relative" rAng="0" ptsTypes="AA">
                                      <p:cBhvr>
                                        <p:cTn id="6" dur="2000" fill="hold"/>
                                        <p:tgtEl>
                                          <p:spTgt spid="1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81481E-6 L -4.35897E-6 -4.81481E-6 " pathEditMode="relative" rAng="0" ptsTypes="AA">
                                      <p:cBhvr>
                                        <p:cTn id="10"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82051E-6 3.33333E-6 L -0.88093 3.33333E-6 " pathEditMode="relative" rAng="0" ptsTypes="AA">
                                      <p:cBhvr>
                                        <p:cTn id="15" dur="2000" fill="hold"/>
                                        <p:tgtEl>
                                          <p:spTgt spid="20"/>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2.82051E-6 3.33333E-6 " pathEditMode="relative" rAng="0" ptsTypes="AA">
                                      <p:cBhvr>
                                        <p:cTn id="19" dur="2000" fill="hold"/>
                                        <p:tgtEl>
                                          <p:spTgt spid="20"/>
                                        </p:tgtEl>
                                        <p:attrNameLst>
                                          <p:attrName>ppt_x</p:attrName>
                                          <p:attrName>ppt_y</p:attrName>
                                        </p:attrNameLst>
                                      </p:cBhvr>
                                      <p:rCtr x="44038" y="0"/>
                                    </p:animMotion>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1.53846E-6 1.11022E-16 L -0.88093 1.11022E-16 " pathEditMode="relative" rAng="0" ptsTypes="AA">
                                      <p:cBhvr>
                                        <p:cTn id="24" dur="2000" fill="hold"/>
                                        <p:tgtEl>
                                          <p:spTgt spid="43"/>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1.11022E-16 L 1.53846E-6 1.11022E-16 " pathEditMode="relative" rAng="0" ptsTypes="AA">
                                      <p:cBhvr>
                                        <p:cTn id="28" dur="2000" fill="hold"/>
                                        <p:tgtEl>
                                          <p:spTgt spid="43"/>
                                        </p:tgtEl>
                                        <p:attrNameLst>
                                          <p:attrName>ppt_x</p:attrName>
                                          <p:attrName>ppt_y</p:attrName>
                                        </p:attrNameLst>
                                      </p:cBhvr>
                                      <p:rCtr x="44038" y="0"/>
                                    </p:animMotion>
                                  </p:childTnLst>
                                </p:cTn>
                              </p:par>
                            </p:childTnLst>
                          </p:cTn>
                        </p:par>
                      </p:childTnLst>
                    </p:cTn>
                  </p:par>
                </p:childTnLst>
              </p:cTn>
              <p:nextCondLst>
                <p:cond evt="onClick" delay="0">
                  <p:tgtEl>
                    <p:spTgt spid="4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D9F800E-BBD8-006E-E34A-59C6C1AA4AAB}"/>
                  </a:ext>
                </a:extLst>
              </p:cNvPr>
              <p:cNvSpPr>
                <a:spLocks noGrp="1"/>
              </p:cNvSpPr>
              <p:nvPr>
                <p:ph idx="1"/>
              </p:nvPr>
            </p:nvSpPr>
            <p:spPr>
              <a:xfrm>
                <a:off x="64289" y="1063034"/>
                <a:ext cx="9203968" cy="5174278"/>
              </a:xfrm>
            </p:spPr>
            <p:txBody>
              <a:bodyPr/>
              <a:lstStyle/>
              <a:p>
                <a:pPr marL="0" algn="just"/>
                <a:r>
                  <a:rPr lang="de-DE" sz="1600" b="1" dirty="0">
                    <a:solidFill>
                      <a:schemeClr val="tx1"/>
                    </a:solidFill>
                    <a:latin typeface="Calibri" panose="020F0502020204030204" pitchFamily="34" charset="0"/>
                    <a:cs typeface="Calibri" panose="020F0502020204030204" pitchFamily="34" charset="0"/>
                  </a:rPr>
                  <a:t>Aufgabe 1</a:t>
                </a:r>
              </a:p>
              <a:p>
                <a:pPr marL="0" indent="0" algn="just">
                  <a:buNone/>
                </a:pPr>
                <a:r>
                  <a:rPr lang="de-DE" sz="1600" dirty="0">
                    <a:latin typeface="Calibri" panose="020F0502020204030204" pitchFamily="34" charset="0"/>
                    <a:ea typeface="Cambria Math" panose="02040503050406030204" pitchFamily="18" charset="0"/>
                    <a:cs typeface="Calibri" panose="020F0502020204030204" pitchFamily="34" charset="0"/>
                  </a:rPr>
                  <a:t>a) Berechne die Oberfläche des Prismas.</a:t>
                </a:r>
              </a:p>
              <a:p>
                <a:pPr marL="0" algn="just"/>
                <a:r>
                  <a:rPr lang="de-DE" sz="1600" dirty="0">
                    <a:latin typeface="Calibri" panose="020F0502020204030204" pitchFamily="34" charset="0"/>
                    <a:ea typeface="Cambria Math" panose="02040503050406030204" pitchFamily="18" charset="0"/>
                    <a:cs typeface="Calibri" panose="020F0502020204030204" pitchFamily="34" charset="0"/>
                  </a:rPr>
                  <a:t>Formel: </a:t>
                </a:r>
                <a14:m>
                  <m:oMath xmlns:m="http://schemas.openxmlformats.org/officeDocument/2006/math">
                    <m:sSub>
                      <m:sSubPr>
                        <m:ctrlPr>
                          <a:rPr lang="de-DE" sz="1600" i="1" smtClean="0">
                            <a:solidFill>
                              <a:schemeClr val="tx1"/>
                            </a:solidFill>
                            <a:latin typeface="Cambria Math" panose="02040503050406030204" pitchFamily="18" charset="0"/>
                            <a:ea typeface="Cambria Math" panose="02040503050406030204" pitchFamily="18" charset="0"/>
                          </a:rPr>
                        </m:ctrlPr>
                      </m:sSubPr>
                      <m:e>
                        <m:r>
                          <a:rPr lang="de-DE" sz="1600" b="0" i="1" smtClean="0">
                            <a:solidFill>
                              <a:schemeClr val="tx1"/>
                            </a:solidFill>
                            <a:latin typeface="Cambria Math" panose="02040503050406030204" pitchFamily="18" charset="0"/>
                            <a:ea typeface="Cambria Math" panose="02040503050406030204" pitchFamily="18" charset="0"/>
                          </a:rPr>
                          <m:t>𝐴</m:t>
                        </m:r>
                      </m:e>
                      <m:sub>
                        <m:r>
                          <a:rPr lang="de-DE" sz="1600" b="0" i="1" smtClean="0">
                            <a:solidFill>
                              <a:schemeClr val="tx1"/>
                            </a:solidFill>
                            <a:latin typeface="Cambria Math" panose="02040503050406030204" pitchFamily="18" charset="0"/>
                            <a:ea typeface="Cambria Math" panose="02040503050406030204" pitchFamily="18" charset="0"/>
                          </a:rPr>
                          <m:t>𝑂</m:t>
                        </m:r>
                      </m:sub>
                    </m:sSub>
                    <m:r>
                      <a:rPr lang="de-DE" sz="1600" b="0" i="1" smtClean="0">
                        <a:solidFill>
                          <a:schemeClr val="tx1"/>
                        </a:solidFill>
                        <a:latin typeface="Cambria Math" panose="02040503050406030204" pitchFamily="18" charset="0"/>
                        <a:ea typeface="Cambria Math" panose="02040503050406030204" pitchFamily="18" charset="0"/>
                      </a:rPr>
                      <m:t>=</m:t>
                    </m:r>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b="0" i="1" smtClean="0">
                            <a:solidFill>
                              <a:schemeClr val="tx1"/>
                            </a:solidFill>
                            <a:latin typeface="Cambria Math" panose="02040503050406030204" pitchFamily="18" charset="0"/>
                            <a:ea typeface="Cambria Math" panose="02040503050406030204" pitchFamily="18" charset="0"/>
                          </a:rPr>
                          <m:t>2</m:t>
                        </m:r>
                        <m:r>
                          <a:rPr lang="de-DE" sz="1600" i="1">
                            <a:solidFill>
                              <a:schemeClr val="tx1"/>
                            </a:solidFill>
                            <a:latin typeface="Cambria Math" panose="02040503050406030204" pitchFamily="18" charset="0"/>
                            <a:ea typeface="Cambria Math" panose="02040503050406030204" pitchFamily="18" charset="0"/>
                          </a:rPr>
                          <m:t>𝐴</m:t>
                        </m:r>
                      </m:e>
                      <m:sub>
                        <m:r>
                          <a:rPr lang="de-DE" sz="1600" b="0" i="1" smtClean="0">
                            <a:solidFill>
                              <a:schemeClr val="tx1"/>
                            </a:solidFill>
                            <a:latin typeface="Cambria Math" panose="02040503050406030204" pitchFamily="18" charset="0"/>
                            <a:ea typeface="Cambria Math" panose="02040503050406030204" pitchFamily="18" charset="0"/>
                          </a:rPr>
                          <m:t>𝐺</m:t>
                        </m:r>
                      </m:sub>
                    </m:sSub>
                    <m:r>
                      <a:rPr lang="de-DE" sz="1600" b="0" i="1" smtClean="0">
                        <a:solidFill>
                          <a:schemeClr val="tx1"/>
                        </a:solidFill>
                        <a:latin typeface="Cambria Math" panose="02040503050406030204" pitchFamily="18" charset="0"/>
                        <a:ea typeface="Cambria Math" panose="02040503050406030204" pitchFamily="18" charset="0"/>
                      </a:rPr>
                      <m:t>+</m:t>
                    </m:r>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𝐴</m:t>
                        </m:r>
                      </m:e>
                      <m:sub>
                        <m:r>
                          <a:rPr lang="de-DE" sz="1600" b="0" i="1" smtClean="0">
                            <a:solidFill>
                              <a:schemeClr val="tx1"/>
                            </a:solidFill>
                            <a:latin typeface="Cambria Math" panose="02040503050406030204" pitchFamily="18" charset="0"/>
                            <a:ea typeface="Cambria Math" panose="02040503050406030204" pitchFamily="18" charset="0"/>
                          </a:rPr>
                          <m:t>𝑀</m:t>
                        </m:r>
                      </m:sub>
                    </m:sSub>
                  </m:oMath>
                </a14:m>
                <a:r>
                  <a:rPr lang="de-DE" sz="1600" dirty="0">
                    <a:latin typeface="Calibri" panose="020F0502020204030204" pitchFamily="34" charset="0"/>
                    <a:ea typeface="Cambria Math" panose="02040503050406030204" pitchFamily="18" charset="0"/>
                    <a:cs typeface="Calibri" panose="020F0502020204030204" pitchFamily="34" charset="0"/>
                  </a:rPr>
                  <a:t>	Rechnung: </a:t>
                </a:r>
                <a14:m>
                  <m:oMath xmlns:m="http://schemas.openxmlformats.org/officeDocument/2006/math">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𝐴</m:t>
                        </m:r>
                      </m:e>
                      <m:sub>
                        <m:r>
                          <a:rPr lang="de-DE" sz="1600" i="1">
                            <a:solidFill>
                              <a:schemeClr val="tx1"/>
                            </a:solidFill>
                            <a:latin typeface="Cambria Math" panose="02040503050406030204" pitchFamily="18" charset="0"/>
                            <a:ea typeface="Cambria Math" panose="02040503050406030204" pitchFamily="18" charset="0"/>
                          </a:rPr>
                          <m:t>𝑂</m:t>
                        </m:r>
                      </m:sub>
                    </m:sSub>
                  </m:oMath>
                </a14:m>
                <a:r>
                  <a:rPr lang="de-DE" sz="1600" dirty="0">
                    <a:latin typeface="Calibri" panose="020F0502020204030204" pitchFamily="34" charset="0"/>
                    <a:ea typeface="Cambria Math" panose="02040503050406030204" pitchFamily="18" charset="0"/>
                    <a:cs typeface="Calibri" panose="020F0502020204030204" pitchFamily="34" charset="0"/>
                  </a:rPr>
                  <a:t> = </a:t>
                </a:r>
                <a14:m>
                  <m:oMath xmlns:m="http://schemas.openxmlformats.org/officeDocument/2006/math">
                    <m:r>
                      <a:rPr lang="de-DE" sz="1600" b="0" i="0" smtClean="0">
                        <a:latin typeface="Cambria Math" panose="02040503050406030204" pitchFamily="18" charset="0"/>
                        <a:ea typeface="Cambria Math" panose="02040503050406030204" pitchFamily="18" charset="0"/>
                      </a:rPr>
                      <m:t>2</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15+3</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60=210 </m:t>
                    </m:r>
                    <m:r>
                      <a:rPr lang="de-DE" sz="1600" b="0" i="1" smtClean="0">
                        <a:latin typeface="Cambria Math" panose="02040503050406030204" pitchFamily="18" charset="0"/>
                        <a:ea typeface="Cambria Math" panose="02040503050406030204" pitchFamily="18" charset="0"/>
                      </a:rPr>
                      <m:t>𝑐𝑚</m:t>
                    </m:r>
                    <m:r>
                      <a:rPr lang="de-DE" sz="1600" b="0" i="1" smtClean="0">
                        <a:latin typeface="Cambria Math" panose="02040503050406030204" pitchFamily="18" charset="0"/>
                        <a:ea typeface="Cambria Math" panose="02040503050406030204" pitchFamily="18" charset="0"/>
                      </a:rPr>
                      <m:t>²</m:t>
                    </m:r>
                  </m:oMath>
                </a14:m>
                <a:endParaRPr lang="de-DE" sz="1600" dirty="0">
                  <a:latin typeface="Calibri" panose="020F0502020204030204" pitchFamily="34" charset="0"/>
                  <a:ea typeface="Cambria Math" panose="02040503050406030204" pitchFamily="18" charset="0"/>
                  <a:cs typeface="Calibri" panose="020F0502020204030204" pitchFamily="34" charset="0"/>
                </a:endParaRPr>
              </a:p>
              <a:p>
                <a:pPr marL="0" indent="0" algn="just">
                  <a:buNone/>
                </a:pPr>
                <a:r>
                  <a:rPr lang="de-DE" sz="1600" dirty="0">
                    <a:latin typeface="Calibri" panose="020F0502020204030204" pitchFamily="34" charset="0"/>
                    <a:ea typeface="Cambria Math" panose="02040503050406030204" pitchFamily="18" charset="0"/>
                    <a:cs typeface="Calibri" panose="020F0502020204030204" pitchFamily="34" charset="0"/>
                  </a:rPr>
                  <a:t>b) Berechne das Volumen des Prismas, wenn die Höhe des Prismas ca. 10 cm beträgt. Zeichne die Höhe in das Schrägbild ein.</a:t>
                </a:r>
              </a:p>
              <a:p>
                <a:pPr marL="0" algn="just"/>
                <a:r>
                  <a:rPr lang="de-DE" sz="1600" dirty="0">
                    <a:latin typeface="Calibri" panose="020F0502020204030204" pitchFamily="34" charset="0"/>
                    <a:ea typeface="Cambria Math" panose="02040503050406030204" pitchFamily="18" charset="0"/>
                    <a:cs typeface="Calibri" panose="020F0502020204030204" pitchFamily="34" charset="0"/>
                  </a:rPr>
                  <a:t>Formel: </a:t>
                </a:r>
                <a:r>
                  <a:rPr lang="de-DE" sz="1600" b="0" kern="100" dirty="0">
                    <a:effectLst/>
                    <a:latin typeface="Calibri" panose="020F0502020204030204" pitchFamily="34" charset="0"/>
                    <a:ea typeface="Cambria Math" panose="02040503050406030204" pitchFamily="18" charset="0"/>
                    <a:cs typeface="Calibri" panose="020F0502020204030204" pitchFamily="34" charset="0"/>
                  </a:rPr>
                  <a:t>V = </a:t>
                </a:r>
                <a14:m>
                  <m:oMath xmlns:m="http://schemas.openxmlformats.org/officeDocument/2006/math">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𝐴</m:t>
                        </m:r>
                      </m:e>
                      <m:sub>
                        <m:r>
                          <a:rPr lang="de-DE" sz="1600" i="1">
                            <a:solidFill>
                              <a:schemeClr val="tx1"/>
                            </a:solidFill>
                            <a:latin typeface="Cambria Math" panose="02040503050406030204" pitchFamily="18" charset="0"/>
                            <a:ea typeface="Cambria Math" panose="02040503050406030204" pitchFamily="18" charset="0"/>
                          </a:rPr>
                          <m:t>𝐺</m:t>
                        </m:r>
                      </m:sub>
                    </m:sSub>
                  </m:oMath>
                </a14:m>
                <a:r>
                  <a:rPr lang="de-DE" sz="16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b="0" kern="100" dirty="0">
                    <a:effectLst/>
                    <a:latin typeface="Calibri" panose="020F0502020204030204" pitchFamily="34" charset="0"/>
                    <a:ea typeface="Cambria Math" panose="02040503050406030204" pitchFamily="18" charset="0"/>
                    <a:cs typeface="Calibri" panose="020F0502020204030204" pitchFamily="34" charset="0"/>
                  </a:rPr>
                  <a:t> h 		Rechnung: V </a:t>
                </a:r>
                <a14:m>
                  <m:oMath xmlns:m="http://schemas.openxmlformats.org/officeDocument/2006/math">
                    <m:r>
                      <a:rPr lang="de-DE" sz="1600" b="0" i="1" kern="100" dirty="0" smtClean="0">
                        <a:effectLst/>
                        <a:latin typeface="Cambria Math" panose="02040503050406030204" pitchFamily="18" charset="0"/>
                        <a:ea typeface="Cambria Math" panose="02040503050406030204" pitchFamily="18" charset="0"/>
                        <a:cs typeface="Calibri" panose="020F0502020204030204" pitchFamily="34" charset="0"/>
                      </a:rPr>
                      <m:t>≈</m:t>
                    </m:r>
                  </m:oMath>
                </a14:m>
                <a:r>
                  <a:rPr lang="de-DE" sz="1600" b="0" kern="100" dirty="0">
                    <a:effectLst/>
                    <a:latin typeface="Calibri" panose="020F0502020204030204" pitchFamily="34" charset="0"/>
                    <a:ea typeface="Cambria Math" panose="02040503050406030204" pitchFamily="18" charset="0"/>
                    <a:cs typeface="Calibri" panose="020F0502020204030204" pitchFamily="34" charset="0"/>
                  </a:rPr>
                  <a:t> 15</a:t>
                </a:r>
                <a:r>
                  <a:rPr lang="de-DE" sz="16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latin typeface="Calibri" panose="020F0502020204030204" pitchFamily="34" charset="0"/>
                    <a:ea typeface="Cambria Math" panose="02040503050406030204" pitchFamily="18" charset="0"/>
                    <a:cs typeface="Calibri" panose="020F0502020204030204" pitchFamily="34" charset="0"/>
                  </a:rPr>
                  <a:t> 10 = 150 cm³</a:t>
                </a:r>
              </a:p>
              <a:p>
                <a:pPr marL="0" indent="0" algn="just">
                  <a:buNone/>
                </a:pPr>
                <a:endParaRPr lang="de-DE" sz="1600" dirty="0">
                  <a:latin typeface="Calibri" panose="020F0502020204030204" pitchFamily="34" charset="0"/>
                  <a:cs typeface="Calibri" panose="020F0502020204030204" pitchFamily="34" charset="0"/>
                </a:endParaRPr>
              </a:p>
              <a:p>
                <a:r>
                  <a:rPr lang="de-DE" sz="1600" b="1" dirty="0">
                    <a:solidFill>
                      <a:schemeClr val="tx1"/>
                    </a:solidFill>
                    <a:latin typeface="Calibri" panose="020F0502020204030204" pitchFamily="34" charset="0"/>
                    <a:cs typeface="Calibri" panose="020F0502020204030204" pitchFamily="34" charset="0"/>
                  </a:rPr>
                  <a:t>Aufgabe 2 </a:t>
                </a:r>
                <a:r>
                  <a:rPr lang="de-DE" sz="1600" dirty="0">
                    <a:solidFill>
                      <a:schemeClr val="tx1"/>
                    </a:solidFill>
                    <a:latin typeface="Calibri" panose="020F0502020204030204" pitchFamily="34" charset="0"/>
                    <a:cs typeface="Calibri" panose="020F0502020204030204" pitchFamily="34" charset="0"/>
                  </a:rPr>
                  <a:t>[MSA</a:t>
                </a:r>
                <a:r>
                  <a:rPr lang="de-DE" sz="1600" b="1" dirty="0">
                    <a:solidFill>
                      <a:schemeClr val="tx1"/>
                    </a:solidFill>
                    <a:latin typeface="Calibri" panose="020F0502020204030204" pitchFamily="34" charset="0"/>
                    <a:cs typeface="Calibri" panose="020F0502020204030204" pitchFamily="34" charset="0"/>
                  </a:rPr>
                  <a:t> </a:t>
                </a:r>
                <a:r>
                  <a:rPr lang="de-DE" sz="1600" dirty="0">
                    <a:solidFill>
                      <a:schemeClr val="tx1"/>
                    </a:solidFill>
                    <a:latin typeface="Calibri" panose="020F0502020204030204" pitchFamily="34" charset="0"/>
                    <a:cs typeface="Calibri" panose="020F0502020204030204" pitchFamily="34" charset="0"/>
                  </a:rPr>
                  <a:t>2014 N A3]</a:t>
                </a:r>
              </a:p>
              <a:p>
                <a:r>
                  <a:rPr lang="de-DE" sz="1600" dirty="0">
                    <a:latin typeface="Calibri" panose="020F0502020204030204" pitchFamily="34" charset="0"/>
                    <a:cs typeface="Calibri" panose="020F0502020204030204" pitchFamily="34" charset="0"/>
                  </a:rPr>
                  <a:t>a) Weise nach, dass die Grundfläche des Sandkastens 4,16 m² groß ist.</a:t>
                </a:r>
              </a:p>
              <a:p>
                <a:r>
                  <a:rPr lang="de-DE" sz="1600" dirty="0">
                    <a:latin typeface="Calibri" panose="020F0502020204030204" pitchFamily="34" charset="0"/>
                    <a:cs typeface="Calibri" panose="020F0502020204030204" pitchFamily="34" charset="0"/>
                  </a:rPr>
                  <a:t> </a:t>
                </a:r>
                <a14:m>
                  <m:oMath xmlns:m="http://schemas.openxmlformats.org/officeDocument/2006/math">
                    <m:r>
                      <a:rPr lang="de-DE" sz="1600" b="0" i="1" smtClean="0">
                        <a:solidFill>
                          <a:schemeClr val="tx1"/>
                        </a:solidFill>
                        <a:latin typeface="Cambria Math" panose="02040503050406030204" pitchFamily="18" charset="0"/>
                        <a:ea typeface="Cambria Math" panose="02040503050406030204" pitchFamily="18" charset="0"/>
                      </a:rPr>
                      <m:t>𝐴</m:t>
                    </m:r>
                  </m:oMath>
                </a14:m>
                <a:r>
                  <a:rPr lang="de-DE" sz="1600" dirty="0">
                    <a:latin typeface="Calibri" panose="020F0502020204030204" pitchFamily="34" charset="0"/>
                    <a:cs typeface="Calibri" panose="020F0502020204030204" pitchFamily="34" charset="0"/>
                  </a:rPr>
                  <a:t> =</a:t>
                </a:r>
                <a:r>
                  <a:rPr lang="de-DE" sz="16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f>
                      <m:fPr>
                        <m:ctrlPr>
                          <a:rPr lang="de-DE" sz="1600" i="1" dirty="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1</m:t>
                        </m:r>
                        <m:r>
                          <a:rPr lang="de-DE" sz="1600" i="1" dirty="0">
                            <a:latin typeface="Cambria Math" panose="02040503050406030204" pitchFamily="18" charset="0"/>
                            <a:ea typeface="Cambria Math" panose="02040503050406030204" pitchFamily="18" charset="0"/>
                          </a:rPr>
                          <m:t> </m:t>
                        </m:r>
                      </m:num>
                      <m:den>
                        <m:r>
                          <a:rPr lang="de-DE" sz="1600" i="1" dirty="0">
                            <a:latin typeface="Cambria Math" panose="02040503050406030204" pitchFamily="18" charset="0"/>
                            <a:ea typeface="Cambria Math" panose="02040503050406030204" pitchFamily="18" charset="0"/>
                          </a:rPr>
                          <m:t>2</m:t>
                        </m:r>
                      </m:den>
                    </m:f>
                    <m:d>
                      <m:dPr>
                        <m:ctrlPr>
                          <a:rPr lang="de-DE" sz="1600" b="0" i="1" dirty="0" smtClean="0">
                            <a:latin typeface="Cambria Math" panose="02040503050406030204" pitchFamily="18" charset="0"/>
                            <a:ea typeface="Cambria Math" panose="02040503050406030204" pitchFamily="18" charset="0"/>
                          </a:rPr>
                        </m:ctrlPr>
                      </m:dPr>
                      <m:e>
                        <m:r>
                          <a:rPr lang="de-DE" sz="1600" b="0" i="1" dirty="0" smtClean="0">
                            <a:latin typeface="Cambria Math" panose="02040503050406030204" pitchFamily="18" charset="0"/>
                            <a:ea typeface="Cambria Math" panose="02040503050406030204" pitchFamily="18" charset="0"/>
                          </a:rPr>
                          <m:t>𝑎</m:t>
                        </m:r>
                        <m:r>
                          <a:rPr lang="de-DE" sz="1600" b="0" i="1" dirty="0" smtClean="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𝑐</m:t>
                        </m:r>
                      </m:e>
                    </m:d>
                    <m:r>
                      <a:rPr lang="de-DE" sz="1600" i="1">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h</m:t>
                    </m:r>
                  </m:oMath>
                </a14:m>
                <a:r>
                  <a:rPr lang="de-DE" sz="1600" dirty="0">
                    <a:latin typeface="Calibri" panose="020F0502020204030204" pitchFamily="34" charset="0"/>
                    <a:cs typeface="Calibri" panose="020F0502020204030204" pitchFamily="34" charset="0"/>
                  </a:rPr>
                  <a:t>    Rechnung: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𝐴</m:t>
                    </m:r>
                  </m:oMath>
                </a14:m>
                <a:r>
                  <a:rPr lang="de-DE" sz="1600" dirty="0">
                    <a:latin typeface="Calibri" panose="020F0502020204030204" pitchFamily="34" charset="0"/>
                    <a:cs typeface="Calibri" panose="020F0502020204030204" pitchFamily="34" charset="0"/>
                  </a:rPr>
                  <a:t> =</a:t>
                </a:r>
                <a:r>
                  <a:rPr lang="de-DE" sz="16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f>
                      <m:fPr>
                        <m:ctrlPr>
                          <a:rPr lang="de-DE" sz="1600" i="1" dirty="0">
                            <a:latin typeface="Cambria Math" panose="02040503050406030204" pitchFamily="18" charset="0"/>
                            <a:ea typeface="Cambria Math" panose="02040503050406030204" pitchFamily="18" charset="0"/>
                          </a:rPr>
                        </m:ctrlPr>
                      </m:fPr>
                      <m:num>
                        <m:r>
                          <a:rPr lang="de-DE" sz="1600" i="1" dirty="0">
                            <a:latin typeface="Cambria Math" panose="02040503050406030204" pitchFamily="18" charset="0"/>
                            <a:ea typeface="Cambria Math" panose="02040503050406030204" pitchFamily="18" charset="0"/>
                          </a:rPr>
                          <m:t>1 </m:t>
                        </m:r>
                      </m:num>
                      <m:den>
                        <m:r>
                          <a:rPr lang="de-DE" sz="1600" i="1" dirty="0">
                            <a:latin typeface="Cambria Math" panose="02040503050406030204" pitchFamily="18" charset="0"/>
                            <a:ea typeface="Cambria Math" panose="02040503050406030204" pitchFamily="18" charset="0"/>
                          </a:rPr>
                          <m:t>2</m:t>
                        </m:r>
                      </m:den>
                    </m:f>
                    <m:d>
                      <m:dPr>
                        <m:ctrlPr>
                          <a:rPr lang="de-DE" sz="1600" i="1" dirty="0">
                            <a:latin typeface="Cambria Math" panose="02040503050406030204" pitchFamily="18" charset="0"/>
                            <a:ea typeface="Cambria Math" panose="02040503050406030204" pitchFamily="18" charset="0"/>
                          </a:rPr>
                        </m:ctrlPr>
                      </m:dPr>
                      <m:e>
                        <m:r>
                          <a:rPr lang="de-DE" sz="1600" b="0" i="1" dirty="0" smtClean="0">
                            <a:latin typeface="Cambria Math" panose="02040503050406030204" pitchFamily="18" charset="0"/>
                            <a:ea typeface="Cambria Math" panose="02040503050406030204" pitchFamily="18" charset="0"/>
                          </a:rPr>
                          <m:t>3,6</m:t>
                        </m:r>
                        <m:r>
                          <a:rPr lang="de-DE" sz="1600" i="1" dirty="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1,6</m:t>
                        </m:r>
                      </m:e>
                    </m:d>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1,6=4,16 </m:t>
                    </m:r>
                    <m:r>
                      <a:rPr lang="de-DE" sz="1600" b="0" i="1" smtClean="0">
                        <a:latin typeface="Cambria Math" panose="02040503050406030204" pitchFamily="18" charset="0"/>
                        <a:ea typeface="Cambria Math" panose="02040503050406030204" pitchFamily="18" charset="0"/>
                      </a:rPr>
                      <m:t>𝑚</m:t>
                    </m:r>
                    <m:r>
                      <a:rPr lang="de-DE" sz="1600" b="0" i="1" smtClean="0">
                        <a:latin typeface="Cambria Math" panose="02040503050406030204" pitchFamily="18" charset="0"/>
                        <a:ea typeface="Cambria Math" panose="02040503050406030204" pitchFamily="18" charset="0"/>
                      </a:rPr>
                      <m:t>²</m:t>
                    </m:r>
                  </m:oMath>
                </a14:m>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rPr>
                  <a:t>b) Der Sandkasten soll bis zu einer Höhe von 0,20 m </a:t>
                </a:r>
              </a:p>
              <a:p>
                <a:r>
                  <a:rPr lang="de-DE" sz="1600" dirty="0">
                    <a:latin typeface="Calibri" panose="020F0502020204030204" pitchFamily="34" charset="0"/>
                    <a:cs typeface="Calibri" panose="020F0502020204030204" pitchFamily="34" charset="0"/>
                  </a:rPr>
                  <a:t>mit Spielsand aufgefüllt werden.</a:t>
                </a:r>
              </a:p>
              <a:p>
                <a:r>
                  <a:rPr lang="de-DE" sz="1600" b="0" kern="100" dirty="0">
                    <a:effectLst/>
                    <a:latin typeface="Calibri" panose="020F0502020204030204" pitchFamily="34" charset="0"/>
                    <a:ea typeface="Cambria Math" panose="02040503050406030204" pitchFamily="18" charset="0"/>
                    <a:cs typeface="Calibri" panose="020F0502020204030204" pitchFamily="34" charset="0"/>
                  </a:rPr>
                  <a:t>V = </a:t>
                </a:r>
                <a14:m>
                  <m:oMath xmlns:m="http://schemas.openxmlformats.org/officeDocument/2006/math">
                    <m:sSub>
                      <m:sSubPr>
                        <m:ctrlPr>
                          <a:rPr lang="de-DE" sz="1600" i="1">
                            <a:solidFill>
                              <a:schemeClr val="tx1"/>
                            </a:solidFill>
                            <a:latin typeface="Cambria Math" panose="02040503050406030204" pitchFamily="18" charset="0"/>
                            <a:ea typeface="Cambria Math" panose="02040503050406030204" pitchFamily="18" charset="0"/>
                          </a:rPr>
                        </m:ctrlPr>
                      </m:sSubPr>
                      <m:e>
                        <m:r>
                          <a:rPr lang="de-DE" sz="1600" i="1">
                            <a:solidFill>
                              <a:schemeClr val="tx1"/>
                            </a:solidFill>
                            <a:latin typeface="Cambria Math" panose="02040503050406030204" pitchFamily="18" charset="0"/>
                            <a:ea typeface="Cambria Math" panose="02040503050406030204" pitchFamily="18" charset="0"/>
                          </a:rPr>
                          <m:t>𝐴</m:t>
                        </m:r>
                      </m:e>
                      <m:sub>
                        <m:r>
                          <a:rPr lang="de-DE" sz="1600" i="1">
                            <a:solidFill>
                              <a:schemeClr val="tx1"/>
                            </a:solidFill>
                            <a:latin typeface="Cambria Math" panose="02040503050406030204" pitchFamily="18" charset="0"/>
                            <a:ea typeface="Cambria Math" panose="02040503050406030204" pitchFamily="18" charset="0"/>
                          </a:rPr>
                          <m:t>𝐺</m:t>
                        </m:r>
                      </m:sub>
                    </m:sSub>
                  </m:oMath>
                </a14:m>
                <a:r>
                  <a:rPr lang="de-DE" sz="16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b="0" kern="100" dirty="0">
                    <a:effectLst/>
                    <a:latin typeface="Calibri" panose="020F0502020204030204" pitchFamily="34" charset="0"/>
                    <a:ea typeface="Cambria Math" panose="02040503050406030204" pitchFamily="18" charset="0"/>
                    <a:cs typeface="Calibri" panose="020F0502020204030204" pitchFamily="34" charset="0"/>
                  </a:rPr>
                  <a:t> h	</a:t>
                </a:r>
                <a:r>
                  <a:rPr lang="de-DE" sz="1600" kern="100" dirty="0">
                    <a:latin typeface="Calibri" panose="020F0502020204030204" pitchFamily="34" charset="0"/>
                    <a:ea typeface="Cambria Math" panose="02040503050406030204" pitchFamily="18" charset="0"/>
                    <a:cs typeface="Calibri" panose="020F0502020204030204" pitchFamily="34" charset="0"/>
                  </a:rPr>
                  <a:t>               </a:t>
                </a:r>
                <a:r>
                  <a:rPr lang="de-DE" sz="1600" b="0" kern="100" dirty="0">
                    <a:effectLst/>
                    <a:latin typeface="Calibri" panose="020F0502020204030204" pitchFamily="34" charset="0"/>
                    <a:ea typeface="Cambria Math" panose="02040503050406030204" pitchFamily="18" charset="0"/>
                    <a:cs typeface="Calibri" panose="020F0502020204030204" pitchFamily="34" charset="0"/>
                  </a:rPr>
                  <a:t>Rechnung: </a:t>
                </a:r>
                <a:r>
                  <a:rPr lang="de-DE" sz="1600" kern="100" dirty="0">
                    <a:latin typeface="Calibri" panose="020F0502020204030204" pitchFamily="34" charset="0"/>
                    <a:ea typeface="Cambria Math" panose="02040503050406030204" pitchFamily="18" charset="0"/>
                    <a:cs typeface="Calibri" panose="020F0502020204030204" pitchFamily="34" charset="0"/>
                  </a:rPr>
                  <a:t>V = </a:t>
                </a:r>
                <a14:m>
                  <m:oMath xmlns:m="http://schemas.openxmlformats.org/officeDocument/2006/math">
                    <m:r>
                      <a:rPr lang="de-DE" sz="1600" b="0" i="1" smtClean="0">
                        <a:solidFill>
                          <a:schemeClr val="tx1"/>
                        </a:solidFill>
                        <a:latin typeface="Cambria Math" panose="02040503050406030204" pitchFamily="18" charset="0"/>
                        <a:ea typeface="Cambria Math" panose="02040503050406030204" pitchFamily="18" charset="0"/>
                      </a:rPr>
                      <m:t>4,16</m:t>
                    </m:r>
                  </m:oMath>
                </a14:m>
                <a:r>
                  <a:rPr lang="de-DE" sz="16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kern="100" dirty="0">
                    <a:latin typeface="Calibri" panose="020F0502020204030204" pitchFamily="34" charset="0"/>
                    <a:ea typeface="Cambria Math" panose="02040503050406030204" pitchFamily="18" charset="0"/>
                    <a:cs typeface="Calibri" panose="020F0502020204030204" pitchFamily="34" charset="0"/>
                  </a:rPr>
                  <a:t> 0,2</a:t>
                </a:r>
                <a:r>
                  <a:rPr lang="de-DE" sz="1600" dirty="0">
                    <a:latin typeface="Calibri" panose="020F0502020204030204" pitchFamily="34" charset="0"/>
                    <a:cs typeface="Calibri" panose="020F0502020204030204" pitchFamily="34" charset="0"/>
                  </a:rPr>
                  <a:t> = 0,832 m³</a:t>
                </a:r>
              </a:p>
              <a:p>
                <a:pPr marL="0" indent="0" algn="just">
                  <a:buNone/>
                </a:pPr>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1D9F800E-BBD8-006E-E34A-59C6C1AA4AAB}"/>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C1D2334F-AA53-8665-4E43-1E9A0B231FD4}"/>
              </a:ext>
            </a:extLst>
          </p:cNvPr>
          <p:cNvSpPr>
            <a:spLocks noGrp="1"/>
          </p:cNvSpPr>
          <p:nvPr>
            <p:ph type="title"/>
          </p:nvPr>
        </p:nvSpPr>
        <p:spPr/>
        <p:txBody>
          <a:bodyPr>
            <a:normAutofit/>
          </a:bodyPr>
          <a:lstStyle/>
          <a:p>
            <a:r>
              <a:rPr lang="de-DE" dirty="0"/>
              <a:t>Lösung</a:t>
            </a:r>
          </a:p>
        </p:txBody>
      </p:sp>
      <p:pic>
        <p:nvPicPr>
          <p:cNvPr id="6" name="Grafik 5" descr="Ein Bild, das Diagramm, Reihe, parallel, technische Zeichnung enthält.&#10;&#10;Automatisch generierte Beschreibung">
            <a:extLst>
              <a:ext uri="{FF2B5EF4-FFF2-40B4-BE49-F238E27FC236}">
                <a16:creationId xmlns:a16="http://schemas.microsoft.com/office/drawing/2014/main" id="{EFF3C8F4-0626-9730-834D-D9CABE86B1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97" r="1768" b="9863"/>
          <a:stretch/>
        </p:blipFill>
        <p:spPr>
          <a:xfrm>
            <a:off x="5529064" y="3994570"/>
            <a:ext cx="3592047" cy="2017133"/>
          </a:xfrm>
          <a:prstGeom prst="rect">
            <a:avLst/>
          </a:prstGeom>
        </p:spPr>
      </p:pic>
      <mc:AlternateContent xmlns:mc="http://schemas.openxmlformats.org/markup-compatibility/2006" xmlns:p14="http://schemas.microsoft.com/office/powerpoint/2010/main">
        <mc:Choice Requires="p14">
          <p:contentPart p14:bwMode="auto" r:id="rId4">
            <p14:nvContentPartPr>
              <p14:cNvPr id="31" name="Freihand 30">
                <a:extLst>
                  <a:ext uri="{FF2B5EF4-FFF2-40B4-BE49-F238E27FC236}">
                    <a16:creationId xmlns:a16="http://schemas.microsoft.com/office/drawing/2014/main" id="{7E754FC6-2B09-F7F3-1561-867EE749EBD4}"/>
                  </a:ext>
                </a:extLst>
              </p14:cNvPr>
              <p14:cNvContentPartPr/>
              <p14:nvPr/>
            </p14:nvContentPartPr>
            <p14:xfrm>
              <a:off x="8957832" y="3114864"/>
              <a:ext cx="42120" cy="73080"/>
            </p14:xfrm>
          </p:contentPart>
        </mc:Choice>
        <mc:Fallback xmlns="">
          <p:pic>
            <p:nvPicPr>
              <p:cNvPr id="31" name="Freihand 30">
                <a:extLst>
                  <a:ext uri="{FF2B5EF4-FFF2-40B4-BE49-F238E27FC236}">
                    <a16:creationId xmlns:a16="http://schemas.microsoft.com/office/drawing/2014/main" id="{7E754FC6-2B09-F7F3-1561-867EE749EBD4}"/>
                  </a:ext>
                </a:extLst>
              </p:cNvPr>
              <p:cNvPicPr/>
              <p:nvPr/>
            </p:nvPicPr>
            <p:blipFill>
              <a:blip r:embed="rId35"/>
              <a:stretch>
                <a:fillRect/>
              </a:stretch>
            </p:blipFill>
            <p:spPr>
              <a:xfrm>
                <a:off x="8951712" y="3108744"/>
                <a:ext cx="54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F0EA3527-6616-862C-676E-F40F209EB622}"/>
                  </a:ext>
                </a:extLst>
              </p14:cNvPr>
              <p14:cNvContentPartPr/>
              <p14:nvPr/>
            </p14:nvContentPartPr>
            <p14:xfrm>
              <a:off x="8689632" y="2663784"/>
              <a:ext cx="37800" cy="51480"/>
            </p14:xfrm>
          </p:contentPart>
        </mc:Choice>
        <mc:Fallback xmlns="">
          <p:pic>
            <p:nvPicPr>
              <p:cNvPr id="32" name="Freihand 31">
                <a:extLst>
                  <a:ext uri="{FF2B5EF4-FFF2-40B4-BE49-F238E27FC236}">
                    <a16:creationId xmlns:a16="http://schemas.microsoft.com/office/drawing/2014/main" id="{F0EA3527-6616-862C-676E-F40F209EB622}"/>
                  </a:ext>
                </a:extLst>
              </p:cNvPr>
              <p:cNvPicPr/>
              <p:nvPr/>
            </p:nvPicPr>
            <p:blipFill>
              <a:blip r:embed="rId37"/>
              <a:stretch>
                <a:fillRect/>
              </a:stretch>
            </p:blipFill>
            <p:spPr>
              <a:xfrm>
                <a:off x="8683512" y="2657664"/>
                <a:ext cx="50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580169F4-0881-10DA-9071-23ADABF01BB7}"/>
                  </a:ext>
                </a:extLst>
              </p14:cNvPr>
              <p14:cNvContentPartPr/>
              <p14:nvPr/>
            </p14:nvContentPartPr>
            <p14:xfrm>
              <a:off x="8573712" y="2450664"/>
              <a:ext cx="32040" cy="59760"/>
            </p14:xfrm>
          </p:contentPart>
        </mc:Choice>
        <mc:Fallback xmlns="">
          <p:pic>
            <p:nvPicPr>
              <p:cNvPr id="33" name="Freihand 32">
                <a:extLst>
                  <a:ext uri="{FF2B5EF4-FFF2-40B4-BE49-F238E27FC236}">
                    <a16:creationId xmlns:a16="http://schemas.microsoft.com/office/drawing/2014/main" id="{580169F4-0881-10DA-9071-23ADABF01BB7}"/>
                  </a:ext>
                </a:extLst>
              </p:cNvPr>
              <p:cNvPicPr/>
              <p:nvPr/>
            </p:nvPicPr>
            <p:blipFill>
              <a:blip r:embed="rId39"/>
              <a:stretch>
                <a:fillRect/>
              </a:stretch>
            </p:blipFill>
            <p:spPr>
              <a:xfrm>
                <a:off x="8567592" y="2444544"/>
                <a:ext cx="44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F14079F1-2C0B-5D26-EC4A-C4CBB6AB99D5}"/>
                  </a:ext>
                </a:extLst>
              </p14:cNvPr>
              <p14:cNvContentPartPr/>
              <p14:nvPr/>
            </p14:nvContentPartPr>
            <p14:xfrm>
              <a:off x="8826792" y="3270384"/>
              <a:ext cx="101160" cy="5760"/>
            </p14:xfrm>
          </p:contentPart>
        </mc:Choice>
        <mc:Fallback xmlns="">
          <p:pic>
            <p:nvPicPr>
              <p:cNvPr id="37" name="Freihand 36">
                <a:extLst>
                  <a:ext uri="{FF2B5EF4-FFF2-40B4-BE49-F238E27FC236}">
                    <a16:creationId xmlns:a16="http://schemas.microsoft.com/office/drawing/2014/main" id="{F14079F1-2C0B-5D26-EC4A-C4CBB6AB99D5}"/>
                  </a:ext>
                </a:extLst>
              </p:cNvPr>
              <p:cNvPicPr/>
              <p:nvPr/>
            </p:nvPicPr>
            <p:blipFill>
              <a:blip r:embed="rId47"/>
              <a:stretch>
                <a:fillRect/>
              </a:stretch>
            </p:blipFill>
            <p:spPr>
              <a:xfrm>
                <a:off x="8820672" y="3264264"/>
                <a:ext cx="11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55E1EC2D-2484-F6CC-37A4-BE3830ADC9AD}"/>
                  </a:ext>
                </a:extLst>
              </p14:cNvPr>
              <p14:cNvContentPartPr/>
              <p14:nvPr/>
            </p14:nvContentPartPr>
            <p14:xfrm>
              <a:off x="6992376" y="3761064"/>
              <a:ext cx="24120" cy="360"/>
            </p14:xfrm>
          </p:contentPart>
        </mc:Choice>
        <mc:Fallback xmlns="">
          <p:pic>
            <p:nvPicPr>
              <p:cNvPr id="49" name="Freihand 48">
                <a:extLst>
                  <a:ext uri="{FF2B5EF4-FFF2-40B4-BE49-F238E27FC236}">
                    <a16:creationId xmlns:a16="http://schemas.microsoft.com/office/drawing/2014/main" id="{55E1EC2D-2484-F6CC-37A4-BE3830ADC9AD}"/>
                  </a:ext>
                </a:extLst>
              </p:cNvPr>
              <p:cNvPicPr/>
              <p:nvPr/>
            </p:nvPicPr>
            <p:blipFill>
              <a:blip r:embed="rId68"/>
              <a:stretch>
                <a:fillRect/>
              </a:stretch>
            </p:blipFill>
            <p:spPr>
              <a:xfrm>
                <a:off x="6986256" y="3754944"/>
                <a:ext cx="36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3E6B3982-3336-77AD-D7F9-7745197A7A1A}"/>
                  </a:ext>
                </a:extLst>
              </p14:cNvPr>
              <p14:cNvContentPartPr/>
              <p14:nvPr/>
            </p14:nvContentPartPr>
            <p14:xfrm>
              <a:off x="7198656" y="3762864"/>
              <a:ext cx="188640" cy="10800"/>
            </p14:xfrm>
          </p:contentPart>
        </mc:Choice>
        <mc:Fallback xmlns="">
          <p:pic>
            <p:nvPicPr>
              <p:cNvPr id="50" name="Freihand 49">
                <a:extLst>
                  <a:ext uri="{FF2B5EF4-FFF2-40B4-BE49-F238E27FC236}">
                    <a16:creationId xmlns:a16="http://schemas.microsoft.com/office/drawing/2014/main" id="{3E6B3982-3336-77AD-D7F9-7745197A7A1A}"/>
                  </a:ext>
                </a:extLst>
              </p:cNvPr>
              <p:cNvPicPr/>
              <p:nvPr/>
            </p:nvPicPr>
            <p:blipFill>
              <a:blip r:embed="rId70"/>
              <a:stretch>
                <a:fillRect/>
              </a:stretch>
            </p:blipFill>
            <p:spPr>
              <a:xfrm>
                <a:off x="7192536" y="3756744"/>
                <a:ext cx="200880" cy="23040"/>
              </a:xfrm>
              <a:prstGeom prst="rect">
                <a:avLst/>
              </a:prstGeom>
            </p:spPr>
          </p:pic>
        </mc:Fallback>
      </mc:AlternateContent>
      <p:grpSp>
        <p:nvGrpSpPr>
          <p:cNvPr id="57" name="Gruppieren 56">
            <a:extLst>
              <a:ext uri="{FF2B5EF4-FFF2-40B4-BE49-F238E27FC236}">
                <a16:creationId xmlns:a16="http://schemas.microsoft.com/office/drawing/2014/main" id="{493138FC-A1A6-5658-C9C9-8C5EADE505B9}"/>
              </a:ext>
            </a:extLst>
          </p:cNvPr>
          <p:cNvGrpSpPr/>
          <p:nvPr/>
        </p:nvGrpSpPr>
        <p:grpSpPr>
          <a:xfrm>
            <a:off x="8701656" y="2676024"/>
            <a:ext cx="21960" cy="33840"/>
            <a:chOff x="8701656" y="2676024"/>
            <a:chExt cx="21960" cy="33840"/>
          </a:xfrm>
        </p:grpSpPr>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EB900041-035A-AAE4-92BC-EB594F0CDB05}"/>
                    </a:ext>
                  </a:extLst>
                </p14:cNvPr>
                <p14:cNvContentPartPr/>
                <p14:nvPr/>
              </p14:nvContentPartPr>
              <p14:xfrm>
                <a:off x="8701656" y="2676024"/>
                <a:ext cx="360" cy="360"/>
              </p14:xfrm>
            </p:contentPart>
          </mc:Choice>
          <mc:Fallback xmlns="">
            <p:pic>
              <p:nvPicPr>
                <p:cNvPr id="51" name="Freihand 50">
                  <a:extLst>
                    <a:ext uri="{FF2B5EF4-FFF2-40B4-BE49-F238E27FC236}">
                      <a16:creationId xmlns:a16="http://schemas.microsoft.com/office/drawing/2014/main" id="{EB900041-035A-AAE4-92BC-EB594F0CDB05}"/>
                    </a:ext>
                  </a:extLst>
                </p:cNvPr>
                <p:cNvPicPr/>
                <p:nvPr/>
              </p:nvPicPr>
              <p:blipFill>
                <a:blip r:embed="rId31"/>
                <a:stretch>
                  <a:fillRect/>
                </a:stretch>
              </p:blipFill>
              <p:spPr>
                <a:xfrm>
                  <a:off x="8695536" y="26699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Freihand 51">
                  <a:extLst>
                    <a:ext uri="{FF2B5EF4-FFF2-40B4-BE49-F238E27FC236}">
                      <a16:creationId xmlns:a16="http://schemas.microsoft.com/office/drawing/2014/main" id="{137AEEF1-4A80-17D8-BC96-601308F0962F}"/>
                    </a:ext>
                  </a:extLst>
                </p14:cNvPr>
                <p14:cNvContentPartPr/>
                <p14:nvPr/>
              </p14:nvContentPartPr>
              <p14:xfrm>
                <a:off x="8701656" y="2678904"/>
                <a:ext cx="360" cy="360"/>
              </p14:xfrm>
            </p:contentPart>
          </mc:Choice>
          <mc:Fallback xmlns="">
            <p:pic>
              <p:nvPicPr>
                <p:cNvPr id="52" name="Freihand 51">
                  <a:extLst>
                    <a:ext uri="{FF2B5EF4-FFF2-40B4-BE49-F238E27FC236}">
                      <a16:creationId xmlns:a16="http://schemas.microsoft.com/office/drawing/2014/main" id="{137AEEF1-4A80-17D8-BC96-601308F0962F}"/>
                    </a:ext>
                  </a:extLst>
                </p:cNvPr>
                <p:cNvPicPr/>
                <p:nvPr/>
              </p:nvPicPr>
              <p:blipFill>
                <a:blip r:embed="rId31"/>
                <a:stretch>
                  <a:fillRect/>
                </a:stretch>
              </p:blipFill>
              <p:spPr>
                <a:xfrm>
                  <a:off x="8695536" y="267278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FCF8410E-D892-E6E1-DD28-FD4986403285}"/>
                    </a:ext>
                  </a:extLst>
                </p14:cNvPr>
                <p14:cNvContentPartPr/>
                <p14:nvPr/>
              </p14:nvContentPartPr>
              <p14:xfrm>
                <a:off x="8711016" y="2694024"/>
                <a:ext cx="360" cy="360"/>
              </p14:xfrm>
            </p:contentPart>
          </mc:Choice>
          <mc:Fallback xmlns="">
            <p:pic>
              <p:nvPicPr>
                <p:cNvPr id="53" name="Freihand 52">
                  <a:extLst>
                    <a:ext uri="{FF2B5EF4-FFF2-40B4-BE49-F238E27FC236}">
                      <a16:creationId xmlns:a16="http://schemas.microsoft.com/office/drawing/2014/main" id="{FCF8410E-D892-E6E1-DD28-FD4986403285}"/>
                    </a:ext>
                  </a:extLst>
                </p:cNvPr>
                <p:cNvPicPr/>
                <p:nvPr/>
              </p:nvPicPr>
              <p:blipFill>
                <a:blip r:embed="rId31"/>
                <a:stretch>
                  <a:fillRect/>
                </a:stretch>
              </p:blipFill>
              <p:spPr>
                <a:xfrm>
                  <a:off x="8704896" y="26879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DA72187E-7802-4314-EB7D-374D2A239423}"/>
                    </a:ext>
                  </a:extLst>
                </p14:cNvPr>
                <p14:cNvContentPartPr/>
                <p14:nvPr/>
              </p14:nvContentPartPr>
              <p14:xfrm>
                <a:off x="8717136" y="2706624"/>
                <a:ext cx="360" cy="360"/>
              </p14:xfrm>
            </p:contentPart>
          </mc:Choice>
          <mc:Fallback xmlns="">
            <p:pic>
              <p:nvPicPr>
                <p:cNvPr id="54" name="Freihand 53">
                  <a:extLst>
                    <a:ext uri="{FF2B5EF4-FFF2-40B4-BE49-F238E27FC236}">
                      <a16:creationId xmlns:a16="http://schemas.microsoft.com/office/drawing/2014/main" id="{DA72187E-7802-4314-EB7D-374D2A239423}"/>
                    </a:ext>
                  </a:extLst>
                </p:cNvPr>
                <p:cNvPicPr/>
                <p:nvPr/>
              </p:nvPicPr>
              <p:blipFill>
                <a:blip r:embed="rId31"/>
                <a:stretch>
                  <a:fillRect/>
                </a:stretch>
              </p:blipFill>
              <p:spPr>
                <a:xfrm>
                  <a:off x="8711016" y="270014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61AFD5B7-FA6F-B32E-88A0-FE542F40D494}"/>
                    </a:ext>
                  </a:extLst>
                </p14:cNvPr>
                <p14:cNvContentPartPr/>
                <p14:nvPr/>
              </p14:nvContentPartPr>
              <p14:xfrm>
                <a:off x="8723256" y="2709504"/>
                <a:ext cx="360" cy="360"/>
              </p14:xfrm>
            </p:contentPart>
          </mc:Choice>
          <mc:Fallback xmlns="">
            <p:pic>
              <p:nvPicPr>
                <p:cNvPr id="56" name="Freihand 55">
                  <a:extLst>
                    <a:ext uri="{FF2B5EF4-FFF2-40B4-BE49-F238E27FC236}">
                      <a16:creationId xmlns:a16="http://schemas.microsoft.com/office/drawing/2014/main" id="{61AFD5B7-FA6F-B32E-88A0-FE542F40D494}"/>
                    </a:ext>
                  </a:extLst>
                </p:cNvPr>
                <p:cNvPicPr/>
                <p:nvPr/>
              </p:nvPicPr>
              <p:blipFill>
                <a:blip r:embed="rId31"/>
                <a:stretch>
                  <a:fillRect/>
                </a:stretch>
              </p:blipFill>
              <p:spPr>
                <a:xfrm>
                  <a:off x="8717136" y="2703384"/>
                  <a:ext cx="12600" cy="12600"/>
                </a:xfrm>
                <a:prstGeom prst="rect">
                  <a:avLst/>
                </a:prstGeom>
              </p:spPr>
            </p:pic>
          </mc:Fallback>
        </mc:AlternateContent>
      </p:grpSp>
      <p:sp>
        <p:nvSpPr>
          <p:cNvPr id="19" name="Titel 3">
            <a:extLst>
              <a:ext uri="{FF2B5EF4-FFF2-40B4-BE49-F238E27FC236}">
                <a16:creationId xmlns:a16="http://schemas.microsoft.com/office/drawing/2014/main" id="{D7E5C2C2-96A0-EFC4-C21E-36F586330277}"/>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1</a:t>
            </a:r>
          </a:p>
        </p:txBody>
      </p:sp>
      <p:sp>
        <p:nvSpPr>
          <p:cNvPr id="28" name="Fußzeilenplatzhalter 5">
            <a:extLst>
              <a:ext uri="{FF2B5EF4-FFF2-40B4-BE49-F238E27FC236}">
                <a16:creationId xmlns:a16="http://schemas.microsoft.com/office/drawing/2014/main" id="{F81F543A-8346-77D5-AC1E-44A7EA00CE0C}"/>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7" name="Titel 3">
            <a:extLst>
              <a:ext uri="{FF2B5EF4-FFF2-40B4-BE49-F238E27FC236}">
                <a16:creationId xmlns:a16="http://schemas.microsoft.com/office/drawing/2014/main" id="{40BB0589-6CEE-21E1-A2E8-DAB5C984B1EC}"/>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4</a:t>
            </a:r>
          </a:p>
        </p:txBody>
      </p:sp>
      <p:pic>
        <p:nvPicPr>
          <p:cNvPr id="9" name="Grafik 8">
            <a:extLst>
              <a:ext uri="{FF2B5EF4-FFF2-40B4-BE49-F238E27FC236}">
                <a16:creationId xmlns:a16="http://schemas.microsoft.com/office/drawing/2014/main" id="{45008963-2D1B-C82C-9A3F-A9FF291FE394}"/>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6462019" y="2283088"/>
            <a:ext cx="1886948" cy="1390810"/>
          </a:xfrm>
          <a:prstGeom prst="rect">
            <a:avLst/>
          </a:prstGeom>
        </p:spPr>
      </p:pic>
      <p:cxnSp>
        <p:nvCxnSpPr>
          <p:cNvPr id="12" name="Gerader Verbinder 11">
            <a:extLst>
              <a:ext uri="{FF2B5EF4-FFF2-40B4-BE49-F238E27FC236}">
                <a16:creationId xmlns:a16="http://schemas.microsoft.com/office/drawing/2014/main" id="{CF59B299-C851-99F2-A8D5-00FEFBF06530}"/>
              </a:ext>
            </a:extLst>
          </p:cNvPr>
          <p:cNvCxnSpPr>
            <a:cxnSpLocks/>
          </p:cNvCxnSpPr>
          <p:nvPr/>
        </p:nvCxnSpPr>
        <p:spPr>
          <a:xfrm flipV="1">
            <a:off x="6537176" y="3114864"/>
            <a:ext cx="936104" cy="386144"/>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2C472FFB-B55C-508D-3268-AAA0615B8D56}"/>
              </a:ext>
            </a:extLst>
          </p:cNvPr>
          <p:cNvSpPr txBox="1"/>
          <p:nvPr/>
        </p:nvSpPr>
        <p:spPr>
          <a:xfrm>
            <a:off x="6779939" y="2983064"/>
            <a:ext cx="306494" cy="369332"/>
          </a:xfrm>
          <a:prstGeom prst="rect">
            <a:avLst/>
          </a:prstGeom>
          <a:noFill/>
        </p:spPr>
        <p:txBody>
          <a:bodyPr wrap="none" rtlCol="0">
            <a:spAutoFit/>
          </a:bodyPr>
          <a:lstStyle/>
          <a:p>
            <a:r>
              <a:rPr lang="de-DE" dirty="0"/>
              <a:t>h</a:t>
            </a:r>
          </a:p>
        </p:txBody>
      </p:sp>
    </p:spTree>
    <p:extLst>
      <p:ext uri="{BB962C8B-B14F-4D97-AF65-F5344CB8AC3E}">
        <p14:creationId xmlns:p14="http://schemas.microsoft.com/office/powerpoint/2010/main" val="215906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3A8C6AC-120C-C1F7-C85D-433949613FF6}"/>
              </a:ext>
            </a:extLst>
          </p:cNvPr>
          <p:cNvSpPr>
            <a:spLocks noGrp="1"/>
          </p:cNvSpPr>
          <p:nvPr>
            <p:ph idx="1"/>
          </p:nvPr>
        </p:nvSpPr>
        <p:spPr/>
        <p:txBody>
          <a:bodyPr/>
          <a:lstStyle/>
          <a:p>
            <a:pPr algn="just"/>
            <a:r>
              <a:rPr lang="de-DE" sz="1600" b="1" dirty="0"/>
              <a:t>Aufgabe 1 </a:t>
            </a:r>
          </a:p>
          <a:p>
            <a:pPr algn="just"/>
            <a:r>
              <a:rPr lang="de-DE" sz="1600" dirty="0"/>
              <a:t>Benenne die Körper, die als Schrägbilder dargestellt sind.</a:t>
            </a:r>
          </a:p>
          <a:p>
            <a:pPr algn="just"/>
            <a:endParaRPr lang="de-DE" sz="1600" dirty="0"/>
          </a:p>
          <a:p>
            <a:pPr marL="0" indent="0" algn="just">
              <a:buNone/>
            </a:pPr>
            <a:endParaRPr lang="de-DE" sz="1600" dirty="0"/>
          </a:p>
          <a:p>
            <a:endParaRPr lang="de-DE" sz="1600" dirty="0"/>
          </a:p>
        </p:txBody>
      </p:sp>
      <p:sp>
        <p:nvSpPr>
          <p:cNvPr id="29" name="Textplatzhalter 28">
            <a:extLst>
              <a:ext uri="{FF2B5EF4-FFF2-40B4-BE49-F238E27FC236}">
                <a16:creationId xmlns:a16="http://schemas.microsoft.com/office/drawing/2014/main" id="{FE80A8A1-4BDE-2841-6AD1-1E6EA4C4BC24}"/>
              </a:ext>
            </a:extLst>
          </p:cNvPr>
          <p:cNvSpPr>
            <a:spLocks noGrp="1"/>
          </p:cNvSpPr>
          <p:nvPr>
            <p:ph type="body" sz="quarter" idx="11"/>
          </p:nvPr>
        </p:nvSpPr>
        <p:spPr/>
        <p:txBody>
          <a:bodyPr/>
          <a:lstStyle/>
          <a:p>
            <a:endParaRPr lang="de-DE"/>
          </a:p>
        </p:txBody>
      </p:sp>
      <p:sp>
        <p:nvSpPr>
          <p:cNvPr id="28" name="Titel 27">
            <a:extLst>
              <a:ext uri="{FF2B5EF4-FFF2-40B4-BE49-F238E27FC236}">
                <a16:creationId xmlns:a16="http://schemas.microsoft.com/office/drawing/2014/main" id="{9BC0AA21-E0CF-DD9D-6AAE-752E63F3F51E}"/>
              </a:ext>
            </a:extLst>
          </p:cNvPr>
          <p:cNvSpPr>
            <a:spLocks noGrp="1"/>
          </p:cNvSpPr>
          <p:nvPr>
            <p:ph type="title"/>
          </p:nvPr>
        </p:nvSpPr>
        <p:spPr/>
        <p:txBody>
          <a:bodyPr/>
          <a:lstStyle/>
          <a:p>
            <a:r>
              <a:rPr lang="de-DE" dirty="0"/>
              <a:t>Körper erkennen</a:t>
            </a:r>
          </a:p>
        </p:txBody>
      </p:sp>
      <p:sp>
        <p:nvSpPr>
          <p:cNvPr id="5" name="Textfeld 4">
            <a:extLst>
              <a:ext uri="{FF2B5EF4-FFF2-40B4-BE49-F238E27FC236}">
                <a16:creationId xmlns:a16="http://schemas.microsoft.com/office/drawing/2014/main" id="{62BFA644-5055-9F9C-CC70-07B15D05E39C}"/>
              </a:ext>
            </a:extLst>
          </p:cNvPr>
          <p:cNvSpPr txBox="1"/>
          <p:nvPr/>
        </p:nvSpPr>
        <p:spPr>
          <a:xfrm>
            <a:off x="304867" y="3455446"/>
            <a:ext cx="301686" cy="369332"/>
          </a:xfrm>
          <a:prstGeom prst="rect">
            <a:avLst/>
          </a:prstGeom>
          <a:noFill/>
        </p:spPr>
        <p:txBody>
          <a:bodyPr wrap="none" rtlCol="0">
            <a:spAutoFit/>
          </a:bodyPr>
          <a:lstStyle/>
          <a:p>
            <a:r>
              <a:rPr lang="de-DE" dirty="0"/>
              <a:t>1</a:t>
            </a:r>
          </a:p>
        </p:txBody>
      </p:sp>
      <p:sp>
        <p:nvSpPr>
          <p:cNvPr id="15" name="Textfeld 14">
            <a:extLst>
              <a:ext uri="{FF2B5EF4-FFF2-40B4-BE49-F238E27FC236}">
                <a16:creationId xmlns:a16="http://schemas.microsoft.com/office/drawing/2014/main" id="{43FD4710-5DA2-0D82-E603-7B74F0FE1685}"/>
              </a:ext>
            </a:extLst>
          </p:cNvPr>
          <p:cNvSpPr txBox="1"/>
          <p:nvPr/>
        </p:nvSpPr>
        <p:spPr>
          <a:xfrm>
            <a:off x="2732981" y="3455701"/>
            <a:ext cx="375158" cy="369332"/>
          </a:xfrm>
          <a:prstGeom prst="rect">
            <a:avLst/>
          </a:prstGeom>
          <a:noFill/>
        </p:spPr>
        <p:txBody>
          <a:bodyPr wrap="square" rtlCol="0">
            <a:spAutoFit/>
          </a:bodyPr>
          <a:lstStyle/>
          <a:p>
            <a:r>
              <a:rPr lang="de-DE" dirty="0"/>
              <a:t>2</a:t>
            </a:r>
          </a:p>
        </p:txBody>
      </p:sp>
      <p:sp>
        <p:nvSpPr>
          <p:cNvPr id="16" name="Textfeld 15">
            <a:extLst>
              <a:ext uri="{FF2B5EF4-FFF2-40B4-BE49-F238E27FC236}">
                <a16:creationId xmlns:a16="http://schemas.microsoft.com/office/drawing/2014/main" id="{CD6B2B40-4AAE-5AD9-C4C6-6693508D2645}"/>
              </a:ext>
            </a:extLst>
          </p:cNvPr>
          <p:cNvSpPr txBox="1"/>
          <p:nvPr/>
        </p:nvSpPr>
        <p:spPr>
          <a:xfrm>
            <a:off x="4830436" y="3463395"/>
            <a:ext cx="375158" cy="369332"/>
          </a:xfrm>
          <a:prstGeom prst="rect">
            <a:avLst/>
          </a:prstGeom>
          <a:noFill/>
        </p:spPr>
        <p:txBody>
          <a:bodyPr wrap="square" rtlCol="0">
            <a:spAutoFit/>
          </a:bodyPr>
          <a:lstStyle/>
          <a:p>
            <a:r>
              <a:rPr lang="de-DE" dirty="0"/>
              <a:t>3</a:t>
            </a:r>
          </a:p>
        </p:txBody>
      </p:sp>
      <p:sp>
        <p:nvSpPr>
          <p:cNvPr id="17" name="Textfeld 16">
            <a:extLst>
              <a:ext uri="{FF2B5EF4-FFF2-40B4-BE49-F238E27FC236}">
                <a16:creationId xmlns:a16="http://schemas.microsoft.com/office/drawing/2014/main" id="{98C44835-2883-1BE0-B711-6EDF4610691E}"/>
              </a:ext>
            </a:extLst>
          </p:cNvPr>
          <p:cNvSpPr txBox="1"/>
          <p:nvPr/>
        </p:nvSpPr>
        <p:spPr>
          <a:xfrm>
            <a:off x="6832583" y="3450076"/>
            <a:ext cx="375158" cy="369332"/>
          </a:xfrm>
          <a:prstGeom prst="rect">
            <a:avLst/>
          </a:prstGeom>
          <a:noFill/>
        </p:spPr>
        <p:txBody>
          <a:bodyPr wrap="square" rtlCol="0">
            <a:spAutoFit/>
          </a:bodyPr>
          <a:lstStyle/>
          <a:p>
            <a:r>
              <a:rPr lang="de-DE" dirty="0"/>
              <a:t>4</a:t>
            </a:r>
          </a:p>
        </p:txBody>
      </p:sp>
      <p:sp>
        <p:nvSpPr>
          <p:cNvPr id="18" name="Textfeld 17">
            <a:extLst>
              <a:ext uri="{FF2B5EF4-FFF2-40B4-BE49-F238E27FC236}">
                <a16:creationId xmlns:a16="http://schemas.microsoft.com/office/drawing/2014/main" id="{47B063B3-8CA6-92E6-A62C-88791049ECA1}"/>
              </a:ext>
            </a:extLst>
          </p:cNvPr>
          <p:cNvSpPr txBox="1"/>
          <p:nvPr/>
        </p:nvSpPr>
        <p:spPr>
          <a:xfrm>
            <a:off x="310055" y="5622658"/>
            <a:ext cx="375158" cy="369332"/>
          </a:xfrm>
          <a:prstGeom prst="rect">
            <a:avLst/>
          </a:prstGeom>
          <a:noFill/>
        </p:spPr>
        <p:txBody>
          <a:bodyPr wrap="square" rtlCol="0">
            <a:spAutoFit/>
          </a:bodyPr>
          <a:lstStyle/>
          <a:p>
            <a:r>
              <a:rPr lang="de-DE" dirty="0"/>
              <a:t>5</a:t>
            </a:r>
          </a:p>
        </p:txBody>
      </p:sp>
      <p:sp>
        <p:nvSpPr>
          <p:cNvPr id="21" name="Textfeld 20">
            <a:extLst>
              <a:ext uri="{FF2B5EF4-FFF2-40B4-BE49-F238E27FC236}">
                <a16:creationId xmlns:a16="http://schemas.microsoft.com/office/drawing/2014/main" id="{B2FF8F9E-0484-19B0-B7BC-E46BEAEA6DEA}"/>
              </a:ext>
            </a:extLst>
          </p:cNvPr>
          <p:cNvSpPr txBox="1"/>
          <p:nvPr/>
        </p:nvSpPr>
        <p:spPr>
          <a:xfrm>
            <a:off x="4839836" y="5626686"/>
            <a:ext cx="375158" cy="369332"/>
          </a:xfrm>
          <a:prstGeom prst="rect">
            <a:avLst/>
          </a:prstGeom>
          <a:noFill/>
        </p:spPr>
        <p:txBody>
          <a:bodyPr wrap="square" rtlCol="0">
            <a:spAutoFit/>
          </a:bodyPr>
          <a:lstStyle/>
          <a:p>
            <a:r>
              <a:rPr lang="de-DE" dirty="0"/>
              <a:t>7</a:t>
            </a:r>
          </a:p>
        </p:txBody>
      </p:sp>
      <p:sp>
        <p:nvSpPr>
          <p:cNvPr id="22" name="Textfeld 21">
            <a:extLst>
              <a:ext uri="{FF2B5EF4-FFF2-40B4-BE49-F238E27FC236}">
                <a16:creationId xmlns:a16="http://schemas.microsoft.com/office/drawing/2014/main" id="{C9AFB020-6740-15CC-7520-4D293DBE458B}"/>
              </a:ext>
            </a:extLst>
          </p:cNvPr>
          <p:cNvSpPr txBox="1"/>
          <p:nvPr/>
        </p:nvSpPr>
        <p:spPr>
          <a:xfrm>
            <a:off x="2736122" y="5622658"/>
            <a:ext cx="346138" cy="369332"/>
          </a:xfrm>
          <a:prstGeom prst="rect">
            <a:avLst/>
          </a:prstGeom>
          <a:noFill/>
        </p:spPr>
        <p:txBody>
          <a:bodyPr wrap="square" rtlCol="0">
            <a:spAutoFit/>
          </a:bodyPr>
          <a:lstStyle/>
          <a:p>
            <a:r>
              <a:rPr lang="de-DE" dirty="0"/>
              <a:t>6</a:t>
            </a:r>
          </a:p>
        </p:txBody>
      </p:sp>
      <p:sp>
        <p:nvSpPr>
          <p:cNvPr id="6" name="Rechteck 5">
            <a:extLst>
              <a:ext uri="{FF2B5EF4-FFF2-40B4-BE49-F238E27FC236}">
                <a16:creationId xmlns:a16="http://schemas.microsoft.com/office/drawing/2014/main" id="{356EE1B9-69AD-BEC0-E05D-B73711492C10}"/>
              </a:ext>
            </a:extLst>
          </p:cNvPr>
          <p:cNvSpPr/>
          <p:nvPr/>
        </p:nvSpPr>
        <p:spPr>
          <a:xfrm>
            <a:off x="656809" y="3461327"/>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B9B0011-57D5-3EBA-F4E5-E845F3739091}"/>
              </a:ext>
            </a:extLst>
          </p:cNvPr>
          <p:cNvSpPr txBox="1"/>
          <p:nvPr/>
        </p:nvSpPr>
        <p:spPr>
          <a:xfrm>
            <a:off x="594611" y="3471887"/>
            <a:ext cx="1356220" cy="307777"/>
          </a:xfrm>
          <a:prstGeom prst="rect">
            <a:avLst/>
          </a:prstGeom>
          <a:noFill/>
        </p:spPr>
        <p:txBody>
          <a:bodyPr wrap="square" rtlCol="0">
            <a:spAutoFit/>
          </a:bodyPr>
          <a:lstStyle/>
          <a:p>
            <a:pPr algn="ctr"/>
            <a:r>
              <a:rPr lang="de-DE" sz="1400" dirty="0"/>
              <a:t>Quader</a:t>
            </a:r>
          </a:p>
        </p:txBody>
      </p:sp>
      <p:sp>
        <p:nvSpPr>
          <p:cNvPr id="3" name="Titel 3">
            <a:extLst>
              <a:ext uri="{FF2B5EF4-FFF2-40B4-BE49-F238E27FC236}">
                <a16:creationId xmlns:a16="http://schemas.microsoft.com/office/drawing/2014/main" id="{8E97238E-D5F7-BAD5-F671-E4A8E813F2BB}"/>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pic>
        <p:nvPicPr>
          <p:cNvPr id="35" name="Grafik 34" descr="Ein Bild, das Diagramm, Reihe, Design, Origami enthält.&#10;&#10;Automatisch generierte Beschreibung">
            <a:extLst>
              <a:ext uri="{FF2B5EF4-FFF2-40B4-BE49-F238E27FC236}">
                <a16:creationId xmlns:a16="http://schemas.microsoft.com/office/drawing/2014/main" id="{FD063FE3-EAC6-B216-E696-F4282ECF1A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51" y="1982073"/>
            <a:ext cx="2240244" cy="1158895"/>
          </a:xfrm>
          <a:prstGeom prst="rect">
            <a:avLst/>
          </a:prstGeom>
        </p:spPr>
      </p:pic>
      <p:pic>
        <p:nvPicPr>
          <p:cNvPr id="37" name="Grafik 36" descr="Ein Bild, das Reihe, Dreieck, Diagramm, Design enthält.&#10;&#10;Automatisch generierte Beschreibung">
            <a:extLst>
              <a:ext uri="{FF2B5EF4-FFF2-40B4-BE49-F238E27FC236}">
                <a16:creationId xmlns:a16="http://schemas.microsoft.com/office/drawing/2014/main" id="{6243475D-E3D2-777B-107C-08CC53B08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802" y="1916832"/>
            <a:ext cx="1962502" cy="1057636"/>
          </a:xfrm>
          <a:prstGeom prst="rect">
            <a:avLst/>
          </a:prstGeom>
        </p:spPr>
      </p:pic>
      <p:pic>
        <p:nvPicPr>
          <p:cNvPr id="39" name="Grafik 38" descr="Ein Bild, das Kreis, Diagramm, Entwurf, Zeichnung enthält.&#10;&#10;Automatisch generierte Beschreibung">
            <a:extLst>
              <a:ext uri="{FF2B5EF4-FFF2-40B4-BE49-F238E27FC236}">
                <a16:creationId xmlns:a16="http://schemas.microsoft.com/office/drawing/2014/main" id="{6959607B-FD17-4B50-60B5-D7B7BFC07D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415" y="1772816"/>
            <a:ext cx="1666917" cy="1333974"/>
          </a:xfrm>
          <a:prstGeom prst="rect">
            <a:avLst/>
          </a:prstGeom>
        </p:spPr>
      </p:pic>
      <p:pic>
        <p:nvPicPr>
          <p:cNvPr id="41" name="Grafik 40" descr="Ein Bild, das Diagramm, Reihe, Origami, Design enthält.&#10;&#10;Automatisch generierte Beschreibung">
            <a:extLst>
              <a:ext uri="{FF2B5EF4-FFF2-40B4-BE49-F238E27FC236}">
                <a16:creationId xmlns:a16="http://schemas.microsoft.com/office/drawing/2014/main" id="{A94194C8-AAB5-00AF-9C52-983517EBF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221" y="3933056"/>
            <a:ext cx="1379104" cy="1448178"/>
          </a:xfrm>
          <a:prstGeom prst="rect">
            <a:avLst/>
          </a:prstGeom>
        </p:spPr>
      </p:pic>
      <p:pic>
        <p:nvPicPr>
          <p:cNvPr id="43" name="Grafik 42" descr="Ein Bild, das Dreieck, Reihe enthält.&#10;&#10;Automatisch generierte Beschreibung">
            <a:extLst>
              <a:ext uri="{FF2B5EF4-FFF2-40B4-BE49-F238E27FC236}">
                <a16:creationId xmlns:a16="http://schemas.microsoft.com/office/drawing/2014/main" id="{09057797-5239-DF6B-8A12-1711196A05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0172" y="3933056"/>
            <a:ext cx="1716842" cy="1443506"/>
          </a:xfrm>
          <a:prstGeom prst="rect">
            <a:avLst/>
          </a:prstGeom>
        </p:spPr>
      </p:pic>
      <p:pic>
        <p:nvPicPr>
          <p:cNvPr id="45" name="Grafik 44" descr="Ein Bild, das Diagramm, Reihe, Dreieck, Kreis enthält.&#10;&#10;Automatisch generierte Beschreibung">
            <a:extLst>
              <a:ext uri="{FF2B5EF4-FFF2-40B4-BE49-F238E27FC236}">
                <a16:creationId xmlns:a16="http://schemas.microsoft.com/office/drawing/2014/main" id="{8451F9EC-816C-FD2F-BFFA-0A221EAABE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2044" y="3911310"/>
            <a:ext cx="1833866" cy="1389898"/>
          </a:xfrm>
          <a:prstGeom prst="rect">
            <a:avLst/>
          </a:prstGeom>
        </p:spPr>
      </p:pic>
      <p:pic>
        <p:nvPicPr>
          <p:cNvPr id="47" name="Grafik 46" descr="Ein Bild, das Entwurf, Diagramm, Zeichnung, Kreis enthält.&#10;&#10;Automatisch generierte Beschreibung">
            <a:extLst>
              <a:ext uri="{FF2B5EF4-FFF2-40B4-BE49-F238E27FC236}">
                <a16:creationId xmlns:a16="http://schemas.microsoft.com/office/drawing/2014/main" id="{5CD8E8B4-433E-021F-B77E-BE8DBC4BED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1247" y="1627492"/>
            <a:ext cx="1501507" cy="1488061"/>
          </a:xfrm>
          <a:prstGeom prst="rect">
            <a:avLst/>
          </a:prstGeom>
        </p:spPr>
      </p:pic>
      <p:sp>
        <p:nvSpPr>
          <p:cNvPr id="48" name="Rechteck 47">
            <a:extLst>
              <a:ext uri="{FF2B5EF4-FFF2-40B4-BE49-F238E27FC236}">
                <a16:creationId xmlns:a16="http://schemas.microsoft.com/office/drawing/2014/main" id="{F5F97AAC-DE37-833C-31F4-68F4865980F7}"/>
              </a:ext>
            </a:extLst>
          </p:cNvPr>
          <p:cNvSpPr/>
          <p:nvPr/>
        </p:nvSpPr>
        <p:spPr>
          <a:xfrm>
            <a:off x="3074028" y="3474646"/>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8B5AC751-92EB-689D-E4E7-D36B966D6359}"/>
              </a:ext>
            </a:extLst>
          </p:cNvPr>
          <p:cNvSpPr/>
          <p:nvPr/>
        </p:nvSpPr>
        <p:spPr>
          <a:xfrm>
            <a:off x="5144604" y="3474646"/>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28FEFE44-9F53-FCC3-F64D-BE8A07A6B64A}"/>
              </a:ext>
            </a:extLst>
          </p:cNvPr>
          <p:cNvSpPr/>
          <p:nvPr/>
        </p:nvSpPr>
        <p:spPr>
          <a:xfrm>
            <a:off x="7141918" y="3461327"/>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978335C6-99A1-56D8-5D76-BE5B194D6A07}"/>
              </a:ext>
            </a:extLst>
          </p:cNvPr>
          <p:cNvSpPr/>
          <p:nvPr/>
        </p:nvSpPr>
        <p:spPr>
          <a:xfrm>
            <a:off x="656808" y="5651558"/>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A2CE9557-70E3-196E-FE24-C6FF930E8F94}"/>
              </a:ext>
            </a:extLst>
          </p:cNvPr>
          <p:cNvSpPr/>
          <p:nvPr/>
        </p:nvSpPr>
        <p:spPr>
          <a:xfrm>
            <a:off x="3074027" y="5647182"/>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8C6C08CD-F49B-562C-933D-201C5F729903}"/>
              </a:ext>
            </a:extLst>
          </p:cNvPr>
          <p:cNvSpPr/>
          <p:nvPr/>
        </p:nvSpPr>
        <p:spPr>
          <a:xfrm>
            <a:off x="5144604" y="5628284"/>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ußzeilenplatzhalter 5">
            <a:extLst>
              <a:ext uri="{FF2B5EF4-FFF2-40B4-BE49-F238E27FC236}">
                <a16:creationId xmlns:a16="http://schemas.microsoft.com/office/drawing/2014/main" id="{72756C9B-B306-DE1A-6328-81EB3C0AC535}"/>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7545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517866-DF51-ADBF-A87B-D9CFAFF7F476}"/>
              </a:ext>
            </a:extLst>
          </p:cNvPr>
          <p:cNvSpPr>
            <a:spLocks noGrp="1"/>
          </p:cNvSpPr>
          <p:nvPr>
            <p:ph idx="1"/>
          </p:nvPr>
        </p:nvSpPr>
        <p:spPr>
          <a:xfrm>
            <a:off x="64289" y="1063034"/>
            <a:ext cx="9205200" cy="5174278"/>
          </a:xfrm>
        </p:spPr>
        <p:txBody>
          <a:bodyPr/>
          <a:lstStyle/>
          <a:p>
            <a:pPr marL="0" indent="0">
              <a:buNone/>
            </a:pPr>
            <a:r>
              <a:rPr lang="de-DE" sz="1600" b="1" dirty="0"/>
              <a:t>Aufgabe 1</a:t>
            </a:r>
            <a:r>
              <a:rPr lang="de-DE" sz="1600" dirty="0"/>
              <a:t> </a:t>
            </a:r>
          </a:p>
          <a:p>
            <a:pPr marL="0" indent="0">
              <a:buNone/>
            </a:pPr>
            <a:r>
              <a:rPr lang="de-DE" sz="1600" dirty="0"/>
              <a:t>Ein Zylinder hat einen Durchmesser von 55 cm und </a:t>
            </a:r>
          </a:p>
          <a:p>
            <a:pPr marL="0" indent="0">
              <a:buNone/>
            </a:pPr>
            <a:r>
              <a:rPr lang="de-DE" sz="1600" dirty="0"/>
              <a:t>eine Höhe von 60 cm.  </a:t>
            </a:r>
          </a:p>
          <a:p>
            <a:pPr marL="0" indent="0">
              <a:buNone/>
            </a:pPr>
            <a:r>
              <a:rPr lang="de-DE" sz="1600" dirty="0"/>
              <a:t>a) Berechne das Volumen des Zylinders.</a:t>
            </a:r>
          </a:p>
          <a:p>
            <a:pPr marL="0" indent="0">
              <a:buNone/>
            </a:pPr>
            <a:r>
              <a:rPr lang="de-DE" sz="1600" dirty="0"/>
              <a:t>b) Berechne die Oberfläche des Zylinders.</a:t>
            </a:r>
          </a:p>
          <a:p>
            <a:pPr marL="0" indent="0">
              <a:buNone/>
            </a:pPr>
            <a:endParaRPr lang="de-DE" sz="1600" kern="100" dirty="0">
              <a:ea typeface="Calibri" panose="020F0502020204030204" pitchFamily="34" charset="0"/>
              <a:cs typeface="Calibri" panose="020F0502020204030204" pitchFamily="34" charset="0"/>
            </a:endParaRPr>
          </a:p>
          <a:p>
            <a:pPr marL="0" indent="0">
              <a:buNone/>
            </a:pPr>
            <a:r>
              <a:rPr lang="de-DE" sz="1600" b="1" kern="100" dirty="0">
                <a:ea typeface="Calibri" panose="020F0502020204030204" pitchFamily="34" charset="0"/>
                <a:cs typeface="Calibri" panose="020F0502020204030204" pitchFamily="34" charset="0"/>
              </a:rPr>
              <a:t>Aufgabe 2 </a:t>
            </a:r>
            <a:r>
              <a:rPr lang="de-DE" sz="1600" kern="100" dirty="0">
                <a:ea typeface="Calibri" panose="020F0502020204030204" pitchFamily="34" charset="0"/>
                <a:cs typeface="Calibri" panose="020F0502020204030204" pitchFamily="34" charset="0"/>
              </a:rPr>
              <a:t>[MSA 2012 N A5]</a:t>
            </a:r>
          </a:p>
          <a:p>
            <a:pPr marL="0" indent="0">
              <a:buNone/>
            </a:pPr>
            <a:r>
              <a:rPr lang="de-DE" sz="1600" dirty="0">
                <a:solidFill>
                  <a:srgbClr val="000000"/>
                </a:solidFill>
                <a:effectLst/>
                <a:ea typeface="Times New Roman" panose="02020603050405020304" pitchFamily="18" charset="0"/>
                <a:cs typeface="Calibri" panose="020F0502020204030204" pitchFamily="34" charset="0"/>
              </a:rPr>
              <a:t>Herr Sparsam bekommt vom Nachbarn eine Regentonne geschenkt. </a:t>
            </a:r>
            <a:br>
              <a:rPr lang="de-DE" sz="1600" dirty="0">
                <a:solidFill>
                  <a:srgbClr val="000000"/>
                </a:solidFill>
                <a:effectLst/>
                <a:ea typeface="Times New Roman" panose="02020603050405020304" pitchFamily="18" charset="0"/>
                <a:cs typeface="Calibri" panose="020F0502020204030204" pitchFamily="34" charset="0"/>
              </a:rPr>
            </a:br>
            <a:r>
              <a:rPr lang="de-DE" sz="1600" dirty="0">
                <a:solidFill>
                  <a:srgbClr val="000000"/>
                </a:solidFill>
                <a:effectLst/>
                <a:ea typeface="Times New Roman" panose="02020603050405020304" pitchFamily="18" charset="0"/>
                <a:cs typeface="Calibri" panose="020F0502020204030204" pitchFamily="34" charset="0"/>
              </a:rPr>
              <a:t>Sie hat die Form eines geraden Kreiszylinders. Ihr Innendurchmesser beträgt 65 cm. </a:t>
            </a:r>
            <a:br>
              <a:rPr lang="de-DE" sz="1600" dirty="0">
                <a:solidFill>
                  <a:srgbClr val="000000"/>
                </a:solidFill>
                <a:effectLst/>
                <a:ea typeface="Times New Roman" panose="02020603050405020304" pitchFamily="18" charset="0"/>
                <a:cs typeface="Calibri" panose="020F0502020204030204" pitchFamily="34" charset="0"/>
              </a:rPr>
            </a:br>
            <a:r>
              <a:rPr lang="de-DE" sz="1600" dirty="0">
                <a:solidFill>
                  <a:srgbClr val="000000"/>
                </a:solidFill>
                <a:effectLst/>
                <a:ea typeface="Times New Roman" panose="02020603050405020304" pitchFamily="18" charset="0"/>
                <a:cs typeface="Calibri" panose="020F0502020204030204" pitchFamily="34" charset="0"/>
              </a:rPr>
              <a:t>Sie ist 75 cm hoch. Nachdem es längere Zeit geregnet hat, ist die Tonne bis zum oberen Rand mit Wasser gefüllt. </a:t>
            </a:r>
            <a:br>
              <a:rPr lang="de-DE" sz="1600" dirty="0">
                <a:solidFill>
                  <a:srgbClr val="000000"/>
                </a:solidFill>
                <a:effectLst/>
                <a:ea typeface="Times New Roman" panose="02020603050405020304" pitchFamily="18" charset="0"/>
                <a:cs typeface="Calibri" panose="020F0502020204030204" pitchFamily="34" charset="0"/>
              </a:rPr>
            </a:br>
            <a:r>
              <a:rPr lang="de-DE" sz="1600" dirty="0">
                <a:solidFill>
                  <a:srgbClr val="000000"/>
                </a:solidFill>
                <a:ea typeface="Times New Roman" panose="02020603050405020304" pitchFamily="18" charset="0"/>
                <a:cs typeface="Calibri" panose="020F0502020204030204" pitchFamily="34" charset="0"/>
              </a:rPr>
              <a:t>a) </a:t>
            </a:r>
            <a:r>
              <a:rPr lang="de-DE" sz="1600" dirty="0">
                <a:solidFill>
                  <a:srgbClr val="000000"/>
                </a:solidFill>
                <a:effectLst/>
                <a:ea typeface="Times New Roman" panose="02020603050405020304" pitchFamily="18" charset="0"/>
                <a:cs typeface="Calibri" panose="020F0502020204030204" pitchFamily="34" charset="0"/>
              </a:rPr>
              <a:t>Berechne, wie viele Tage Herr Sparsam damit die Blumen und den Garten wässern kann, wenn er dafür pro Tag 6 Liter Regenwasser verwendet.</a:t>
            </a:r>
          </a:p>
          <a:p>
            <a:pPr marL="0" indent="0">
              <a:buNone/>
            </a:pPr>
            <a:r>
              <a:rPr lang="de-DE" sz="1600" dirty="0">
                <a:solidFill>
                  <a:schemeClr val="tx1"/>
                </a:solidFill>
                <a:ea typeface="Times New Roman" panose="02020603050405020304" pitchFamily="18" charset="0"/>
                <a:cs typeface="Calibri" panose="020F0502020204030204" pitchFamily="34" charset="0"/>
              </a:rPr>
              <a:t>b) Herr Sparsam möchte die Regentonne von außen lackieren. Berechne die Mantelfläche des Zylinders. </a:t>
            </a:r>
            <a:endParaRPr lang="de-DE" sz="1600" dirty="0">
              <a:solidFill>
                <a:schemeClr val="tx1"/>
              </a:solidFill>
              <a:effectLst/>
              <a:ea typeface="Times New Roman" panose="02020603050405020304" pitchFamily="18" charset="0"/>
              <a:cs typeface="Calibri" panose="020F0502020204030204" pitchFamily="34" charset="0"/>
            </a:endParaRPr>
          </a:p>
          <a:p>
            <a:endParaRPr lang="de-DE" dirty="0"/>
          </a:p>
        </p:txBody>
      </p:sp>
      <p:sp>
        <p:nvSpPr>
          <p:cNvPr id="3" name="Textplatzhalter 2">
            <a:extLst>
              <a:ext uri="{FF2B5EF4-FFF2-40B4-BE49-F238E27FC236}">
                <a16:creationId xmlns:a16="http://schemas.microsoft.com/office/drawing/2014/main" id="{C7187F43-EBA0-7AF2-46F8-A9E0EDB3EE88}"/>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0357E9F5-DE41-56DA-CF99-20E81F6C26F7}"/>
              </a:ext>
            </a:extLst>
          </p:cNvPr>
          <p:cNvSpPr>
            <a:spLocks noGrp="1"/>
          </p:cNvSpPr>
          <p:nvPr>
            <p:ph type="title"/>
          </p:nvPr>
        </p:nvSpPr>
        <p:spPr/>
        <p:txBody>
          <a:bodyPr>
            <a:normAutofit/>
          </a:bodyPr>
          <a:lstStyle/>
          <a:p>
            <a:r>
              <a:rPr lang="de-DE" dirty="0"/>
              <a:t>Zylinder - Oberfläche und Volumen</a:t>
            </a:r>
          </a:p>
        </p:txBody>
      </p:sp>
      <p:pic>
        <p:nvPicPr>
          <p:cNvPr id="25" name="Grafik 24" descr="Ein Bild, das Kreis, Diagramm, Entwurf, Zeichnung enthält.&#10;&#10;Automatisch generierte Beschreibung">
            <a:extLst>
              <a:ext uri="{FF2B5EF4-FFF2-40B4-BE49-F238E27FC236}">
                <a16:creationId xmlns:a16="http://schemas.microsoft.com/office/drawing/2014/main" id="{ADA9CDE9-1514-5739-43F9-32684237C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212" y="1478499"/>
            <a:ext cx="2047883" cy="1638848"/>
          </a:xfrm>
          <a:prstGeom prst="rect">
            <a:avLst/>
          </a:prstGeom>
        </p:spPr>
      </p:pic>
      <p:sp>
        <p:nvSpPr>
          <p:cNvPr id="27" name="Fußzeilenplatzhalter 5">
            <a:extLst>
              <a:ext uri="{FF2B5EF4-FFF2-40B4-BE49-F238E27FC236}">
                <a16:creationId xmlns:a16="http://schemas.microsoft.com/office/drawing/2014/main" id="{8C7543E7-F882-8C85-F410-20838137D97C}"/>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7" name="Titel 3">
            <a:extLst>
              <a:ext uri="{FF2B5EF4-FFF2-40B4-BE49-F238E27FC236}">
                <a16:creationId xmlns:a16="http://schemas.microsoft.com/office/drawing/2014/main" id="{A8F21E13-14DE-86F6-AD91-DDC88436429B}"/>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5</a:t>
            </a:r>
          </a:p>
        </p:txBody>
      </p:sp>
      <p:grpSp>
        <p:nvGrpSpPr>
          <p:cNvPr id="5" name="Knopf1">
            <a:extLst>
              <a:ext uri="{FF2B5EF4-FFF2-40B4-BE49-F238E27FC236}">
                <a16:creationId xmlns:a16="http://schemas.microsoft.com/office/drawing/2014/main" id="{78139FBF-B494-B58E-DBA7-68462CF5E04E}"/>
              </a:ext>
            </a:extLst>
          </p:cNvPr>
          <p:cNvGrpSpPr/>
          <p:nvPr/>
        </p:nvGrpSpPr>
        <p:grpSpPr>
          <a:xfrm>
            <a:off x="9383011" y="1045049"/>
            <a:ext cx="525690" cy="504000"/>
            <a:chOff x="8550142" y="4941168"/>
            <a:chExt cx="593858" cy="576064"/>
          </a:xfrm>
          <a:solidFill>
            <a:schemeClr val="accent1"/>
          </a:solidFill>
        </p:grpSpPr>
        <p:sp>
          <p:nvSpPr>
            <p:cNvPr id="8" name="Rechteck 7">
              <a:extLst>
                <a:ext uri="{FF2B5EF4-FFF2-40B4-BE49-F238E27FC236}">
                  <a16:creationId xmlns:a16="http://schemas.microsoft.com/office/drawing/2014/main" id="{2D3DC4BE-6440-28E6-064D-ADCC864BBE9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23">
              <a:extLst>
                <a:ext uri="{FF2B5EF4-FFF2-40B4-BE49-F238E27FC236}">
                  <a16:creationId xmlns:a16="http://schemas.microsoft.com/office/drawing/2014/main" id="{C5EB7F43-47AB-C0BF-D3DE-1A44B06A06D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28" name="Hilfe 1 Grafik">
            <a:extLst>
              <a:ext uri="{FF2B5EF4-FFF2-40B4-BE49-F238E27FC236}">
                <a16:creationId xmlns:a16="http://schemas.microsoft.com/office/drawing/2014/main" id="{2FFC7702-A2F0-3F45-54A4-703FF708AF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25991" y="1065713"/>
            <a:ext cx="7829600" cy="4458304"/>
          </a:xfrm>
          <a:prstGeom prst="rect">
            <a:avLst/>
          </a:prstGeom>
          <a:effectLst>
            <a:glow rad="190500">
              <a:schemeClr val="accent1">
                <a:lumMod val="20000"/>
                <a:lumOff val="80000"/>
                <a:alpha val="85000"/>
              </a:schemeClr>
            </a:glow>
            <a:softEdge rad="0"/>
          </a:effectLst>
        </p:spPr>
      </p:pic>
      <p:grpSp>
        <p:nvGrpSpPr>
          <p:cNvPr id="6" name="Knopf4">
            <a:extLst>
              <a:ext uri="{FF2B5EF4-FFF2-40B4-BE49-F238E27FC236}">
                <a16:creationId xmlns:a16="http://schemas.microsoft.com/office/drawing/2014/main" id="{38AD58D8-E469-6673-9253-3D179487E312}"/>
              </a:ext>
            </a:extLst>
          </p:cNvPr>
          <p:cNvGrpSpPr/>
          <p:nvPr/>
        </p:nvGrpSpPr>
        <p:grpSpPr>
          <a:xfrm>
            <a:off x="9383011" y="2942492"/>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667B462D-21B5-7AA4-5D5F-A0F7470F2AC4}"/>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19">
              <a:extLst>
                <a:ext uri="{FF2B5EF4-FFF2-40B4-BE49-F238E27FC236}">
                  <a16:creationId xmlns:a16="http://schemas.microsoft.com/office/drawing/2014/main" id="{A1C3D830-DB76-8710-A7D6-B55B1F4A2F6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Hilfe 4 Grafik">
            <a:extLst>
              <a:ext uri="{FF2B5EF4-FFF2-40B4-BE49-F238E27FC236}">
                <a16:creationId xmlns:a16="http://schemas.microsoft.com/office/drawing/2014/main" id="{054FB49B-F153-3652-A02E-E8635356B7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292419"/>
            <a:ext cx="7905986" cy="4477029"/>
          </a:xfrm>
          <a:prstGeom prst="rect">
            <a:avLst/>
          </a:prstGeom>
          <a:effectLst>
            <a:glow rad="190500">
              <a:schemeClr val="accent1">
                <a:lumMod val="20000"/>
                <a:lumOff val="80000"/>
                <a:alpha val="85000"/>
              </a:schemeClr>
            </a:glow>
          </a:effectLst>
        </p:spPr>
      </p:pic>
      <p:grpSp>
        <p:nvGrpSpPr>
          <p:cNvPr id="12" name="Knopf6">
            <a:extLst>
              <a:ext uri="{FF2B5EF4-FFF2-40B4-BE49-F238E27FC236}">
                <a16:creationId xmlns:a16="http://schemas.microsoft.com/office/drawing/2014/main" id="{8D3537AC-C30B-A0DC-9C6E-91285094AD3A}"/>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DDB9EE90-5FD1-85D4-BD54-47B9824D4D4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06B397E3-8847-A597-3FA3-EE05AEDF114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5" name="Hilfe 6 Grafik">
            <a:extLst>
              <a:ext uri="{FF2B5EF4-FFF2-40B4-BE49-F238E27FC236}">
                <a16:creationId xmlns:a16="http://schemas.microsoft.com/office/drawing/2014/main" id="{57D5619C-31AE-9310-51E0-773EAFC90EF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grpSp>
        <p:nvGrpSpPr>
          <p:cNvPr id="16" name="Knopf 7">
            <a:extLst>
              <a:ext uri="{FF2B5EF4-FFF2-40B4-BE49-F238E27FC236}">
                <a16:creationId xmlns:a16="http://schemas.microsoft.com/office/drawing/2014/main" id="{795F41FC-58F3-3535-85CE-D3DBCC50666E}"/>
              </a:ext>
            </a:extLst>
          </p:cNvPr>
          <p:cNvGrpSpPr/>
          <p:nvPr/>
        </p:nvGrpSpPr>
        <p:grpSpPr>
          <a:xfrm>
            <a:off x="9379302" y="4839935"/>
            <a:ext cx="513769" cy="504000"/>
            <a:chOff x="9312680" y="5062255"/>
            <a:chExt cx="580391" cy="576064"/>
          </a:xfrm>
          <a:solidFill>
            <a:schemeClr val="accent1"/>
          </a:solidFill>
        </p:grpSpPr>
        <p:sp>
          <p:nvSpPr>
            <p:cNvPr id="17" name="Rechteck 16">
              <a:extLst>
                <a:ext uri="{FF2B5EF4-FFF2-40B4-BE49-F238E27FC236}">
                  <a16:creationId xmlns:a16="http://schemas.microsoft.com/office/drawing/2014/main" id="{CD854F76-9E4B-D473-478C-26B40041C18C}"/>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Knop7">
              <a:extLst>
                <a:ext uri="{FF2B5EF4-FFF2-40B4-BE49-F238E27FC236}">
                  <a16:creationId xmlns:a16="http://schemas.microsoft.com/office/drawing/2014/main" id="{29A7DFB9-218C-7FCE-7F3C-12ADD9AC988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19" name="Hilfe 7 Grafik">
            <a:extLst>
              <a:ext uri="{FF2B5EF4-FFF2-40B4-BE49-F238E27FC236}">
                <a16:creationId xmlns:a16="http://schemas.microsoft.com/office/drawing/2014/main" id="{38F00A5B-1A28-6BFE-2F7A-B0EB5C2D167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5568" y="1818589"/>
            <a:ext cx="7940325" cy="4493834"/>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809700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79487E-6 -4.07407E-6 L -0.88093 -4.07407E-6 " pathEditMode="relative" rAng="0" ptsTypes="AA">
                                      <p:cBhvr>
                                        <p:cTn id="6" dur="2000" fill="hold"/>
                                        <p:tgtEl>
                                          <p:spTgt spid="2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07407E-6 L -1.79487E-6 -4.07407E-6 " pathEditMode="relative" rAng="0" ptsTypes="AA">
                                      <p:cBhvr>
                                        <p:cTn id="10" dur="2000" fill="hold"/>
                                        <p:tgtEl>
                                          <p:spTgt spid="28"/>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4.81481E-6 L -0.88093 -4.81481E-6 " pathEditMode="relative" rAng="0" ptsTypes="AA">
                                      <p:cBhvr>
                                        <p:cTn id="15" dur="2000" fill="hold"/>
                                        <p:tgtEl>
                                          <p:spTgt spid="11"/>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81481E-6 L -4.35897E-6 -4.81481E-6 " pathEditMode="relative" rAng="0" ptsTypes="AA">
                                      <p:cBhvr>
                                        <p:cTn id="19" dur="2000" fill="hold"/>
                                        <p:tgtEl>
                                          <p:spTgt spid="11"/>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2.82051E-6 3.33333E-6 L -0.88093 3.33333E-6 " pathEditMode="relative" rAng="0" ptsTypes="AA">
                                      <p:cBhvr>
                                        <p:cTn id="24" dur="2000" fill="hold"/>
                                        <p:tgtEl>
                                          <p:spTgt spid="15"/>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3.33333E-6 L 2.82051E-6 3.33333E-6 " pathEditMode="relative" rAng="0" ptsTypes="AA">
                                      <p:cBhvr>
                                        <p:cTn id="28"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3.07692E-6 -4.07407E-6 L -0.88093 -4.07407E-6 " pathEditMode="relative" rAng="0" ptsTypes="AA">
                                      <p:cBhvr>
                                        <p:cTn id="33" dur="2000" fill="hold"/>
                                        <p:tgtEl>
                                          <p:spTgt spid="19"/>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4.07407E-6 L 3.07692E-6 -4.07407E-6 " pathEditMode="relative" rAng="0" ptsTypes="AA">
                                      <p:cBhvr>
                                        <p:cTn id="37" dur="2000" fill="hold"/>
                                        <p:tgtEl>
                                          <p:spTgt spid="19"/>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39EC696-D5F4-8A8A-1918-DB44701E1B0E}"/>
                  </a:ext>
                </a:extLst>
              </p:cNvPr>
              <p:cNvSpPr>
                <a:spLocks noGrp="1"/>
              </p:cNvSpPr>
              <p:nvPr>
                <p:ph idx="1"/>
              </p:nvPr>
            </p:nvSpPr>
            <p:spPr>
              <a:xfrm>
                <a:off x="64288" y="1045049"/>
                <a:ext cx="9205200" cy="5192263"/>
              </a:xfrm>
            </p:spPr>
            <p:txBody>
              <a:bodyPr/>
              <a:lstStyle/>
              <a:p>
                <a:r>
                  <a:rPr lang="de-DE" sz="1600" b="1" dirty="0"/>
                  <a:t>Aufgabe 1</a:t>
                </a:r>
              </a:p>
              <a:p>
                <a:r>
                  <a:rPr lang="de-DE" sz="1600" dirty="0"/>
                  <a:t>a) V = </a:t>
                </a:r>
                <a14:m>
                  <m:oMath xmlns:m="http://schemas.openxmlformats.org/officeDocument/2006/math">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27,5²</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60 = 142549,77 cm³</a:t>
                </a:r>
              </a:p>
              <a:p>
                <a:r>
                  <a:rPr lang="de-DE" sz="1600" dirty="0"/>
                  <a:t>b) </a:t>
                </a:r>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𝑂</m:t>
                        </m:r>
                      </m:sub>
                    </m:sSub>
                  </m:oMath>
                </a14:m>
                <a:r>
                  <a:rPr lang="de-DE" sz="1600" dirty="0"/>
                  <a:t> = 2</a:t>
                </a:r>
                <a:r>
                  <a:rPr lang="de-DE" sz="1600" dirty="0">
                    <a:solidFill>
                      <a:prstClr val="black"/>
                    </a:solidFill>
                    <a:ea typeface="Cambria Math" panose="02040503050406030204" pitchFamily="18" charset="0"/>
                  </a:rPr>
                  <a:t> </a:t>
                </a:r>
                <a14:m>
                  <m:oMath xmlns:m="http://schemas.openxmlformats.org/officeDocument/2006/math">
                    <m:r>
                      <a:rPr lang="de-DE" sz="1600" i="1">
                        <a:solidFill>
                          <a:prstClr val="black"/>
                        </a:solidFill>
                        <a:latin typeface="Cambria Math" panose="02040503050406030204" pitchFamily="18" charset="0"/>
                        <a:ea typeface="Cambria Math" panose="02040503050406030204" pitchFamily="18" charset="0"/>
                      </a:rPr>
                      <m:t>∙ </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lang="de-DE" sz="1600" i="1">
                        <a:solidFill>
                          <a:prstClr val="black"/>
                        </a:solidFill>
                        <a:latin typeface="Cambria Math" panose="02040503050406030204" pitchFamily="18" charset="0"/>
                        <a:ea typeface="Cambria Math" panose="02040503050406030204" pitchFamily="18" charset="0"/>
                      </a:rPr>
                      <m:t>+2∙</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r>
                      <a:rPr lang="de-DE" sz="1600" b="0" i="1" smtClean="0">
                        <a:solidFill>
                          <a:prstClr val="black"/>
                        </a:solidFill>
                        <a:latin typeface="Cambria Math" panose="02040503050406030204" pitchFamily="18" charset="0"/>
                        <a:ea typeface="Cambria Math" panose="02040503050406030204" pitchFamily="18" charset="0"/>
                      </a:rPr>
                      <m:t>𝑟</m:t>
                    </m:r>
                    <m:r>
                      <a:rPr lang="de-DE" sz="1600" i="1">
                        <a:solidFill>
                          <a:prstClr val="black"/>
                        </a:solidFill>
                        <a:latin typeface="Cambria Math" panose="02040503050406030204" pitchFamily="18" charset="0"/>
                        <a:ea typeface="Cambria Math" panose="02040503050406030204" pitchFamily="18" charset="0"/>
                      </a:rPr>
                      <m:t>∙</m:t>
                    </m:r>
                    <m:r>
                      <a:rPr lang="de-DE" sz="1600" b="0" i="1" smtClean="0">
                        <a:solidFill>
                          <a:prstClr val="black"/>
                        </a:solidFill>
                        <a:latin typeface="Cambria Math" panose="02040503050406030204" pitchFamily="18" charset="0"/>
                        <a:ea typeface="Cambria Math" panose="02040503050406030204" pitchFamily="18" charset="0"/>
                      </a:rPr>
                      <m:t>h</m:t>
                    </m:r>
                  </m:oMath>
                </a14:m>
                <a:endParaRPr lang="de-DE" sz="1600" b="0" dirty="0">
                  <a:solidFill>
                    <a:prstClr val="black"/>
                  </a:solidFill>
                  <a:ea typeface="Cambria Math" panose="02040503050406030204" pitchFamily="18" charset="0"/>
                </a:endParaRPr>
              </a:p>
              <a:p>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𝑂</m:t>
                        </m:r>
                      </m:sub>
                    </m:sSub>
                  </m:oMath>
                </a14:m>
                <a:r>
                  <a:rPr lang="de-DE" sz="1600" dirty="0"/>
                  <a:t> = 2</a:t>
                </a:r>
                <a:r>
                  <a:rPr lang="de-DE" sz="1600" dirty="0">
                    <a:solidFill>
                      <a:prstClr val="black"/>
                    </a:solidFill>
                    <a:ea typeface="Cambria Math" panose="02040503050406030204" pitchFamily="18" charset="0"/>
                  </a:rPr>
                  <a:t> </a:t>
                </a:r>
                <a14:m>
                  <m:oMath xmlns:m="http://schemas.openxmlformats.org/officeDocument/2006/math">
                    <m:r>
                      <a:rPr lang="de-DE" sz="1600" i="1">
                        <a:solidFill>
                          <a:prstClr val="black"/>
                        </a:solidFill>
                        <a:latin typeface="Cambria Math" panose="02040503050406030204" pitchFamily="18" charset="0"/>
                        <a:ea typeface="Cambria Math" panose="02040503050406030204" pitchFamily="18" charset="0"/>
                      </a:rPr>
                      <m:t>∙ </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27,5</m:t>
                        </m:r>
                      </m:e>
                      <m:sup>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lang="de-DE" sz="1600" i="1">
                        <a:solidFill>
                          <a:prstClr val="black"/>
                        </a:solidFill>
                        <a:latin typeface="Cambria Math" panose="02040503050406030204" pitchFamily="18" charset="0"/>
                        <a:ea typeface="Cambria Math" panose="02040503050406030204" pitchFamily="18" charset="0"/>
                      </a:rPr>
                      <m:t>+2∙</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∙27,5∙60=15118,91 </m:t>
                    </m:r>
                    <m:r>
                      <a:rPr lang="de-DE" sz="1600" b="0" i="1" smtClean="0">
                        <a:solidFill>
                          <a:prstClr val="black"/>
                        </a:solidFill>
                        <a:latin typeface="Cambria Math" panose="02040503050406030204" pitchFamily="18" charset="0"/>
                        <a:ea typeface="Cambria Math" panose="02040503050406030204" pitchFamily="18" charset="0"/>
                      </a:rPr>
                      <m:t>𝑐𝑚</m:t>
                    </m:r>
                    <m:r>
                      <a:rPr lang="de-DE" sz="1600" b="0" i="1" smtClean="0">
                        <a:solidFill>
                          <a:prstClr val="black"/>
                        </a:solidFill>
                        <a:latin typeface="Cambria Math" panose="02040503050406030204" pitchFamily="18" charset="0"/>
                        <a:ea typeface="Cambria Math" panose="02040503050406030204" pitchFamily="18" charset="0"/>
                      </a:rPr>
                      <m:t>²</m:t>
                    </m:r>
                  </m:oMath>
                </a14:m>
                <a:r>
                  <a:rPr lang="de-DE" sz="1600" b="0" dirty="0">
                    <a:solidFill>
                      <a:prstClr val="black"/>
                    </a:solidFill>
                    <a:ea typeface="Cambria Math" panose="02040503050406030204" pitchFamily="18" charset="0"/>
                  </a:rPr>
                  <a:t> </a:t>
                </a:r>
              </a:p>
              <a:p>
                <a:r>
                  <a:rPr lang="de-DE" sz="1800" dirty="0"/>
                  <a:t>    </a:t>
                </a:r>
              </a:p>
              <a:p>
                <a:endParaRPr lang="de-DE" dirty="0"/>
              </a:p>
              <a:p>
                <a:r>
                  <a:rPr lang="de-DE" sz="1600" b="1" dirty="0"/>
                  <a:t>Aufgabe 2 </a:t>
                </a:r>
                <a:r>
                  <a:rPr lang="de-DE" sz="1600" kern="100" dirty="0">
                    <a:ea typeface="Calibri" panose="020F0502020204030204" pitchFamily="34" charset="0"/>
                    <a:cs typeface="Calibri" panose="020F0502020204030204" pitchFamily="34" charset="0"/>
                  </a:rPr>
                  <a:t>[MSA 2012 N A5]</a:t>
                </a:r>
              </a:p>
              <a:p>
                <a:endParaRPr lang="de-DE" b="1" dirty="0"/>
              </a:p>
              <a:p>
                <a:r>
                  <a:rPr lang="de-DE" dirty="0"/>
                  <a:t>a)					b)</a:t>
                </a:r>
              </a:p>
              <a:p>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                                                                                                                 </m:t>
                        </m:r>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𝑀</m:t>
                        </m:r>
                      </m:sub>
                    </m:sSub>
                  </m:oMath>
                </a14:m>
                <a:r>
                  <a:rPr lang="de-DE" sz="1600" dirty="0"/>
                  <a:t> = </a:t>
                </a:r>
                <a14:m>
                  <m:oMath xmlns:m="http://schemas.openxmlformats.org/officeDocument/2006/math">
                    <m:r>
                      <a:rPr lang="de-DE" sz="1600" i="1">
                        <a:solidFill>
                          <a:prstClr val="black"/>
                        </a:solidFill>
                        <a:latin typeface="Cambria Math" panose="02040503050406030204" pitchFamily="18" charset="0"/>
                        <a:ea typeface="Cambria Math" panose="02040503050406030204" pitchFamily="18" charset="0"/>
                      </a:rPr>
                      <m:t>2∙</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r>
                      <a:rPr lang="de-DE" sz="1600" b="0" i="1" smtClean="0">
                        <a:solidFill>
                          <a:prstClr val="black"/>
                        </a:solidFill>
                        <a:latin typeface="Cambria Math" panose="02040503050406030204" pitchFamily="18" charset="0"/>
                        <a:ea typeface="Cambria Math" panose="02040503050406030204" pitchFamily="18" charset="0"/>
                      </a:rPr>
                      <m:t>𝑟</m:t>
                    </m:r>
                    <m:r>
                      <a:rPr lang="de-DE" sz="1600" i="1">
                        <a:solidFill>
                          <a:prstClr val="black"/>
                        </a:solidFill>
                        <a:latin typeface="Cambria Math" panose="02040503050406030204" pitchFamily="18" charset="0"/>
                        <a:ea typeface="Cambria Math" panose="02040503050406030204" pitchFamily="18" charset="0"/>
                      </a:rPr>
                      <m:t>∙</m:t>
                    </m:r>
                    <m:r>
                      <a:rPr lang="de-DE" sz="1600" b="0" i="1" smtClean="0">
                        <a:solidFill>
                          <a:prstClr val="black"/>
                        </a:solidFill>
                        <a:latin typeface="Cambria Math" panose="02040503050406030204" pitchFamily="18" charset="0"/>
                        <a:ea typeface="Cambria Math" panose="02040503050406030204" pitchFamily="18" charset="0"/>
                      </a:rPr>
                      <m:t>h</m:t>
                    </m:r>
                  </m:oMath>
                </a14:m>
                <a:endParaRPr lang="de-DE" sz="1600" b="0" dirty="0">
                  <a:solidFill>
                    <a:prstClr val="black"/>
                  </a:solidFill>
                  <a:ea typeface="Cambria Math" panose="02040503050406030204" pitchFamily="18" charset="0"/>
                </a:endParaRPr>
              </a:p>
              <a:p>
                <a:r>
                  <a:rPr lang="de-DE" sz="1600" b="0" dirty="0">
                    <a:solidFill>
                      <a:prstClr val="black"/>
                    </a:solidFill>
                    <a:ea typeface="Cambria Math" panose="02040503050406030204" pitchFamily="18" charset="0"/>
                  </a:rPr>
                  <a:t>					 </a:t>
                </a:r>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                                                                                                                 </m:t>
                        </m:r>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𝑀</m:t>
                        </m:r>
                      </m:sub>
                    </m:sSub>
                  </m:oMath>
                </a14:m>
                <a:r>
                  <a:rPr lang="de-DE" sz="1600" dirty="0"/>
                  <a:t> = </a:t>
                </a:r>
                <a14:m>
                  <m:oMath xmlns:m="http://schemas.openxmlformats.org/officeDocument/2006/math">
                    <m:r>
                      <a:rPr lang="de-DE" sz="1600" i="1">
                        <a:solidFill>
                          <a:prstClr val="black"/>
                        </a:solidFill>
                        <a:latin typeface="Cambria Math" panose="02040503050406030204" pitchFamily="18" charset="0"/>
                        <a:ea typeface="Cambria Math" panose="02040503050406030204" pitchFamily="18" charset="0"/>
                      </a:rPr>
                      <m:t>2∙</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∙32,5∙75=15315,26 </m:t>
                    </m:r>
                    <m:r>
                      <a:rPr lang="de-DE" sz="1600" b="0" i="1" smtClean="0">
                        <a:solidFill>
                          <a:prstClr val="black"/>
                        </a:solidFill>
                        <a:latin typeface="Cambria Math" panose="02040503050406030204" pitchFamily="18" charset="0"/>
                        <a:ea typeface="Cambria Math" panose="02040503050406030204" pitchFamily="18" charset="0"/>
                      </a:rPr>
                      <m:t>𝑐𝑚</m:t>
                    </m:r>
                    <m:r>
                      <a:rPr lang="de-DE" sz="1600" b="0" i="1" smtClean="0">
                        <a:solidFill>
                          <a:prstClr val="black"/>
                        </a:solidFill>
                        <a:latin typeface="Cambria Math" panose="02040503050406030204" pitchFamily="18" charset="0"/>
                        <a:ea typeface="Cambria Math" panose="02040503050406030204" pitchFamily="18" charset="0"/>
                      </a:rPr>
                      <m:t>²</m:t>
                    </m:r>
                  </m:oMath>
                </a14:m>
                <a:endParaRPr lang="de-DE" sz="1600" b="0" dirty="0">
                  <a:solidFill>
                    <a:prstClr val="black"/>
                  </a:solidFill>
                  <a:ea typeface="Cambria Math" panose="02040503050406030204" pitchFamily="18" charset="0"/>
                </a:endParaRPr>
              </a:p>
              <a:p>
                <a:r>
                  <a:rPr lang="de-DE" b="0" dirty="0">
                    <a:solidFill>
                      <a:prstClr val="black"/>
                    </a:solidFill>
                    <a:ea typeface="Cambria Math" panose="02040503050406030204" pitchFamily="18" charset="0"/>
                  </a:rPr>
                  <a:t>					        </a:t>
                </a:r>
              </a:p>
              <a:p>
                <a:r>
                  <a:rPr lang="de-DE" dirty="0"/>
                  <a:t> </a:t>
                </a:r>
              </a:p>
            </p:txBody>
          </p:sp>
        </mc:Choice>
        <mc:Fallback xmlns="">
          <p:sp>
            <p:nvSpPr>
              <p:cNvPr id="2" name="Inhaltsplatzhalter 1">
                <a:extLst>
                  <a:ext uri="{FF2B5EF4-FFF2-40B4-BE49-F238E27FC236}">
                    <a16:creationId xmlns:a16="http://schemas.microsoft.com/office/drawing/2014/main" id="{439EC696-D5F4-8A8A-1918-DB44701E1B0E}"/>
                  </a:ext>
                </a:extLst>
              </p:cNvPr>
              <p:cNvSpPr>
                <a:spLocks noGrp="1" noRot="1" noChangeAspect="1" noMove="1" noResize="1" noEditPoints="1" noAdjustHandles="1" noChangeArrowheads="1" noChangeShapeType="1" noTextEdit="1"/>
              </p:cNvSpPr>
              <p:nvPr>
                <p:ph idx="1"/>
              </p:nvPr>
            </p:nvSpPr>
            <p:spPr>
              <a:xfrm>
                <a:off x="64288" y="1045049"/>
                <a:ext cx="9205200" cy="5192263"/>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103C1368-B503-D5EA-142C-4452C14EB394}"/>
              </a:ext>
            </a:extLst>
          </p:cNvPr>
          <p:cNvSpPr>
            <a:spLocks noGrp="1"/>
          </p:cNvSpPr>
          <p:nvPr>
            <p:ph type="body" sz="quarter" idx="11"/>
          </p:nvPr>
        </p:nvSpPr>
        <p:spPr/>
        <p:txBody>
          <a:bodyPr/>
          <a:lstStyle/>
          <a:p>
            <a:endParaRPr lang="de-DE"/>
          </a:p>
        </p:txBody>
      </p:sp>
      <p:pic>
        <p:nvPicPr>
          <p:cNvPr id="5" name="Grafik 4">
            <a:extLst>
              <a:ext uri="{FF2B5EF4-FFF2-40B4-BE49-F238E27FC236}">
                <a16:creationId xmlns:a16="http://schemas.microsoft.com/office/drawing/2014/main" id="{9B02B805-FD87-D55C-74E9-7E9FB5C02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47" y="3429000"/>
            <a:ext cx="3116078" cy="1598284"/>
          </a:xfrm>
          <a:prstGeom prst="rect">
            <a:avLst/>
          </a:prstGeom>
        </p:spPr>
      </p:pic>
      <p:pic>
        <p:nvPicPr>
          <p:cNvPr id="6" name="Grafik 5" descr="Ein Bild, das Kreis, Diagramm, Entwurf, Zeichnung enthält.&#10;&#10;Automatisch generierte Beschreibung">
            <a:extLst>
              <a:ext uri="{FF2B5EF4-FFF2-40B4-BE49-F238E27FC236}">
                <a16:creationId xmlns:a16="http://schemas.microsoft.com/office/drawing/2014/main" id="{304F541B-951C-9A59-557E-6B3D909A1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152" y="1340768"/>
            <a:ext cx="2047883" cy="1638848"/>
          </a:xfrm>
          <a:prstGeom prst="rect">
            <a:avLst/>
          </a:prstGeom>
        </p:spPr>
      </p:pic>
      <p:sp>
        <p:nvSpPr>
          <p:cNvPr id="9" name="Fußzeilenplatzhalter 5">
            <a:extLst>
              <a:ext uri="{FF2B5EF4-FFF2-40B4-BE49-F238E27FC236}">
                <a16:creationId xmlns:a16="http://schemas.microsoft.com/office/drawing/2014/main" id="{7900AF58-58C9-BB53-3EB4-AABA03AB30AD}"/>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4" name="Titel 3">
            <a:extLst>
              <a:ext uri="{FF2B5EF4-FFF2-40B4-BE49-F238E27FC236}">
                <a16:creationId xmlns:a16="http://schemas.microsoft.com/office/drawing/2014/main" id="{F6F42D36-B3CF-E581-D19E-B806F2586E96}"/>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5</a:t>
            </a:r>
          </a:p>
        </p:txBody>
      </p:sp>
    </p:spTree>
    <p:extLst>
      <p:ext uri="{BB962C8B-B14F-4D97-AF65-F5344CB8AC3E}">
        <p14:creationId xmlns:p14="http://schemas.microsoft.com/office/powerpoint/2010/main" val="4241031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DB1B433-4CE9-1582-F10E-E5B47597775C}"/>
                  </a:ext>
                </a:extLst>
              </p:cNvPr>
              <p:cNvSpPr>
                <a:spLocks noGrp="1"/>
              </p:cNvSpPr>
              <p:nvPr>
                <p:ph idx="1"/>
              </p:nvPr>
            </p:nvSpPr>
            <p:spPr>
              <a:xfrm>
                <a:off x="64289" y="1063034"/>
                <a:ext cx="9203968" cy="5174278"/>
              </a:xfrm>
            </p:spPr>
            <p:txBody>
              <a:bodyPr/>
              <a:lstStyle/>
              <a:p>
                <a:pPr marL="0" indent="0">
                  <a:spcBef>
                    <a:spcPts val="0"/>
                  </a:spcBef>
                  <a:buNone/>
                </a:pPr>
                <a:r>
                  <a:rPr lang="de-DE" sz="1600" b="1" kern="100" dirty="0">
                    <a:solidFill>
                      <a:schemeClr val="tx1"/>
                    </a:solidFill>
                    <a:ea typeface="Calibri" panose="020F0502020204030204" pitchFamily="34" charset="0"/>
                    <a:cs typeface="Calibri" panose="020F0502020204030204" pitchFamily="34" charset="0"/>
                  </a:rPr>
                  <a:t>Aufgabe 1 </a:t>
                </a:r>
              </a:p>
              <a:p>
                <a:pPr marL="0" indent="0">
                  <a:spcBef>
                    <a:spcPts val="0"/>
                  </a:spcBef>
                  <a:buNone/>
                </a:pPr>
                <a:r>
                  <a:rPr lang="de-DE" sz="1600" kern="100" dirty="0">
                    <a:solidFill>
                      <a:schemeClr val="tx1"/>
                    </a:solidFill>
                    <a:ea typeface="Calibri" panose="020F0502020204030204" pitchFamily="34" charset="0"/>
                    <a:cs typeface="Calibri" panose="020F0502020204030204" pitchFamily="34" charset="0"/>
                  </a:rPr>
                  <a:t>Eine Pyramide besitzt eine quadratische Grundfläche mit der Seitenlänge a = 5 cm. </a:t>
                </a:r>
              </a:p>
              <a:p>
                <a:pPr marL="0" indent="0">
                  <a:spcBef>
                    <a:spcPts val="0"/>
                  </a:spcBef>
                  <a:buNone/>
                </a:pPr>
                <a:r>
                  <a:rPr lang="de-DE" sz="1600" kern="100" dirty="0">
                    <a:solidFill>
                      <a:schemeClr val="tx1"/>
                    </a:solidFill>
                    <a:ea typeface="Calibri" panose="020F0502020204030204" pitchFamily="34" charset="0"/>
                    <a:cs typeface="Calibri" panose="020F0502020204030204" pitchFamily="34" charset="0"/>
                  </a:rPr>
                  <a:t>Die Pyramide besitzt eine Höhe von h = 7 cm. Die Höhe eines der vier Seitendreiecke </a:t>
                </a:r>
              </a:p>
              <a:p>
                <a:pPr marL="0" indent="0">
                  <a:spcBef>
                    <a:spcPts val="0"/>
                  </a:spcBef>
                  <a:buNone/>
                </a:pPr>
                <a:r>
                  <a:rPr lang="de-DE" sz="1600" kern="100" dirty="0">
                    <a:solidFill>
                      <a:schemeClr val="tx1"/>
                    </a:solidFill>
                    <a:ea typeface="Calibri" panose="020F0502020204030204" pitchFamily="34" charset="0"/>
                    <a:cs typeface="Calibri" panose="020F0502020204030204" pitchFamily="34" charset="0"/>
                  </a:rPr>
                  <a:t>hat die Länge </a:t>
                </a:r>
                <a14:m>
                  <m:oMath xmlns:m="http://schemas.openxmlformats.org/officeDocument/2006/math">
                    <m:sSub>
                      <m:sSubPr>
                        <m:ctrlPr>
                          <a:rPr lang="de-DE" sz="1600" i="1" kern="100" dirty="0" smtClean="0">
                            <a:solidFill>
                              <a:schemeClr val="tx1"/>
                            </a:solidFill>
                            <a:latin typeface="Cambria Math" panose="02040503050406030204" pitchFamily="18" charset="0"/>
                            <a:cs typeface="Calibri" panose="020F0502020204030204" pitchFamily="34" charset="0"/>
                          </a:rPr>
                        </m:ctrlPr>
                      </m:sSubPr>
                      <m:e>
                        <m:r>
                          <a:rPr lang="de-DE" sz="1600" b="0" i="1" kern="100" dirty="0" smtClean="0">
                            <a:solidFill>
                              <a:schemeClr val="tx1"/>
                            </a:solidFill>
                            <a:latin typeface="Cambria Math" panose="02040503050406030204" pitchFamily="18" charset="0"/>
                            <a:cs typeface="Calibri" panose="020F0502020204030204" pitchFamily="34" charset="0"/>
                          </a:rPr>
                          <m:t>h</m:t>
                        </m:r>
                      </m:e>
                      <m:sub>
                        <m:r>
                          <a:rPr lang="de-DE" sz="1600" i="1" kern="100" dirty="0">
                            <a:solidFill>
                              <a:schemeClr val="tx1"/>
                            </a:solidFill>
                            <a:latin typeface="Cambria Math" panose="02040503050406030204" pitchFamily="18" charset="0"/>
                            <a:ea typeface="Calibri" panose="020F0502020204030204" pitchFamily="34" charset="0"/>
                            <a:cs typeface="Calibri" panose="020F0502020204030204" pitchFamily="34" charset="0"/>
                          </a:rPr>
                          <m:t>𝑠</m:t>
                        </m:r>
                      </m:sub>
                    </m:sSub>
                  </m:oMath>
                </a14:m>
                <a:r>
                  <a:rPr lang="de-DE" sz="1600" kern="100" dirty="0">
                    <a:solidFill>
                      <a:schemeClr val="tx1"/>
                    </a:solidFill>
                    <a:ea typeface="Calibri" panose="020F0502020204030204" pitchFamily="34" charset="0"/>
                    <a:cs typeface="Calibri" panose="020F0502020204030204" pitchFamily="34" charset="0"/>
                  </a:rPr>
                  <a:t> = 7,4 cm.</a:t>
                </a:r>
              </a:p>
              <a:p>
                <a:pPr marL="0">
                  <a:spcBef>
                    <a:spcPts val="0"/>
                  </a:spcBef>
                </a:pPr>
                <a:r>
                  <a:rPr lang="de-DE" sz="1600" kern="100" dirty="0">
                    <a:solidFill>
                      <a:schemeClr val="tx1"/>
                    </a:solidFill>
                    <a:ea typeface="Calibri" panose="020F0502020204030204" pitchFamily="34" charset="0"/>
                    <a:cs typeface="Calibri" panose="020F0502020204030204" pitchFamily="34" charset="0"/>
                  </a:rPr>
                  <a:t>a) Berechne das Volumen der Pyramide.</a:t>
                </a:r>
              </a:p>
              <a:p>
                <a:pPr marL="0">
                  <a:spcBef>
                    <a:spcPts val="0"/>
                  </a:spcBef>
                </a:pPr>
                <a:r>
                  <a:rPr lang="de-DE" sz="1600" kern="100" dirty="0">
                    <a:solidFill>
                      <a:schemeClr val="tx1"/>
                    </a:solidFill>
                    <a:ea typeface="Calibri" panose="020F0502020204030204" pitchFamily="34" charset="0"/>
                    <a:cs typeface="Times New Roman" panose="02020603050405020304" pitchFamily="18" charset="0"/>
                  </a:rPr>
                  <a:t>b) Berechne die Mantelfläche der Pyramide.</a:t>
                </a:r>
              </a:p>
              <a:p>
                <a:pPr marL="0" indent="0">
                  <a:buNone/>
                </a:pPr>
                <a:endParaRPr lang="de-DE" sz="1600" kern="100" dirty="0">
                  <a:ea typeface="Calibri" panose="020F0502020204030204" pitchFamily="34" charset="0"/>
                  <a:cs typeface="Calibri" panose="020F0502020204030204" pitchFamily="34" charset="0"/>
                </a:endParaRPr>
              </a:p>
              <a:p>
                <a:pPr marL="0" indent="0">
                  <a:buNone/>
                </a:pPr>
                <a:r>
                  <a:rPr lang="de-DE" sz="1600" b="1" kern="100" dirty="0">
                    <a:ea typeface="Calibri" panose="020F0502020204030204" pitchFamily="34" charset="0"/>
                    <a:cs typeface="Calibri" panose="020F0502020204030204" pitchFamily="34" charset="0"/>
                  </a:rPr>
                  <a:t>Aufgabe 2 </a:t>
                </a:r>
                <a:r>
                  <a:rPr lang="de-DE" sz="1600" kern="100" dirty="0">
                    <a:ea typeface="Calibri" panose="020F0502020204030204" pitchFamily="34" charset="0"/>
                    <a:cs typeface="Calibri" panose="020F0502020204030204" pitchFamily="34" charset="0"/>
                  </a:rPr>
                  <a:t>[MSA 2015 A6]</a:t>
                </a:r>
              </a:p>
              <a:p>
                <a:pPr marL="0" indent="0">
                  <a:spcBef>
                    <a:spcPts val="0"/>
                  </a:spcBef>
                  <a:buNone/>
                </a:pPr>
                <a:r>
                  <a:rPr lang="de-DE" sz="1600" kern="100" dirty="0">
                    <a:ea typeface="Calibri" panose="020F0502020204030204" pitchFamily="34" charset="0"/>
                    <a:cs typeface="Calibri" panose="020F0502020204030204" pitchFamily="34" charset="0"/>
                  </a:rPr>
                  <a:t>Tim hat ein Modell der Karlsruher Pyramide gebaut. Diese Pyramide ist das Wahrzeichen der Stadt Karlsruhe. </a:t>
                </a:r>
                <a:r>
                  <a:rPr lang="de-DE" sz="1600" kern="100" dirty="0">
                    <a:cs typeface="Calibri" panose="020F0502020204030204" pitchFamily="34" charset="0"/>
                  </a:rPr>
                  <a:t>In seinem Modell hat er den Maßstab 1:10 genutzt. Sein Modell ist 0,68 m hoch und hat eine Grundkantenlänge von 0,80 m.</a:t>
                </a:r>
                <a:endParaRPr lang="de-DE" sz="1600" dirty="0">
                  <a:solidFill>
                    <a:srgbClr val="000000"/>
                  </a:solidFill>
                  <a:ea typeface="Times New Roman" panose="02020603050405020304" pitchFamily="18" charset="0"/>
                  <a:cs typeface="Calibri" panose="020F0502020204030204" pitchFamily="34" charset="0"/>
                </a:endParaRPr>
              </a:p>
              <a:p>
                <a:pPr marL="0">
                  <a:spcBef>
                    <a:spcPts val="0"/>
                  </a:spcBef>
                </a:pPr>
                <a:r>
                  <a:rPr lang="de-DE" sz="1600" dirty="0">
                    <a:solidFill>
                      <a:srgbClr val="000000"/>
                    </a:solidFill>
                    <a:effectLst/>
                    <a:ea typeface="Times New Roman" panose="02020603050405020304" pitchFamily="18" charset="0"/>
                    <a:cs typeface="Calibri" panose="020F0502020204030204" pitchFamily="34" charset="0"/>
                  </a:rPr>
                  <a:t>a) Geben Sie an, wie hoch die Karlsruher Pyramide tatsächlich ist und welche Länge ihre Grundkante hat.</a:t>
                </a:r>
                <a:r>
                  <a:rPr lang="de-DE" sz="1600" dirty="0">
                    <a:effectLst/>
                    <a:cs typeface="Calibri" panose="020F0502020204030204" pitchFamily="34" charset="0"/>
                  </a:rPr>
                  <a:t> </a:t>
                </a:r>
                <a:endParaRPr lang="de-DE" sz="1600" dirty="0">
                  <a:solidFill>
                    <a:srgbClr val="000000"/>
                  </a:solidFill>
                  <a:effectLst/>
                  <a:ea typeface="Times New Roman" panose="02020603050405020304" pitchFamily="18" charset="0"/>
                  <a:cs typeface="Calibri" panose="020F0502020204030204" pitchFamily="34" charset="0"/>
                </a:endParaRPr>
              </a:p>
              <a:p>
                <a:pPr marL="0">
                  <a:spcBef>
                    <a:spcPts val="0"/>
                  </a:spcBef>
                </a:pPr>
                <a:r>
                  <a:rPr lang="de-DE" sz="1600" kern="100" dirty="0">
                    <a:cs typeface="Calibri" panose="020F0502020204030204" pitchFamily="34" charset="0"/>
                  </a:rPr>
                  <a:t>b) Berechne das Volumen der originalen Karlsruher Pyramide.</a:t>
                </a:r>
              </a:p>
              <a:p>
                <a:pPr marL="0">
                  <a:spcBef>
                    <a:spcPts val="0"/>
                  </a:spcBef>
                </a:pPr>
                <a:r>
                  <a:rPr lang="de-DE" sz="1600" dirty="0">
                    <a:latin typeface="Calibri" panose="020F0502020204030204" pitchFamily="34" charset="0"/>
                    <a:cs typeface="Calibri" panose="020F0502020204030204" pitchFamily="34" charset="0"/>
                  </a:rPr>
                  <a:t>c) </a:t>
                </a:r>
                <a:r>
                  <a:rPr lang="de-DE" sz="1600" dirty="0">
                    <a:effectLst/>
                    <a:latin typeface="Calibri" panose="020F0502020204030204" pitchFamily="34" charset="0"/>
                    <a:cs typeface="Calibri" panose="020F0502020204030204" pitchFamily="34" charset="0"/>
                  </a:rPr>
                  <a:t>Die Seitenflächen der Modellpyramide baut Tim aus dünnem Sperrholz. Weisen Sie nach, dass er für eine Seitenfläche ca. 0,32 m</a:t>
                </a:r>
                <a:r>
                  <a:rPr lang="de-DE" sz="1600" baseline="30000" dirty="0">
                    <a:effectLst/>
                    <a:latin typeface="Calibri" panose="020F0502020204030204" pitchFamily="34" charset="0"/>
                    <a:cs typeface="Calibri" panose="020F0502020204030204" pitchFamily="34" charset="0"/>
                  </a:rPr>
                  <a:t>2</a:t>
                </a:r>
                <a:r>
                  <a:rPr lang="de-DE" sz="1600" dirty="0">
                    <a:effectLst/>
                    <a:latin typeface="Calibri" panose="020F0502020204030204" pitchFamily="34" charset="0"/>
                    <a:cs typeface="Calibri" panose="020F0502020204030204" pitchFamily="34" charset="0"/>
                  </a:rPr>
                  <a:t> Sperrholz braucht, wenn die Seitenhöhe </a:t>
                </a:r>
                <a14:m>
                  <m:oMath xmlns:m="http://schemas.openxmlformats.org/officeDocument/2006/math">
                    <m:sSub>
                      <m:sSubPr>
                        <m:ctrlPr>
                          <a:rPr lang="de-DE" sz="1600" i="1" kern="100" dirty="0" smtClean="0">
                            <a:solidFill>
                              <a:schemeClr val="tx1"/>
                            </a:solidFill>
                            <a:latin typeface="Cambria Math" panose="02040503050406030204" pitchFamily="18" charset="0"/>
                            <a:cs typeface="Calibri" panose="020F0502020204030204" pitchFamily="34" charset="0"/>
                          </a:rPr>
                        </m:ctrlPr>
                      </m:sSubPr>
                      <m:e>
                        <m:r>
                          <a:rPr lang="de-DE" sz="1600" b="0" i="1" kern="100" dirty="0" smtClean="0">
                            <a:solidFill>
                              <a:schemeClr val="tx1"/>
                            </a:solidFill>
                            <a:latin typeface="Cambria Math" panose="02040503050406030204" pitchFamily="18" charset="0"/>
                            <a:cs typeface="Calibri" panose="020F0502020204030204" pitchFamily="34" charset="0"/>
                          </a:rPr>
                          <m:t>h</m:t>
                        </m:r>
                      </m:e>
                      <m:sub>
                        <m:r>
                          <a:rPr lang="de-DE" sz="1600" i="1" kern="100" dirty="0">
                            <a:solidFill>
                              <a:schemeClr val="tx1"/>
                            </a:solidFill>
                            <a:latin typeface="Cambria Math" panose="02040503050406030204" pitchFamily="18" charset="0"/>
                            <a:ea typeface="Calibri" panose="020F0502020204030204" pitchFamily="34" charset="0"/>
                            <a:cs typeface="Calibri" panose="020F0502020204030204" pitchFamily="34" charset="0"/>
                          </a:rPr>
                          <m:t>𝑠</m:t>
                        </m:r>
                      </m:sub>
                    </m:sSub>
                  </m:oMath>
                </a14:m>
                <a:r>
                  <a:rPr lang="de-DE" sz="1600" dirty="0">
                    <a:effectLst/>
                    <a:latin typeface="Calibri" panose="020F0502020204030204" pitchFamily="34" charset="0"/>
                    <a:cs typeface="Calibri" panose="020F0502020204030204" pitchFamily="34" charset="0"/>
                  </a:rPr>
                  <a:t> = 0,79 m beträgt.</a:t>
                </a:r>
                <a:endParaRPr lang="de-DE" sz="1600" dirty="0"/>
              </a:p>
              <a:p>
                <a:pPr marL="0">
                  <a:spcBef>
                    <a:spcPts val="0"/>
                  </a:spcBef>
                </a:pPr>
                <a:r>
                  <a:rPr lang="de-DE" sz="1600" dirty="0"/>
                  <a:t>d) Abschließend streicht Tim alle Seitenflächen (jeweils 0,32 m²) außen mit farbigem Lack zweimal an. Ein Liter farbiger Lack reicht für das Anstreichen von 10 m². Farbigen </a:t>
                </a:r>
              </a:p>
              <a:p>
                <a:pPr marL="0">
                  <a:spcBef>
                    <a:spcPts val="0"/>
                  </a:spcBef>
                </a:pPr>
                <a:r>
                  <a:rPr lang="de-DE" sz="1600" dirty="0"/>
                  <a:t>Lack gibt es im Baumarkt in folgenden Packungsgrößen. </a:t>
                </a:r>
              </a:p>
              <a:p>
                <a:pPr marL="0">
                  <a:spcBef>
                    <a:spcPts val="0"/>
                  </a:spcBef>
                </a:pPr>
                <a:r>
                  <a:rPr lang="de-DE" sz="1600" dirty="0"/>
                  <a:t>Begründe durch eine Rechnung, ob die Dosengröße S ausreicht. </a:t>
                </a:r>
              </a:p>
              <a:p>
                <a:endParaRPr lang="de-DE" dirty="0"/>
              </a:p>
            </p:txBody>
          </p:sp>
        </mc:Choice>
        <mc:Fallback xmlns="">
          <p:sp>
            <p:nvSpPr>
              <p:cNvPr id="2" name="Inhaltsplatzhalter 1">
                <a:extLst>
                  <a:ext uri="{FF2B5EF4-FFF2-40B4-BE49-F238E27FC236}">
                    <a16:creationId xmlns:a16="http://schemas.microsoft.com/office/drawing/2014/main" id="{4DB1B433-4CE9-1582-F10E-E5B47597775C}"/>
                  </a:ext>
                </a:extLst>
              </p:cNvPr>
              <p:cNvSpPr>
                <a:spLocks noGrp="1" noRot="1" noChangeAspect="1" noMove="1" noResize="1" noEditPoints="1" noAdjustHandles="1" noChangeArrowheads="1" noChangeShapeType="1" noTextEdit="1"/>
              </p:cNvSpPr>
              <p:nvPr>
                <p:ph idx="1"/>
              </p:nvPr>
            </p:nvSpPr>
            <p:spPr>
              <a:xfrm>
                <a:off x="64289" y="1063034"/>
                <a:ext cx="9203968" cy="5174278"/>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B1C9E586-96FC-8310-5252-00B76A3638A4}"/>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7660E890-13A6-65A9-4A59-06F6608E10D5}"/>
              </a:ext>
            </a:extLst>
          </p:cNvPr>
          <p:cNvSpPr>
            <a:spLocks noGrp="1"/>
          </p:cNvSpPr>
          <p:nvPr>
            <p:ph type="title"/>
          </p:nvPr>
        </p:nvSpPr>
        <p:spPr/>
        <p:txBody>
          <a:bodyPr>
            <a:normAutofit/>
          </a:bodyPr>
          <a:lstStyle/>
          <a:p>
            <a:r>
              <a:rPr lang="de-DE" dirty="0"/>
              <a:t>Pyramide - Oberfläche und Volumen </a:t>
            </a:r>
          </a:p>
        </p:txBody>
      </p:sp>
      <p:graphicFrame>
        <p:nvGraphicFramePr>
          <p:cNvPr id="10" name="Tabelle 9">
            <a:extLst>
              <a:ext uri="{FF2B5EF4-FFF2-40B4-BE49-F238E27FC236}">
                <a16:creationId xmlns:a16="http://schemas.microsoft.com/office/drawing/2014/main" id="{BBF57849-8D5D-CE2C-16F8-1A0F0C5C92E1}"/>
              </a:ext>
            </a:extLst>
          </p:cNvPr>
          <p:cNvGraphicFramePr>
            <a:graphicFrameLocks noGrp="1"/>
          </p:cNvGraphicFramePr>
          <p:nvPr>
            <p:extLst>
              <p:ext uri="{D42A27DB-BD31-4B8C-83A1-F6EECF244321}">
                <p14:modId xmlns:p14="http://schemas.microsoft.com/office/powerpoint/2010/main" val="2759478881"/>
              </p:ext>
            </p:extLst>
          </p:nvPr>
        </p:nvGraphicFramePr>
        <p:xfrm>
          <a:off x="5701923" y="5200334"/>
          <a:ext cx="3136900" cy="676182"/>
        </p:xfrm>
        <a:graphic>
          <a:graphicData uri="http://schemas.openxmlformats.org/drawingml/2006/table">
            <a:tbl>
              <a:tblPr firstRow="1" firstCol="1" bandRow="1">
                <a:tableStyleId>{5C22544A-7EE6-4342-B048-85BDC9FD1C3A}</a:tableStyleId>
              </a:tblPr>
              <a:tblGrid>
                <a:gridCol w="1037185">
                  <a:extLst>
                    <a:ext uri="{9D8B030D-6E8A-4147-A177-3AD203B41FA5}">
                      <a16:colId xmlns:a16="http://schemas.microsoft.com/office/drawing/2014/main" val="4217229314"/>
                    </a:ext>
                  </a:extLst>
                </a:gridCol>
                <a:gridCol w="699905">
                  <a:extLst>
                    <a:ext uri="{9D8B030D-6E8A-4147-A177-3AD203B41FA5}">
                      <a16:colId xmlns:a16="http://schemas.microsoft.com/office/drawing/2014/main" val="1118034077"/>
                    </a:ext>
                  </a:extLst>
                </a:gridCol>
                <a:gridCol w="699905">
                  <a:extLst>
                    <a:ext uri="{9D8B030D-6E8A-4147-A177-3AD203B41FA5}">
                      <a16:colId xmlns:a16="http://schemas.microsoft.com/office/drawing/2014/main" val="1038906665"/>
                    </a:ext>
                  </a:extLst>
                </a:gridCol>
                <a:gridCol w="699905">
                  <a:extLst>
                    <a:ext uri="{9D8B030D-6E8A-4147-A177-3AD203B41FA5}">
                      <a16:colId xmlns:a16="http://schemas.microsoft.com/office/drawing/2014/main" val="1091049142"/>
                    </a:ext>
                  </a:extLst>
                </a:gridCol>
              </a:tblGrid>
              <a:tr h="225394">
                <a:tc>
                  <a:txBody>
                    <a:bodyPr/>
                    <a:lstStyle/>
                    <a:p>
                      <a:pPr marL="36195">
                        <a:tabLst>
                          <a:tab pos="449580" algn="l"/>
                        </a:tabLst>
                      </a:pPr>
                      <a:r>
                        <a:rPr lang="de-DE" sz="1100" dirty="0">
                          <a:effectLst/>
                        </a:rPr>
                        <a:t>Dosengröße</a:t>
                      </a:r>
                      <a:endParaRPr lang="de-DE"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a:effectLst/>
                        </a:rPr>
                        <a:t>S</a:t>
                      </a:r>
                      <a:endParaRPr lang="de-DE" sz="12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dirty="0">
                          <a:effectLst/>
                        </a:rPr>
                        <a:t>M</a:t>
                      </a:r>
                      <a:endParaRPr lang="de-DE"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dirty="0">
                          <a:effectLst/>
                        </a:rPr>
                        <a:t>L</a:t>
                      </a:r>
                      <a:endParaRPr lang="de-DE"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854419407"/>
                  </a:ext>
                </a:extLst>
              </a:tr>
              <a:tr h="225394">
                <a:tc>
                  <a:txBody>
                    <a:bodyPr/>
                    <a:lstStyle/>
                    <a:p>
                      <a:pPr marL="36195">
                        <a:tabLst>
                          <a:tab pos="449580" algn="l"/>
                        </a:tabLst>
                      </a:pPr>
                      <a:r>
                        <a:rPr lang="de-DE" sz="1100">
                          <a:effectLst/>
                        </a:rPr>
                        <a:t>Inhalt</a:t>
                      </a:r>
                      <a:endParaRPr lang="de-DE" sz="12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dirty="0">
                          <a:effectLst/>
                        </a:rPr>
                        <a:t>375 ml</a:t>
                      </a:r>
                      <a:endParaRPr lang="de-DE"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a:effectLst/>
                        </a:rPr>
                        <a:t>750 ml</a:t>
                      </a:r>
                      <a:endParaRPr lang="de-DE" sz="12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dirty="0">
                          <a:effectLst/>
                        </a:rPr>
                        <a:t>2,5 l</a:t>
                      </a:r>
                      <a:endParaRPr lang="de-DE"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9960331"/>
                  </a:ext>
                </a:extLst>
              </a:tr>
              <a:tr h="225394">
                <a:tc>
                  <a:txBody>
                    <a:bodyPr/>
                    <a:lstStyle/>
                    <a:p>
                      <a:pPr marL="36195">
                        <a:tabLst>
                          <a:tab pos="449580" algn="l"/>
                        </a:tabLst>
                      </a:pPr>
                      <a:r>
                        <a:rPr lang="de-DE" sz="1100">
                          <a:effectLst/>
                        </a:rPr>
                        <a:t>Preis</a:t>
                      </a:r>
                      <a:endParaRPr lang="de-DE" sz="12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a:effectLst/>
                        </a:rPr>
                        <a:t>8,49 €</a:t>
                      </a:r>
                      <a:endParaRPr lang="de-DE" sz="12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dirty="0">
                          <a:effectLst/>
                        </a:rPr>
                        <a:t>12,49 €</a:t>
                      </a:r>
                      <a:endParaRPr lang="de-DE"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36195" algn="ctr">
                        <a:tabLst>
                          <a:tab pos="449580" algn="l"/>
                        </a:tabLst>
                      </a:pPr>
                      <a:r>
                        <a:rPr lang="de-DE" sz="1100" dirty="0">
                          <a:effectLst/>
                        </a:rPr>
                        <a:t>31,95 €</a:t>
                      </a:r>
                      <a:endParaRPr lang="de-DE"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17713881"/>
                  </a:ext>
                </a:extLst>
              </a:tr>
            </a:tbl>
          </a:graphicData>
        </a:graphic>
      </p:graphicFrame>
      <p:pic>
        <p:nvPicPr>
          <p:cNvPr id="28" name="Grafik 27" descr="Ein Bild, das Dreieck, Reihe enthält.&#10;&#10;Automatisch generierte Beschreibung">
            <a:extLst>
              <a:ext uri="{FF2B5EF4-FFF2-40B4-BE49-F238E27FC236}">
                <a16:creationId xmlns:a16="http://schemas.microsoft.com/office/drawing/2014/main" id="{55134453-210B-4BE4-6A1F-CF6F734AE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904" y="1233391"/>
            <a:ext cx="1787180" cy="1502645"/>
          </a:xfrm>
          <a:prstGeom prst="rect">
            <a:avLst/>
          </a:prstGeom>
        </p:spPr>
      </p:pic>
      <p:sp>
        <p:nvSpPr>
          <p:cNvPr id="30" name="Fußzeilenplatzhalter 5">
            <a:extLst>
              <a:ext uri="{FF2B5EF4-FFF2-40B4-BE49-F238E27FC236}">
                <a16:creationId xmlns:a16="http://schemas.microsoft.com/office/drawing/2014/main" id="{4C67705F-5E18-3E0D-F08D-7270283A8F1B}"/>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7" name="Titel 3">
            <a:extLst>
              <a:ext uri="{FF2B5EF4-FFF2-40B4-BE49-F238E27FC236}">
                <a16:creationId xmlns:a16="http://schemas.microsoft.com/office/drawing/2014/main" id="{E1595722-26EE-B32F-A306-DBC818C5E911}"/>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6</a:t>
            </a:r>
          </a:p>
        </p:txBody>
      </p:sp>
      <p:grpSp>
        <p:nvGrpSpPr>
          <p:cNvPr id="6" name="Knopf3">
            <a:extLst>
              <a:ext uri="{FF2B5EF4-FFF2-40B4-BE49-F238E27FC236}">
                <a16:creationId xmlns:a16="http://schemas.microsoft.com/office/drawing/2014/main" id="{E830A1E5-BCF2-71EA-FBE6-148113F1B8C1}"/>
              </a:ext>
            </a:extLst>
          </p:cNvPr>
          <p:cNvGrpSpPr/>
          <p:nvPr/>
        </p:nvGrpSpPr>
        <p:grpSpPr>
          <a:xfrm>
            <a:off x="9380848" y="2310011"/>
            <a:ext cx="525690" cy="504000"/>
            <a:chOff x="8550142" y="4941168"/>
            <a:chExt cx="593858" cy="576064"/>
          </a:xfrm>
          <a:solidFill>
            <a:schemeClr val="accent1"/>
          </a:solidFill>
        </p:grpSpPr>
        <p:sp>
          <p:nvSpPr>
            <p:cNvPr id="11" name="Rechteck 10">
              <a:extLst>
                <a:ext uri="{FF2B5EF4-FFF2-40B4-BE49-F238E27FC236}">
                  <a16:creationId xmlns:a16="http://schemas.microsoft.com/office/drawing/2014/main" id="{92A12405-5747-9AF9-586C-73FC3C03140A}"/>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22">
              <a:extLst>
                <a:ext uri="{FF2B5EF4-FFF2-40B4-BE49-F238E27FC236}">
                  <a16:creationId xmlns:a16="http://schemas.microsoft.com/office/drawing/2014/main" id="{645F837D-94F8-C9CF-F832-C1BF848A59F2}"/>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6" name="Hilfe 3 Grafik">
            <a:extLst>
              <a:ext uri="{FF2B5EF4-FFF2-40B4-BE49-F238E27FC236}">
                <a16:creationId xmlns:a16="http://schemas.microsoft.com/office/drawing/2014/main" id="{CD79E93A-8EF0-A1B3-C750-598C27A69D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72215" y="1108999"/>
            <a:ext cx="7913745" cy="4487488"/>
          </a:xfrm>
          <a:prstGeom prst="rect">
            <a:avLst/>
          </a:prstGeom>
          <a:effectLst>
            <a:glow rad="190500">
              <a:schemeClr val="accent1">
                <a:lumMod val="20000"/>
                <a:lumOff val="80000"/>
                <a:alpha val="85000"/>
              </a:schemeClr>
            </a:glow>
          </a:effectLst>
        </p:spPr>
      </p:pic>
      <p:grpSp>
        <p:nvGrpSpPr>
          <p:cNvPr id="17" name="Knopf6">
            <a:extLst>
              <a:ext uri="{FF2B5EF4-FFF2-40B4-BE49-F238E27FC236}">
                <a16:creationId xmlns:a16="http://schemas.microsoft.com/office/drawing/2014/main" id="{53C2D834-E8E6-5CBA-7B2D-0E1A953BF63C}"/>
              </a:ext>
            </a:extLst>
          </p:cNvPr>
          <p:cNvGrpSpPr/>
          <p:nvPr/>
        </p:nvGrpSpPr>
        <p:grpSpPr>
          <a:xfrm>
            <a:off x="9383011" y="4207454"/>
            <a:ext cx="525690" cy="504000"/>
            <a:chOff x="8550142" y="4941168"/>
            <a:chExt cx="593858" cy="576064"/>
          </a:xfrm>
          <a:solidFill>
            <a:schemeClr val="accent1"/>
          </a:solidFill>
        </p:grpSpPr>
        <p:sp>
          <p:nvSpPr>
            <p:cNvPr id="18" name="Rechteck 17">
              <a:extLst>
                <a:ext uri="{FF2B5EF4-FFF2-40B4-BE49-F238E27FC236}">
                  <a16:creationId xmlns:a16="http://schemas.microsoft.com/office/drawing/2014/main" id="{D2870F3C-8289-CA78-C485-997A762F928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lipse 13">
              <a:extLst>
                <a:ext uri="{FF2B5EF4-FFF2-40B4-BE49-F238E27FC236}">
                  <a16:creationId xmlns:a16="http://schemas.microsoft.com/office/drawing/2014/main" id="{3B6FBDDD-5286-094E-B981-91AF8ED67991}"/>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1" name="Hilfe 6 Grafik">
            <a:extLst>
              <a:ext uri="{FF2B5EF4-FFF2-40B4-BE49-F238E27FC236}">
                <a16:creationId xmlns:a16="http://schemas.microsoft.com/office/drawing/2014/main" id="{18991C7A-1536-0438-61E7-16C2B881494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grpSp>
        <p:nvGrpSpPr>
          <p:cNvPr id="22" name="Knopf 7">
            <a:extLst>
              <a:ext uri="{FF2B5EF4-FFF2-40B4-BE49-F238E27FC236}">
                <a16:creationId xmlns:a16="http://schemas.microsoft.com/office/drawing/2014/main" id="{8B5208F1-8064-D45F-3882-3E54D9E9E95E}"/>
              </a:ext>
            </a:extLst>
          </p:cNvPr>
          <p:cNvGrpSpPr/>
          <p:nvPr/>
        </p:nvGrpSpPr>
        <p:grpSpPr>
          <a:xfrm>
            <a:off x="9379302" y="4839935"/>
            <a:ext cx="513769" cy="504000"/>
            <a:chOff x="9312680" y="5062255"/>
            <a:chExt cx="580391" cy="576064"/>
          </a:xfrm>
          <a:solidFill>
            <a:schemeClr val="accent1"/>
          </a:solidFill>
        </p:grpSpPr>
        <p:sp>
          <p:nvSpPr>
            <p:cNvPr id="23" name="Rechteck 22">
              <a:extLst>
                <a:ext uri="{FF2B5EF4-FFF2-40B4-BE49-F238E27FC236}">
                  <a16:creationId xmlns:a16="http://schemas.microsoft.com/office/drawing/2014/main" id="{2DA39DD1-CE8F-9ECA-5965-F86B0A935F9C}"/>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Knop7">
              <a:extLst>
                <a:ext uri="{FF2B5EF4-FFF2-40B4-BE49-F238E27FC236}">
                  <a16:creationId xmlns:a16="http://schemas.microsoft.com/office/drawing/2014/main" id="{00556105-D523-0D3A-2335-0005D296AB82}"/>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25" name="Hilfe 7 Grafik">
            <a:extLst>
              <a:ext uri="{FF2B5EF4-FFF2-40B4-BE49-F238E27FC236}">
                <a16:creationId xmlns:a16="http://schemas.microsoft.com/office/drawing/2014/main" id="{1825D545-17FC-85A5-4C67-AA90BEE4FF3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5568" y="1818589"/>
            <a:ext cx="7940325" cy="4493834"/>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88191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82051E-6 3.33333E-6 L -0.88093 3.33333E-6 " pathEditMode="relative" rAng="0" ptsTypes="AA">
                                      <p:cBhvr>
                                        <p:cTn id="15" dur="2000" fill="hold"/>
                                        <p:tgtEl>
                                          <p:spTgt spid="21"/>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2.82051E-6 3.33333E-6 " pathEditMode="relative" rAng="0" ptsTypes="AA">
                                      <p:cBhvr>
                                        <p:cTn id="19" dur="2000" fill="hold"/>
                                        <p:tgtEl>
                                          <p:spTgt spid="21"/>
                                        </p:tgtEl>
                                        <p:attrNameLst>
                                          <p:attrName>ppt_x</p:attrName>
                                          <p:attrName>ppt_y</p:attrName>
                                        </p:attrNameLst>
                                      </p:cBhvr>
                                      <p:rCtr x="44038" y="0"/>
                                    </p:animMotion>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3.07692E-6 -4.07407E-6 L -0.88093 -4.07407E-6 " pathEditMode="relative" rAng="0" ptsTypes="AA">
                                      <p:cBhvr>
                                        <p:cTn id="24" dur="2000" fill="hold"/>
                                        <p:tgtEl>
                                          <p:spTgt spid="25"/>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4.07407E-6 L 3.07692E-6 -4.07407E-6 " pathEditMode="relative" rAng="0" ptsTypes="AA">
                                      <p:cBhvr>
                                        <p:cTn id="28" dur="2000" fill="hold"/>
                                        <p:tgtEl>
                                          <p:spTgt spid="25"/>
                                        </p:tgtEl>
                                        <p:attrNameLst>
                                          <p:attrName>ppt_x</p:attrName>
                                          <p:attrName>ppt_y</p:attrName>
                                        </p:attrNameLst>
                                      </p:cBhvr>
                                      <p:rCtr x="44038" y="0"/>
                                    </p:animMotion>
                                  </p:childTnLst>
                                </p:cTn>
                              </p:par>
                            </p:childTnLst>
                          </p:cTn>
                        </p:par>
                      </p:childTnLst>
                    </p:cTn>
                  </p:par>
                </p:childTnLst>
              </p:cTn>
              <p:nextCondLst>
                <p:cond evt="onClick" delay="0">
                  <p:tgtEl>
                    <p:spTgt spid="2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9951969-E2C6-42FE-C97C-D1E80036AAAA}"/>
                  </a:ext>
                </a:extLst>
              </p:cNvPr>
              <p:cNvSpPr>
                <a:spLocks noGrp="1"/>
              </p:cNvSpPr>
              <p:nvPr>
                <p:ph idx="1"/>
              </p:nvPr>
            </p:nvSpPr>
            <p:spPr>
              <a:xfrm>
                <a:off x="64288" y="1045049"/>
                <a:ext cx="9209192" cy="5192263"/>
              </a:xfrm>
            </p:spPr>
            <p:txBody>
              <a:bodyPr/>
              <a:lstStyle/>
              <a:p>
                <a:pPr marL="0" indent="0">
                  <a:buNone/>
                </a:pPr>
                <a:r>
                  <a:rPr lang="de-DE" sz="1600" b="1" kern="100" dirty="0">
                    <a:solidFill>
                      <a:schemeClr val="tx1"/>
                    </a:solidFill>
                    <a:ea typeface="Calibri" panose="020F0502020204030204" pitchFamily="34" charset="0"/>
                    <a:cs typeface="Calibri" panose="020F0502020204030204" pitchFamily="34" charset="0"/>
                  </a:rPr>
                  <a:t>Aufgabe 1 </a:t>
                </a:r>
              </a:p>
              <a:p>
                <a:pPr marL="0" indent="0">
                  <a:buNone/>
                </a:pPr>
                <a:r>
                  <a:rPr lang="de-DE" sz="1600" kern="100" dirty="0">
                    <a:solidFill>
                      <a:schemeClr val="tx1"/>
                    </a:solidFill>
                    <a:ea typeface="Calibri" panose="020F0502020204030204" pitchFamily="34" charset="0"/>
                    <a:cs typeface="Calibri" panose="020F0502020204030204" pitchFamily="34" charset="0"/>
                  </a:rPr>
                  <a:t>Eine Pyramide besitzt eine quadratische Grundfläche mit der Seitenlänge a = 5 cm. Die Pyramide besitzt eine Höhe von h = 7 cm. Die Höhe eines der vier Seitendreiecke hat die Länge </a:t>
                </a:r>
                <a14:m>
                  <m:oMath xmlns:m="http://schemas.openxmlformats.org/officeDocument/2006/math">
                    <m:sSub>
                      <m:sSubPr>
                        <m:ctrlPr>
                          <a:rPr lang="de-DE" sz="1600" i="1" kern="100" dirty="0" smtClean="0">
                            <a:solidFill>
                              <a:schemeClr val="tx1"/>
                            </a:solidFill>
                            <a:latin typeface="Cambria Math" panose="02040503050406030204" pitchFamily="18" charset="0"/>
                            <a:cs typeface="Calibri" panose="020F0502020204030204" pitchFamily="34" charset="0"/>
                          </a:rPr>
                        </m:ctrlPr>
                      </m:sSubPr>
                      <m:e>
                        <m:r>
                          <a:rPr lang="de-DE" sz="1600" b="0" i="1" kern="100" dirty="0" smtClean="0">
                            <a:solidFill>
                              <a:schemeClr val="tx1"/>
                            </a:solidFill>
                            <a:latin typeface="Cambria Math" panose="02040503050406030204" pitchFamily="18" charset="0"/>
                            <a:cs typeface="Calibri" panose="020F0502020204030204" pitchFamily="34" charset="0"/>
                          </a:rPr>
                          <m:t>h</m:t>
                        </m:r>
                      </m:e>
                      <m:sub>
                        <m:r>
                          <a:rPr lang="de-DE" sz="1600" i="1" kern="100" dirty="0">
                            <a:solidFill>
                              <a:schemeClr val="tx1"/>
                            </a:solidFill>
                            <a:latin typeface="Cambria Math" panose="02040503050406030204" pitchFamily="18" charset="0"/>
                            <a:ea typeface="Calibri" panose="020F0502020204030204" pitchFamily="34" charset="0"/>
                            <a:cs typeface="Calibri" panose="020F0502020204030204" pitchFamily="34" charset="0"/>
                          </a:rPr>
                          <m:t>𝑠</m:t>
                        </m:r>
                      </m:sub>
                    </m:sSub>
                  </m:oMath>
                </a14:m>
                <a:r>
                  <a:rPr lang="de-DE" sz="1600" kern="100" dirty="0">
                    <a:solidFill>
                      <a:schemeClr val="tx1"/>
                    </a:solidFill>
                    <a:ea typeface="Calibri" panose="020F0502020204030204" pitchFamily="34" charset="0"/>
                    <a:cs typeface="Calibri" panose="020F0502020204030204" pitchFamily="34" charset="0"/>
                  </a:rPr>
                  <a:t> = 7,4 cm.</a:t>
                </a:r>
              </a:p>
              <a:p>
                <a:pPr marL="342900" indent="-342900">
                  <a:buAutoNum type="alphaLcParenR"/>
                </a:pPr>
                <a:r>
                  <a:rPr lang="de-DE" sz="1600" dirty="0"/>
                  <a:t>V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3</m:t>
                        </m:r>
                      </m:den>
                    </m:f>
                    <m:r>
                      <a:rPr lang="de-DE" sz="1600" i="1" smtClean="0">
                        <a:latin typeface="Cambria Math" panose="02040503050406030204" pitchFamily="18" charset="0"/>
                        <a:ea typeface="Cambria Math" panose="02040503050406030204" pitchFamily="18" charset="0"/>
                      </a:rPr>
                      <m:t>⋅</m:t>
                    </m:r>
                  </m:oMath>
                </a14:m>
                <a:r>
                  <a:rPr lang="de-DE" sz="1600" dirty="0"/>
                  <a:t> a²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h		V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oMath>
                </a14:m>
                <a:r>
                  <a:rPr lang="de-DE" sz="1600" dirty="0"/>
                  <a:t> 5²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7 = 58,3 cm³</a:t>
                </a:r>
              </a:p>
              <a:p>
                <a:pPr marL="0"/>
                <a:r>
                  <a:rPr lang="de-DE" sz="1600" dirty="0"/>
                  <a:t>b)   </a:t>
                </a:r>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𝑂</m:t>
                        </m:r>
                      </m:sub>
                    </m:sSub>
                  </m:oMath>
                </a14:m>
                <a:r>
                  <a:rPr lang="de-DE" sz="1600" dirty="0"/>
                  <a:t> = a² + 2a</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h</a:t>
                </a:r>
                <a:r>
                  <a:rPr lang="de-DE" sz="1600" baseline="-25000" dirty="0"/>
                  <a:t>s</a:t>
                </a:r>
                <a:r>
                  <a:rPr lang="de-DE" sz="1600" dirty="0"/>
                  <a:t>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𝐴</m:t>
                        </m:r>
                      </m:e>
                      <m:sub>
                        <m:r>
                          <a:rPr lang="de-DE" sz="1600" i="1" dirty="0">
                            <a:latin typeface="Cambria Math" panose="02040503050406030204" pitchFamily="18" charset="0"/>
                          </a:rPr>
                          <m:t>𝑂</m:t>
                        </m:r>
                      </m:sub>
                    </m:sSub>
                  </m:oMath>
                </a14:m>
                <a:r>
                  <a:rPr lang="de-DE" sz="1600" dirty="0"/>
                  <a:t> = 5²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5</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7,4 = 99 cm²</a:t>
                </a:r>
              </a:p>
              <a:p>
                <a:pPr marL="342900" indent="-342900">
                  <a:buFont typeface="Arial" pitchFamily="34" charset="0"/>
                  <a:buAutoNum type="alphaLcParenR"/>
                </a:pPr>
                <a:endParaRPr lang="de-DE" sz="1600" dirty="0"/>
              </a:p>
              <a:p>
                <a:pPr marL="0"/>
                <a:r>
                  <a:rPr lang="de-DE" sz="1600" b="1" dirty="0"/>
                  <a:t>Aufgabe 2 </a:t>
                </a:r>
                <a:r>
                  <a:rPr lang="de-DE" sz="1600" kern="100" dirty="0">
                    <a:ea typeface="Calibri" panose="020F0502020204030204" pitchFamily="34" charset="0"/>
                    <a:cs typeface="Calibri" panose="020F0502020204030204" pitchFamily="34" charset="0"/>
                  </a:rPr>
                  <a:t>[MSA 2015 A6]</a:t>
                </a:r>
              </a:p>
              <a:p>
                <a:pPr marL="342900" indent="-342900">
                  <a:buAutoNum type="alphaLcParenR"/>
                </a:pPr>
                <a:r>
                  <a:rPr lang="de-DE" sz="1600" kern="100" dirty="0">
                    <a:cs typeface="Calibri" panose="020F0502020204030204" pitchFamily="34" charset="0"/>
                  </a:rPr>
                  <a:t>0,68</a:t>
                </a:r>
                <a:r>
                  <a:rPr lang="de-DE" sz="1600" dirty="0">
                    <a:ea typeface="Cambria Math" panose="02040503050406030204" pitchFamily="18" charset="0"/>
                  </a:rPr>
                  <a:t>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10 = 6,8 m Die Pyramide ist 6,8 m hoch.</a:t>
                </a:r>
              </a:p>
              <a:p>
                <a:pPr marL="342900" indent="-342900">
                  <a:buAutoNum type="alphaLcParenR"/>
                </a:pPr>
                <a:r>
                  <a:rPr lang="de-DE" sz="1600" dirty="0"/>
                  <a:t>V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3</m:t>
                        </m:r>
                      </m:den>
                    </m:f>
                    <m:r>
                      <a:rPr lang="de-DE" sz="1600" i="1" smtClean="0">
                        <a:latin typeface="Cambria Math" panose="02040503050406030204" pitchFamily="18" charset="0"/>
                        <a:ea typeface="Cambria Math" panose="02040503050406030204" pitchFamily="18" charset="0"/>
                      </a:rPr>
                      <m:t>⋅</m:t>
                    </m:r>
                  </m:oMath>
                </a14:m>
                <a:r>
                  <a:rPr lang="de-DE" sz="1600" dirty="0"/>
                  <a:t> a²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h		 V </a:t>
                </a:r>
                <a14:m>
                  <m:oMath xmlns:m="http://schemas.openxmlformats.org/officeDocument/2006/math">
                    <m:r>
                      <a:rPr lang="de-DE" sz="1600" i="1" dirty="0" smtClean="0">
                        <a:latin typeface="Cambria Math" panose="02040503050406030204" pitchFamily="18" charset="0"/>
                      </a:rPr>
                      <m:t>=</m:t>
                    </m:r>
                  </m:oMath>
                </a14:m>
                <a:r>
                  <a:rPr lang="de-DE" sz="1600" dirty="0"/>
                  <a:t>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oMath>
                </a14:m>
                <a:r>
                  <a:rPr lang="de-DE" sz="1600" dirty="0"/>
                  <a:t> 8²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6,8 </a:t>
                </a:r>
                <a14:m>
                  <m:oMath xmlns:m="http://schemas.openxmlformats.org/officeDocument/2006/math">
                    <m:r>
                      <a:rPr lang="de-DE" sz="1600" i="1" dirty="0">
                        <a:latin typeface="Cambria Math" panose="02040503050406030204" pitchFamily="18" charset="0"/>
                        <a:ea typeface="Cambria Math" panose="02040503050406030204" pitchFamily="18" charset="0"/>
                      </a:rPr>
                      <m:t>≈</m:t>
                    </m:r>
                  </m:oMath>
                </a14:m>
                <a:r>
                  <a:rPr lang="de-DE" sz="1600" dirty="0"/>
                  <a:t> 145,07 m³</a:t>
                </a:r>
              </a:p>
              <a:p>
                <a:pPr marL="342900" indent="-342900">
                  <a:buAutoNum type="alphaLcParenR" startAt="3"/>
                </a:pPr>
                <a:r>
                  <a:rPr lang="de-DE" sz="1600" dirty="0">
                    <a:solidFill>
                      <a:schemeClr val="tx1"/>
                    </a:solidFill>
                  </a:rPr>
                  <a:t>A</a:t>
                </a:r>
                <a:r>
                  <a:rPr lang="de-DE" sz="1600" baseline="-25000" dirty="0">
                    <a:solidFill>
                      <a:schemeClr val="tx1"/>
                    </a:solidFill>
                  </a:rPr>
                  <a:t>Dr</a:t>
                </a:r>
                <a:r>
                  <a:rPr lang="de-DE" sz="1600" dirty="0">
                    <a:solidFill>
                      <a:schemeClr val="tx1"/>
                    </a:solidFill>
                  </a:rPr>
                  <a:t> = </a:t>
                </a:r>
                <a14:m>
                  <m:oMath xmlns:m="http://schemas.openxmlformats.org/officeDocument/2006/math">
                    <m:f>
                      <m:fPr>
                        <m:ctrlPr>
                          <a:rPr lang="de-DE" sz="1600" i="1" dirty="0" smtClean="0">
                            <a:solidFill>
                              <a:schemeClr val="tx1"/>
                            </a:solidFill>
                            <a:latin typeface="Cambria Math" panose="02040503050406030204" pitchFamily="18" charset="0"/>
                          </a:rPr>
                        </m:ctrlPr>
                      </m:fPr>
                      <m:num>
                        <m:r>
                          <a:rPr lang="de-DE" sz="1600" i="1" dirty="0">
                            <a:solidFill>
                              <a:schemeClr val="tx1"/>
                            </a:solidFill>
                            <a:latin typeface="Cambria Math" panose="02040503050406030204" pitchFamily="18" charset="0"/>
                          </a:rPr>
                          <m:t>𝑎</m:t>
                        </m:r>
                        <m:r>
                          <a:rPr lang="de-DE" sz="1600" i="1" dirty="0">
                            <a:solidFill>
                              <a:schemeClr val="tx1"/>
                            </a:solidFill>
                            <a:latin typeface="Cambria Math" panose="02040503050406030204" pitchFamily="18" charset="0"/>
                          </a:rPr>
                          <m:t> ⋅ </m:t>
                        </m:r>
                        <m:r>
                          <a:rPr lang="de-DE" sz="1600" i="1" dirty="0">
                            <a:solidFill>
                              <a:schemeClr val="tx1"/>
                            </a:solidFill>
                            <a:latin typeface="Cambria Math" panose="02040503050406030204" pitchFamily="18" charset="0"/>
                          </a:rPr>
                          <m:t>h𝑠</m:t>
                        </m:r>
                        <m:r>
                          <m:rPr>
                            <m:nor/>
                          </m:rPr>
                          <a:rPr lang="de-DE" sz="1600" baseline="-25000" dirty="0">
                            <a:solidFill>
                              <a:schemeClr val="tx1"/>
                            </a:solidFill>
                          </a:rPr>
                          <m:t> </m:t>
                        </m:r>
                      </m:num>
                      <m:den>
                        <m:r>
                          <a:rPr lang="de-DE" sz="1600" b="0" i="1" dirty="0" smtClean="0">
                            <a:solidFill>
                              <a:schemeClr val="tx1"/>
                            </a:solidFill>
                            <a:latin typeface="Cambria Math" panose="02040503050406030204" pitchFamily="18" charset="0"/>
                          </a:rPr>
                          <m:t>2</m:t>
                        </m:r>
                      </m:den>
                    </m:f>
                  </m:oMath>
                </a14:m>
                <a:r>
                  <a:rPr lang="de-DE" sz="1600" dirty="0">
                    <a:solidFill>
                      <a:schemeClr val="tx1"/>
                    </a:solidFill>
                  </a:rPr>
                  <a:t>		 A</a:t>
                </a:r>
                <a:r>
                  <a:rPr lang="de-DE" sz="1600" baseline="-25000" dirty="0">
                    <a:solidFill>
                      <a:schemeClr val="tx1"/>
                    </a:solidFill>
                  </a:rPr>
                  <a:t>Dr</a:t>
                </a:r>
                <a:r>
                  <a:rPr lang="de-DE" sz="1600" dirty="0">
                    <a:solidFill>
                      <a:schemeClr val="tx1"/>
                    </a:solidFill>
                  </a:rPr>
                  <a:t> = </a:t>
                </a:r>
                <a14:m>
                  <m:oMath xmlns:m="http://schemas.openxmlformats.org/officeDocument/2006/math">
                    <m:f>
                      <m:fPr>
                        <m:ctrlPr>
                          <a:rPr lang="de-DE" sz="1600" i="1" dirty="0">
                            <a:solidFill>
                              <a:schemeClr val="tx1"/>
                            </a:solidFill>
                            <a:latin typeface="Cambria Math" panose="02040503050406030204" pitchFamily="18" charset="0"/>
                          </a:rPr>
                        </m:ctrlPr>
                      </m:fPr>
                      <m:num>
                        <m:r>
                          <a:rPr lang="de-DE" sz="1600" b="0" i="1" dirty="0" smtClean="0">
                            <a:solidFill>
                              <a:schemeClr val="tx1"/>
                            </a:solidFill>
                            <a:latin typeface="Cambria Math" panose="02040503050406030204" pitchFamily="18" charset="0"/>
                          </a:rPr>
                          <m:t>0,8</m:t>
                        </m:r>
                        <m:r>
                          <a:rPr lang="de-DE" sz="1600" i="1" dirty="0">
                            <a:solidFill>
                              <a:schemeClr val="tx1"/>
                            </a:solidFill>
                            <a:latin typeface="Cambria Math" panose="02040503050406030204" pitchFamily="18" charset="0"/>
                          </a:rPr>
                          <m:t> ⋅</m:t>
                        </m:r>
                        <m:r>
                          <a:rPr lang="de-DE" sz="1600" b="0" i="1" dirty="0" smtClean="0">
                            <a:solidFill>
                              <a:schemeClr val="tx1"/>
                            </a:solidFill>
                            <a:latin typeface="Cambria Math" panose="02040503050406030204" pitchFamily="18" charset="0"/>
                          </a:rPr>
                          <m:t> 0,79</m:t>
                        </m:r>
                      </m:num>
                      <m:den>
                        <m:r>
                          <a:rPr lang="de-DE" sz="1600" i="1" dirty="0">
                            <a:solidFill>
                              <a:schemeClr val="tx1"/>
                            </a:solidFill>
                            <a:latin typeface="Cambria Math" panose="02040503050406030204" pitchFamily="18" charset="0"/>
                          </a:rPr>
                          <m:t>2</m:t>
                        </m:r>
                      </m:den>
                    </m:f>
                    <m:r>
                      <a:rPr lang="de-DE" sz="1600" b="0" i="1" dirty="0" smtClean="0">
                        <a:solidFill>
                          <a:schemeClr val="tx1"/>
                        </a:solidFill>
                        <a:latin typeface="Cambria Math" panose="02040503050406030204" pitchFamily="18" charset="0"/>
                        <a:ea typeface="Cambria Math" panose="02040503050406030204" pitchFamily="18" charset="0"/>
                      </a:rPr>
                      <m:t>≈</m:t>
                    </m:r>
                    <m:r>
                      <a:rPr lang="de-DE" sz="1600" b="0" i="1" dirty="0" smtClean="0">
                        <a:solidFill>
                          <a:schemeClr val="tx1"/>
                        </a:solidFill>
                        <a:latin typeface="Cambria Math" panose="02040503050406030204" pitchFamily="18" charset="0"/>
                      </a:rPr>
                      <m:t>0,32</m:t>
                    </m:r>
                    <m:r>
                      <a:rPr lang="de-DE" sz="1600" i="1" dirty="0">
                        <a:solidFill>
                          <a:schemeClr val="tx1"/>
                        </a:solidFill>
                        <a:latin typeface="Cambria Math" panose="02040503050406030204" pitchFamily="18" charset="0"/>
                      </a:rPr>
                      <m:t> </m:t>
                    </m:r>
                    <m:r>
                      <a:rPr lang="de-DE" sz="1600" b="0" i="1" dirty="0" smtClean="0">
                        <a:solidFill>
                          <a:schemeClr val="tx1"/>
                        </a:solidFill>
                        <a:latin typeface="Cambria Math" panose="02040503050406030204" pitchFamily="18" charset="0"/>
                      </a:rPr>
                      <m:t>𝑚</m:t>
                    </m:r>
                    <m:r>
                      <a:rPr lang="de-DE" sz="1600" b="0" i="1" dirty="0" smtClean="0">
                        <a:solidFill>
                          <a:schemeClr val="tx1"/>
                        </a:solidFill>
                        <a:latin typeface="Cambria Math" panose="02040503050406030204" pitchFamily="18" charset="0"/>
                      </a:rPr>
                      <m:t>²</m:t>
                    </m:r>
                  </m:oMath>
                </a14:m>
                <a:r>
                  <a:rPr lang="de-DE" sz="1600" dirty="0">
                    <a:solidFill>
                      <a:schemeClr val="tx1"/>
                    </a:solidFill>
                  </a:rPr>
                  <a:t>		</a:t>
                </a:r>
              </a:p>
              <a:p>
                <a:pPr marL="342900" indent="-342900">
                  <a:buAutoNum type="alphaLcParenR" startAt="3"/>
                </a:pPr>
                <a14:m>
                  <m:oMath xmlns:m="http://schemas.openxmlformats.org/officeDocument/2006/math">
                    <m:sSub>
                      <m:sSubPr>
                        <m:ctrlPr>
                          <a:rPr lang="de-DE" sz="1600" i="1" dirty="0" smtClean="0">
                            <a:solidFill>
                              <a:schemeClr val="tx1"/>
                            </a:solidFill>
                            <a:latin typeface="Cambria Math" panose="02040503050406030204" pitchFamily="18" charset="0"/>
                          </a:rPr>
                        </m:ctrlPr>
                      </m:sSubPr>
                      <m:e>
                        <m:r>
                          <a:rPr lang="de-DE" sz="1600" b="0" i="1" dirty="0" smtClean="0">
                            <a:solidFill>
                              <a:schemeClr val="tx1"/>
                            </a:solidFill>
                            <a:latin typeface="Cambria Math" panose="02040503050406030204" pitchFamily="18" charset="0"/>
                          </a:rPr>
                          <m:t>𝐴</m:t>
                        </m:r>
                      </m:e>
                      <m:sub>
                        <m:r>
                          <a:rPr lang="de-DE" sz="1600" b="0" i="1" dirty="0" smtClean="0">
                            <a:solidFill>
                              <a:schemeClr val="tx1"/>
                            </a:solidFill>
                            <a:latin typeface="Cambria Math" panose="02040503050406030204" pitchFamily="18" charset="0"/>
                          </a:rPr>
                          <m:t>𝑀</m:t>
                        </m:r>
                      </m:sub>
                    </m:sSub>
                  </m:oMath>
                </a14:m>
                <a:r>
                  <a:rPr lang="de-DE" sz="1600" dirty="0">
                    <a:solidFill>
                      <a:schemeClr val="tx1"/>
                    </a:solidFill>
                  </a:rPr>
                  <a:t> = 2</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 </m:t>
                    </m:r>
                  </m:oMath>
                </a14:m>
                <a:r>
                  <a:rPr lang="de-DE" sz="1600" dirty="0">
                    <a:solidFill>
                      <a:schemeClr val="tx1"/>
                    </a:solidFill>
                  </a:rPr>
                  <a:t>a</a:t>
                </a:r>
                <a:r>
                  <a:rPr lang="de-DE" sz="1600" dirty="0">
                    <a:solidFill>
                      <a:schemeClr val="tx1"/>
                    </a:solidFill>
                    <a:ea typeface="Cambria Math" panose="02040503050406030204" pitchFamily="18" charset="0"/>
                  </a:rPr>
                  <a:t>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m:t>
                    </m:r>
                  </m:oMath>
                </a14:m>
                <a:r>
                  <a:rPr lang="de-DE" sz="1600" dirty="0">
                    <a:solidFill>
                      <a:schemeClr val="tx1"/>
                    </a:solidFill>
                  </a:rPr>
                  <a:t> h</a:t>
                </a:r>
                <a:r>
                  <a:rPr lang="de-DE" sz="1600" baseline="-25000" dirty="0">
                    <a:solidFill>
                      <a:schemeClr val="tx1"/>
                    </a:solidFill>
                  </a:rPr>
                  <a:t>s</a:t>
                </a:r>
                <a:r>
                  <a:rPr lang="de-DE" sz="1600" dirty="0">
                    <a:solidFill>
                      <a:schemeClr val="tx1"/>
                    </a:solidFill>
                  </a:rPr>
                  <a:t> 		 </a:t>
                </a:r>
                <a14:m>
                  <m:oMath xmlns:m="http://schemas.openxmlformats.org/officeDocument/2006/math">
                    <m:sSub>
                      <m:sSubPr>
                        <m:ctrlPr>
                          <a:rPr lang="de-DE" sz="1600" i="1" dirty="0">
                            <a:solidFill>
                              <a:schemeClr val="tx1"/>
                            </a:solidFill>
                            <a:latin typeface="Cambria Math" panose="02040503050406030204" pitchFamily="18" charset="0"/>
                          </a:rPr>
                        </m:ctrlPr>
                      </m:sSubPr>
                      <m:e>
                        <m:r>
                          <a:rPr lang="de-DE" sz="1600" i="1" dirty="0">
                            <a:solidFill>
                              <a:schemeClr val="tx1"/>
                            </a:solidFill>
                            <a:latin typeface="Cambria Math" panose="02040503050406030204" pitchFamily="18" charset="0"/>
                          </a:rPr>
                          <m:t>𝐴</m:t>
                        </m:r>
                      </m:e>
                      <m:sub>
                        <m:r>
                          <a:rPr lang="de-DE" sz="1600" i="1" dirty="0">
                            <a:solidFill>
                              <a:schemeClr val="tx1"/>
                            </a:solidFill>
                            <a:latin typeface="Cambria Math" panose="02040503050406030204" pitchFamily="18" charset="0"/>
                          </a:rPr>
                          <m:t>𝑀</m:t>
                        </m:r>
                      </m:sub>
                    </m:sSub>
                  </m:oMath>
                </a14:m>
                <a:r>
                  <a:rPr lang="de-DE" sz="1600" dirty="0">
                    <a:solidFill>
                      <a:schemeClr val="tx1"/>
                    </a:solidFill>
                  </a:rPr>
                  <a:t> = 4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 </m:t>
                    </m:r>
                  </m:oMath>
                </a14:m>
                <a:r>
                  <a:rPr lang="de-DE" sz="1600" dirty="0">
                    <a:solidFill>
                      <a:schemeClr val="tx1"/>
                    </a:solidFill>
                  </a:rPr>
                  <a:t>0,32 = 1,28 m² </a:t>
                </a:r>
                <a:r>
                  <a:rPr lang="de-DE" sz="1600" dirty="0"/>
                  <a:t>	</a:t>
                </a:r>
              </a:p>
              <a:p>
                <a:pPr marL="0"/>
                <a:r>
                  <a:rPr lang="de-DE" sz="1600" dirty="0">
                    <a:solidFill>
                      <a:schemeClr val="tx1"/>
                    </a:solidFill>
                  </a:rPr>
                  <a:t>Für den doppelten Anstrich benötigt man Farbe für 2 </a:t>
                </a:r>
                <a14:m>
                  <m:oMath xmlns:m="http://schemas.openxmlformats.org/officeDocument/2006/math">
                    <m:r>
                      <a:rPr lang="de-DE" sz="1600" i="1" smtClean="0">
                        <a:solidFill>
                          <a:schemeClr val="tx1"/>
                        </a:solidFill>
                        <a:latin typeface="Cambria Math" panose="02040503050406030204" pitchFamily="18" charset="0"/>
                        <a:ea typeface="Cambria Math" panose="02040503050406030204" pitchFamily="18" charset="0"/>
                      </a:rPr>
                      <m:t>⋅</m:t>
                    </m:r>
                  </m:oMath>
                </a14:m>
                <a:r>
                  <a:rPr lang="de-DE" sz="1600" dirty="0">
                    <a:solidFill>
                      <a:schemeClr val="tx1"/>
                    </a:solidFill>
                  </a:rPr>
                  <a:t> 1,28 = 2,56 m². </a:t>
                </a:r>
              </a:p>
              <a:p>
                <a:pPr marL="0"/>
                <a:r>
                  <a:rPr lang="de-DE" sz="1600" dirty="0">
                    <a:solidFill>
                      <a:schemeClr val="tx1"/>
                    </a:solidFill>
                  </a:rPr>
                  <a:t>0,375 ml Farbe reichen aber für 0,375 </a:t>
                </a:r>
                <a14:m>
                  <m:oMath xmlns:m="http://schemas.openxmlformats.org/officeDocument/2006/math">
                    <m:r>
                      <a:rPr lang="de-DE" sz="1600" i="1">
                        <a:solidFill>
                          <a:schemeClr val="tx1"/>
                        </a:solidFill>
                        <a:latin typeface="Cambria Math" panose="02040503050406030204" pitchFamily="18" charset="0"/>
                        <a:ea typeface="Cambria Math" panose="02040503050406030204" pitchFamily="18" charset="0"/>
                      </a:rPr>
                      <m:t>⋅ </m:t>
                    </m:r>
                  </m:oMath>
                </a14:m>
                <a:r>
                  <a:rPr lang="de-DE" sz="1600" dirty="0">
                    <a:solidFill>
                      <a:schemeClr val="tx1"/>
                    </a:solidFill>
                  </a:rPr>
                  <a:t>10 = 3,75 m² Fläche. </a:t>
                </a:r>
              </a:p>
              <a:p>
                <a:pPr marL="0"/>
                <a:r>
                  <a:rPr lang="de-DE" sz="1600" dirty="0">
                    <a:solidFill>
                      <a:schemeClr val="tx1"/>
                    </a:solidFill>
                  </a:rPr>
                  <a:t>Somit reicht die Größe S aus. </a:t>
                </a:r>
              </a:p>
              <a:p>
                <a:pPr marL="342900" indent="-342900">
                  <a:buAutoNum type="alphaLcParenR"/>
                </a:pPr>
                <a:endParaRPr lang="de-DE" dirty="0"/>
              </a:p>
              <a:p>
                <a:pPr marL="342900" indent="-342900">
                  <a:buAutoNum type="alphaLcParenR"/>
                </a:pPr>
                <a:endParaRPr lang="de-DE" sz="1800" dirty="0"/>
              </a:p>
              <a:p>
                <a:pPr marL="342900" indent="-342900">
                  <a:buAutoNum type="alphaLcParenR"/>
                </a:pPr>
                <a:endParaRPr lang="de-DE" dirty="0"/>
              </a:p>
              <a:p>
                <a:pPr marL="0"/>
                <a:endParaRPr lang="de-DE" sz="1800" dirty="0"/>
              </a:p>
              <a:p>
                <a:pPr marL="0" indent="0">
                  <a:buNone/>
                </a:pPr>
                <a:endParaRPr lang="de-DE" sz="1800" kern="100" dirty="0">
                  <a:solidFill>
                    <a:schemeClr val="tx1"/>
                  </a:solidFill>
                  <a:ea typeface="Calibri" panose="020F0502020204030204" pitchFamily="34" charset="0"/>
                  <a:cs typeface="Calibri" panose="020F0502020204030204" pitchFamily="34" charset="0"/>
                </a:endParaRPr>
              </a:p>
              <a:p>
                <a:pPr marL="0"/>
                <a:endParaRPr lang="de-DE" sz="1800" kern="100" dirty="0">
                  <a:solidFill>
                    <a:schemeClr val="tx1"/>
                  </a:solidFill>
                  <a:ea typeface="Calibri" panose="020F0502020204030204" pitchFamily="34" charset="0"/>
                  <a:cs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79951969-E2C6-42FE-C97C-D1E80036AAAA}"/>
                  </a:ext>
                </a:extLst>
              </p:cNvPr>
              <p:cNvSpPr>
                <a:spLocks noGrp="1" noRot="1" noChangeAspect="1" noMove="1" noResize="1" noEditPoints="1" noAdjustHandles="1" noChangeArrowheads="1" noChangeShapeType="1" noTextEdit="1"/>
              </p:cNvSpPr>
              <p:nvPr>
                <p:ph idx="1"/>
              </p:nvPr>
            </p:nvSpPr>
            <p:spPr>
              <a:xfrm>
                <a:off x="64288" y="1045049"/>
                <a:ext cx="9209192" cy="5192263"/>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24D73168-851E-75BE-7E68-CD3975AE399F}"/>
              </a:ext>
            </a:extLst>
          </p:cNvPr>
          <p:cNvSpPr>
            <a:spLocks noGrp="1"/>
          </p:cNvSpPr>
          <p:nvPr>
            <p:ph type="body" sz="quarter" idx="11"/>
          </p:nvPr>
        </p:nvSpPr>
        <p:spPr/>
        <p:txBody>
          <a:bodyPr/>
          <a:lstStyle/>
          <a:p>
            <a:endParaRPr lang="de-DE"/>
          </a:p>
        </p:txBody>
      </p:sp>
      <p:grpSp>
        <p:nvGrpSpPr>
          <p:cNvPr id="11" name="Gruppieren 10">
            <a:extLst>
              <a:ext uri="{FF2B5EF4-FFF2-40B4-BE49-F238E27FC236}">
                <a16:creationId xmlns:a16="http://schemas.microsoft.com/office/drawing/2014/main" id="{F1EB5F61-475B-6BCA-FF8E-82BC71228CDF}"/>
              </a:ext>
            </a:extLst>
          </p:cNvPr>
          <p:cNvGrpSpPr/>
          <p:nvPr/>
        </p:nvGrpSpPr>
        <p:grpSpPr>
          <a:xfrm>
            <a:off x="6465168" y="3789040"/>
            <a:ext cx="1763338" cy="1332424"/>
            <a:chOff x="6537176" y="3284984"/>
            <a:chExt cx="1763338" cy="1332424"/>
          </a:xfrm>
        </p:grpSpPr>
        <p:pic>
          <p:nvPicPr>
            <p:cNvPr id="4" name="Grafik 3" descr="Ein Bild, das Reihe, Dreieck enthält.&#10;&#10;Automatisch generierte Beschreibung">
              <a:extLst>
                <a:ext uri="{FF2B5EF4-FFF2-40B4-BE49-F238E27FC236}">
                  <a16:creationId xmlns:a16="http://schemas.microsoft.com/office/drawing/2014/main" id="{3C34EF90-F1F1-BDAB-CBDE-D7255AAB9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176" y="3284984"/>
              <a:ext cx="1763338" cy="1212384"/>
            </a:xfrm>
            <a:prstGeom prst="rect">
              <a:avLst/>
            </a:prstGeom>
          </p:spPr>
        </p:pic>
        <p:cxnSp>
          <p:nvCxnSpPr>
            <p:cNvPr id="6" name="Gerader Verbinder 5">
              <a:extLst>
                <a:ext uri="{FF2B5EF4-FFF2-40B4-BE49-F238E27FC236}">
                  <a16:creationId xmlns:a16="http://schemas.microsoft.com/office/drawing/2014/main" id="{1EA91548-5C3C-AF9D-F92B-31DCA676FA8A}"/>
                </a:ext>
              </a:extLst>
            </p:cNvPr>
            <p:cNvCxnSpPr/>
            <p:nvPr/>
          </p:nvCxnSpPr>
          <p:spPr>
            <a:xfrm>
              <a:off x="7401272" y="3356992"/>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C97DAD0-CE94-5CD6-B9A9-18A35C995B29}"/>
                </a:ext>
              </a:extLst>
            </p:cNvPr>
            <p:cNvSpPr txBox="1"/>
            <p:nvPr/>
          </p:nvSpPr>
          <p:spPr>
            <a:xfrm>
              <a:off x="6825208" y="4340409"/>
              <a:ext cx="760144" cy="276999"/>
            </a:xfrm>
            <a:prstGeom prst="rect">
              <a:avLst/>
            </a:prstGeom>
            <a:noFill/>
          </p:spPr>
          <p:txBody>
            <a:bodyPr wrap="none" rtlCol="0">
              <a:spAutoFit/>
            </a:bodyPr>
            <a:lstStyle/>
            <a:p>
              <a:r>
                <a:rPr lang="de-DE" sz="1200" dirty="0"/>
                <a:t>a = 0,8 m</a:t>
              </a:r>
            </a:p>
          </p:txBody>
        </p:sp>
        <p:sp>
          <p:nvSpPr>
            <p:cNvPr id="8" name="Textfeld 7">
              <a:extLst>
                <a:ext uri="{FF2B5EF4-FFF2-40B4-BE49-F238E27FC236}">
                  <a16:creationId xmlns:a16="http://schemas.microsoft.com/office/drawing/2014/main" id="{65E59DA9-E7FE-479B-1286-C5DDF6A7254D}"/>
                </a:ext>
              </a:extLst>
            </p:cNvPr>
            <p:cNvSpPr txBox="1"/>
            <p:nvPr/>
          </p:nvSpPr>
          <p:spPr>
            <a:xfrm>
              <a:off x="7371293" y="3700889"/>
              <a:ext cx="845103" cy="276999"/>
            </a:xfrm>
            <a:prstGeom prst="rect">
              <a:avLst/>
            </a:prstGeom>
            <a:noFill/>
          </p:spPr>
          <p:txBody>
            <a:bodyPr wrap="none" rtlCol="0">
              <a:spAutoFit/>
            </a:bodyPr>
            <a:lstStyle/>
            <a:p>
              <a:r>
                <a:rPr lang="de-DE" sz="1200" dirty="0"/>
                <a:t>h = 0,68 m</a:t>
              </a:r>
            </a:p>
          </p:txBody>
        </p:sp>
      </p:grpSp>
      <p:pic>
        <p:nvPicPr>
          <p:cNvPr id="10" name="Grafik 9" descr="Ein Bild, das Dreieck, Reihe enthält.&#10;&#10;Automatisch generierte Beschreibung">
            <a:extLst>
              <a:ext uri="{FF2B5EF4-FFF2-40B4-BE49-F238E27FC236}">
                <a16:creationId xmlns:a16="http://schemas.microsoft.com/office/drawing/2014/main" id="{58E4682E-6F78-5406-48CB-8502DA73D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658" y="1856625"/>
            <a:ext cx="1577351" cy="1326223"/>
          </a:xfrm>
          <a:prstGeom prst="rect">
            <a:avLst/>
          </a:prstGeom>
        </p:spPr>
      </p:pic>
      <p:sp>
        <p:nvSpPr>
          <p:cNvPr id="14" name="Fußzeilenplatzhalter 5">
            <a:extLst>
              <a:ext uri="{FF2B5EF4-FFF2-40B4-BE49-F238E27FC236}">
                <a16:creationId xmlns:a16="http://schemas.microsoft.com/office/drawing/2014/main" id="{165ECEAD-5A3F-2909-9841-48FFADFF5DC5}"/>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5" name="Titel 3">
            <a:extLst>
              <a:ext uri="{FF2B5EF4-FFF2-40B4-BE49-F238E27FC236}">
                <a16:creationId xmlns:a16="http://schemas.microsoft.com/office/drawing/2014/main" id="{528A2222-43B1-957B-DD56-190F5D9D5F7E}"/>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6</a:t>
            </a:r>
          </a:p>
        </p:txBody>
      </p:sp>
    </p:spTree>
    <p:extLst>
      <p:ext uri="{BB962C8B-B14F-4D97-AF65-F5344CB8AC3E}">
        <p14:creationId xmlns:p14="http://schemas.microsoft.com/office/powerpoint/2010/main" val="12177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2C3B5D-F67E-5541-460A-C1412FA4E7BA}"/>
              </a:ext>
            </a:extLst>
          </p:cNvPr>
          <p:cNvSpPr>
            <a:spLocks noGrp="1"/>
          </p:cNvSpPr>
          <p:nvPr>
            <p:ph idx="1"/>
          </p:nvPr>
        </p:nvSpPr>
        <p:spPr>
          <a:xfrm>
            <a:off x="64289" y="1063034"/>
            <a:ext cx="9203968" cy="5174278"/>
          </a:xfrm>
        </p:spPr>
        <p:txBody>
          <a:bodyPr/>
          <a:lstStyle/>
          <a:p>
            <a:pPr marL="0" indent="0">
              <a:buNone/>
            </a:pPr>
            <a:r>
              <a:rPr lang="de-DE" sz="1600" b="1" dirty="0">
                <a:solidFill>
                  <a:schemeClr val="tx1"/>
                </a:solidFill>
              </a:rPr>
              <a:t>Aufgabe 1 </a:t>
            </a:r>
          </a:p>
          <a:p>
            <a:pPr marL="0" indent="0">
              <a:buNone/>
            </a:pPr>
            <a:r>
              <a:rPr lang="de-DE" sz="1600" dirty="0">
                <a:solidFill>
                  <a:schemeClr val="tx1"/>
                </a:solidFill>
              </a:rPr>
              <a:t>Ein Kegel besitzt einen Radius r = 3 cm, eine Höhe h = 4 cm sowie eine Seitenkante s = 5 cm. </a:t>
            </a:r>
          </a:p>
          <a:p>
            <a:pPr marL="0" indent="0">
              <a:buNone/>
            </a:pPr>
            <a:r>
              <a:rPr lang="de-DE" sz="1600" dirty="0">
                <a:solidFill>
                  <a:schemeClr val="tx1"/>
                </a:solidFill>
              </a:rPr>
              <a:t>a) Berechne das Volumen des Kegels.</a:t>
            </a:r>
          </a:p>
          <a:p>
            <a:pPr marL="0" indent="0">
              <a:buNone/>
            </a:pPr>
            <a:r>
              <a:rPr lang="de-DE" sz="1600" dirty="0">
                <a:solidFill>
                  <a:schemeClr val="tx1"/>
                </a:solidFill>
              </a:rPr>
              <a:t>b) Berechne die Oberfläche des Kegels.</a:t>
            </a:r>
          </a:p>
          <a:p>
            <a:pPr marL="0" indent="0">
              <a:buNone/>
            </a:pPr>
            <a:endParaRPr lang="de-DE" sz="1600" u="sng" dirty="0"/>
          </a:p>
          <a:p>
            <a:pPr marL="0" indent="0">
              <a:buNone/>
            </a:pPr>
            <a:r>
              <a:rPr lang="de-DE" sz="1600" b="1" dirty="0"/>
              <a:t>Aufgabe 2 </a:t>
            </a:r>
            <a:r>
              <a:rPr lang="de-DE" sz="1600" dirty="0">
                <a:solidFill>
                  <a:schemeClr val="tx1"/>
                </a:solidFill>
              </a:rPr>
              <a:t>[vgl. MSA 2011 A5]</a:t>
            </a:r>
          </a:p>
          <a:p>
            <a:pPr marL="0" indent="0">
              <a:buNone/>
            </a:pPr>
            <a:r>
              <a:rPr lang="de-DE" sz="1600" dirty="0"/>
              <a:t>Anja kauft für ihren Bruder eine Schultüte. Die Tüte hat die Form eines </a:t>
            </a:r>
          </a:p>
          <a:p>
            <a:pPr marL="0" indent="0">
              <a:buNone/>
            </a:pPr>
            <a:r>
              <a:rPr lang="de-DE" sz="1600" dirty="0"/>
              <a:t>Kegels. Sie hat eine Höhe von 70,0 cm. Der Durchmesser der oberen </a:t>
            </a:r>
          </a:p>
          <a:p>
            <a:pPr marL="0" indent="0">
              <a:buNone/>
            </a:pPr>
            <a:r>
              <a:rPr lang="de-DE" sz="1600" dirty="0"/>
              <a:t>Öffnung beträgt 17,0 cm.</a:t>
            </a:r>
          </a:p>
          <a:p>
            <a:pPr marL="0" indent="0">
              <a:buNone/>
            </a:pPr>
            <a:r>
              <a:rPr lang="de-DE" sz="1600" dirty="0"/>
              <a:t>a) Anjas Bruder hofft, dass möglichst viele Süßigkeiten in der Tüte </a:t>
            </a:r>
          </a:p>
          <a:p>
            <a:pPr marL="0"/>
            <a:r>
              <a:rPr lang="de-DE" sz="1600" dirty="0"/>
              <a:t>Platz finden. Berechne den Rauminhalt der Schultüte.</a:t>
            </a:r>
          </a:p>
          <a:p>
            <a:pPr marL="0" indent="0">
              <a:buNone/>
            </a:pPr>
            <a:r>
              <a:rPr lang="de-DE" sz="1600" dirty="0"/>
              <a:t>b) Die Schultüte wurde außen mit einem goldenen Stoff beklebt. </a:t>
            </a:r>
          </a:p>
          <a:p>
            <a:pPr marL="0" indent="0">
              <a:buNone/>
            </a:pPr>
            <a:r>
              <a:rPr lang="de-DE" sz="1600" dirty="0"/>
              <a:t>Anja wickelt diesen Stoff von der Schultüte ab. </a:t>
            </a:r>
          </a:p>
          <a:p>
            <a:pPr marL="0" indent="0">
              <a:buNone/>
            </a:pPr>
            <a:r>
              <a:rPr lang="de-DE" sz="1600" dirty="0"/>
              <a:t>Berechne die Größe des abgewickelten goldenen Stoffes.</a:t>
            </a:r>
          </a:p>
        </p:txBody>
      </p:sp>
      <p:sp>
        <p:nvSpPr>
          <p:cNvPr id="3" name="Textplatzhalter 2">
            <a:extLst>
              <a:ext uri="{FF2B5EF4-FFF2-40B4-BE49-F238E27FC236}">
                <a16:creationId xmlns:a16="http://schemas.microsoft.com/office/drawing/2014/main" id="{B273DB22-86BC-6474-92C7-3C5D28EE1E7A}"/>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6BECF15E-1922-F69E-7DBB-0F10F7A577FF}"/>
              </a:ext>
            </a:extLst>
          </p:cNvPr>
          <p:cNvSpPr>
            <a:spLocks noGrp="1"/>
          </p:cNvSpPr>
          <p:nvPr>
            <p:ph type="title"/>
          </p:nvPr>
        </p:nvSpPr>
        <p:spPr/>
        <p:txBody>
          <a:bodyPr>
            <a:normAutofit/>
          </a:bodyPr>
          <a:lstStyle/>
          <a:p>
            <a:r>
              <a:rPr lang="de-DE" dirty="0"/>
              <a:t>Kegel - Oberfläche und Volumen</a:t>
            </a:r>
          </a:p>
        </p:txBody>
      </p:sp>
      <p:pic>
        <p:nvPicPr>
          <p:cNvPr id="18" name="Grafik 17" descr="Aus Formelsammlung&#10;">
            <a:extLst>
              <a:ext uri="{FF2B5EF4-FFF2-40B4-BE49-F238E27FC236}">
                <a16:creationId xmlns:a16="http://schemas.microsoft.com/office/drawing/2014/main" id="{0ABC2A56-B8AF-D031-CAC3-C3F85713C1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49" r="3621"/>
          <a:stretch/>
        </p:blipFill>
        <p:spPr>
          <a:xfrm>
            <a:off x="6209870" y="1905181"/>
            <a:ext cx="2774932" cy="2166148"/>
          </a:xfrm>
          <a:prstGeom prst="rect">
            <a:avLst/>
          </a:prstGeom>
        </p:spPr>
      </p:pic>
      <p:sp>
        <p:nvSpPr>
          <p:cNvPr id="8" name="Fußzeilenplatzhalter 5">
            <a:extLst>
              <a:ext uri="{FF2B5EF4-FFF2-40B4-BE49-F238E27FC236}">
                <a16:creationId xmlns:a16="http://schemas.microsoft.com/office/drawing/2014/main" id="{BAE87AB3-CACE-FB5A-C230-F28B2A992129}"/>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9" name="Titel 3">
            <a:extLst>
              <a:ext uri="{FF2B5EF4-FFF2-40B4-BE49-F238E27FC236}">
                <a16:creationId xmlns:a16="http://schemas.microsoft.com/office/drawing/2014/main" id="{53577A5D-4F7D-B186-8B89-DD87278137D4}"/>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7</a:t>
            </a:r>
          </a:p>
        </p:txBody>
      </p:sp>
      <p:grpSp>
        <p:nvGrpSpPr>
          <p:cNvPr id="6" name="Knopf3">
            <a:extLst>
              <a:ext uri="{FF2B5EF4-FFF2-40B4-BE49-F238E27FC236}">
                <a16:creationId xmlns:a16="http://schemas.microsoft.com/office/drawing/2014/main" id="{FAED7B2D-C6A8-305B-DE37-4B006EF6EE90}"/>
              </a:ext>
            </a:extLst>
          </p:cNvPr>
          <p:cNvGrpSpPr/>
          <p:nvPr/>
        </p:nvGrpSpPr>
        <p:grpSpPr>
          <a:xfrm>
            <a:off x="9380848" y="2310011"/>
            <a:ext cx="525690" cy="504000"/>
            <a:chOff x="8550142" y="4941168"/>
            <a:chExt cx="593858" cy="576064"/>
          </a:xfrm>
          <a:solidFill>
            <a:schemeClr val="accent1"/>
          </a:solidFill>
        </p:grpSpPr>
        <p:sp>
          <p:nvSpPr>
            <p:cNvPr id="7" name="Rechteck 6">
              <a:extLst>
                <a:ext uri="{FF2B5EF4-FFF2-40B4-BE49-F238E27FC236}">
                  <a16:creationId xmlns:a16="http://schemas.microsoft.com/office/drawing/2014/main" id="{4174D18C-5DBD-2FE0-CDC0-67C58817D72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22">
              <a:extLst>
                <a:ext uri="{FF2B5EF4-FFF2-40B4-BE49-F238E27FC236}">
                  <a16:creationId xmlns:a16="http://schemas.microsoft.com/office/drawing/2014/main" id="{4D562EF5-114E-BF4D-5E30-DDF0A0158B9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1" name="Hilfe 3 Grafik">
            <a:extLst>
              <a:ext uri="{FF2B5EF4-FFF2-40B4-BE49-F238E27FC236}">
                <a16:creationId xmlns:a16="http://schemas.microsoft.com/office/drawing/2014/main" id="{75F37889-9C78-187F-8D63-DE70405BE8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72215" y="1108999"/>
            <a:ext cx="7913745" cy="4487488"/>
          </a:xfrm>
          <a:prstGeom prst="rect">
            <a:avLst/>
          </a:prstGeom>
          <a:effectLst>
            <a:glow rad="190500">
              <a:schemeClr val="accent1">
                <a:lumMod val="20000"/>
                <a:lumOff val="80000"/>
                <a:alpha val="85000"/>
              </a:schemeClr>
            </a:glow>
          </a:effectLst>
        </p:spPr>
      </p:pic>
      <p:grpSp>
        <p:nvGrpSpPr>
          <p:cNvPr id="12" name="Knopf6">
            <a:extLst>
              <a:ext uri="{FF2B5EF4-FFF2-40B4-BE49-F238E27FC236}">
                <a16:creationId xmlns:a16="http://schemas.microsoft.com/office/drawing/2014/main" id="{553B3D87-BBA6-ABE8-B38A-AA3C9B917C69}"/>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4A9C7BA5-D09F-F7D5-1933-0E773626048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D0BEF023-B143-1463-52D3-2175DE22F2E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5" name="Hilfe 6 Grafik">
            <a:extLst>
              <a:ext uri="{FF2B5EF4-FFF2-40B4-BE49-F238E27FC236}">
                <a16:creationId xmlns:a16="http://schemas.microsoft.com/office/drawing/2014/main" id="{0121C3A5-06B7-EC1E-71D1-AD0B3896ED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011856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1"/>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82051E-6 3.33333E-6 L -0.88093 3.33333E-6 " pathEditMode="relative" rAng="0" ptsTypes="AA">
                                      <p:cBhvr>
                                        <p:cTn id="15" dur="2000" fill="hold"/>
                                        <p:tgtEl>
                                          <p:spTgt spid="15"/>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2.82051E-6 3.33333E-6 " pathEditMode="relative" rAng="0" ptsTypes="AA">
                                      <p:cBhvr>
                                        <p:cTn id="19"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C330A9DE-2F16-2230-8D6D-AB216C7995F2}"/>
                  </a:ext>
                </a:extLst>
              </p:cNvPr>
              <p:cNvSpPr>
                <a:spLocks noGrp="1"/>
              </p:cNvSpPr>
              <p:nvPr>
                <p:ph idx="1"/>
              </p:nvPr>
            </p:nvSpPr>
            <p:spPr/>
            <p:txBody>
              <a:bodyPr/>
              <a:lstStyle/>
              <a:p>
                <a:pPr marL="0" indent="0">
                  <a:buNone/>
                </a:pPr>
                <a:r>
                  <a:rPr lang="de-DE" sz="1600" b="1" dirty="0">
                    <a:solidFill>
                      <a:schemeClr val="tx1"/>
                    </a:solidFill>
                  </a:rPr>
                  <a:t>Aufgabe 1</a:t>
                </a:r>
              </a:p>
              <a:p>
                <a:pPr marL="0" indent="0">
                  <a:buNone/>
                </a:pPr>
                <a:r>
                  <a:rPr lang="de-DE" sz="1600" dirty="0">
                    <a:solidFill>
                      <a:schemeClr val="tx1"/>
                    </a:solidFill>
                  </a:rPr>
                  <a:t>Ein Kegel besitzt einen Radius r = 3 cm, eine Höhe h = 4 cm sowie eine Seitenkante s = 5 cm. </a:t>
                </a:r>
              </a:p>
              <a:p>
                <a:pPr marL="342900" indent="-342900">
                  <a:buAutoNum type="alphaLcParenR"/>
                </a:pPr>
                <a:r>
                  <a:rPr lang="de-DE" sz="1600" dirty="0"/>
                  <a:t>V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3</m:t>
                        </m:r>
                      </m:den>
                    </m:f>
                    <m:r>
                      <a:rPr lang="de-DE" sz="1600" i="1" smtClean="0">
                        <a:latin typeface="Cambria Math" panose="02040503050406030204" pitchFamily="18" charset="0"/>
                        <a:ea typeface="Cambria Math" panose="02040503050406030204" pitchFamily="18" charset="0"/>
                      </a:rPr>
                      <m:t>⋅</m:t>
                    </m:r>
                  </m:oMath>
                </a14:m>
                <a:r>
                  <a:rPr lang="de-DE" sz="1600" dirty="0"/>
                  <a:t>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𝜋</m:t>
                    </m:r>
                  </m:oMath>
                </a14:m>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r²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h		 V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oMath>
                </a14:m>
                <a:r>
                  <a:rPr lang="de-DE" sz="1600" dirty="0"/>
                  <a:t>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oMath>
                </a14:m>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3²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4 = 37,7 cm³ </a:t>
                </a:r>
                <a:endParaRPr lang="de-DE" sz="1600" i="1" dirty="0">
                  <a:latin typeface="Cambria Math" panose="02040503050406030204" pitchFamily="18" charset="0"/>
                </a:endParaRPr>
              </a:p>
              <a:p>
                <a:pPr marL="342900" indent="-342900">
                  <a:buAutoNum type="alphaLcParenR"/>
                </a:pPr>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𝑂</m:t>
                        </m:r>
                      </m:sub>
                    </m:sSub>
                  </m:oMath>
                </a14:m>
                <a:r>
                  <a:rPr lang="de-DE" sz="1600" dirty="0"/>
                  <a:t> =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r² +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oMath>
                </a14:m>
                <a:r>
                  <a:rPr lang="de-DE" sz="1600" dirty="0"/>
                  <a:t>rs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𝐴</m:t>
                        </m:r>
                      </m:e>
                      <m:sub>
                        <m:r>
                          <a:rPr lang="de-DE" sz="1600" i="1" dirty="0">
                            <a:latin typeface="Cambria Math" panose="02040503050406030204" pitchFamily="18" charset="0"/>
                          </a:rPr>
                          <m:t>𝑂</m:t>
                        </m:r>
                      </m:sub>
                    </m:sSub>
                  </m:oMath>
                </a14:m>
                <a:r>
                  <a:rPr lang="de-DE" sz="1600" dirty="0"/>
                  <a:t> =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oMath>
                </a14:m>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3² +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3</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5 = 75,4 cm²</a:t>
                </a:r>
              </a:p>
              <a:p>
                <a:pPr marL="342900" indent="-342900">
                  <a:buAutoNum type="alphaLcParenR"/>
                </a:pPr>
                <a:endParaRPr lang="de-DE" sz="1600" dirty="0"/>
              </a:p>
              <a:p>
                <a:pPr marL="342900" indent="-342900">
                  <a:buAutoNum type="alphaLcParenR"/>
                </a:pPr>
                <a:endParaRPr lang="de-DE" sz="1600" dirty="0"/>
              </a:p>
              <a:p>
                <a:pPr marL="0"/>
                <a:r>
                  <a:rPr lang="de-DE" sz="1600" b="1" dirty="0"/>
                  <a:t>Aufgabe 2 </a:t>
                </a:r>
                <a:r>
                  <a:rPr lang="de-DE" sz="1600" dirty="0">
                    <a:solidFill>
                      <a:schemeClr val="tx1"/>
                    </a:solidFill>
                  </a:rPr>
                  <a:t>[vgl. MSA 2011 A5]</a:t>
                </a:r>
              </a:p>
              <a:p>
                <a:pPr marL="342900" indent="-342900">
                  <a:buAutoNum type="alphaLcParenR"/>
                </a:pPr>
                <a:r>
                  <a:rPr lang="de-DE" sz="1600" dirty="0"/>
                  <a:t>V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3</m:t>
                        </m:r>
                      </m:den>
                    </m:f>
                    <m:r>
                      <a:rPr lang="de-DE" sz="1600" i="1" smtClean="0">
                        <a:latin typeface="Cambria Math" panose="02040503050406030204" pitchFamily="18" charset="0"/>
                        <a:ea typeface="Cambria Math" panose="02040503050406030204" pitchFamily="18" charset="0"/>
                      </a:rPr>
                      <m:t>⋅</m:t>
                    </m:r>
                  </m:oMath>
                </a14:m>
                <a:r>
                  <a:rPr lang="de-DE" sz="1600" dirty="0"/>
                  <a:t> </a:t>
                </a:r>
                <a14:m>
                  <m:oMath xmlns:m="http://schemas.openxmlformats.org/officeDocument/2006/math">
                    <m:r>
                      <a:rPr lang="de-DE" sz="1600" i="1" dirty="0" smtClean="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r²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h		V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oMath>
                </a14:m>
                <a:r>
                  <a:rPr lang="de-DE" sz="1600" dirty="0"/>
                  <a:t>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oMath>
                </a14:m>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8,5²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70 = 5.296,2 cm³</a:t>
                </a:r>
              </a:p>
              <a:p>
                <a:pPr marL="342900" indent="-342900">
                  <a:buAutoNum type="alphaLcParenR"/>
                </a:pPr>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𝑀</m:t>
                        </m:r>
                      </m:sub>
                    </m:sSub>
                  </m:oMath>
                </a14:m>
                <a:r>
                  <a:rPr lang="de-DE" sz="1600" dirty="0"/>
                  <a:t> =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r</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s		Da s nicht gegeben ist, muss s erst mit dem Satz des Pythagoras 			                     berechnet werden.</a:t>
                </a:r>
              </a:p>
              <a:p>
                <a:pPr marL="0"/>
                <a:r>
                  <a:rPr lang="de-DE" sz="1600" dirty="0"/>
                  <a:t>s = </a:t>
                </a:r>
                <a14:m>
                  <m:oMath xmlns:m="http://schemas.openxmlformats.org/officeDocument/2006/math">
                    <m:rad>
                      <m:radPr>
                        <m:degHide m:val="on"/>
                        <m:ctrlPr>
                          <a:rPr lang="de-DE" sz="1600" i="1" smtClean="0">
                            <a:latin typeface="Cambria Math" panose="02040503050406030204" pitchFamily="18" charset="0"/>
                          </a:rPr>
                        </m:ctrlPr>
                      </m:radPr>
                      <m:deg/>
                      <m:e>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h</m:t>
                            </m:r>
                          </m:e>
                          <m:sup>
                            <m:r>
                              <a:rPr lang="de-DE" sz="1600" b="0" i="1" smtClean="0">
                                <a:latin typeface="Cambria Math" panose="02040503050406030204" pitchFamily="18" charset="0"/>
                              </a:rPr>
                              <m:t>2</m:t>
                            </m:r>
                          </m:sup>
                        </m:sSup>
                        <m:r>
                          <a:rPr lang="de-DE" sz="1600" b="0" i="1" smtClean="0">
                            <a:latin typeface="Cambria Math" panose="02040503050406030204" pitchFamily="18" charset="0"/>
                          </a:rPr>
                          <m:t>+</m:t>
                        </m:r>
                        <m:r>
                          <a:rPr lang="de-DE" sz="1600" b="0" i="1" smtClean="0">
                            <a:latin typeface="Cambria Math" panose="02040503050406030204" pitchFamily="18" charset="0"/>
                          </a:rPr>
                          <m:t>𝑟</m:t>
                        </m:r>
                        <m:r>
                          <a:rPr lang="de-DE" sz="1600" b="0" i="1" smtClean="0">
                            <a:latin typeface="Cambria Math" panose="02040503050406030204" pitchFamily="18" charset="0"/>
                          </a:rPr>
                          <m:t>²</m:t>
                        </m:r>
                      </m:e>
                    </m:rad>
                  </m:oMath>
                </a14:m>
                <a:r>
                  <a:rPr lang="de-DE" sz="1600" dirty="0"/>
                  <a:t>		 s = </a:t>
                </a:r>
                <a14:m>
                  <m:oMath xmlns:m="http://schemas.openxmlformats.org/officeDocument/2006/math">
                    <m:rad>
                      <m:radPr>
                        <m:degHide m:val="on"/>
                        <m:ctrlPr>
                          <a:rPr lang="de-DE" sz="1600" i="1">
                            <a:latin typeface="Cambria Math" panose="02040503050406030204" pitchFamily="18" charset="0"/>
                          </a:rPr>
                        </m:ctrlPr>
                      </m:radPr>
                      <m:deg/>
                      <m:e>
                        <m:sSup>
                          <m:sSupPr>
                            <m:ctrlPr>
                              <a:rPr lang="de-DE" sz="1600" i="1">
                                <a:latin typeface="Cambria Math" panose="02040503050406030204" pitchFamily="18" charset="0"/>
                              </a:rPr>
                            </m:ctrlPr>
                          </m:sSupPr>
                          <m:e>
                            <m:r>
                              <a:rPr lang="de-DE" sz="1600" b="0" i="1" smtClean="0">
                                <a:latin typeface="Cambria Math" panose="02040503050406030204" pitchFamily="18" charset="0"/>
                              </a:rPr>
                              <m:t>70</m:t>
                            </m:r>
                          </m:e>
                          <m:sup>
                            <m:r>
                              <a:rPr lang="de-DE" sz="1600" i="1">
                                <a:latin typeface="Cambria Math" panose="02040503050406030204" pitchFamily="18" charset="0"/>
                              </a:rPr>
                              <m:t>2</m:t>
                            </m:r>
                          </m:sup>
                        </m:sSup>
                        <m:r>
                          <a:rPr lang="de-DE" sz="1600" i="1">
                            <a:latin typeface="Cambria Math" panose="02040503050406030204" pitchFamily="18" charset="0"/>
                          </a:rPr>
                          <m:t>+</m:t>
                        </m:r>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8,5</m:t>
                            </m:r>
                          </m:e>
                          <m:sup>
                            <m:r>
                              <a:rPr lang="de-DE" sz="1600" b="0" i="1" smtClean="0">
                                <a:latin typeface="Cambria Math" panose="02040503050406030204" pitchFamily="18" charset="0"/>
                              </a:rPr>
                              <m:t>2</m:t>
                            </m:r>
                          </m:sup>
                        </m:sSup>
                      </m:e>
                    </m:rad>
                    <m:r>
                      <a:rPr lang="de-DE" sz="1600" i="1">
                        <a:latin typeface="Cambria Math" panose="02040503050406030204" pitchFamily="18" charset="0"/>
                      </a:rPr>
                      <m:t> </m:t>
                    </m:r>
                  </m:oMath>
                </a14:m>
                <a:r>
                  <a:rPr lang="de-DE" sz="1600" dirty="0"/>
                  <a:t>= 70,51 cm</a:t>
                </a:r>
              </a:p>
              <a:p>
                <a:pPr marL="0"/>
                <a:endParaRPr lang="de-DE" sz="1600" dirty="0"/>
              </a:p>
              <a:p>
                <a:pPr marL="0"/>
                <a14:m>
                  <m:oMath xmlns:m="http://schemas.openxmlformats.org/officeDocument/2006/math">
                    <m:sSub>
                      <m:sSubPr>
                        <m:ctrlPr>
                          <a:rPr lang="de-DE" sz="1600" i="1" dirty="0" smtClean="0">
                            <a:latin typeface="Cambria Math" panose="02040503050406030204" pitchFamily="18" charset="0"/>
                          </a:rPr>
                        </m:ctrlPr>
                      </m:sSubPr>
                      <m:e>
                        <m:r>
                          <a:rPr lang="de-DE" sz="1600" b="0" i="1" dirty="0" smtClean="0">
                            <a:latin typeface="Cambria Math" panose="02040503050406030204" pitchFamily="18" charset="0"/>
                          </a:rPr>
                          <m:t>𝐴</m:t>
                        </m:r>
                      </m:e>
                      <m:sub>
                        <m:r>
                          <a:rPr lang="de-DE" sz="1600" b="0" i="1" dirty="0" smtClean="0">
                            <a:latin typeface="Cambria Math" panose="02040503050406030204" pitchFamily="18" charset="0"/>
                          </a:rPr>
                          <m:t>𝑀</m:t>
                        </m:r>
                      </m:sub>
                    </m:sSub>
                  </m:oMath>
                </a14:m>
                <a:r>
                  <a:rPr lang="de-DE" sz="1600" dirty="0"/>
                  <a:t> =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r</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s		 </a:t>
                </a:r>
                <a14:m>
                  <m:oMath xmlns:m="http://schemas.openxmlformats.org/officeDocument/2006/math">
                    <m:sSub>
                      <m:sSubPr>
                        <m:ctrlPr>
                          <a:rPr lang="de-DE" sz="1600" i="1" dirty="0">
                            <a:latin typeface="Cambria Math" panose="02040503050406030204" pitchFamily="18" charset="0"/>
                          </a:rPr>
                        </m:ctrlPr>
                      </m:sSubPr>
                      <m:e>
                        <m:r>
                          <a:rPr lang="de-DE" sz="1600" i="1" dirty="0">
                            <a:latin typeface="Cambria Math" panose="02040503050406030204" pitchFamily="18" charset="0"/>
                          </a:rPr>
                          <m:t>𝐴</m:t>
                        </m:r>
                      </m:e>
                      <m:sub>
                        <m:r>
                          <a:rPr lang="de-DE" sz="1600" i="1" dirty="0">
                            <a:latin typeface="Cambria Math" panose="02040503050406030204" pitchFamily="18" charset="0"/>
                          </a:rPr>
                          <m:t>𝑀</m:t>
                        </m:r>
                      </m:sub>
                    </m:sSub>
                  </m:oMath>
                </a14:m>
                <a:r>
                  <a:rPr lang="de-DE" sz="1600" dirty="0"/>
                  <a:t> = </a:t>
                </a:r>
                <a14:m>
                  <m:oMath xmlns:m="http://schemas.openxmlformats.org/officeDocument/2006/math">
                    <m:r>
                      <a:rPr lang="de-DE" sz="1600" i="1" dirty="0">
                        <a:latin typeface="Cambria Math" panose="02040503050406030204" pitchFamily="18" charset="0"/>
                        <a:ea typeface="Cambria Math" panose="02040503050406030204" pitchFamily="18" charset="0"/>
                      </a:rPr>
                      <m:t>𝜋</m:t>
                    </m:r>
                  </m:oMath>
                </a14:m>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8,5</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70,51 = 1.882,87 cm² </a:t>
                </a:r>
                <a:r>
                  <a:rPr lang="de-DE" dirty="0"/>
                  <a:t>	</a:t>
                </a:r>
              </a:p>
              <a:p>
                <a:pPr marL="0"/>
                <a:r>
                  <a:rPr lang="de-DE" dirty="0"/>
                  <a:t>		</a:t>
                </a:r>
              </a:p>
              <a:p>
                <a:pPr marL="342900" indent="-342900">
                  <a:buAutoNum type="alphaLcParenR"/>
                </a:pPr>
                <a:endParaRPr lang="de-DE" sz="1800" i="1" dirty="0">
                  <a:latin typeface="Cambria Math" panose="02040503050406030204" pitchFamily="18" charset="0"/>
                </a:endParaRPr>
              </a:p>
              <a:p>
                <a:pPr marL="0"/>
                <a:endParaRPr lang="de-DE" dirty="0"/>
              </a:p>
            </p:txBody>
          </p:sp>
        </mc:Choice>
        <mc:Fallback xmlns="">
          <p:sp>
            <p:nvSpPr>
              <p:cNvPr id="2" name="Inhaltsplatzhalter 1">
                <a:extLst>
                  <a:ext uri="{FF2B5EF4-FFF2-40B4-BE49-F238E27FC236}">
                    <a16:creationId xmlns:a16="http://schemas.microsoft.com/office/drawing/2014/main" id="{C330A9DE-2F16-2230-8D6D-AB216C7995F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AC8DD3EB-9300-143D-2E5B-D80FD856E660}"/>
              </a:ext>
            </a:extLst>
          </p:cNvPr>
          <p:cNvSpPr>
            <a:spLocks noGrp="1"/>
          </p:cNvSpPr>
          <p:nvPr>
            <p:ph type="body" sz="quarter" idx="11"/>
          </p:nvPr>
        </p:nvSpPr>
        <p:spPr/>
        <p:txBody>
          <a:bodyPr/>
          <a:lstStyle/>
          <a:p>
            <a:endParaRPr lang="de-DE"/>
          </a:p>
        </p:txBody>
      </p:sp>
      <p:pic>
        <p:nvPicPr>
          <p:cNvPr id="6" name="Grafik 5" descr="Aus Formelsammlung&#10;">
            <a:extLst>
              <a:ext uri="{FF2B5EF4-FFF2-40B4-BE49-F238E27FC236}">
                <a16:creationId xmlns:a16="http://schemas.microsoft.com/office/drawing/2014/main" id="{DFBF8ABB-9FA2-DD5A-716B-7325BA046A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9" r="3621"/>
          <a:stretch/>
        </p:blipFill>
        <p:spPr>
          <a:xfrm>
            <a:off x="6249144" y="1716466"/>
            <a:ext cx="2251562" cy="1757599"/>
          </a:xfrm>
          <a:prstGeom prst="rect">
            <a:avLst/>
          </a:prstGeom>
        </p:spPr>
      </p:pic>
      <p:sp>
        <p:nvSpPr>
          <p:cNvPr id="7" name="Fußzeilenplatzhalter 5">
            <a:extLst>
              <a:ext uri="{FF2B5EF4-FFF2-40B4-BE49-F238E27FC236}">
                <a16:creationId xmlns:a16="http://schemas.microsoft.com/office/drawing/2014/main" id="{7F072888-8902-5D50-67E2-B283D54E4E26}"/>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5" name="Titel 3">
            <a:extLst>
              <a:ext uri="{FF2B5EF4-FFF2-40B4-BE49-F238E27FC236}">
                <a16:creationId xmlns:a16="http://schemas.microsoft.com/office/drawing/2014/main" id="{FABFDBDA-A112-4973-5578-3F9668648E43}"/>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7</a:t>
            </a:r>
          </a:p>
        </p:txBody>
      </p:sp>
    </p:spTree>
    <p:extLst>
      <p:ext uri="{BB962C8B-B14F-4D97-AF65-F5344CB8AC3E}">
        <p14:creationId xmlns:p14="http://schemas.microsoft.com/office/powerpoint/2010/main" val="62480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E05BF58-4056-E495-FDF6-4E5E904D5128}"/>
              </a:ext>
            </a:extLst>
          </p:cNvPr>
          <p:cNvSpPr>
            <a:spLocks noGrp="1"/>
          </p:cNvSpPr>
          <p:nvPr>
            <p:ph idx="1"/>
          </p:nvPr>
        </p:nvSpPr>
        <p:spPr>
          <a:xfrm>
            <a:off x="64289" y="1063034"/>
            <a:ext cx="9203968" cy="5174278"/>
          </a:xfrm>
        </p:spPr>
        <p:txBody>
          <a:bodyPr/>
          <a:lstStyle/>
          <a:p>
            <a:pPr>
              <a:spcBef>
                <a:spcPts val="0"/>
              </a:spcBef>
            </a:pPr>
            <a:r>
              <a:rPr lang="de-DE"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Aufgabe 1</a:t>
            </a:r>
          </a:p>
          <a:p>
            <a:pPr>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Eine Kugel besitzt den Radius r = 10 cm.</a:t>
            </a:r>
          </a:p>
          <a:p>
            <a:pPr marL="346075" indent="-342900">
              <a:spcBef>
                <a:spcPts val="0"/>
              </a:spcBef>
              <a:buAutoNum type="alphaLcParenR"/>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Berechne das Volumen der Kugel.</a:t>
            </a:r>
          </a:p>
          <a:p>
            <a:pPr marL="346075" indent="-342900">
              <a:spcBef>
                <a:spcPts val="0"/>
              </a:spcBef>
              <a:buAutoNum type="alphaLcParenR"/>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Berechne die Oberfläche der Kugel.</a:t>
            </a:r>
          </a:p>
          <a:p>
            <a:pPr>
              <a:spcBef>
                <a:spcPts val="0"/>
              </a:spcBef>
              <a:spcAft>
                <a:spcPts val="1200"/>
              </a:spcAft>
            </a:pPr>
            <a:endParaRPr lang="de-DE"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2016 A3]</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Der Durchmesser einer Kugel für das Kugelstoßen bei Männern beträgt 12 cm.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a) Berechne, wie teuer so eine Kugel ist, wenn 10 cm</a:t>
            </a:r>
            <a:r>
              <a:rPr lang="de-DE" sz="1600"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de-DE" sz="1600" dirty="0">
                <a:effectLst/>
                <a:latin typeface="Calibri" panose="020F0502020204030204" pitchFamily="34" charset="0"/>
                <a:ea typeface="Calibri" panose="020F0502020204030204" pitchFamily="34" charset="0"/>
                <a:cs typeface="Times New Roman" panose="02020603050405020304" pitchFamily="18" charset="0"/>
              </a:rPr>
              <a:t>Material 0,1 € kosten.</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b) Die Oberfläche soll mit schwarzer Farbe zweimal lackiert werden. Berechne,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wie teuer das wird, wenn 0,1 Liter Farbe 2 € Euro kostet und für 1000 cm² Fläche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ausreicht.</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600" dirty="0"/>
          </a:p>
        </p:txBody>
      </p:sp>
      <p:sp>
        <p:nvSpPr>
          <p:cNvPr id="3" name="Textplatzhalter 2">
            <a:extLst>
              <a:ext uri="{FF2B5EF4-FFF2-40B4-BE49-F238E27FC236}">
                <a16:creationId xmlns:a16="http://schemas.microsoft.com/office/drawing/2014/main" id="{C9C44941-B0C7-1C90-CA99-8716471150C3}"/>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AF71D01D-91F0-AD60-4F27-EB17800D3D45}"/>
              </a:ext>
            </a:extLst>
          </p:cNvPr>
          <p:cNvSpPr>
            <a:spLocks noGrp="1"/>
          </p:cNvSpPr>
          <p:nvPr>
            <p:ph type="title"/>
          </p:nvPr>
        </p:nvSpPr>
        <p:spPr/>
        <p:txBody>
          <a:bodyPr>
            <a:normAutofit/>
          </a:bodyPr>
          <a:lstStyle/>
          <a:p>
            <a:r>
              <a:rPr lang="de-DE" dirty="0"/>
              <a:t>Kugel - Oberfläche und Volumen</a:t>
            </a:r>
          </a:p>
        </p:txBody>
      </p:sp>
      <p:sp>
        <p:nvSpPr>
          <p:cNvPr id="17" name="Fußzeilenplatzhalter 5">
            <a:extLst>
              <a:ext uri="{FF2B5EF4-FFF2-40B4-BE49-F238E27FC236}">
                <a16:creationId xmlns:a16="http://schemas.microsoft.com/office/drawing/2014/main" id="{AD219F95-F9A5-CC27-C430-C6655FFF83BD}"/>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16" name="Titel 3">
            <a:extLst>
              <a:ext uri="{FF2B5EF4-FFF2-40B4-BE49-F238E27FC236}">
                <a16:creationId xmlns:a16="http://schemas.microsoft.com/office/drawing/2014/main" id="{142F1796-2E94-AEAC-06EC-E3C17E2B2F78}"/>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8</a:t>
            </a:r>
          </a:p>
        </p:txBody>
      </p:sp>
      <p:grpSp>
        <p:nvGrpSpPr>
          <p:cNvPr id="6" name="Knopf6">
            <a:extLst>
              <a:ext uri="{FF2B5EF4-FFF2-40B4-BE49-F238E27FC236}">
                <a16:creationId xmlns:a16="http://schemas.microsoft.com/office/drawing/2014/main" id="{EE5FE045-1B2C-FADD-1667-9C14C34D394B}"/>
              </a:ext>
            </a:extLst>
          </p:cNvPr>
          <p:cNvGrpSpPr/>
          <p:nvPr/>
        </p:nvGrpSpPr>
        <p:grpSpPr>
          <a:xfrm>
            <a:off x="9383011" y="4207454"/>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A0407BC6-BBCA-E071-2EE3-C4ADF48ECAD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13">
              <a:extLst>
                <a:ext uri="{FF2B5EF4-FFF2-40B4-BE49-F238E27FC236}">
                  <a16:creationId xmlns:a16="http://schemas.microsoft.com/office/drawing/2014/main" id="{E4F4BE9F-D520-50CF-7386-99D611864D6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4" name="Hilfe 6 Grafik">
            <a:extLst>
              <a:ext uri="{FF2B5EF4-FFF2-40B4-BE49-F238E27FC236}">
                <a16:creationId xmlns:a16="http://schemas.microsoft.com/office/drawing/2014/main" id="{31D227E0-3568-9D9E-F7D4-EBCB66F475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340390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82051E-6 3.33333E-6 L -0.88093 3.33333E-6 " pathEditMode="relative" rAng="0" ptsTypes="AA">
                                      <p:cBhvr>
                                        <p:cTn id="6" dur="2000" fill="hold"/>
                                        <p:tgtEl>
                                          <p:spTgt spid="14"/>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3.33333E-6 L 2.82051E-6 3.33333E-6 " pathEditMode="relative" rAng="0" ptsTypes="AA">
                                      <p:cBhvr>
                                        <p:cTn id="10" dur="2000" fill="hold"/>
                                        <p:tgtEl>
                                          <p:spTgt spid="14"/>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3BCC57F-0F13-467D-A228-199B028D1879}"/>
                  </a:ext>
                </a:extLst>
              </p:cNvPr>
              <p:cNvSpPr>
                <a:spLocks noGrp="1"/>
              </p:cNvSpPr>
              <p:nvPr>
                <p:ph idx="1"/>
              </p:nvPr>
            </p:nvSpPr>
            <p:spPr/>
            <p:txBody>
              <a:bodyPr/>
              <a:lstStyle/>
              <a:p>
                <a:pPr>
                  <a:spcBef>
                    <a:spcPts val="0"/>
                  </a:spcBef>
                  <a:spcAft>
                    <a:spcPts val="1200"/>
                  </a:spcAft>
                </a:pPr>
                <a:r>
                  <a:rPr lang="de-DE"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Aufgabe 1</a:t>
                </a:r>
              </a:p>
              <a:p>
                <a:pPr>
                  <a:spcBef>
                    <a:spcPts val="0"/>
                  </a:spcBef>
                  <a:spcAft>
                    <a:spcPts val="1200"/>
                  </a:spcAft>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Eine Kugel besitzt den Radius r = 10 cm.</a:t>
                </a:r>
              </a:p>
              <a:p>
                <a:pPr marL="346075" indent="-342900">
                  <a:spcBef>
                    <a:spcPts val="0"/>
                  </a:spcBef>
                  <a:spcAft>
                    <a:spcPts val="1200"/>
                  </a:spcAft>
                  <a:buFont typeface="Arial" pitchFamily="34" charset="0"/>
                  <a:buAutoNum type="alphaLcParenR"/>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 = </a:t>
                </a:r>
                <a14:m>
                  <m:oMath xmlns:m="http://schemas.openxmlformats.org/officeDocument/2006/math">
                    <m:f>
                      <m:fPr>
                        <m:ctrlPr>
                          <a:rPr lang="de-DE" sz="1600" i="1" smtClean="0">
                            <a:solidFill>
                              <a:srgbClr val="000000"/>
                            </a:solidFill>
                            <a:latin typeface="Cambria Math" panose="02040503050406030204" pitchFamily="18" charset="0"/>
                            <a:cs typeface="Calibri" panose="020F0502020204030204" pitchFamily="34" charset="0"/>
                          </a:rPr>
                        </m:ctrlPr>
                      </m:fPr>
                      <m:num>
                        <m:r>
                          <a:rPr lang="de-DE" sz="1600" b="0" i="1" smtClean="0">
                            <a:solidFill>
                              <a:srgbClr val="000000"/>
                            </a:solidFill>
                            <a:latin typeface="Cambria Math" panose="02040503050406030204" pitchFamily="18" charset="0"/>
                            <a:cs typeface="Calibri" panose="020F0502020204030204" pitchFamily="34" charset="0"/>
                          </a:rPr>
                          <m:t>4</m:t>
                        </m:r>
                      </m:num>
                      <m:den>
                        <m:r>
                          <a:rPr lang="de-DE" sz="1600" b="0" i="1" smtClean="0">
                            <a:solidFill>
                              <a:srgbClr val="000000"/>
                            </a:solidFill>
                            <a:latin typeface="Cambria Math" panose="02040503050406030204" pitchFamily="18" charset="0"/>
                            <a:cs typeface="Calibri" panose="020F0502020204030204" pitchFamily="34" charset="0"/>
                          </a:rPr>
                          <m:t>3</m:t>
                        </m:r>
                      </m:den>
                    </m:f>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lang="de-DE" sz="1600" i="1">
                            <a:solidFill>
                              <a:prstClr val="black"/>
                            </a:solidFill>
                            <a:latin typeface="Cambria Math" panose="02040503050406030204" pitchFamily="18" charset="0"/>
                            <a:ea typeface="Cambria Math" panose="02040503050406030204" pitchFamily="18" charset="0"/>
                          </a:rPr>
                        </m:ctrlPr>
                      </m:sSupPr>
                      <m:e>
                        <m:r>
                          <a:rPr lang="de-DE" sz="1600" b="0" i="1" smtClean="0">
                            <a:solidFill>
                              <a:prstClr val="black"/>
                            </a:solidFill>
                            <a:latin typeface="Cambria Math" panose="02040503050406030204" pitchFamily="18" charset="0"/>
                            <a:ea typeface="Cambria Math" panose="02040503050406030204" pitchFamily="18" charset="0"/>
                          </a:rPr>
                          <m:t>𝑟</m:t>
                        </m:r>
                      </m:e>
                      <m:sup>
                        <m:r>
                          <a:rPr lang="de-DE" sz="1600" b="0" i="1" smtClean="0">
                            <a:solidFill>
                              <a:prstClr val="black"/>
                            </a:solidFill>
                            <a:latin typeface="Cambria Math" panose="02040503050406030204" pitchFamily="18" charset="0"/>
                            <a:ea typeface="Cambria Math" panose="02040503050406030204" pitchFamily="18" charset="0"/>
                          </a:rPr>
                          <m:t>3</m:t>
                        </m:r>
                      </m:sup>
                    </m:sSup>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 = </a:t>
                </a:r>
                <a14:m>
                  <m:oMath xmlns:m="http://schemas.openxmlformats.org/officeDocument/2006/math">
                    <m:f>
                      <m:fPr>
                        <m:ctrlPr>
                          <a:rPr lang="de-DE" sz="1600" i="1">
                            <a:solidFill>
                              <a:srgbClr val="000000"/>
                            </a:solidFill>
                            <a:latin typeface="Cambria Math" panose="02040503050406030204" pitchFamily="18" charset="0"/>
                            <a:cs typeface="Calibri" panose="020F0502020204030204" pitchFamily="34" charset="0"/>
                          </a:rPr>
                        </m:ctrlPr>
                      </m:fPr>
                      <m:num>
                        <m:r>
                          <a:rPr lang="de-DE" sz="1600" i="1">
                            <a:solidFill>
                              <a:srgbClr val="000000"/>
                            </a:solidFill>
                            <a:latin typeface="Cambria Math" panose="02040503050406030204" pitchFamily="18" charset="0"/>
                            <a:cs typeface="Calibri" panose="020F0502020204030204" pitchFamily="34" charset="0"/>
                          </a:rPr>
                          <m:t>4</m:t>
                        </m:r>
                      </m:num>
                      <m:den>
                        <m:r>
                          <a:rPr lang="de-DE" sz="1600" i="1">
                            <a:solidFill>
                              <a:srgbClr val="000000"/>
                            </a:solidFill>
                            <a:latin typeface="Cambria Math" panose="02040503050406030204" pitchFamily="18" charset="0"/>
                            <a:cs typeface="Calibri" panose="020F0502020204030204" pitchFamily="34" charset="0"/>
                          </a:rPr>
                          <m:t>3</m:t>
                        </m:r>
                      </m:den>
                    </m:f>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lang="de-DE" sz="1600" i="1">
                            <a:solidFill>
                              <a:prstClr val="black"/>
                            </a:solidFill>
                            <a:latin typeface="Cambria Math" panose="02040503050406030204" pitchFamily="18" charset="0"/>
                            <a:ea typeface="Cambria Math" panose="02040503050406030204" pitchFamily="18" charset="0"/>
                          </a:rPr>
                        </m:ctrlPr>
                      </m:sSupPr>
                      <m:e>
                        <m:r>
                          <a:rPr lang="de-DE" sz="1600" b="0" i="1" smtClean="0">
                            <a:solidFill>
                              <a:prstClr val="black"/>
                            </a:solidFill>
                            <a:latin typeface="Cambria Math" panose="02040503050406030204" pitchFamily="18" charset="0"/>
                            <a:ea typeface="Cambria Math" panose="02040503050406030204" pitchFamily="18" charset="0"/>
                          </a:rPr>
                          <m:t>5</m:t>
                        </m:r>
                      </m:e>
                      <m:sup>
                        <m:r>
                          <a:rPr lang="de-DE" sz="1600" i="1">
                            <a:solidFill>
                              <a:prstClr val="black"/>
                            </a:solidFill>
                            <a:latin typeface="Cambria Math" panose="02040503050406030204" pitchFamily="18" charset="0"/>
                            <a:ea typeface="Cambria Math" panose="02040503050406030204" pitchFamily="18" charset="0"/>
                          </a:rPr>
                          <m:t>3</m:t>
                        </m:r>
                      </m:sup>
                    </m:sSup>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523,6 cm³ </a:t>
                </a:r>
              </a:p>
              <a:p>
                <a:pPr marL="346075" indent="-342900">
                  <a:spcBef>
                    <a:spcPts val="0"/>
                  </a:spcBef>
                  <a:spcAft>
                    <a:spcPts val="1200"/>
                  </a:spcAft>
                  <a:buAutoNum type="alphaLcParenR"/>
                </a:pPr>
                <a:r>
                  <a:rPr lang="de-DE" sz="1600" dirty="0"/>
                  <a:t>A</a:t>
                </a:r>
                <a:r>
                  <a:rPr lang="de-DE" sz="1600" baseline="-25000" dirty="0"/>
                  <a:t>O</a:t>
                </a:r>
                <a:r>
                  <a:rPr lang="de-DE" sz="1600" dirty="0"/>
                  <a:t> = </a:t>
                </a:r>
                <a14:m>
                  <m:oMath xmlns:m="http://schemas.openxmlformats.org/officeDocument/2006/math">
                    <m:r>
                      <a:rPr lang="de-DE" sz="1600" i="1" smtClean="0">
                        <a:latin typeface="Cambria Math" panose="02040503050406030204" pitchFamily="18" charset="0"/>
                      </a:rPr>
                      <m:t>4</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r>
                  <a:rPr lang="de-DE" sz="1600" dirty="0"/>
                  <a:t>		A</a:t>
                </a:r>
                <a:r>
                  <a:rPr lang="de-DE" sz="1600" baseline="-25000" dirty="0"/>
                  <a:t>O</a:t>
                </a:r>
                <a:r>
                  <a:rPr lang="de-DE" sz="1600" dirty="0"/>
                  <a:t> = </a:t>
                </a:r>
                <a14:m>
                  <m:oMath xmlns:m="http://schemas.openxmlformats.org/officeDocument/2006/math">
                    <m:r>
                      <a:rPr lang="de-DE" sz="1600" i="1">
                        <a:latin typeface="Cambria Math" panose="02040503050406030204" pitchFamily="18" charset="0"/>
                      </a:rPr>
                      <m:t>4</m:t>
                    </m:r>
                    <m:r>
                      <a:rPr lang="de-DE" sz="1600" i="1">
                        <a:solidFill>
                          <a:prstClr val="black"/>
                        </a:solidFill>
                        <a:latin typeface="Cambria Math" panose="02040503050406030204" pitchFamily="18" charset="0"/>
                        <a:ea typeface="Cambria Math" panose="02040503050406030204" pitchFamily="18" charset="0"/>
                      </a:rPr>
                      <m:t>∙</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lang="de-DE" sz="1600" i="1">
                            <a:solidFill>
                              <a:prstClr val="black"/>
                            </a:solidFill>
                            <a:latin typeface="Cambria Math" panose="02040503050406030204" pitchFamily="18" charset="0"/>
                            <a:ea typeface="Cambria Math" panose="02040503050406030204" pitchFamily="18" charset="0"/>
                          </a:rPr>
                        </m:ctrlPr>
                      </m:sSupPr>
                      <m:e>
                        <m:r>
                          <a:rPr lang="de-DE" sz="1600" b="0" i="1" smtClean="0">
                            <a:solidFill>
                              <a:prstClr val="black"/>
                            </a:solidFill>
                            <a:latin typeface="Cambria Math" panose="02040503050406030204" pitchFamily="18" charset="0"/>
                            <a:ea typeface="Cambria Math" panose="02040503050406030204" pitchFamily="18" charset="0"/>
                          </a:rPr>
                          <m:t>5</m:t>
                        </m:r>
                      </m:e>
                      <m:sup>
                        <m:r>
                          <a:rPr lang="de-DE" sz="1600" i="1">
                            <a:solidFill>
                              <a:prstClr val="black"/>
                            </a:solidFill>
                            <a:latin typeface="Cambria Math" panose="02040503050406030204" pitchFamily="18" charset="0"/>
                            <a:ea typeface="Cambria Math" panose="02040503050406030204" pitchFamily="18" charset="0"/>
                          </a:rPr>
                          <m:t>2</m:t>
                        </m:r>
                      </m:sup>
                    </m:sSup>
                    <m:r>
                      <a:rPr lang="de-DE" sz="1600" i="1">
                        <a:solidFill>
                          <a:prstClr val="black"/>
                        </a:solidFill>
                        <a:latin typeface="Cambria Math" panose="02040503050406030204" pitchFamily="18" charset="0"/>
                        <a:ea typeface="Cambria Math" panose="02040503050406030204" pitchFamily="18" charset="0"/>
                      </a:rPr>
                      <m:t> </m:t>
                    </m:r>
                  </m:oMath>
                </a14:m>
                <a:r>
                  <a:rPr lang="de-DE" sz="1600" dirty="0"/>
                  <a:t>= 314,16 cm²</a:t>
                </a:r>
              </a:p>
              <a:p>
                <a:pPr>
                  <a:spcBef>
                    <a:spcPts val="0"/>
                  </a:spcBef>
                  <a:spcAft>
                    <a:spcPts val="1200"/>
                  </a:spcAft>
                </a:pPr>
                <a:r>
                  <a:rPr lang="de-DE" sz="1600" b="1" dirty="0"/>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2016 A3]</a:t>
                </a:r>
                <a:endParaRPr lang="de-DE" sz="1600" b="1" dirty="0"/>
              </a:p>
              <a:p>
                <a:pPr marL="346075" indent="-342900">
                  <a:spcBef>
                    <a:spcPts val="0"/>
                  </a:spcBef>
                  <a:spcAft>
                    <a:spcPts val="1200"/>
                  </a:spcAft>
                  <a:buAutoNum type="alphaLcParenR"/>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 = </a:t>
                </a:r>
                <a14:m>
                  <m:oMath xmlns:m="http://schemas.openxmlformats.org/officeDocument/2006/math">
                    <m:f>
                      <m:fPr>
                        <m:ctrlPr>
                          <a:rPr lang="de-DE" sz="1600" i="1" smtClean="0">
                            <a:solidFill>
                              <a:srgbClr val="000000"/>
                            </a:solidFill>
                            <a:latin typeface="Cambria Math" panose="02040503050406030204" pitchFamily="18" charset="0"/>
                            <a:cs typeface="Calibri" panose="020F0502020204030204" pitchFamily="34" charset="0"/>
                          </a:rPr>
                        </m:ctrlPr>
                      </m:fPr>
                      <m:num>
                        <m:r>
                          <a:rPr lang="de-DE" sz="1600" b="0" i="1" smtClean="0">
                            <a:solidFill>
                              <a:srgbClr val="000000"/>
                            </a:solidFill>
                            <a:latin typeface="Cambria Math" panose="02040503050406030204" pitchFamily="18" charset="0"/>
                            <a:cs typeface="Calibri" panose="020F0502020204030204" pitchFamily="34" charset="0"/>
                          </a:rPr>
                          <m:t>4</m:t>
                        </m:r>
                      </m:num>
                      <m:den>
                        <m:r>
                          <a:rPr lang="de-DE" sz="1600" b="0" i="1" smtClean="0">
                            <a:solidFill>
                              <a:srgbClr val="000000"/>
                            </a:solidFill>
                            <a:latin typeface="Cambria Math" panose="02040503050406030204" pitchFamily="18" charset="0"/>
                            <a:cs typeface="Calibri" panose="020F0502020204030204" pitchFamily="34" charset="0"/>
                          </a:rPr>
                          <m:t>3</m:t>
                        </m:r>
                      </m:den>
                    </m:f>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lang="de-DE" sz="1600" i="1">
                            <a:solidFill>
                              <a:prstClr val="black"/>
                            </a:solidFill>
                            <a:latin typeface="Cambria Math" panose="02040503050406030204" pitchFamily="18" charset="0"/>
                            <a:ea typeface="Cambria Math" panose="02040503050406030204" pitchFamily="18" charset="0"/>
                          </a:rPr>
                        </m:ctrlPr>
                      </m:sSupPr>
                      <m:e>
                        <m:r>
                          <a:rPr lang="de-DE" sz="1600" b="0" i="1" smtClean="0">
                            <a:solidFill>
                              <a:prstClr val="black"/>
                            </a:solidFill>
                            <a:latin typeface="Cambria Math" panose="02040503050406030204" pitchFamily="18" charset="0"/>
                            <a:ea typeface="Cambria Math" panose="02040503050406030204" pitchFamily="18" charset="0"/>
                          </a:rPr>
                          <m:t>𝑟</m:t>
                        </m:r>
                      </m:e>
                      <m:sup>
                        <m:r>
                          <a:rPr lang="de-DE" sz="1600" b="0" i="1" smtClean="0">
                            <a:solidFill>
                              <a:prstClr val="black"/>
                            </a:solidFill>
                            <a:latin typeface="Cambria Math" panose="02040503050406030204" pitchFamily="18" charset="0"/>
                            <a:ea typeface="Cambria Math" panose="02040503050406030204" pitchFamily="18" charset="0"/>
                          </a:rPr>
                          <m:t>3</m:t>
                        </m:r>
                      </m:sup>
                    </m:sSup>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V = </a:t>
                </a:r>
                <a14:m>
                  <m:oMath xmlns:m="http://schemas.openxmlformats.org/officeDocument/2006/math">
                    <m:f>
                      <m:fPr>
                        <m:ctrlPr>
                          <a:rPr lang="de-DE" sz="1600" i="1">
                            <a:solidFill>
                              <a:srgbClr val="000000"/>
                            </a:solidFill>
                            <a:latin typeface="Cambria Math" panose="02040503050406030204" pitchFamily="18" charset="0"/>
                            <a:cs typeface="Calibri" panose="020F0502020204030204" pitchFamily="34" charset="0"/>
                          </a:rPr>
                        </m:ctrlPr>
                      </m:fPr>
                      <m:num>
                        <m:r>
                          <a:rPr lang="de-DE" sz="1600" i="1">
                            <a:solidFill>
                              <a:srgbClr val="000000"/>
                            </a:solidFill>
                            <a:latin typeface="Cambria Math" panose="02040503050406030204" pitchFamily="18" charset="0"/>
                            <a:cs typeface="Calibri" panose="020F0502020204030204" pitchFamily="34" charset="0"/>
                          </a:rPr>
                          <m:t>4</m:t>
                        </m:r>
                      </m:num>
                      <m:den>
                        <m:r>
                          <a:rPr lang="de-DE" sz="1600" i="1">
                            <a:solidFill>
                              <a:srgbClr val="000000"/>
                            </a:solidFill>
                            <a:latin typeface="Cambria Math" panose="02040503050406030204" pitchFamily="18" charset="0"/>
                            <a:cs typeface="Calibri" panose="020F0502020204030204" pitchFamily="34" charset="0"/>
                          </a:rPr>
                          <m:t>3</m:t>
                        </m:r>
                      </m:den>
                    </m:f>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lang="de-DE" sz="1600" i="1">
                            <a:solidFill>
                              <a:prstClr val="black"/>
                            </a:solidFill>
                            <a:latin typeface="Cambria Math" panose="02040503050406030204" pitchFamily="18" charset="0"/>
                            <a:ea typeface="Cambria Math" panose="02040503050406030204" pitchFamily="18" charset="0"/>
                          </a:rPr>
                        </m:ctrlPr>
                      </m:sSupPr>
                      <m:e>
                        <m:r>
                          <a:rPr lang="de-DE" sz="1600" b="0" i="1" smtClean="0">
                            <a:solidFill>
                              <a:prstClr val="black"/>
                            </a:solidFill>
                            <a:latin typeface="Cambria Math" panose="02040503050406030204" pitchFamily="18" charset="0"/>
                            <a:ea typeface="Cambria Math" panose="02040503050406030204" pitchFamily="18" charset="0"/>
                          </a:rPr>
                          <m:t>6</m:t>
                        </m:r>
                      </m:e>
                      <m:sup>
                        <m:r>
                          <a:rPr lang="de-DE" sz="1600" i="1">
                            <a:solidFill>
                              <a:prstClr val="black"/>
                            </a:solidFill>
                            <a:latin typeface="Cambria Math" panose="02040503050406030204" pitchFamily="18" charset="0"/>
                            <a:ea typeface="Cambria Math" panose="02040503050406030204" pitchFamily="18" charset="0"/>
                          </a:rPr>
                          <m:t>3</m:t>
                        </m:r>
                      </m:sup>
                    </m:sSup>
                    <m:r>
                      <a:rPr lang="de-DE" sz="1600" b="0" i="1" smtClean="0">
                        <a:solidFill>
                          <a:prstClr val="black"/>
                        </a:solidFill>
                        <a:latin typeface="Cambria Math" panose="02040503050406030204" pitchFamily="18" charset="0"/>
                        <a:ea typeface="Cambria Math" panose="02040503050406030204" pitchFamily="18" charset="0"/>
                      </a:rPr>
                      <m:t>=904,78 </m:t>
                    </m:r>
                    <m:r>
                      <a:rPr lang="de-DE" sz="1600" b="0" i="1" smtClean="0">
                        <a:solidFill>
                          <a:prstClr val="black"/>
                        </a:solidFill>
                        <a:latin typeface="Cambria Math" panose="02040503050406030204" pitchFamily="18" charset="0"/>
                        <a:ea typeface="Cambria Math" panose="02040503050406030204" pitchFamily="18" charset="0"/>
                      </a:rPr>
                      <m:t>𝑐</m:t>
                    </m:r>
                    <m:sSup>
                      <m:sSupPr>
                        <m:ctrlPr>
                          <a:rPr lang="de-DE" sz="1600" b="0" i="1" smtClean="0">
                            <a:solidFill>
                              <a:prstClr val="black"/>
                            </a:solidFill>
                            <a:latin typeface="Cambria Math" panose="02040503050406030204" pitchFamily="18" charset="0"/>
                            <a:ea typeface="Cambria Math" panose="02040503050406030204" pitchFamily="18" charset="0"/>
                          </a:rPr>
                        </m:ctrlPr>
                      </m:sSupPr>
                      <m:e>
                        <m:r>
                          <a:rPr lang="de-DE" sz="1600" b="0" i="1" smtClean="0">
                            <a:solidFill>
                              <a:prstClr val="black"/>
                            </a:solidFill>
                            <a:latin typeface="Cambria Math" panose="02040503050406030204" pitchFamily="18" charset="0"/>
                            <a:ea typeface="Cambria Math" panose="02040503050406030204" pitchFamily="18" charset="0"/>
                          </a:rPr>
                          <m:t>𝑚</m:t>
                        </m:r>
                      </m:e>
                      <m:sup>
                        <m:r>
                          <a:rPr lang="de-DE" sz="1600" b="0" i="1" smtClean="0">
                            <a:solidFill>
                              <a:prstClr val="black"/>
                            </a:solidFill>
                            <a:latin typeface="Cambria Math" panose="02040503050406030204" pitchFamily="18" charset="0"/>
                            <a:ea typeface="Cambria Math" panose="02040503050406030204" pitchFamily="18" charset="0"/>
                          </a:rPr>
                          <m:t>3</m:t>
                        </m:r>
                      </m:sup>
                    </m:sSup>
                  </m:oMath>
                </a14:m>
                <a:endParaRPr lang="de-DE" sz="1600" b="0" dirty="0">
                  <a:solidFill>
                    <a:prstClr val="black"/>
                  </a:solidFill>
                  <a:latin typeface="Calibri" panose="020F0502020204030204" pitchFamily="34" charset="0"/>
                  <a:ea typeface="Cambria Math" panose="02040503050406030204" pitchFamily="18" charset="0"/>
                </a:endParaRPr>
              </a:p>
              <a:p>
                <a:pPr>
                  <a:spcBef>
                    <a:spcPts val="0"/>
                  </a:spcBef>
                  <a:spcAft>
                    <a:spcPts val="1200"/>
                  </a:spcAft>
                </a:pPr>
                <a14:m>
                  <m:oMath xmlns:m="http://schemas.openxmlformats.org/officeDocument/2006/math">
                    <m:r>
                      <a:rPr lang="de-DE" sz="1600" b="0" i="1" smtClean="0">
                        <a:solidFill>
                          <a:prstClr val="black"/>
                        </a:solidFill>
                        <a:latin typeface="Cambria Math" panose="02040503050406030204" pitchFamily="18" charset="0"/>
                        <a:ea typeface="Cambria Math" panose="02040503050406030204" pitchFamily="18" charset="0"/>
                      </a:rPr>
                      <m:t>904,78</m:t>
                    </m:r>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10 = 90,478	90,478</a:t>
                </a:r>
                <a:r>
                  <a:rPr lang="de-DE" sz="1600" dirty="0">
                    <a:solidFill>
                      <a:prstClr val="black"/>
                    </a:solidFill>
                    <a:ea typeface="Cambria Math" panose="02040503050406030204" pitchFamily="18" charset="0"/>
                  </a:rPr>
                  <a:t> </a:t>
                </a:r>
                <a14:m>
                  <m:oMath xmlns:m="http://schemas.openxmlformats.org/officeDocument/2006/math">
                    <m:r>
                      <a:rPr lang="de-DE" sz="1600" i="1">
                        <a:solidFill>
                          <a:prstClr val="black"/>
                        </a:solidFill>
                        <a:latin typeface="Cambria Math" panose="02040503050406030204" pitchFamily="18" charset="0"/>
                        <a:ea typeface="Cambria Math" panose="02040503050406030204" pitchFamily="18" charset="0"/>
                      </a:rPr>
                      <m:t>∙</m:t>
                    </m:r>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0,1 = 9,0478€. Eine Kugel kostet rund 9,05€.</a:t>
                </a:r>
              </a:p>
              <a:p>
                <a:pPr>
                  <a:spcBef>
                    <a:spcPts val="0"/>
                  </a:spcBef>
                  <a:spcAft>
                    <a:spcPts val="1200"/>
                  </a:spcAft>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a:t>
                </a:r>
                <a:r>
                  <a:rPr lang="de-DE" sz="1600" dirty="0"/>
                  <a:t>A</a:t>
                </a:r>
                <a:r>
                  <a:rPr lang="de-DE" sz="1600" baseline="-25000" dirty="0"/>
                  <a:t>O</a:t>
                </a:r>
                <a:r>
                  <a:rPr lang="de-DE" sz="1600" dirty="0"/>
                  <a:t> = </a:t>
                </a:r>
                <a14:m>
                  <m:oMath xmlns:m="http://schemas.openxmlformats.org/officeDocument/2006/math">
                    <m:r>
                      <a:rPr lang="de-DE" sz="1600" i="1" smtClean="0">
                        <a:latin typeface="Cambria Math" panose="02040503050406030204" pitchFamily="18" charset="0"/>
                      </a:rPr>
                      <m:t>4</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6</m:t>
                        </m:r>
                      </m:e>
                      <m:sup>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r>
                  <a:rPr lang="de-DE" sz="1600" dirty="0"/>
                  <a:t>		A</a:t>
                </a:r>
                <a:r>
                  <a:rPr lang="de-DE" sz="1600" baseline="-25000" dirty="0"/>
                  <a:t>O</a:t>
                </a:r>
                <a:r>
                  <a:rPr lang="de-DE" sz="1600" dirty="0"/>
                  <a:t> = </a:t>
                </a:r>
                <a14:m>
                  <m:oMath xmlns:m="http://schemas.openxmlformats.org/officeDocument/2006/math">
                    <m:r>
                      <a:rPr lang="de-DE" sz="1600" i="1">
                        <a:latin typeface="Cambria Math" panose="02040503050406030204" pitchFamily="18" charset="0"/>
                      </a:rPr>
                      <m:t>4</m:t>
                    </m:r>
                    <m:r>
                      <a:rPr lang="de-DE" sz="1600" i="1">
                        <a:solidFill>
                          <a:prstClr val="black"/>
                        </a:solidFill>
                        <a:latin typeface="Cambria Math" panose="02040503050406030204" pitchFamily="18" charset="0"/>
                        <a:ea typeface="Cambria Math" panose="02040503050406030204" pitchFamily="18" charset="0"/>
                      </a:rPr>
                      <m:t>∙</m:t>
                    </m:r>
                    <m:r>
                      <a:rPr lang="de-DE" sz="1600" i="1">
                        <a:solidFill>
                          <a:prstClr val="black"/>
                        </a:solidFill>
                        <a:latin typeface="Cambria Math" panose="02040503050406030204" pitchFamily="18" charset="0"/>
                        <a:ea typeface="Cambria Math" panose="02040503050406030204" pitchFamily="18" charset="0"/>
                      </a:rPr>
                      <m:t>𝜋</m:t>
                    </m:r>
                    <m:r>
                      <a:rPr lang="de-DE" sz="1600" i="1">
                        <a:solidFill>
                          <a:prstClr val="black"/>
                        </a:solidFill>
                        <a:latin typeface="Cambria Math" panose="02040503050406030204" pitchFamily="18" charset="0"/>
                        <a:ea typeface="Cambria Math" panose="02040503050406030204" pitchFamily="18" charset="0"/>
                      </a:rPr>
                      <m:t>∙</m:t>
                    </m:r>
                    <m:sSup>
                      <m:sSupPr>
                        <m:ctrlPr>
                          <a:rPr lang="de-DE" sz="1600" i="1">
                            <a:solidFill>
                              <a:prstClr val="black"/>
                            </a:solidFill>
                            <a:latin typeface="Cambria Math" panose="02040503050406030204" pitchFamily="18" charset="0"/>
                            <a:ea typeface="Cambria Math" panose="02040503050406030204" pitchFamily="18" charset="0"/>
                          </a:rPr>
                        </m:ctrlPr>
                      </m:sSupPr>
                      <m:e>
                        <m:r>
                          <a:rPr lang="de-DE" sz="1600" b="0" i="1" smtClean="0">
                            <a:solidFill>
                              <a:prstClr val="black"/>
                            </a:solidFill>
                            <a:latin typeface="Cambria Math" panose="02040503050406030204" pitchFamily="18" charset="0"/>
                            <a:ea typeface="Cambria Math" panose="02040503050406030204" pitchFamily="18" charset="0"/>
                          </a:rPr>
                          <m:t>6</m:t>
                        </m:r>
                      </m:e>
                      <m:sup>
                        <m:r>
                          <a:rPr lang="de-DE" sz="1600" i="1">
                            <a:solidFill>
                              <a:prstClr val="black"/>
                            </a:solidFill>
                            <a:latin typeface="Cambria Math" panose="02040503050406030204" pitchFamily="18" charset="0"/>
                            <a:ea typeface="Cambria Math" panose="02040503050406030204" pitchFamily="18" charset="0"/>
                          </a:rPr>
                          <m:t>2</m:t>
                        </m:r>
                      </m:sup>
                    </m:sSup>
                    <m:r>
                      <a:rPr lang="de-DE" sz="1600" i="1">
                        <a:solidFill>
                          <a:prstClr val="black"/>
                        </a:solidFill>
                        <a:latin typeface="Cambria Math" panose="02040503050406030204" pitchFamily="18" charset="0"/>
                        <a:ea typeface="Cambria Math" panose="02040503050406030204" pitchFamily="18" charset="0"/>
                      </a:rPr>
                      <m:t> </m:t>
                    </m:r>
                  </m:oMath>
                </a14:m>
                <a:r>
                  <a:rPr lang="de-DE" sz="1600" dirty="0"/>
                  <a:t>= 452,39 cm²</a:t>
                </a:r>
              </a:p>
              <a:p>
                <a:pPr>
                  <a:spcBef>
                    <a:spcPts val="0"/>
                  </a:spcBef>
                  <a:spcAft>
                    <a:spcPts val="1200"/>
                  </a:spcAft>
                </a:pPr>
                <a:r>
                  <a:rPr lang="de-DE" sz="1600" dirty="0"/>
                  <a:t>Die Farbe muss für 2 </a:t>
                </a:r>
                <a14:m>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lang="de-DE" sz="1600" dirty="0"/>
                  <a:t>452,39 = 904,78 cm² reichen. </a:t>
                </a:r>
              </a:p>
              <a:p>
                <a:pPr>
                  <a:spcBef>
                    <a:spcPts val="0"/>
                  </a:spcBef>
                  <a:spcAft>
                    <a:spcPts val="1200"/>
                  </a:spcAft>
                </a:pPr>
                <a:r>
                  <a:rPr lang="de-DE" sz="1600" dirty="0"/>
                  <a:t>904,78 : 1000 = 0,90478. Es reichen 0,1 Liter Farbe aus.</a:t>
                </a:r>
              </a:p>
              <a:p>
                <a:pPr>
                  <a:spcBef>
                    <a:spcPts val="0"/>
                  </a:spcBef>
                  <a:spcAft>
                    <a:spcPts val="1200"/>
                  </a:spcAft>
                </a:pPr>
                <a:r>
                  <a:rPr lang="de-DE" sz="1600" dirty="0"/>
                  <a:t>Der Preis beträgt 2 €.</a:t>
                </a:r>
              </a:p>
              <a:p>
                <a:pPr>
                  <a:spcBef>
                    <a:spcPts val="0"/>
                  </a:spcBef>
                  <a:spcAft>
                    <a:spcPts val="1200"/>
                  </a:spcAft>
                </a:pPr>
                <a:endParaRPr lang="de-DE"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spcAft>
                    <a:spcPts val="1200"/>
                  </a:spcAft>
                </a:pPr>
                <a:r>
                  <a:rPr lang="de-DE"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dirty="0"/>
                  <a:t>			</a:t>
                </a:r>
              </a:p>
            </p:txBody>
          </p:sp>
        </mc:Choice>
        <mc:Fallback xmlns="">
          <p:sp>
            <p:nvSpPr>
              <p:cNvPr id="2" name="Inhaltsplatzhalter 1">
                <a:extLst>
                  <a:ext uri="{FF2B5EF4-FFF2-40B4-BE49-F238E27FC236}">
                    <a16:creationId xmlns:a16="http://schemas.microsoft.com/office/drawing/2014/main" id="{13BCC57F-0F13-467D-A228-199B028D187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A395E76-4522-4E26-FCC0-60EA8AD88D76}"/>
              </a:ext>
            </a:extLst>
          </p:cNvPr>
          <p:cNvSpPr>
            <a:spLocks noGrp="1"/>
          </p:cNvSpPr>
          <p:nvPr>
            <p:ph type="body" sz="quarter" idx="11"/>
          </p:nvPr>
        </p:nvSpPr>
        <p:spPr/>
        <p:txBody>
          <a:bodyPr/>
          <a:lstStyle/>
          <a:p>
            <a:endParaRPr lang="de-DE"/>
          </a:p>
        </p:txBody>
      </p:sp>
      <p:sp>
        <p:nvSpPr>
          <p:cNvPr id="5" name="Fußzeilenplatzhalter 5">
            <a:extLst>
              <a:ext uri="{FF2B5EF4-FFF2-40B4-BE49-F238E27FC236}">
                <a16:creationId xmlns:a16="http://schemas.microsoft.com/office/drawing/2014/main" id="{86EBEA95-78A2-1B4B-46C0-B0E320F276B6}"/>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4" name="Titel 3">
            <a:extLst>
              <a:ext uri="{FF2B5EF4-FFF2-40B4-BE49-F238E27FC236}">
                <a16:creationId xmlns:a16="http://schemas.microsoft.com/office/drawing/2014/main" id="{B0BD921D-E0E8-E21F-70B4-548469402AB2}"/>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8</a:t>
            </a:r>
          </a:p>
        </p:txBody>
      </p:sp>
    </p:spTree>
    <p:extLst>
      <p:ext uri="{BB962C8B-B14F-4D97-AF65-F5344CB8AC3E}">
        <p14:creationId xmlns:p14="http://schemas.microsoft.com/office/powerpoint/2010/main" val="2561154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BEC29D8-5570-4F24-8F47-B2201AD5C337}"/>
              </a:ext>
            </a:extLst>
          </p:cNvPr>
          <p:cNvSpPr>
            <a:spLocks noGrp="1"/>
          </p:cNvSpPr>
          <p:nvPr>
            <p:ph idx="1"/>
          </p:nvPr>
        </p:nvSpPr>
        <p:spPr>
          <a:xfrm>
            <a:off x="64289" y="1063034"/>
            <a:ext cx="9203968" cy="5174278"/>
          </a:xfrm>
        </p:spPr>
        <p:txBody>
          <a:bodyPr/>
          <a:lstStyle/>
          <a:p>
            <a:r>
              <a:rPr lang="de-DE" sz="1600" b="1" dirty="0"/>
              <a:t>Aufgabe 1</a:t>
            </a:r>
            <a:r>
              <a:rPr lang="de-DE" sz="1600" dirty="0"/>
              <a:t>  </a:t>
            </a:r>
          </a:p>
          <a:p>
            <a:r>
              <a:rPr lang="de-DE" sz="1600" dirty="0"/>
              <a:t>Über den abgebildeten Turm ist bekannt, dass er insgesamt 30 m hoch ist und über </a:t>
            </a:r>
          </a:p>
          <a:p>
            <a:r>
              <a:rPr lang="de-DE" sz="1600" dirty="0"/>
              <a:t>einen Radius von 4 m verfügt. Der Dachboden des Turmes hat eine Höhe von 5 m.</a:t>
            </a:r>
          </a:p>
          <a:p>
            <a:pPr marL="342900" indent="-342900">
              <a:buAutoNum type="alphaLcParenR"/>
            </a:pPr>
            <a:r>
              <a:rPr lang="de-DE" sz="1600" dirty="0"/>
              <a:t>Trage die Maße in die Skizze ein.</a:t>
            </a:r>
          </a:p>
          <a:p>
            <a:pPr marL="342900" indent="-342900">
              <a:buAutoNum type="alphaLcParenR"/>
            </a:pPr>
            <a:r>
              <a:rPr lang="de-DE" sz="1600" dirty="0"/>
              <a:t>Berechne das Volumen des gesamten Turmes. </a:t>
            </a:r>
          </a:p>
          <a:p>
            <a:pPr marL="342900" indent="-342900">
              <a:buFont typeface="Arial" pitchFamily="34" charset="0"/>
              <a:buAutoNum type="alphaLcParenR"/>
            </a:pPr>
            <a:r>
              <a:rPr lang="de-DE" sz="1600" dirty="0"/>
              <a:t>Berechne die Oberfläche des Turmes. </a:t>
            </a:r>
          </a:p>
          <a:p>
            <a:pPr marL="0"/>
            <a:endParaRPr lang="de-DE" sz="1600" b="1" dirty="0"/>
          </a:p>
          <a:p>
            <a:endParaRPr lang="de-DE" sz="1600" dirty="0"/>
          </a:p>
        </p:txBody>
      </p:sp>
      <p:sp>
        <p:nvSpPr>
          <p:cNvPr id="3" name="Textplatzhalter 2">
            <a:extLst>
              <a:ext uri="{FF2B5EF4-FFF2-40B4-BE49-F238E27FC236}">
                <a16:creationId xmlns:a16="http://schemas.microsoft.com/office/drawing/2014/main" id="{6BB81625-CEF5-1AC2-D9B2-5866423502FF}"/>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197D19C8-4240-2347-8BD8-30B36B1F8D03}"/>
              </a:ext>
            </a:extLst>
          </p:cNvPr>
          <p:cNvSpPr>
            <a:spLocks noGrp="1"/>
          </p:cNvSpPr>
          <p:nvPr>
            <p:ph type="title"/>
          </p:nvPr>
        </p:nvSpPr>
        <p:spPr/>
        <p:txBody>
          <a:bodyPr>
            <a:normAutofit/>
          </a:bodyPr>
          <a:lstStyle/>
          <a:p>
            <a:r>
              <a:rPr lang="de-DE" dirty="0"/>
              <a:t>Zusammengesetzter Körper</a:t>
            </a:r>
          </a:p>
        </p:txBody>
      </p:sp>
      <p:pic>
        <p:nvPicPr>
          <p:cNvPr id="1026" name="Picture 2">
            <a:extLst>
              <a:ext uri="{FF2B5EF4-FFF2-40B4-BE49-F238E27FC236}">
                <a16:creationId xmlns:a16="http://schemas.microsoft.com/office/drawing/2014/main" id="{264275D4-8A01-9DC2-B0A8-1EAC6280B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418" y="1183549"/>
            <a:ext cx="1797294" cy="308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5">
            <a:extLst>
              <a:ext uri="{FF2B5EF4-FFF2-40B4-BE49-F238E27FC236}">
                <a16:creationId xmlns:a16="http://schemas.microsoft.com/office/drawing/2014/main" id="{D4058FCF-0FC4-E9E9-A293-E1C5A1082B17}"/>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13" name="Titel 3">
            <a:extLst>
              <a:ext uri="{FF2B5EF4-FFF2-40B4-BE49-F238E27FC236}">
                <a16:creationId xmlns:a16="http://schemas.microsoft.com/office/drawing/2014/main" id="{A638BE2F-2622-3A01-9C88-E891EE328985}"/>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9</a:t>
            </a:r>
          </a:p>
        </p:txBody>
      </p:sp>
      <p:grpSp>
        <p:nvGrpSpPr>
          <p:cNvPr id="6" name="Knopf 8">
            <a:extLst>
              <a:ext uri="{FF2B5EF4-FFF2-40B4-BE49-F238E27FC236}">
                <a16:creationId xmlns:a16="http://schemas.microsoft.com/office/drawing/2014/main" id="{366D4B4A-E4F7-CBE8-9F41-00CBA29F9021}"/>
              </a:ext>
            </a:extLst>
          </p:cNvPr>
          <p:cNvGrpSpPr/>
          <p:nvPr/>
        </p:nvGrpSpPr>
        <p:grpSpPr>
          <a:xfrm>
            <a:off x="9381389" y="5472416"/>
            <a:ext cx="513769" cy="504000"/>
            <a:chOff x="9312680" y="5062255"/>
            <a:chExt cx="580391" cy="576064"/>
          </a:xfrm>
          <a:solidFill>
            <a:schemeClr val="accent1"/>
          </a:solidFill>
        </p:grpSpPr>
        <p:sp>
          <p:nvSpPr>
            <p:cNvPr id="7" name="Rechteck 6">
              <a:extLst>
                <a:ext uri="{FF2B5EF4-FFF2-40B4-BE49-F238E27FC236}">
                  <a16:creationId xmlns:a16="http://schemas.microsoft.com/office/drawing/2014/main" id="{DE9799B3-FC69-1B4C-C84D-D0F0BD1EC6BB}"/>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Knop8">
              <a:extLst>
                <a:ext uri="{FF2B5EF4-FFF2-40B4-BE49-F238E27FC236}">
                  <a16:creationId xmlns:a16="http://schemas.microsoft.com/office/drawing/2014/main" id="{B9D640BC-E510-2A83-5F65-251EC45B5DE9}"/>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9" name="Hilfe 8 Grafik">
            <a:extLst>
              <a:ext uri="{FF2B5EF4-FFF2-40B4-BE49-F238E27FC236}">
                <a16:creationId xmlns:a16="http://schemas.microsoft.com/office/drawing/2014/main" id="{DA9DF5CA-598B-B547-068E-88AC1D54E6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8291" y="1985846"/>
            <a:ext cx="7952756" cy="4515702"/>
          </a:xfrm>
          <a:prstGeom prst="rect">
            <a:avLst/>
          </a:prstGeom>
          <a:effectLst>
            <a:glow rad="190500">
              <a:schemeClr val="accent1">
                <a:lumMod val="20000"/>
                <a:lumOff val="80000"/>
                <a:alpha val="85000"/>
              </a:schemeClr>
            </a:glow>
          </a:effectLst>
        </p:spPr>
      </p:pic>
      <p:grpSp>
        <p:nvGrpSpPr>
          <p:cNvPr id="10" name="Knopf 9">
            <a:extLst>
              <a:ext uri="{FF2B5EF4-FFF2-40B4-BE49-F238E27FC236}">
                <a16:creationId xmlns:a16="http://schemas.microsoft.com/office/drawing/2014/main" id="{896282F7-BFC1-5980-595B-0B3D99FF53F9}"/>
              </a:ext>
            </a:extLst>
          </p:cNvPr>
          <p:cNvGrpSpPr/>
          <p:nvPr/>
        </p:nvGrpSpPr>
        <p:grpSpPr>
          <a:xfrm>
            <a:off x="9384140" y="6104896"/>
            <a:ext cx="513769" cy="504000"/>
            <a:chOff x="9312680" y="5062255"/>
            <a:chExt cx="580391" cy="576064"/>
          </a:xfrm>
          <a:solidFill>
            <a:schemeClr val="accent1"/>
          </a:solidFill>
        </p:grpSpPr>
        <p:sp>
          <p:nvSpPr>
            <p:cNvPr id="20" name="Rechteck 19">
              <a:extLst>
                <a:ext uri="{FF2B5EF4-FFF2-40B4-BE49-F238E27FC236}">
                  <a16:creationId xmlns:a16="http://schemas.microsoft.com/office/drawing/2014/main" id="{AB0AA03E-A007-7C3C-8DC2-FBA1167F7D93}"/>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Knop9">
              <a:extLst>
                <a:ext uri="{FF2B5EF4-FFF2-40B4-BE49-F238E27FC236}">
                  <a16:creationId xmlns:a16="http://schemas.microsoft.com/office/drawing/2014/main" id="{BF2F184D-20BF-FD8E-07C2-AC15FA619B39}"/>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pic>
        <p:nvPicPr>
          <p:cNvPr id="22" name="Hilfe 9 Grafik">
            <a:extLst>
              <a:ext uri="{FF2B5EF4-FFF2-40B4-BE49-F238E27FC236}">
                <a16:creationId xmlns:a16="http://schemas.microsoft.com/office/drawing/2014/main" id="{99C85920-1657-9EE6-52CF-D7674CCC69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6719" y="2183545"/>
            <a:ext cx="7900747" cy="447668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0246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53846E-6 1.11022E-16 L -0.88093 1.11022E-16 " pathEditMode="relative" rAng="0" ptsTypes="AA">
                                      <p:cBhvr>
                                        <p:cTn id="6" dur="2000" fill="hold"/>
                                        <p:tgtEl>
                                          <p:spTgt spid="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022E-16 L 1.53846E-6 1.11022E-16 " pathEditMode="relative" rAng="0" ptsTypes="AA">
                                      <p:cBhvr>
                                        <p:cTn id="10" dur="2000" fill="hold"/>
                                        <p:tgtEl>
                                          <p:spTgt spid="9"/>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4.07407E-6 L -0.88093 4.07407E-6 " pathEditMode="relative" rAng="0" ptsTypes="AA">
                                      <p:cBhvr>
                                        <p:cTn id="15" dur="2000" fill="hold"/>
                                        <p:tgtEl>
                                          <p:spTgt spid="22"/>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07407E-6 L -4.10256E-6 4.07407E-6 " pathEditMode="relative" rAng="0" ptsTypes="AA">
                                      <p:cBhvr>
                                        <p:cTn id="19" dur="2000" fill="hold"/>
                                        <p:tgtEl>
                                          <p:spTgt spid="22"/>
                                        </p:tgtEl>
                                        <p:attrNameLst>
                                          <p:attrName>ppt_x</p:attrName>
                                          <p:attrName>ppt_y</p:attrName>
                                        </p:attrNameLst>
                                      </p:cBhvr>
                                      <p:rCtr x="44038" y="0"/>
                                    </p:animMotion>
                                  </p:childTnLst>
                                </p:cTn>
                              </p:par>
                            </p:childTnLst>
                          </p:cTn>
                        </p:par>
                      </p:childTnLst>
                    </p:cTn>
                  </p:par>
                </p:childTnLst>
              </p:cTn>
              <p:nextCondLst>
                <p:cond evt="onClick" delay="0">
                  <p:tgtEl>
                    <p:spTgt spid="10"/>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CA30CD2-B74D-E23A-96DB-82FC36ED1970}"/>
                  </a:ext>
                </a:extLst>
              </p:cNvPr>
              <p:cNvSpPr>
                <a:spLocks noGrp="1"/>
              </p:cNvSpPr>
              <p:nvPr>
                <p:ph idx="1"/>
              </p:nvPr>
            </p:nvSpPr>
            <p:spPr>
              <a:xfrm>
                <a:off x="64824" y="1045049"/>
                <a:ext cx="9203968" cy="5192263"/>
              </a:xfrm>
            </p:spPr>
            <p:txBody>
              <a:bodyPr/>
              <a:lstStyle/>
              <a:p>
                <a:r>
                  <a:rPr lang="de-DE" sz="1600" b="1" dirty="0"/>
                  <a:t>Aufgabe 1</a:t>
                </a:r>
                <a:r>
                  <a:rPr lang="de-DE" sz="1600" dirty="0"/>
                  <a:t>  </a:t>
                </a:r>
              </a:p>
              <a:p>
                <a:r>
                  <a:rPr lang="de-DE" sz="1400" dirty="0"/>
                  <a:t>Über den abgebildeten Turm ist bekannt, dass er insgesamt 30 m hoch ist und </a:t>
                </a:r>
              </a:p>
              <a:p>
                <a:r>
                  <a:rPr lang="de-DE" sz="1400" dirty="0"/>
                  <a:t>über einen Radius von 4 m verfügt. Der Dachboden des Turmes hat eine Höhe von 5 m.</a:t>
                </a:r>
              </a:p>
              <a:p>
                <a:pPr>
                  <a:spcBef>
                    <a:spcPts val="0"/>
                  </a:spcBef>
                </a:pPr>
                <a:r>
                  <a:rPr lang="de-DE" sz="1400" dirty="0"/>
                  <a:t>a) Siehe rechts.</a:t>
                </a:r>
              </a:p>
              <a:p>
                <a:r>
                  <a:rPr lang="de-DE" sz="1400" dirty="0"/>
                  <a:t>b) V = </a:t>
                </a:r>
                <a14:m>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3</m:t>
                        </m:r>
                      </m:den>
                    </m:f>
                    <m:r>
                      <a:rPr lang="de-DE" sz="1400" i="1" smtClean="0">
                        <a:latin typeface="Cambria Math" panose="02040503050406030204" pitchFamily="18" charset="0"/>
                        <a:ea typeface="Cambria Math" panose="02040503050406030204" pitchFamily="18" charset="0"/>
                      </a:rPr>
                      <m:t>⋅</m:t>
                    </m:r>
                  </m:oMath>
                </a14:m>
                <a:r>
                  <a:rPr lang="de-DE" sz="1400" dirty="0"/>
                  <a:t> </a:t>
                </a:r>
                <a14:m>
                  <m:oMath xmlns:m="http://schemas.openxmlformats.org/officeDocument/2006/math">
                    <m:r>
                      <a:rPr lang="de-DE" sz="1400" i="1" dirty="0" smtClean="0">
                        <a:latin typeface="Cambria Math" panose="02040503050406030204" pitchFamily="18" charset="0"/>
                        <a:ea typeface="Cambria Math" panose="02040503050406030204" pitchFamily="18" charset="0"/>
                      </a:rPr>
                      <m:t>𝜋</m:t>
                    </m:r>
                  </m:oMath>
                </a14:m>
                <a:r>
                  <a:rPr lang="de-DE" sz="1400" dirty="0">
                    <a:ea typeface="Cambria Math" panose="02040503050406030204" pitchFamily="18" charset="0"/>
                  </a:rPr>
                  <a:t> </a:t>
                </a:r>
                <a14:m>
                  <m:oMath xmlns:m="http://schemas.openxmlformats.org/officeDocument/2006/math">
                    <m:r>
                      <a:rPr lang="de-DE" sz="1400" i="1">
                        <a:latin typeface="Cambria Math" panose="02040503050406030204" pitchFamily="18" charset="0"/>
                        <a:ea typeface="Cambria Math" panose="02040503050406030204" pitchFamily="18" charset="0"/>
                      </a:rPr>
                      <m:t>⋅ </m:t>
                    </m:r>
                  </m:oMath>
                </a14:m>
                <a:r>
                  <a:rPr lang="de-DE" sz="1400" dirty="0"/>
                  <a:t>4²</a:t>
                </a:r>
                <a:r>
                  <a:rPr lang="de-DE" sz="1400" dirty="0">
                    <a:ea typeface="Cambria Math" panose="02040503050406030204" pitchFamily="18" charset="0"/>
                  </a:rPr>
                  <a:t> </a:t>
                </a:r>
                <a14:m>
                  <m:oMath xmlns:m="http://schemas.openxmlformats.org/officeDocument/2006/math">
                    <m:r>
                      <a:rPr lang="de-DE" sz="1400" i="1" smtClean="0">
                        <a:latin typeface="Cambria Math" panose="02040503050406030204" pitchFamily="18" charset="0"/>
                        <a:ea typeface="Cambria Math" panose="02040503050406030204" pitchFamily="18" charset="0"/>
                      </a:rPr>
                      <m:t>⋅</m:t>
                    </m:r>
                  </m:oMath>
                </a14:m>
                <a:r>
                  <a:rPr lang="de-DE" sz="1400" dirty="0"/>
                  <a:t> 5 + </a:t>
                </a:r>
                <a14:m>
                  <m:oMath xmlns:m="http://schemas.openxmlformats.org/officeDocument/2006/math">
                    <m:r>
                      <a:rPr lang="de-DE" sz="1400" i="1">
                        <a:latin typeface="Cambria Math" panose="02040503050406030204" pitchFamily="18" charset="0"/>
                        <a:ea typeface="Cambria Math" panose="02040503050406030204" pitchFamily="18" charset="0"/>
                      </a:rPr>
                      <m:t>𝜋</m:t>
                    </m:r>
                    <m:r>
                      <a:rPr lang="de-DE" sz="1400" i="1">
                        <a:latin typeface="Cambria Math" panose="02040503050406030204" pitchFamily="18" charset="0"/>
                        <a:ea typeface="Cambria Math" panose="02040503050406030204" pitchFamily="18" charset="0"/>
                      </a:rPr>
                      <m:t>⋅</m:t>
                    </m:r>
                  </m:oMath>
                </a14:m>
                <a:r>
                  <a:rPr lang="de-DE" sz="1400" dirty="0"/>
                  <a:t> 4²</a:t>
                </a:r>
                <a:r>
                  <a:rPr lang="de-DE" sz="1400" dirty="0">
                    <a:ea typeface="Cambria Math" panose="02040503050406030204" pitchFamily="18" charset="0"/>
                  </a:rPr>
                  <a:t> </a:t>
                </a:r>
                <a14:m>
                  <m:oMath xmlns:m="http://schemas.openxmlformats.org/officeDocument/2006/math">
                    <m:r>
                      <a:rPr lang="de-DE" sz="1400" i="1">
                        <a:latin typeface="Cambria Math" panose="02040503050406030204" pitchFamily="18" charset="0"/>
                        <a:ea typeface="Cambria Math" panose="02040503050406030204" pitchFamily="18" charset="0"/>
                      </a:rPr>
                      <m:t>⋅</m:t>
                    </m:r>
                  </m:oMath>
                </a14:m>
                <a:r>
                  <a:rPr lang="de-DE" sz="1400" dirty="0"/>
                  <a:t> 25 </a:t>
                </a:r>
                <a14:m>
                  <m:oMath xmlns:m="http://schemas.openxmlformats.org/officeDocument/2006/math">
                    <m:r>
                      <a:rPr lang="de-DE" sz="1400" i="1" dirty="0" smtClean="0">
                        <a:latin typeface="Cambria Math" panose="02040503050406030204" pitchFamily="18" charset="0"/>
                        <a:ea typeface="Cambria Math" panose="02040503050406030204" pitchFamily="18" charset="0"/>
                      </a:rPr>
                      <m:t>≈</m:t>
                    </m:r>
                  </m:oMath>
                </a14:m>
                <a:r>
                  <a:rPr lang="de-DE" sz="1400" dirty="0"/>
                  <a:t> 1.340,41 m³</a:t>
                </a:r>
              </a:p>
              <a:p>
                <a:r>
                  <a:rPr lang="de-DE" sz="1400" dirty="0"/>
                  <a:t>c) </a:t>
                </a:r>
                <a14:m>
                  <m:oMath xmlns:m="http://schemas.openxmlformats.org/officeDocument/2006/math">
                    <m:sSub>
                      <m:sSubPr>
                        <m:ctrlPr>
                          <a:rPr lang="de-DE" sz="1400" i="1" dirty="0" smtClean="0">
                            <a:latin typeface="Cambria Math" panose="02040503050406030204" pitchFamily="18" charset="0"/>
                          </a:rPr>
                        </m:ctrlPr>
                      </m:sSubPr>
                      <m:e>
                        <m:r>
                          <a:rPr lang="de-DE" sz="1400" b="0" i="1" dirty="0" smtClean="0">
                            <a:latin typeface="Cambria Math" panose="02040503050406030204" pitchFamily="18" charset="0"/>
                          </a:rPr>
                          <m:t>𝐴</m:t>
                        </m:r>
                      </m:e>
                      <m:sub>
                        <m:r>
                          <a:rPr lang="de-DE" sz="1400" b="0" i="1" dirty="0" smtClean="0">
                            <a:latin typeface="Cambria Math" panose="02040503050406030204" pitchFamily="18" charset="0"/>
                          </a:rPr>
                          <m:t>𝑂</m:t>
                        </m:r>
                      </m:sub>
                    </m:sSub>
                  </m:oMath>
                </a14:m>
                <a:r>
                  <a:rPr lang="de-DE" sz="1400" dirty="0"/>
                  <a:t> = </a:t>
                </a:r>
                <a14:m>
                  <m:oMath xmlns:m="http://schemas.openxmlformats.org/officeDocument/2006/math">
                    <m:r>
                      <a:rPr lang="de-DE" sz="1400" i="1" dirty="0">
                        <a:latin typeface="Cambria Math" panose="02040503050406030204" pitchFamily="18" charset="0"/>
                        <a:ea typeface="Cambria Math" panose="02040503050406030204" pitchFamily="18" charset="0"/>
                      </a:rPr>
                      <m:t>𝜋</m:t>
                    </m:r>
                    <m:r>
                      <a:rPr lang="de-DE" sz="1400" i="1">
                        <a:latin typeface="Cambria Math" panose="02040503050406030204" pitchFamily="18" charset="0"/>
                        <a:ea typeface="Cambria Math" panose="02040503050406030204" pitchFamily="18" charset="0"/>
                      </a:rPr>
                      <m:t>⋅</m:t>
                    </m:r>
                  </m:oMath>
                </a14:m>
                <a:r>
                  <a:rPr lang="de-DE" sz="1400" dirty="0"/>
                  <a:t>r</a:t>
                </a:r>
                <a:r>
                  <a:rPr lang="de-DE" sz="1400" dirty="0">
                    <a:ea typeface="Cambria Math" panose="02040503050406030204" pitchFamily="18" charset="0"/>
                  </a:rPr>
                  <a:t> </a:t>
                </a:r>
                <a14:m>
                  <m:oMath xmlns:m="http://schemas.openxmlformats.org/officeDocument/2006/math">
                    <m:r>
                      <a:rPr lang="de-DE" sz="1400" i="1">
                        <a:latin typeface="Cambria Math" panose="02040503050406030204" pitchFamily="18" charset="0"/>
                        <a:ea typeface="Cambria Math" panose="02040503050406030204" pitchFamily="18" charset="0"/>
                      </a:rPr>
                      <m:t>⋅ </m:t>
                    </m:r>
                  </m:oMath>
                </a14:m>
                <a:r>
                  <a:rPr lang="de-DE" sz="1400" dirty="0"/>
                  <a:t>s + </a:t>
                </a:r>
                <a14:m>
                  <m:oMath xmlns:m="http://schemas.openxmlformats.org/officeDocument/2006/math">
                    <m:r>
                      <a:rPr lang="de-DE" sz="1400" i="1" dirty="0">
                        <a:latin typeface="Cambria Math" panose="02040503050406030204" pitchFamily="18" charset="0"/>
                        <a:ea typeface="Cambria Math" panose="02040503050406030204" pitchFamily="18" charset="0"/>
                      </a:rPr>
                      <m:t>𝜋</m:t>
                    </m:r>
                    <m:r>
                      <a:rPr lang="de-DE" sz="1400" i="1">
                        <a:latin typeface="Cambria Math" panose="02040503050406030204" pitchFamily="18" charset="0"/>
                        <a:ea typeface="Cambria Math" panose="02040503050406030204" pitchFamily="18" charset="0"/>
                      </a:rPr>
                      <m:t>⋅</m:t>
                    </m:r>
                  </m:oMath>
                </a14:m>
                <a:r>
                  <a:rPr lang="de-DE" sz="1400" dirty="0"/>
                  <a:t>r² + </a:t>
                </a:r>
                <a14:m>
                  <m:oMath xmlns:m="http://schemas.openxmlformats.org/officeDocument/2006/math">
                    <m:r>
                      <a:rPr lang="de-DE" sz="1400" b="0" i="0" dirty="0" smtClean="0">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m:t>
                    </m:r>
                    <m:r>
                      <a:rPr lang="de-DE" sz="1400" i="1" dirty="0">
                        <a:latin typeface="Cambria Math" panose="02040503050406030204" pitchFamily="18" charset="0"/>
                        <a:ea typeface="Cambria Math" panose="02040503050406030204" pitchFamily="18" charset="0"/>
                      </a:rPr>
                      <m:t>𝜋</m:t>
                    </m:r>
                    <m:r>
                      <a:rPr lang="de-DE" sz="1400" i="1">
                        <a:latin typeface="Cambria Math" panose="02040503050406030204" pitchFamily="18" charset="0"/>
                        <a:ea typeface="Cambria Math" panose="02040503050406030204" pitchFamily="18" charset="0"/>
                      </a:rPr>
                      <m:t>⋅</m:t>
                    </m:r>
                  </m:oMath>
                </a14:m>
                <a:r>
                  <a:rPr lang="de-DE" sz="1400" dirty="0"/>
                  <a:t>r </a:t>
                </a:r>
                <a14:m>
                  <m:oMath xmlns:m="http://schemas.openxmlformats.org/officeDocument/2006/math">
                    <m:r>
                      <a:rPr lang="de-DE" sz="1400" i="1">
                        <a:latin typeface="Cambria Math" panose="02040503050406030204" pitchFamily="18" charset="0"/>
                        <a:ea typeface="Cambria Math" panose="02040503050406030204" pitchFamily="18" charset="0"/>
                      </a:rPr>
                      <m:t>⋅ </m:t>
                    </m:r>
                  </m:oMath>
                </a14:m>
                <a:r>
                  <a:rPr lang="de-DE" sz="1400" dirty="0"/>
                  <a:t>h</a:t>
                </a:r>
              </a:p>
              <a:p>
                <a:r>
                  <a:rPr lang="de-DE" sz="1400" dirty="0"/>
                  <a:t>Da s unbekannt ist, muss der Satz des Pythagoras angewendet werden.</a:t>
                </a:r>
              </a:p>
              <a:p>
                <a:r>
                  <a:rPr lang="de-DE" sz="1400" dirty="0"/>
                  <a:t>s = </a:t>
                </a:r>
                <a14:m>
                  <m:oMath xmlns:m="http://schemas.openxmlformats.org/officeDocument/2006/math">
                    <m:rad>
                      <m:radPr>
                        <m:degHide m:val="on"/>
                        <m:ctrlPr>
                          <a:rPr lang="de-DE" sz="1400" i="1" smtClean="0">
                            <a:latin typeface="Cambria Math" panose="02040503050406030204" pitchFamily="18" charset="0"/>
                          </a:rPr>
                        </m:ctrlPr>
                      </m:radPr>
                      <m:deg/>
                      <m:e>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𝑟</m:t>
                            </m:r>
                          </m:e>
                          <m:sup>
                            <m:r>
                              <a:rPr lang="de-DE" sz="1400" b="0" i="1" smtClean="0">
                                <a:latin typeface="Cambria Math" panose="02040503050406030204" pitchFamily="18" charset="0"/>
                              </a:rPr>
                              <m:t>2</m:t>
                            </m:r>
                          </m:sup>
                        </m:sSup>
                        <m:r>
                          <a:rPr lang="de-DE" sz="1400" b="0" i="1" smtClean="0">
                            <a:latin typeface="Cambria Math" panose="02040503050406030204" pitchFamily="18" charset="0"/>
                          </a:rPr>
                          <m:t>+</m:t>
                        </m:r>
                        <m:r>
                          <a:rPr lang="de-DE" sz="1400" b="0" i="1" smtClean="0">
                            <a:latin typeface="Cambria Math" panose="02040503050406030204" pitchFamily="18" charset="0"/>
                          </a:rPr>
                          <m:t>h</m:t>
                        </m:r>
                        <m:r>
                          <a:rPr lang="de-DE" sz="1400" b="0" i="1" smtClean="0">
                            <a:latin typeface="Cambria Math" panose="02040503050406030204" pitchFamily="18" charset="0"/>
                          </a:rPr>
                          <m:t>²</m:t>
                        </m:r>
                      </m:e>
                    </m:rad>
                  </m:oMath>
                </a14:m>
                <a:r>
                  <a:rPr lang="de-DE" sz="1400" dirty="0"/>
                  <a:t> 	 s = </a:t>
                </a:r>
                <a14:m>
                  <m:oMath xmlns:m="http://schemas.openxmlformats.org/officeDocument/2006/math">
                    <m:rad>
                      <m:radPr>
                        <m:degHide m:val="on"/>
                        <m:ctrlPr>
                          <a:rPr lang="de-DE" sz="1400" i="1">
                            <a:latin typeface="Cambria Math" panose="02040503050406030204" pitchFamily="18" charset="0"/>
                          </a:rPr>
                        </m:ctrlPr>
                      </m:radPr>
                      <m:deg/>
                      <m:e>
                        <m:sSup>
                          <m:sSupPr>
                            <m:ctrlPr>
                              <a:rPr lang="de-DE" sz="1400" i="1">
                                <a:latin typeface="Cambria Math" panose="02040503050406030204" pitchFamily="18" charset="0"/>
                              </a:rPr>
                            </m:ctrlPr>
                          </m:sSupPr>
                          <m:e>
                            <m:r>
                              <a:rPr lang="de-DE" sz="1400" b="0" i="1" smtClean="0">
                                <a:latin typeface="Cambria Math" panose="02040503050406030204" pitchFamily="18" charset="0"/>
                              </a:rPr>
                              <m:t>4</m:t>
                            </m:r>
                          </m:e>
                          <m:sup>
                            <m:r>
                              <a:rPr lang="de-DE" sz="1400" i="1">
                                <a:latin typeface="Cambria Math" panose="02040503050406030204" pitchFamily="18" charset="0"/>
                              </a:rPr>
                              <m:t>2</m:t>
                            </m:r>
                          </m:sup>
                        </m:sSup>
                        <m:r>
                          <a:rPr lang="de-DE" sz="1400" i="1">
                            <a:latin typeface="Cambria Math" panose="02040503050406030204" pitchFamily="18" charset="0"/>
                          </a:rPr>
                          <m:t>+</m:t>
                        </m:r>
                        <m:r>
                          <a:rPr lang="de-DE" sz="1400" b="0" i="1" smtClean="0">
                            <a:latin typeface="Cambria Math" panose="02040503050406030204" pitchFamily="18" charset="0"/>
                          </a:rPr>
                          <m:t>5²</m:t>
                        </m:r>
                      </m:e>
                    </m:rad>
                    <m:r>
                      <a:rPr lang="de-DE" sz="1400" i="1" dirty="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rPr>
                      <m:t>6,4</m:t>
                    </m:r>
                  </m:oMath>
                </a14:m>
                <a:r>
                  <a:rPr lang="de-DE" sz="1400" dirty="0"/>
                  <a:t> 	</a:t>
                </a:r>
              </a:p>
              <a:p>
                <a14:m>
                  <m:oMath xmlns:m="http://schemas.openxmlformats.org/officeDocument/2006/math">
                    <m:sSub>
                      <m:sSubPr>
                        <m:ctrlPr>
                          <a:rPr lang="de-DE" sz="1400" i="1" dirty="0" smtClean="0">
                            <a:latin typeface="Cambria Math" panose="02040503050406030204" pitchFamily="18" charset="0"/>
                          </a:rPr>
                        </m:ctrlPr>
                      </m:sSubPr>
                      <m:e>
                        <m:r>
                          <a:rPr lang="de-DE" sz="1400" b="0" i="1" dirty="0" smtClean="0">
                            <a:latin typeface="Cambria Math" panose="02040503050406030204" pitchFamily="18" charset="0"/>
                          </a:rPr>
                          <m:t>𝐴</m:t>
                        </m:r>
                      </m:e>
                      <m:sub>
                        <m:r>
                          <a:rPr lang="de-DE" sz="1400" b="0" i="1" dirty="0" smtClean="0">
                            <a:latin typeface="Cambria Math" panose="02040503050406030204" pitchFamily="18" charset="0"/>
                          </a:rPr>
                          <m:t>𝑂</m:t>
                        </m:r>
                      </m:sub>
                    </m:sSub>
                  </m:oMath>
                </a14:m>
                <a:r>
                  <a:rPr lang="de-DE" sz="1400" dirty="0"/>
                  <a:t> = </a:t>
                </a:r>
                <a14:m>
                  <m:oMath xmlns:m="http://schemas.openxmlformats.org/officeDocument/2006/math">
                    <m:r>
                      <a:rPr lang="de-DE" sz="1400" i="1" dirty="0">
                        <a:latin typeface="Cambria Math" panose="02040503050406030204" pitchFamily="18" charset="0"/>
                        <a:ea typeface="Cambria Math" panose="02040503050406030204" pitchFamily="18" charset="0"/>
                      </a:rPr>
                      <m:t>𝜋</m:t>
                    </m:r>
                  </m:oMath>
                </a14:m>
                <a:r>
                  <a:rPr lang="de-DE" sz="1400" dirty="0">
                    <a:ea typeface="Cambria Math" panose="02040503050406030204" pitchFamily="18" charset="0"/>
                  </a:rPr>
                  <a:t> </a:t>
                </a:r>
                <a14:m>
                  <m:oMath xmlns:m="http://schemas.openxmlformats.org/officeDocument/2006/math">
                    <m:r>
                      <a:rPr lang="de-DE" sz="1400" i="1">
                        <a:latin typeface="Cambria Math" panose="02040503050406030204" pitchFamily="18" charset="0"/>
                        <a:ea typeface="Cambria Math" panose="02040503050406030204" pitchFamily="18" charset="0"/>
                      </a:rPr>
                      <m:t>⋅ </m:t>
                    </m:r>
                  </m:oMath>
                </a14:m>
                <a:r>
                  <a:rPr lang="de-DE" sz="1400" dirty="0"/>
                  <a:t>4</a:t>
                </a:r>
                <a:r>
                  <a:rPr lang="de-DE" sz="1400" dirty="0">
                    <a:ea typeface="Cambria Math" panose="02040503050406030204" pitchFamily="18" charset="0"/>
                  </a:rPr>
                  <a:t> </a:t>
                </a:r>
                <a14:m>
                  <m:oMath xmlns:m="http://schemas.openxmlformats.org/officeDocument/2006/math">
                    <m:r>
                      <a:rPr lang="de-DE" sz="1400" i="1">
                        <a:latin typeface="Cambria Math" panose="02040503050406030204" pitchFamily="18" charset="0"/>
                        <a:ea typeface="Cambria Math" panose="02040503050406030204" pitchFamily="18" charset="0"/>
                      </a:rPr>
                      <m:t>⋅ </m:t>
                    </m:r>
                  </m:oMath>
                </a14:m>
                <a:r>
                  <a:rPr lang="de-DE" sz="1400" dirty="0"/>
                  <a:t>6,4 + </a:t>
                </a:r>
                <a14:m>
                  <m:oMath xmlns:m="http://schemas.openxmlformats.org/officeDocument/2006/math">
                    <m:r>
                      <a:rPr lang="de-DE" sz="1400" i="1" dirty="0">
                        <a:latin typeface="Cambria Math" panose="02040503050406030204" pitchFamily="18" charset="0"/>
                        <a:ea typeface="Cambria Math" panose="02040503050406030204" pitchFamily="18" charset="0"/>
                      </a:rPr>
                      <m:t>𝜋</m:t>
                    </m:r>
                  </m:oMath>
                </a14:m>
                <a:r>
                  <a:rPr lang="de-DE" sz="1400" dirty="0">
                    <a:ea typeface="Cambria Math" panose="02040503050406030204" pitchFamily="18" charset="0"/>
                  </a:rPr>
                  <a:t> </a:t>
                </a:r>
                <a14:m>
                  <m:oMath xmlns:m="http://schemas.openxmlformats.org/officeDocument/2006/math">
                    <m:r>
                      <a:rPr lang="de-DE" sz="1400" i="1">
                        <a:latin typeface="Cambria Math" panose="02040503050406030204" pitchFamily="18" charset="0"/>
                        <a:ea typeface="Cambria Math" panose="02040503050406030204" pitchFamily="18" charset="0"/>
                      </a:rPr>
                      <m:t>⋅</m:t>
                    </m:r>
                  </m:oMath>
                </a14:m>
                <a:r>
                  <a:rPr lang="de-DE" sz="1400" dirty="0"/>
                  <a:t> 4² + </a:t>
                </a:r>
                <a14:m>
                  <m:oMath xmlns:m="http://schemas.openxmlformats.org/officeDocument/2006/math">
                    <m:r>
                      <a:rPr lang="de-DE" sz="1400" b="0" i="0" dirty="0" smtClean="0">
                        <a:latin typeface="Cambria Math" panose="02040503050406030204" pitchFamily="18" charset="0"/>
                        <a:ea typeface="Cambria Math" panose="02040503050406030204" pitchFamily="18" charset="0"/>
                      </a:rPr>
                      <m:t>2</m:t>
                    </m:r>
                    <m:r>
                      <a:rPr lang="de-DE" sz="1400" i="1" dirty="0">
                        <a:latin typeface="Cambria Math" panose="02040503050406030204" pitchFamily="18" charset="0"/>
                        <a:ea typeface="Cambria Math" panose="02040503050406030204" pitchFamily="18" charset="0"/>
                      </a:rPr>
                      <m:t>𝜋</m:t>
                    </m:r>
                    <m:r>
                      <a:rPr lang="de-DE" sz="1400" i="1">
                        <a:latin typeface="Cambria Math" panose="02040503050406030204" pitchFamily="18" charset="0"/>
                        <a:ea typeface="Cambria Math" panose="02040503050406030204" pitchFamily="18" charset="0"/>
                      </a:rPr>
                      <m:t>⋅</m:t>
                    </m:r>
                  </m:oMath>
                </a14:m>
                <a:r>
                  <a:rPr lang="de-DE" sz="1400" dirty="0"/>
                  <a:t> 4 </a:t>
                </a:r>
                <a14:m>
                  <m:oMath xmlns:m="http://schemas.openxmlformats.org/officeDocument/2006/math">
                    <m:r>
                      <a:rPr lang="de-DE" sz="1400" i="1">
                        <a:latin typeface="Cambria Math" panose="02040503050406030204" pitchFamily="18" charset="0"/>
                        <a:ea typeface="Cambria Math" panose="02040503050406030204" pitchFamily="18" charset="0"/>
                      </a:rPr>
                      <m:t>⋅ </m:t>
                    </m:r>
                  </m:oMath>
                </a14:m>
                <a:r>
                  <a:rPr lang="de-DE" sz="1400" dirty="0"/>
                  <a:t>25 </a:t>
                </a:r>
                <a14:m>
                  <m:oMath xmlns:m="http://schemas.openxmlformats.org/officeDocument/2006/math">
                    <m:r>
                      <a:rPr lang="de-DE" sz="1400" i="1" dirty="0">
                        <a:latin typeface="Cambria Math" panose="02040503050406030204" pitchFamily="18" charset="0"/>
                        <a:ea typeface="Cambria Math" panose="02040503050406030204" pitchFamily="18" charset="0"/>
                      </a:rPr>
                      <m:t>≈</m:t>
                    </m:r>
                  </m:oMath>
                </a14:m>
                <a:r>
                  <a:rPr lang="de-DE" sz="1400" dirty="0"/>
                  <a:t> 759,01 cm²</a:t>
                </a:r>
              </a:p>
              <a:p>
                <a:endParaRPr lang="de-DE" sz="1600" dirty="0"/>
              </a:p>
            </p:txBody>
          </p:sp>
        </mc:Choice>
        <mc:Fallback xmlns="">
          <p:sp>
            <p:nvSpPr>
              <p:cNvPr id="2" name="Inhaltsplatzhalter 1">
                <a:extLst>
                  <a:ext uri="{FF2B5EF4-FFF2-40B4-BE49-F238E27FC236}">
                    <a16:creationId xmlns:a16="http://schemas.microsoft.com/office/drawing/2014/main" id="{7CA30CD2-B74D-E23A-96DB-82FC36ED1970}"/>
                  </a:ext>
                </a:extLst>
              </p:cNvPr>
              <p:cNvSpPr>
                <a:spLocks noGrp="1" noRot="1" noChangeAspect="1" noMove="1" noResize="1" noEditPoints="1" noAdjustHandles="1" noChangeArrowheads="1" noChangeShapeType="1" noTextEdit="1"/>
              </p:cNvSpPr>
              <p:nvPr>
                <p:ph idx="1"/>
              </p:nvPr>
            </p:nvSpPr>
            <p:spPr>
              <a:xfrm>
                <a:off x="64824" y="1045049"/>
                <a:ext cx="9203968" cy="5192263"/>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DA9D7581-AB72-6660-039B-E5E3C6F5C768}"/>
              </a:ext>
            </a:extLst>
          </p:cNvPr>
          <p:cNvSpPr>
            <a:spLocks noGrp="1"/>
          </p:cNvSpPr>
          <p:nvPr>
            <p:ph type="body" sz="quarter" idx="11"/>
          </p:nvPr>
        </p:nvSpPr>
        <p:spPr/>
        <p:txBody>
          <a:bodyPr/>
          <a:lstStyle/>
          <a:p>
            <a:endParaRPr lang="de-DE"/>
          </a:p>
        </p:txBody>
      </p:sp>
      <p:grpSp>
        <p:nvGrpSpPr>
          <p:cNvPr id="25" name="Gruppieren 24">
            <a:extLst>
              <a:ext uri="{FF2B5EF4-FFF2-40B4-BE49-F238E27FC236}">
                <a16:creationId xmlns:a16="http://schemas.microsoft.com/office/drawing/2014/main" id="{BD01535C-D9C7-24B3-77D3-0F569A5403EC}"/>
              </a:ext>
            </a:extLst>
          </p:cNvPr>
          <p:cNvGrpSpPr/>
          <p:nvPr/>
        </p:nvGrpSpPr>
        <p:grpSpPr>
          <a:xfrm>
            <a:off x="6038392" y="1196752"/>
            <a:ext cx="2996614" cy="2914440"/>
            <a:chOff x="7153080" y="1485616"/>
            <a:chExt cx="1953936" cy="2332606"/>
          </a:xfrm>
        </p:grpSpPr>
        <p:pic>
          <p:nvPicPr>
            <p:cNvPr id="4" name="Picture 2">
              <a:extLst>
                <a:ext uri="{FF2B5EF4-FFF2-40B4-BE49-F238E27FC236}">
                  <a16:creationId xmlns:a16="http://schemas.microsoft.com/office/drawing/2014/main" id="{05B24ECB-71FD-B602-71FA-96453C58D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66" y="1485616"/>
              <a:ext cx="1360686" cy="2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r Verbinder 5">
              <a:extLst>
                <a:ext uri="{FF2B5EF4-FFF2-40B4-BE49-F238E27FC236}">
                  <a16:creationId xmlns:a16="http://schemas.microsoft.com/office/drawing/2014/main" id="{45220176-FA1B-A9E7-CF58-6210B9F8A932}"/>
                </a:ext>
              </a:extLst>
            </p:cNvPr>
            <p:cNvCxnSpPr>
              <a:cxnSpLocks/>
            </p:cNvCxnSpPr>
            <p:nvPr/>
          </p:nvCxnSpPr>
          <p:spPr>
            <a:xfrm flipH="1">
              <a:off x="8219355" y="1686870"/>
              <a:ext cx="8572" cy="505629"/>
            </a:xfrm>
            <a:prstGeom prst="line">
              <a:avLst/>
            </a:prstGeom>
          </p:spPr>
          <p:style>
            <a:lnRef idx="1">
              <a:schemeClr val="dk1"/>
            </a:lnRef>
            <a:fillRef idx="0">
              <a:schemeClr val="dk1"/>
            </a:fillRef>
            <a:effectRef idx="0">
              <a:schemeClr val="dk1"/>
            </a:effectRef>
            <a:fontRef idx="minor">
              <a:schemeClr val="tx1"/>
            </a:fontRef>
          </p:style>
        </p:cxnSp>
        <p:cxnSp>
          <p:nvCxnSpPr>
            <p:cNvPr id="8" name="Gerader Verbinder 7">
              <a:extLst>
                <a:ext uri="{FF2B5EF4-FFF2-40B4-BE49-F238E27FC236}">
                  <a16:creationId xmlns:a16="http://schemas.microsoft.com/office/drawing/2014/main" id="{46445116-ACBC-F2A8-4970-9ACBD71F3E2C}"/>
                </a:ext>
              </a:extLst>
            </p:cNvPr>
            <p:cNvCxnSpPr>
              <a:cxnSpLocks/>
            </p:cNvCxnSpPr>
            <p:nvPr/>
          </p:nvCxnSpPr>
          <p:spPr>
            <a:xfrm flipH="1">
              <a:off x="7877059" y="2195035"/>
              <a:ext cx="342296" cy="18213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6301FF4C-C51F-2583-852F-1A69ED254BB1}"/>
                </a:ext>
              </a:extLst>
            </p:cNvPr>
            <p:cNvSpPr txBox="1"/>
            <p:nvPr/>
          </p:nvSpPr>
          <p:spPr>
            <a:xfrm>
              <a:off x="8423816" y="1686870"/>
              <a:ext cx="683200" cy="307777"/>
            </a:xfrm>
            <a:prstGeom prst="rect">
              <a:avLst/>
            </a:prstGeom>
            <a:noFill/>
          </p:spPr>
          <p:txBody>
            <a:bodyPr wrap="none" rtlCol="0">
              <a:spAutoFit/>
            </a:bodyPr>
            <a:lstStyle/>
            <a:p>
              <a:r>
                <a:rPr lang="de-DE" sz="1400" dirty="0"/>
                <a:t>h = 5m</a:t>
              </a:r>
            </a:p>
          </p:txBody>
        </p:sp>
        <p:sp>
          <p:nvSpPr>
            <p:cNvPr id="11" name="Textfeld 10">
              <a:extLst>
                <a:ext uri="{FF2B5EF4-FFF2-40B4-BE49-F238E27FC236}">
                  <a16:creationId xmlns:a16="http://schemas.microsoft.com/office/drawing/2014/main" id="{560D72FA-E61A-BD89-1E0D-5D18C8A1B291}"/>
                </a:ext>
              </a:extLst>
            </p:cNvPr>
            <p:cNvSpPr txBox="1"/>
            <p:nvPr/>
          </p:nvSpPr>
          <p:spPr>
            <a:xfrm>
              <a:off x="7998943" y="2144569"/>
              <a:ext cx="691215" cy="307777"/>
            </a:xfrm>
            <a:prstGeom prst="rect">
              <a:avLst/>
            </a:prstGeom>
            <a:noFill/>
          </p:spPr>
          <p:txBody>
            <a:bodyPr wrap="none" rtlCol="0">
              <a:spAutoFit/>
            </a:bodyPr>
            <a:lstStyle/>
            <a:p>
              <a:r>
                <a:rPr lang="de-DE" sz="1400" dirty="0"/>
                <a:t>r = 4 m</a:t>
              </a:r>
            </a:p>
          </p:txBody>
        </p:sp>
        <p:sp>
          <p:nvSpPr>
            <p:cNvPr id="14" name="Textfeld 13">
              <a:extLst>
                <a:ext uri="{FF2B5EF4-FFF2-40B4-BE49-F238E27FC236}">
                  <a16:creationId xmlns:a16="http://schemas.microsoft.com/office/drawing/2014/main" id="{EED5F33A-8F8D-E630-942D-96BED6CB83BB}"/>
                </a:ext>
              </a:extLst>
            </p:cNvPr>
            <p:cNvSpPr txBox="1"/>
            <p:nvPr/>
          </p:nvSpPr>
          <p:spPr>
            <a:xfrm>
              <a:off x="7153080" y="2789917"/>
              <a:ext cx="814647" cy="307777"/>
            </a:xfrm>
            <a:prstGeom prst="rect">
              <a:avLst/>
            </a:prstGeom>
            <a:noFill/>
          </p:spPr>
          <p:txBody>
            <a:bodyPr wrap="none" rtlCol="0">
              <a:spAutoFit/>
            </a:bodyPr>
            <a:lstStyle/>
            <a:p>
              <a:r>
                <a:rPr lang="de-DE" sz="1400" dirty="0"/>
                <a:t>h = 30 m</a:t>
              </a:r>
            </a:p>
          </p:txBody>
        </p:sp>
      </p:grpSp>
      <p:sp>
        <p:nvSpPr>
          <p:cNvPr id="26" name="Fußzeilenplatzhalter 5">
            <a:extLst>
              <a:ext uri="{FF2B5EF4-FFF2-40B4-BE49-F238E27FC236}">
                <a16:creationId xmlns:a16="http://schemas.microsoft.com/office/drawing/2014/main" id="{03898983-757C-8688-00CE-BC903BCAE1D0}"/>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5" name="Titel 3">
            <a:extLst>
              <a:ext uri="{FF2B5EF4-FFF2-40B4-BE49-F238E27FC236}">
                <a16:creationId xmlns:a16="http://schemas.microsoft.com/office/drawing/2014/main" id="{F14E53FD-AB27-B229-DCD7-55C09813BB34}"/>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9</a:t>
            </a:r>
          </a:p>
        </p:txBody>
      </p:sp>
    </p:spTree>
    <p:extLst>
      <p:ext uri="{BB962C8B-B14F-4D97-AF65-F5344CB8AC3E}">
        <p14:creationId xmlns:p14="http://schemas.microsoft.com/office/powerpoint/2010/main" val="296234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3A8C6AC-120C-C1F7-C85D-433949613FF6}"/>
              </a:ext>
            </a:extLst>
          </p:cNvPr>
          <p:cNvSpPr>
            <a:spLocks noGrp="1"/>
          </p:cNvSpPr>
          <p:nvPr>
            <p:ph idx="1"/>
          </p:nvPr>
        </p:nvSpPr>
        <p:spPr/>
        <p:txBody>
          <a:bodyPr/>
          <a:lstStyle/>
          <a:p>
            <a:pPr algn="just"/>
            <a:r>
              <a:rPr lang="de-DE" sz="1600" b="1" dirty="0"/>
              <a:t>Aufgabe 1 </a:t>
            </a:r>
          </a:p>
          <a:p>
            <a:pPr algn="just"/>
            <a:r>
              <a:rPr lang="de-DE" sz="1600" dirty="0"/>
              <a:t>Benenne die Körper, die als Schrägbilder dargestellt sind.</a:t>
            </a:r>
          </a:p>
          <a:p>
            <a:pPr algn="just"/>
            <a:endParaRPr lang="de-DE" sz="1600" dirty="0"/>
          </a:p>
          <a:p>
            <a:pPr marL="0" indent="0" algn="just">
              <a:buNone/>
            </a:pPr>
            <a:endParaRPr lang="de-DE" sz="1600" dirty="0"/>
          </a:p>
          <a:p>
            <a:endParaRPr lang="de-DE" sz="1600" dirty="0"/>
          </a:p>
        </p:txBody>
      </p:sp>
      <p:sp>
        <p:nvSpPr>
          <p:cNvPr id="7" name="Textplatzhalter 6">
            <a:extLst>
              <a:ext uri="{FF2B5EF4-FFF2-40B4-BE49-F238E27FC236}">
                <a16:creationId xmlns:a16="http://schemas.microsoft.com/office/drawing/2014/main" id="{E06C92BD-2717-6EB2-6136-54A15F966ECE}"/>
              </a:ext>
            </a:extLst>
          </p:cNvPr>
          <p:cNvSpPr>
            <a:spLocks noGrp="1"/>
          </p:cNvSpPr>
          <p:nvPr>
            <p:ph type="body" sz="quarter" idx="11"/>
          </p:nvPr>
        </p:nvSpPr>
        <p:spPr/>
        <p:txBody>
          <a:bodyPr/>
          <a:lstStyle/>
          <a:p>
            <a:endParaRPr lang="de-DE"/>
          </a:p>
        </p:txBody>
      </p:sp>
      <p:sp>
        <p:nvSpPr>
          <p:cNvPr id="5" name="Textfeld 4">
            <a:extLst>
              <a:ext uri="{FF2B5EF4-FFF2-40B4-BE49-F238E27FC236}">
                <a16:creationId xmlns:a16="http://schemas.microsoft.com/office/drawing/2014/main" id="{62BFA644-5055-9F9C-CC70-07B15D05E39C}"/>
              </a:ext>
            </a:extLst>
          </p:cNvPr>
          <p:cNvSpPr txBox="1"/>
          <p:nvPr/>
        </p:nvSpPr>
        <p:spPr>
          <a:xfrm>
            <a:off x="304867" y="3455446"/>
            <a:ext cx="301686" cy="369332"/>
          </a:xfrm>
          <a:prstGeom prst="rect">
            <a:avLst/>
          </a:prstGeom>
          <a:noFill/>
        </p:spPr>
        <p:txBody>
          <a:bodyPr wrap="none" rtlCol="0">
            <a:spAutoFit/>
          </a:bodyPr>
          <a:lstStyle/>
          <a:p>
            <a:r>
              <a:rPr lang="de-DE" dirty="0"/>
              <a:t>1</a:t>
            </a:r>
          </a:p>
        </p:txBody>
      </p:sp>
      <p:sp>
        <p:nvSpPr>
          <p:cNvPr id="15" name="Textfeld 14">
            <a:extLst>
              <a:ext uri="{FF2B5EF4-FFF2-40B4-BE49-F238E27FC236}">
                <a16:creationId xmlns:a16="http://schemas.microsoft.com/office/drawing/2014/main" id="{43FD4710-5DA2-0D82-E603-7B74F0FE1685}"/>
              </a:ext>
            </a:extLst>
          </p:cNvPr>
          <p:cNvSpPr txBox="1"/>
          <p:nvPr/>
        </p:nvSpPr>
        <p:spPr>
          <a:xfrm>
            <a:off x="2732981" y="3455701"/>
            <a:ext cx="375158" cy="369332"/>
          </a:xfrm>
          <a:prstGeom prst="rect">
            <a:avLst/>
          </a:prstGeom>
          <a:noFill/>
        </p:spPr>
        <p:txBody>
          <a:bodyPr wrap="square" rtlCol="0">
            <a:spAutoFit/>
          </a:bodyPr>
          <a:lstStyle/>
          <a:p>
            <a:r>
              <a:rPr lang="de-DE" dirty="0"/>
              <a:t>2</a:t>
            </a:r>
          </a:p>
        </p:txBody>
      </p:sp>
      <p:sp>
        <p:nvSpPr>
          <p:cNvPr id="16" name="Textfeld 15">
            <a:extLst>
              <a:ext uri="{FF2B5EF4-FFF2-40B4-BE49-F238E27FC236}">
                <a16:creationId xmlns:a16="http://schemas.microsoft.com/office/drawing/2014/main" id="{CD6B2B40-4AAE-5AD9-C4C6-6693508D2645}"/>
              </a:ext>
            </a:extLst>
          </p:cNvPr>
          <p:cNvSpPr txBox="1"/>
          <p:nvPr/>
        </p:nvSpPr>
        <p:spPr>
          <a:xfrm>
            <a:off x="4830436" y="3463395"/>
            <a:ext cx="375158" cy="369332"/>
          </a:xfrm>
          <a:prstGeom prst="rect">
            <a:avLst/>
          </a:prstGeom>
          <a:noFill/>
        </p:spPr>
        <p:txBody>
          <a:bodyPr wrap="square" rtlCol="0">
            <a:spAutoFit/>
          </a:bodyPr>
          <a:lstStyle/>
          <a:p>
            <a:r>
              <a:rPr lang="de-DE" dirty="0"/>
              <a:t>3</a:t>
            </a:r>
          </a:p>
        </p:txBody>
      </p:sp>
      <p:sp>
        <p:nvSpPr>
          <p:cNvPr id="17" name="Textfeld 16">
            <a:extLst>
              <a:ext uri="{FF2B5EF4-FFF2-40B4-BE49-F238E27FC236}">
                <a16:creationId xmlns:a16="http://schemas.microsoft.com/office/drawing/2014/main" id="{98C44835-2883-1BE0-B711-6EDF4610691E}"/>
              </a:ext>
            </a:extLst>
          </p:cNvPr>
          <p:cNvSpPr txBox="1"/>
          <p:nvPr/>
        </p:nvSpPr>
        <p:spPr>
          <a:xfrm>
            <a:off x="6832583" y="3450076"/>
            <a:ext cx="375158" cy="369332"/>
          </a:xfrm>
          <a:prstGeom prst="rect">
            <a:avLst/>
          </a:prstGeom>
          <a:noFill/>
        </p:spPr>
        <p:txBody>
          <a:bodyPr wrap="square" rtlCol="0">
            <a:spAutoFit/>
          </a:bodyPr>
          <a:lstStyle/>
          <a:p>
            <a:r>
              <a:rPr lang="de-DE" dirty="0"/>
              <a:t>4</a:t>
            </a:r>
          </a:p>
        </p:txBody>
      </p:sp>
      <p:sp>
        <p:nvSpPr>
          <p:cNvPr id="18" name="Textfeld 17">
            <a:extLst>
              <a:ext uri="{FF2B5EF4-FFF2-40B4-BE49-F238E27FC236}">
                <a16:creationId xmlns:a16="http://schemas.microsoft.com/office/drawing/2014/main" id="{47B063B3-8CA6-92E6-A62C-88791049ECA1}"/>
              </a:ext>
            </a:extLst>
          </p:cNvPr>
          <p:cNvSpPr txBox="1"/>
          <p:nvPr/>
        </p:nvSpPr>
        <p:spPr>
          <a:xfrm>
            <a:off x="310055" y="5622658"/>
            <a:ext cx="375158" cy="369332"/>
          </a:xfrm>
          <a:prstGeom prst="rect">
            <a:avLst/>
          </a:prstGeom>
          <a:noFill/>
        </p:spPr>
        <p:txBody>
          <a:bodyPr wrap="square" rtlCol="0">
            <a:spAutoFit/>
          </a:bodyPr>
          <a:lstStyle/>
          <a:p>
            <a:r>
              <a:rPr lang="de-DE" dirty="0"/>
              <a:t>5</a:t>
            </a:r>
          </a:p>
        </p:txBody>
      </p:sp>
      <p:sp>
        <p:nvSpPr>
          <p:cNvPr id="21" name="Textfeld 20">
            <a:extLst>
              <a:ext uri="{FF2B5EF4-FFF2-40B4-BE49-F238E27FC236}">
                <a16:creationId xmlns:a16="http://schemas.microsoft.com/office/drawing/2014/main" id="{B2FF8F9E-0484-19B0-B7BC-E46BEAEA6DEA}"/>
              </a:ext>
            </a:extLst>
          </p:cNvPr>
          <p:cNvSpPr txBox="1"/>
          <p:nvPr/>
        </p:nvSpPr>
        <p:spPr>
          <a:xfrm>
            <a:off x="4839836" y="5626686"/>
            <a:ext cx="375158" cy="369332"/>
          </a:xfrm>
          <a:prstGeom prst="rect">
            <a:avLst/>
          </a:prstGeom>
          <a:noFill/>
        </p:spPr>
        <p:txBody>
          <a:bodyPr wrap="square" rtlCol="0">
            <a:spAutoFit/>
          </a:bodyPr>
          <a:lstStyle/>
          <a:p>
            <a:r>
              <a:rPr lang="de-DE" dirty="0"/>
              <a:t>7</a:t>
            </a:r>
          </a:p>
        </p:txBody>
      </p:sp>
      <p:sp>
        <p:nvSpPr>
          <p:cNvPr id="22" name="Textfeld 21">
            <a:extLst>
              <a:ext uri="{FF2B5EF4-FFF2-40B4-BE49-F238E27FC236}">
                <a16:creationId xmlns:a16="http://schemas.microsoft.com/office/drawing/2014/main" id="{C9AFB020-6740-15CC-7520-4D293DBE458B}"/>
              </a:ext>
            </a:extLst>
          </p:cNvPr>
          <p:cNvSpPr txBox="1"/>
          <p:nvPr/>
        </p:nvSpPr>
        <p:spPr>
          <a:xfrm>
            <a:off x="2736122" y="5622658"/>
            <a:ext cx="346138" cy="369332"/>
          </a:xfrm>
          <a:prstGeom prst="rect">
            <a:avLst/>
          </a:prstGeom>
          <a:noFill/>
        </p:spPr>
        <p:txBody>
          <a:bodyPr wrap="square" rtlCol="0">
            <a:spAutoFit/>
          </a:bodyPr>
          <a:lstStyle/>
          <a:p>
            <a:r>
              <a:rPr lang="de-DE" dirty="0"/>
              <a:t>6</a:t>
            </a:r>
          </a:p>
        </p:txBody>
      </p:sp>
      <p:sp>
        <p:nvSpPr>
          <p:cNvPr id="6" name="Rechteck 5">
            <a:extLst>
              <a:ext uri="{FF2B5EF4-FFF2-40B4-BE49-F238E27FC236}">
                <a16:creationId xmlns:a16="http://schemas.microsoft.com/office/drawing/2014/main" id="{356EE1B9-69AD-BEC0-E05D-B73711492C10}"/>
              </a:ext>
            </a:extLst>
          </p:cNvPr>
          <p:cNvSpPr/>
          <p:nvPr/>
        </p:nvSpPr>
        <p:spPr>
          <a:xfrm>
            <a:off x="656809" y="3461327"/>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B9B0011-57D5-3EBA-F4E5-E845F3739091}"/>
              </a:ext>
            </a:extLst>
          </p:cNvPr>
          <p:cNvSpPr txBox="1"/>
          <p:nvPr/>
        </p:nvSpPr>
        <p:spPr>
          <a:xfrm>
            <a:off x="594611" y="3471887"/>
            <a:ext cx="1356220" cy="307777"/>
          </a:xfrm>
          <a:prstGeom prst="rect">
            <a:avLst/>
          </a:prstGeom>
          <a:noFill/>
        </p:spPr>
        <p:txBody>
          <a:bodyPr wrap="square" rtlCol="0">
            <a:spAutoFit/>
          </a:bodyPr>
          <a:lstStyle/>
          <a:p>
            <a:pPr algn="ctr"/>
            <a:r>
              <a:rPr lang="de-DE" sz="1400" dirty="0"/>
              <a:t>Quader</a:t>
            </a:r>
          </a:p>
        </p:txBody>
      </p:sp>
      <p:sp>
        <p:nvSpPr>
          <p:cNvPr id="3" name="Titel 3">
            <a:extLst>
              <a:ext uri="{FF2B5EF4-FFF2-40B4-BE49-F238E27FC236}">
                <a16:creationId xmlns:a16="http://schemas.microsoft.com/office/drawing/2014/main" id="{8E97238E-D5F7-BAD5-F671-E4A8E813F2BB}"/>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pic>
        <p:nvPicPr>
          <p:cNvPr id="35" name="Grafik 34" descr="Ein Bild, das Diagramm, Reihe, Design, Origami enthält.&#10;&#10;Automatisch generierte Beschreibung">
            <a:extLst>
              <a:ext uri="{FF2B5EF4-FFF2-40B4-BE49-F238E27FC236}">
                <a16:creationId xmlns:a16="http://schemas.microsoft.com/office/drawing/2014/main" id="{FD063FE3-EAC6-B216-E696-F4282ECF1A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51" y="1982073"/>
            <a:ext cx="2240244" cy="1158895"/>
          </a:xfrm>
          <a:prstGeom prst="rect">
            <a:avLst/>
          </a:prstGeom>
        </p:spPr>
      </p:pic>
      <p:pic>
        <p:nvPicPr>
          <p:cNvPr id="37" name="Grafik 36" descr="Ein Bild, das Reihe, Dreieck, Diagramm, Design enthält.&#10;&#10;Automatisch generierte Beschreibung">
            <a:extLst>
              <a:ext uri="{FF2B5EF4-FFF2-40B4-BE49-F238E27FC236}">
                <a16:creationId xmlns:a16="http://schemas.microsoft.com/office/drawing/2014/main" id="{6243475D-E3D2-777B-107C-08CC53B08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802" y="1916832"/>
            <a:ext cx="1962502" cy="1057636"/>
          </a:xfrm>
          <a:prstGeom prst="rect">
            <a:avLst/>
          </a:prstGeom>
        </p:spPr>
      </p:pic>
      <p:pic>
        <p:nvPicPr>
          <p:cNvPr id="39" name="Grafik 38" descr="Ein Bild, das Kreis, Diagramm, Entwurf, Zeichnung enthält.&#10;&#10;Automatisch generierte Beschreibung">
            <a:extLst>
              <a:ext uri="{FF2B5EF4-FFF2-40B4-BE49-F238E27FC236}">
                <a16:creationId xmlns:a16="http://schemas.microsoft.com/office/drawing/2014/main" id="{6959607B-FD17-4B50-60B5-D7B7BFC07D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415" y="1772816"/>
            <a:ext cx="1666917" cy="1333974"/>
          </a:xfrm>
          <a:prstGeom prst="rect">
            <a:avLst/>
          </a:prstGeom>
        </p:spPr>
      </p:pic>
      <p:pic>
        <p:nvPicPr>
          <p:cNvPr id="41" name="Grafik 40" descr="Ein Bild, das Diagramm, Reihe, Origami, Design enthält.&#10;&#10;Automatisch generierte Beschreibung">
            <a:extLst>
              <a:ext uri="{FF2B5EF4-FFF2-40B4-BE49-F238E27FC236}">
                <a16:creationId xmlns:a16="http://schemas.microsoft.com/office/drawing/2014/main" id="{A94194C8-AAB5-00AF-9C52-983517EBF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221" y="3933056"/>
            <a:ext cx="1379104" cy="1448178"/>
          </a:xfrm>
          <a:prstGeom prst="rect">
            <a:avLst/>
          </a:prstGeom>
        </p:spPr>
      </p:pic>
      <p:pic>
        <p:nvPicPr>
          <p:cNvPr id="43" name="Grafik 42" descr="Ein Bild, das Dreieck, Reihe enthält.&#10;&#10;Automatisch generierte Beschreibung">
            <a:extLst>
              <a:ext uri="{FF2B5EF4-FFF2-40B4-BE49-F238E27FC236}">
                <a16:creationId xmlns:a16="http://schemas.microsoft.com/office/drawing/2014/main" id="{09057797-5239-DF6B-8A12-1711196A05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0172" y="3933056"/>
            <a:ext cx="1716842" cy="1443506"/>
          </a:xfrm>
          <a:prstGeom prst="rect">
            <a:avLst/>
          </a:prstGeom>
        </p:spPr>
      </p:pic>
      <p:pic>
        <p:nvPicPr>
          <p:cNvPr id="45" name="Grafik 44" descr="Ein Bild, das Diagramm, Reihe, Dreieck, Kreis enthält.&#10;&#10;Automatisch generierte Beschreibung">
            <a:extLst>
              <a:ext uri="{FF2B5EF4-FFF2-40B4-BE49-F238E27FC236}">
                <a16:creationId xmlns:a16="http://schemas.microsoft.com/office/drawing/2014/main" id="{8451F9EC-816C-FD2F-BFFA-0A221EAABE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2044" y="3911310"/>
            <a:ext cx="1833866" cy="1389898"/>
          </a:xfrm>
          <a:prstGeom prst="rect">
            <a:avLst/>
          </a:prstGeom>
        </p:spPr>
      </p:pic>
      <p:pic>
        <p:nvPicPr>
          <p:cNvPr id="47" name="Grafik 46" descr="Ein Bild, das Entwurf, Diagramm, Zeichnung, Kreis enthält.&#10;&#10;Automatisch generierte Beschreibung">
            <a:extLst>
              <a:ext uri="{FF2B5EF4-FFF2-40B4-BE49-F238E27FC236}">
                <a16:creationId xmlns:a16="http://schemas.microsoft.com/office/drawing/2014/main" id="{5CD8E8B4-433E-021F-B77E-BE8DBC4BED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1247" y="1627492"/>
            <a:ext cx="1501507" cy="1488061"/>
          </a:xfrm>
          <a:prstGeom prst="rect">
            <a:avLst/>
          </a:prstGeom>
        </p:spPr>
      </p:pic>
      <p:sp>
        <p:nvSpPr>
          <p:cNvPr id="48" name="Rechteck 47">
            <a:extLst>
              <a:ext uri="{FF2B5EF4-FFF2-40B4-BE49-F238E27FC236}">
                <a16:creationId xmlns:a16="http://schemas.microsoft.com/office/drawing/2014/main" id="{F5F97AAC-DE37-833C-31F4-68F4865980F7}"/>
              </a:ext>
            </a:extLst>
          </p:cNvPr>
          <p:cNvSpPr/>
          <p:nvPr/>
        </p:nvSpPr>
        <p:spPr>
          <a:xfrm>
            <a:off x="3074028" y="3474646"/>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8B5AC751-92EB-689D-E4E7-D36B966D6359}"/>
              </a:ext>
            </a:extLst>
          </p:cNvPr>
          <p:cNvSpPr/>
          <p:nvPr/>
        </p:nvSpPr>
        <p:spPr>
          <a:xfrm>
            <a:off x="5144604" y="3474646"/>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28FEFE44-9F53-FCC3-F64D-BE8A07A6B64A}"/>
              </a:ext>
            </a:extLst>
          </p:cNvPr>
          <p:cNvSpPr/>
          <p:nvPr/>
        </p:nvSpPr>
        <p:spPr>
          <a:xfrm>
            <a:off x="7141918" y="3461327"/>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978335C6-99A1-56D8-5D76-BE5B194D6A07}"/>
              </a:ext>
            </a:extLst>
          </p:cNvPr>
          <p:cNvSpPr/>
          <p:nvPr/>
        </p:nvSpPr>
        <p:spPr>
          <a:xfrm>
            <a:off x="656808" y="5651558"/>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A2CE9557-70E3-196E-FE24-C6FF930E8F94}"/>
              </a:ext>
            </a:extLst>
          </p:cNvPr>
          <p:cNvSpPr/>
          <p:nvPr/>
        </p:nvSpPr>
        <p:spPr>
          <a:xfrm>
            <a:off x="3074027" y="5647182"/>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8C6C08CD-F49B-562C-933D-201C5F729903}"/>
              </a:ext>
            </a:extLst>
          </p:cNvPr>
          <p:cNvSpPr/>
          <p:nvPr/>
        </p:nvSpPr>
        <p:spPr>
          <a:xfrm>
            <a:off x="5144604" y="5628284"/>
            <a:ext cx="1320167" cy="3580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B6EC3F2-7AC8-5D60-301B-162838B4E508}"/>
              </a:ext>
            </a:extLst>
          </p:cNvPr>
          <p:cNvSpPr txBox="1"/>
          <p:nvPr/>
        </p:nvSpPr>
        <p:spPr>
          <a:xfrm>
            <a:off x="3048560" y="3486029"/>
            <a:ext cx="1356220" cy="307777"/>
          </a:xfrm>
          <a:prstGeom prst="rect">
            <a:avLst/>
          </a:prstGeom>
          <a:noFill/>
        </p:spPr>
        <p:txBody>
          <a:bodyPr wrap="square" rtlCol="0">
            <a:spAutoFit/>
          </a:bodyPr>
          <a:lstStyle/>
          <a:p>
            <a:pPr algn="ctr"/>
            <a:r>
              <a:rPr lang="de-DE" sz="1400" dirty="0"/>
              <a:t>Prisma</a:t>
            </a:r>
          </a:p>
        </p:txBody>
      </p:sp>
      <p:sp>
        <p:nvSpPr>
          <p:cNvPr id="9" name="Textfeld 8">
            <a:extLst>
              <a:ext uri="{FF2B5EF4-FFF2-40B4-BE49-F238E27FC236}">
                <a16:creationId xmlns:a16="http://schemas.microsoft.com/office/drawing/2014/main" id="{A1F762E2-6BD8-4397-7AAF-715DCD443E80}"/>
              </a:ext>
            </a:extLst>
          </p:cNvPr>
          <p:cNvSpPr txBox="1"/>
          <p:nvPr/>
        </p:nvSpPr>
        <p:spPr>
          <a:xfrm>
            <a:off x="5098721" y="3503257"/>
            <a:ext cx="1356220" cy="307777"/>
          </a:xfrm>
          <a:prstGeom prst="rect">
            <a:avLst/>
          </a:prstGeom>
          <a:noFill/>
        </p:spPr>
        <p:txBody>
          <a:bodyPr wrap="square" rtlCol="0">
            <a:spAutoFit/>
          </a:bodyPr>
          <a:lstStyle/>
          <a:p>
            <a:pPr algn="ctr"/>
            <a:r>
              <a:rPr lang="de-DE" sz="1400" dirty="0"/>
              <a:t>Zylinder</a:t>
            </a:r>
          </a:p>
        </p:txBody>
      </p:sp>
      <p:sp>
        <p:nvSpPr>
          <p:cNvPr id="10" name="Textfeld 9">
            <a:extLst>
              <a:ext uri="{FF2B5EF4-FFF2-40B4-BE49-F238E27FC236}">
                <a16:creationId xmlns:a16="http://schemas.microsoft.com/office/drawing/2014/main" id="{7F62FAB8-681B-58EA-E466-0FFADEB4F9FC}"/>
              </a:ext>
            </a:extLst>
          </p:cNvPr>
          <p:cNvSpPr txBox="1"/>
          <p:nvPr/>
        </p:nvSpPr>
        <p:spPr>
          <a:xfrm>
            <a:off x="7125172" y="3494172"/>
            <a:ext cx="1356220" cy="307777"/>
          </a:xfrm>
          <a:prstGeom prst="rect">
            <a:avLst/>
          </a:prstGeom>
          <a:noFill/>
        </p:spPr>
        <p:txBody>
          <a:bodyPr wrap="square" rtlCol="0">
            <a:spAutoFit/>
          </a:bodyPr>
          <a:lstStyle/>
          <a:p>
            <a:pPr algn="ctr"/>
            <a:r>
              <a:rPr lang="de-DE" sz="1400" dirty="0"/>
              <a:t>Kugel</a:t>
            </a:r>
          </a:p>
        </p:txBody>
      </p:sp>
      <p:sp>
        <p:nvSpPr>
          <p:cNvPr id="11" name="Textfeld 10">
            <a:extLst>
              <a:ext uri="{FF2B5EF4-FFF2-40B4-BE49-F238E27FC236}">
                <a16:creationId xmlns:a16="http://schemas.microsoft.com/office/drawing/2014/main" id="{69E334D8-D6E8-C78A-B6C4-C101975A452B}"/>
              </a:ext>
            </a:extLst>
          </p:cNvPr>
          <p:cNvSpPr txBox="1"/>
          <p:nvPr/>
        </p:nvSpPr>
        <p:spPr>
          <a:xfrm>
            <a:off x="638781" y="5684213"/>
            <a:ext cx="1356220" cy="307777"/>
          </a:xfrm>
          <a:prstGeom prst="rect">
            <a:avLst/>
          </a:prstGeom>
          <a:noFill/>
        </p:spPr>
        <p:txBody>
          <a:bodyPr wrap="square" rtlCol="0">
            <a:spAutoFit/>
          </a:bodyPr>
          <a:lstStyle/>
          <a:p>
            <a:pPr algn="ctr"/>
            <a:r>
              <a:rPr lang="de-DE" sz="1400" dirty="0"/>
              <a:t>Würfel</a:t>
            </a:r>
          </a:p>
        </p:txBody>
      </p:sp>
      <p:sp>
        <p:nvSpPr>
          <p:cNvPr id="12" name="Textfeld 11">
            <a:extLst>
              <a:ext uri="{FF2B5EF4-FFF2-40B4-BE49-F238E27FC236}">
                <a16:creationId xmlns:a16="http://schemas.microsoft.com/office/drawing/2014/main" id="{6B0D8783-03E7-2F9E-4FAB-A83FF981F36C}"/>
              </a:ext>
            </a:extLst>
          </p:cNvPr>
          <p:cNvSpPr txBox="1"/>
          <p:nvPr/>
        </p:nvSpPr>
        <p:spPr>
          <a:xfrm>
            <a:off x="3055891" y="5672333"/>
            <a:ext cx="1356220" cy="307777"/>
          </a:xfrm>
          <a:prstGeom prst="rect">
            <a:avLst/>
          </a:prstGeom>
          <a:noFill/>
        </p:spPr>
        <p:txBody>
          <a:bodyPr wrap="square" rtlCol="0">
            <a:spAutoFit/>
          </a:bodyPr>
          <a:lstStyle/>
          <a:p>
            <a:pPr algn="ctr"/>
            <a:r>
              <a:rPr lang="de-DE" sz="1400" dirty="0"/>
              <a:t>Pyramide</a:t>
            </a:r>
          </a:p>
        </p:txBody>
      </p:sp>
      <p:sp>
        <p:nvSpPr>
          <p:cNvPr id="13" name="Textfeld 12">
            <a:extLst>
              <a:ext uri="{FF2B5EF4-FFF2-40B4-BE49-F238E27FC236}">
                <a16:creationId xmlns:a16="http://schemas.microsoft.com/office/drawing/2014/main" id="{53A7DE4D-C227-AA20-FD43-73CC79ED5AD1}"/>
              </a:ext>
            </a:extLst>
          </p:cNvPr>
          <p:cNvSpPr txBox="1"/>
          <p:nvPr/>
        </p:nvSpPr>
        <p:spPr>
          <a:xfrm>
            <a:off x="5126577" y="5655821"/>
            <a:ext cx="1356220" cy="307777"/>
          </a:xfrm>
          <a:prstGeom prst="rect">
            <a:avLst/>
          </a:prstGeom>
          <a:noFill/>
        </p:spPr>
        <p:txBody>
          <a:bodyPr wrap="square" rtlCol="0">
            <a:spAutoFit/>
          </a:bodyPr>
          <a:lstStyle/>
          <a:p>
            <a:pPr algn="ctr"/>
            <a:r>
              <a:rPr lang="de-DE" sz="1400" dirty="0"/>
              <a:t>Kegel</a:t>
            </a:r>
          </a:p>
        </p:txBody>
      </p:sp>
      <p:sp>
        <p:nvSpPr>
          <p:cNvPr id="4" name="Fußzeilenplatzhalter 5">
            <a:extLst>
              <a:ext uri="{FF2B5EF4-FFF2-40B4-BE49-F238E27FC236}">
                <a16:creationId xmlns:a16="http://schemas.microsoft.com/office/drawing/2014/main" id="{9D9922EA-5373-11AB-0A7C-2246735E1FC6}"/>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115310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2AA517-3786-6206-7757-FC7C4C0858B4}"/>
              </a:ext>
            </a:extLst>
          </p:cNvPr>
          <p:cNvSpPr>
            <a:spLocks noGrp="1"/>
          </p:cNvSpPr>
          <p:nvPr>
            <p:ph idx="1"/>
          </p:nvPr>
        </p:nvSpPr>
        <p:spPr>
          <a:xfrm>
            <a:off x="69346" y="1063034"/>
            <a:ext cx="9203968" cy="5174278"/>
          </a:xfrm>
        </p:spPr>
        <p:txBody>
          <a:bodyPr/>
          <a:lstStyle/>
          <a:p>
            <a:r>
              <a:rPr lang="de-DE" sz="1600" b="1" dirty="0">
                <a:latin typeface="Calibri" panose="020F0502020204030204" pitchFamily="34" charset="0"/>
                <a:cs typeface="Calibri" panose="020F0502020204030204" pitchFamily="34" charset="0"/>
              </a:rPr>
              <a:t>Aufgabe 1 </a:t>
            </a:r>
            <a:r>
              <a:rPr lang="de-DE" sz="1600" dirty="0">
                <a:latin typeface="Calibri" panose="020F0502020204030204" pitchFamily="34" charset="0"/>
                <a:cs typeface="Calibri" panose="020F0502020204030204" pitchFamily="34" charset="0"/>
              </a:rPr>
              <a:t>[MSA 2016 N A3]</a:t>
            </a:r>
          </a:p>
          <a:p>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Beim Poolbillard werden 16 Billardkugeln benutzt.</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Jede Billardkugel wiegt 170 Gramm und hat einen </a:t>
            </a:r>
            <a:b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Durchmesser von 57,2 mm. Ein Online-Shop benutzt Kartons mit den Abmessungen  24 cm x 24 cm x 7 cm.</a:t>
            </a:r>
          </a:p>
          <a:p>
            <a:pPr>
              <a:spcAft>
                <a:spcPts val="600"/>
              </a:spcAft>
              <a:tabLst>
                <a:tab pos="207010" algn="l"/>
              </a:tabLst>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 Hohlraum zwischen den Kugeln und der Verpackung wird vollständig mit Füllmaterial ausgepolstert.</a:t>
            </a:r>
          </a:p>
          <a:p>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Berechn</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wie viel cm</a:t>
            </a:r>
            <a:r>
              <a:rPr lang="de-DE" sz="16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Füllmaterial notwendig ist.</a:t>
            </a:r>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endParaRPr lang="de-DE" sz="1600" b="1" dirty="0">
              <a:latin typeface="Calibri" panose="020F0502020204030204" pitchFamily="34" charset="0"/>
              <a:cs typeface="Calibri" panose="020F0502020204030204" pitchFamily="34" charset="0"/>
            </a:endParaRPr>
          </a:p>
          <a:p>
            <a:endParaRPr lang="de-DE" sz="1600" b="1" dirty="0">
              <a:latin typeface="Calibri" panose="020F0502020204030204" pitchFamily="34" charset="0"/>
              <a:cs typeface="Calibri" panose="020F0502020204030204" pitchFamily="34" charset="0"/>
            </a:endParaRPr>
          </a:p>
          <a:p>
            <a:endParaRPr lang="de-DE" sz="1600" b="1" dirty="0">
              <a:latin typeface="Calibri" panose="020F0502020204030204" pitchFamily="34" charset="0"/>
              <a:cs typeface="Calibri" panose="020F0502020204030204" pitchFamily="34" charset="0"/>
            </a:endParaRPr>
          </a:p>
          <a:p>
            <a:endParaRPr lang="de-DE" sz="1600" b="1" dirty="0">
              <a:latin typeface="Calibri" panose="020F0502020204030204" pitchFamily="34" charset="0"/>
              <a:cs typeface="Calibri" panose="020F0502020204030204" pitchFamily="34" charset="0"/>
            </a:endParaRPr>
          </a:p>
          <a:p>
            <a:endParaRPr lang="de-DE" sz="1600" b="1"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Aufgabe 2</a:t>
            </a:r>
            <a:r>
              <a:rPr lang="de-DE" sz="1600" dirty="0">
                <a:latin typeface="Calibri" panose="020F0502020204030204" pitchFamily="34" charset="0"/>
                <a:cs typeface="Calibri" panose="020F0502020204030204" pitchFamily="34" charset="0"/>
              </a:rPr>
              <a:t> [MSA 2008 A6]</a:t>
            </a:r>
          </a:p>
          <a:p>
            <a:pPr algn="just">
              <a:spcAft>
                <a:spcPts val="600"/>
              </a:spcAft>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 neuer, noch nicht angespitzter Bleistift aus Holz hat die Form eines Zylinders. Er ist 19 cm lang und hat einen Durchmesser von 0,8 cm. Das zylinderförmige Loch für die Mine in der Mitte des Stiftes hat einen Durchmesser von 0,2 cm. </a:t>
            </a:r>
          </a:p>
          <a:p>
            <a:pPr marL="226695" indent="-226695">
              <a:lnSpc>
                <a:spcPct val="110000"/>
              </a:lnSpc>
              <a:spcAft>
                <a:spcPts val="600"/>
              </a:spcAft>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Berechne, wie viel cm³ Holz ein solcher Bleistift enthält. Runde auf zwei Stellen nach dem Komma. </a:t>
            </a:r>
          </a:p>
          <a:p>
            <a:pPr marL="226695" indent="-226695">
              <a:lnSpc>
                <a:spcPct val="110000"/>
              </a:lnSpc>
              <a:spcAft>
                <a:spcPts val="600"/>
              </a:spcAft>
            </a:pPr>
            <a:endParaRPr lang="de-DE" dirty="0"/>
          </a:p>
        </p:txBody>
      </p:sp>
      <p:sp>
        <p:nvSpPr>
          <p:cNvPr id="3" name="Textplatzhalter 2">
            <a:extLst>
              <a:ext uri="{FF2B5EF4-FFF2-40B4-BE49-F238E27FC236}">
                <a16:creationId xmlns:a16="http://schemas.microsoft.com/office/drawing/2014/main" id="{3906E664-EB9F-5C84-2ADE-9EA927BD59B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0C7B8040-CAAD-256B-ED35-4B60E8FD6C42}"/>
              </a:ext>
            </a:extLst>
          </p:cNvPr>
          <p:cNvSpPr>
            <a:spLocks noGrp="1"/>
          </p:cNvSpPr>
          <p:nvPr>
            <p:ph type="title"/>
          </p:nvPr>
        </p:nvSpPr>
        <p:spPr/>
        <p:txBody>
          <a:bodyPr>
            <a:normAutofit/>
          </a:bodyPr>
          <a:lstStyle/>
          <a:p>
            <a:r>
              <a:rPr lang="de-DE" dirty="0"/>
              <a:t>ausgehöhlter Körper</a:t>
            </a:r>
          </a:p>
        </p:txBody>
      </p:sp>
      <p:sp>
        <p:nvSpPr>
          <p:cNvPr id="31" name="Würfel 1000">
            <a:extLst>
              <a:ext uri="{FF2B5EF4-FFF2-40B4-BE49-F238E27FC236}">
                <a16:creationId xmlns:a16="http://schemas.microsoft.com/office/drawing/2014/main" id="{6DBC17A5-99E9-DAF4-2D0A-6D8AAC980B5E}"/>
              </a:ext>
            </a:extLst>
          </p:cNvPr>
          <p:cNvSpPr>
            <a:spLocks noChangeAspect="1" noChangeArrowheads="1"/>
          </p:cNvSpPr>
          <p:nvPr/>
        </p:nvSpPr>
        <p:spPr bwMode="auto">
          <a:xfrm>
            <a:off x="4485507" y="2915822"/>
            <a:ext cx="1731962" cy="587375"/>
          </a:xfrm>
          <a:prstGeom prst="cube">
            <a:avLst>
              <a:gd name="adj" fmla="val 59819"/>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02D5C880-06BA-5699-AE33-D541DFA14689}"/>
              </a:ext>
            </a:extLst>
          </p:cNvPr>
          <p:cNvSpPr txBox="1"/>
          <p:nvPr/>
        </p:nvSpPr>
        <p:spPr>
          <a:xfrm>
            <a:off x="5600906" y="4180438"/>
            <a:ext cx="3672408" cy="184666"/>
          </a:xfrm>
          <a:prstGeom prst="rect">
            <a:avLst/>
          </a:prstGeom>
          <a:noFill/>
        </p:spPr>
        <p:txBody>
          <a:bodyPr wrap="square" rtlCol="0">
            <a:spAutoFit/>
          </a:bodyPr>
          <a:lstStyle/>
          <a:p>
            <a:pPr algn="ctr"/>
            <a:r>
              <a:rPr lang="de-DE" sz="600" dirty="0"/>
              <a:t>Bild: „Pool Billard“, Tim Reckmann, </a:t>
            </a:r>
            <a:r>
              <a:rPr lang="de-DE" sz="600" dirty="0">
                <a:hlinkClick r:id="rId2"/>
              </a:rPr>
              <a:t>CC-BY 2.0</a:t>
            </a:r>
            <a:r>
              <a:rPr lang="de-DE" sz="600" dirty="0"/>
              <a:t>, </a:t>
            </a:r>
            <a:r>
              <a:rPr lang="de-DE" sz="600" dirty="0">
                <a:hlinkClick r:id="rId3"/>
              </a:rPr>
              <a:t>https://ccnull.de/foto/pool-billard/1001055</a:t>
            </a:r>
            <a:r>
              <a:rPr lang="de-DE" sz="600" dirty="0"/>
              <a:t> [10.04.2024]</a:t>
            </a:r>
          </a:p>
        </p:txBody>
      </p:sp>
      <p:sp>
        <p:nvSpPr>
          <p:cNvPr id="16" name="Fußzeilenplatzhalter 5">
            <a:extLst>
              <a:ext uri="{FF2B5EF4-FFF2-40B4-BE49-F238E27FC236}">
                <a16:creationId xmlns:a16="http://schemas.microsoft.com/office/drawing/2014/main" id="{656C6A71-D4EB-95FF-63FC-E9AAFEA5C0A2}"/>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15" name="Titel 3">
            <a:extLst>
              <a:ext uri="{FF2B5EF4-FFF2-40B4-BE49-F238E27FC236}">
                <a16:creationId xmlns:a16="http://schemas.microsoft.com/office/drawing/2014/main" id="{87E9996A-640F-2E8E-0513-C76F0979DC85}"/>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10</a:t>
            </a:r>
          </a:p>
        </p:txBody>
      </p:sp>
      <p:grpSp>
        <p:nvGrpSpPr>
          <p:cNvPr id="5" name="Knopf4">
            <a:extLst>
              <a:ext uri="{FF2B5EF4-FFF2-40B4-BE49-F238E27FC236}">
                <a16:creationId xmlns:a16="http://schemas.microsoft.com/office/drawing/2014/main" id="{3FA0E121-5A71-166E-0968-725BC4EE8D80}"/>
              </a:ext>
            </a:extLst>
          </p:cNvPr>
          <p:cNvGrpSpPr/>
          <p:nvPr/>
        </p:nvGrpSpPr>
        <p:grpSpPr>
          <a:xfrm>
            <a:off x="9383011" y="2942492"/>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4ABC9125-6D23-44A0-E518-9CD3C9F2ADE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17">
              <a:extLst>
                <a:ext uri="{FF2B5EF4-FFF2-40B4-BE49-F238E27FC236}">
                  <a16:creationId xmlns:a16="http://schemas.microsoft.com/office/drawing/2014/main" id="{E69CB10C-6163-B843-01FB-299EFDA44899}"/>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9" name="Hilfe 4 Grafik">
            <a:extLst>
              <a:ext uri="{FF2B5EF4-FFF2-40B4-BE49-F238E27FC236}">
                <a16:creationId xmlns:a16="http://schemas.microsoft.com/office/drawing/2014/main" id="{C5938E1A-8C8C-0E1C-7130-52D7A7384EE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87042" y="1284915"/>
            <a:ext cx="7863038" cy="4492037"/>
          </a:xfrm>
          <a:prstGeom prst="rect">
            <a:avLst/>
          </a:prstGeom>
          <a:effectLst>
            <a:glow rad="190500">
              <a:schemeClr val="accent1">
                <a:lumMod val="20000"/>
                <a:lumOff val="80000"/>
                <a:alpha val="85000"/>
              </a:schemeClr>
            </a:glow>
          </a:effectLst>
        </p:spPr>
      </p:pic>
      <p:pic>
        <p:nvPicPr>
          <p:cNvPr id="1030" name="Picture 6" descr="Pool Billard">
            <a:extLst>
              <a:ext uri="{FF2B5EF4-FFF2-40B4-BE49-F238E27FC236}">
                <a16:creationId xmlns:a16="http://schemas.microsoft.com/office/drawing/2014/main" id="{39393506-C548-D324-EC79-E020E8CB683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982" r="6435" b="16224"/>
          <a:stretch/>
        </p:blipFill>
        <p:spPr bwMode="auto">
          <a:xfrm>
            <a:off x="6475931" y="2348068"/>
            <a:ext cx="1767583" cy="18095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Knopf 9">
            <a:extLst>
              <a:ext uri="{FF2B5EF4-FFF2-40B4-BE49-F238E27FC236}">
                <a16:creationId xmlns:a16="http://schemas.microsoft.com/office/drawing/2014/main" id="{639D0CB1-75A7-997A-454F-B3A92753853A}"/>
              </a:ext>
            </a:extLst>
          </p:cNvPr>
          <p:cNvGrpSpPr/>
          <p:nvPr/>
        </p:nvGrpSpPr>
        <p:grpSpPr>
          <a:xfrm>
            <a:off x="9384140" y="6104896"/>
            <a:ext cx="513769" cy="504000"/>
            <a:chOff x="9312680" y="5062255"/>
            <a:chExt cx="580391" cy="576064"/>
          </a:xfrm>
          <a:solidFill>
            <a:schemeClr val="accent1"/>
          </a:solidFill>
        </p:grpSpPr>
        <p:sp>
          <p:nvSpPr>
            <p:cNvPr id="9" name="Rechteck 8">
              <a:extLst>
                <a:ext uri="{FF2B5EF4-FFF2-40B4-BE49-F238E27FC236}">
                  <a16:creationId xmlns:a16="http://schemas.microsoft.com/office/drawing/2014/main" id="{82FA0DAD-D00F-49AF-3A26-4D737F0DC946}"/>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Knop9">
              <a:extLst>
                <a:ext uri="{FF2B5EF4-FFF2-40B4-BE49-F238E27FC236}">
                  <a16:creationId xmlns:a16="http://schemas.microsoft.com/office/drawing/2014/main" id="{331D938E-E9CB-0E34-8DF7-673FDE8A47B2}"/>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pic>
        <p:nvPicPr>
          <p:cNvPr id="11" name="Hilfe 9 Grafik">
            <a:extLst>
              <a:ext uri="{FF2B5EF4-FFF2-40B4-BE49-F238E27FC236}">
                <a16:creationId xmlns:a16="http://schemas.microsoft.com/office/drawing/2014/main" id="{0B50D7A2-0F7F-71D2-F585-92B5E99BE6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6719" y="2183545"/>
            <a:ext cx="7900747" cy="447668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760345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4.81481E-6 L -0.88093 -4.81481E-6 " pathEditMode="relative" rAng="0" ptsTypes="AA">
                                      <p:cBhvr>
                                        <p:cTn id="6" dur="2000" fill="hold"/>
                                        <p:tgtEl>
                                          <p:spTgt spid="1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81481E-6 L -4.10256E-6 -4.81481E-6 " pathEditMode="relative" rAng="0" ptsTypes="AA">
                                      <p:cBhvr>
                                        <p:cTn id="10" dur="2000" fill="hold"/>
                                        <p:tgtEl>
                                          <p:spTgt spid="19"/>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4.07407E-6 L -0.88093 4.07407E-6 " pathEditMode="relative" rAng="0" ptsTypes="AA">
                                      <p:cBhvr>
                                        <p:cTn id="15" dur="2000" fill="hold"/>
                                        <p:tgtEl>
                                          <p:spTgt spid="11"/>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07407E-6 L -4.10256E-6 4.07407E-6 " pathEditMode="relative" rAng="0" ptsTypes="AA">
                                      <p:cBhvr>
                                        <p:cTn id="19" dur="2000" fill="hold"/>
                                        <p:tgtEl>
                                          <p:spTgt spid="11"/>
                                        </p:tgtEl>
                                        <p:attrNameLst>
                                          <p:attrName>ppt_x</p:attrName>
                                          <p:attrName>ppt_y</p:attrName>
                                        </p:attrNameLst>
                                      </p:cBhvr>
                                      <p:rCtr x="44038" y="0"/>
                                    </p:animMotion>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86B522-3471-F88A-1EBC-9ECEC86565EE}"/>
              </a:ext>
            </a:extLst>
          </p:cNvPr>
          <p:cNvSpPr>
            <a:spLocks noGrp="1"/>
          </p:cNvSpPr>
          <p:nvPr>
            <p:ph idx="1"/>
          </p:nvPr>
        </p:nvSpPr>
        <p:spPr/>
        <p:txBody>
          <a:bodyPr/>
          <a:lstStyle/>
          <a:p>
            <a:r>
              <a:rPr lang="de-DE" sz="1600" b="1" dirty="0"/>
              <a:t>Aufgabe 1 </a:t>
            </a:r>
            <a:r>
              <a:rPr lang="de-DE" sz="1600" dirty="0">
                <a:latin typeface="Calibri" panose="020F0502020204030204" pitchFamily="34" charset="0"/>
                <a:cs typeface="Calibri" panose="020F0502020204030204" pitchFamily="34" charset="0"/>
              </a:rPr>
              <a:t>[MSA 2016 N A3]</a:t>
            </a:r>
          </a:p>
          <a:p>
            <a:endParaRPr lang="de-DE" b="1" dirty="0"/>
          </a:p>
          <a:p>
            <a:endParaRPr lang="de-DE" dirty="0"/>
          </a:p>
          <a:p>
            <a:endParaRPr lang="de-DE" dirty="0"/>
          </a:p>
          <a:p>
            <a:endParaRPr lang="de-DE" dirty="0"/>
          </a:p>
          <a:p>
            <a:endParaRPr lang="de-DE" dirty="0"/>
          </a:p>
          <a:p>
            <a:endParaRPr lang="de-DE" sz="1200" dirty="0"/>
          </a:p>
          <a:p>
            <a:r>
              <a:rPr lang="de-DE" sz="1600" b="1" dirty="0"/>
              <a:t>Aufgabe 2 </a:t>
            </a:r>
            <a:r>
              <a:rPr lang="de-DE" sz="1600" dirty="0">
                <a:latin typeface="Calibri" panose="020F0502020204030204" pitchFamily="34" charset="0"/>
                <a:cs typeface="Calibri" panose="020F0502020204030204" pitchFamily="34" charset="0"/>
              </a:rPr>
              <a:t>[MSA 2008 A6]</a:t>
            </a:r>
          </a:p>
          <a:p>
            <a:r>
              <a:rPr lang="de-DE" b="1" dirty="0"/>
              <a:t>  </a:t>
            </a:r>
          </a:p>
        </p:txBody>
      </p:sp>
      <p:sp>
        <p:nvSpPr>
          <p:cNvPr id="3" name="Textplatzhalter 2">
            <a:extLst>
              <a:ext uri="{FF2B5EF4-FFF2-40B4-BE49-F238E27FC236}">
                <a16:creationId xmlns:a16="http://schemas.microsoft.com/office/drawing/2014/main" id="{7490AC41-FAA3-AFF2-A22C-73594CC6EA8F}"/>
              </a:ext>
            </a:extLst>
          </p:cNvPr>
          <p:cNvSpPr>
            <a:spLocks noGrp="1"/>
          </p:cNvSpPr>
          <p:nvPr>
            <p:ph type="body" sz="quarter" idx="11"/>
          </p:nvPr>
        </p:nvSpPr>
        <p:spPr/>
        <p:txBody>
          <a:bodyPr/>
          <a:lstStyle/>
          <a:p>
            <a:endParaRPr lang="de-DE"/>
          </a:p>
        </p:txBody>
      </p:sp>
      <p:graphicFrame>
        <p:nvGraphicFramePr>
          <p:cNvPr id="4" name="Tabelle 3">
            <a:extLst>
              <a:ext uri="{FF2B5EF4-FFF2-40B4-BE49-F238E27FC236}">
                <a16:creationId xmlns:a16="http://schemas.microsoft.com/office/drawing/2014/main" id="{0DB277D3-43A0-BA40-D6C1-5F3703302298}"/>
              </a:ext>
            </a:extLst>
          </p:cNvPr>
          <p:cNvGraphicFramePr>
            <a:graphicFrameLocks noGrp="1"/>
          </p:cNvGraphicFramePr>
          <p:nvPr>
            <p:extLst>
              <p:ext uri="{D42A27DB-BD31-4B8C-83A1-F6EECF244321}">
                <p14:modId xmlns:p14="http://schemas.microsoft.com/office/powerpoint/2010/main" val="732316420"/>
              </p:ext>
            </p:extLst>
          </p:nvPr>
        </p:nvGraphicFramePr>
        <p:xfrm>
          <a:off x="200472" y="1441247"/>
          <a:ext cx="7488832" cy="1855470"/>
        </p:xfrm>
        <a:graphic>
          <a:graphicData uri="http://schemas.openxmlformats.org/drawingml/2006/table">
            <a:tbl>
              <a:tblPr>
                <a:tableStyleId>{5C22544A-7EE6-4342-B048-85BDC9FD1C3A}</a:tableStyleId>
              </a:tblPr>
              <a:tblGrid>
                <a:gridCol w="7488832">
                  <a:extLst>
                    <a:ext uri="{9D8B030D-6E8A-4147-A177-3AD203B41FA5}">
                      <a16:colId xmlns:a16="http://schemas.microsoft.com/office/drawing/2014/main" val="3841664737"/>
                    </a:ext>
                  </a:extLst>
                </a:gridCol>
              </a:tblGrid>
              <a:tr h="265141">
                <a:tc>
                  <a:txBody>
                    <a:bodyPr/>
                    <a:lstStyle/>
                    <a:p>
                      <a:r>
                        <a:rPr lang="de-DE" sz="1600" dirty="0">
                          <a:effectLst/>
                        </a:rPr>
                        <a:t>V</a:t>
                      </a:r>
                      <a:r>
                        <a:rPr lang="de-DE" sz="1600" baseline="-25000" dirty="0">
                          <a:effectLst/>
                        </a:rPr>
                        <a:t>Karton</a:t>
                      </a:r>
                      <a:r>
                        <a:rPr lang="de-DE" sz="1600" dirty="0">
                          <a:effectLst/>
                        </a:rPr>
                        <a:t> = 4032 cm</a:t>
                      </a:r>
                      <a:r>
                        <a:rPr lang="de-DE" sz="1600" baseline="30000" dirty="0">
                          <a:effectLst/>
                        </a:rPr>
                        <a:t>3</a:t>
                      </a:r>
                      <a:endParaRPr lang="de-DE" sz="1600" dirty="0">
                        <a:solidFill>
                          <a:srgbClr val="000000"/>
                        </a:solidFill>
                        <a:effectLst/>
                        <a:latin typeface="Arial" panose="020B0604020202020204" pitchFamily="34" charset="0"/>
                        <a:ea typeface="Times New Roman" panose="02020603050405020304" pitchFamily="18" charset="0"/>
                      </a:endParaRPr>
                    </a:p>
                  </a:txBody>
                  <a:tcPr marL="36195" marR="36195" marT="36195" marB="36195" anchor="ctr">
                    <a:noFill/>
                  </a:tcPr>
                </a:tc>
                <a:extLst>
                  <a:ext uri="{0D108BD9-81ED-4DB2-BD59-A6C34878D82A}">
                    <a16:rowId xmlns:a16="http://schemas.microsoft.com/office/drawing/2014/main" val="2924514576"/>
                  </a:ext>
                </a:extLst>
              </a:tr>
              <a:tr h="469587">
                <a:tc>
                  <a:txBody>
                    <a:bodyPr/>
                    <a:lstStyle/>
                    <a:p>
                      <a:r>
                        <a:rPr lang="de-DE" sz="1600" dirty="0">
                          <a:effectLst/>
                        </a:rPr>
                        <a:t>r = 2,86 cm</a:t>
                      </a:r>
                    </a:p>
                    <a:p>
                      <a:r>
                        <a:rPr lang="de-DE" sz="1600" dirty="0">
                          <a:effectLst/>
                        </a:rPr>
                        <a:t>V</a:t>
                      </a:r>
                      <a:r>
                        <a:rPr lang="de-DE" sz="1600" baseline="-25000" dirty="0">
                          <a:effectLst/>
                        </a:rPr>
                        <a:t>Kugel</a:t>
                      </a:r>
                      <a:r>
                        <a:rPr lang="de-DE" sz="1600" dirty="0">
                          <a:effectLst/>
                        </a:rPr>
                        <a:t> ≈ 98 cm</a:t>
                      </a:r>
                      <a:r>
                        <a:rPr lang="de-DE" sz="1600" baseline="30000" dirty="0">
                          <a:effectLst/>
                        </a:rPr>
                        <a:t>3</a:t>
                      </a:r>
                      <a:endParaRPr lang="de-DE" sz="1600" dirty="0">
                        <a:solidFill>
                          <a:srgbClr val="000000"/>
                        </a:solidFill>
                        <a:effectLst/>
                        <a:latin typeface="Arial" panose="020B0604020202020204" pitchFamily="34" charset="0"/>
                        <a:ea typeface="Times New Roman" panose="02020603050405020304" pitchFamily="18" charset="0"/>
                      </a:endParaRPr>
                    </a:p>
                  </a:txBody>
                  <a:tcPr marL="36195" marR="36195" marT="36195" marB="36195">
                    <a:noFill/>
                  </a:tcPr>
                </a:tc>
                <a:extLst>
                  <a:ext uri="{0D108BD9-81ED-4DB2-BD59-A6C34878D82A}">
                    <a16:rowId xmlns:a16="http://schemas.microsoft.com/office/drawing/2014/main" val="3399689045"/>
                  </a:ext>
                </a:extLst>
              </a:tr>
              <a:tr h="265141">
                <a:tc>
                  <a:txBody>
                    <a:bodyPr/>
                    <a:lstStyle/>
                    <a:p>
                      <a:r>
                        <a:rPr lang="de-DE" sz="1600" dirty="0">
                          <a:effectLst/>
                        </a:rPr>
                        <a:t>16 ∙ V = 1568 cm</a:t>
                      </a:r>
                      <a:r>
                        <a:rPr lang="de-DE" sz="1600" baseline="30000" dirty="0">
                          <a:effectLst/>
                        </a:rPr>
                        <a:t>3</a:t>
                      </a:r>
                      <a:endParaRPr lang="de-DE" sz="1600" dirty="0">
                        <a:solidFill>
                          <a:srgbClr val="000000"/>
                        </a:solidFill>
                        <a:effectLst/>
                        <a:latin typeface="Arial" panose="020B0604020202020204" pitchFamily="34" charset="0"/>
                        <a:ea typeface="Times New Roman" panose="02020603050405020304" pitchFamily="18" charset="0"/>
                      </a:endParaRPr>
                    </a:p>
                  </a:txBody>
                  <a:tcPr marL="36195" marR="36195" marT="36195" marB="36195" anchor="ctr">
                    <a:noFill/>
                  </a:tcPr>
                </a:tc>
                <a:extLst>
                  <a:ext uri="{0D108BD9-81ED-4DB2-BD59-A6C34878D82A}">
                    <a16:rowId xmlns:a16="http://schemas.microsoft.com/office/drawing/2014/main" val="761170297"/>
                  </a:ext>
                </a:extLst>
              </a:tr>
              <a:tr h="265141">
                <a:tc>
                  <a:txBody>
                    <a:bodyPr/>
                    <a:lstStyle/>
                    <a:p>
                      <a:r>
                        <a:rPr lang="de-DE" sz="1600" dirty="0">
                          <a:effectLst/>
                        </a:rPr>
                        <a:t>4032 cm</a:t>
                      </a:r>
                      <a:r>
                        <a:rPr lang="de-DE" sz="1600" baseline="30000" dirty="0">
                          <a:effectLst/>
                        </a:rPr>
                        <a:t>3</a:t>
                      </a:r>
                      <a:r>
                        <a:rPr lang="de-DE" sz="1600" dirty="0">
                          <a:effectLst/>
                        </a:rPr>
                        <a:t> − 1568 cm</a:t>
                      </a:r>
                      <a:r>
                        <a:rPr lang="de-DE" sz="1600" baseline="30000" dirty="0">
                          <a:effectLst/>
                        </a:rPr>
                        <a:t>3</a:t>
                      </a:r>
                      <a:r>
                        <a:rPr lang="de-DE" sz="1600" dirty="0">
                          <a:effectLst/>
                        </a:rPr>
                        <a:t> = 2464 cm</a:t>
                      </a:r>
                      <a:r>
                        <a:rPr lang="de-DE" sz="1600" baseline="30000" dirty="0">
                          <a:effectLst/>
                        </a:rPr>
                        <a:t>3</a:t>
                      </a:r>
                      <a:endParaRPr lang="de-DE" sz="1600" dirty="0">
                        <a:solidFill>
                          <a:srgbClr val="000000"/>
                        </a:solidFill>
                        <a:effectLst/>
                        <a:latin typeface="Arial" panose="020B0604020202020204" pitchFamily="34" charset="0"/>
                        <a:ea typeface="Times New Roman" panose="02020603050405020304" pitchFamily="18" charset="0"/>
                      </a:endParaRPr>
                    </a:p>
                  </a:txBody>
                  <a:tcPr marL="36195" marR="36195" marT="36195" marB="36195" anchor="ctr">
                    <a:noFill/>
                  </a:tcPr>
                </a:tc>
                <a:extLst>
                  <a:ext uri="{0D108BD9-81ED-4DB2-BD59-A6C34878D82A}">
                    <a16:rowId xmlns:a16="http://schemas.microsoft.com/office/drawing/2014/main" val="999467013"/>
                  </a:ext>
                </a:extLst>
              </a:tr>
              <a:tr h="290696">
                <a:tc>
                  <a:txBody>
                    <a:bodyPr/>
                    <a:lstStyle/>
                    <a:p>
                      <a:endParaRPr lang="de-DE" sz="1800" dirty="0">
                        <a:solidFill>
                          <a:srgbClr val="000000"/>
                        </a:solidFill>
                        <a:effectLst/>
                        <a:latin typeface="Arial" panose="020B0604020202020204" pitchFamily="34" charset="0"/>
                        <a:ea typeface="Times New Roman" panose="02020603050405020304" pitchFamily="18" charset="0"/>
                      </a:endParaRPr>
                    </a:p>
                  </a:txBody>
                  <a:tcPr marL="36195" marR="36195" marT="36195" marB="36195" anchor="ctr">
                    <a:noFill/>
                  </a:tcPr>
                </a:tc>
                <a:extLst>
                  <a:ext uri="{0D108BD9-81ED-4DB2-BD59-A6C34878D82A}">
                    <a16:rowId xmlns:a16="http://schemas.microsoft.com/office/drawing/2014/main" val="219475712"/>
                  </a:ext>
                </a:extLst>
              </a:tr>
            </a:tbl>
          </a:graphicData>
        </a:graphic>
      </p:graphicFrame>
      <p:pic>
        <p:nvPicPr>
          <p:cNvPr id="6" name="Grafik 5" descr="Ein Bild, das Text, Schrift, Screenshot, Quittung enthält.&#10;&#10;Automatisch generierte Beschreibung">
            <a:extLst>
              <a:ext uri="{FF2B5EF4-FFF2-40B4-BE49-F238E27FC236}">
                <a16:creationId xmlns:a16="http://schemas.microsoft.com/office/drawing/2014/main" id="{09D3BE42-5263-84CE-EE2A-D0BF1532C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48" y="3582881"/>
            <a:ext cx="5114469" cy="2470386"/>
          </a:xfrm>
          <a:prstGeom prst="rect">
            <a:avLst/>
          </a:prstGeom>
        </p:spPr>
      </p:pic>
      <p:sp>
        <p:nvSpPr>
          <p:cNvPr id="7" name="Fußzeilenplatzhalter 5">
            <a:extLst>
              <a:ext uri="{FF2B5EF4-FFF2-40B4-BE49-F238E27FC236}">
                <a16:creationId xmlns:a16="http://schemas.microsoft.com/office/drawing/2014/main" id="{0ED7D426-4175-C4B2-E26D-D019B23BA8AF}"/>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5" name="Titel 3">
            <a:extLst>
              <a:ext uri="{FF2B5EF4-FFF2-40B4-BE49-F238E27FC236}">
                <a16:creationId xmlns:a16="http://schemas.microsoft.com/office/drawing/2014/main" id="{669DAFA4-88B4-72D8-84E8-CEBA4841FAE9}"/>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10</a:t>
            </a:r>
          </a:p>
        </p:txBody>
      </p:sp>
    </p:spTree>
    <p:extLst>
      <p:ext uri="{BB962C8B-B14F-4D97-AF65-F5344CB8AC3E}">
        <p14:creationId xmlns:p14="http://schemas.microsoft.com/office/powerpoint/2010/main" val="1178698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4B7291D-0645-7A9B-4546-BF2792892B4C}"/>
              </a:ext>
            </a:extLst>
          </p:cNvPr>
          <p:cNvSpPr>
            <a:spLocks noGrp="1"/>
          </p:cNvSpPr>
          <p:nvPr>
            <p:ph idx="1"/>
          </p:nvPr>
        </p:nvSpPr>
        <p:spPr>
          <a:xfrm>
            <a:off x="87739" y="1045049"/>
            <a:ext cx="9203968" cy="5192121"/>
          </a:xfrm>
        </p:spPr>
        <p:txBody>
          <a:bodyPr/>
          <a:lstStyle/>
          <a:p>
            <a:pPr>
              <a:spcBef>
                <a:spcPts val="0"/>
              </a:spcBef>
            </a:pPr>
            <a:r>
              <a:rPr lang="de-DE" sz="1600" b="1" dirty="0"/>
              <a:t>Aufgabe 1 </a:t>
            </a:r>
            <a:r>
              <a:rPr lang="de-DE" sz="1600" dirty="0">
                <a:solidFill>
                  <a:schemeClr val="tx1"/>
                </a:solidFill>
              </a:rPr>
              <a:t>[MSA </a:t>
            </a:r>
            <a:r>
              <a:rPr lang="de-DE" sz="1600" dirty="0"/>
              <a:t>2008 N A6]</a:t>
            </a:r>
          </a:p>
          <a:p>
            <a:pPr marL="0">
              <a:spcBef>
                <a:spcPts val="0"/>
              </a:spcBef>
            </a:pPr>
            <a:r>
              <a:rPr lang="de-DE" sz="1600" dirty="0">
                <a:solidFill>
                  <a:srgbClr val="000000"/>
                </a:solidFill>
                <a:effectLst/>
                <a:ea typeface="Times New Roman" panose="02020603050405020304" pitchFamily="18" charset="0"/>
              </a:rPr>
              <a:t>Für eine Parkanlage werden 20 Betonpfeiler benötigt. Jeder Betonpfeiler besteht </a:t>
            </a:r>
          </a:p>
          <a:p>
            <a:pPr marL="0">
              <a:spcBef>
                <a:spcPts val="0"/>
              </a:spcBef>
            </a:pPr>
            <a:r>
              <a:rPr lang="de-DE" sz="1600" dirty="0">
                <a:solidFill>
                  <a:srgbClr val="000000"/>
                </a:solidFill>
                <a:effectLst/>
                <a:ea typeface="Times New Roman" panose="02020603050405020304" pitchFamily="18" charset="0"/>
              </a:rPr>
              <a:t>aus einem Zylinder mit passgenau aufgesetzter Halbkugel. </a:t>
            </a:r>
          </a:p>
          <a:p>
            <a:pPr marL="0">
              <a:spcBef>
                <a:spcPts val="0"/>
              </a:spcBef>
            </a:pPr>
            <a:r>
              <a:rPr lang="de-DE" sz="1600" dirty="0">
                <a:solidFill>
                  <a:srgbClr val="000000"/>
                </a:solidFill>
                <a:effectLst/>
                <a:ea typeface="Times New Roman" panose="02020603050405020304" pitchFamily="18" charset="0"/>
              </a:rPr>
              <a:t>Der zylinderförmige Teil ist 130 cm hoch und hat einen Durchmesser von 30 cm.</a:t>
            </a:r>
          </a:p>
          <a:p>
            <a:pPr>
              <a:spcBef>
                <a:spcPts val="0"/>
              </a:spcBef>
              <a:spcAft>
                <a:spcPts val="600"/>
              </a:spcAft>
            </a:pPr>
            <a:endParaRPr lang="de-DE" sz="500" dirty="0">
              <a:solidFill>
                <a:srgbClr val="000000"/>
              </a:solidFill>
              <a:effectLst/>
              <a:ea typeface="Times New Roman" panose="02020603050405020304" pitchFamily="18" charset="0"/>
            </a:endParaRPr>
          </a:p>
          <a:p>
            <a:pPr marL="228600" indent="-228600">
              <a:spcBef>
                <a:spcPts val="0"/>
              </a:spcBef>
              <a:spcAft>
                <a:spcPts val="600"/>
              </a:spcAft>
            </a:pPr>
            <a:r>
              <a:rPr lang="de-DE" sz="1600" dirty="0">
                <a:solidFill>
                  <a:srgbClr val="000000"/>
                </a:solidFill>
                <a:effectLst/>
                <a:ea typeface="Times New Roman" panose="02020603050405020304" pitchFamily="18" charset="0"/>
              </a:rPr>
              <a:t>*a) Berechne, wie viel m³ Beton für die Betonpfeiler </a:t>
            </a:r>
            <a:r>
              <a:rPr lang="de-DE" sz="1600" dirty="0">
                <a:solidFill>
                  <a:srgbClr val="000000"/>
                </a:solidFill>
                <a:ea typeface="Times New Roman" panose="02020603050405020304" pitchFamily="18" charset="0"/>
              </a:rPr>
              <a:t>insgesamt benötigt wird.</a:t>
            </a:r>
            <a:endParaRPr lang="de-DE" sz="1600" dirty="0">
              <a:solidFill>
                <a:srgbClr val="000000"/>
              </a:solidFill>
              <a:effectLst/>
              <a:ea typeface="Times New Roman" panose="02020603050405020304" pitchFamily="18" charset="0"/>
            </a:endParaRPr>
          </a:p>
          <a:p>
            <a:pPr marL="0">
              <a:spcBef>
                <a:spcPts val="0"/>
              </a:spcBef>
            </a:pPr>
            <a:r>
              <a:rPr lang="de-DE" sz="1600" dirty="0">
                <a:solidFill>
                  <a:srgbClr val="000000"/>
                </a:solidFill>
                <a:effectLst/>
                <a:ea typeface="Times New Roman" panose="02020603050405020304" pitchFamily="18" charset="0"/>
              </a:rPr>
              <a:t>*b) Beim Aufstellen werden die Betonpfeiler 70 cm tief in die Erde eingelassen.                                                  Der aus dem Boden herausragende Teil soll mit blauer Farbe gestrichen werden. </a:t>
            </a:r>
            <a:endParaRPr lang="de-DE" sz="1600" dirty="0">
              <a:solidFill>
                <a:srgbClr val="000000"/>
              </a:solidFill>
              <a:ea typeface="Times New Roman" panose="02020603050405020304" pitchFamily="18" charset="0"/>
            </a:endParaRPr>
          </a:p>
          <a:p>
            <a:pPr marL="0">
              <a:spcBef>
                <a:spcPts val="0"/>
              </a:spcBef>
            </a:pPr>
            <a:r>
              <a:rPr lang="de-DE" sz="1600" dirty="0">
                <a:solidFill>
                  <a:srgbClr val="000000"/>
                </a:solidFill>
                <a:effectLst/>
                <a:ea typeface="Times New Roman" panose="02020603050405020304" pitchFamily="18" charset="0"/>
              </a:rPr>
              <a:t>1 Liter Farbe reicht für 3 m². Berechne, wie viele Liter Farbe für die 20 Betonpfeiler </a:t>
            </a:r>
          </a:p>
          <a:p>
            <a:pPr marL="0">
              <a:spcBef>
                <a:spcPts val="0"/>
              </a:spcBef>
            </a:pPr>
            <a:r>
              <a:rPr lang="de-DE" sz="1600" dirty="0">
                <a:solidFill>
                  <a:srgbClr val="000000"/>
                </a:solidFill>
                <a:effectLst/>
                <a:ea typeface="Times New Roman" panose="02020603050405020304" pitchFamily="18" charset="0"/>
              </a:rPr>
              <a:t>gekauft werden müssen.</a:t>
            </a:r>
          </a:p>
          <a:p>
            <a:pPr marL="0" indent="0">
              <a:spcBef>
                <a:spcPts val="0"/>
              </a:spcBef>
              <a:buNone/>
            </a:pPr>
            <a:endParaRPr lang="de-DE" sz="1600" dirty="0"/>
          </a:p>
          <a:p>
            <a:endParaRPr lang="de-DE" dirty="0"/>
          </a:p>
        </p:txBody>
      </p:sp>
      <p:sp>
        <p:nvSpPr>
          <p:cNvPr id="3" name="Textplatzhalter 2">
            <a:extLst>
              <a:ext uri="{FF2B5EF4-FFF2-40B4-BE49-F238E27FC236}">
                <a16:creationId xmlns:a16="http://schemas.microsoft.com/office/drawing/2014/main" id="{78CF0347-1C10-36F0-70C3-704F4646E902}"/>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00D412C2-E5F1-6780-E79C-599252329299}"/>
              </a:ext>
            </a:extLst>
          </p:cNvPr>
          <p:cNvSpPr>
            <a:spLocks noGrp="1"/>
          </p:cNvSpPr>
          <p:nvPr>
            <p:ph type="title"/>
          </p:nvPr>
        </p:nvSpPr>
        <p:spPr/>
        <p:txBody>
          <a:bodyPr/>
          <a:lstStyle/>
          <a:p>
            <a:r>
              <a:rPr lang="de-DE" dirty="0"/>
              <a:t>Volumina und Oberfläche</a:t>
            </a:r>
          </a:p>
        </p:txBody>
      </p:sp>
      <p:pic>
        <p:nvPicPr>
          <p:cNvPr id="25" name="Grafik 24">
            <a:extLst>
              <a:ext uri="{FF2B5EF4-FFF2-40B4-BE49-F238E27FC236}">
                <a16:creationId xmlns:a16="http://schemas.microsoft.com/office/drawing/2014/main" id="{92513A96-DC0B-8693-57BD-6B62CD7F17C1}"/>
              </a:ext>
            </a:extLst>
          </p:cNvPr>
          <p:cNvPicPr>
            <a:picLocks noChangeAspect="1"/>
          </p:cNvPicPr>
          <p:nvPr/>
        </p:nvPicPr>
        <p:blipFill>
          <a:blip r:embed="rId2"/>
          <a:stretch>
            <a:fillRect/>
          </a:stretch>
        </p:blipFill>
        <p:spPr>
          <a:xfrm>
            <a:off x="7081545" y="1440441"/>
            <a:ext cx="2031522" cy="2243139"/>
          </a:xfrm>
          <a:prstGeom prst="rect">
            <a:avLst/>
          </a:prstGeom>
        </p:spPr>
      </p:pic>
      <p:sp>
        <p:nvSpPr>
          <p:cNvPr id="28" name="Fußzeilenplatzhalter 5">
            <a:extLst>
              <a:ext uri="{FF2B5EF4-FFF2-40B4-BE49-F238E27FC236}">
                <a16:creationId xmlns:a16="http://schemas.microsoft.com/office/drawing/2014/main" id="{84007CC2-0063-49F2-3C3E-BEFCBCC552FA}"/>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29" name="Titel 3">
            <a:extLst>
              <a:ext uri="{FF2B5EF4-FFF2-40B4-BE49-F238E27FC236}">
                <a16:creationId xmlns:a16="http://schemas.microsoft.com/office/drawing/2014/main" id="{1E653928-550D-55DC-0DED-7D0C4B167744}"/>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p:grpSp>
        <p:nvGrpSpPr>
          <p:cNvPr id="5" name="Knopf1">
            <a:extLst>
              <a:ext uri="{FF2B5EF4-FFF2-40B4-BE49-F238E27FC236}">
                <a16:creationId xmlns:a16="http://schemas.microsoft.com/office/drawing/2014/main" id="{D2E3FC5B-B9A6-AA44-4AB6-A8BE0B71DF4E}"/>
              </a:ext>
            </a:extLst>
          </p:cNvPr>
          <p:cNvGrpSpPr/>
          <p:nvPr/>
        </p:nvGrpSpPr>
        <p:grpSpPr>
          <a:xfrm>
            <a:off x="9383011" y="1045049"/>
            <a:ext cx="525690" cy="504000"/>
            <a:chOff x="8550142" y="4941168"/>
            <a:chExt cx="593858" cy="576064"/>
          </a:xfrm>
          <a:solidFill>
            <a:schemeClr val="accent1"/>
          </a:solidFill>
        </p:grpSpPr>
        <p:sp>
          <p:nvSpPr>
            <p:cNvPr id="7" name="Rechteck 6">
              <a:extLst>
                <a:ext uri="{FF2B5EF4-FFF2-40B4-BE49-F238E27FC236}">
                  <a16:creationId xmlns:a16="http://schemas.microsoft.com/office/drawing/2014/main" id="{92324E11-04CF-FB5F-1339-FCFDE2BFC5A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Ellipse 7">
              <a:extLst>
                <a:ext uri="{FF2B5EF4-FFF2-40B4-BE49-F238E27FC236}">
                  <a16:creationId xmlns:a16="http://schemas.microsoft.com/office/drawing/2014/main" id="{9B3E5F2A-90C2-6F78-2F66-32694653FEF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9" name="Hilfe 1 Grafik">
            <a:extLst>
              <a:ext uri="{FF2B5EF4-FFF2-40B4-BE49-F238E27FC236}">
                <a16:creationId xmlns:a16="http://schemas.microsoft.com/office/drawing/2014/main" id="{78E9C63E-85CE-D8BA-5714-5FC122BDF8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76101" y="965340"/>
            <a:ext cx="7829600" cy="4458304"/>
          </a:xfrm>
          <a:prstGeom prst="rect">
            <a:avLst/>
          </a:prstGeom>
          <a:effectLst>
            <a:glow rad="190500">
              <a:schemeClr val="accent1">
                <a:lumMod val="20000"/>
                <a:lumOff val="80000"/>
                <a:alpha val="85000"/>
              </a:schemeClr>
            </a:glow>
            <a:softEdge rad="0"/>
          </a:effectLst>
        </p:spPr>
      </p:pic>
      <p:grpSp>
        <p:nvGrpSpPr>
          <p:cNvPr id="6" name="Knopf4">
            <a:extLst>
              <a:ext uri="{FF2B5EF4-FFF2-40B4-BE49-F238E27FC236}">
                <a16:creationId xmlns:a16="http://schemas.microsoft.com/office/drawing/2014/main" id="{E27AD498-CB40-6226-57FF-7CD022BB3704}"/>
              </a:ext>
            </a:extLst>
          </p:cNvPr>
          <p:cNvGrpSpPr/>
          <p:nvPr/>
        </p:nvGrpSpPr>
        <p:grpSpPr>
          <a:xfrm>
            <a:off x="9383011" y="2942492"/>
            <a:ext cx="525690" cy="504000"/>
            <a:chOff x="8550142" y="4941168"/>
            <a:chExt cx="593858" cy="576064"/>
          </a:xfrm>
          <a:solidFill>
            <a:schemeClr val="accent1"/>
          </a:solidFill>
        </p:grpSpPr>
        <p:sp>
          <p:nvSpPr>
            <p:cNvPr id="10" name="Rechteck 9">
              <a:extLst>
                <a:ext uri="{FF2B5EF4-FFF2-40B4-BE49-F238E27FC236}">
                  <a16:creationId xmlns:a16="http://schemas.microsoft.com/office/drawing/2014/main" id="{72063FAB-1422-3D43-AF9F-481BE853A9B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Ellipse 19">
              <a:extLst>
                <a:ext uri="{FF2B5EF4-FFF2-40B4-BE49-F238E27FC236}">
                  <a16:creationId xmlns:a16="http://schemas.microsoft.com/office/drawing/2014/main" id="{4918E8AD-FC21-F5F7-FC74-DEB3B16C9BF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Hilfe 4 Grafik">
            <a:extLst>
              <a:ext uri="{FF2B5EF4-FFF2-40B4-BE49-F238E27FC236}">
                <a16:creationId xmlns:a16="http://schemas.microsoft.com/office/drawing/2014/main" id="{E62A7778-3592-24F3-FEF6-1D92B39FA8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292419"/>
            <a:ext cx="7905986" cy="4477029"/>
          </a:xfrm>
          <a:prstGeom prst="rect">
            <a:avLst/>
          </a:prstGeom>
          <a:effectLst>
            <a:glow rad="190500">
              <a:schemeClr val="accent1">
                <a:lumMod val="20000"/>
                <a:lumOff val="80000"/>
                <a:alpha val="85000"/>
              </a:schemeClr>
            </a:glow>
          </a:effectLst>
        </p:spPr>
      </p:pic>
      <p:grpSp>
        <p:nvGrpSpPr>
          <p:cNvPr id="13" name="Knopf6">
            <a:extLst>
              <a:ext uri="{FF2B5EF4-FFF2-40B4-BE49-F238E27FC236}">
                <a16:creationId xmlns:a16="http://schemas.microsoft.com/office/drawing/2014/main" id="{88F3E488-FF19-7D73-A40E-E582F0662FB9}"/>
              </a:ext>
            </a:extLst>
          </p:cNvPr>
          <p:cNvGrpSpPr/>
          <p:nvPr/>
        </p:nvGrpSpPr>
        <p:grpSpPr>
          <a:xfrm>
            <a:off x="9383011" y="4207454"/>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538166C2-0ADA-B315-296B-3ADFAEBEA29A}"/>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13">
              <a:extLst>
                <a:ext uri="{FF2B5EF4-FFF2-40B4-BE49-F238E27FC236}">
                  <a16:creationId xmlns:a16="http://schemas.microsoft.com/office/drawing/2014/main" id="{FDCCE4E4-8513-452D-0ADD-05EB8A444ED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6" name="Hilfe 6 Grafik">
            <a:extLst>
              <a:ext uri="{FF2B5EF4-FFF2-40B4-BE49-F238E27FC236}">
                <a16:creationId xmlns:a16="http://schemas.microsoft.com/office/drawing/2014/main" id="{47613382-3991-3D65-EE71-CB9D7BB9BD4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grpSp>
        <p:nvGrpSpPr>
          <p:cNvPr id="17" name="Knopf 9">
            <a:extLst>
              <a:ext uri="{FF2B5EF4-FFF2-40B4-BE49-F238E27FC236}">
                <a16:creationId xmlns:a16="http://schemas.microsoft.com/office/drawing/2014/main" id="{6D7E32C9-1102-6D5E-6720-96EBF36EE979}"/>
              </a:ext>
            </a:extLst>
          </p:cNvPr>
          <p:cNvGrpSpPr/>
          <p:nvPr/>
        </p:nvGrpSpPr>
        <p:grpSpPr>
          <a:xfrm>
            <a:off x="9384140" y="6104896"/>
            <a:ext cx="513769" cy="504000"/>
            <a:chOff x="9312680" y="5062255"/>
            <a:chExt cx="580391" cy="576064"/>
          </a:xfrm>
          <a:solidFill>
            <a:schemeClr val="accent1"/>
          </a:solidFill>
        </p:grpSpPr>
        <p:sp>
          <p:nvSpPr>
            <p:cNvPr id="18" name="Rechteck 17">
              <a:extLst>
                <a:ext uri="{FF2B5EF4-FFF2-40B4-BE49-F238E27FC236}">
                  <a16:creationId xmlns:a16="http://schemas.microsoft.com/office/drawing/2014/main" id="{D4A4303B-B772-6556-ACA1-BCEB347B4A63}"/>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Knop9">
              <a:extLst>
                <a:ext uri="{FF2B5EF4-FFF2-40B4-BE49-F238E27FC236}">
                  <a16:creationId xmlns:a16="http://schemas.microsoft.com/office/drawing/2014/main" id="{CCAAFED0-D67A-675B-52A6-8BBF861840F1}"/>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pic>
        <p:nvPicPr>
          <p:cNvPr id="20" name="Hilfe 9 Grafik">
            <a:extLst>
              <a:ext uri="{FF2B5EF4-FFF2-40B4-BE49-F238E27FC236}">
                <a16:creationId xmlns:a16="http://schemas.microsoft.com/office/drawing/2014/main" id="{8E7110B9-75D6-7CB8-7B89-F9F342F34C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6719" y="2183545"/>
            <a:ext cx="7900747" cy="447668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938265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641E-7 -7.40741E-7 L -0.88093 -7.40741E-7 " pathEditMode="relative" rAng="0" ptsTypes="AA">
                                      <p:cBhvr>
                                        <p:cTn id="6" dur="2000" fill="hold"/>
                                        <p:tgtEl>
                                          <p:spTgt spid="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7.40741E-7 L 2.5641E-7 -7.40741E-7 " pathEditMode="relative" rAng="0" ptsTypes="AA">
                                      <p:cBhvr>
                                        <p:cTn id="10" dur="2000" fill="hold"/>
                                        <p:tgtEl>
                                          <p:spTgt spid="9"/>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4.81481E-6 L -0.88093 -4.81481E-6 " pathEditMode="relative" rAng="0" ptsTypes="AA">
                                      <p:cBhvr>
                                        <p:cTn id="15" dur="2000" fill="hold"/>
                                        <p:tgtEl>
                                          <p:spTgt spid="12"/>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81481E-6 L -4.35897E-6 -4.81481E-6 " pathEditMode="relative" rAng="0" ptsTypes="AA">
                                      <p:cBhvr>
                                        <p:cTn id="19" dur="2000" fill="hold"/>
                                        <p:tgtEl>
                                          <p:spTgt spid="12"/>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2.82051E-6 3.33333E-6 L -0.88093 3.33333E-6 " pathEditMode="relative" rAng="0" ptsTypes="AA">
                                      <p:cBhvr>
                                        <p:cTn id="24" dur="2000" fill="hold"/>
                                        <p:tgtEl>
                                          <p:spTgt spid="16"/>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3.33333E-6 L 2.82051E-6 3.33333E-6 " pathEditMode="relative" rAng="0" ptsTypes="AA">
                                      <p:cBhvr>
                                        <p:cTn id="28"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4.10256E-6 4.07407E-6 L -0.88093 4.07407E-6 " pathEditMode="relative" rAng="0" ptsTypes="AA">
                                      <p:cBhvr>
                                        <p:cTn id="33" dur="2000" fill="hold"/>
                                        <p:tgtEl>
                                          <p:spTgt spid="20"/>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4.07407E-6 L -4.10256E-6 4.07407E-6 " pathEditMode="relative" rAng="0" ptsTypes="AA">
                                      <p:cBhvr>
                                        <p:cTn id="37" dur="2000" fill="hold"/>
                                        <p:tgtEl>
                                          <p:spTgt spid="20"/>
                                        </p:tgtEl>
                                        <p:attrNameLst>
                                          <p:attrName>ppt_x</p:attrName>
                                          <p:attrName>ppt_y</p:attrName>
                                        </p:attrNameLst>
                                      </p:cBhvr>
                                      <p:rCtr x="44038" y="0"/>
                                    </p:animMotion>
                                  </p:childTnLst>
                                </p:cTn>
                              </p:par>
                            </p:childTnLst>
                          </p:cTn>
                        </p:par>
                      </p:childTnLst>
                    </p:cTn>
                  </p:par>
                </p:childTnLst>
              </p:cTn>
              <p:nextCondLst>
                <p:cond evt="onClick" delay="0">
                  <p:tgtEl>
                    <p:spTgt spid="1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8ED728C-0410-8A9E-DDA2-4DFCF879B67E}"/>
              </a:ext>
            </a:extLst>
          </p:cNvPr>
          <p:cNvSpPr>
            <a:spLocks noGrp="1"/>
          </p:cNvSpPr>
          <p:nvPr>
            <p:ph idx="4294967295"/>
          </p:nvPr>
        </p:nvSpPr>
        <p:spPr>
          <a:xfrm>
            <a:off x="87739" y="1052736"/>
            <a:ext cx="9205200" cy="5188422"/>
          </a:xfrm>
        </p:spPr>
        <p:txBody>
          <a:bodyPr/>
          <a:lstStyle/>
          <a:p>
            <a:r>
              <a:rPr lang="de-DE" sz="1600" b="1" dirty="0"/>
              <a:t>Aufgabe 1 </a:t>
            </a:r>
            <a:r>
              <a:rPr lang="de-DE" sz="1600" dirty="0">
                <a:solidFill>
                  <a:schemeClr val="tx1"/>
                </a:solidFill>
              </a:rPr>
              <a:t>[MSA </a:t>
            </a:r>
            <a:r>
              <a:rPr lang="de-DE" sz="1600" dirty="0"/>
              <a:t>2008 N A6]</a:t>
            </a:r>
            <a:r>
              <a:rPr lang="de-DE" sz="1600" b="1" dirty="0"/>
              <a:t> </a:t>
            </a:r>
          </a:p>
          <a:p>
            <a:r>
              <a:rPr lang="de-DE" sz="1800" dirty="0"/>
              <a:t>a)					</a:t>
            </a:r>
          </a:p>
          <a:p>
            <a:endParaRPr lang="de-DE" dirty="0"/>
          </a:p>
          <a:p>
            <a:endParaRPr lang="de-DE" sz="1800" dirty="0"/>
          </a:p>
          <a:p>
            <a:endParaRPr lang="de-DE" dirty="0"/>
          </a:p>
          <a:p>
            <a:endParaRPr lang="de-DE" sz="1800" dirty="0"/>
          </a:p>
          <a:p>
            <a:endParaRPr lang="de-DE" dirty="0"/>
          </a:p>
          <a:p>
            <a:endParaRPr lang="de-DE" sz="1800" dirty="0"/>
          </a:p>
          <a:p>
            <a:r>
              <a:rPr lang="de-DE" sz="1800" dirty="0"/>
              <a:t>b)    </a:t>
            </a:r>
          </a:p>
          <a:p>
            <a:endParaRPr lang="de-DE" dirty="0"/>
          </a:p>
        </p:txBody>
      </p:sp>
      <p:sp>
        <p:nvSpPr>
          <p:cNvPr id="3" name="Textplatzhalter 2">
            <a:extLst>
              <a:ext uri="{FF2B5EF4-FFF2-40B4-BE49-F238E27FC236}">
                <a16:creationId xmlns:a16="http://schemas.microsoft.com/office/drawing/2014/main" id="{E57DE051-6DFF-2B81-EC88-1AE153F45624}"/>
              </a:ext>
            </a:extLst>
          </p:cNvPr>
          <p:cNvSpPr>
            <a:spLocks noGrp="1"/>
          </p:cNvSpPr>
          <p:nvPr>
            <p:ph type="body" sz="quarter" idx="11"/>
          </p:nvPr>
        </p:nvSpPr>
        <p:spPr/>
        <p:txBody>
          <a:bodyPr/>
          <a:lstStyle/>
          <a:p>
            <a:endParaRPr lang="de-DE"/>
          </a:p>
        </p:txBody>
      </p:sp>
      <p:sp>
        <p:nvSpPr>
          <p:cNvPr id="19" name="Textfeld 18">
            <a:extLst>
              <a:ext uri="{FF2B5EF4-FFF2-40B4-BE49-F238E27FC236}">
                <a16:creationId xmlns:a16="http://schemas.microsoft.com/office/drawing/2014/main" id="{BC6CAC73-3773-6BD1-8AD6-E2346DB94FDE}"/>
              </a:ext>
            </a:extLst>
          </p:cNvPr>
          <p:cNvSpPr txBox="1"/>
          <p:nvPr/>
        </p:nvSpPr>
        <p:spPr>
          <a:xfrm>
            <a:off x="2864768" y="1628800"/>
            <a:ext cx="1728192" cy="369332"/>
          </a:xfrm>
          <a:prstGeom prst="rect">
            <a:avLst/>
          </a:prstGeom>
          <a:noFill/>
        </p:spPr>
        <p:txBody>
          <a:bodyPr wrap="square" rtlCol="0">
            <a:spAutoFit/>
          </a:bodyPr>
          <a:lstStyle/>
          <a:p>
            <a:endParaRPr lang="de-DE" dirty="0"/>
          </a:p>
        </p:txBody>
      </p:sp>
      <p:sp>
        <p:nvSpPr>
          <p:cNvPr id="6" name="Fußzeilenplatzhalter 5">
            <a:extLst>
              <a:ext uri="{FF2B5EF4-FFF2-40B4-BE49-F238E27FC236}">
                <a16:creationId xmlns:a16="http://schemas.microsoft.com/office/drawing/2014/main" id="{82D59B16-EB77-70FB-A607-64297540385F}"/>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5" name="Titel 3">
            <a:extLst>
              <a:ext uri="{FF2B5EF4-FFF2-40B4-BE49-F238E27FC236}">
                <a16:creationId xmlns:a16="http://schemas.microsoft.com/office/drawing/2014/main" id="{1D4691D7-96EA-15CC-0492-23C43153B290}"/>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p:pic>
        <p:nvPicPr>
          <p:cNvPr id="7" name="Grafik 6" descr="Ein Bild, das Text, Schrift, Screenshot, weiß enthält.&#10;&#10;Automatisch generierte Beschreibung">
            <a:extLst>
              <a:ext uri="{FF2B5EF4-FFF2-40B4-BE49-F238E27FC236}">
                <a16:creationId xmlns:a16="http://schemas.microsoft.com/office/drawing/2014/main" id="{D64C535C-D23A-92AB-3F81-9419B199B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43" y="1556792"/>
            <a:ext cx="6060970" cy="2462601"/>
          </a:xfrm>
          <a:prstGeom prst="rect">
            <a:avLst/>
          </a:prstGeom>
        </p:spPr>
      </p:pic>
      <p:pic>
        <p:nvPicPr>
          <p:cNvPr id="8" name="Grafik 7" descr="Ein Bild, das Text, Schrift, Screenshot, weiß enthält.&#10;&#10;Automatisch generierte Beschreibung">
            <a:extLst>
              <a:ext uri="{FF2B5EF4-FFF2-40B4-BE49-F238E27FC236}">
                <a16:creationId xmlns:a16="http://schemas.microsoft.com/office/drawing/2014/main" id="{B096BAFA-E280-0A9C-103A-1C7B167F9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43" y="4226046"/>
            <a:ext cx="5971441" cy="1686668"/>
          </a:xfrm>
          <a:prstGeom prst="rect">
            <a:avLst/>
          </a:prstGeom>
        </p:spPr>
      </p:pic>
    </p:spTree>
    <p:extLst>
      <p:ext uri="{BB962C8B-B14F-4D97-AF65-F5344CB8AC3E}">
        <p14:creationId xmlns:p14="http://schemas.microsoft.com/office/powerpoint/2010/main" val="2933948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981F69-D14E-D8EF-9FE9-6FAD9C443C04}"/>
              </a:ext>
            </a:extLst>
          </p:cNvPr>
          <p:cNvSpPr>
            <a:spLocks noGrp="1"/>
          </p:cNvSpPr>
          <p:nvPr>
            <p:ph idx="1"/>
          </p:nvPr>
        </p:nvSpPr>
        <p:spPr>
          <a:xfrm>
            <a:off x="75780" y="1052736"/>
            <a:ext cx="9205200" cy="5192121"/>
          </a:xfrm>
        </p:spPr>
        <p:txBody>
          <a:bodyPr/>
          <a:lstStyle/>
          <a:p>
            <a:pPr marL="0" indent="0">
              <a:buNone/>
            </a:pPr>
            <a:r>
              <a:rPr lang="de-DE" sz="1600" b="1" kern="100" dirty="0">
                <a:latin typeface="Calibri" panose="020F0502020204030204" pitchFamily="34" charset="0"/>
                <a:ea typeface="Calibri" panose="020F0502020204030204" pitchFamily="34" charset="0"/>
                <a:cs typeface="Times New Roman" panose="02020603050405020304" pitchFamily="18" charset="0"/>
              </a:rPr>
              <a:t>Aufgabe 1</a:t>
            </a:r>
            <a:r>
              <a:rPr lang="de-DE" sz="1600" kern="100" dirty="0">
                <a:latin typeface="Calibri" panose="020F0502020204030204" pitchFamily="34" charset="0"/>
                <a:ea typeface="Calibri" panose="020F0502020204030204" pitchFamily="34" charset="0"/>
                <a:cs typeface="Times New Roman" panose="02020603050405020304" pitchFamily="18" charset="0"/>
              </a:rPr>
              <a:t> </a:t>
            </a:r>
            <a:r>
              <a:rPr lang="de-DE" sz="1600" dirty="0"/>
              <a:t>[MSA 2015 A6]</a:t>
            </a:r>
            <a:endParaRPr lang="de-DE" sz="1600"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e-DE" sz="1600" kern="100" dirty="0">
                <a:latin typeface="Calibri" panose="020F0502020204030204" pitchFamily="34" charset="0"/>
                <a:ea typeface="Calibri" panose="020F0502020204030204" pitchFamily="34" charset="0"/>
                <a:cs typeface="Times New Roman" panose="02020603050405020304" pitchFamily="18" charset="0"/>
              </a:rPr>
              <a:t>Tim hat ein Modell der Karlsruher Pyramide gebaut. Diese Pyramide ist das Wahrzeichen der Stadt Karlsruhe.</a:t>
            </a:r>
          </a:p>
          <a:p>
            <a:pPr marL="0" indent="0">
              <a:spcBef>
                <a:spcPts val="0"/>
              </a:spcBef>
              <a:buNone/>
            </a:pPr>
            <a:r>
              <a:rPr lang="de-DE" sz="1600" kern="100" dirty="0">
                <a:latin typeface="Calibri" panose="020F0502020204030204" pitchFamily="34" charset="0"/>
                <a:cs typeface="Times New Roman" panose="02020603050405020304" pitchFamily="18" charset="0"/>
              </a:rPr>
              <a:t>In seinem Modell hat er den Maßstab 1:10 genutzt. Sein Modell ist 0,68 m hoch </a:t>
            </a:r>
          </a:p>
          <a:p>
            <a:pPr marL="0" indent="0">
              <a:spcBef>
                <a:spcPts val="0"/>
              </a:spcBef>
              <a:buNone/>
            </a:pPr>
            <a:r>
              <a:rPr lang="de-DE" sz="1600" kern="100" dirty="0">
                <a:latin typeface="Calibri" panose="020F0502020204030204" pitchFamily="34" charset="0"/>
                <a:cs typeface="Times New Roman" panose="02020603050405020304" pitchFamily="18" charset="0"/>
              </a:rPr>
              <a:t>und hat eine Grundkantenlänge von 0,80 m.</a:t>
            </a:r>
          </a:p>
          <a:p>
            <a:pPr marL="0" indent="0">
              <a:buNone/>
            </a:pPr>
            <a:r>
              <a:rPr lang="de-DE" sz="1600" dirty="0"/>
              <a:t>*a) Die Seitenflächen der Modellpyramide baut Tim aus dünnem Sperrholz. </a:t>
            </a:r>
          </a:p>
          <a:p>
            <a:pPr marL="0" indent="0">
              <a:buNone/>
            </a:pPr>
            <a:r>
              <a:rPr lang="de-DE" sz="1600" dirty="0"/>
              <a:t>Weise nach, dass er für eine Seitenfläche ca. 0,32 m² Sperrholz braucht. </a:t>
            </a:r>
          </a:p>
          <a:p>
            <a:endParaRPr lang="de-DE" sz="1600" b="1" dirty="0"/>
          </a:p>
          <a:p>
            <a:r>
              <a:rPr lang="de-DE" sz="1600" b="1" dirty="0"/>
              <a:t>Aufgabe 2</a:t>
            </a:r>
            <a:r>
              <a:rPr lang="de-DE" sz="1600" dirty="0"/>
              <a:t> </a:t>
            </a:r>
            <a:r>
              <a:rPr lang="de-DE" sz="1600" dirty="0">
                <a:latin typeface="Calibri" panose="020F0502020204030204" pitchFamily="34" charset="0"/>
                <a:cs typeface="Calibri" panose="020F0502020204030204" pitchFamily="34" charset="0"/>
              </a:rPr>
              <a:t>[MSA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N A3]</a:t>
            </a:r>
            <a:endParaRPr lang="de-DE" sz="1600" dirty="0">
              <a:latin typeface="Calibri" panose="020F0502020204030204" pitchFamily="34" charset="0"/>
              <a:cs typeface="Calibri" panose="020F0502020204030204" pitchFamily="34" charset="0"/>
            </a:endParaRPr>
          </a:p>
          <a:p>
            <a:r>
              <a:rPr lang="de-DE" sz="1600" dirty="0"/>
              <a:t>Frank hat aus Brettern einen Sandkasten gebaut. Die Grundfläche hat die Form eines gleichschenkligen Trapezes mit folgenden Maßen:</a:t>
            </a:r>
          </a:p>
          <a:p>
            <a:r>
              <a:rPr lang="de-DE" sz="1600" dirty="0"/>
              <a:t>*a) Berechne die Länge der Seite s.</a:t>
            </a:r>
          </a:p>
          <a:p>
            <a:endParaRPr lang="de-DE" dirty="0"/>
          </a:p>
        </p:txBody>
      </p:sp>
      <p:sp>
        <p:nvSpPr>
          <p:cNvPr id="3" name="Textplatzhalter 2">
            <a:extLst>
              <a:ext uri="{FF2B5EF4-FFF2-40B4-BE49-F238E27FC236}">
                <a16:creationId xmlns:a16="http://schemas.microsoft.com/office/drawing/2014/main" id="{1017C097-933B-EF65-7EB5-6A767E918BEF}"/>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D6EACD17-DBBA-2263-79D1-DA5545511348}"/>
              </a:ext>
            </a:extLst>
          </p:cNvPr>
          <p:cNvSpPr>
            <a:spLocks noGrp="1"/>
          </p:cNvSpPr>
          <p:nvPr>
            <p:ph type="title"/>
          </p:nvPr>
        </p:nvSpPr>
        <p:spPr/>
        <p:txBody>
          <a:bodyPr/>
          <a:lstStyle/>
          <a:p>
            <a:r>
              <a:rPr lang="de-DE" dirty="0"/>
              <a:t>Seitenlängen in Körpern</a:t>
            </a:r>
          </a:p>
        </p:txBody>
      </p:sp>
      <p:pic>
        <p:nvPicPr>
          <p:cNvPr id="7" name="Grafik 6" descr="Ein Bild, das Reihe, Dreieck enthält.&#10;&#10;Automatisch generierte Beschreibung">
            <a:extLst>
              <a:ext uri="{FF2B5EF4-FFF2-40B4-BE49-F238E27FC236}">
                <a16:creationId xmlns:a16="http://schemas.microsoft.com/office/drawing/2014/main" id="{40FB413A-D21D-41EF-7F02-A9924544F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317" y="1779866"/>
            <a:ext cx="2016224" cy="1430054"/>
          </a:xfrm>
          <a:prstGeom prst="rect">
            <a:avLst/>
          </a:prstGeom>
        </p:spPr>
      </p:pic>
      <p:pic>
        <p:nvPicPr>
          <p:cNvPr id="9" name="Grafik 8" descr="Ein Bild, das Diagramm, Reihe, parallel, technische Zeichnung enthält.&#10;&#10;Automatisch generierte Beschreibung">
            <a:extLst>
              <a:ext uri="{FF2B5EF4-FFF2-40B4-BE49-F238E27FC236}">
                <a16:creationId xmlns:a16="http://schemas.microsoft.com/office/drawing/2014/main" id="{B16AEBC4-5B33-FDA8-4397-93B0E0E9CF4B}"/>
              </a:ext>
            </a:extLst>
          </p:cNvPr>
          <p:cNvPicPr>
            <a:picLocks noChangeAspect="1"/>
          </p:cNvPicPr>
          <p:nvPr/>
        </p:nvPicPr>
        <p:blipFill rotWithShape="1">
          <a:blip r:embed="rId3">
            <a:extLst>
              <a:ext uri="{28A0092B-C50C-407E-A947-70E740481C1C}">
                <a14:useLocalDpi xmlns:a14="http://schemas.microsoft.com/office/drawing/2010/main" val="0"/>
              </a:ext>
            </a:extLst>
          </a:blip>
          <a:srcRect t="7064" b="25219"/>
          <a:stretch/>
        </p:blipFill>
        <p:spPr>
          <a:xfrm>
            <a:off x="3104055" y="4033934"/>
            <a:ext cx="4083637" cy="1800200"/>
          </a:xfrm>
          <a:prstGeom prst="rect">
            <a:avLst/>
          </a:prstGeom>
        </p:spPr>
      </p:pic>
      <p:sp>
        <p:nvSpPr>
          <p:cNvPr id="13" name="Fußzeilenplatzhalter 5">
            <a:extLst>
              <a:ext uri="{FF2B5EF4-FFF2-40B4-BE49-F238E27FC236}">
                <a16:creationId xmlns:a16="http://schemas.microsoft.com/office/drawing/2014/main" id="{03BC6B8D-803C-5A02-6832-82CB30DE6CA4}"/>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8" name="Titel 3">
            <a:extLst>
              <a:ext uri="{FF2B5EF4-FFF2-40B4-BE49-F238E27FC236}">
                <a16:creationId xmlns:a16="http://schemas.microsoft.com/office/drawing/2014/main" id="{D47DC701-C13C-6751-F289-B22150F58290}"/>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p:grpSp>
        <p:nvGrpSpPr>
          <p:cNvPr id="5" name="Knopf1">
            <a:extLst>
              <a:ext uri="{FF2B5EF4-FFF2-40B4-BE49-F238E27FC236}">
                <a16:creationId xmlns:a16="http://schemas.microsoft.com/office/drawing/2014/main" id="{66A0C6EE-8CDA-0144-BBBF-8C26BA15FDDF}"/>
              </a:ext>
            </a:extLst>
          </p:cNvPr>
          <p:cNvGrpSpPr/>
          <p:nvPr/>
        </p:nvGrpSpPr>
        <p:grpSpPr>
          <a:xfrm>
            <a:off x="9383011" y="1045049"/>
            <a:ext cx="525690" cy="504000"/>
            <a:chOff x="8550142" y="4941168"/>
            <a:chExt cx="593858" cy="576064"/>
          </a:xfrm>
          <a:solidFill>
            <a:schemeClr val="accent1"/>
          </a:solidFill>
        </p:grpSpPr>
        <p:sp>
          <p:nvSpPr>
            <p:cNvPr id="10" name="Rechteck 9">
              <a:extLst>
                <a:ext uri="{FF2B5EF4-FFF2-40B4-BE49-F238E27FC236}">
                  <a16:creationId xmlns:a16="http://schemas.microsoft.com/office/drawing/2014/main" id="{0EBC030D-9684-07D4-20FD-37094FF55E7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27">
              <a:extLst>
                <a:ext uri="{FF2B5EF4-FFF2-40B4-BE49-F238E27FC236}">
                  <a16:creationId xmlns:a16="http://schemas.microsoft.com/office/drawing/2014/main" id="{8D873398-C8CB-ECFF-05FD-1A481D3DBC3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5" name="Hilfe 1 Grafik">
            <a:extLst>
              <a:ext uri="{FF2B5EF4-FFF2-40B4-BE49-F238E27FC236}">
                <a16:creationId xmlns:a16="http://schemas.microsoft.com/office/drawing/2014/main" id="{A28895CE-D3CB-FE79-BCFF-E1421D175F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01329" y="1051374"/>
            <a:ext cx="7829600" cy="4458304"/>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2113760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4615E-6 -7.40741E-7 L -0.88093 -7.40741E-7 " pathEditMode="relative" rAng="0" ptsTypes="AA">
                                      <p:cBhvr>
                                        <p:cTn id="6" dur="2000" fill="hold"/>
                                        <p:tgtEl>
                                          <p:spTgt spid="15"/>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7.40741E-7 L -3.84615E-6 -7.40741E-7 " pathEditMode="relative" rAng="0" ptsTypes="AA">
                                      <p:cBhvr>
                                        <p:cTn id="10"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5443DDAD-15CB-C867-802B-298F678AC9A1}"/>
                  </a:ext>
                </a:extLst>
              </p:cNvPr>
              <p:cNvSpPr>
                <a:spLocks noGrp="1"/>
              </p:cNvSpPr>
              <p:nvPr>
                <p:ph idx="4294967295"/>
              </p:nvPr>
            </p:nvSpPr>
            <p:spPr>
              <a:xfrm>
                <a:off x="64288" y="1052736"/>
                <a:ext cx="9203968" cy="5188422"/>
              </a:xfrm>
            </p:spPr>
            <p:txBody>
              <a:bodyPr/>
              <a:lstStyle/>
              <a:p>
                <a:r>
                  <a:rPr lang="de-DE" sz="1600" b="1" dirty="0"/>
                  <a:t>Aufgabe 1 </a:t>
                </a:r>
                <a:r>
                  <a:rPr lang="de-DE" sz="1600" dirty="0"/>
                  <a:t>[MSA 2015 A6]</a:t>
                </a:r>
                <a:endParaRPr lang="de-DE" sz="1600" b="1" dirty="0"/>
              </a:p>
              <a:p>
                <a:r>
                  <a:rPr lang="de-DE" sz="1600" dirty="0"/>
                  <a:t>*a</a:t>
                </a:r>
                <a:r>
                  <a:rPr lang="de-DE" dirty="0"/>
                  <a:t>) 				</a:t>
                </a:r>
                <a:r>
                  <a:rPr lang="de-DE" sz="1600" dirty="0"/>
                  <a:t> 				</a:t>
                </a:r>
                <a:endParaRPr lang="de-DE" dirty="0"/>
              </a:p>
              <a:p>
                <a:endParaRPr lang="de-DE" dirty="0"/>
              </a:p>
              <a:p>
                <a:endParaRPr lang="de-DE" dirty="0"/>
              </a:p>
              <a:p>
                <a:endParaRPr lang="de-DE" dirty="0"/>
              </a:p>
              <a:p>
                <a:endParaRPr lang="de-DE" sz="1600" b="1" dirty="0"/>
              </a:p>
              <a:p>
                <a:endParaRPr lang="de-DE" sz="1600" b="1" dirty="0"/>
              </a:p>
              <a:p>
                <a:r>
                  <a:rPr lang="de-DE" sz="1600" b="1" dirty="0"/>
                  <a:t>Aufgabe 2 </a:t>
                </a:r>
                <a:r>
                  <a:rPr lang="de-DE" sz="1600" dirty="0">
                    <a:latin typeface="Calibri" panose="020F0502020204030204" pitchFamily="34" charset="0"/>
                    <a:cs typeface="Calibri" panose="020F0502020204030204" pitchFamily="34" charset="0"/>
                  </a:rPr>
                  <a:t>[MSA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N A3]</a:t>
                </a:r>
                <a:endParaRPr lang="de-DE" sz="1600" b="1" dirty="0"/>
              </a:p>
              <a:p>
                <a:r>
                  <a:rPr lang="de-DE" dirty="0"/>
                  <a:t>*a) </a:t>
                </a:r>
                <a:r>
                  <a:rPr lang="de-DE" sz="1600" dirty="0"/>
                  <a:t>Satz des Pythagoras 	</a:t>
                </a:r>
              </a:p>
              <a:p>
                <a:r>
                  <a:rPr lang="de-DE" sz="1600" dirty="0"/>
                  <a:t>   s = </a:t>
                </a:r>
                <a14:m>
                  <m:oMath xmlns:m="http://schemas.openxmlformats.org/officeDocument/2006/math">
                    <m:rad>
                      <m:radPr>
                        <m:degHide m:val="on"/>
                        <m:ctrlPr>
                          <a:rPr lang="de-DE" sz="1600" i="1" smtClean="0">
                            <a:latin typeface="Cambria Math" panose="02040503050406030204" pitchFamily="18" charset="0"/>
                          </a:rPr>
                        </m:ctrlPr>
                      </m:radPr>
                      <m:deg/>
                      <m:e>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1</m:t>
                            </m:r>
                            <m:r>
                              <a:rPr lang="de-DE" sz="1600" b="0" i="1" smtClean="0">
                                <a:latin typeface="Cambria Math" panose="02040503050406030204" pitchFamily="18" charset="0"/>
                              </a:rPr>
                              <m:t>,</m:t>
                            </m:r>
                            <m:r>
                              <a:rPr lang="de-DE" sz="1600" b="0" i="1" smtClean="0">
                                <a:latin typeface="Cambria Math" panose="02040503050406030204" pitchFamily="18" charset="0"/>
                              </a:rPr>
                              <m:t>6</m:t>
                            </m:r>
                          </m:e>
                          <m:sup>
                            <m:r>
                              <a:rPr lang="de-DE" sz="1600" b="0" i="1" smtClean="0">
                                <a:latin typeface="Cambria Math" panose="02040503050406030204" pitchFamily="18" charset="0"/>
                              </a:rPr>
                              <m:t>2</m:t>
                            </m:r>
                          </m:sup>
                        </m:sSup>
                        <m:r>
                          <a:rPr lang="de-DE" sz="1600" b="0" i="1" smtClean="0">
                            <a:latin typeface="Cambria Math" panose="02040503050406030204" pitchFamily="18" charset="0"/>
                          </a:rPr>
                          <m:t>+</m:t>
                        </m:r>
                        <m:r>
                          <a:rPr lang="de-DE" sz="1600" b="0" i="1" smtClean="0">
                            <a:latin typeface="Cambria Math" panose="02040503050406030204" pitchFamily="18" charset="0"/>
                          </a:rPr>
                          <m:t>1</m:t>
                        </m:r>
                        <m:r>
                          <a:rPr lang="de-DE" sz="1600" b="0" i="1" smtClean="0">
                            <a:latin typeface="Cambria Math" panose="02040503050406030204" pitchFamily="18" charset="0"/>
                          </a:rPr>
                          <m:t>²</m:t>
                        </m:r>
                      </m:e>
                    </m:rad>
                    <m:r>
                      <a:rPr lang="de-DE" sz="1600" b="0" i="1" dirty="0"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1</m:t>
                    </m:r>
                    <m:r>
                      <a:rPr lang="de-DE" sz="1600" b="0" i="1" smtClean="0">
                        <a:latin typeface="Cambria Math" panose="02040503050406030204" pitchFamily="18" charset="0"/>
                      </a:rPr>
                      <m:t>,</m:t>
                    </m:r>
                    <m:r>
                      <a:rPr lang="de-DE" sz="1600" b="0" i="1" smtClean="0">
                        <a:latin typeface="Cambria Math" panose="02040503050406030204" pitchFamily="18" charset="0"/>
                      </a:rPr>
                      <m:t>9</m:t>
                    </m:r>
                    <m:r>
                      <a:rPr lang="de-DE" sz="1600" b="0" i="1" smtClean="0">
                        <a:latin typeface="Cambria Math" panose="02040503050406030204" pitchFamily="18" charset="0"/>
                      </a:rPr>
                      <m:t>𝑚</m:t>
                    </m:r>
                  </m:oMath>
                </a14:m>
                <a:endParaRPr lang="de-DE" sz="1600" b="0" dirty="0"/>
              </a:p>
              <a:p>
                <a:r>
                  <a:rPr lang="de-DE" sz="1600" dirty="0"/>
                  <a:t>	oder:</a:t>
                </a:r>
              </a:p>
            </p:txBody>
          </p:sp>
        </mc:Choice>
        <mc:Fallback xmlns="">
          <p:sp>
            <p:nvSpPr>
              <p:cNvPr id="2" name="Inhaltsplatzhalter 1">
                <a:extLst>
                  <a:ext uri="{FF2B5EF4-FFF2-40B4-BE49-F238E27FC236}">
                    <a16:creationId xmlns:a16="http://schemas.microsoft.com/office/drawing/2014/main" id="{5443DDAD-15CB-C867-802B-298F678AC9A1}"/>
                  </a:ext>
                </a:extLst>
              </p:cNvPr>
              <p:cNvSpPr>
                <a:spLocks noGrp="1" noRot="1" noChangeAspect="1" noMove="1" noResize="1" noEditPoints="1" noAdjustHandles="1" noChangeArrowheads="1" noChangeShapeType="1" noTextEdit="1"/>
              </p:cNvSpPr>
              <p:nvPr>
                <p:ph idx="4294967295"/>
              </p:nvPr>
            </p:nvSpPr>
            <p:spPr>
              <a:xfrm>
                <a:off x="64288" y="1052736"/>
                <a:ext cx="9203968" cy="5188422"/>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F9529B4A-2FF2-3A5B-EE52-4D79D4C350E2}"/>
              </a:ext>
            </a:extLst>
          </p:cNvPr>
          <p:cNvSpPr>
            <a:spLocks noGrp="1"/>
          </p:cNvSpPr>
          <p:nvPr>
            <p:ph type="body" sz="quarter" idx="11"/>
          </p:nvPr>
        </p:nvSpPr>
        <p:spPr/>
        <p:txBody>
          <a:bodyPr/>
          <a:lstStyle/>
          <a:p>
            <a:endParaRPr lang="de-DE"/>
          </a:p>
        </p:txBody>
      </p:sp>
      <p:pic>
        <p:nvPicPr>
          <p:cNvPr id="5" name="Grafik 4" descr="Ein Bild, das Schrift, Text, weiß, Screenshot enthält.&#10;&#10;Automatisch generierte Beschreibung">
            <a:extLst>
              <a:ext uri="{FF2B5EF4-FFF2-40B4-BE49-F238E27FC236}">
                <a16:creationId xmlns:a16="http://schemas.microsoft.com/office/drawing/2014/main" id="{655D1208-BE25-4CF0-491C-0A2E12876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49" y="1544702"/>
            <a:ext cx="1672653" cy="1448637"/>
          </a:xfrm>
          <a:prstGeom prst="rect">
            <a:avLst/>
          </a:prstGeom>
        </p:spPr>
      </p:pic>
      <p:pic>
        <p:nvPicPr>
          <p:cNvPr id="6" name="Grafik 5" descr="Ein Bild, das Reihe, Dreieck enthält.&#10;&#10;Automatisch generierte Beschreibung">
            <a:extLst>
              <a:ext uri="{FF2B5EF4-FFF2-40B4-BE49-F238E27FC236}">
                <a16:creationId xmlns:a16="http://schemas.microsoft.com/office/drawing/2014/main" id="{03969E1A-10E4-CE42-A2C5-8CB55987E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361" y="1268760"/>
            <a:ext cx="2030472" cy="1440160"/>
          </a:xfrm>
          <a:prstGeom prst="rect">
            <a:avLst/>
          </a:prstGeom>
        </p:spPr>
      </p:pic>
      <p:cxnSp>
        <p:nvCxnSpPr>
          <p:cNvPr id="8" name="Gerader Verbinder 7">
            <a:extLst>
              <a:ext uri="{FF2B5EF4-FFF2-40B4-BE49-F238E27FC236}">
                <a16:creationId xmlns:a16="http://schemas.microsoft.com/office/drawing/2014/main" id="{DD68E70F-123A-E639-8E9B-6AC5CC33549C}"/>
              </a:ext>
            </a:extLst>
          </p:cNvPr>
          <p:cNvCxnSpPr>
            <a:cxnSpLocks/>
          </p:cNvCxnSpPr>
          <p:nvPr/>
        </p:nvCxnSpPr>
        <p:spPr>
          <a:xfrm>
            <a:off x="8133703" y="1340768"/>
            <a:ext cx="635721" cy="1008112"/>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30DA2EDD-98C1-9EBC-5CF7-20FA33F9DE15}"/>
              </a:ext>
            </a:extLst>
          </p:cNvPr>
          <p:cNvCxnSpPr>
            <a:cxnSpLocks/>
          </p:cNvCxnSpPr>
          <p:nvPr/>
        </p:nvCxnSpPr>
        <p:spPr>
          <a:xfrm flipV="1">
            <a:off x="8121352" y="1340768"/>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914986B2-C32E-1D11-9E0A-227CB2EF86D5}"/>
              </a:ext>
            </a:extLst>
          </p:cNvPr>
          <p:cNvCxnSpPr/>
          <p:nvPr/>
        </p:nvCxnSpPr>
        <p:spPr>
          <a:xfrm>
            <a:off x="8133703" y="2348880"/>
            <a:ext cx="635721"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1087D647-C531-291C-EF43-BDE11395EAA9}"/>
              </a:ext>
            </a:extLst>
          </p:cNvPr>
          <p:cNvSpPr txBox="1"/>
          <p:nvPr/>
        </p:nvSpPr>
        <p:spPr>
          <a:xfrm>
            <a:off x="7481965" y="1799959"/>
            <a:ext cx="686406" cy="276999"/>
          </a:xfrm>
          <a:prstGeom prst="rect">
            <a:avLst/>
          </a:prstGeom>
          <a:noFill/>
        </p:spPr>
        <p:txBody>
          <a:bodyPr wrap="none" rtlCol="0">
            <a:spAutoFit/>
          </a:bodyPr>
          <a:lstStyle/>
          <a:p>
            <a:r>
              <a:rPr lang="de-DE" sz="1200" dirty="0"/>
              <a:t>h = 0,68</a:t>
            </a: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8F03287A-61CE-320B-AAFD-93A81127E790}"/>
                  </a:ext>
                </a:extLst>
              </p:cNvPr>
              <p:cNvSpPr txBox="1"/>
              <p:nvPr/>
            </p:nvSpPr>
            <p:spPr>
              <a:xfrm>
                <a:off x="8148060" y="2309198"/>
                <a:ext cx="679545" cy="338426"/>
              </a:xfrm>
              <a:prstGeom prst="rect">
                <a:avLst/>
              </a:prstGeom>
              <a:noFill/>
            </p:spPr>
            <p:txBody>
              <a:bodyPr wrap="none" rtlCol="0">
                <a:spAutoFit/>
              </a:bodyPr>
              <a:lstStyle/>
              <a:p>
                <a14:m>
                  <m:oMath xmlns:m="http://schemas.openxmlformats.org/officeDocument/2006/math">
                    <m:f>
                      <m:fPr>
                        <m:ctrlPr>
                          <a:rPr lang="de-DE" sz="1200" i="1" dirty="0" smtClean="0">
                            <a:latin typeface="Cambria Math" panose="02040503050406030204" pitchFamily="18" charset="0"/>
                          </a:rPr>
                        </m:ctrlPr>
                      </m:fPr>
                      <m:num>
                        <m:r>
                          <a:rPr lang="de-DE" sz="1200" b="0" i="1" dirty="0" smtClean="0">
                            <a:latin typeface="Cambria Math" panose="02040503050406030204" pitchFamily="18" charset="0"/>
                          </a:rPr>
                          <m:t>𝑎</m:t>
                        </m:r>
                      </m:num>
                      <m:den>
                        <m:r>
                          <a:rPr lang="de-DE" sz="1200" b="0" i="1" dirty="0" smtClean="0">
                            <a:latin typeface="Cambria Math" panose="02040503050406030204" pitchFamily="18" charset="0"/>
                          </a:rPr>
                          <m:t>2</m:t>
                        </m:r>
                      </m:den>
                    </m:f>
                  </m:oMath>
                </a14:m>
                <a:r>
                  <a:rPr lang="de-DE" sz="1200" dirty="0"/>
                  <a:t> = 0,40</a:t>
                </a:r>
              </a:p>
            </p:txBody>
          </p:sp>
        </mc:Choice>
        <mc:Fallback xmlns="">
          <p:sp>
            <p:nvSpPr>
              <p:cNvPr id="23" name="Textfeld 22">
                <a:extLst>
                  <a:ext uri="{FF2B5EF4-FFF2-40B4-BE49-F238E27FC236}">
                    <a16:creationId xmlns:a16="http://schemas.microsoft.com/office/drawing/2014/main" id="{8F03287A-61CE-320B-AAFD-93A81127E790}"/>
                  </a:ext>
                </a:extLst>
              </p:cNvPr>
              <p:cNvSpPr txBox="1">
                <a:spLocks noRot="1" noChangeAspect="1" noMove="1" noResize="1" noEditPoints="1" noAdjustHandles="1" noChangeArrowheads="1" noChangeShapeType="1" noTextEdit="1"/>
              </p:cNvSpPr>
              <p:nvPr/>
            </p:nvSpPr>
            <p:spPr>
              <a:xfrm>
                <a:off x="8148060" y="2309198"/>
                <a:ext cx="679545" cy="338426"/>
              </a:xfrm>
              <a:prstGeom prst="rect">
                <a:avLst/>
              </a:prstGeom>
              <a:blipFill>
                <a:blip r:embed="rId5"/>
                <a:stretch>
                  <a:fillRect b="-363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E3BE5E5D-7F97-4434-36F9-97842804DB6A}"/>
                  </a:ext>
                </a:extLst>
              </p:cNvPr>
              <p:cNvSpPr txBox="1"/>
              <p:nvPr/>
            </p:nvSpPr>
            <p:spPr>
              <a:xfrm>
                <a:off x="8410938" y="1686484"/>
                <a:ext cx="368114"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h</m:t>
                          </m:r>
                        </m:e>
                        <m:sub>
                          <m:r>
                            <a:rPr lang="de-DE" sz="1200" b="0" i="1" smtClean="0">
                              <a:latin typeface="Cambria Math" panose="02040503050406030204" pitchFamily="18" charset="0"/>
                            </a:rPr>
                            <m:t>𝑠</m:t>
                          </m:r>
                        </m:sub>
                      </m:sSub>
                    </m:oMath>
                  </m:oMathPara>
                </a14:m>
                <a:endParaRPr lang="de-DE" sz="1200" dirty="0"/>
              </a:p>
            </p:txBody>
          </p:sp>
        </mc:Choice>
        <mc:Fallback xmlns="">
          <p:sp>
            <p:nvSpPr>
              <p:cNvPr id="24" name="Textfeld 23">
                <a:extLst>
                  <a:ext uri="{FF2B5EF4-FFF2-40B4-BE49-F238E27FC236}">
                    <a16:creationId xmlns:a16="http://schemas.microsoft.com/office/drawing/2014/main" id="{E3BE5E5D-7F97-4434-36F9-97842804DB6A}"/>
                  </a:ext>
                </a:extLst>
              </p:cNvPr>
              <p:cNvSpPr txBox="1">
                <a:spLocks noRot="1" noChangeAspect="1" noMove="1" noResize="1" noEditPoints="1" noAdjustHandles="1" noChangeArrowheads="1" noChangeShapeType="1" noTextEdit="1"/>
              </p:cNvSpPr>
              <p:nvPr/>
            </p:nvSpPr>
            <p:spPr>
              <a:xfrm>
                <a:off x="8410938" y="1686484"/>
                <a:ext cx="368114" cy="276999"/>
              </a:xfrm>
              <a:prstGeom prst="rect">
                <a:avLst/>
              </a:prstGeom>
              <a:blipFill>
                <a:blip r:embed="rId6"/>
                <a:stretch>
                  <a:fillRect/>
                </a:stretch>
              </a:blipFill>
            </p:spPr>
            <p:txBody>
              <a:bodyPr/>
              <a:lstStyle/>
              <a:p>
                <a:r>
                  <a:rPr lang="de-DE">
                    <a:noFill/>
                  </a:rPr>
                  <a:t> </a:t>
                </a:r>
              </a:p>
            </p:txBody>
          </p:sp>
        </mc:Fallback>
      </mc:AlternateContent>
      <p:pic>
        <p:nvPicPr>
          <p:cNvPr id="26" name="Grafik 25">
            <a:extLst>
              <a:ext uri="{FF2B5EF4-FFF2-40B4-BE49-F238E27FC236}">
                <a16:creationId xmlns:a16="http://schemas.microsoft.com/office/drawing/2014/main" id="{5AB89632-2A8A-0328-9D79-1D6F434CE878}"/>
              </a:ext>
            </a:extLst>
          </p:cNvPr>
          <p:cNvPicPr>
            <a:picLocks noChangeAspect="1"/>
          </p:cNvPicPr>
          <p:nvPr/>
        </p:nvPicPr>
        <p:blipFill>
          <a:blip r:embed="rId7"/>
          <a:stretch>
            <a:fillRect/>
          </a:stretch>
        </p:blipFill>
        <p:spPr>
          <a:xfrm>
            <a:off x="240721" y="4792543"/>
            <a:ext cx="2915470" cy="1098135"/>
          </a:xfrm>
          <a:prstGeom prst="rect">
            <a:avLst/>
          </a:prstGeom>
        </p:spPr>
      </p:pic>
      <p:pic>
        <p:nvPicPr>
          <p:cNvPr id="27" name="Grafik 26" descr="Ein Bild, das Diagramm, Reihe, parallel, technische Zeichnung enthält.&#10;&#10;Automatisch generierte Beschreibung">
            <a:extLst>
              <a:ext uri="{FF2B5EF4-FFF2-40B4-BE49-F238E27FC236}">
                <a16:creationId xmlns:a16="http://schemas.microsoft.com/office/drawing/2014/main" id="{403C68CA-8921-57ED-78FE-D9C3670695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0892" y="2993339"/>
            <a:ext cx="4544543" cy="2958527"/>
          </a:xfrm>
          <a:prstGeom prst="rect">
            <a:avLst/>
          </a:prstGeom>
        </p:spPr>
      </p:pic>
      <p:cxnSp>
        <p:nvCxnSpPr>
          <p:cNvPr id="29" name="Gerader Verbinder 28">
            <a:extLst>
              <a:ext uri="{FF2B5EF4-FFF2-40B4-BE49-F238E27FC236}">
                <a16:creationId xmlns:a16="http://schemas.microsoft.com/office/drawing/2014/main" id="{93428C5B-B7BB-D9AC-C038-054A9E53DD05}"/>
              </a:ext>
            </a:extLst>
          </p:cNvPr>
          <p:cNvCxnSpPr/>
          <p:nvPr/>
        </p:nvCxnSpPr>
        <p:spPr>
          <a:xfrm flipV="1">
            <a:off x="7145361" y="3749358"/>
            <a:ext cx="0" cy="10431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D5AFAED-71ED-B071-846C-044FAFAE1C9E}"/>
              </a:ext>
            </a:extLst>
          </p:cNvPr>
          <p:cNvCxnSpPr/>
          <p:nvPr/>
        </p:nvCxnSpPr>
        <p:spPr>
          <a:xfrm>
            <a:off x="7145361" y="3749358"/>
            <a:ext cx="759967"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BC6899A-63D6-1CB8-4DEA-2F9E0221025C}"/>
              </a:ext>
            </a:extLst>
          </p:cNvPr>
          <p:cNvCxnSpPr/>
          <p:nvPr/>
        </p:nvCxnSpPr>
        <p:spPr>
          <a:xfrm flipV="1">
            <a:off x="7145361" y="3749358"/>
            <a:ext cx="759967" cy="104318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DBFBC3A-BB52-DDE9-B12B-921638D273E5}"/>
              </a:ext>
            </a:extLst>
          </p:cNvPr>
          <p:cNvSpPr txBox="1"/>
          <p:nvPr/>
        </p:nvSpPr>
        <p:spPr>
          <a:xfrm>
            <a:off x="6092590" y="4092117"/>
            <a:ext cx="819455" cy="369332"/>
          </a:xfrm>
          <a:prstGeom prst="rect">
            <a:avLst/>
          </a:prstGeom>
          <a:noFill/>
        </p:spPr>
        <p:txBody>
          <a:bodyPr wrap="none" rtlCol="0">
            <a:spAutoFit/>
          </a:bodyPr>
          <a:lstStyle/>
          <a:p>
            <a:r>
              <a:rPr lang="de-DE" dirty="0"/>
              <a:t>h = 1,6</a:t>
            </a:r>
          </a:p>
        </p:txBody>
      </p:sp>
      <p:sp>
        <p:nvSpPr>
          <p:cNvPr id="35" name="Textfeld 34">
            <a:extLst>
              <a:ext uri="{FF2B5EF4-FFF2-40B4-BE49-F238E27FC236}">
                <a16:creationId xmlns:a16="http://schemas.microsoft.com/office/drawing/2014/main" id="{95AA7A2B-6051-2E28-EA30-CEE3CDD8FF8D}"/>
              </a:ext>
            </a:extLst>
          </p:cNvPr>
          <p:cNvSpPr txBox="1"/>
          <p:nvPr/>
        </p:nvSpPr>
        <p:spPr>
          <a:xfrm>
            <a:off x="7202882" y="3462281"/>
            <a:ext cx="622286" cy="369332"/>
          </a:xfrm>
          <a:prstGeom prst="rect">
            <a:avLst/>
          </a:prstGeom>
          <a:noFill/>
        </p:spPr>
        <p:txBody>
          <a:bodyPr wrap="none" rtlCol="0">
            <a:spAutoFit/>
          </a:bodyPr>
          <a:lstStyle/>
          <a:p>
            <a:r>
              <a:rPr lang="de-DE" dirty="0"/>
              <a:t>x = 1</a:t>
            </a:r>
          </a:p>
        </p:txBody>
      </p:sp>
      <p:sp>
        <p:nvSpPr>
          <p:cNvPr id="10" name="Fußzeilenplatzhalter 5">
            <a:extLst>
              <a:ext uri="{FF2B5EF4-FFF2-40B4-BE49-F238E27FC236}">
                <a16:creationId xmlns:a16="http://schemas.microsoft.com/office/drawing/2014/main" id="{98A84670-FA6A-8BE3-D968-F4C1548FE4C1}"/>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4" name="Titel 3">
            <a:extLst>
              <a:ext uri="{FF2B5EF4-FFF2-40B4-BE49-F238E27FC236}">
                <a16:creationId xmlns:a16="http://schemas.microsoft.com/office/drawing/2014/main" id="{0FB82CE4-2BDC-CEA1-B05B-C0E5953ADAD8}"/>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p:spTree>
    <p:extLst>
      <p:ext uri="{BB962C8B-B14F-4D97-AF65-F5344CB8AC3E}">
        <p14:creationId xmlns:p14="http://schemas.microsoft.com/office/powerpoint/2010/main" val="964623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298E0F-F099-E809-E99A-E69A6CEFC6C0}"/>
              </a:ext>
            </a:extLst>
          </p:cNvPr>
          <p:cNvSpPr>
            <a:spLocks noGrp="1"/>
          </p:cNvSpPr>
          <p:nvPr>
            <p:ph idx="1"/>
          </p:nvPr>
        </p:nvSpPr>
        <p:spPr/>
        <p:txBody>
          <a:bodyPr/>
          <a:lstStyle/>
          <a:p>
            <a:pPr marL="0" indent="0" algn="just">
              <a:buNone/>
            </a:pPr>
            <a:r>
              <a:rPr lang="de-DE" sz="1600" b="1" dirty="0">
                <a:latin typeface="Calibri" panose="020F0502020204030204" pitchFamily="34" charset="0"/>
                <a:cs typeface="Calibri" panose="020F0502020204030204" pitchFamily="34" charset="0"/>
              </a:rPr>
              <a:t>Aufgabe</a:t>
            </a:r>
            <a:r>
              <a:rPr lang="de-DE" sz="1600" dirty="0">
                <a:latin typeface="Calibri" panose="020F0502020204030204" pitchFamily="34" charset="0"/>
                <a:cs typeface="Calibri" panose="020F0502020204030204" pitchFamily="34" charset="0"/>
              </a:rPr>
              <a:t> </a:t>
            </a:r>
            <a:r>
              <a:rPr lang="de-DE" sz="1600" b="1" dirty="0">
                <a:latin typeface="Calibri" panose="020F0502020204030204" pitchFamily="34" charset="0"/>
                <a:cs typeface="Calibri" panose="020F0502020204030204" pitchFamily="34" charset="0"/>
              </a:rPr>
              <a:t>1</a:t>
            </a:r>
            <a:r>
              <a:rPr lang="de-DE" sz="1600" dirty="0">
                <a:latin typeface="Calibri" panose="020F0502020204030204" pitchFamily="34" charset="0"/>
                <a:cs typeface="Calibri" panose="020F0502020204030204" pitchFamily="34" charset="0"/>
              </a:rPr>
              <a:t> [MSA </a:t>
            </a:r>
            <a:r>
              <a:rPr lang="de-DE" sz="1600" spc="-30" dirty="0">
                <a:effectLst/>
                <a:latin typeface="Calibri" panose="020F0502020204030204" pitchFamily="34" charset="0"/>
                <a:ea typeface="Times New Roman" panose="02020603050405020304" pitchFamily="18" charset="0"/>
                <a:cs typeface="Calibri" panose="020F0502020204030204" pitchFamily="34" charset="0"/>
              </a:rPr>
              <a:t>2009 N A4]</a:t>
            </a:r>
            <a:r>
              <a:rPr lang="de-DE" sz="1600" dirty="0">
                <a:latin typeface="Calibri" panose="020F0502020204030204" pitchFamily="34" charset="0"/>
                <a:cs typeface="Calibri" panose="020F0502020204030204" pitchFamily="34" charset="0"/>
              </a:rPr>
              <a:t> </a:t>
            </a:r>
          </a:p>
          <a:p>
            <a:pPr marL="0" indent="0">
              <a:buNone/>
            </a:pPr>
            <a:r>
              <a:rPr lang="de-DE" sz="1600" dirty="0"/>
              <a:t>Als Schutzeinrichtungen im Straßenbau werden Betonelemente verwendet, z.B. um </a:t>
            </a:r>
          </a:p>
          <a:p>
            <a:pPr marL="0" indent="0">
              <a:buNone/>
            </a:pPr>
            <a:r>
              <a:rPr lang="de-DE" sz="1600" dirty="0"/>
              <a:t>Fahrspuren bei Gegenverkehr voneinander zu trennen. Die Skizze zeigt den Querschnitt </a:t>
            </a:r>
          </a:p>
          <a:p>
            <a:pPr marL="0" indent="0">
              <a:buNone/>
            </a:pPr>
            <a:r>
              <a:rPr lang="de-DE" sz="1600" dirty="0"/>
              <a:t>eines Betonelements. Er ist achsensymmetrisch und hat die Maße: Obere Breite: </a:t>
            </a:r>
          </a:p>
          <a:p>
            <a:pPr marL="0" indent="0">
              <a:buNone/>
            </a:pPr>
            <a:r>
              <a:rPr lang="de-DE" sz="1600" dirty="0"/>
              <a:t>a = 26 cm; untere Breite: b = 60 cm; h = 81 cm und c = 48 cm. </a:t>
            </a:r>
          </a:p>
          <a:p>
            <a:pPr marL="0" indent="0">
              <a:buNone/>
            </a:pPr>
            <a:r>
              <a:rPr lang="de-DE" sz="1600" dirty="0"/>
              <a:t>*a) Berechne die Größe der Querschnittfläche eines solchen Betonelements.</a:t>
            </a:r>
          </a:p>
          <a:p>
            <a:pPr marL="0" indent="0" algn="just">
              <a:buNone/>
            </a:pPr>
            <a:r>
              <a:rPr lang="de-DE" sz="1600" dirty="0"/>
              <a:t>*b) Beschreibe (ohne Rechnung), wie das Volumen eines solchen Betonelements </a:t>
            </a:r>
          </a:p>
          <a:p>
            <a:pPr marL="0" indent="0" algn="just">
              <a:buNone/>
            </a:pPr>
            <a:r>
              <a:rPr lang="de-DE" sz="1600" dirty="0"/>
              <a:t>berechnet werden kann.</a:t>
            </a:r>
          </a:p>
          <a:p>
            <a:endParaRPr lang="de-DE" sz="500" dirty="0"/>
          </a:p>
          <a:p>
            <a:pPr marL="0" indent="0">
              <a:buNone/>
            </a:pPr>
            <a:r>
              <a:rPr lang="de-DE" sz="1600" b="1" dirty="0">
                <a:latin typeface="Calibri" panose="020F0502020204030204" pitchFamily="34" charset="0"/>
                <a:cs typeface="Calibri" panose="020F0502020204030204" pitchFamily="34" charset="0"/>
              </a:rPr>
              <a:t>Aufgabe</a:t>
            </a:r>
            <a:r>
              <a:rPr lang="de-DE" sz="1600" dirty="0">
                <a:latin typeface="Calibri" panose="020F0502020204030204" pitchFamily="34" charset="0"/>
                <a:cs typeface="Calibri" panose="020F0502020204030204" pitchFamily="34" charset="0"/>
              </a:rPr>
              <a:t> </a:t>
            </a:r>
            <a:r>
              <a:rPr lang="de-DE" sz="1600" b="1" dirty="0">
                <a:latin typeface="Calibri" panose="020F0502020204030204" pitchFamily="34" charset="0"/>
                <a:cs typeface="Calibri" panose="020F0502020204030204" pitchFamily="34" charset="0"/>
              </a:rPr>
              <a:t>2</a:t>
            </a:r>
            <a:r>
              <a:rPr lang="de-DE" sz="1600" dirty="0">
                <a:latin typeface="Calibri" panose="020F0502020204030204" pitchFamily="34" charset="0"/>
                <a:cs typeface="Calibri" panose="020F0502020204030204" pitchFamily="34" charset="0"/>
              </a:rPr>
              <a:t> [MSA 2014 A5]</a:t>
            </a:r>
          </a:p>
          <a:p>
            <a:pPr marL="0" indent="0">
              <a:buNone/>
            </a:pPr>
            <a:r>
              <a:rPr lang="de-DE" sz="1600" dirty="0">
                <a:latin typeface="Calibri" panose="020F0502020204030204" pitchFamily="34" charset="0"/>
                <a:cs typeface="Calibri" panose="020F0502020204030204" pitchFamily="34" charset="0"/>
              </a:rPr>
              <a:t>Bäckermeister Neumann beauftragt einen Handwerksbetrieb </a:t>
            </a:r>
          </a:p>
          <a:p>
            <a:pPr marL="0" indent="0">
              <a:buNone/>
            </a:pPr>
            <a:r>
              <a:rPr lang="de-DE" sz="1600" dirty="0">
                <a:latin typeface="Calibri" panose="020F0502020204030204" pitchFamily="34" charset="0"/>
                <a:cs typeface="Calibri" panose="020F0502020204030204" pitchFamily="34" charset="0"/>
              </a:rPr>
              <a:t>mit dem Bau einer Kühlvitrine für ein neues Café.</a:t>
            </a:r>
          </a:p>
          <a:p>
            <a:pPr marL="0" indent="0">
              <a:buNone/>
            </a:pPr>
            <a:r>
              <a:rPr lang="de-DE" sz="1600" dirty="0">
                <a:latin typeface="Calibri" panose="020F0502020204030204" pitchFamily="34" charset="0"/>
                <a:cs typeface="Calibri" panose="020F0502020204030204" pitchFamily="34" charset="0"/>
              </a:rPr>
              <a:t>Die Vitrine soll die Form eines Prismas haben. </a:t>
            </a:r>
          </a:p>
          <a:p>
            <a:pPr marL="0" indent="0">
              <a:buNone/>
            </a:pPr>
            <a:r>
              <a:rPr lang="de-DE" sz="1600" dirty="0">
                <a:latin typeface="Calibri" panose="020F0502020204030204" pitchFamily="34" charset="0"/>
                <a:cs typeface="Calibri" panose="020F0502020204030204" pitchFamily="34" charset="0"/>
              </a:rPr>
              <a:t>Als Grundfläche ist ein gleichschenkliges Trapez mit einem </a:t>
            </a:r>
          </a:p>
          <a:p>
            <a:pPr marL="0" indent="0">
              <a:buNone/>
            </a:pPr>
            <a:r>
              <a:rPr lang="de-DE" sz="1600" dirty="0">
                <a:latin typeface="Calibri" panose="020F0502020204030204" pitchFamily="34" charset="0"/>
                <a:cs typeface="Calibri" panose="020F0502020204030204" pitchFamily="34" charset="0"/>
              </a:rPr>
              <a:t>Flächeninhalt von 5225 cm² vorgesehen.</a:t>
            </a:r>
          </a:p>
          <a:p>
            <a:pPr marL="0" indent="0">
              <a:buNone/>
            </a:pPr>
            <a:r>
              <a:rPr lang="de-DE" sz="1600" dirty="0">
                <a:latin typeface="Calibri" panose="020F0502020204030204" pitchFamily="34" charset="0"/>
                <a:cs typeface="Calibri" panose="020F0502020204030204" pitchFamily="34" charset="0"/>
              </a:rPr>
              <a:t>*a) </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Weise nach, dass die Tiefe h der Vitrine für Kuchen-</a:t>
            </a:r>
          </a:p>
          <a:p>
            <a:pPr marL="0" indent="0">
              <a:buNone/>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platten mit einem Durchmesser von 50 cm ausreicht.</a:t>
            </a:r>
            <a:r>
              <a:rPr lang="de-DE" sz="1600" dirty="0">
                <a:effectLst/>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a:p>
            <a:endParaRPr lang="de-DE" dirty="0"/>
          </a:p>
        </p:txBody>
      </p:sp>
      <p:sp>
        <p:nvSpPr>
          <p:cNvPr id="3" name="Textplatzhalter 2">
            <a:extLst>
              <a:ext uri="{FF2B5EF4-FFF2-40B4-BE49-F238E27FC236}">
                <a16:creationId xmlns:a16="http://schemas.microsoft.com/office/drawing/2014/main" id="{2C1A9D69-CCEB-63B2-DD5B-060E68AAF5C7}"/>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1BE5F3F6-42DD-C8E5-A30F-B49C280341C9}"/>
              </a:ext>
            </a:extLst>
          </p:cNvPr>
          <p:cNvSpPr>
            <a:spLocks noGrp="1"/>
          </p:cNvSpPr>
          <p:nvPr>
            <p:ph type="title"/>
          </p:nvPr>
        </p:nvSpPr>
        <p:spPr/>
        <p:txBody>
          <a:bodyPr/>
          <a:lstStyle/>
          <a:p>
            <a:r>
              <a:rPr lang="de-DE" dirty="0"/>
              <a:t>Anwendungsaufgabe zu Körpern</a:t>
            </a:r>
          </a:p>
        </p:txBody>
      </p:sp>
      <p:pic>
        <p:nvPicPr>
          <p:cNvPr id="20" name="Grafik 19" descr="Ein Bild, das Screenshot, Reihe, parallel, draußen enthält.&#10;&#10;Automatisch generierte Beschreibung">
            <a:extLst>
              <a:ext uri="{FF2B5EF4-FFF2-40B4-BE49-F238E27FC236}">
                <a16:creationId xmlns:a16="http://schemas.microsoft.com/office/drawing/2014/main" id="{95AD9A2B-475A-5C4A-C7E0-67105225E6E8}"/>
              </a:ext>
            </a:extLst>
          </p:cNvPr>
          <p:cNvPicPr>
            <a:picLocks noChangeAspect="1"/>
          </p:cNvPicPr>
          <p:nvPr/>
        </p:nvPicPr>
        <p:blipFill rotWithShape="1">
          <a:blip r:embed="rId2">
            <a:extLst>
              <a:ext uri="{28A0092B-C50C-407E-A947-70E740481C1C}">
                <a14:useLocalDpi xmlns:a14="http://schemas.microsoft.com/office/drawing/2010/main" val="0"/>
              </a:ext>
            </a:extLst>
          </a:blip>
          <a:srcRect r="53079" b="7419"/>
          <a:stretch/>
        </p:blipFill>
        <p:spPr>
          <a:xfrm>
            <a:off x="7411607" y="1050187"/>
            <a:ext cx="1358355" cy="1901618"/>
          </a:xfrm>
          <a:prstGeom prst="rect">
            <a:avLst/>
          </a:prstGeom>
        </p:spPr>
      </p:pic>
      <p:pic>
        <p:nvPicPr>
          <p:cNvPr id="22" name="Grafik 21" descr="Ein Bild, das Diagramm, Reihe, Entwurf, technische Zeichnung enthält.&#10;&#10;Automatisch generierte Beschreibung">
            <a:extLst>
              <a:ext uri="{FF2B5EF4-FFF2-40B4-BE49-F238E27FC236}">
                <a16:creationId xmlns:a16="http://schemas.microsoft.com/office/drawing/2014/main" id="{CADD0569-332D-2730-2B65-2AF7AFA15432}"/>
              </a:ext>
            </a:extLst>
          </p:cNvPr>
          <p:cNvPicPr>
            <a:picLocks noChangeAspect="1"/>
          </p:cNvPicPr>
          <p:nvPr/>
        </p:nvPicPr>
        <p:blipFill rotWithShape="1">
          <a:blip r:embed="rId3">
            <a:extLst>
              <a:ext uri="{28A0092B-C50C-407E-A947-70E740481C1C}">
                <a14:useLocalDpi xmlns:a14="http://schemas.microsoft.com/office/drawing/2010/main" val="0"/>
              </a:ext>
            </a:extLst>
          </a:blip>
          <a:srcRect t="5074" r="1076"/>
          <a:stretch/>
        </p:blipFill>
        <p:spPr>
          <a:xfrm>
            <a:off x="5361321" y="3429000"/>
            <a:ext cx="1828282" cy="2726771"/>
          </a:xfrm>
          <a:prstGeom prst="rect">
            <a:avLst/>
          </a:prstGeom>
        </p:spPr>
      </p:pic>
      <p:sp>
        <p:nvSpPr>
          <p:cNvPr id="21" name="Rechteck 20">
            <a:extLst>
              <a:ext uri="{FF2B5EF4-FFF2-40B4-BE49-F238E27FC236}">
                <a16:creationId xmlns:a16="http://schemas.microsoft.com/office/drawing/2014/main" id="{94FFBD8B-4795-8235-3D86-44E168536167}"/>
              </a:ext>
            </a:extLst>
          </p:cNvPr>
          <p:cNvSpPr/>
          <p:nvPr/>
        </p:nvSpPr>
        <p:spPr>
          <a:xfrm>
            <a:off x="8657896" y="1259794"/>
            <a:ext cx="263974" cy="1264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B3C85386-0B72-7DE5-855F-1F766636AEEF}"/>
              </a:ext>
            </a:extLst>
          </p:cNvPr>
          <p:cNvSpPr/>
          <p:nvPr/>
        </p:nvSpPr>
        <p:spPr>
          <a:xfrm>
            <a:off x="6855171" y="3395751"/>
            <a:ext cx="198493" cy="105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ußzeilenplatzhalter 5">
            <a:extLst>
              <a:ext uri="{FF2B5EF4-FFF2-40B4-BE49-F238E27FC236}">
                <a16:creationId xmlns:a16="http://schemas.microsoft.com/office/drawing/2014/main" id="{EC261B59-1625-5D81-0444-8A2BAA714FE6}"/>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24" name="Titel 3">
            <a:extLst>
              <a:ext uri="{FF2B5EF4-FFF2-40B4-BE49-F238E27FC236}">
                <a16:creationId xmlns:a16="http://schemas.microsoft.com/office/drawing/2014/main" id="{AFEBB89C-B547-10C8-4ACE-6303889393E7}"/>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grpSp>
        <p:nvGrpSpPr>
          <p:cNvPr id="5" name="Knopf1">
            <a:extLst>
              <a:ext uri="{FF2B5EF4-FFF2-40B4-BE49-F238E27FC236}">
                <a16:creationId xmlns:a16="http://schemas.microsoft.com/office/drawing/2014/main" id="{B019F006-B3E0-4A37-11FE-AF49C9AFE912}"/>
              </a:ext>
            </a:extLst>
          </p:cNvPr>
          <p:cNvGrpSpPr/>
          <p:nvPr/>
        </p:nvGrpSpPr>
        <p:grpSpPr>
          <a:xfrm>
            <a:off x="9383011" y="1045049"/>
            <a:ext cx="525690" cy="504000"/>
            <a:chOff x="8550142" y="4941168"/>
            <a:chExt cx="593858" cy="576064"/>
          </a:xfrm>
          <a:solidFill>
            <a:schemeClr val="accent1"/>
          </a:solidFill>
        </p:grpSpPr>
        <p:sp>
          <p:nvSpPr>
            <p:cNvPr id="27" name="Rechteck 26">
              <a:extLst>
                <a:ext uri="{FF2B5EF4-FFF2-40B4-BE49-F238E27FC236}">
                  <a16:creationId xmlns:a16="http://schemas.microsoft.com/office/drawing/2014/main" id="{C23314C4-C424-CD6E-DD68-287824DF182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Ellipse 27">
              <a:extLst>
                <a:ext uri="{FF2B5EF4-FFF2-40B4-BE49-F238E27FC236}">
                  <a16:creationId xmlns:a16="http://schemas.microsoft.com/office/drawing/2014/main" id="{693AF6B8-A565-0A22-08F7-EDC57D6D7CD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29" name="Hilfe 1 Grafik">
            <a:extLst>
              <a:ext uri="{FF2B5EF4-FFF2-40B4-BE49-F238E27FC236}">
                <a16:creationId xmlns:a16="http://schemas.microsoft.com/office/drawing/2014/main" id="{ACF7952F-11EA-51F2-4A8E-8193EDE363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01329" y="1051374"/>
            <a:ext cx="7829600" cy="4458304"/>
          </a:xfrm>
          <a:prstGeom prst="rect">
            <a:avLst/>
          </a:prstGeom>
          <a:effectLst>
            <a:glow rad="190500">
              <a:schemeClr val="accent1">
                <a:lumMod val="20000"/>
                <a:lumOff val="80000"/>
                <a:alpha val="85000"/>
              </a:schemeClr>
            </a:glow>
            <a:softEdge rad="0"/>
          </a:effectLst>
        </p:spPr>
      </p:pic>
      <p:grpSp>
        <p:nvGrpSpPr>
          <p:cNvPr id="6" name="Knopf3">
            <a:extLst>
              <a:ext uri="{FF2B5EF4-FFF2-40B4-BE49-F238E27FC236}">
                <a16:creationId xmlns:a16="http://schemas.microsoft.com/office/drawing/2014/main" id="{6CB1FD3B-B168-3E54-B4D5-5D2BE728145C}"/>
              </a:ext>
            </a:extLst>
          </p:cNvPr>
          <p:cNvGrpSpPr/>
          <p:nvPr/>
        </p:nvGrpSpPr>
        <p:grpSpPr>
          <a:xfrm>
            <a:off x="9380848" y="2310011"/>
            <a:ext cx="525690" cy="504000"/>
            <a:chOff x="8550142" y="4941168"/>
            <a:chExt cx="593858" cy="576064"/>
          </a:xfrm>
          <a:solidFill>
            <a:schemeClr val="accent1"/>
          </a:solidFill>
        </p:grpSpPr>
        <p:sp>
          <p:nvSpPr>
            <p:cNvPr id="8" name="Rechteck 7">
              <a:extLst>
                <a:ext uri="{FF2B5EF4-FFF2-40B4-BE49-F238E27FC236}">
                  <a16:creationId xmlns:a16="http://schemas.microsoft.com/office/drawing/2014/main" id="{B83E6E44-4987-D31E-CA13-AF908E8CDFA0}"/>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Ellipse 22">
              <a:extLst>
                <a:ext uri="{FF2B5EF4-FFF2-40B4-BE49-F238E27FC236}">
                  <a16:creationId xmlns:a16="http://schemas.microsoft.com/office/drawing/2014/main" id="{63E2728C-5211-6C6C-DD70-A38F4B599AE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0" name="Hilfe 3 Grafik">
            <a:extLst>
              <a:ext uri="{FF2B5EF4-FFF2-40B4-BE49-F238E27FC236}">
                <a16:creationId xmlns:a16="http://schemas.microsoft.com/office/drawing/2014/main" id="{BE6518F3-4AF8-CE49-2614-80563171EA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72215" y="1108999"/>
            <a:ext cx="7913745" cy="4487488"/>
          </a:xfrm>
          <a:prstGeom prst="rect">
            <a:avLst/>
          </a:prstGeom>
          <a:effectLst>
            <a:glow rad="190500">
              <a:schemeClr val="accent1">
                <a:lumMod val="20000"/>
                <a:lumOff val="80000"/>
                <a:alpha val="85000"/>
              </a:schemeClr>
            </a:glow>
          </a:effectLst>
        </p:spPr>
      </p:pic>
      <p:grpSp>
        <p:nvGrpSpPr>
          <p:cNvPr id="11" name="Knopf6">
            <a:extLst>
              <a:ext uri="{FF2B5EF4-FFF2-40B4-BE49-F238E27FC236}">
                <a16:creationId xmlns:a16="http://schemas.microsoft.com/office/drawing/2014/main" id="{FC3F2D29-7424-B67F-5175-4716EFC12EA1}"/>
              </a:ext>
            </a:extLst>
          </p:cNvPr>
          <p:cNvGrpSpPr/>
          <p:nvPr/>
        </p:nvGrpSpPr>
        <p:grpSpPr>
          <a:xfrm>
            <a:off x="9383011" y="4207454"/>
            <a:ext cx="525690" cy="504000"/>
            <a:chOff x="8550142" y="4941168"/>
            <a:chExt cx="593858" cy="576064"/>
          </a:xfrm>
          <a:solidFill>
            <a:schemeClr val="accent1"/>
          </a:solidFill>
        </p:grpSpPr>
        <p:sp>
          <p:nvSpPr>
            <p:cNvPr id="12" name="Rechteck 11">
              <a:extLst>
                <a:ext uri="{FF2B5EF4-FFF2-40B4-BE49-F238E27FC236}">
                  <a16:creationId xmlns:a16="http://schemas.microsoft.com/office/drawing/2014/main" id="{B0AF1E26-EDCF-122F-7707-B54C97ACE846}"/>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e 13">
              <a:extLst>
                <a:ext uri="{FF2B5EF4-FFF2-40B4-BE49-F238E27FC236}">
                  <a16:creationId xmlns:a16="http://schemas.microsoft.com/office/drawing/2014/main" id="{E33A7521-6F66-CC50-0B44-400851279866}"/>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4" name="Hilfe 6 Grafik">
            <a:extLst>
              <a:ext uri="{FF2B5EF4-FFF2-40B4-BE49-F238E27FC236}">
                <a16:creationId xmlns:a16="http://schemas.microsoft.com/office/drawing/2014/main" id="{79B2642D-5F6E-A869-3D57-97778918810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673447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4615E-6 -7.40741E-7 L -0.88093 -7.40741E-7 " pathEditMode="relative" rAng="0" ptsTypes="AA">
                                      <p:cBhvr>
                                        <p:cTn id="6" dur="2000" fill="hold"/>
                                        <p:tgtEl>
                                          <p:spTgt spid="29"/>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7.40741E-7 L -3.84615E-6 -7.40741E-7 " pathEditMode="relative" rAng="0" ptsTypes="AA">
                                      <p:cBhvr>
                                        <p:cTn id="10" dur="2000" fill="hold"/>
                                        <p:tgtEl>
                                          <p:spTgt spid="29"/>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1.11111E-6 L -0.88093 1.11111E-6 " pathEditMode="relative" rAng="0" ptsTypes="AA">
                                      <p:cBhvr>
                                        <p:cTn id="15" dur="2000" fill="hold"/>
                                        <p:tgtEl>
                                          <p:spTgt spid="10"/>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11111E-6 L 4.10256E-6 1.11111E-6 " pathEditMode="relative" rAng="0" ptsTypes="AA">
                                      <p:cBhvr>
                                        <p:cTn id="19" dur="2000" fill="hold"/>
                                        <p:tgtEl>
                                          <p:spTgt spid="10"/>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2.82051E-6 3.33333E-6 L -0.88093 3.33333E-6 " pathEditMode="relative" rAng="0" ptsTypes="AA">
                                      <p:cBhvr>
                                        <p:cTn id="24" dur="2000" fill="hold"/>
                                        <p:tgtEl>
                                          <p:spTgt spid="14"/>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3.33333E-6 L 2.82051E-6 3.33333E-6 " pathEditMode="relative" rAng="0" ptsTypes="AA">
                                      <p:cBhvr>
                                        <p:cTn id="28" dur="2000" fill="hold"/>
                                        <p:tgtEl>
                                          <p:spTgt spid="14"/>
                                        </p:tgtEl>
                                        <p:attrNameLst>
                                          <p:attrName>ppt_x</p:attrName>
                                          <p:attrName>ppt_y</p:attrName>
                                        </p:attrNameLst>
                                      </p:cBhvr>
                                      <p:rCtr x="44038" y="0"/>
                                    </p:animMotion>
                                  </p:childTnLst>
                                </p:cTn>
                              </p:par>
                            </p:childTnLst>
                          </p:cTn>
                        </p:par>
                      </p:childTnLst>
                    </p:cTn>
                  </p:par>
                </p:childTnLst>
              </p:cTn>
              <p:nextCondLst>
                <p:cond evt="onClick" delay="0">
                  <p:tgtEl>
                    <p:spTgt spid="11"/>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833A895-B295-2096-3212-BF961737FAA3}"/>
                  </a:ext>
                </a:extLst>
              </p:cNvPr>
              <p:cNvSpPr>
                <a:spLocks noGrp="1"/>
              </p:cNvSpPr>
              <p:nvPr>
                <p:ph idx="4294967295"/>
              </p:nvPr>
            </p:nvSpPr>
            <p:spPr>
              <a:xfrm>
                <a:off x="59769" y="1048890"/>
                <a:ext cx="9203968" cy="5188422"/>
              </a:xfrm>
            </p:spPr>
            <p:txBody>
              <a:bodyPr/>
              <a:lstStyle/>
              <a:p>
                <a:r>
                  <a:rPr lang="de-DE" sz="1600" b="1" dirty="0"/>
                  <a:t>Aufgabe 1	 </a:t>
                </a:r>
                <a:r>
                  <a:rPr lang="de-DE" sz="1600" dirty="0">
                    <a:latin typeface="Calibri" panose="020F0502020204030204" pitchFamily="34" charset="0"/>
                    <a:cs typeface="Calibri" panose="020F0502020204030204" pitchFamily="34" charset="0"/>
                  </a:rPr>
                  <a:t>[MSA </a:t>
                </a:r>
                <a:r>
                  <a:rPr lang="de-DE" sz="1600" spc="-30" dirty="0">
                    <a:effectLst/>
                    <a:latin typeface="Calibri" panose="020F0502020204030204" pitchFamily="34" charset="0"/>
                    <a:ea typeface="Times New Roman" panose="02020603050405020304" pitchFamily="18" charset="0"/>
                    <a:cs typeface="Calibri" panose="020F0502020204030204" pitchFamily="34" charset="0"/>
                  </a:rPr>
                  <a:t>2009 N A4]</a:t>
                </a:r>
                <a:r>
                  <a:rPr lang="de-DE" sz="1600" dirty="0">
                    <a:latin typeface="Calibri" panose="020F0502020204030204" pitchFamily="34" charset="0"/>
                    <a:cs typeface="Calibri" panose="020F0502020204030204" pitchFamily="34" charset="0"/>
                  </a:rPr>
                  <a:t> </a:t>
                </a:r>
                <a:r>
                  <a:rPr lang="de-DE" b="1" dirty="0"/>
                  <a:t>				</a:t>
                </a:r>
                <a:r>
                  <a:rPr lang="de-DE" sz="1600" b="1" dirty="0"/>
                  <a:t>Aufgabe 2 </a:t>
                </a:r>
                <a:r>
                  <a:rPr lang="de-DE" sz="1600" dirty="0">
                    <a:latin typeface="Calibri" panose="020F0502020204030204" pitchFamily="34" charset="0"/>
                    <a:cs typeface="Calibri" panose="020F0502020204030204" pitchFamily="34" charset="0"/>
                  </a:rPr>
                  <a:t>[MSA 2014 A5]</a:t>
                </a:r>
                <a:endParaRPr lang="de-DE" sz="1600" b="1" dirty="0"/>
              </a:p>
              <a:p>
                <a:r>
                  <a:rPr lang="de-DE" sz="1600" dirty="0"/>
                  <a:t>*a)						*a)</a:t>
                </a:r>
              </a:p>
              <a:p>
                <a:r>
                  <a:rPr lang="de-DE" sz="1600" dirty="0"/>
                  <a:t>						1. Lösungsweg: Formel (Trapezfläche) 						= </a:t>
                </a:r>
                <a14:m>
                  <m:oMath xmlns:m="http://schemas.openxmlformats.org/officeDocument/2006/math">
                    <m:d>
                      <m:dPr>
                        <m:ctrlPr>
                          <a:rPr lang="de-DE" sz="1600" b="0" i="1" smtClean="0">
                            <a:latin typeface="Cambria Math" panose="02040503050406030204" pitchFamily="18" charset="0"/>
                          </a:rPr>
                        </m:ctrlPr>
                      </m:dPr>
                      <m:e>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𝑎</m:t>
                            </m:r>
                            <m:r>
                              <a:rPr lang="de-DE" sz="1600" b="0" i="1" smtClean="0">
                                <a:latin typeface="Cambria Math" panose="02040503050406030204" pitchFamily="18" charset="0"/>
                              </a:rPr>
                              <m:t>+</m:t>
                            </m:r>
                            <m:r>
                              <a:rPr lang="de-DE" sz="1600" b="0" i="1" smtClean="0">
                                <a:latin typeface="Cambria Math" panose="02040503050406030204" pitchFamily="18" charset="0"/>
                              </a:rPr>
                              <m:t>𝑐</m:t>
                            </m:r>
                          </m:num>
                          <m:den>
                            <m:r>
                              <a:rPr lang="de-DE" sz="1600" b="0" i="1" smtClean="0">
                                <a:latin typeface="Cambria Math" panose="02040503050406030204" pitchFamily="18" charset="0"/>
                              </a:rPr>
                              <m:t>2</m:t>
                            </m:r>
                          </m:den>
                        </m:f>
                      </m:e>
                    </m:d>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h</m:t>
                    </m:r>
                  </m:oMath>
                </a14:m>
                <a:r>
                  <a:rPr lang="de-DE" sz="1600" dirty="0"/>
                  <a:t>	</a:t>
                </a:r>
              </a:p>
              <a:p>
                <a:r>
                  <a:rPr lang="de-DE" sz="1600" dirty="0"/>
                  <a:t>						Hier gilt: a = 80 cm; c = 110 cm; </a:t>
                </a:r>
              </a:p>
              <a:p>
                <a:r>
                  <a:rPr lang="de-DE" sz="1600" dirty="0"/>
                  <a:t>						die Trapezfläche selbst ist gegeben:   						A = 5225 cm²</a:t>
                </a:r>
              </a:p>
              <a:p>
                <a:r>
                  <a:rPr lang="de-DE" sz="1600" dirty="0"/>
                  <a:t>						Einsetzen in die Formel und Umstellen 						nach h: 5225 = </a:t>
                </a:r>
                <a14:m>
                  <m:oMath xmlns:m="http://schemas.openxmlformats.org/officeDocument/2006/math">
                    <m:d>
                      <m:dPr>
                        <m:ctrlPr>
                          <a:rPr lang="de-DE" sz="1600" b="0" i="1" smtClean="0">
                            <a:latin typeface="Cambria Math" panose="02040503050406030204" pitchFamily="18" charset="0"/>
                          </a:rPr>
                        </m:ctrlPr>
                      </m:dPr>
                      <m:e>
                        <m:f>
                          <m:fPr>
                            <m:ctrlPr>
                              <a:rPr lang="de-DE" sz="1600" i="1" smtClean="0">
                                <a:latin typeface="Cambria Math" panose="02040503050406030204" pitchFamily="18" charset="0"/>
                              </a:rPr>
                            </m:ctrlPr>
                          </m:fPr>
                          <m:num>
                            <m:r>
                              <a:rPr lang="de-DE" sz="1600" b="0" i="1" smtClean="0">
                                <a:latin typeface="Cambria Math" panose="02040503050406030204" pitchFamily="18" charset="0"/>
                              </a:rPr>
                              <m:t>80+110</m:t>
                            </m:r>
                          </m:num>
                          <m:den>
                            <m:r>
                              <a:rPr lang="de-DE" sz="1600" b="0" i="1" smtClean="0">
                                <a:latin typeface="Cambria Math" panose="02040503050406030204" pitchFamily="18" charset="0"/>
                              </a:rPr>
                              <m:t>2</m:t>
                            </m:r>
                          </m:den>
                        </m:f>
                      </m:e>
                    </m:d>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h</m:t>
                    </m:r>
                  </m:oMath>
                </a14:m>
                <a:endParaRPr lang="de-DE" sz="1600" b="0" dirty="0">
                  <a:ea typeface="Cambria Math" panose="02040503050406030204" pitchFamily="18" charset="0"/>
                </a:endParaRPr>
              </a:p>
              <a:p>
                <a:r>
                  <a:rPr lang="de-DE" sz="1600" dirty="0"/>
                  <a:t>*b)						5225 = 95 </a:t>
                </a:r>
                <a14:m>
                  <m:oMath xmlns:m="http://schemas.openxmlformats.org/officeDocument/2006/math">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h</m:t>
                    </m:r>
                  </m:oMath>
                </a14:m>
                <a:r>
                  <a:rPr lang="de-DE" sz="1600" dirty="0"/>
                  <a:t> | : 95</a:t>
                </a:r>
              </a:p>
              <a:p>
                <a:r>
                  <a:rPr lang="de-DE" sz="1600" dirty="0"/>
                  <a:t>						55 = h  Somit passen die 							Kuchenplatten mit d = 50 cm hinein.</a:t>
                </a:r>
              </a:p>
              <a:p>
                <a:r>
                  <a:rPr lang="de-DE" sz="1600" dirty="0"/>
                  <a:t>						</a:t>
                </a:r>
              </a:p>
              <a:p>
                <a:r>
                  <a:rPr lang="de-DE" sz="1600" dirty="0"/>
                  <a:t>						2. Lösungsweg: Satz des Pythagoras</a:t>
                </a:r>
              </a:p>
              <a:p>
                <a:r>
                  <a:rPr lang="de-DE" sz="1600" dirty="0"/>
                  <a:t>						h = </a:t>
                </a:r>
                <a14:m>
                  <m:oMath xmlns:m="http://schemas.openxmlformats.org/officeDocument/2006/math">
                    <m:rad>
                      <m:radPr>
                        <m:degHide m:val="on"/>
                        <m:ctrlPr>
                          <a:rPr lang="de-DE" sz="1600" i="1" smtClean="0">
                            <a:latin typeface="Cambria Math" panose="02040503050406030204" pitchFamily="18" charset="0"/>
                          </a:rPr>
                        </m:ctrlPr>
                      </m:radPr>
                      <m:deg/>
                      <m:e>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57</m:t>
                            </m:r>
                          </m:e>
                          <m:sup>
                            <m:r>
                              <a:rPr lang="de-DE" sz="1600" b="0" i="1" smtClean="0">
                                <a:latin typeface="Cambria Math" panose="02040503050406030204" pitchFamily="18" charset="0"/>
                              </a:rPr>
                              <m:t>2</m:t>
                            </m:r>
                          </m:sup>
                        </m:sSup>
                        <m:r>
                          <a:rPr lang="de-DE" sz="1600" b="0" i="1" smtClean="0">
                            <a:latin typeface="Cambria Math" panose="02040503050406030204" pitchFamily="18" charset="0"/>
                          </a:rPr>
                          <m:t>−15²</m:t>
                        </m:r>
                      </m:e>
                    </m:rad>
                  </m:oMath>
                </a14:m>
                <a:endParaRPr lang="de-DE" sz="1600" dirty="0"/>
              </a:p>
              <a:p>
                <a:r>
                  <a:rPr lang="de-DE" sz="1600" dirty="0"/>
                  <a:t>						h = 55 cm </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r>
                  <a:rPr lang="de-DE" sz="1600" dirty="0"/>
                  <a:t>*b)</a:t>
                </a:r>
              </a:p>
              <a:p>
                <a:endParaRPr lang="de-DE" sz="1600" dirty="0"/>
              </a:p>
              <a:p>
                <a:endParaRPr lang="de-DE" sz="1600" dirty="0"/>
              </a:p>
              <a:p>
                <a:r>
                  <a:rPr lang="de-DE" sz="1600" dirty="0"/>
                  <a:t>   </a:t>
                </a:r>
              </a:p>
            </p:txBody>
          </p:sp>
        </mc:Choice>
        <mc:Fallback xmlns="">
          <p:sp>
            <p:nvSpPr>
              <p:cNvPr id="2" name="Inhaltsplatzhalter 1">
                <a:extLst>
                  <a:ext uri="{FF2B5EF4-FFF2-40B4-BE49-F238E27FC236}">
                    <a16:creationId xmlns:a16="http://schemas.microsoft.com/office/drawing/2014/main" id="{7833A895-B295-2096-3212-BF961737FAA3}"/>
                  </a:ext>
                </a:extLst>
              </p:cNvPr>
              <p:cNvSpPr>
                <a:spLocks noGrp="1" noRot="1" noChangeAspect="1" noMove="1" noResize="1" noEditPoints="1" noAdjustHandles="1" noChangeArrowheads="1" noChangeShapeType="1" noTextEdit="1"/>
              </p:cNvSpPr>
              <p:nvPr>
                <p:ph idx="4294967295"/>
              </p:nvPr>
            </p:nvSpPr>
            <p:spPr>
              <a:xfrm>
                <a:off x="59769" y="1048890"/>
                <a:ext cx="9203968" cy="5188422"/>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B7B99D27-9D33-F3FE-EC9F-677CFA7DB042}"/>
              </a:ext>
            </a:extLst>
          </p:cNvPr>
          <p:cNvSpPr>
            <a:spLocks noGrp="1"/>
          </p:cNvSpPr>
          <p:nvPr>
            <p:ph type="body" sz="quarter" idx="11"/>
          </p:nvPr>
        </p:nvSpPr>
        <p:spPr/>
        <p:txBody>
          <a:bodyPr/>
          <a:lstStyle/>
          <a:p>
            <a:endParaRPr lang="de-DE"/>
          </a:p>
        </p:txBody>
      </p:sp>
      <p:pic>
        <p:nvPicPr>
          <p:cNvPr id="9" name="Grafik 8">
            <a:extLst>
              <a:ext uri="{FF2B5EF4-FFF2-40B4-BE49-F238E27FC236}">
                <a16:creationId xmlns:a16="http://schemas.microsoft.com/office/drawing/2014/main" id="{D7E119D2-DEFC-85E6-5725-6C9263045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4" y="3763919"/>
            <a:ext cx="5328594" cy="427527"/>
          </a:xfrm>
          <a:prstGeom prst="rect">
            <a:avLst/>
          </a:prstGeom>
        </p:spPr>
      </p:pic>
      <p:pic>
        <p:nvPicPr>
          <p:cNvPr id="11" name="Grafik 10" descr="Ein Bild, das Text, Schrift, Screenshot, Zahl enthält.&#10;&#10;Automatisch generierte Beschreibung">
            <a:extLst>
              <a:ext uri="{FF2B5EF4-FFF2-40B4-BE49-F238E27FC236}">
                <a16:creationId xmlns:a16="http://schemas.microsoft.com/office/drawing/2014/main" id="{8478CC9A-1D42-C846-5606-DDDD776A7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28" y="1472890"/>
            <a:ext cx="4716590" cy="2211075"/>
          </a:xfrm>
          <a:prstGeom prst="rect">
            <a:avLst/>
          </a:prstGeom>
        </p:spPr>
      </p:pic>
      <p:pic>
        <p:nvPicPr>
          <p:cNvPr id="6" name="Grafik 5" descr="Ein Bild, das Diagramm, Karte, Reihe enthält.&#10;&#10;Automatisch generierte Beschreibung">
            <a:extLst>
              <a:ext uri="{FF2B5EF4-FFF2-40B4-BE49-F238E27FC236}">
                <a16:creationId xmlns:a16="http://schemas.microsoft.com/office/drawing/2014/main" id="{63E241C2-BDF2-4395-9BB0-1D856291CD1E}"/>
              </a:ext>
            </a:extLst>
          </p:cNvPr>
          <p:cNvPicPr>
            <a:picLocks noChangeAspect="1"/>
          </p:cNvPicPr>
          <p:nvPr/>
        </p:nvPicPr>
        <p:blipFill rotWithShape="1">
          <a:blip r:embed="rId5">
            <a:extLst>
              <a:ext uri="{28A0092B-C50C-407E-A947-70E740481C1C}">
                <a14:useLocalDpi xmlns:a14="http://schemas.microsoft.com/office/drawing/2010/main" val="0"/>
              </a:ext>
            </a:extLst>
          </a:blip>
          <a:srcRect t="52100"/>
          <a:stretch/>
        </p:blipFill>
        <p:spPr>
          <a:xfrm>
            <a:off x="3440832" y="4303079"/>
            <a:ext cx="2258322" cy="1614410"/>
          </a:xfrm>
          <a:prstGeom prst="rect">
            <a:avLst/>
          </a:prstGeom>
        </p:spPr>
      </p:pic>
      <p:pic>
        <p:nvPicPr>
          <p:cNvPr id="7" name="Grafik 6" descr="Ein Bild, das Screenshot, Reihe, parallel, draußen enthält.&#10;&#10;Automatisch generierte Beschreibung">
            <a:extLst>
              <a:ext uri="{FF2B5EF4-FFF2-40B4-BE49-F238E27FC236}">
                <a16:creationId xmlns:a16="http://schemas.microsoft.com/office/drawing/2014/main" id="{A13007F8-0D3D-69D8-9578-82C186117546}"/>
              </a:ext>
            </a:extLst>
          </p:cNvPr>
          <p:cNvPicPr>
            <a:picLocks noChangeAspect="1"/>
          </p:cNvPicPr>
          <p:nvPr/>
        </p:nvPicPr>
        <p:blipFill rotWithShape="1">
          <a:blip r:embed="rId6">
            <a:extLst>
              <a:ext uri="{28A0092B-C50C-407E-A947-70E740481C1C}">
                <a14:useLocalDpi xmlns:a14="http://schemas.microsoft.com/office/drawing/2010/main" val="0"/>
              </a:ext>
            </a:extLst>
          </a:blip>
          <a:srcRect r="53079" b="7419"/>
          <a:stretch/>
        </p:blipFill>
        <p:spPr>
          <a:xfrm>
            <a:off x="374222" y="4197288"/>
            <a:ext cx="1358355" cy="1901618"/>
          </a:xfrm>
          <a:prstGeom prst="rect">
            <a:avLst/>
          </a:prstGeom>
        </p:spPr>
      </p:pic>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8435217-960D-8B82-F7D3-1FA869F177A0}"/>
                  </a:ext>
                </a:extLst>
              </p14:cNvPr>
              <p14:cNvContentPartPr/>
              <p14:nvPr/>
            </p14:nvContentPartPr>
            <p14:xfrm>
              <a:off x="1640057" y="4419034"/>
              <a:ext cx="92520" cy="1067400"/>
            </p14:xfrm>
          </p:contentPart>
        </mc:Choice>
        <mc:Fallback xmlns="">
          <p:pic>
            <p:nvPicPr>
              <p:cNvPr id="8" name="Freihand 7">
                <a:extLst>
                  <a:ext uri="{FF2B5EF4-FFF2-40B4-BE49-F238E27FC236}">
                    <a16:creationId xmlns:a16="http://schemas.microsoft.com/office/drawing/2014/main" id="{C8435217-960D-8B82-F7D3-1FA869F177A0}"/>
                  </a:ext>
                </a:extLst>
              </p:cNvPr>
              <p:cNvPicPr/>
              <p:nvPr/>
            </p:nvPicPr>
            <p:blipFill>
              <a:blip r:embed="rId9"/>
              <a:stretch>
                <a:fillRect/>
              </a:stretch>
            </p:blipFill>
            <p:spPr>
              <a:xfrm>
                <a:off x="1577057" y="4356034"/>
                <a:ext cx="218160" cy="1193040"/>
              </a:xfrm>
              <a:prstGeom prst="rect">
                <a:avLst/>
              </a:prstGeom>
            </p:spPr>
          </p:pic>
        </mc:Fallback>
      </mc:AlternateContent>
      <p:sp>
        <p:nvSpPr>
          <p:cNvPr id="10" name="Geschweifte Klammer rechts 9">
            <a:extLst>
              <a:ext uri="{FF2B5EF4-FFF2-40B4-BE49-F238E27FC236}">
                <a16:creationId xmlns:a16="http://schemas.microsoft.com/office/drawing/2014/main" id="{543CA97B-4C62-99B3-C2AD-40F96F39BF66}"/>
              </a:ext>
            </a:extLst>
          </p:cNvPr>
          <p:cNvSpPr/>
          <p:nvPr/>
        </p:nvSpPr>
        <p:spPr>
          <a:xfrm>
            <a:off x="1125144" y="5377736"/>
            <a:ext cx="155448" cy="427528"/>
          </a:xfrm>
          <a:prstGeom prst="rightBrace">
            <a:avLst>
              <a:gd name="adj1" fmla="val 1470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1E275460-BF86-AC16-514D-359DA97BA8D9}"/>
              </a:ext>
            </a:extLst>
          </p:cNvPr>
          <p:cNvSpPr txBox="1"/>
          <p:nvPr/>
        </p:nvSpPr>
        <p:spPr>
          <a:xfrm>
            <a:off x="1248186" y="5435498"/>
            <a:ext cx="263214" cy="307777"/>
          </a:xfrm>
          <a:prstGeom prst="rect">
            <a:avLst/>
          </a:prstGeom>
          <a:noFill/>
        </p:spPr>
        <p:txBody>
          <a:bodyPr wrap="none" rtlCol="0">
            <a:spAutoFit/>
          </a:bodyPr>
          <a:lstStyle/>
          <a:p>
            <a:r>
              <a:rPr lang="de-DE" sz="1400" dirty="0"/>
              <a:t>x</a:t>
            </a:r>
          </a:p>
        </p:txBody>
      </p:sp>
      <p:sp>
        <p:nvSpPr>
          <p:cNvPr id="5" name="Fußzeilenplatzhalter 5">
            <a:extLst>
              <a:ext uri="{FF2B5EF4-FFF2-40B4-BE49-F238E27FC236}">
                <a16:creationId xmlns:a16="http://schemas.microsoft.com/office/drawing/2014/main" id="{7A2E5966-732A-9A59-0034-B77BAB7022E6}"/>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13" name="Titel 3">
            <a:extLst>
              <a:ext uri="{FF2B5EF4-FFF2-40B4-BE49-F238E27FC236}">
                <a16:creationId xmlns:a16="http://schemas.microsoft.com/office/drawing/2014/main" id="{E112203E-7C0E-0053-4A19-AC104BC2D584}"/>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spTree>
    <p:extLst>
      <p:ext uri="{BB962C8B-B14F-4D97-AF65-F5344CB8AC3E}">
        <p14:creationId xmlns:p14="http://schemas.microsoft.com/office/powerpoint/2010/main" val="4261102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53A3C5D-B575-A50E-BD11-082BCDBC2508}"/>
              </a:ext>
            </a:extLst>
          </p:cNvPr>
          <p:cNvSpPr>
            <a:spLocks noGrp="1"/>
          </p:cNvSpPr>
          <p:nvPr>
            <p:ph idx="1"/>
          </p:nvPr>
        </p:nvSpPr>
        <p:spPr/>
        <p:txBody>
          <a:bodyPr/>
          <a:lstStyle/>
          <a:p>
            <a:r>
              <a:rPr lang="de-DE" sz="1600" b="1" dirty="0">
                <a:latin typeface="Calibri" panose="020F0502020204030204" pitchFamily="34" charset="0"/>
                <a:cs typeface="Calibri" panose="020F0502020204030204" pitchFamily="34" charset="0"/>
              </a:rPr>
              <a:t>Aufgabe</a:t>
            </a:r>
            <a:r>
              <a:rPr lang="de-DE" sz="1600" dirty="0">
                <a:latin typeface="Calibri" panose="020F0502020204030204" pitchFamily="34" charset="0"/>
                <a:cs typeface="Calibri" panose="020F0502020204030204" pitchFamily="34" charset="0"/>
              </a:rPr>
              <a:t> </a:t>
            </a:r>
            <a:r>
              <a:rPr lang="de-DE" sz="1600" b="1" dirty="0">
                <a:latin typeface="Calibri" panose="020F0502020204030204" pitchFamily="34" charset="0"/>
                <a:cs typeface="Calibri" panose="020F0502020204030204" pitchFamily="34" charset="0"/>
              </a:rPr>
              <a:t>1</a:t>
            </a:r>
            <a:r>
              <a:rPr lang="de-DE" sz="1600" dirty="0">
                <a:latin typeface="Calibri" panose="020F0502020204030204" pitchFamily="34" charset="0"/>
                <a:cs typeface="Calibri" panose="020F0502020204030204" pitchFamily="34" charset="0"/>
              </a:rPr>
              <a:t> [MSA </a:t>
            </a:r>
            <a:r>
              <a:rPr lang="de-DE" sz="1600" dirty="0">
                <a:effectLst/>
                <a:latin typeface="Calibri" panose="020F0502020204030204" pitchFamily="34" charset="0"/>
                <a:ea typeface="Times New Roman" panose="02020603050405020304" pitchFamily="18" charset="0"/>
                <a:cs typeface="Calibri" panose="020F0502020204030204" pitchFamily="34" charset="0"/>
              </a:rPr>
              <a:t>2013 A8]</a:t>
            </a:r>
          </a:p>
          <a:p>
            <a:r>
              <a:rPr lang="de-DE" sz="1600" dirty="0">
                <a:latin typeface="Calibri" panose="020F0502020204030204" pitchFamily="34" charset="0"/>
                <a:cs typeface="Calibri" panose="020F0502020204030204" pitchFamily="34" charset="0"/>
              </a:rPr>
              <a:t>Der Hersteller einer kugelförmigen Kerze mit dem Durchmesser 5 cm möchte die Kerze in einer neuen Verpackung anbieten. Die Kerze soll in eine Kunststoffschachtel gestellt werden, wie es die Abbildung zeigt. (Skizze nicht maßstabsgerecht)</a:t>
            </a:r>
          </a:p>
          <a:p>
            <a:r>
              <a:rPr lang="de-DE" sz="1600" dirty="0">
                <a:latin typeface="Calibri" panose="020F0502020204030204" pitchFamily="34" charset="0"/>
                <a:cs typeface="Calibri" panose="020F0502020204030204" pitchFamily="34" charset="0"/>
              </a:rPr>
              <a:t>*a) Um die Kerze vor Beschädigungen zu schützen, wird der Hohlraum der Verpackung mit Füllmaterial ausgepolstert. Berechne, wie viele Kubikzentimeter Hohlraum ausgepolstert werden müssen.</a:t>
            </a:r>
          </a:p>
          <a:p>
            <a:r>
              <a:rPr lang="de-DE" sz="1600" dirty="0">
                <a:latin typeface="Calibri" panose="020F0502020204030204" pitchFamily="34" charset="0"/>
                <a:cs typeface="Calibri" panose="020F0502020204030204" pitchFamily="34" charset="0"/>
              </a:rPr>
              <a:t>*b) Die Verpackung soll außen mit Goldfarbe bestrichen werden. Berechne, wie viel cm² mit Farbe bestrichen werden muss.</a:t>
            </a:r>
          </a:p>
          <a:p>
            <a:endParaRPr lang="de-DE" dirty="0">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4E927E1F-8B19-2073-4CB1-D69A1CCBF5D5}"/>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98DDA901-5766-5283-FB48-75E1FC5B4D06}"/>
              </a:ext>
            </a:extLst>
          </p:cNvPr>
          <p:cNvSpPr>
            <a:spLocks noGrp="1"/>
          </p:cNvSpPr>
          <p:nvPr>
            <p:ph type="title"/>
          </p:nvPr>
        </p:nvSpPr>
        <p:spPr/>
        <p:txBody>
          <a:bodyPr/>
          <a:lstStyle/>
          <a:p>
            <a:r>
              <a:rPr lang="de-DE" dirty="0"/>
              <a:t>Zusammengesetzte Körper</a:t>
            </a:r>
          </a:p>
        </p:txBody>
      </p:sp>
      <p:pic>
        <p:nvPicPr>
          <p:cNvPr id="25" name="Grafik 24" descr="Ein Bild, das Diagramm, Reihe, Kreis enthält.&#10;&#10;Automatisch generierte Beschreibung">
            <a:extLst>
              <a:ext uri="{FF2B5EF4-FFF2-40B4-BE49-F238E27FC236}">
                <a16:creationId xmlns:a16="http://schemas.microsoft.com/office/drawing/2014/main" id="{39EC4346-064A-0A72-A880-6D0590A64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3953" y="3501008"/>
            <a:ext cx="3257453" cy="2555475"/>
          </a:xfrm>
          <a:prstGeom prst="rect">
            <a:avLst/>
          </a:prstGeom>
        </p:spPr>
      </p:pic>
      <p:sp>
        <p:nvSpPr>
          <p:cNvPr id="27" name="Fußzeilenplatzhalter 5">
            <a:extLst>
              <a:ext uri="{FF2B5EF4-FFF2-40B4-BE49-F238E27FC236}">
                <a16:creationId xmlns:a16="http://schemas.microsoft.com/office/drawing/2014/main" id="{1C508763-BC75-30C6-4D5B-8F9083A83100}"/>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7" name="Titel 3">
            <a:extLst>
              <a:ext uri="{FF2B5EF4-FFF2-40B4-BE49-F238E27FC236}">
                <a16:creationId xmlns:a16="http://schemas.microsoft.com/office/drawing/2014/main" id="{BD7A9D42-F434-2ADB-77AF-E2A60EAD8316}"/>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grpSp>
        <p:nvGrpSpPr>
          <p:cNvPr id="5" name="Knopf1">
            <a:extLst>
              <a:ext uri="{FF2B5EF4-FFF2-40B4-BE49-F238E27FC236}">
                <a16:creationId xmlns:a16="http://schemas.microsoft.com/office/drawing/2014/main" id="{D93A276C-E57A-5385-D0D6-58791C783CAE}"/>
              </a:ext>
            </a:extLst>
          </p:cNvPr>
          <p:cNvGrpSpPr/>
          <p:nvPr/>
        </p:nvGrpSpPr>
        <p:grpSpPr>
          <a:xfrm>
            <a:off x="9383011" y="1045049"/>
            <a:ext cx="525690" cy="504000"/>
            <a:chOff x="8550142" y="4941168"/>
            <a:chExt cx="593858" cy="576064"/>
          </a:xfrm>
          <a:solidFill>
            <a:schemeClr val="accent1"/>
          </a:solidFill>
        </p:grpSpPr>
        <p:sp>
          <p:nvSpPr>
            <p:cNvPr id="8" name="Rechteck 7">
              <a:extLst>
                <a:ext uri="{FF2B5EF4-FFF2-40B4-BE49-F238E27FC236}">
                  <a16:creationId xmlns:a16="http://schemas.microsoft.com/office/drawing/2014/main" id="{4A627D58-D9E9-1D90-57D5-28C0090AB94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Ellipse 23">
              <a:extLst>
                <a:ext uri="{FF2B5EF4-FFF2-40B4-BE49-F238E27FC236}">
                  <a16:creationId xmlns:a16="http://schemas.microsoft.com/office/drawing/2014/main" id="{4290F69E-DB3B-CF5F-F5ED-BA53D9744A02}"/>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28" name="Hilfe 1 Grafik">
            <a:extLst>
              <a:ext uri="{FF2B5EF4-FFF2-40B4-BE49-F238E27FC236}">
                <a16:creationId xmlns:a16="http://schemas.microsoft.com/office/drawing/2014/main" id="{9B9363BC-7239-7DFA-2A29-9B46B24871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31762" y="876464"/>
            <a:ext cx="7829600" cy="4458304"/>
          </a:xfrm>
          <a:prstGeom prst="rect">
            <a:avLst/>
          </a:prstGeom>
          <a:effectLst>
            <a:glow rad="190500">
              <a:schemeClr val="accent1">
                <a:lumMod val="20000"/>
                <a:lumOff val="80000"/>
                <a:alpha val="85000"/>
              </a:schemeClr>
            </a:glow>
            <a:softEdge rad="0"/>
          </a:effectLst>
        </p:spPr>
      </p:pic>
      <p:grpSp>
        <p:nvGrpSpPr>
          <p:cNvPr id="6" name="Knopf3">
            <a:extLst>
              <a:ext uri="{FF2B5EF4-FFF2-40B4-BE49-F238E27FC236}">
                <a16:creationId xmlns:a16="http://schemas.microsoft.com/office/drawing/2014/main" id="{1036C041-0EE6-1F62-A826-2C28B83168FD}"/>
              </a:ext>
            </a:extLst>
          </p:cNvPr>
          <p:cNvGrpSpPr/>
          <p:nvPr/>
        </p:nvGrpSpPr>
        <p:grpSpPr>
          <a:xfrm>
            <a:off x="9380848" y="2310011"/>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40694817-09C0-D1F5-D26A-EEB62CE1210E}"/>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22">
              <a:extLst>
                <a:ext uri="{FF2B5EF4-FFF2-40B4-BE49-F238E27FC236}">
                  <a16:creationId xmlns:a16="http://schemas.microsoft.com/office/drawing/2014/main" id="{D861C104-8372-6D99-C2E1-C0C05E9A7C5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pic>
        <p:nvPicPr>
          <p:cNvPr id="11" name="Hilfe 3 Grafik">
            <a:extLst>
              <a:ext uri="{FF2B5EF4-FFF2-40B4-BE49-F238E27FC236}">
                <a16:creationId xmlns:a16="http://schemas.microsoft.com/office/drawing/2014/main" id="{9BF3A387-74B9-8419-BF28-5D47099506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72215" y="1108999"/>
            <a:ext cx="7913745" cy="4487488"/>
          </a:xfrm>
          <a:prstGeom prst="rect">
            <a:avLst/>
          </a:prstGeom>
          <a:effectLst>
            <a:glow rad="190500">
              <a:schemeClr val="accent1">
                <a:lumMod val="20000"/>
                <a:lumOff val="80000"/>
                <a:alpha val="85000"/>
              </a:schemeClr>
            </a:glow>
          </a:effectLst>
        </p:spPr>
      </p:pic>
      <p:grpSp>
        <p:nvGrpSpPr>
          <p:cNvPr id="12" name="Knopf6">
            <a:extLst>
              <a:ext uri="{FF2B5EF4-FFF2-40B4-BE49-F238E27FC236}">
                <a16:creationId xmlns:a16="http://schemas.microsoft.com/office/drawing/2014/main" id="{F985FE82-7FAF-7F07-6F4C-FE702819791B}"/>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4C6B29FD-6FFD-F7F5-FD73-BDF6B36D4A4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2AEB9280-9288-788D-654F-979F4DDF965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5" name="Hilfe 6 Grafik">
            <a:extLst>
              <a:ext uri="{FF2B5EF4-FFF2-40B4-BE49-F238E27FC236}">
                <a16:creationId xmlns:a16="http://schemas.microsoft.com/office/drawing/2014/main" id="{51F0F09C-2261-E713-42CA-9B782EAF246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grpSp>
        <p:nvGrpSpPr>
          <p:cNvPr id="16" name="Knopf 9">
            <a:extLst>
              <a:ext uri="{FF2B5EF4-FFF2-40B4-BE49-F238E27FC236}">
                <a16:creationId xmlns:a16="http://schemas.microsoft.com/office/drawing/2014/main" id="{0C90DCDD-C23C-58B8-D456-343A3D4C87C8}"/>
              </a:ext>
            </a:extLst>
          </p:cNvPr>
          <p:cNvGrpSpPr/>
          <p:nvPr/>
        </p:nvGrpSpPr>
        <p:grpSpPr>
          <a:xfrm>
            <a:off x="9384140" y="6104896"/>
            <a:ext cx="513769" cy="504000"/>
            <a:chOff x="9312680" y="5062255"/>
            <a:chExt cx="580391" cy="576064"/>
          </a:xfrm>
          <a:solidFill>
            <a:schemeClr val="accent1"/>
          </a:solidFill>
        </p:grpSpPr>
        <p:sp>
          <p:nvSpPr>
            <p:cNvPr id="17" name="Rechteck 16">
              <a:extLst>
                <a:ext uri="{FF2B5EF4-FFF2-40B4-BE49-F238E27FC236}">
                  <a16:creationId xmlns:a16="http://schemas.microsoft.com/office/drawing/2014/main" id="{D805E561-58B7-CFDB-C2B4-53CB86B1C5CB}"/>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Knop9">
              <a:extLst>
                <a:ext uri="{FF2B5EF4-FFF2-40B4-BE49-F238E27FC236}">
                  <a16:creationId xmlns:a16="http://schemas.microsoft.com/office/drawing/2014/main" id="{23541B8D-8CFB-C916-B577-15C94A31BB57}"/>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pic>
        <p:nvPicPr>
          <p:cNvPr id="19" name="Hilfe 9 Grafik">
            <a:extLst>
              <a:ext uri="{FF2B5EF4-FFF2-40B4-BE49-F238E27FC236}">
                <a16:creationId xmlns:a16="http://schemas.microsoft.com/office/drawing/2014/main" id="{0877F356-5DF2-B3BF-9DD9-37969D9BC6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6719" y="2183545"/>
            <a:ext cx="7900747" cy="447668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197081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641E-6 2.22222E-6 L -0.88093 2.22222E-6 " pathEditMode="relative" rAng="0" ptsTypes="AA">
                                      <p:cBhvr>
                                        <p:cTn id="6" dur="2000" fill="hold"/>
                                        <p:tgtEl>
                                          <p:spTgt spid="28"/>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2.22222E-6 L -2.5641E-6 2.22222E-6 " pathEditMode="relative" rAng="0" ptsTypes="AA">
                                      <p:cBhvr>
                                        <p:cTn id="10" dur="2000" fill="hold"/>
                                        <p:tgtEl>
                                          <p:spTgt spid="28"/>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1.11111E-6 L -0.88093 1.11111E-6 " pathEditMode="relative" rAng="0" ptsTypes="AA">
                                      <p:cBhvr>
                                        <p:cTn id="15" dur="2000" fill="hold"/>
                                        <p:tgtEl>
                                          <p:spTgt spid="11"/>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11111E-6 L 4.10256E-6 1.11111E-6 " pathEditMode="relative" rAng="0" ptsTypes="AA">
                                      <p:cBhvr>
                                        <p:cTn id="19" dur="2000" fill="hold"/>
                                        <p:tgtEl>
                                          <p:spTgt spid="11"/>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2.82051E-6 3.33333E-6 L -0.88093 3.33333E-6 " pathEditMode="relative" rAng="0" ptsTypes="AA">
                                      <p:cBhvr>
                                        <p:cTn id="24" dur="2000" fill="hold"/>
                                        <p:tgtEl>
                                          <p:spTgt spid="15"/>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3.33333E-6 L 2.82051E-6 3.33333E-6 " pathEditMode="relative" rAng="0" ptsTypes="AA">
                                      <p:cBhvr>
                                        <p:cTn id="28" dur="2000" fill="hold"/>
                                        <p:tgtEl>
                                          <p:spTgt spid="15"/>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4.10256E-6 4.07407E-6 L -0.88093 4.07407E-6 " pathEditMode="relative" rAng="0" ptsTypes="AA">
                                      <p:cBhvr>
                                        <p:cTn id="33" dur="2000" fill="hold"/>
                                        <p:tgtEl>
                                          <p:spTgt spid="19"/>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4.07407E-6 L -4.10256E-6 4.07407E-6 " pathEditMode="relative" rAng="0" ptsTypes="AA">
                                      <p:cBhvr>
                                        <p:cTn id="37" dur="2000" fill="hold"/>
                                        <p:tgtEl>
                                          <p:spTgt spid="19"/>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E7CFB2B-E154-00D7-2E7D-CC8CD0A31494}"/>
                  </a:ext>
                </a:extLst>
              </p:cNvPr>
              <p:cNvSpPr>
                <a:spLocks noGrp="1"/>
              </p:cNvSpPr>
              <p:nvPr>
                <p:ph idx="4294967295"/>
              </p:nvPr>
            </p:nvSpPr>
            <p:spPr>
              <a:xfrm>
                <a:off x="84916" y="1048890"/>
                <a:ext cx="9203968" cy="5188422"/>
              </a:xfrm>
            </p:spPr>
            <p:txBody>
              <a:bodyPr/>
              <a:lstStyle/>
              <a:p>
                <a:pPr algn="just"/>
                <a:r>
                  <a:rPr lang="de-DE" sz="1600" b="1" dirty="0">
                    <a:latin typeface="Calibri" panose="020F0502020204030204" pitchFamily="34" charset="0"/>
                    <a:cs typeface="Calibri" panose="020F0502020204030204" pitchFamily="34" charset="0"/>
                  </a:rPr>
                  <a:t>Aufgabe 1</a:t>
                </a:r>
                <a:r>
                  <a:rPr lang="de-DE" sz="1600" dirty="0">
                    <a:latin typeface="Calibri" panose="020F0502020204030204" pitchFamily="34" charset="0"/>
                    <a:cs typeface="Calibri" panose="020F0502020204030204" pitchFamily="34" charset="0"/>
                  </a:rPr>
                  <a:t> [MSA </a:t>
                </a:r>
                <a:r>
                  <a:rPr lang="de-DE" sz="1600" dirty="0">
                    <a:effectLst/>
                    <a:latin typeface="Calibri" panose="020F0502020204030204" pitchFamily="34" charset="0"/>
                    <a:ea typeface="Times New Roman" panose="02020603050405020304" pitchFamily="18" charset="0"/>
                    <a:cs typeface="Calibri" panose="020F0502020204030204" pitchFamily="34" charset="0"/>
                  </a:rPr>
                  <a:t>2013 A8]</a:t>
                </a:r>
                <a:endParaRPr lang="de-DE" sz="1600" dirty="0"/>
              </a:p>
              <a:p>
                <a:pPr algn="just"/>
                <a:r>
                  <a:rPr lang="de-DE" sz="1600" dirty="0"/>
                  <a:t>*a) Idee: Wir ermitteln das Volumen des Quaders 	      </a:t>
                </a:r>
              </a:p>
              <a:p>
                <a:pPr algn="just"/>
                <a:r>
                  <a:rPr lang="de-DE" sz="1600" dirty="0"/>
                  <a:t>sowie der aufgesetzten Pyramide und subtrahieren </a:t>
                </a:r>
              </a:p>
              <a:p>
                <a:pPr algn="just"/>
                <a:r>
                  <a:rPr lang="de-DE" sz="1600" dirty="0"/>
                  <a:t>davon das Volumen der Kugel.</a:t>
                </a:r>
              </a:p>
              <a:p>
                <a:endParaRPr lang="de-DE" sz="500" dirty="0"/>
              </a:p>
              <a:p>
                <a:r>
                  <a:rPr lang="de-DE" sz="1600" dirty="0"/>
                  <a:t>h</a:t>
                </a:r>
                <a:r>
                  <a:rPr lang="de-DE" sz="1600" baseline="-25000" dirty="0"/>
                  <a:t>Pyramide</a:t>
                </a:r>
                <a:r>
                  <a:rPr lang="de-DE" sz="1600" dirty="0"/>
                  <a:t> = 1,5 cm</a:t>
                </a:r>
              </a:p>
              <a:p>
                <a:r>
                  <a:rPr lang="de-DE" sz="1600" dirty="0"/>
                  <a:t>V = (4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5</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5 + </a:t>
                </a:r>
                <a14:m>
                  <m:oMath xmlns:m="http://schemas.openxmlformats.org/officeDocument/2006/math">
                    <m:f>
                      <m:fPr>
                        <m:ctrlPr>
                          <a:rPr lang="de-DE" sz="1600" i="1" smtClean="0">
                            <a:latin typeface="Cambria Math" panose="02040503050406030204" pitchFamily="18" charset="0"/>
                            <a:ea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1</m:t>
                        </m:r>
                      </m:num>
                      <m:den>
                        <m:r>
                          <a:rPr lang="de-DE" sz="1600" b="0" i="1" smtClean="0">
                            <a:latin typeface="Cambria Math" panose="02040503050406030204" pitchFamily="18" charset="0"/>
                            <a:ea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m:t>
                    </m:r>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m:t>
                    </m:r>
                  </m:oMath>
                </a14:m>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1,5 −65,45) </m:t>
                    </m:r>
                    <m:r>
                      <a:rPr lang="de-DE" sz="1600" b="0" i="1" smtClean="0">
                        <a:latin typeface="Cambria Math" panose="02040503050406030204" pitchFamily="18" charset="0"/>
                        <a:ea typeface="Cambria Math" panose="02040503050406030204" pitchFamily="18" charset="0"/>
                      </a:rPr>
                      <m:t>𝑐𝑚</m:t>
                    </m:r>
                    <m:r>
                      <a:rPr lang="de-DE" sz="1600" b="0" i="1" smtClean="0">
                        <a:latin typeface="Cambria Math" panose="02040503050406030204" pitchFamily="18" charset="0"/>
                        <a:ea typeface="Cambria Math" panose="02040503050406030204" pitchFamily="18" charset="0"/>
                      </a:rPr>
                      <m:t>³</m:t>
                    </m:r>
                  </m:oMath>
                </a14:m>
                <a:endParaRPr lang="de-DE" sz="1600" b="0" dirty="0">
                  <a:ea typeface="Cambria Math" panose="02040503050406030204" pitchFamily="18" charset="0"/>
                </a:endParaRPr>
              </a:p>
              <a:p>
                <a:r>
                  <a:rPr lang="de-DE" sz="1600" dirty="0"/>
                  <a:t>V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100+12,5 −65,45</m:t>
                        </m:r>
                      </m:e>
                    </m:d>
                    <m:r>
                      <a:rPr lang="de-DE" sz="1600" b="0" i="1" smtClean="0">
                        <a:latin typeface="Cambria Math" panose="02040503050406030204" pitchFamily="18" charset="0"/>
                        <a:ea typeface="Cambria Math" panose="02040503050406030204" pitchFamily="18" charset="0"/>
                      </a:rPr>
                      <m:t> </m:t>
                    </m:r>
                    <m:r>
                      <a:rPr lang="de-DE" sz="1600" b="0" i="1" smtClean="0">
                        <a:latin typeface="Cambria Math" panose="02040503050406030204" pitchFamily="18" charset="0"/>
                        <a:ea typeface="Cambria Math" panose="02040503050406030204" pitchFamily="18" charset="0"/>
                      </a:rPr>
                      <m:t>𝑐</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𝑚</m:t>
                        </m:r>
                      </m:e>
                      <m:sup>
                        <m:r>
                          <a:rPr lang="de-DE" sz="1600" b="0" i="1" smtClean="0">
                            <a:latin typeface="Cambria Math" panose="02040503050406030204" pitchFamily="18" charset="0"/>
                            <a:ea typeface="Cambria Math" panose="02040503050406030204" pitchFamily="18" charset="0"/>
                          </a:rPr>
                          <m:t>3</m:t>
                        </m:r>
                      </m:sup>
                    </m:sSup>
                  </m:oMath>
                </a14:m>
                <a:endParaRPr lang="de-DE" sz="1600" b="0" dirty="0">
                  <a:ea typeface="Cambria Math" panose="02040503050406030204" pitchFamily="18" charset="0"/>
                </a:endParaRPr>
              </a:p>
              <a:p>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47,05 cm³</a:t>
                </a:r>
              </a:p>
              <a:p>
                <a:endParaRPr lang="de-DE" sz="1600" dirty="0"/>
              </a:p>
              <a:p>
                <a:r>
                  <a:rPr lang="de-DE" sz="1600" dirty="0"/>
                  <a:t>*b)  A</a:t>
                </a:r>
                <a:r>
                  <a:rPr lang="de-DE" sz="1600" baseline="-25000" dirty="0"/>
                  <a:t>O</a:t>
                </a:r>
                <a:r>
                  <a:rPr lang="de-DE" sz="1600" dirty="0"/>
                  <a:t> = A</a:t>
                </a:r>
                <a:r>
                  <a:rPr lang="de-DE" sz="1600" baseline="-25000" dirty="0"/>
                  <a:t>G</a:t>
                </a:r>
                <a:r>
                  <a:rPr lang="de-DE" sz="1600" dirty="0"/>
                  <a:t> (Quader) + A</a:t>
                </a:r>
                <a:r>
                  <a:rPr lang="de-DE" sz="1600" baseline="-25000" dirty="0"/>
                  <a:t>M</a:t>
                </a:r>
                <a:r>
                  <a:rPr lang="de-DE" sz="1600" dirty="0"/>
                  <a:t> (Quader) + A</a:t>
                </a:r>
                <a:r>
                  <a:rPr lang="de-DE" sz="1600" baseline="-25000" dirty="0"/>
                  <a:t>M</a:t>
                </a:r>
                <a:r>
                  <a:rPr lang="de-DE" sz="1600" dirty="0"/>
                  <a:t> (Pyramide)</a:t>
                </a:r>
              </a:p>
              <a:p>
                <a:r>
                  <a:rPr lang="de-DE" sz="1600" dirty="0"/>
                  <a:t> Für die Berechnung der Mantelfläche benötigen wir die Länge der Seitenhöhe h</a:t>
                </a:r>
                <a:r>
                  <a:rPr lang="de-DE" sz="1600" baseline="-25000" dirty="0"/>
                  <a:t>s</a:t>
                </a:r>
                <a:r>
                  <a:rPr lang="de-DE" sz="1600" dirty="0"/>
                  <a:t> und nutzen dafür zuerst den Satz des Pythagoras.</a:t>
                </a:r>
              </a:p>
              <a:p>
                <a:r>
                  <a:rPr lang="de-DE" sz="1600" dirty="0"/>
                  <a:t>h</a:t>
                </a:r>
                <a:r>
                  <a:rPr lang="de-DE" sz="1600" baseline="-25000" dirty="0"/>
                  <a:t>s</a:t>
                </a:r>
                <a:r>
                  <a:rPr lang="de-DE" sz="1600" dirty="0"/>
                  <a:t> = </a:t>
                </a:r>
                <a14:m>
                  <m:oMath xmlns:m="http://schemas.openxmlformats.org/officeDocument/2006/math">
                    <m:rad>
                      <m:radPr>
                        <m:degHide m:val="on"/>
                        <m:ctrlPr>
                          <a:rPr lang="de-DE" sz="1600" i="1" smtClean="0">
                            <a:latin typeface="Cambria Math" panose="02040503050406030204" pitchFamily="18" charset="0"/>
                          </a:rPr>
                        </m:ctrlPr>
                      </m:radPr>
                      <m:deg/>
                      <m:e>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1,5</m:t>
                            </m:r>
                          </m:e>
                          <m:sup>
                            <m:r>
                              <a:rPr lang="de-DE" sz="1600" b="0" i="1" smtClean="0">
                                <a:latin typeface="Cambria Math" panose="02040503050406030204" pitchFamily="18" charset="0"/>
                              </a:rPr>
                              <m:t>2</m:t>
                            </m:r>
                          </m:sup>
                        </m:sSup>
                        <m:r>
                          <a:rPr lang="de-DE" sz="1600" b="0" i="1" smtClean="0">
                            <a:latin typeface="Cambria Math" panose="02040503050406030204" pitchFamily="18" charset="0"/>
                          </a:rPr>
                          <m:t>+2,5²</m:t>
                        </m:r>
                      </m:e>
                    </m:rad>
                    <m:r>
                      <a:rPr lang="de-DE" sz="1600" b="0" i="1" smtClean="0">
                        <a:latin typeface="Cambria Math" panose="02040503050406030204" pitchFamily="18" charset="0"/>
                      </a:rPr>
                      <m:t>=2,92</m:t>
                    </m:r>
                  </m:oMath>
                </a14:m>
                <a:r>
                  <a:rPr lang="de-DE" sz="1600" dirty="0"/>
                  <a:t>   </a:t>
                </a:r>
              </a:p>
              <a:p>
                <a:r>
                  <a:rPr lang="de-DE" sz="1600" dirty="0"/>
                  <a:t>A</a:t>
                </a:r>
                <a:r>
                  <a:rPr lang="de-DE" sz="1600" baseline="-25000" dirty="0"/>
                  <a:t>O</a:t>
                </a:r>
                <a:r>
                  <a:rPr lang="de-DE" sz="1600" dirty="0"/>
                  <a:t> = 5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a:t> 5 + 4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5 </a:t>
                </a:r>
                <a14:m>
                  <m:oMath xmlns:m="http://schemas.openxmlformats.org/officeDocument/2006/math">
                    <m:r>
                      <a:rPr lang="de-DE" sz="1600" i="1">
                        <a:latin typeface="Cambria Math" panose="02040503050406030204" pitchFamily="18" charset="0"/>
                        <a:ea typeface="Cambria Math" panose="02040503050406030204" pitchFamily="18" charset="0"/>
                      </a:rPr>
                      <m:t>⋅ </m:t>
                    </m:r>
                  </m:oMath>
                </a14:m>
                <a:r>
                  <a:rPr lang="de-DE" sz="1600" dirty="0"/>
                  <a:t>4 + 2</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5</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2,92 = 134,2. Es müssen 134,2 cm² Fläche mit Farbe bestrichen werden. </a:t>
                </a:r>
              </a:p>
              <a:p>
                <a:r>
                  <a:rPr lang="de-DE" dirty="0"/>
                  <a:t>    </a:t>
                </a:r>
              </a:p>
            </p:txBody>
          </p:sp>
        </mc:Choice>
        <mc:Fallback xmlns="">
          <p:sp>
            <p:nvSpPr>
              <p:cNvPr id="2" name="Inhaltsplatzhalter 1">
                <a:extLst>
                  <a:ext uri="{FF2B5EF4-FFF2-40B4-BE49-F238E27FC236}">
                    <a16:creationId xmlns:a16="http://schemas.microsoft.com/office/drawing/2014/main" id="{7E7CFB2B-E154-00D7-2E7D-CC8CD0A31494}"/>
                  </a:ext>
                </a:extLst>
              </p:cNvPr>
              <p:cNvSpPr>
                <a:spLocks noGrp="1" noRot="1" noChangeAspect="1" noMove="1" noResize="1" noEditPoints="1" noAdjustHandles="1" noChangeArrowheads="1" noChangeShapeType="1" noTextEdit="1"/>
              </p:cNvSpPr>
              <p:nvPr>
                <p:ph idx="4294967295"/>
              </p:nvPr>
            </p:nvSpPr>
            <p:spPr>
              <a:xfrm>
                <a:off x="84916" y="1048890"/>
                <a:ext cx="9203968" cy="5188422"/>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43054B9A-DDCA-EC36-D3BA-F4B88F2ACFE3}"/>
              </a:ext>
            </a:extLst>
          </p:cNvPr>
          <p:cNvSpPr>
            <a:spLocks noGrp="1"/>
          </p:cNvSpPr>
          <p:nvPr>
            <p:ph type="body" sz="quarter" idx="11"/>
          </p:nvPr>
        </p:nvSpPr>
        <p:spPr/>
        <p:txBody>
          <a:bodyPr/>
          <a:lstStyle/>
          <a:p>
            <a:endParaRPr lang="de-DE"/>
          </a:p>
        </p:txBody>
      </p:sp>
      <p:sp>
        <p:nvSpPr>
          <p:cNvPr id="5" name="Fußzeilenplatzhalter 5">
            <a:extLst>
              <a:ext uri="{FF2B5EF4-FFF2-40B4-BE49-F238E27FC236}">
                <a16:creationId xmlns:a16="http://schemas.microsoft.com/office/drawing/2014/main" id="{A1A6BEEE-6DD9-33B3-62E9-A609D2089559}"/>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4" name="Titel 3">
            <a:extLst>
              <a:ext uri="{FF2B5EF4-FFF2-40B4-BE49-F238E27FC236}">
                <a16:creationId xmlns:a16="http://schemas.microsoft.com/office/drawing/2014/main" id="{418B2BFE-12F5-65A8-A8EA-A5415FADA8E7}"/>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4</a:t>
            </a:r>
          </a:p>
        </p:txBody>
      </p:sp>
    </p:spTree>
    <p:extLst>
      <p:ext uri="{BB962C8B-B14F-4D97-AF65-F5344CB8AC3E}">
        <p14:creationId xmlns:p14="http://schemas.microsoft.com/office/powerpoint/2010/main" val="109553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4DB75C3-7E74-664F-23B0-0F60648C81D3}"/>
              </a:ext>
            </a:extLst>
          </p:cNvPr>
          <p:cNvSpPr>
            <a:spLocks noGrp="1"/>
          </p:cNvSpPr>
          <p:nvPr>
            <p:ph idx="1"/>
          </p:nvPr>
        </p:nvSpPr>
        <p:spPr>
          <a:xfrm>
            <a:off x="64289" y="1052736"/>
            <a:ext cx="9203968" cy="5192120"/>
          </a:xfrm>
        </p:spPr>
        <p:txBody>
          <a:bodyPr/>
          <a:lstStyle/>
          <a:p>
            <a:r>
              <a:rPr lang="de-DE" sz="1600" b="1" dirty="0"/>
              <a:t>Aufgabe 1 </a:t>
            </a:r>
          </a:p>
          <a:p>
            <a:r>
              <a:rPr lang="de-DE" sz="1600" dirty="0"/>
              <a:t>Betrachte die abgebildeten Körpernetze und benenne die einzelnen Formen, aus denen die Netze zusammengesetzt sind.</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r>
              <a:rPr lang="de-DE" sz="1600" b="1" dirty="0"/>
              <a:t>Aufgabe 2 </a:t>
            </a:r>
          </a:p>
          <a:p>
            <a:r>
              <a:rPr lang="de-DE" sz="1600" dirty="0"/>
              <a:t>Ordne den </a:t>
            </a:r>
            <a:r>
              <a:rPr lang="de-DE" sz="1600" dirty="0">
                <a:solidFill>
                  <a:schemeClr val="tx1"/>
                </a:solidFill>
              </a:rPr>
              <a:t>unten</a:t>
            </a:r>
            <a:r>
              <a:rPr lang="de-DE" sz="1600" dirty="0"/>
              <a:t> abgebildeten Schrägbildern das jeweils passende Netz zu.</a:t>
            </a:r>
          </a:p>
          <a:p>
            <a:endParaRPr lang="de-DE" sz="1600" dirty="0"/>
          </a:p>
        </p:txBody>
      </p:sp>
      <p:sp>
        <p:nvSpPr>
          <p:cNvPr id="4" name="Titel 3">
            <a:extLst>
              <a:ext uri="{FF2B5EF4-FFF2-40B4-BE49-F238E27FC236}">
                <a16:creationId xmlns:a16="http://schemas.microsoft.com/office/drawing/2014/main" id="{1AD14B40-8D10-9EF7-1705-38C655E0AD8D}"/>
              </a:ext>
            </a:extLst>
          </p:cNvPr>
          <p:cNvSpPr>
            <a:spLocks noGrp="1"/>
          </p:cNvSpPr>
          <p:nvPr>
            <p:ph type="title"/>
          </p:nvPr>
        </p:nvSpPr>
        <p:spPr/>
        <p:txBody>
          <a:bodyPr/>
          <a:lstStyle/>
          <a:p>
            <a:r>
              <a:rPr lang="de-DE" dirty="0"/>
              <a:t>Körpernetze</a:t>
            </a:r>
          </a:p>
        </p:txBody>
      </p:sp>
      <p:grpSp>
        <p:nvGrpSpPr>
          <p:cNvPr id="7" name="Gruppieren 6">
            <a:extLst>
              <a:ext uri="{FF2B5EF4-FFF2-40B4-BE49-F238E27FC236}">
                <a16:creationId xmlns:a16="http://schemas.microsoft.com/office/drawing/2014/main" id="{2CA4E9A4-340B-C08F-B095-6DAD94D343FA}"/>
              </a:ext>
            </a:extLst>
          </p:cNvPr>
          <p:cNvGrpSpPr/>
          <p:nvPr/>
        </p:nvGrpSpPr>
        <p:grpSpPr>
          <a:xfrm>
            <a:off x="618437" y="2004602"/>
            <a:ext cx="1294369" cy="1684433"/>
            <a:chOff x="1278647" y="2371060"/>
            <a:chExt cx="2296633" cy="2910097"/>
          </a:xfrm>
        </p:grpSpPr>
        <p:sp>
          <p:nvSpPr>
            <p:cNvPr id="8" name="Flussdiagramm: Verbinder 7">
              <a:extLst>
                <a:ext uri="{FF2B5EF4-FFF2-40B4-BE49-F238E27FC236}">
                  <a16:creationId xmlns:a16="http://schemas.microsoft.com/office/drawing/2014/main" id="{6AFAAB17-DECA-D377-FDC5-86BE3288819C}"/>
                </a:ext>
              </a:extLst>
            </p:cNvPr>
            <p:cNvSpPr/>
            <p:nvPr/>
          </p:nvSpPr>
          <p:spPr>
            <a:xfrm>
              <a:off x="1403498" y="2371060"/>
              <a:ext cx="1158949" cy="1057940"/>
            </a:xfrm>
            <a:prstGeom prst="flowChartConnector">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Flussdiagramm: Verbinder 8">
              <a:extLst>
                <a:ext uri="{FF2B5EF4-FFF2-40B4-BE49-F238E27FC236}">
                  <a16:creationId xmlns:a16="http://schemas.microsoft.com/office/drawing/2014/main" id="{4B6E6C03-A345-E24D-5DD2-CF1EA9898C56}"/>
                </a:ext>
              </a:extLst>
            </p:cNvPr>
            <p:cNvSpPr/>
            <p:nvPr/>
          </p:nvSpPr>
          <p:spPr>
            <a:xfrm>
              <a:off x="2416331" y="4223217"/>
              <a:ext cx="1158949" cy="1057940"/>
            </a:xfrm>
            <a:prstGeom prst="flowChartConnector">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Flussdiagramm: Prozess 9">
              <a:extLst>
                <a:ext uri="{FF2B5EF4-FFF2-40B4-BE49-F238E27FC236}">
                  <a16:creationId xmlns:a16="http://schemas.microsoft.com/office/drawing/2014/main" id="{88C2E019-3554-F22D-4FDC-B0B085B6EB50}"/>
                </a:ext>
              </a:extLst>
            </p:cNvPr>
            <p:cNvSpPr/>
            <p:nvPr/>
          </p:nvSpPr>
          <p:spPr>
            <a:xfrm>
              <a:off x="1278647" y="3441836"/>
              <a:ext cx="2275368" cy="781381"/>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46">
            <a:extLst>
              <a:ext uri="{FF2B5EF4-FFF2-40B4-BE49-F238E27FC236}">
                <a16:creationId xmlns:a16="http://schemas.microsoft.com/office/drawing/2014/main" id="{471DCF1A-EBB5-2704-20B6-6BC962C03306}"/>
              </a:ext>
            </a:extLst>
          </p:cNvPr>
          <p:cNvGrpSpPr/>
          <p:nvPr/>
        </p:nvGrpSpPr>
        <p:grpSpPr>
          <a:xfrm>
            <a:off x="6590616" y="1770067"/>
            <a:ext cx="2431460" cy="2007383"/>
            <a:chOff x="6617087" y="1567957"/>
            <a:chExt cx="2431460" cy="2007383"/>
          </a:xfrm>
        </p:grpSpPr>
        <p:sp>
          <p:nvSpPr>
            <p:cNvPr id="12" name="Rechteck 11">
              <a:extLst>
                <a:ext uri="{FF2B5EF4-FFF2-40B4-BE49-F238E27FC236}">
                  <a16:creationId xmlns:a16="http://schemas.microsoft.com/office/drawing/2014/main" id="{1311AB41-585E-08AF-8CE8-7D7E8726CEC3}"/>
                </a:ext>
              </a:extLst>
            </p:cNvPr>
            <p:cNvSpPr/>
            <p:nvPr/>
          </p:nvSpPr>
          <p:spPr>
            <a:xfrm>
              <a:off x="7145480" y="2318386"/>
              <a:ext cx="686077" cy="4953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3C776636-4530-23C1-E8F3-403F2CDEC58A}"/>
                </a:ext>
              </a:extLst>
            </p:cNvPr>
            <p:cNvSpPr/>
            <p:nvPr/>
          </p:nvSpPr>
          <p:spPr>
            <a:xfrm rot="16200000">
              <a:off x="7717794" y="1684882"/>
              <a:ext cx="761601" cy="52775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0AFD4100-689B-0A69-F878-20526789EA9C}"/>
                </a:ext>
              </a:extLst>
            </p:cNvPr>
            <p:cNvSpPr/>
            <p:nvPr/>
          </p:nvSpPr>
          <p:spPr>
            <a:xfrm>
              <a:off x="8362470" y="2318386"/>
              <a:ext cx="686077" cy="4953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ussdiagramm: Prozess 14">
              <a:extLst>
                <a:ext uri="{FF2B5EF4-FFF2-40B4-BE49-F238E27FC236}">
                  <a16:creationId xmlns:a16="http://schemas.microsoft.com/office/drawing/2014/main" id="{11AF74F8-3E5F-092A-0C91-10982DE9D085}"/>
                </a:ext>
              </a:extLst>
            </p:cNvPr>
            <p:cNvSpPr/>
            <p:nvPr/>
          </p:nvSpPr>
          <p:spPr>
            <a:xfrm>
              <a:off x="6617728" y="2318386"/>
              <a:ext cx="527752" cy="495353"/>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Prozess 15">
              <a:extLst>
                <a:ext uri="{FF2B5EF4-FFF2-40B4-BE49-F238E27FC236}">
                  <a16:creationId xmlns:a16="http://schemas.microsoft.com/office/drawing/2014/main" id="{738B68AF-45A3-1229-3D86-0D9CC2372D27}"/>
                </a:ext>
              </a:extLst>
            </p:cNvPr>
            <p:cNvSpPr/>
            <p:nvPr/>
          </p:nvSpPr>
          <p:spPr>
            <a:xfrm>
              <a:off x="7831557" y="2318386"/>
              <a:ext cx="527752" cy="495353"/>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95D82AF4-54BE-F3B4-25A9-D349D162D205}"/>
                </a:ext>
              </a:extLst>
            </p:cNvPr>
            <p:cNvSpPr/>
            <p:nvPr/>
          </p:nvSpPr>
          <p:spPr>
            <a:xfrm rot="16200000">
              <a:off x="6500162" y="2930664"/>
              <a:ext cx="761601" cy="52775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6" name="Gruppieren 45">
            <a:extLst>
              <a:ext uri="{FF2B5EF4-FFF2-40B4-BE49-F238E27FC236}">
                <a16:creationId xmlns:a16="http://schemas.microsoft.com/office/drawing/2014/main" id="{CD8CFF9C-4368-38AA-2D1F-09B3FFD0ED03}"/>
              </a:ext>
            </a:extLst>
          </p:cNvPr>
          <p:cNvGrpSpPr/>
          <p:nvPr/>
        </p:nvGrpSpPr>
        <p:grpSpPr>
          <a:xfrm>
            <a:off x="2175461" y="2023428"/>
            <a:ext cx="1783255" cy="1667191"/>
            <a:chOff x="2124634" y="1750502"/>
            <a:chExt cx="1783255" cy="1621335"/>
          </a:xfrm>
        </p:grpSpPr>
        <p:sp>
          <p:nvSpPr>
            <p:cNvPr id="21" name="Flussdiagramm: Auszug 20">
              <a:extLst>
                <a:ext uri="{FF2B5EF4-FFF2-40B4-BE49-F238E27FC236}">
                  <a16:creationId xmlns:a16="http://schemas.microsoft.com/office/drawing/2014/main" id="{78CBA6E1-409B-1A89-3C56-1E359E1A36BF}"/>
                </a:ext>
              </a:extLst>
            </p:cNvPr>
            <p:cNvSpPr/>
            <p:nvPr/>
          </p:nvSpPr>
          <p:spPr>
            <a:xfrm>
              <a:off x="2714781" y="1750502"/>
              <a:ext cx="599519" cy="562381"/>
            </a:xfrm>
            <a:prstGeom prst="flowChartExtra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lussdiagramm: Auszug 21">
              <a:extLst>
                <a:ext uri="{FF2B5EF4-FFF2-40B4-BE49-F238E27FC236}">
                  <a16:creationId xmlns:a16="http://schemas.microsoft.com/office/drawing/2014/main" id="{469757F3-55B3-CAF8-E6B2-3BA15EA536E0}"/>
                </a:ext>
              </a:extLst>
            </p:cNvPr>
            <p:cNvSpPr/>
            <p:nvPr/>
          </p:nvSpPr>
          <p:spPr>
            <a:xfrm rot="3479658">
              <a:off x="2786794" y="2794327"/>
              <a:ext cx="643599" cy="511422"/>
            </a:xfrm>
            <a:prstGeom prst="flowChartExtra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96BD9543-AC01-DF69-FCC7-F1F1EE25ADD2}"/>
                </a:ext>
              </a:extLst>
            </p:cNvPr>
            <p:cNvSpPr/>
            <p:nvPr/>
          </p:nvSpPr>
          <p:spPr>
            <a:xfrm>
              <a:off x="2720120" y="2312884"/>
              <a:ext cx="593906" cy="60020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932B63E6-50E5-0E26-05C1-FC3BE6E008FA}"/>
                </a:ext>
              </a:extLst>
            </p:cNvPr>
            <p:cNvSpPr/>
            <p:nvPr/>
          </p:nvSpPr>
          <p:spPr>
            <a:xfrm>
              <a:off x="2124634" y="2310462"/>
              <a:ext cx="593906" cy="60688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8D3F2245-34EA-B733-7246-9EC4A86CBF8E}"/>
                </a:ext>
              </a:extLst>
            </p:cNvPr>
            <p:cNvSpPr/>
            <p:nvPr/>
          </p:nvSpPr>
          <p:spPr>
            <a:xfrm>
              <a:off x="3313983" y="2310462"/>
              <a:ext cx="593906" cy="60688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a:extLst>
              <a:ext uri="{FF2B5EF4-FFF2-40B4-BE49-F238E27FC236}">
                <a16:creationId xmlns:a16="http://schemas.microsoft.com/office/drawing/2014/main" id="{74E7A8D4-BD1B-8A5A-0C1D-253CE8A7E8C6}"/>
              </a:ext>
            </a:extLst>
          </p:cNvPr>
          <p:cNvGrpSpPr/>
          <p:nvPr/>
        </p:nvGrpSpPr>
        <p:grpSpPr>
          <a:xfrm>
            <a:off x="4209803" y="1770144"/>
            <a:ext cx="2049388" cy="2109164"/>
            <a:chOff x="8451202" y="3264043"/>
            <a:chExt cx="3643862" cy="3545161"/>
          </a:xfrm>
        </p:grpSpPr>
        <p:sp>
          <p:nvSpPr>
            <p:cNvPr id="27" name="Flussdiagramm: Prozess 26">
              <a:extLst>
                <a:ext uri="{FF2B5EF4-FFF2-40B4-BE49-F238E27FC236}">
                  <a16:creationId xmlns:a16="http://schemas.microsoft.com/office/drawing/2014/main" id="{960EF6FA-014B-30E6-4ED2-9E456466E9C7}"/>
                </a:ext>
              </a:extLst>
            </p:cNvPr>
            <p:cNvSpPr/>
            <p:nvPr/>
          </p:nvSpPr>
          <p:spPr>
            <a:xfrm>
              <a:off x="9781983" y="4589606"/>
              <a:ext cx="987519" cy="894036"/>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lussdiagramm: Auszug 27">
              <a:extLst>
                <a:ext uri="{FF2B5EF4-FFF2-40B4-BE49-F238E27FC236}">
                  <a16:creationId xmlns:a16="http://schemas.microsoft.com/office/drawing/2014/main" id="{A43360C4-EB52-0324-630E-2240081EB1E7}"/>
                </a:ext>
              </a:extLst>
            </p:cNvPr>
            <p:cNvSpPr/>
            <p:nvPr/>
          </p:nvSpPr>
          <p:spPr>
            <a:xfrm>
              <a:off x="9781982" y="3264043"/>
              <a:ext cx="987519"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9" name="Flussdiagramm: Auszug 28">
              <a:extLst>
                <a:ext uri="{FF2B5EF4-FFF2-40B4-BE49-F238E27FC236}">
                  <a16:creationId xmlns:a16="http://schemas.microsoft.com/office/drawing/2014/main" id="{89E7D635-2E56-C31B-82D5-7BB920422D6A}"/>
                </a:ext>
              </a:extLst>
            </p:cNvPr>
            <p:cNvSpPr/>
            <p:nvPr/>
          </p:nvSpPr>
          <p:spPr>
            <a:xfrm rot="16200000">
              <a:off x="8666966" y="4373841"/>
              <a:ext cx="89403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0" name="Flussdiagramm: Auszug 29">
              <a:extLst>
                <a:ext uri="{FF2B5EF4-FFF2-40B4-BE49-F238E27FC236}">
                  <a16:creationId xmlns:a16="http://schemas.microsoft.com/office/drawing/2014/main" id="{B25EF0B0-1274-FCC9-4000-46DBAE33D4E8}"/>
                </a:ext>
              </a:extLst>
            </p:cNvPr>
            <p:cNvSpPr/>
            <p:nvPr/>
          </p:nvSpPr>
          <p:spPr>
            <a:xfrm rot="10800000">
              <a:off x="9781982" y="5483641"/>
              <a:ext cx="97920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1" name="Flussdiagramm: Auszug 30">
              <a:extLst>
                <a:ext uri="{FF2B5EF4-FFF2-40B4-BE49-F238E27FC236}">
                  <a16:creationId xmlns:a16="http://schemas.microsoft.com/office/drawing/2014/main" id="{5665ED9C-BFA3-EFB6-1096-CC7C2E14D7EB}"/>
                </a:ext>
              </a:extLst>
            </p:cNvPr>
            <p:cNvSpPr/>
            <p:nvPr/>
          </p:nvSpPr>
          <p:spPr>
            <a:xfrm rot="5400000">
              <a:off x="10985265" y="4373841"/>
              <a:ext cx="89403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sp>
        <p:nvSpPr>
          <p:cNvPr id="34" name="Textfeld 33">
            <a:extLst>
              <a:ext uri="{FF2B5EF4-FFF2-40B4-BE49-F238E27FC236}">
                <a16:creationId xmlns:a16="http://schemas.microsoft.com/office/drawing/2014/main" id="{C215D93E-4479-FEDC-12B8-3219DFA6ACA8}"/>
              </a:ext>
            </a:extLst>
          </p:cNvPr>
          <p:cNvSpPr txBox="1"/>
          <p:nvPr/>
        </p:nvSpPr>
        <p:spPr>
          <a:xfrm>
            <a:off x="226605" y="1993666"/>
            <a:ext cx="458780" cy="369332"/>
          </a:xfrm>
          <a:prstGeom prst="rect">
            <a:avLst/>
          </a:prstGeom>
          <a:noFill/>
        </p:spPr>
        <p:txBody>
          <a:bodyPr wrap="none" rtlCol="0">
            <a:spAutoFit/>
          </a:bodyPr>
          <a:lstStyle/>
          <a:p>
            <a:r>
              <a:rPr lang="de-DE" dirty="0"/>
              <a:t>(A)</a:t>
            </a:r>
          </a:p>
        </p:txBody>
      </p:sp>
      <p:sp>
        <p:nvSpPr>
          <p:cNvPr id="35" name="Textfeld 34">
            <a:extLst>
              <a:ext uri="{FF2B5EF4-FFF2-40B4-BE49-F238E27FC236}">
                <a16:creationId xmlns:a16="http://schemas.microsoft.com/office/drawing/2014/main" id="{3E3577E3-58CE-C8B6-E845-0949D5F9DAF7}"/>
              </a:ext>
            </a:extLst>
          </p:cNvPr>
          <p:cNvSpPr txBox="1"/>
          <p:nvPr/>
        </p:nvSpPr>
        <p:spPr>
          <a:xfrm>
            <a:off x="2270506" y="1981378"/>
            <a:ext cx="450764" cy="369332"/>
          </a:xfrm>
          <a:prstGeom prst="rect">
            <a:avLst/>
          </a:prstGeom>
          <a:noFill/>
        </p:spPr>
        <p:txBody>
          <a:bodyPr wrap="none" rtlCol="0">
            <a:spAutoFit/>
          </a:bodyPr>
          <a:lstStyle/>
          <a:p>
            <a:r>
              <a:rPr lang="de-DE" dirty="0"/>
              <a:t>(B)</a:t>
            </a:r>
          </a:p>
        </p:txBody>
      </p:sp>
      <p:sp>
        <p:nvSpPr>
          <p:cNvPr id="36" name="Textfeld 35">
            <a:extLst>
              <a:ext uri="{FF2B5EF4-FFF2-40B4-BE49-F238E27FC236}">
                <a16:creationId xmlns:a16="http://schemas.microsoft.com/office/drawing/2014/main" id="{84A8268C-2042-E957-27E7-5173319EB57F}"/>
              </a:ext>
            </a:extLst>
          </p:cNvPr>
          <p:cNvSpPr txBox="1"/>
          <p:nvPr/>
        </p:nvSpPr>
        <p:spPr>
          <a:xfrm>
            <a:off x="6455467" y="1991872"/>
            <a:ext cx="468398" cy="369332"/>
          </a:xfrm>
          <a:prstGeom prst="rect">
            <a:avLst/>
          </a:prstGeom>
          <a:noFill/>
        </p:spPr>
        <p:txBody>
          <a:bodyPr wrap="none" rtlCol="0">
            <a:spAutoFit/>
          </a:bodyPr>
          <a:lstStyle/>
          <a:p>
            <a:r>
              <a:rPr lang="de-DE" dirty="0"/>
              <a:t>(D)</a:t>
            </a:r>
          </a:p>
        </p:txBody>
      </p:sp>
      <p:sp>
        <p:nvSpPr>
          <p:cNvPr id="37" name="Textfeld 36">
            <a:extLst>
              <a:ext uri="{FF2B5EF4-FFF2-40B4-BE49-F238E27FC236}">
                <a16:creationId xmlns:a16="http://schemas.microsoft.com/office/drawing/2014/main" id="{452BE4F1-FE5E-DEB9-95EA-0A55E1588F17}"/>
              </a:ext>
            </a:extLst>
          </p:cNvPr>
          <p:cNvSpPr txBox="1"/>
          <p:nvPr/>
        </p:nvSpPr>
        <p:spPr>
          <a:xfrm>
            <a:off x="4237710" y="1991872"/>
            <a:ext cx="449162" cy="369332"/>
          </a:xfrm>
          <a:prstGeom prst="rect">
            <a:avLst/>
          </a:prstGeom>
          <a:noFill/>
        </p:spPr>
        <p:txBody>
          <a:bodyPr wrap="none" rtlCol="0">
            <a:spAutoFit/>
          </a:bodyPr>
          <a:lstStyle/>
          <a:p>
            <a:r>
              <a:rPr lang="de-DE" dirty="0"/>
              <a:t>(C)</a:t>
            </a:r>
          </a:p>
        </p:txBody>
      </p:sp>
      <p:sp>
        <p:nvSpPr>
          <p:cNvPr id="38" name="Textfeld 37">
            <a:extLst>
              <a:ext uri="{FF2B5EF4-FFF2-40B4-BE49-F238E27FC236}">
                <a16:creationId xmlns:a16="http://schemas.microsoft.com/office/drawing/2014/main" id="{90C81B81-31DA-82CB-2788-A4CB6799CC97}"/>
              </a:ext>
            </a:extLst>
          </p:cNvPr>
          <p:cNvSpPr txBox="1"/>
          <p:nvPr/>
        </p:nvSpPr>
        <p:spPr>
          <a:xfrm>
            <a:off x="431100" y="4586454"/>
            <a:ext cx="442750" cy="369332"/>
          </a:xfrm>
          <a:prstGeom prst="rect">
            <a:avLst/>
          </a:prstGeom>
          <a:noFill/>
        </p:spPr>
        <p:txBody>
          <a:bodyPr wrap="none" rtlCol="0">
            <a:spAutoFit/>
          </a:bodyPr>
          <a:lstStyle/>
          <a:p>
            <a:r>
              <a:rPr lang="de-DE" dirty="0"/>
              <a:t>(1)</a:t>
            </a:r>
          </a:p>
        </p:txBody>
      </p:sp>
      <p:sp>
        <p:nvSpPr>
          <p:cNvPr id="39" name="Textfeld 38">
            <a:extLst>
              <a:ext uri="{FF2B5EF4-FFF2-40B4-BE49-F238E27FC236}">
                <a16:creationId xmlns:a16="http://schemas.microsoft.com/office/drawing/2014/main" id="{06483E71-4CD1-4EB7-C61E-132264406748}"/>
              </a:ext>
            </a:extLst>
          </p:cNvPr>
          <p:cNvSpPr txBox="1"/>
          <p:nvPr/>
        </p:nvSpPr>
        <p:spPr>
          <a:xfrm>
            <a:off x="2355360" y="4605072"/>
            <a:ext cx="442750" cy="369332"/>
          </a:xfrm>
          <a:prstGeom prst="rect">
            <a:avLst/>
          </a:prstGeom>
          <a:noFill/>
        </p:spPr>
        <p:txBody>
          <a:bodyPr wrap="none" rtlCol="0">
            <a:spAutoFit/>
          </a:bodyPr>
          <a:lstStyle/>
          <a:p>
            <a:r>
              <a:rPr lang="de-DE" dirty="0"/>
              <a:t>(2)</a:t>
            </a:r>
          </a:p>
        </p:txBody>
      </p:sp>
      <p:sp>
        <p:nvSpPr>
          <p:cNvPr id="40" name="Textfeld 39">
            <a:extLst>
              <a:ext uri="{FF2B5EF4-FFF2-40B4-BE49-F238E27FC236}">
                <a16:creationId xmlns:a16="http://schemas.microsoft.com/office/drawing/2014/main" id="{AE464719-DBCC-169B-126E-4062CAC05E5F}"/>
              </a:ext>
            </a:extLst>
          </p:cNvPr>
          <p:cNvSpPr txBox="1"/>
          <p:nvPr/>
        </p:nvSpPr>
        <p:spPr>
          <a:xfrm>
            <a:off x="4894968" y="4581657"/>
            <a:ext cx="442750" cy="369332"/>
          </a:xfrm>
          <a:prstGeom prst="rect">
            <a:avLst/>
          </a:prstGeom>
          <a:noFill/>
        </p:spPr>
        <p:txBody>
          <a:bodyPr wrap="none" rtlCol="0">
            <a:spAutoFit/>
          </a:bodyPr>
          <a:lstStyle/>
          <a:p>
            <a:r>
              <a:rPr lang="de-DE" dirty="0"/>
              <a:t>(3)</a:t>
            </a:r>
          </a:p>
        </p:txBody>
      </p:sp>
      <p:sp>
        <p:nvSpPr>
          <p:cNvPr id="41" name="Textfeld 40">
            <a:extLst>
              <a:ext uri="{FF2B5EF4-FFF2-40B4-BE49-F238E27FC236}">
                <a16:creationId xmlns:a16="http://schemas.microsoft.com/office/drawing/2014/main" id="{A4EF066E-BF97-BCFD-76E0-10105538BEC1}"/>
              </a:ext>
            </a:extLst>
          </p:cNvPr>
          <p:cNvSpPr txBox="1"/>
          <p:nvPr/>
        </p:nvSpPr>
        <p:spPr>
          <a:xfrm>
            <a:off x="6816594" y="4605072"/>
            <a:ext cx="442750" cy="369332"/>
          </a:xfrm>
          <a:prstGeom prst="rect">
            <a:avLst/>
          </a:prstGeom>
          <a:noFill/>
        </p:spPr>
        <p:txBody>
          <a:bodyPr wrap="none" rtlCol="0">
            <a:spAutoFit/>
          </a:bodyPr>
          <a:lstStyle/>
          <a:p>
            <a:r>
              <a:rPr lang="de-DE" dirty="0"/>
              <a:t>(4)</a:t>
            </a:r>
          </a:p>
        </p:txBody>
      </p:sp>
      <p:sp>
        <p:nvSpPr>
          <p:cNvPr id="6" name="Titel 3">
            <a:extLst>
              <a:ext uri="{FF2B5EF4-FFF2-40B4-BE49-F238E27FC236}">
                <a16:creationId xmlns:a16="http://schemas.microsoft.com/office/drawing/2014/main" id="{E9AC1196-7BD7-E6C9-B6E2-9E868C937ACF}"/>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pic>
        <p:nvPicPr>
          <p:cNvPr id="20" name="Grafik 19" descr="Ein Bild, das Diagramm, Reihe, Design, Origami enthält.&#10;&#10;Automatisch generierte Beschreibung">
            <a:extLst>
              <a:ext uri="{FF2B5EF4-FFF2-40B4-BE49-F238E27FC236}">
                <a16:creationId xmlns:a16="http://schemas.microsoft.com/office/drawing/2014/main" id="{4616B17F-0037-06B0-78FA-AAF83243E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459" y="4869160"/>
            <a:ext cx="1938463" cy="1002782"/>
          </a:xfrm>
          <a:prstGeom prst="rect">
            <a:avLst/>
          </a:prstGeom>
        </p:spPr>
      </p:pic>
      <p:pic>
        <p:nvPicPr>
          <p:cNvPr id="50" name="Grafik 49" descr="Ein Bild, das Reihe, Dreieck, Diagramm, Design enthält.&#10;&#10;Automatisch generierte Beschreibung">
            <a:extLst>
              <a:ext uri="{FF2B5EF4-FFF2-40B4-BE49-F238E27FC236}">
                <a16:creationId xmlns:a16="http://schemas.microsoft.com/office/drawing/2014/main" id="{F5DEE3EB-3A2C-2DEE-842D-2145649FD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9662" y="4725144"/>
            <a:ext cx="1955304" cy="1053757"/>
          </a:xfrm>
          <a:prstGeom prst="rect">
            <a:avLst/>
          </a:prstGeom>
        </p:spPr>
      </p:pic>
      <p:pic>
        <p:nvPicPr>
          <p:cNvPr id="52" name="Grafik 51" descr="Ein Bild, das Kreis, Diagramm, Entwurf, Zeichnung enthält.&#10;&#10;Automatisch generierte Beschreibung">
            <a:extLst>
              <a:ext uri="{FF2B5EF4-FFF2-40B4-BE49-F238E27FC236}">
                <a16:creationId xmlns:a16="http://schemas.microsoft.com/office/drawing/2014/main" id="{0D896C03-D76B-6006-0AE4-7465FE1B3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1263" y="4638179"/>
            <a:ext cx="1458374" cy="1167085"/>
          </a:xfrm>
          <a:prstGeom prst="rect">
            <a:avLst/>
          </a:prstGeom>
        </p:spPr>
      </p:pic>
      <p:pic>
        <p:nvPicPr>
          <p:cNvPr id="54" name="Grafik 53" descr="Ein Bild, das Dreieck, Reihe enthält.&#10;&#10;Automatisch generierte Beschreibung">
            <a:extLst>
              <a:ext uri="{FF2B5EF4-FFF2-40B4-BE49-F238E27FC236}">
                <a16:creationId xmlns:a16="http://schemas.microsoft.com/office/drawing/2014/main" id="{80FD54E1-0A84-E77F-CA5F-F86049E802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7714" y="4509120"/>
            <a:ext cx="1528729" cy="1285341"/>
          </a:xfrm>
          <a:prstGeom prst="rect">
            <a:avLst/>
          </a:prstGeom>
        </p:spPr>
      </p:pic>
      <p:sp>
        <p:nvSpPr>
          <p:cNvPr id="60" name="Fußzeilenplatzhalter 5">
            <a:extLst>
              <a:ext uri="{FF2B5EF4-FFF2-40B4-BE49-F238E27FC236}">
                <a16:creationId xmlns:a16="http://schemas.microsoft.com/office/drawing/2014/main" id="{C0DA508E-FF3A-DB47-C772-9C9E0C255470}"/>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grpSp>
        <p:nvGrpSpPr>
          <p:cNvPr id="19" name="Knopf5">
            <a:extLst>
              <a:ext uri="{FF2B5EF4-FFF2-40B4-BE49-F238E27FC236}">
                <a16:creationId xmlns:a16="http://schemas.microsoft.com/office/drawing/2014/main" id="{E83DADAB-4657-069F-65FF-8A72BCB10775}"/>
              </a:ext>
            </a:extLst>
          </p:cNvPr>
          <p:cNvGrpSpPr/>
          <p:nvPr/>
        </p:nvGrpSpPr>
        <p:grpSpPr>
          <a:xfrm>
            <a:off x="9383011" y="3574973"/>
            <a:ext cx="525690" cy="504000"/>
            <a:chOff x="8550142" y="4941168"/>
            <a:chExt cx="593858" cy="576064"/>
          </a:xfrm>
          <a:solidFill>
            <a:schemeClr val="accent1"/>
          </a:solidFill>
        </p:grpSpPr>
        <p:sp>
          <p:nvSpPr>
            <p:cNvPr id="32" name="Rechteck 31">
              <a:extLst>
                <a:ext uri="{FF2B5EF4-FFF2-40B4-BE49-F238E27FC236}">
                  <a16:creationId xmlns:a16="http://schemas.microsoft.com/office/drawing/2014/main" id="{38683D5E-F3A2-AA94-56A2-DFB835FA663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16">
              <a:extLst>
                <a:ext uri="{FF2B5EF4-FFF2-40B4-BE49-F238E27FC236}">
                  <a16:creationId xmlns:a16="http://schemas.microsoft.com/office/drawing/2014/main" id="{1DEA60AB-DF8B-47A6-3641-E9B9949BDDF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2" name="Hilfe 5 Grafik">
            <a:extLst>
              <a:ext uri="{FF2B5EF4-FFF2-40B4-BE49-F238E27FC236}">
                <a16:creationId xmlns:a16="http://schemas.microsoft.com/office/drawing/2014/main" id="{306974C3-D6B8-F513-EC9A-BFC7F693021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5568" y="1469596"/>
            <a:ext cx="7912398" cy="447905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2605192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7.40741E-7 L -0.88092 -7.40741E-7 " pathEditMode="relative" rAng="0" ptsTypes="AA">
                                      <p:cBhvr>
                                        <p:cTn id="6" dur="2000" fill="hold"/>
                                        <p:tgtEl>
                                          <p:spTgt spid="42"/>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2 -7.40741E-7 L -4.87179E-6 -7.40741E-7 " pathEditMode="relative" rAng="0" ptsTypes="AA">
                                      <p:cBhvr>
                                        <p:cTn id="10" dur="2000" fill="hold"/>
                                        <p:tgtEl>
                                          <p:spTgt spid="42"/>
                                        </p:tgtEl>
                                        <p:attrNameLst>
                                          <p:attrName>ppt_x</p:attrName>
                                          <p:attrName>ppt_y</p:attrName>
                                        </p:attrNameLst>
                                      </p:cBhvr>
                                      <p:rCtr x="44038" y="0"/>
                                    </p:animMotion>
                                  </p:childTnLst>
                                </p:cTn>
                              </p:par>
                            </p:childTnLst>
                          </p:cTn>
                        </p:par>
                      </p:childTnLst>
                    </p:cTn>
                  </p:par>
                </p:childTnLst>
              </p:cTn>
              <p:nextCondLst>
                <p:cond evt="onClick" delay="0">
                  <p:tgtEl>
                    <p:spTgt spid="19"/>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2B1C08-3325-E356-76C3-B83B7B037A91}"/>
              </a:ext>
            </a:extLst>
          </p:cNvPr>
          <p:cNvSpPr>
            <a:spLocks noGrp="1"/>
          </p:cNvSpPr>
          <p:nvPr>
            <p:ph idx="1"/>
          </p:nvPr>
        </p:nvSpPr>
        <p:spPr>
          <a:xfrm>
            <a:off x="87739" y="1045191"/>
            <a:ext cx="9203968" cy="5192121"/>
          </a:xfrm>
        </p:spPr>
        <p:txBody>
          <a:bodyPr/>
          <a:lstStyle/>
          <a:p>
            <a:r>
              <a:rPr lang="de-DE" sz="1600" b="1" dirty="0"/>
              <a:t>Aufgabe 1 </a:t>
            </a:r>
          </a:p>
          <a:p>
            <a:r>
              <a:rPr lang="de-DE" sz="1600" dirty="0"/>
              <a:t>Gegeben ist eine Kugel mit dem Volumen 904,78 cm³. </a:t>
            </a:r>
          </a:p>
          <a:p>
            <a:r>
              <a:rPr lang="de-DE" sz="1600" dirty="0"/>
              <a:t>*a) Berechne den Radius der Kugel.</a:t>
            </a:r>
          </a:p>
          <a:p>
            <a:endParaRPr lang="de-DE" sz="1600" dirty="0"/>
          </a:p>
          <a:p>
            <a:r>
              <a:rPr lang="de-DE" sz="1600" b="1" dirty="0"/>
              <a:t>Aufgabe 2</a:t>
            </a:r>
          </a:p>
          <a:p>
            <a:pPr marL="0">
              <a:spcBef>
                <a:spcPts val="0"/>
              </a:spcBef>
            </a:pPr>
            <a:r>
              <a:rPr lang="de-DE" sz="1600" dirty="0"/>
              <a:t>Gegeben ist eine Pyramide mit quadratischer Grundfläche. Bekannt sind das Volumen der Pyramide mit </a:t>
            </a:r>
          </a:p>
          <a:p>
            <a:pPr marL="0">
              <a:spcBef>
                <a:spcPts val="0"/>
              </a:spcBef>
            </a:pPr>
            <a:r>
              <a:rPr lang="de-DE" sz="1600" dirty="0"/>
              <a:t>48 cm³ sowie die Länge einer Seite der Grundfläche von 6 cm. </a:t>
            </a:r>
          </a:p>
          <a:p>
            <a:pPr marL="0">
              <a:spcBef>
                <a:spcPts val="0"/>
              </a:spcBef>
            </a:pPr>
            <a:r>
              <a:rPr lang="de-DE" sz="1600" dirty="0"/>
              <a:t>*a) Berechne die Höhe dieser Pyramide.</a:t>
            </a:r>
          </a:p>
        </p:txBody>
      </p:sp>
      <p:sp>
        <p:nvSpPr>
          <p:cNvPr id="3" name="Textplatzhalter 2">
            <a:extLst>
              <a:ext uri="{FF2B5EF4-FFF2-40B4-BE49-F238E27FC236}">
                <a16:creationId xmlns:a16="http://schemas.microsoft.com/office/drawing/2014/main" id="{DCA50209-116B-839B-FB35-6C88D06E935C}"/>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C6A99F8C-399C-4671-7F8B-EB3C0B31FDCC}"/>
              </a:ext>
            </a:extLst>
          </p:cNvPr>
          <p:cNvSpPr>
            <a:spLocks noGrp="1"/>
          </p:cNvSpPr>
          <p:nvPr>
            <p:ph type="title"/>
          </p:nvPr>
        </p:nvSpPr>
        <p:spPr/>
        <p:txBody>
          <a:bodyPr/>
          <a:lstStyle/>
          <a:p>
            <a:r>
              <a:rPr lang="de-DE" dirty="0"/>
              <a:t>Umkehraufgaben</a:t>
            </a:r>
          </a:p>
        </p:txBody>
      </p:sp>
      <p:sp>
        <p:nvSpPr>
          <p:cNvPr id="6" name="Fußzeilenplatzhalter 5">
            <a:extLst>
              <a:ext uri="{FF2B5EF4-FFF2-40B4-BE49-F238E27FC236}">
                <a16:creationId xmlns:a16="http://schemas.microsoft.com/office/drawing/2014/main" id="{83E94E5F-8589-436D-63EF-748B104C45A7}"/>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7" name="Titel 3">
            <a:extLst>
              <a:ext uri="{FF2B5EF4-FFF2-40B4-BE49-F238E27FC236}">
                <a16:creationId xmlns:a16="http://schemas.microsoft.com/office/drawing/2014/main" id="{605AFC9C-A0F5-08E3-EE6D-B75F7296FAEB}"/>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5</a:t>
            </a:r>
          </a:p>
        </p:txBody>
      </p:sp>
    </p:spTree>
    <p:extLst>
      <p:ext uri="{BB962C8B-B14F-4D97-AF65-F5344CB8AC3E}">
        <p14:creationId xmlns:p14="http://schemas.microsoft.com/office/powerpoint/2010/main" val="1035965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2DEA539-4242-8A99-B0A8-ABA384D9844C}"/>
                  </a:ext>
                </a:extLst>
              </p:cNvPr>
              <p:cNvSpPr>
                <a:spLocks noGrp="1"/>
              </p:cNvSpPr>
              <p:nvPr>
                <p:ph idx="1"/>
              </p:nvPr>
            </p:nvSpPr>
            <p:spPr/>
            <p:txBody>
              <a:bodyPr/>
              <a:lstStyle/>
              <a:p>
                <a:r>
                  <a:rPr lang="de-DE" sz="1600" b="1" dirty="0"/>
                  <a:t>Aufgabe 1</a:t>
                </a:r>
                <a:r>
                  <a:rPr lang="de-DE" sz="1600" dirty="0"/>
                  <a:t>	 </a:t>
                </a:r>
              </a:p>
              <a:p>
                <a:r>
                  <a:rPr lang="de-DE" sz="1600" dirty="0"/>
                  <a:t>Gegeben ist eine Kugel mit dem Volumen 904,78 cm³. </a:t>
                </a:r>
              </a:p>
              <a:p>
                <a:r>
                  <a:rPr lang="de-DE" sz="1600" dirty="0"/>
                  <a:t>*a) Berechne den Radius der Kugel.</a:t>
                </a:r>
              </a:p>
              <a:p>
                <a:r>
                  <a:rPr lang="de-DE" sz="1600" dirty="0"/>
                  <a:t>Formel: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𝑟</m:t>
                    </m:r>
                    <m:r>
                      <a:rPr lang="de-DE" sz="1600" i="1">
                        <a:latin typeface="Cambria Math" panose="02040503050406030204" pitchFamily="18" charset="0"/>
                        <a:ea typeface="Cambria Math" panose="02040503050406030204" pitchFamily="18" charset="0"/>
                      </a:rPr>
                      <m:t>³</m:t>
                    </m:r>
                  </m:oMath>
                </a14:m>
                <a:r>
                  <a:rPr lang="de-DE" sz="1600" dirty="0"/>
                  <a:t> = V</a:t>
                </a:r>
                <a:r>
                  <a:rPr lang="de-DE" sz="1600" baseline="-25000" dirty="0"/>
                  <a:t>Kugel</a:t>
                </a:r>
                <a:r>
                  <a:rPr lang="de-DE" sz="1600" dirty="0"/>
                  <a:t> ; gesucht: r</a:t>
                </a:r>
              </a:p>
              <a:p>
                <a:r>
                  <a:rPr lang="de-DE" sz="1600" dirty="0">
                    <a:ea typeface="Cambria Math" panose="02040503050406030204" pitchFamily="18" charset="0"/>
                  </a:rPr>
                  <a:t>Rechnung: </a:t>
                </a:r>
                <a14:m>
                  <m:oMath xmlns:m="http://schemas.openxmlformats.org/officeDocument/2006/math">
                    <m:f>
                      <m:fPr>
                        <m:ctrlPr>
                          <a:rPr lang="de-DE" sz="1600" i="1">
                            <a:latin typeface="Cambria Math" panose="02040503050406030204" pitchFamily="18" charset="0"/>
                            <a:ea typeface="Cambria Math" panose="02040503050406030204" pitchFamily="18" charset="0"/>
                          </a:rPr>
                        </m:ctrlPr>
                      </m:fPr>
                      <m:num>
                        <m:r>
                          <a:rPr lang="de-DE" sz="1600">
                            <a:latin typeface="Cambria Math" panose="02040503050406030204" pitchFamily="18" charset="0"/>
                            <a:ea typeface="Cambria Math" panose="02040503050406030204" pitchFamily="18" charset="0"/>
                          </a:rPr>
                          <m:t>4</m:t>
                        </m:r>
                      </m:num>
                      <m:den>
                        <m:r>
                          <a:rPr lang="de-DE" sz="1600">
                            <a:latin typeface="Cambria Math" panose="02040503050406030204" pitchFamily="18" charset="0"/>
                            <a:ea typeface="Cambria Math" panose="02040503050406030204" pitchFamily="18" charset="0"/>
                          </a:rPr>
                          <m:t>3</m:t>
                        </m:r>
                      </m:den>
                    </m:f>
                    <m:r>
                      <m:rPr>
                        <m:sty m:val="p"/>
                      </m:rPr>
                      <a:rPr lang="de-DE" sz="1600">
                        <a:latin typeface="Cambria Math" panose="02040503050406030204" pitchFamily="18" charset="0"/>
                        <a:ea typeface="Cambria Math" panose="02040503050406030204" pitchFamily="18" charset="0"/>
                      </a:rPr>
                      <m:t>π</m:t>
                    </m:r>
                    <m:r>
                      <a:rPr lang="de-DE" sz="1600" i="1">
                        <a:latin typeface="Cambria Math" panose="02040503050406030204" pitchFamily="18" charset="0"/>
                        <a:ea typeface="Cambria Math" panose="02040503050406030204" pitchFamily="18" charset="0"/>
                      </a:rPr>
                      <m:t>⋅</m:t>
                    </m:r>
                    <m:r>
                      <m:rPr>
                        <m:sty m:val="p"/>
                      </m:rPr>
                      <a:rPr lang="de-DE" sz="1600">
                        <a:latin typeface="Cambria Math" panose="02040503050406030204" pitchFamily="18" charset="0"/>
                        <a:ea typeface="Cambria Math" panose="02040503050406030204" pitchFamily="18" charset="0"/>
                      </a:rPr>
                      <m:t>r</m:t>
                    </m:r>
                    <m:r>
                      <a:rPr lang="de-DE" sz="1600">
                        <a:latin typeface="Cambria Math" panose="02040503050406030204" pitchFamily="18" charset="0"/>
                        <a:ea typeface="Cambria Math" panose="02040503050406030204" pitchFamily="18" charset="0"/>
                      </a:rPr>
                      <m:t>³</m:t>
                    </m:r>
                  </m:oMath>
                </a14:m>
                <a:r>
                  <a:rPr lang="de-DE" sz="1600" dirty="0">
                    <a:ea typeface="Cambria Math" panose="02040503050406030204" pitchFamily="18" charset="0"/>
                  </a:rPr>
                  <a:t> = 904, 78 cm³  | :  </a:t>
                </a:r>
                <a14:m>
                  <m:oMath xmlns:m="http://schemas.openxmlformats.org/officeDocument/2006/math">
                    <m:f>
                      <m:fPr>
                        <m:ctrlPr>
                          <a:rPr lang="de-DE" sz="1600" i="1">
                            <a:latin typeface="Cambria Math" panose="02040503050406030204" pitchFamily="18" charset="0"/>
                            <a:ea typeface="Cambria Math" panose="02040503050406030204" pitchFamily="18" charset="0"/>
                          </a:rPr>
                        </m:ctrlPr>
                      </m:fPr>
                      <m:num>
                        <m:r>
                          <a:rPr lang="de-DE" sz="1600">
                            <a:latin typeface="Cambria Math" panose="02040503050406030204" pitchFamily="18" charset="0"/>
                            <a:ea typeface="Cambria Math" panose="02040503050406030204" pitchFamily="18" charset="0"/>
                          </a:rPr>
                          <m:t>4</m:t>
                        </m:r>
                      </m:num>
                      <m:den>
                        <m:r>
                          <a:rPr lang="de-DE" sz="1600">
                            <a:latin typeface="Cambria Math" panose="02040503050406030204" pitchFamily="18" charset="0"/>
                            <a:ea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r>
                      <m:rPr>
                        <m:sty m:val="p"/>
                      </m:rPr>
                      <a:rPr lang="de-DE" sz="1600">
                        <a:latin typeface="Cambria Math" panose="02040503050406030204" pitchFamily="18" charset="0"/>
                        <a:ea typeface="Cambria Math" panose="02040503050406030204" pitchFamily="18" charset="0"/>
                      </a:rPr>
                      <m:t>π</m:t>
                    </m:r>
                  </m:oMath>
                </a14:m>
                <a:endParaRPr lang="de-DE" sz="1600" dirty="0">
                  <a:ea typeface="Cambria Math" panose="02040503050406030204" pitchFamily="18" charset="0"/>
                </a:endParaRPr>
              </a:p>
              <a:p>
                <a:pPr marL="0" lvl="0">
                  <a:spcBef>
                    <a:spcPts val="0"/>
                  </a:spcBef>
                  <a:defRPr/>
                </a:pPr>
                <a:r>
                  <a:rPr lang="de-DE" sz="1600" dirty="0">
                    <a:ea typeface="Cambria Math" panose="02040503050406030204" pitchFamily="18" charset="0"/>
                  </a:rPr>
                  <a:t>                          r³ = 216 cm³        | </a:t>
                </a:r>
                <a14:m>
                  <m:oMath xmlns:m="http://schemas.openxmlformats.org/officeDocument/2006/math">
                    <m:r>
                      <a:rPr lang="de-DE" sz="1600">
                        <a:latin typeface="Cambria Math" panose="02040503050406030204" pitchFamily="18" charset="0"/>
                        <a:ea typeface="Cambria Math" panose="02040503050406030204" pitchFamily="18" charset="0"/>
                      </a:rPr>
                      <m:t>∛</m:t>
                    </m:r>
                  </m:oMath>
                </a14:m>
                <a:endParaRPr lang="de-DE" sz="1600" dirty="0">
                  <a:ea typeface="Cambria Math" panose="02040503050406030204" pitchFamily="18" charset="0"/>
                </a:endParaRPr>
              </a:p>
              <a:p>
                <a:pPr marL="0" lvl="0">
                  <a:spcBef>
                    <a:spcPts val="0"/>
                  </a:spcBef>
                  <a:defRPr/>
                </a:pPr>
                <a:r>
                  <a:rPr lang="de-DE" sz="1600" dirty="0">
                    <a:ea typeface="Cambria Math" panose="02040503050406030204" pitchFamily="18" charset="0"/>
                  </a:rPr>
                  <a:t>                          r   = 6 cm</a:t>
                </a:r>
              </a:p>
              <a:p>
                <a:endParaRPr lang="de-DE" sz="1600" b="1" dirty="0"/>
              </a:p>
              <a:p>
                <a:r>
                  <a:rPr lang="de-DE" sz="1600" b="1" dirty="0"/>
                  <a:t>Aufgabe 2</a:t>
                </a:r>
              </a:p>
              <a:p>
                <a:pPr marL="0" lvl="0">
                  <a:spcBef>
                    <a:spcPts val="0"/>
                  </a:spcBef>
                  <a:defRPr/>
                </a:pPr>
                <a:r>
                  <a:rPr lang="de-DE" sz="1600" dirty="0"/>
                  <a:t>Gegeben ist eine Pyramide mit quadratischer Grundfläche. Bekannt sind das Volumen der Pyramide mit      48 cm³ sowie die Länge einer Seite der Grundfläche von 6 cm. </a:t>
                </a:r>
              </a:p>
              <a:p>
                <a:pPr marL="0" lvl="0">
                  <a:spcBef>
                    <a:spcPts val="0"/>
                  </a:spcBef>
                  <a:defRPr/>
                </a:pPr>
                <a:r>
                  <a:rPr lang="de-DE" sz="1600" dirty="0"/>
                  <a:t>*a) Berechne die Höhe dieser Pyramide.</a:t>
                </a:r>
              </a:p>
              <a:p>
                <a:pPr marL="0" lvl="0">
                  <a:spcBef>
                    <a:spcPts val="0"/>
                  </a:spcBef>
                  <a:defRPr/>
                </a:pPr>
                <a:r>
                  <a:rPr lang="de-DE" sz="1600" dirty="0"/>
                  <a:t>Formel: V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oMath>
                </a14:m>
                <a:r>
                  <a:rPr lang="de-DE" sz="1600" dirty="0"/>
                  <a:t> a²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h</a:t>
                </a:r>
              </a:p>
              <a:p>
                <a:pPr marL="0" lvl="0">
                  <a:spcBef>
                    <a:spcPts val="0"/>
                  </a:spcBef>
                  <a:defRPr/>
                </a:pPr>
                <a:r>
                  <a:rPr lang="de-DE" sz="1600" dirty="0"/>
                  <a:t>48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m:t>
                    </m:r>
                  </m:oMath>
                </a14:m>
                <a:r>
                  <a:rPr lang="de-DE" sz="1600" dirty="0"/>
                  <a:t> 6²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h</a:t>
                </a:r>
              </a:p>
              <a:p>
                <a:pPr marL="0" lvl="0">
                  <a:spcBef>
                    <a:spcPts val="0"/>
                  </a:spcBef>
                  <a:defRPr/>
                </a:pPr>
                <a:r>
                  <a:rPr lang="de-DE" sz="1600" dirty="0"/>
                  <a:t>48 = 12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h | : 12</a:t>
                </a:r>
              </a:p>
              <a:p>
                <a:pPr marL="342900" lvl="0" indent="-342900">
                  <a:spcBef>
                    <a:spcPts val="0"/>
                  </a:spcBef>
                  <a:buFontTx/>
                  <a:buAutoNum type="arabicPlain" startAt="4"/>
                  <a:defRPr/>
                </a:pPr>
                <a:r>
                  <a:rPr lang="de-DE" sz="1600" dirty="0"/>
                  <a:t>= h			</a:t>
                </a:r>
              </a:p>
              <a:p>
                <a:pPr marL="0" lvl="0">
                  <a:spcBef>
                    <a:spcPts val="0"/>
                  </a:spcBef>
                  <a:defRPr/>
                </a:pPr>
                <a:r>
                  <a:rPr lang="de-DE" sz="1600" dirty="0"/>
                  <a:t>Die Pyramide ist 4 cm hoch.</a:t>
                </a:r>
              </a:p>
              <a:p>
                <a:endParaRPr lang="de-DE" dirty="0"/>
              </a:p>
            </p:txBody>
          </p:sp>
        </mc:Choice>
        <mc:Fallback xmlns="">
          <p:sp>
            <p:nvSpPr>
              <p:cNvPr id="2" name="Inhaltsplatzhalter 1">
                <a:extLst>
                  <a:ext uri="{FF2B5EF4-FFF2-40B4-BE49-F238E27FC236}">
                    <a16:creationId xmlns:a16="http://schemas.microsoft.com/office/drawing/2014/main" id="{12DEA539-4242-8A99-B0A8-ABA384D9844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EB4BB36-E0B2-140A-4464-0E047BA19AFF}"/>
              </a:ext>
            </a:extLst>
          </p:cNvPr>
          <p:cNvSpPr>
            <a:spLocks noGrp="1"/>
          </p:cNvSpPr>
          <p:nvPr>
            <p:ph type="body" sz="quarter" idx="11"/>
          </p:nvPr>
        </p:nvSpPr>
        <p:spPr/>
        <p:txBody>
          <a:bodyPr/>
          <a:lstStyle/>
          <a:p>
            <a:endParaRPr lang="de-DE"/>
          </a:p>
        </p:txBody>
      </p:sp>
      <p:sp>
        <p:nvSpPr>
          <p:cNvPr id="4" name="Fußzeilenplatzhalter 5">
            <a:extLst>
              <a:ext uri="{FF2B5EF4-FFF2-40B4-BE49-F238E27FC236}">
                <a16:creationId xmlns:a16="http://schemas.microsoft.com/office/drawing/2014/main" id="{A33A35EA-4188-2608-598D-F5BE03D36194}"/>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6" name="Titel 3">
            <a:extLst>
              <a:ext uri="{FF2B5EF4-FFF2-40B4-BE49-F238E27FC236}">
                <a16:creationId xmlns:a16="http://schemas.microsoft.com/office/drawing/2014/main" id="{3D03AF4F-A3EF-9E09-28C3-8AE37D078070}"/>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5</a:t>
            </a:r>
          </a:p>
        </p:txBody>
      </p:sp>
    </p:spTree>
    <p:extLst>
      <p:ext uri="{BB962C8B-B14F-4D97-AF65-F5344CB8AC3E}">
        <p14:creationId xmlns:p14="http://schemas.microsoft.com/office/powerpoint/2010/main" val="3238341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5A2FDBD-44EE-AC63-B0BE-1852412467BB}"/>
              </a:ext>
            </a:extLst>
          </p:cNvPr>
          <p:cNvSpPr>
            <a:spLocks noGrp="1"/>
          </p:cNvSpPr>
          <p:nvPr>
            <p:ph idx="1"/>
          </p:nvPr>
        </p:nvSpPr>
        <p:spPr>
          <a:xfrm>
            <a:off x="64289" y="1045050"/>
            <a:ext cx="9205200" cy="5191200"/>
          </a:xfrm>
        </p:spPr>
        <p:txBody>
          <a:bodyPr/>
          <a:lstStyle/>
          <a:p>
            <a:pPr marL="0" indent="0">
              <a:spcBef>
                <a:spcPts val="0"/>
              </a:spcBef>
              <a:buNone/>
            </a:pPr>
            <a:r>
              <a:rPr lang="de-DE" sz="1600" b="1" dirty="0">
                <a:latin typeface="Calibri" panose="020F0502020204030204" pitchFamily="34" charset="0"/>
                <a:cs typeface="Calibri" panose="020F0502020204030204" pitchFamily="34" charset="0"/>
              </a:rPr>
              <a:t>Aufgabe 1</a:t>
            </a:r>
            <a:r>
              <a:rPr lang="de-DE" sz="1600" dirty="0">
                <a:latin typeface="Calibri" panose="020F0502020204030204" pitchFamily="34" charset="0"/>
                <a:cs typeface="Calibri" panose="020F0502020204030204" pitchFamily="34" charset="0"/>
              </a:rPr>
              <a:t> [MSA </a:t>
            </a:r>
            <a:r>
              <a:rPr lang="de-DE" sz="1600" dirty="0">
                <a:effectLst/>
                <a:latin typeface="Calibri" panose="020F0502020204030204" pitchFamily="34" charset="0"/>
                <a:ea typeface="Times New Roman" panose="02020603050405020304" pitchFamily="18" charset="0"/>
                <a:cs typeface="Calibri" panose="020F0502020204030204" pitchFamily="34" charset="0"/>
              </a:rPr>
              <a:t>2014 X A6</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indent="0">
              <a:spcBef>
                <a:spcPts val="0"/>
              </a:spcBef>
              <a:buNone/>
            </a:pPr>
            <a:r>
              <a:rPr lang="de-DE" sz="1600" dirty="0">
                <a:latin typeface="Calibri" panose="020F0502020204030204" pitchFamily="34" charset="0"/>
                <a:cs typeface="Calibri" panose="020F0502020204030204" pitchFamily="34" charset="0"/>
              </a:rPr>
              <a:t>Im Rahmen eines Projektes sollen Stehaufmännchen hergestellt werden. Dazu werden ein Kegel, ein Zylinder und eine Halbkugel aufeinander geklebt. </a:t>
            </a:r>
          </a:p>
          <a:p>
            <a:pPr marL="0" indent="0">
              <a:spcBef>
                <a:spcPts val="0"/>
              </a:spcBef>
              <a:buNone/>
            </a:pPr>
            <a:r>
              <a:rPr lang="de-DE" sz="1600" dirty="0">
                <a:latin typeface="Calibri" panose="020F0502020204030204" pitchFamily="34" charset="0"/>
                <a:cs typeface="Calibri" panose="020F0502020204030204" pitchFamily="34" charset="0"/>
              </a:rPr>
              <a:t>Kegel: r = 5 cm, h = 11 cm;    Zylinder: r = 5 cm;    Halbkugel:  r = 5 cm</a:t>
            </a:r>
          </a:p>
          <a:p>
            <a:pPr marL="0" indent="0">
              <a:spcBef>
                <a:spcPts val="0"/>
              </a:spcBef>
              <a:buNone/>
            </a:pPr>
            <a:endParaRPr lang="de-DE" sz="500" dirty="0">
              <a:latin typeface="Calibri" panose="020F0502020204030204" pitchFamily="34" charset="0"/>
              <a:cs typeface="Calibri" panose="020F0502020204030204" pitchFamily="34" charset="0"/>
            </a:endParaRPr>
          </a:p>
          <a:p>
            <a:pPr marL="0">
              <a:spcBef>
                <a:spcPts val="0"/>
              </a:spcBef>
            </a:pPr>
            <a:r>
              <a:rPr lang="de-DE" sz="1600" dirty="0">
                <a:latin typeface="Calibri" panose="020F0502020204030204" pitchFamily="34" charset="0"/>
                <a:cs typeface="Calibri" panose="020F0502020204030204" pitchFamily="34" charset="0"/>
              </a:rPr>
              <a:t>a) Beschreiben Sie, ohne zu rechnen, einen Weg, um das Volumen eines </a:t>
            </a:r>
          </a:p>
          <a:p>
            <a:pPr marL="0">
              <a:spcBef>
                <a:spcPts val="0"/>
              </a:spcBef>
            </a:pPr>
            <a:r>
              <a:rPr lang="de-DE" sz="1600" dirty="0">
                <a:latin typeface="Calibri" panose="020F0502020204030204" pitchFamily="34" charset="0"/>
                <a:cs typeface="Calibri" panose="020F0502020204030204" pitchFamily="34" charset="0"/>
              </a:rPr>
              <a:t>Stehaufmännchens zu bestimmen.</a:t>
            </a:r>
          </a:p>
          <a:p>
            <a:pPr marL="0" indent="0">
              <a:spcBef>
                <a:spcPts val="0"/>
              </a:spcBef>
              <a:buNone/>
            </a:pPr>
            <a:endParaRPr lang="de-DE" sz="1000" dirty="0">
              <a:latin typeface="Calibri" panose="020F0502020204030204" pitchFamily="34" charset="0"/>
              <a:cs typeface="Calibri" panose="020F0502020204030204" pitchFamily="34" charset="0"/>
            </a:endParaRPr>
          </a:p>
          <a:p>
            <a:pPr marL="0" indent="0">
              <a:spcBef>
                <a:spcPts val="0"/>
              </a:spcBef>
              <a:buNone/>
            </a:pPr>
            <a:r>
              <a:rPr lang="de-DE" sz="1600" dirty="0">
                <a:latin typeface="Calibri" panose="020F0502020204030204" pitchFamily="34" charset="0"/>
                <a:cs typeface="Calibri" panose="020F0502020204030204" pitchFamily="34" charset="0"/>
              </a:rPr>
              <a:t>b) Berechnen Sie den Flächeninhalt der Klebefläche zwischen Kegel und Zylinder.</a:t>
            </a:r>
          </a:p>
          <a:p>
            <a:pPr marL="0" indent="0">
              <a:spcBef>
                <a:spcPts val="0"/>
              </a:spcBef>
              <a:buNone/>
            </a:pPr>
            <a:endParaRPr lang="de-DE" sz="10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de-DE" sz="1600" dirty="0">
                <a:solidFill>
                  <a:schemeClr val="tx1"/>
                </a:solidFill>
                <a:latin typeface="Calibri" panose="020F0502020204030204" pitchFamily="34" charset="0"/>
                <a:cs typeface="Calibri" panose="020F0502020204030204" pitchFamily="34" charset="0"/>
              </a:rPr>
              <a:t>c) Berechnen Sie das Volumen des Kegels.</a:t>
            </a:r>
          </a:p>
          <a:p>
            <a:pPr marL="0" indent="0">
              <a:spcBef>
                <a:spcPts val="0"/>
              </a:spcBef>
              <a:buNone/>
            </a:pPr>
            <a:endParaRPr lang="de-DE" sz="10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de-DE" sz="1600" dirty="0">
                <a:solidFill>
                  <a:schemeClr val="tx1"/>
                </a:solidFill>
                <a:latin typeface="Calibri" panose="020F0502020204030204" pitchFamily="34" charset="0"/>
                <a:cs typeface="Calibri" panose="020F0502020204030204" pitchFamily="34" charset="0"/>
              </a:rPr>
              <a:t>d) Berechnen Sie die Oberfläche der Halbkugel.</a:t>
            </a:r>
          </a:p>
          <a:p>
            <a:pPr marL="0" indent="0" algn="just">
              <a:spcBef>
                <a:spcPts val="0"/>
              </a:spcBef>
              <a:buNone/>
            </a:pPr>
            <a:endParaRPr lang="de-DE" sz="10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de-DE" sz="1600" dirty="0">
                <a:solidFill>
                  <a:schemeClr val="tx1"/>
                </a:solidFill>
                <a:latin typeface="Calibri" panose="020F0502020204030204" pitchFamily="34" charset="0"/>
                <a:cs typeface="Calibri" panose="020F0502020204030204" pitchFamily="34" charset="0"/>
              </a:rPr>
              <a:t>*e) Der untere Teil der Figur, bestehend aus </a:t>
            </a:r>
          </a:p>
          <a:p>
            <a:pPr marL="0" indent="0" algn="just">
              <a:spcBef>
                <a:spcPts val="0"/>
              </a:spcBef>
              <a:buNone/>
            </a:pPr>
            <a:r>
              <a:rPr lang="de-DE" sz="1600" dirty="0">
                <a:solidFill>
                  <a:schemeClr val="tx1"/>
                </a:solidFill>
                <a:latin typeface="Calibri" panose="020F0502020204030204" pitchFamily="34" charset="0"/>
                <a:cs typeface="Calibri" panose="020F0502020204030204" pitchFamily="34" charset="0"/>
              </a:rPr>
              <a:t>Halbkugel und Zylinder, soll einen Anstrich erhalten. </a:t>
            </a:r>
          </a:p>
          <a:p>
            <a:pPr marL="0" indent="0" algn="just">
              <a:spcBef>
                <a:spcPts val="0"/>
              </a:spcBef>
              <a:buNone/>
            </a:pPr>
            <a:r>
              <a:rPr lang="de-DE" sz="1600" dirty="0">
                <a:solidFill>
                  <a:schemeClr val="tx1"/>
                </a:solidFill>
                <a:latin typeface="Calibri" panose="020F0502020204030204" pitchFamily="34" charset="0"/>
                <a:cs typeface="Calibri" panose="020F0502020204030204" pitchFamily="34" charset="0"/>
              </a:rPr>
              <a:t>Entscheiden Sie für jede Gleichung, ob mit ihr </a:t>
            </a:r>
          </a:p>
          <a:p>
            <a:pPr marL="0" indent="0" algn="just">
              <a:spcBef>
                <a:spcPts val="0"/>
              </a:spcBef>
              <a:buNone/>
            </a:pPr>
            <a:r>
              <a:rPr lang="de-DE" sz="1600" dirty="0">
                <a:solidFill>
                  <a:schemeClr val="tx1"/>
                </a:solidFill>
                <a:latin typeface="Calibri" panose="020F0502020204030204" pitchFamily="34" charset="0"/>
                <a:cs typeface="Calibri" panose="020F0502020204030204" pitchFamily="34" charset="0"/>
              </a:rPr>
              <a:t>die zu streichende Fläche berechnet werden kann. </a:t>
            </a:r>
          </a:p>
          <a:p>
            <a:pPr marL="0" indent="0" algn="just">
              <a:spcBef>
                <a:spcPts val="0"/>
              </a:spcBef>
              <a:buNone/>
            </a:pPr>
            <a:r>
              <a:rPr lang="de-DE" sz="1600" dirty="0">
                <a:solidFill>
                  <a:schemeClr val="tx1"/>
                </a:solidFill>
                <a:latin typeface="Calibri" panose="020F0502020204030204" pitchFamily="34" charset="0"/>
                <a:cs typeface="Calibri" panose="020F0502020204030204" pitchFamily="34" charset="0"/>
              </a:rPr>
              <a:t>Kreuzen Sie an. (Hinweis: In der Tabelle bezeichnet h </a:t>
            </a:r>
          </a:p>
          <a:p>
            <a:pPr marL="0" indent="0" algn="just">
              <a:spcBef>
                <a:spcPts val="0"/>
              </a:spcBef>
              <a:buNone/>
            </a:pPr>
            <a:r>
              <a:rPr lang="de-DE" sz="1600" dirty="0">
                <a:solidFill>
                  <a:schemeClr val="tx1"/>
                </a:solidFill>
                <a:latin typeface="Calibri" panose="020F0502020204030204" pitchFamily="34" charset="0"/>
                <a:cs typeface="Calibri" panose="020F0502020204030204" pitchFamily="34" charset="0"/>
              </a:rPr>
              <a:t>die Zylinderhöhe.)</a:t>
            </a:r>
          </a:p>
          <a:p>
            <a:pPr marL="0" indent="0" algn="just">
              <a:spcBef>
                <a:spcPts val="0"/>
              </a:spcBef>
              <a:buNone/>
            </a:pPr>
            <a:endParaRPr lang="de-DE" sz="10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de-DE" sz="1600" dirty="0">
                <a:solidFill>
                  <a:schemeClr val="tx1"/>
                </a:solidFill>
                <a:latin typeface="Calibri" panose="020F0502020204030204" pitchFamily="34" charset="0"/>
                <a:cs typeface="Calibri" panose="020F0502020204030204" pitchFamily="34" charset="0"/>
              </a:rPr>
              <a:t>*f) Die Mantelfläche des Kegels soll mit Stoff beklebt werden. Berechnen Sie, wie viel Quadratzentimeter Stoff dafür benötigt werden.</a:t>
            </a:r>
          </a:p>
          <a:p>
            <a:pPr>
              <a:spcBef>
                <a:spcPts val="0"/>
              </a:spcBef>
            </a:pP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2C3C72E4-1197-BF9A-5CA9-3961ED15D526}"/>
              </a:ext>
            </a:extLst>
          </p:cNvPr>
          <p:cNvSpPr>
            <a:spLocks noGrp="1"/>
          </p:cNvSpPr>
          <p:nvPr>
            <p:ph type="title"/>
          </p:nvPr>
        </p:nvSpPr>
        <p:spPr/>
        <p:txBody>
          <a:bodyPr/>
          <a:lstStyle/>
          <a:p>
            <a:r>
              <a:rPr lang="de-DE" dirty="0"/>
              <a:t>Prüfungsaufgabe</a:t>
            </a:r>
          </a:p>
        </p:txBody>
      </p:sp>
      <p:grpSp>
        <p:nvGrpSpPr>
          <p:cNvPr id="7" name="Group 486">
            <a:extLst>
              <a:ext uri="{FF2B5EF4-FFF2-40B4-BE49-F238E27FC236}">
                <a16:creationId xmlns:a16="http://schemas.microsoft.com/office/drawing/2014/main" id="{370B95E0-BF0C-9EB1-F336-BEC2A1080BA1}"/>
              </a:ext>
            </a:extLst>
          </p:cNvPr>
          <p:cNvGrpSpPr>
            <a:grpSpLocks noChangeAspect="1"/>
          </p:cNvGrpSpPr>
          <p:nvPr/>
        </p:nvGrpSpPr>
        <p:grpSpPr bwMode="auto">
          <a:xfrm>
            <a:off x="6445214" y="1951265"/>
            <a:ext cx="504056" cy="696364"/>
            <a:chOff x="9177" y="2235"/>
            <a:chExt cx="1342" cy="1854"/>
          </a:xfrm>
        </p:grpSpPr>
        <p:grpSp>
          <p:nvGrpSpPr>
            <p:cNvPr id="8" name="Gruppieren 7">
              <a:extLst>
                <a:ext uri="{FF2B5EF4-FFF2-40B4-BE49-F238E27FC236}">
                  <a16:creationId xmlns:a16="http://schemas.microsoft.com/office/drawing/2014/main" id="{B0106E16-28B6-0C48-FC6E-40A558251D42}"/>
                </a:ext>
              </a:extLst>
            </p:cNvPr>
            <p:cNvGrpSpPr>
              <a:grpSpLocks noChangeAspect="1"/>
            </p:cNvGrpSpPr>
            <p:nvPr/>
          </p:nvGrpSpPr>
          <p:grpSpPr bwMode="auto">
            <a:xfrm>
              <a:off x="9177" y="2236"/>
              <a:ext cx="1342" cy="1853"/>
              <a:chOff x="3147" y="1855"/>
              <a:chExt cx="1925" cy="2913"/>
            </a:xfrm>
          </p:grpSpPr>
          <p:grpSp>
            <p:nvGrpSpPr>
              <p:cNvPr id="10" name="Group 5">
                <a:extLst>
                  <a:ext uri="{FF2B5EF4-FFF2-40B4-BE49-F238E27FC236}">
                    <a16:creationId xmlns:a16="http://schemas.microsoft.com/office/drawing/2014/main" id="{895685A0-C429-8460-C5A7-6CA3DB248F42}"/>
                  </a:ext>
                </a:extLst>
              </p:cNvPr>
              <p:cNvGrpSpPr>
                <a:grpSpLocks noChangeAspect="1"/>
              </p:cNvGrpSpPr>
              <p:nvPr/>
            </p:nvGrpSpPr>
            <p:grpSpPr bwMode="auto">
              <a:xfrm>
                <a:off x="3147" y="1855"/>
                <a:ext cx="1925" cy="2913"/>
                <a:chOff x="3147" y="1935"/>
                <a:chExt cx="1925" cy="2913"/>
              </a:xfrm>
            </p:grpSpPr>
            <p:sp>
              <p:nvSpPr>
                <p:cNvPr id="14" name="Ellipse 1">
                  <a:extLst>
                    <a:ext uri="{FF2B5EF4-FFF2-40B4-BE49-F238E27FC236}">
                      <a16:creationId xmlns:a16="http://schemas.microsoft.com/office/drawing/2014/main" id="{D9AB31B3-0430-C37A-1095-73424CD1E446}"/>
                    </a:ext>
                  </a:extLst>
                </p:cNvPr>
                <p:cNvSpPr>
                  <a:spLocks noChangeAspect="1" noEditPoints="1" noChangeArrowheads="1" noChangeShapeType="1" noTextEdit="1"/>
                </p:cNvSpPr>
                <p:nvPr/>
              </p:nvSpPr>
              <p:spPr bwMode="auto">
                <a:xfrm rot="600000">
                  <a:off x="3147" y="3147"/>
                  <a:ext cx="1701" cy="1701"/>
                </a:xfrm>
                <a:prstGeom prst="ellipse">
                  <a:avLst/>
                </a:prstGeom>
                <a:gradFill rotWithShape="1">
                  <a:gsLst>
                    <a:gs pos="0">
                      <a:srgbClr val="808080"/>
                    </a:gs>
                    <a:gs pos="100000">
                      <a:srgbClr val="FFFFFF"/>
                    </a:gs>
                  </a:gsLst>
                  <a:lin ang="0" scaled="1"/>
                </a:gradFill>
                <a:ln w="25400">
                  <a:solidFill>
                    <a:srgbClr val="385D8A"/>
                  </a:solidFill>
                  <a:round/>
                  <a:headEnd/>
                  <a:tailEnd/>
                </a:ln>
              </p:spPr>
              <p:txBody>
                <a:bodyPr rot="0" vert="horz" wrap="square" lIns="91440" tIns="45720" rIns="91440" bIns="45720" anchor="ctr" anchorCtr="0" upright="1">
                  <a:noAutofit/>
                </a:bodyPr>
                <a:lstStyle/>
                <a:p>
                  <a:endParaRPr lang="de-DE"/>
                </a:p>
              </p:txBody>
            </p:sp>
            <p:sp>
              <p:nvSpPr>
                <p:cNvPr id="15" name="Zylinder 14">
                  <a:extLst>
                    <a:ext uri="{FF2B5EF4-FFF2-40B4-BE49-F238E27FC236}">
                      <a16:creationId xmlns:a16="http://schemas.microsoft.com/office/drawing/2014/main" id="{22201D54-9A84-31AB-6FDB-34E960438ECD}"/>
                    </a:ext>
                  </a:extLst>
                </p:cNvPr>
                <p:cNvSpPr>
                  <a:spLocks noChangeAspect="1" noEditPoints="1" noChangeArrowheads="1" noChangeShapeType="1" noTextEdit="1"/>
                </p:cNvSpPr>
                <p:nvPr/>
              </p:nvSpPr>
              <p:spPr bwMode="auto">
                <a:xfrm rot="600000">
                  <a:off x="3192" y="3522"/>
                  <a:ext cx="1700" cy="566"/>
                </a:xfrm>
                <a:prstGeom prst="can">
                  <a:avLst>
                    <a:gd name="adj" fmla="val 25000"/>
                  </a:avLst>
                </a:prstGeom>
                <a:gradFill rotWithShape="1">
                  <a:gsLst>
                    <a:gs pos="0">
                      <a:srgbClr val="808080"/>
                    </a:gs>
                    <a:gs pos="100000">
                      <a:srgbClr val="FFFFFF"/>
                    </a:gs>
                  </a:gsLst>
                  <a:lin ang="0" scaled="1"/>
                </a:gradFill>
                <a:ln w="25400">
                  <a:solidFill>
                    <a:srgbClr val="385D8A"/>
                  </a:solidFill>
                  <a:round/>
                  <a:headEnd/>
                  <a:tailEnd/>
                </a:ln>
              </p:spPr>
              <p:txBody>
                <a:bodyPr rot="0" vert="horz" wrap="square" lIns="91440" tIns="45720" rIns="91440" bIns="45720" anchor="ctr" anchorCtr="0" upright="1">
                  <a:noAutofit/>
                </a:bodyPr>
                <a:lstStyle/>
                <a:p>
                  <a:endParaRPr lang="de-DE"/>
                </a:p>
              </p:txBody>
            </p:sp>
            <p:sp>
              <p:nvSpPr>
                <p:cNvPr id="16" name="Oval 12">
                  <a:extLst>
                    <a:ext uri="{FF2B5EF4-FFF2-40B4-BE49-F238E27FC236}">
                      <a16:creationId xmlns:a16="http://schemas.microsoft.com/office/drawing/2014/main" id="{36AC63D6-210C-C3E5-73B8-B00F3A3038FD}"/>
                    </a:ext>
                  </a:extLst>
                </p:cNvPr>
                <p:cNvSpPr>
                  <a:spLocks noChangeAspect="1" noEditPoints="1" noChangeArrowheads="1" noChangeShapeType="1" noTextEdit="1"/>
                </p:cNvSpPr>
                <p:nvPr/>
              </p:nvSpPr>
              <p:spPr bwMode="auto">
                <a:xfrm rot="600000">
                  <a:off x="3248" y="3556"/>
                  <a:ext cx="1701" cy="113"/>
                </a:xfrm>
                <a:prstGeom prst="ellipse">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25400">
                      <a:solidFill>
                        <a:srgbClr val="1F497D"/>
                      </a:solidFill>
                      <a:round/>
                      <a:headEnd/>
                      <a:tailEnd/>
                    </a14:hiddenLine>
                  </a:ext>
                </a:extLst>
              </p:spPr>
              <p:txBody>
                <a:bodyPr rot="0" vert="horz" wrap="square" lIns="91440" tIns="45720" rIns="91440" bIns="45720" anchor="t" anchorCtr="0" upright="1">
                  <a:noAutofit/>
                </a:bodyPr>
                <a:lstStyle/>
                <a:p>
                  <a:endParaRPr lang="de-DE"/>
                </a:p>
              </p:txBody>
            </p:sp>
            <p:sp>
              <p:nvSpPr>
                <p:cNvPr id="17" name="AutoShape 9">
                  <a:extLst>
                    <a:ext uri="{FF2B5EF4-FFF2-40B4-BE49-F238E27FC236}">
                      <a16:creationId xmlns:a16="http://schemas.microsoft.com/office/drawing/2014/main" id="{551FA6F0-C384-C7E9-2C1B-A9FFE79145ED}"/>
                    </a:ext>
                  </a:extLst>
                </p:cNvPr>
                <p:cNvSpPr>
                  <a:spLocks noChangeAspect="1" noEditPoints="1" noChangeArrowheads="1" noChangeShapeType="1" noTextEdit="1"/>
                </p:cNvSpPr>
                <p:nvPr/>
              </p:nvSpPr>
              <p:spPr bwMode="auto">
                <a:xfrm rot="600000">
                  <a:off x="3372" y="1935"/>
                  <a:ext cx="1700" cy="1680"/>
                </a:xfrm>
                <a:prstGeom prst="triangle">
                  <a:avLst>
                    <a:gd name="adj" fmla="val 50000"/>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25400">
                      <a:solidFill>
                        <a:srgbClr val="1F497D"/>
                      </a:solidFill>
                      <a:miter lim="800000"/>
                      <a:headEnd/>
                      <a:tailEnd/>
                    </a14:hiddenLine>
                  </a:ext>
                </a:extLst>
              </p:spPr>
              <p:txBody>
                <a:bodyPr rot="0" vert="horz" wrap="square" lIns="91440" tIns="45720" rIns="91440" bIns="45720" anchor="t" anchorCtr="0" upright="1">
                  <a:noAutofit/>
                </a:bodyPr>
                <a:lstStyle/>
                <a:p>
                  <a:endParaRPr lang="de-DE"/>
                </a:p>
              </p:txBody>
            </p:sp>
            <p:cxnSp>
              <p:nvCxnSpPr>
                <p:cNvPr id="18" name="AutoShape 10">
                  <a:extLst>
                    <a:ext uri="{FF2B5EF4-FFF2-40B4-BE49-F238E27FC236}">
                      <a16:creationId xmlns:a16="http://schemas.microsoft.com/office/drawing/2014/main" id="{E8256E0D-FCF8-63AE-A39A-76E12F4B9FF9}"/>
                    </a:ext>
                  </a:extLst>
                </p:cNvPr>
                <p:cNvCxnSpPr>
                  <a:cxnSpLocks noChangeAspect="1" noEditPoints="1" noChangeArrowheads="1" noChangeShapeType="1"/>
                </p:cNvCxnSpPr>
                <p:nvPr/>
              </p:nvCxnSpPr>
              <p:spPr bwMode="auto">
                <a:xfrm>
                  <a:off x="4365" y="1935"/>
                  <a:ext cx="527" cy="1815"/>
                </a:xfrm>
                <a:prstGeom prst="straightConnector1">
                  <a:avLst/>
                </a:prstGeom>
                <a:noFill/>
                <a:ln w="25400">
                  <a:solidFill>
                    <a:srgbClr val="1F497D"/>
                  </a:solidFill>
                  <a:round/>
                  <a:headEnd/>
                  <a:tailEnd/>
                </a:ln>
                <a:extLst>
                  <a:ext uri="{909E8E84-426E-40DD-AFC4-6F175D3DCCD1}">
                    <a14:hiddenFill xmlns:a14="http://schemas.microsoft.com/office/drawing/2010/main">
                      <a:noFill/>
                    </a14:hiddenFill>
                  </a:ext>
                </a:extLst>
              </p:spPr>
            </p:cxnSp>
            <p:cxnSp>
              <p:nvCxnSpPr>
                <p:cNvPr id="19" name="AutoShape 11">
                  <a:extLst>
                    <a:ext uri="{FF2B5EF4-FFF2-40B4-BE49-F238E27FC236}">
                      <a16:creationId xmlns:a16="http://schemas.microsoft.com/office/drawing/2014/main" id="{7BE7603F-AB30-AD65-8E41-06F4D38902EC}"/>
                    </a:ext>
                  </a:extLst>
                </p:cNvPr>
                <p:cNvCxnSpPr>
                  <a:cxnSpLocks noChangeAspect="1" noEditPoints="1" noChangeArrowheads="1" noChangeShapeType="1"/>
                </p:cNvCxnSpPr>
                <p:nvPr/>
              </p:nvCxnSpPr>
              <p:spPr bwMode="auto">
                <a:xfrm flipH="1">
                  <a:off x="3248" y="1935"/>
                  <a:ext cx="1117" cy="1500"/>
                </a:xfrm>
                <a:prstGeom prst="straightConnector1">
                  <a:avLst/>
                </a:prstGeom>
                <a:noFill/>
                <a:ln w="25400">
                  <a:solidFill>
                    <a:srgbClr val="1F497D"/>
                  </a:solidFill>
                  <a:round/>
                  <a:headEnd/>
                  <a:tailEnd/>
                </a:ln>
                <a:extLst>
                  <a:ext uri="{909E8E84-426E-40DD-AFC4-6F175D3DCCD1}">
                    <a14:hiddenFill xmlns:a14="http://schemas.microsoft.com/office/drawing/2010/main">
                      <a:noFill/>
                    </a14:hiddenFill>
                  </a:ext>
                </a:extLst>
              </p:spPr>
            </p:cxnSp>
          </p:grpSp>
          <p:sp>
            <p:nvSpPr>
              <p:cNvPr id="11" name="AutoShape 12">
                <a:extLst>
                  <a:ext uri="{FF2B5EF4-FFF2-40B4-BE49-F238E27FC236}">
                    <a16:creationId xmlns:a16="http://schemas.microsoft.com/office/drawing/2014/main" id="{EA0378CF-B87F-DD1C-7651-84F11423ABB3}"/>
                  </a:ext>
                </a:extLst>
              </p:cNvPr>
              <p:cNvSpPr>
                <a:spLocks noChangeAspect="1" noEditPoints="1" noChangeArrowheads="1" noChangeShapeType="1" noTextEdit="1"/>
              </p:cNvSpPr>
              <p:nvPr/>
            </p:nvSpPr>
            <p:spPr bwMode="auto">
              <a:xfrm>
                <a:off x="3850" y="2790"/>
                <a:ext cx="170" cy="170"/>
              </a:xfrm>
              <a:prstGeom prst="flowChartSummingJunction">
                <a:avLst/>
              </a:prstGeom>
              <a:solidFill>
                <a:srgbClr val="4F81BD"/>
              </a:solidFill>
              <a:ln w="9525">
                <a:solidFill>
                  <a:srgbClr val="1F497D"/>
                </a:solidFill>
                <a:round/>
                <a:headEnd/>
                <a:tailEnd/>
              </a:ln>
            </p:spPr>
            <p:txBody>
              <a:bodyPr rot="0" vert="horz" wrap="square" lIns="91440" tIns="45720" rIns="91440" bIns="45720" anchor="t" anchorCtr="0" upright="1">
                <a:noAutofit/>
              </a:bodyPr>
              <a:lstStyle/>
              <a:p>
                <a:endParaRPr lang="de-DE"/>
              </a:p>
            </p:txBody>
          </p:sp>
          <p:sp>
            <p:nvSpPr>
              <p:cNvPr id="12" name="AutoShape 13">
                <a:extLst>
                  <a:ext uri="{FF2B5EF4-FFF2-40B4-BE49-F238E27FC236}">
                    <a16:creationId xmlns:a16="http://schemas.microsoft.com/office/drawing/2014/main" id="{D4C0ECB9-E299-991D-BD8D-2D9F6E4EC69B}"/>
                  </a:ext>
                </a:extLst>
              </p:cNvPr>
              <p:cNvSpPr>
                <a:spLocks noChangeAspect="1" noEditPoints="1" noChangeArrowheads="1" noChangeShapeType="1" noTextEdit="1"/>
              </p:cNvSpPr>
              <p:nvPr/>
            </p:nvSpPr>
            <p:spPr bwMode="auto">
              <a:xfrm>
                <a:off x="4325" y="2867"/>
                <a:ext cx="170" cy="170"/>
              </a:xfrm>
              <a:prstGeom prst="flowChartSummingJunction">
                <a:avLst/>
              </a:prstGeom>
              <a:solidFill>
                <a:srgbClr val="4F81BD"/>
              </a:solidFill>
              <a:ln w="9525">
                <a:solidFill>
                  <a:srgbClr val="1F497D"/>
                </a:solidFill>
                <a:round/>
                <a:headEnd/>
                <a:tailEnd/>
              </a:ln>
            </p:spPr>
            <p:txBody>
              <a:bodyPr rot="0" vert="horz" wrap="square" lIns="91440" tIns="45720" rIns="91440" bIns="45720" anchor="t" anchorCtr="0" upright="1">
                <a:noAutofit/>
              </a:bodyPr>
              <a:lstStyle/>
              <a:p>
                <a:endParaRPr lang="de-DE"/>
              </a:p>
            </p:txBody>
          </p:sp>
          <p:sp>
            <p:nvSpPr>
              <p:cNvPr id="13" name="AutoShape 14">
                <a:extLst>
                  <a:ext uri="{FF2B5EF4-FFF2-40B4-BE49-F238E27FC236}">
                    <a16:creationId xmlns:a16="http://schemas.microsoft.com/office/drawing/2014/main" id="{87932971-2004-73CC-3B1A-5764897155DC}"/>
                  </a:ext>
                </a:extLst>
              </p:cNvPr>
              <p:cNvSpPr>
                <a:spLocks noChangeAspect="1" noEditPoints="1" noChangeArrowheads="1" noChangeShapeType="1" noTextEdit="1"/>
              </p:cNvSpPr>
              <p:nvPr/>
            </p:nvSpPr>
            <p:spPr bwMode="auto">
              <a:xfrm rot="600000" flipV="1">
                <a:off x="3758" y="3215"/>
                <a:ext cx="737" cy="227"/>
              </a:xfrm>
              <a:custGeom>
                <a:avLst/>
                <a:gdLst>
                  <a:gd name="G0" fmla="+- 0 0 0"/>
                  <a:gd name="G1" fmla="+- 0 0 0"/>
                  <a:gd name="G2" fmla="+- 0 0 0"/>
                  <a:gd name="G3" fmla="+- 10800 0 0"/>
                  <a:gd name="G4" fmla="+- 0 0 0"/>
                  <a:gd name="T0" fmla="*/ 360 256 1"/>
                  <a:gd name="T1" fmla="*/ 0 256 1"/>
                  <a:gd name="G5" fmla="+- G2 T0 T1"/>
                  <a:gd name="G6" fmla="?: G2 G2 G5"/>
                  <a:gd name="G7" fmla="+- 0 0 G6"/>
                  <a:gd name="G8" fmla="+- 0 0 0"/>
                  <a:gd name="G9" fmla="+- 0 0 0"/>
                  <a:gd name="G10" fmla="+- 0 0 2700"/>
                  <a:gd name="G11" fmla="cos G10 0"/>
                  <a:gd name="G12" fmla="sin G10 0"/>
                  <a:gd name="G13" fmla="cos 13500 0"/>
                  <a:gd name="G14" fmla="sin 13500 0"/>
                  <a:gd name="G15" fmla="+- G11 10800 0"/>
                  <a:gd name="G16" fmla="+- G12 10800 0"/>
                  <a:gd name="G17" fmla="+- G13 10800 0"/>
                  <a:gd name="G18" fmla="+- G14 10800 0"/>
                  <a:gd name="G19" fmla="*/ 0 1 2"/>
                  <a:gd name="G20" fmla="+- G19 5400 0"/>
                  <a:gd name="G21" fmla="cos G20 0"/>
                  <a:gd name="G22" fmla="sin G20 0"/>
                  <a:gd name="G23" fmla="+- G21 10800 0"/>
                  <a:gd name="G24" fmla="+- G12 G23 G22"/>
                  <a:gd name="G25" fmla="+- G22 G23 G11"/>
                  <a:gd name="G26" fmla="cos 10800 0"/>
                  <a:gd name="G27" fmla="sin 10800 0"/>
                  <a:gd name="G28" fmla="cos 0 0"/>
                  <a:gd name="G29" fmla="sin 0 0"/>
                  <a:gd name="G30" fmla="+- G26 10800 0"/>
                  <a:gd name="G31" fmla="+- G27 10800 0"/>
                  <a:gd name="G32" fmla="+- G28 10800 0"/>
                  <a:gd name="G33" fmla="+- G29 10800 0"/>
                  <a:gd name="G34" fmla="+- G19 5400 0"/>
                  <a:gd name="G35" fmla="cos G34 0"/>
                  <a:gd name="G36" fmla="sin G34 0"/>
                  <a:gd name="G37" fmla="+/ 0 0 2"/>
                  <a:gd name="T2" fmla="*/ 180 256 1"/>
                  <a:gd name="T3" fmla="*/ 0 256 1"/>
                  <a:gd name="G38" fmla="+- G37 T2 T3"/>
                  <a:gd name="G39" fmla="?: G2 G37 G38"/>
                  <a:gd name="G40" fmla="cos 10800 G39"/>
                  <a:gd name="G41" fmla="sin 10800 G39"/>
                  <a:gd name="G42" fmla="cos 0 G39"/>
                  <a:gd name="G43" fmla="sin 0 G39"/>
                  <a:gd name="G44" fmla="+- G40 10800 0"/>
                  <a:gd name="G45" fmla="+- G41 10800 0"/>
                  <a:gd name="G46" fmla="+- G42 10800 0"/>
                  <a:gd name="G47" fmla="+- G43 10800 0"/>
                  <a:gd name="G48" fmla="+- G35 10800 0"/>
                  <a:gd name="G49" fmla="+- G36 10800 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w 21600"/>
                  <a:gd name="T17" fmla="*/ 0 h 21600"/>
                  <a:gd name="T18" fmla="*/ 21600 w 21600"/>
                  <a:gd name="T19" fmla="*/ 7707 h 21600"/>
                </a:gdLst>
                <a:ahLst/>
                <a:cxnLst>
                  <a:cxn ang="T12">
                    <a:pos x="T4" y="T5"/>
                  </a:cxn>
                  <a:cxn ang="T13">
                    <a:pos x="T6" y="T7"/>
                  </a:cxn>
                  <a:cxn ang="T14">
                    <a:pos x="T8" y="T9"/>
                  </a:cxn>
                  <a:cxn ang="T15">
                    <a:pos x="T10" y="T11"/>
                  </a:cxn>
                </a:cxnLst>
                <a:rect l="T16" t="T17" r="T18" b="T19"/>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4F81BD"/>
              </a:solidFill>
              <a:ln w="9525">
                <a:solidFill>
                  <a:srgbClr val="1F497D"/>
                </a:solidFill>
                <a:miter lim="800000"/>
                <a:headEnd/>
                <a:tailEnd/>
              </a:ln>
            </p:spPr>
            <p:txBody>
              <a:bodyPr rot="0" vert="horz" wrap="square" lIns="91440" tIns="45720" rIns="91440" bIns="45720" anchor="t" anchorCtr="0" upright="1">
                <a:noAutofit/>
              </a:bodyPr>
              <a:lstStyle/>
              <a:p>
                <a:endParaRPr lang="de-DE"/>
              </a:p>
            </p:txBody>
          </p:sp>
        </p:grpSp>
        <p:cxnSp>
          <p:nvCxnSpPr>
            <p:cNvPr id="9" name="AutoShape 498">
              <a:extLst>
                <a:ext uri="{FF2B5EF4-FFF2-40B4-BE49-F238E27FC236}">
                  <a16:creationId xmlns:a16="http://schemas.microsoft.com/office/drawing/2014/main" id="{7038A2AC-6C11-7854-22AF-810CC8DAF39C}"/>
                </a:ext>
              </a:extLst>
            </p:cNvPr>
            <p:cNvCxnSpPr>
              <a:cxnSpLocks noChangeAspect="1" noEditPoints="1" noChangeArrowheads="1" noChangeShapeType="1"/>
            </p:cNvCxnSpPr>
            <p:nvPr/>
          </p:nvCxnSpPr>
          <p:spPr bwMode="auto">
            <a:xfrm flipH="1">
              <a:off x="9690" y="2235"/>
              <a:ext cx="334" cy="1852"/>
            </a:xfrm>
            <a:prstGeom prst="straightConnector1">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cxnSp>
      </p:grpSp>
      <p:pic>
        <p:nvPicPr>
          <p:cNvPr id="20" name="Grafik 19" descr="Ein Bild, das Reihe, Diagramm, Dreieck enthält.&#10;&#10;Automatisch generierte Beschreibung">
            <a:extLst>
              <a:ext uri="{FF2B5EF4-FFF2-40B4-BE49-F238E27FC236}">
                <a16:creationId xmlns:a16="http://schemas.microsoft.com/office/drawing/2014/main" id="{0E4EBD23-807D-CF14-A089-4675A5763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35" y="1700808"/>
            <a:ext cx="1272082" cy="1775614"/>
          </a:xfrm>
          <a:prstGeom prst="rect">
            <a:avLst/>
          </a:prstGeom>
        </p:spPr>
      </p:pic>
      <p:pic>
        <p:nvPicPr>
          <p:cNvPr id="21" name="Grafik 20" descr="Ein Bild, das Text, Screenshot, Zahl, Schrift enthält.&#10;&#10;Automatisch generierte Beschreibung">
            <a:extLst>
              <a:ext uri="{FF2B5EF4-FFF2-40B4-BE49-F238E27FC236}">
                <a16:creationId xmlns:a16="http://schemas.microsoft.com/office/drawing/2014/main" id="{DBAD8C07-5D8A-938B-5ADB-5598ED699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832" y="3440190"/>
            <a:ext cx="4014242" cy="2259224"/>
          </a:xfrm>
          <a:prstGeom prst="rect">
            <a:avLst/>
          </a:prstGeom>
        </p:spPr>
      </p:pic>
      <p:sp>
        <p:nvSpPr>
          <p:cNvPr id="39" name="Fußzeilenplatzhalter 5">
            <a:extLst>
              <a:ext uri="{FF2B5EF4-FFF2-40B4-BE49-F238E27FC236}">
                <a16:creationId xmlns:a16="http://schemas.microsoft.com/office/drawing/2014/main" id="{5BCE029A-3A6B-5A87-D426-0B65A41898C2}"/>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40" name="Titel 3">
            <a:extLst>
              <a:ext uri="{FF2B5EF4-FFF2-40B4-BE49-F238E27FC236}">
                <a16:creationId xmlns:a16="http://schemas.microsoft.com/office/drawing/2014/main" id="{399E39D2-6523-46ED-1AFF-DDC23BA31D0A}"/>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p:spTree>
    <p:extLst>
      <p:ext uri="{BB962C8B-B14F-4D97-AF65-F5344CB8AC3E}">
        <p14:creationId xmlns:p14="http://schemas.microsoft.com/office/powerpoint/2010/main" val="3550233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1F388B-8C8F-402D-6995-522BDB0385A5}"/>
              </a:ext>
            </a:extLst>
          </p:cNvPr>
          <p:cNvSpPr>
            <a:spLocks noGrp="1"/>
          </p:cNvSpPr>
          <p:nvPr>
            <p:ph type="title"/>
          </p:nvPr>
        </p:nvSpPr>
        <p:spPr/>
        <p:txBody>
          <a:bodyPr/>
          <a:lstStyle/>
          <a:p>
            <a:r>
              <a:rPr lang="de-DE" dirty="0"/>
              <a:t>Lösung</a:t>
            </a:r>
          </a:p>
        </p:txBody>
      </p:sp>
      <mc:AlternateContent xmlns:mc="http://schemas.openxmlformats.org/markup-compatibility/2006" xmlns:a14="http://schemas.microsoft.com/office/drawing/2010/main">
        <mc:Choice Requires="a14">
          <p:sp>
            <p:nvSpPr>
              <p:cNvPr id="9" name="Inhaltsplatzhalter 8">
                <a:extLst>
                  <a:ext uri="{FF2B5EF4-FFF2-40B4-BE49-F238E27FC236}">
                    <a16:creationId xmlns:a16="http://schemas.microsoft.com/office/drawing/2014/main" id="{06BF4776-E25C-B482-F783-2356CB3D0B08}"/>
                  </a:ext>
                </a:extLst>
              </p:cNvPr>
              <p:cNvSpPr>
                <a:spLocks noGrp="1"/>
              </p:cNvSpPr>
              <p:nvPr>
                <p:ph idx="1"/>
              </p:nvPr>
            </p:nvSpPr>
            <p:spPr/>
            <p:txBody>
              <a:bodyPr/>
              <a:lstStyle/>
              <a:p>
                <a:r>
                  <a:rPr lang="de-DE" sz="1600" b="1" dirty="0">
                    <a:latin typeface="Calibri" panose="020F0502020204030204" pitchFamily="34" charset="0"/>
                    <a:cs typeface="Calibri" panose="020F0502020204030204" pitchFamily="34" charset="0"/>
                  </a:rPr>
                  <a:t>Aufgabe 1</a:t>
                </a:r>
                <a:r>
                  <a:rPr lang="de-DE" sz="1600" dirty="0">
                    <a:latin typeface="Calibri" panose="020F0502020204030204" pitchFamily="34" charset="0"/>
                    <a:cs typeface="Calibri" panose="020F0502020204030204" pitchFamily="34" charset="0"/>
                  </a:rPr>
                  <a:t> [MSA </a:t>
                </a:r>
                <a:r>
                  <a:rPr lang="de-DE" sz="1600" dirty="0">
                    <a:effectLst/>
                    <a:latin typeface="Calibri" panose="020F0502020204030204" pitchFamily="34" charset="0"/>
                    <a:ea typeface="Times New Roman" panose="02020603050405020304" pitchFamily="18" charset="0"/>
                    <a:cs typeface="Calibri" panose="020F0502020204030204" pitchFamily="34" charset="0"/>
                  </a:rPr>
                  <a:t>2014 X A6</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de-DE" sz="1600" dirty="0"/>
              </a:p>
              <a:p>
                <a:pPr marL="346075" indent="-342900">
                  <a:buAutoNum type="alphaLcParenR"/>
                </a:pPr>
                <a:r>
                  <a:rPr lang="de-DE" sz="1600" dirty="0"/>
                  <a:t>Man berechnet das Volumen der Halbkugel sowie das Volumen des Zylinders und des aufgesetzten Kegels. Dann bildet man die Summe der Volumina.</a:t>
                </a:r>
              </a:p>
              <a:p>
                <a:pPr marL="346075" indent="-342900">
                  <a:buAutoNum type="alphaLcParenR"/>
                </a:pPr>
                <a:r>
                  <a:rPr lang="de-DE" sz="1600" dirty="0"/>
                  <a:t>Die Klebeflächen sind kreisförmig: A = </a:t>
                </a:r>
                <a14:m>
                  <m:oMath xmlns:m="http://schemas.openxmlformats.org/officeDocument/2006/math">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oMath>
                </a14:m>
                <a:r>
                  <a:rPr lang="de-DE" sz="1600" dirty="0"/>
                  <a:t>r² =</a:t>
                </a:r>
                <a:r>
                  <a:rPr lang="de-DE" sz="1600" dirty="0">
                    <a:ea typeface="Cambria Math" panose="02040503050406030204" pitchFamily="18" charset="0"/>
                  </a:rPr>
                  <a:t> </a:t>
                </a:r>
                <a14:m>
                  <m:oMath xmlns:m="http://schemas.openxmlformats.org/officeDocument/2006/math">
                    <m:r>
                      <a:rPr lang="de-DE" sz="1600" i="1">
                        <a:latin typeface="Cambria Math" panose="02040503050406030204" pitchFamily="18" charset="0"/>
                        <a:ea typeface="Cambria Math" panose="02040503050406030204" pitchFamily="18" charset="0"/>
                      </a:rPr>
                      <m:t>𝜋</m:t>
                    </m:r>
                  </m:oMath>
                </a14:m>
                <a:r>
                  <a:rPr lang="de-DE" sz="1600" dirty="0"/>
                  <a:t> </a:t>
                </a:r>
                <a14:m>
                  <m:oMath xmlns:m="http://schemas.openxmlformats.org/officeDocument/2006/math">
                    <m:r>
                      <a:rPr lang="de-DE" sz="1600" i="1">
                        <a:latin typeface="Cambria Math" panose="02040503050406030204" pitchFamily="18" charset="0"/>
                        <a:ea typeface="Cambria Math" panose="02040503050406030204" pitchFamily="18" charset="0"/>
                      </a:rPr>
                      <m:t>⋅</m:t>
                    </m:r>
                  </m:oMath>
                </a14:m>
                <a:r>
                  <a:rPr lang="de-DE" sz="1600" dirty="0"/>
                  <a:t> 5² </a:t>
                </a:r>
                <a14:m>
                  <m:oMath xmlns:m="http://schemas.openxmlformats.org/officeDocument/2006/math">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78,5 </m:t>
                    </m:r>
                    <m:r>
                      <a:rPr lang="de-DE" sz="1600" b="0" i="1" smtClean="0">
                        <a:latin typeface="Cambria Math" panose="02040503050406030204" pitchFamily="18" charset="0"/>
                        <a:ea typeface="Cambria Math" panose="02040503050406030204" pitchFamily="18" charset="0"/>
                      </a:rPr>
                      <m:t>𝑐𝑚</m:t>
                    </m:r>
                    <m:r>
                      <a:rPr lang="de-DE" sz="1600" b="0" i="1" smtClean="0">
                        <a:latin typeface="Cambria Math" panose="02040503050406030204" pitchFamily="18" charset="0"/>
                        <a:ea typeface="Cambria Math" panose="02040503050406030204" pitchFamily="18" charset="0"/>
                      </a:rPr>
                      <m:t>²</m:t>
                    </m:r>
                  </m:oMath>
                </a14:m>
                <a:r>
                  <a:rPr lang="de-DE" sz="1600" dirty="0"/>
                  <a:t>  </a:t>
                </a:r>
              </a:p>
              <a:p>
                <a:pPr marL="346075" indent="-342900">
                  <a:buAutoNum type="alphaLcParenR"/>
                </a:pPr>
                <a:r>
                  <a:rPr lang="de-DE" sz="1600" dirty="0"/>
                  <a:t>V =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3</m:t>
                        </m:r>
                      </m:den>
                    </m:f>
                    <m:r>
                      <a:rPr lang="de-DE" sz="1600" i="1" smtClean="0">
                        <a:latin typeface="Cambria Math" panose="02040503050406030204" pitchFamily="18" charset="0"/>
                        <a:ea typeface="Cambria Math" panose="02040503050406030204" pitchFamily="18" charset="0"/>
                      </a:rPr>
                      <m:t>𝜋</m:t>
                    </m:r>
                    <m:r>
                      <a:rPr lang="de-DE" sz="1600" b="0" i="1" smtClean="0">
                        <a:latin typeface="Cambria Math" panose="02040503050406030204" pitchFamily="18" charset="0"/>
                        <a:ea typeface="Cambria Math" panose="02040503050406030204" pitchFamily="18" charset="0"/>
                      </a:rPr>
                      <m:t>𝑟</m:t>
                    </m:r>
                    <m:r>
                      <a:rPr lang="de-DE" sz="1600" b="0" i="1" smtClean="0">
                        <a:latin typeface="Cambria Math" panose="02040503050406030204" pitchFamily="18" charset="0"/>
                        <a:ea typeface="Cambria Math" panose="02040503050406030204" pitchFamily="18" charset="0"/>
                      </a:rPr>
                      <m:t>²⋅</m:t>
                    </m:r>
                    <m:r>
                      <a:rPr lang="de-DE" sz="1600" b="0" i="1" smtClean="0">
                        <a:latin typeface="Cambria Math" panose="02040503050406030204" pitchFamily="18" charset="0"/>
                        <a:ea typeface="Cambria Math" panose="02040503050406030204" pitchFamily="18" charset="0"/>
                      </a:rPr>
                      <m:t>h</m:t>
                    </m:r>
                  </m:oMath>
                </a14:m>
                <a:r>
                  <a:rPr lang="de-DE" sz="1600" dirty="0"/>
                  <a:t> 		V = </a:t>
                </a: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r>
                      <a:rPr lang="de-DE" sz="1600" i="1">
                        <a:latin typeface="Cambria Math" panose="02040503050406030204" pitchFamily="18" charset="0"/>
                        <a:ea typeface="Cambria Math" panose="02040503050406030204" pitchFamily="18" charset="0"/>
                      </a:rPr>
                      <m:t>𝜋</m:t>
                    </m:r>
                    <m:r>
                      <a:rPr lang="de-DE" sz="1600" i="1">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5</m:t>
                        </m:r>
                      </m:e>
                      <m:sup>
                        <m:r>
                          <a:rPr lang="de-DE" sz="1600" b="0" i="1" smtClean="0">
                            <a:latin typeface="Cambria Math" panose="02040503050406030204" pitchFamily="18" charset="0"/>
                            <a:ea typeface="Cambria Math" panose="02040503050406030204" pitchFamily="18" charset="0"/>
                          </a:rPr>
                          <m:t>2</m:t>
                        </m:r>
                      </m:sup>
                    </m:sSup>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11=287,98 </m:t>
                    </m:r>
                    <m:r>
                      <a:rPr lang="de-DE" sz="1600" b="0" i="1" smtClean="0">
                        <a:latin typeface="Cambria Math" panose="02040503050406030204" pitchFamily="18" charset="0"/>
                        <a:ea typeface="Cambria Math" panose="02040503050406030204" pitchFamily="18" charset="0"/>
                      </a:rPr>
                      <m:t>𝑐𝑚</m:t>
                    </m:r>
                    <m:r>
                      <a:rPr lang="de-DE" sz="1600" b="0" i="1" smtClean="0">
                        <a:latin typeface="Cambria Math" panose="02040503050406030204" pitchFamily="18" charset="0"/>
                        <a:ea typeface="Cambria Math" panose="02040503050406030204" pitchFamily="18" charset="0"/>
                      </a:rPr>
                      <m:t>³</m:t>
                    </m:r>
                  </m:oMath>
                </a14:m>
                <a:endParaRPr lang="de-DE" sz="1600" b="0" dirty="0">
                  <a:ea typeface="Cambria Math" panose="02040503050406030204" pitchFamily="18" charset="0"/>
                </a:endParaRPr>
              </a:p>
              <a:p>
                <a:pPr marL="346075" indent="-342900">
                  <a:buAutoNum type="alphaLcParenR"/>
                </a:pPr>
                <a:r>
                  <a:rPr lang="de-DE" sz="1600" dirty="0"/>
                  <a:t> A</a:t>
                </a:r>
                <a:r>
                  <a:rPr lang="de-DE" sz="1600" baseline="-25000" dirty="0"/>
                  <a:t>O</a:t>
                </a:r>
                <a:r>
                  <a:rPr lang="de-DE" sz="1600" dirty="0"/>
                  <a:t> = </a:t>
                </a:r>
                <a14:m>
                  <m:oMath xmlns:m="http://schemas.openxmlformats.org/officeDocument/2006/math">
                    <m:r>
                      <a:rPr lang="de-DE" sz="1600" b="0" i="1" smtClean="0">
                        <a:latin typeface="Cambria Math" panose="02040503050406030204" pitchFamily="18" charset="0"/>
                      </a:rPr>
                      <m:t>4</m:t>
                    </m:r>
                    <m:r>
                      <a:rPr lang="de-DE" sz="1600" i="1">
                        <a:latin typeface="Cambria Math" panose="02040503050406030204" pitchFamily="18" charset="0"/>
                        <a:ea typeface="Cambria Math" panose="02040503050406030204" pitchFamily="18" charset="0"/>
                      </a:rPr>
                      <m:t>𝜋</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𝑟</m:t>
                        </m:r>
                      </m:e>
                      <m:sup>
                        <m:r>
                          <a:rPr lang="de-DE" sz="1600" i="1">
                            <a:latin typeface="Cambria Math" panose="02040503050406030204" pitchFamily="18" charset="0"/>
                            <a:ea typeface="Cambria Math" panose="02040503050406030204" pitchFamily="18" charset="0"/>
                          </a:rPr>
                          <m:t>2</m:t>
                        </m:r>
                      </m:sup>
                    </m:sSup>
                    <m:r>
                      <a:rPr lang="de-DE" sz="1600" b="0" i="1" smtClean="0">
                        <a:latin typeface="Cambria Math" panose="02040503050406030204" pitchFamily="18" charset="0"/>
                        <a:ea typeface="Cambria Math" panose="02040503050406030204" pitchFamily="18" charset="0"/>
                      </a:rPr>
                      <m:t> :2=</m:t>
                    </m:r>
                    <m:r>
                      <a:rPr lang="de-DE" sz="1600" b="0" i="1" smtClean="0">
                        <a:latin typeface="Cambria Math" panose="02040503050406030204" pitchFamily="18" charset="0"/>
                      </a:rPr>
                      <m:t>2</m:t>
                    </m:r>
                    <m:r>
                      <a:rPr lang="de-DE" sz="1600" i="1">
                        <a:latin typeface="Cambria Math" panose="02040503050406030204" pitchFamily="18" charset="0"/>
                        <a:ea typeface="Cambria Math" panose="02040503050406030204" pitchFamily="18" charset="0"/>
                      </a:rPr>
                      <m:t>𝜋</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𝑟</m:t>
                        </m:r>
                      </m:e>
                      <m:sup>
                        <m:r>
                          <a:rPr lang="de-DE" sz="1600" i="1">
                            <a:latin typeface="Cambria Math" panose="02040503050406030204" pitchFamily="18" charset="0"/>
                            <a:ea typeface="Cambria Math" panose="02040503050406030204" pitchFamily="18" charset="0"/>
                          </a:rPr>
                          <m:t>2</m:t>
                        </m:r>
                      </m:sup>
                    </m:sSup>
                  </m:oMath>
                </a14:m>
                <a:r>
                  <a:rPr lang="de-DE" sz="1600" dirty="0"/>
                  <a:t>	 A</a:t>
                </a:r>
                <a:r>
                  <a:rPr lang="de-DE" sz="1600" baseline="-25000" dirty="0"/>
                  <a:t>O</a:t>
                </a:r>
                <a:r>
                  <a:rPr lang="de-DE" sz="1600" dirty="0"/>
                  <a:t> = </a:t>
                </a:r>
                <a14:m>
                  <m:oMath xmlns:m="http://schemas.openxmlformats.org/officeDocument/2006/math">
                    <m:r>
                      <a:rPr lang="de-DE" sz="1600" i="1">
                        <a:latin typeface="Cambria Math" panose="02040503050406030204" pitchFamily="18" charset="0"/>
                      </a:rPr>
                      <m:t>2</m:t>
                    </m:r>
                    <m:r>
                      <a:rPr lang="de-DE" sz="1600" i="1">
                        <a:latin typeface="Cambria Math" panose="02040503050406030204" pitchFamily="18" charset="0"/>
                        <a:ea typeface="Cambria Math" panose="02040503050406030204" pitchFamily="18" charset="0"/>
                      </a:rPr>
                      <m:t>𝜋</m:t>
                    </m:r>
                    <m:sSup>
                      <m:sSupPr>
                        <m:ctrlPr>
                          <a:rPr lang="de-DE" sz="1600" i="1">
                            <a:latin typeface="Cambria Math" panose="02040503050406030204" pitchFamily="18" charset="0"/>
                            <a:ea typeface="Cambria Math" panose="02040503050406030204" pitchFamily="18" charset="0"/>
                          </a:rPr>
                        </m:ctrlPr>
                      </m:sSupPr>
                      <m:e>
                        <m:r>
                          <a:rPr lang="de-DE" sz="1600" i="1">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5</m:t>
                        </m:r>
                      </m:e>
                      <m:sup>
                        <m:r>
                          <a:rPr lang="de-DE" sz="1600" i="1">
                            <a:latin typeface="Cambria Math" panose="02040503050406030204" pitchFamily="18" charset="0"/>
                            <a:ea typeface="Cambria Math" panose="02040503050406030204" pitchFamily="18" charset="0"/>
                          </a:rPr>
                          <m:t>2</m:t>
                        </m:r>
                      </m:sup>
                    </m:sSup>
                  </m:oMath>
                </a14:m>
                <a:r>
                  <a:rPr lang="de-DE" sz="1600" dirty="0"/>
                  <a:t> = 157,08 cm²</a:t>
                </a:r>
              </a:p>
              <a:p>
                <a:pPr marL="346075" indent="-342900">
                  <a:buAutoNum type="alphaLcParenR"/>
                </a:pPr>
                <a:r>
                  <a:rPr lang="de-DE" dirty="0"/>
                  <a:t>  					f)  </a:t>
                </a:r>
              </a:p>
            </p:txBody>
          </p:sp>
        </mc:Choice>
        <mc:Fallback xmlns="">
          <p:sp>
            <p:nvSpPr>
              <p:cNvPr id="9" name="Inhaltsplatzhalter 8">
                <a:extLst>
                  <a:ext uri="{FF2B5EF4-FFF2-40B4-BE49-F238E27FC236}">
                    <a16:creationId xmlns:a16="http://schemas.microsoft.com/office/drawing/2014/main" id="{06BF4776-E25C-B482-F783-2356CB3D0B0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pic>
        <p:nvPicPr>
          <p:cNvPr id="13" name="Grafik 12" descr="Ein Bild, das Text, Schrift, Screenshot, Zahl enthält.&#10;&#10;Automatisch generierte Beschreibung">
            <a:extLst>
              <a:ext uri="{FF2B5EF4-FFF2-40B4-BE49-F238E27FC236}">
                <a16:creationId xmlns:a16="http://schemas.microsoft.com/office/drawing/2014/main" id="{3448985D-DE3D-B926-DEFE-B6F027EB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4" y="3459966"/>
            <a:ext cx="3059118" cy="1769233"/>
          </a:xfrm>
          <a:prstGeom prst="rect">
            <a:avLst/>
          </a:prstGeom>
        </p:spPr>
      </p:pic>
      <p:pic>
        <p:nvPicPr>
          <p:cNvPr id="15" name="Grafik 14" descr="Ein Bild, das Text, Schrift, weiß, Typografie enthält.&#10;&#10;Automatisch generierte Beschreibung">
            <a:extLst>
              <a:ext uri="{FF2B5EF4-FFF2-40B4-BE49-F238E27FC236}">
                <a16:creationId xmlns:a16="http://schemas.microsoft.com/office/drawing/2014/main" id="{111CCDA8-ECC5-8C93-6C02-C41202627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354" y="3459966"/>
            <a:ext cx="1897768" cy="1265178"/>
          </a:xfrm>
          <a:prstGeom prst="rect">
            <a:avLst/>
          </a:prstGeom>
        </p:spPr>
      </p:pic>
      <p:sp>
        <p:nvSpPr>
          <p:cNvPr id="3" name="Fußzeilenplatzhalter 5">
            <a:extLst>
              <a:ext uri="{FF2B5EF4-FFF2-40B4-BE49-F238E27FC236}">
                <a16:creationId xmlns:a16="http://schemas.microsoft.com/office/drawing/2014/main" id="{78E9AEF2-7BEC-3DCD-79AE-CB09DEC6CB9C}"/>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4" name="Titel 3">
            <a:extLst>
              <a:ext uri="{FF2B5EF4-FFF2-40B4-BE49-F238E27FC236}">
                <a16:creationId xmlns:a16="http://schemas.microsoft.com/office/drawing/2014/main" id="{013703B1-7AA7-A2CE-EF2C-5240AE930108}"/>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p:spTree>
    <p:extLst>
      <p:ext uri="{BB962C8B-B14F-4D97-AF65-F5344CB8AC3E}">
        <p14:creationId xmlns:p14="http://schemas.microsoft.com/office/powerpoint/2010/main" val="3771901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nhaltsplatzhalter 39">
            <a:extLst>
              <a:ext uri="{FF2B5EF4-FFF2-40B4-BE49-F238E27FC236}">
                <a16:creationId xmlns:a16="http://schemas.microsoft.com/office/drawing/2014/main" id="{260CAF2C-A9B6-9793-BFE3-E1B59D568880}"/>
              </a:ext>
            </a:extLst>
          </p:cNvPr>
          <p:cNvSpPr>
            <a:spLocks noGrp="1"/>
          </p:cNvSpPr>
          <p:nvPr>
            <p:ph idx="1"/>
          </p:nvPr>
        </p:nvSpPr>
        <p:spPr/>
        <p:txBody>
          <a:bodyPr/>
          <a:lstStyle/>
          <a:p>
            <a:endParaRPr lang="de-DE" dirty="0"/>
          </a:p>
        </p:txBody>
      </p:sp>
      <p:sp>
        <p:nvSpPr>
          <p:cNvPr id="41" name="Textplatzhalter 40">
            <a:extLst>
              <a:ext uri="{FF2B5EF4-FFF2-40B4-BE49-F238E27FC236}">
                <a16:creationId xmlns:a16="http://schemas.microsoft.com/office/drawing/2014/main" id="{9FEEF528-D944-12AB-7ED2-664F76695733}"/>
              </a:ext>
            </a:extLst>
          </p:cNvPr>
          <p:cNvSpPr>
            <a:spLocks noGrp="1"/>
          </p:cNvSpPr>
          <p:nvPr>
            <p:ph type="body" sz="quarter" idx="11"/>
          </p:nvPr>
        </p:nvSpPr>
        <p:spPr/>
        <p:txBody>
          <a:bodyPr/>
          <a:lstStyle/>
          <a:p>
            <a:pPr algn="ctr"/>
            <a:r>
              <a:rPr lang="de-DE" dirty="0"/>
              <a:t>HILFE</a:t>
            </a:r>
          </a:p>
        </p:txBody>
      </p:sp>
      <p:sp>
        <p:nvSpPr>
          <p:cNvPr id="39" name="Titel 38">
            <a:extLst>
              <a:ext uri="{FF2B5EF4-FFF2-40B4-BE49-F238E27FC236}">
                <a16:creationId xmlns:a16="http://schemas.microsoft.com/office/drawing/2014/main" id="{3BCD5F4F-9942-0B34-C8AA-31F873B8C10D}"/>
              </a:ext>
            </a:extLst>
          </p:cNvPr>
          <p:cNvSpPr>
            <a:spLocks noGrp="1"/>
          </p:cNvSpPr>
          <p:nvPr>
            <p:ph type="title"/>
          </p:nvPr>
        </p:nvSpPr>
        <p:spPr/>
        <p:txBody>
          <a:bodyPr/>
          <a:lstStyle/>
          <a:p>
            <a:r>
              <a:rPr lang="de-DE" dirty="0"/>
              <a:t>Sammlung der Hilfeknöpfe</a:t>
            </a:r>
          </a:p>
        </p:txBody>
      </p:sp>
      <p:grpSp>
        <p:nvGrpSpPr>
          <p:cNvPr id="3" name="Knopf 9">
            <a:extLst>
              <a:ext uri="{FF2B5EF4-FFF2-40B4-BE49-F238E27FC236}">
                <a16:creationId xmlns:a16="http://schemas.microsoft.com/office/drawing/2014/main" id="{3185E108-856E-2DB2-B380-A87933D666C0}"/>
              </a:ext>
            </a:extLst>
          </p:cNvPr>
          <p:cNvGrpSpPr/>
          <p:nvPr/>
        </p:nvGrpSpPr>
        <p:grpSpPr>
          <a:xfrm>
            <a:off x="9384140" y="6104896"/>
            <a:ext cx="513769" cy="504000"/>
            <a:chOff x="9312680" y="5062255"/>
            <a:chExt cx="580391" cy="576064"/>
          </a:xfrm>
          <a:solidFill>
            <a:schemeClr val="accent1"/>
          </a:solidFill>
        </p:grpSpPr>
        <p:sp>
          <p:nvSpPr>
            <p:cNvPr id="4" name="Rechteck 3">
              <a:extLst>
                <a:ext uri="{FF2B5EF4-FFF2-40B4-BE49-F238E27FC236}">
                  <a16:creationId xmlns:a16="http://schemas.microsoft.com/office/drawing/2014/main" id="{F232227D-2604-BE09-EA4F-62B2AAAEC9A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Knop9">
              <a:extLst>
                <a:ext uri="{FF2B5EF4-FFF2-40B4-BE49-F238E27FC236}">
                  <a16:creationId xmlns:a16="http://schemas.microsoft.com/office/drawing/2014/main" id="{E7CA4453-83FF-3D19-42C4-FCC2058D571D}"/>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grpSp>
        <p:nvGrpSpPr>
          <p:cNvPr id="6" name="Knopf 8">
            <a:extLst>
              <a:ext uri="{FF2B5EF4-FFF2-40B4-BE49-F238E27FC236}">
                <a16:creationId xmlns:a16="http://schemas.microsoft.com/office/drawing/2014/main" id="{BDC08F6D-7AE2-A511-32A5-888674FA315F}"/>
              </a:ext>
            </a:extLst>
          </p:cNvPr>
          <p:cNvGrpSpPr/>
          <p:nvPr/>
        </p:nvGrpSpPr>
        <p:grpSpPr>
          <a:xfrm>
            <a:off x="9381389" y="5472416"/>
            <a:ext cx="513769" cy="504000"/>
            <a:chOff x="9312680" y="5062255"/>
            <a:chExt cx="580391" cy="576064"/>
          </a:xfrm>
          <a:solidFill>
            <a:schemeClr val="accent1"/>
          </a:solidFill>
        </p:grpSpPr>
        <p:sp>
          <p:nvSpPr>
            <p:cNvPr id="7" name="Rechteck 6">
              <a:extLst>
                <a:ext uri="{FF2B5EF4-FFF2-40B4-BE49-F238E27FC236}">
                  <a16:creationId xmlns:a16="http://schemas.microsoft.com/office/drawing/2014/main" id="{78BFE21E-C2D3-0E4C-6940-1192BB915E1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Knop8">
              <a:extLst>
                <a:ext uri="{FF2B5EF4-FFF2-40B4-BE49-F238E27FC236}">
                  <a16:creationId xmlns:a16="http://schemas.microsoft.com/office/drawing/2014/main" id="{7B33311F-AEB4-D549-5485-9A60D8D02508}"/>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9" name="Knopf 7">
            <a:extLst>
              <a:ext uri="{FF2B5EF4-FFF2-40B4-BE49-F238E27FC236}">
                <a16:creationId xmlns:a16="http://schemas.microsoft.com/office/drawing/2014/main" id="{A88242B4-212F-8934-D319-7B30C5AA505B}"/>
              </a:ext>
            </a:extLst>
          </p:cNvPr>
          <p:cNvGrpSpPr/>
          <p:nvPr/>
        </p:nvGrpSpPr>
        <p:grpSpPr>
          <a:xfrm>
            <a:off x="9379302" y="4839935"/>
            <a:ext cx="513769" cy="504000"/>
            <a:chOff x="9312680" y="5062255"/>
            <a:chExt cx="580391" cy="576064"/>
          </a:xfrm>
          <a:solidFill>
            <a:schemeClr val="accent1"/>
          </a:solidFill>
        </p:grpSpPr>
        <p:sp>
          <p:nvSpPr>
            <p:cNvPr id="10" name="Rechteck 9">
              <a:extLst>
                <a:ext uri="{FF2B5EF4-FFF2-40B4-BE49-F238E27FC236}">
                  <a16:creationId xmlns:a16="http://schemas.microsoft.com/office/drawing/2014/main" id="{926700A9-683C-E254-FD2D-01639B9A334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Knop7">
              <a:extLst>
                <a:ext uri="{FF2B5EF4-FFF2-40B4-BE49-F238E27FC236}">
                  <a16:creationId xmlns:a16="http://schemas.microsoft.com/office/drawing/2014/main" id="{6A932A13-622B-8647-A507-A37540863B4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2" name="Knopf6">
            <a:extLst>
              <a:ext uri="{FF2B5EF4-FFF2-40B4-BE49-F238E27FC236}">
                <a16:creationId xmlns:a16="http://schemas.microsoft.com/office/drawing/2014/main" id="{192F5C8F-5FDF-AC57-AFA2-A8C11D37329D}"/>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3993D9C9-241D-B4B1-892E-A31F1535910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D652747C-49F1-61DB-7012-1C64B71C841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5" name="Knopf5">
            <a:extLst>
              <a:ext uri="{FF2B5EF4-FFF2-40B4-BE49-F238E27FC236}">
                <a16:creationId xmlns:a16="http://schemas.microsoft.com/office/drawing/2014/main" id="{DCFE5465-281D-2D76-049A-8D1692FAAA3D}"/>
              </a:ext>
            </a:extLst>
          </p:cNvPr>
          <p:cNvGrpSpPr/>
          <p:nvPr/>
        </p:nvGrpSpPr>
        <p:grpSpPr>
          <a:xfrm>
            <a:off x="9383011" y="3574973"/>
            <a:ext cx="525690" cy="504000"/>
            <a:chOff x="8550142" y="4941168"/>
            <a:chExt cx="593858" cy="576064"/>
          </a:xfrm>
          <a:solidFill>
            <a:schemeClr val="accent1"/>
          </a:solidFill>
        </p:grpSpPr>
        <p:sp>
          <p:nvSpPr>
            <p:cNvPr id="16" name="Rechteck 15">
              <a:extLst>
                <a:ext uri="{FF2B5EF4-FFF2-40B4-BE49-F238E27FC236}">
                  <a16:creationId xmlns:a16="http://schemas.microsoft.com/office/drawing/2014/main" id="{7FF34A69-32CE-9447-FED0-3CAB343C165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Ellipse 16">
              <a:extLst>
                <a:ext uri="{FF2B5EF4-FFF2-40B4-BE49-F238E27FC236}">
                  <a16:creationId xmlns:a16="http://schemas.microsoft.com/office/drawing/2014/main" id="{333DB33A-F02A-BDFE-D86A-F269B71E6B9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 name="Knopf4">
            <a:extLst>
              <a:ext uri="{FF2B5EF4-FFF2-40B4-BE49-F238E27FC236}">
                <a16:creationId xmlns:a16="http://schemas.microsoft.com/office/drawing/2014/main" id="{ABBEF484-56C0-7AFA-934D-59DA2ACC20CA}"/>
              </a:ext>
            </a:extLst>
          </p:cNvPr>
          <p:cNvGrpSpPr/>
          <p:nvPr/>
        </p:nvGrpSpPr>
        <p:grpSpPr>
          <a:xfrm>
            <a:off x="9383011" y="2942492"/>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0E8018CB-1728-A5AD-4502-76D73444E00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9">
              <a:extLst>
                <a:ext uri="{FF2B5EF4-FFF2-40B4-BE49-F238E27FC236}">
                  <a16:creationId xmlns:a16="http://schemas.microsoft.com/office/drawing/2014/main" id="{598BA7CF-9C1A-C24D-6174-0B425570D90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Knopf3">
            <a:extLst>
              <a:ext uri="{FF2B5EF4-FFF2-40B4-BE49-F238E27FC236}">
                <a16:creationId xmlns:a16="http://schemas.microsoft.com/office/drawing/2014/main" id="{ADFE651B-C2F1-7C26-1D83-7CDC55E819E0}"/>
              </a:ext>
            </a:extLst>
          </p:cNvPr>
          <p:cNvGrpSpPr/>
          <p:nvPr/>
        </p:nvGrpSpPr>
        <p:grpSpPr>
          <a:xfrm>
            <a:off x="9380848" y="2310011"/>
            <a:ext cx="525690" cy="504000"/>
            <a:chOff x="8550142" y="4941168"/>
            <a:chExt cx="593858" cy="576064"/>
          </a:xfrm>
          <a:solidFill>
            <a:schemeClr val="accent1"/>
          </a:solidFill>
        </p:grpSpPr>
        <p:sp>
          <p:nvSpPr>
            <p:cNvPr id="22" name="Rechteck 21">
              <a:extLst>
                <a:ext uri="{FF2B5EF4-FFF2-40B4-BE49-F238E27FC236}">
                  <a16:creationId xmlns:a16="http://schemas.microsoft.com/office/drawing/2014/main" id="{14C314D5-B29E-311E-012C-67280A90836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Ellipse 22">
              <a:extLst>
                <a:ext uri="{FF2B5EF4-FFF2-40B4-BE49-F238E27FC236}">
                  <a16:creationId xmlns:a16="http://schemas.microsoft.com/office/drawing/2014/main" id="{56B7F91B-1CAB-FF3E-455D-E3DDFFD23BA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4" name="Knopf2">
            <a:extLst>
              <a:ext uri="{FF2B5EF4-FFF2-40B4-BE49-F238E27FC236}">
                <a16:creationId xmlns:a16="http://schemas.microsoft.com/office/drawing/2014/main" id="{5A467E82-A392-3F56-B209-2DD97FA45CEF}"/>
              </a:ext>
            </a:extLst>
          </p:cNvPr>
          <p:cNvGrpSpPr/>
          <p:nvPr/>
        </p:nvGrpSpPr>
        <p:grpSpPr>
          <a:xfrm>
            <a:off x="9383011" y="1677530"/>
            <a:ext cx="525690" cy="504000"/>
            <a:chOff x="8550142" y="4941168"/>
            <a:chExt cx="593858" cy="576064"/>
          </a:xfrm>
          <a:solidFill>
            <a:schemeClr val="accent1"/>
          </a:solidFill>
        </p:grpSpPr>
        <p:sp>
          <p:nvSpPr>
            <p:cNvPr id="25" name="Rechteck 24">
              <a:extLst>
                <a:ext uri="{FF2B5EF4-FFF2-40B4-BE49-F238E27FC236}">
                  <a16:creationId xmlns:a16="http://schemas.microsoft.com/office/drawing/2014/main" id="{B6BC5724-AA1D-CB92-7485-DCA5836BAA6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lipse 25">
              <a:extLst>
                <a:ext uri="{FF2B5EF4-FFF2-40B4-BE49-F238E27FC236}">
                  <a16:creationId xmlns:a16="http://schemas.microsoft.com/office/drawing/2014/main" id="{D3AB1D66-2CDD-6645-43DB-ACEF1ADCC18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7" name="Knopf1">
            <a:extLst>
              <a:ext uri="{FF2B5EF4-FFF2-40B4-BE49-F238E27FC236}">
                <a16:creationId xmlns:a16="http://schemas.microsoft.com/office/drawing/2014/main" id="{016CA5EF-5AC3-1B2D-A97A-1E7765BEAFC5}"/>
              </a:ext>
            </a:extLst>
          </p:cNvPr>
          <p:cNvGrpSpPr/>
          <p:nvPr/>
        </p:nvGrpSpPr>
        <p:grpSpPr>
          <a:xfrm>
            <a:off x="9383011" y="1045049"/>
            <a:ext cx="525690" cy="504000"/>
            <a:chOff x="8550142" y="4941168"/>
            <a:chExt cx="593858" cy="576064"/>
          </a:xfrm>
          <a:solidFill>
            <a:schemeClr val="accent1"/>
          </a:solidFill>
        </p:grpSpPr>
        <p:sp>
          <p:nvSpPr>
            <p:cNvPr id="28" name="Rechteck 27">
              <a:extLst>
                <a:ext uri="{FF2B5EF4-FFF2-40B4-BE49-F238E27FC236}">
                  <a16:creationId xmlns:a16="http://schemas.microsoft.com/office/drawing/2014/main" id="{7424C59E-4047-FA16-6569-2F09BBFA981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246BEEC7-928B-473D-19C4-19C833ECEC8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43" name="Hilfe 9 Grafik">
            <a:extLst>
              <a:ext uri="{FF2B5EF4-FFF2-40B4-BE49-F238E27FC236}">
                <a16:creationId xmlns:a16="http://schemas.microsoft.com/office/drawing/2014/main" id="{78C515BD-ECEC-A384-DCD9-B0FE9418CE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6719" y="2183545"/>
            <a:ext cx="7900747" cy="4476687"/>
          </a:xfrm>
          <a:prstGeom prst="rect">
            <a:avLst/>
          </a:prstGeom>
          <a:effectLst>
            <a:glow rad="190500">
              <a:schemeClr val="accent1">
                <a:lumMod val="20000"/>
                <a:lumOff val="80000"/>
                <a:alpha val="85000"/>
              </a:schemeClr>
            </a:glow>
          </a:effectLst>
        </p:spPr>
      </p:pic>
      <p:pic>
        <p:nvPicPr>
          <p:cNvPr id="44" name="Hilfe 8 Grafik">
            <a:extLst>
              <a:ext uri="{FF2B5EF4-FFF2-40B4-BE49-F238E27FC236}">
                <a16:creationId xmlns:a16="http://schemas.microsoft.com/office/drawing/2014/main" id="{E39C34F2-719C-4680-2C73-CA61021DED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8291" y="1985846"/>
            <a:ext cx="7952756" cy="4515702"/>
          </a:xfrm>
          <a:prstGeom prst="rect">
            <a:avLst/>
          </a:prstGeom>
          <a:effectLst>
            <a:glow rad="190500">
              <a:schemeClr val="accent1">
                <a:lumMod val="20000"/>
                <a:lumOff val="80000"/>
                <a:alpha val="85000"/>
              </a:schemeClr>
            </a:glow>
          </a:effectLst>
        </p:spPr>
      </p:pic>
      <p:pic>
        <p:nvPicPr>
          <p:cNvPr id="45" name="Hilfe 7 Grafik">
            <a:extLst>
              <a:ext uri="{FF2B5EF4-FFF2-40B4-BE49-F238E27FC236}">
                <a16:creationId xmlns:a16="http://schemas.microsoft.com/office/drawing/2014/main" id="{8941FEF1-5D85-6869-3EEE-2FAFE6F4F3A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5568" y="1818589"/>
            <a:ext cx="7940325" cy="4493834"/>
          </a:xfrm>
          <a:prstGeom prst="rect">
            <a:avLst/>
          </a:prstGeom>
          <a:effectLst>
            <a:glow rad="190500">
              <a:schemeClr val="accent1">
                <a:lumMod val="20000"/>
                <a:lumOff val="80000"/>
                <a:alpha val="85000"/>
              </a:schemeClr>
            </a:glow>
          </a:effectLst>
        </p:spPr>
      </p:pic>
      <p:pic>
        <p:nvPicPr>
          <p:cNvPr id="46" name="Hilfe 6 Grafik">
            <a:extLst>
              <a:ext uri="{FF2B5EF4-FFF2-40B4-BE49-F238E27FC236}">
                <a16:creationId xmlns:a16="http://schemas.microsoft.com/office/drawing/2014/main" id="{18DDE7FD-CCA2-E1C4-CB05-B59F5B58CB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9950" y="1644192"/>
            <a:ext cx="7932996" cy="4486246"/>
          </a:xfrm>
          <a:prstGeom prst="rect">
            <a:avLst/>
          </a:prstGeom>
          <a:effectLst>
            <a:glow rad="190500">
              <a:schemeClr val="accent1">
                <a:lumMod val="20000"/>
                <a:lumOff val="80000"/>
                <a:alpha val="85000"/>
              </a:schemeClr>
            </a:glow>
          </a:effectLst>
        </p:spPr>
      </p:pic>
      <p:pic>
        <p:nvPicPr>
          <p:cNvPr id="47" name="Hilfe 5 Grafik">
            <a:extLst>
              <a:ext uri="{FF2B5EF4-FFF2-40B4-BE49-F238E27FC236}">
                <a16:creationId xmlns:a16="http://schemas.microsoft.com/office/drawing/2014/main" id="{A981BA02-DF20-9BB8-3AB8-6C3CAA7372E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65568" y="1469596"/>
            <a:ext cx="7912398" cy="4479057"/>
          </a:xfrm>
          <a:prstGeom prst="rect">
            <a:avLst/>
          </a:prstGeom>
          <a:effectLst>
            <a:glow rad="190500">
              <a:schemeClr val="accent1">
                <a:lumMod val="20000"/>
                <a:lumOff val="80000"/>
                <a:alpha val="85000"/>
              </a:schemeClr>
            </a:glow>
          </a:effectLst>
        </p:spPr>
      </p:pic>
      <p:pic>
        <p:nvPicPr>
          <p:cNvPr id="48" name="Hilfe 4 Grafik">
            <a:extLst>
              <a:ext uri="{FF2B5EF4-FFF2-40B4-BE49-F238E27FC236}">
                <a16:creationId xmlns:a16="http://schemas.microsoft.com/office/drawing/2014/main" id="{F2E1208D-142D-8ADA-E83D-361EB719C05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65568" y="1292419"/>
            <a:ext cx="7905986" cy="4477029"/>
          </a:xfrm>
          <a:prstGeom prst="rect">
            <a:avLst/>
          </a:prstGeom>
          <a:effectLst>
            <a:glow rad="190500">
              <a:schemeClr val="accent1">
                <a:lumMod val="20000"/>
                <a:lumOff val="80000"/>
                <a:alpha val="85000"/>
              </a:schemeClr>
            </a:glow>
          </a:effectLst>
        </p:spPr>
      </p:pic>
      <p:pic>
        <p:nvPicPr>
          <p:cNvPr id="2" name="Hilfe 3 Grafik">
            <a:extLst>
              <a:ext uri="{FF2B5EF4-FFF2-40B4-BE49-F238E27FC236}">
                <a16:creationId xmlns:a16="http://schemas.microsoft.com/office/drawing/2014/main" id="{BC889CD4-C2B1-E9DB-4E7F-B70A83A1359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072215" y="1108999"/>
            <a:ext cx="7913745" cy="4487488"/>
          </a:xfrm>
          <a:prstGeom prst="rect">
            <a:avLst/>
          </a:prstGeom>
          <a:effectLst>
            <a:glow rad="190500">
              <a:schemeClr val="accent1">
                <a:lumMod val="20000"/>
                <a:lumOff val="80000"/>
                <a:alpha val="85000"/>
              </a:schemeClr>
            </a:glow>
          </a:effectLst>
        </p:spPr>
      </p:pic>
      <p:pic>
        <p:nvPicPr>
          <p:cNvPr id="30" name="Hilfe 2 Grafik">
            <a:extLst>
              <a:ext uri="{FF2B5EF4-FFF2-40B4-BE49-F238E27FC236}">
                <a16:creationId xmlns:a16="http://schemas.microsoft.com/office/drawing/2014/main" id="{13524C02-7310-C42A-90FA-F403C60E2C4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070104" y="933561"/>
            <a:ext cx="7916149" cy="4481982"/>
          </a:xfrm>
          <a:prstGeom prst="rect">
            <a:avLst/>
          </a:prstGeom>
          <a:effectLst>
            <a:glow rad="190500">
              <a:schemeClr val="accent1">
                <a:lumMod val="20000"/>
                <a:lumOff val="80000"/>
                <a:alpha val="85000"/>
              </a:schemeClr>
            </a:glow>
          </a:effectLst>
        </p:spPr>
      </p:pic>
      <p:pic>
        <p:nvPicPr>
          <p:cNvPr id="51" name="Hilfe 1 Grafik">
            <a:extLst>
              <a:ext uri="{FF2B5EF4-FFF2-40B4-BE49-F238E27FC236}">
                <a16:creationId xmlns:a16="http://schemas.microsoft.com/office/drawing/2014/main" id="{6107EF5D-6C42-DAEB-59D3-F9E429A31E15}"/>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102142" y="772199"/>
            <a:ext cx="7849273" cy="4448323"/>
          </a:xfrm>
          <a:prstGeom prst="rect">
            <a:avLst/>
          </a:prstGeom>
          <a:effectLst>
            <a:glow rad="190500">
              <a:schemeClr val="accent1">
                <a:lumMod val="20000"/>
                <a:lumOff val="80000"/>
                <a:alpha val="85000"/>
              </a:schemeClr>
            </a:glow>
            <a:softEdge rad="0"/>
          </a:effectLst>
        </p:spPr>
      </p:pic>
      <p:sp>
        <p:nvSpPr>
          <p:cNvPr id="32" name="Fußzeilenplatzhalter 5">
            <a:extLst>
              <a:ext uri="{FF2B5EF4-FFF2-40B4-BE49-F238E27FC236}">
                <a16:creationId xmlns:a16="http://schemas.microsoft.com/office/drawing/2014/main" id="{AB7BCACE-DEC4-4C43-B12E-38D48E14D0D8}"/>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Tree>
    <p:extLst>
      <p:ext uri="{BB962C8B-B14F-4D97-AF65-F5344CB8AC3E}">
        <p14:creationId xmlns:p14="http://schemas.microsoft.com/office/powerpoint/2010/main" val="1285708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44444E-6 L -0.88093 4.44444E-6 " pathEditMode="relative" rAng="0" ptsTypes="AA">
                                      <p:cBhvr>
                                        <p:cTn id="6" dur="2000" fill="hold"/>
                                        <p:tgtEl>
                                          <p:spTgt spid="5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35897E-6 4.44444E-6 " pathEditMode="relative" rAng="0" ptsTypes="AA">
                                      <p:cBhvr>
                                        <p:cTn id="10" dur="2000" fill="hold"/>
                                        <p:tgtEl>
                                          <p:spTgt spid="51"/>
                                        </p:tgtEl>
                                        <p:attrNameLst>
                                          <p:attrName>ppt_x</p:attrName>
                                          <p:attrName>ppt_y</p:attrName>
                                        </p:attrNameLst>
                                      </p:cBhvr>
                                      <p:rCtr x="44038" y="0"/>
                                    </p:animMotion>
                                  </p:childTnLst>
                                </p:cTn>
                              </p:par>
                            </p:childTnLst>
                          </p:cTn>
                        </p:par>
                      </p:childTnLst>
                    </p:cTn>
                  </p:par>
                </p:childTnLst>
              </p:cTn>
              <p:nextCondLst>
                <p:cond evt="onClick" delay="0">
                  <p:tgtEl>
                    <p:spTgt spid="27"/>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1.48148E-6 L -0.88093 -1.48148E-6 " pathEditMode="relative" rAng="0" ptsTypes="AA">
                                      <p:cBhvr>
                                        <p:cTn id="15" dur="2000" fill="hold"/>
                                        <p:tgtEl>
                                          <p:spTgt spid="30"/>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48148E-6 L 4.10256E-6 -1.48148E-6 " pathEditMode="relative" rAng="0" ptsTypes="AA">
                                      <p:cBhvr>
                                        <p:cTn id="19" dur="2000" fill="hold"/>
                                        <p:tgtEl>
                                          <p:spTgt spid="30"/>
                                        </p:tgtEl>
                                        <p:attrNameLst>
                                          <p:attrName>ppt_x</p:attrName>
                                          <p:attrName>ppt_y</p:attrName>
                                        </p:attrNameLst>
                                      </p:cBhvr>
                                      <p:rCtr x="44038" y="0"/>
                                    </p:animMotion>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4.10256E-6 1.11111E-6 L -0.88093 1.11111E-6 " pathEditMode="relative" rAng="0" ptsTypes="AA">
                                      <p:cBhvr>
                                        <p:cTn id="24" dur="2000" fill="hold"/>
                                        <p:tgtEl>
                                          <p:spTgt spid="2"/>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1.11111E-6 L 4.10256E-6 1.11111E-6 " pathEditMode="relative" rAng="0" ptsTypes="AA">
                                      <p:cBhvr>
                                        <p:cTn id="28" dur="2000" fill="hold"/>
                                        <p:tgtEl>
                                          <p:spTgt spid="2"/>
                                        </p:tgtEl>
                                        <p:attrNameLst>
                                          <p:attrName>ppt_x</p:attrName>
                                          <p:attrName>ppt_y</p:attrName>
                                        </p:attrNameLst>
                                      </p:cBhvr>
                                      <p:rCtr x="44038" y="0"/>
                                    </p:animMotion>
                                  </p:child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1.53846E-6 1.11022E-16 L -0.88093 1.11022E-16 " pathEditMode="relative" rAng="0" ptsTypes="AA">
                                      <p:cBhvr>
                                        <p:cTn id="33" dur="2000" fill="hold"/>
                                        <p:tgtEl>
                                          <p:spTgt spid="44"/>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1.11022E-16 L 1.53846E-6 1.11022E-16 " pathEditMode="relative" rAng="0" ptsTypes="AA">
                                      <p:cBhvr>
                                        <p:cTn id="37" dur="2000" fill="hold"/>
                                        <p:tgtEl>
                                          <p:spTgt spid="44"/>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07692E-6 -4.07407E-6 L -0.88093 -4.07407E-6 " pathEditMode="relative" rAng="0" ptsTypes="AA">
                                      <p:cBhvr>
                                        <p:cTn id="42" dur="2000" fill="hold"/>
                                        <p:tgtEl>
                                          <p:spTgt spid="45"/>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93 -4.07407E-6 L 3.07692E-6 -4.07407E-6 " pathEditMode="relative" rAng="0" ptsTypes="AA">
                                      <p:cBhvr>
                                        <p:cTn id="46" dur="2000" fill="hold"/>
                                        <p:tgtEl>
                                          <p:spTgt spid="45"/>
                                        </p:tgtEl>
                                        <p:attrNameLst>
                                          <p:attrName>ppt_x</p:attrName>
                                          <p:attrName>ppt_y</p:attrName>
                                        </p:attrNameLst>
                                      </p:cBhvr>
                                      <p:rCtr x="44038" y="0"/>
                                    </p:animMotion>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2.82051E-6 3.33333E-6 L -0.88093 3.33333E-6 " pathEditMode="relative" rAng="0" ptsTypes="AA">
                                      <p:cBhvr>
                                        <p:cTn id="51" dur="2000" fill="hold"/>
                                        <p:tgtEl>
                                          <p:spTgt spid="46"/>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3 3.33333E-6 L 2.82051E-6 3.33333E-6 " pathEditMode="relative" rAng="0" ptsTypes="AA">
                                      <p:cBhvr>
                                        <p:cTn id="55" dur="2000" fill="hold"/>
                                        <p:tgtEl>
                                          <p:spTgt spid="46"/>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87179E-6 -7.40741E-7 L -0.88092 -7.40741E-7 " pathEditMode="relative" rAng="0" ptsTypes="AA">
                                      <p:cBhvr>
                                        <p:cTn id="60" dur="2000" fill="hold"/>
                                        <p:tgtEl>
                                          <p:spTgt spid="47"/>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2 -7.40741E-7 L -4.87179E-6 -7.40741E-7 " pathEditMode="relative" rAng="0" ptsTypes="AA">
                                      <p:cBhvr>
                                        <p:cTn id="64" dur="2000" fill="hold"/>
                                        <p:tgtEl>
                                          <p:spTgt spid="47"/>
                                        </p:tgtEl>
                                        <p:attrNameLst>
                                          <p:attrName>ppt_x</p:attrName>
                                          <p:attrName>ppt_y</p:attrName>
                                        </p:attrNameLst>
                                      </p:cBhvr>
                                      <p:rCtr x="44038" y="0"/>
                                    </p:animMotion>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8"/>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4.35897E-6 -4.81481E-6 L -0.88093 -4.81481E-6 " pathEditMode="relative" rAng="0" ptsTypes="AA">
                                      <p:cBhvr>
                                        <p:cTn id="69" dur="2000" fill="hold"/>
                                        <p:tgtEl>
                                          <p:spTgt spid="48"/>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81481E-6 L -4.35897E-6 -4.81481E-6 " pathEditMode="relative" rAng="0" ptsTypes="AA">
                                      <p:cBhvr>
                                        <p:cTn id="73" dur="2000" fill="hold"/>
                                        <p:tgtEl>
                                          <p:spTgt spid="48"/>
                                        </p:tgtEl>
                                        <p:attrNameLst>
                                          <p:attrName>ppt_x</p:attrName>
                                          <p:attrName>ppt_y</p:attrName>
                                        </p:attrNameLst>
                                      </p:cBhvr>
                                      <p:rCtr x="44038" y="0"/>
                                    </p:animMotion>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3"/>
                    </p:tgtEl>
                  </p:cond>
                </p:stCondLst>
                <p:endSync evt="end" delay="0">
                  <p:rtn val="all"/>
                </p:endSync>
                <p:childTnLst>
                  <p:par>
                    <p:cTn id="75" fill="hold">
                      <p:stCondLst>
                        <p:cond delay="0"/>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4.10256E-6 4.07407E-6 L -0.88093 4.07407E-6 " pathEditMode="relative" rAng="0" ptsTypes="AA">
                                      <p:cBhvr>
                                        <p:cTn id="78" dur="2000" fill="hold"/>
                                        <p:tgtEl>
                                          <p:spTgt spid="43"/>
                                        </p:tgtEl>
                                        <p:attrNameLst>
                                          <p:attrName>ppt_x</p:attrName>
                                          <p:attrName>ppt_y</p:attrName>
                                        </p:attrNameLst>
                                      </p:cBhvr>
                                      <p:rCtr x="-44054"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88093 4.07407E-6 L -4.10256E-6 4.07407E-6 " pathEditMode="relative" rAng="0" ptsTypes="AA">
                                      <p:cBhvr>
                                        <p:cTn id="82" dur="2000" fill="hold"/>
                                        <p:tgtEl>
                                          <p:spTgt spid="43"/>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a:xfrm>
            <a:off x="64289" y="1045049"/>
            <a:ext cx="9205200" cy="5191200"/>
          </a:xfrm>
        </p:spPr>
        <p:txBody>
          <a:bodyPr/>
          <a:lstStyle/>
          <a:p>
            <a:pPr marL="2580" defTabSz="778262">
              <a:spcBef>
                <a:spcPts val="0"/>
              </a:spcBef>
              <a:defRPr/>
            </a:pPr>
            <a:r>
              <a:rPr lang="de-DE" b="1" dirty="0">
                <a:solidFill>
                  <a:prstClr val="black"/>
                </a:solidFill>
                <a:latin typeface="Calibri"/>
              </a:rPr>
              <a:t>Einheiten umrechnen</a:t>
            </a:r>
          </a:p>
          <a:p>
            <a:pPr marL="2580" defTabSz="778262">
              <a:spcBef>
                <a:spcPts val="0"/>
              </a:spcBef>
              <a:defRPr/>
            </a:pPr>
            <a:r>
              <a:rPr lang="de-DE" sz="1300" dirty="0">
                <a:solidFill>
                  <a:prstClr val="black"/>
                </a:solidFill>
                <a:latin typeface="Calibri"/>
              </a:rPr>
              <a:t>Längen: Bei Längen ist der Umrechnungsfaktor 10 (Ausnahme von m auf km)</a:t>
            </a:r>
          </a:p>
          <a:p>
            <a:pPr marL="345480" indent="-342900" defTabSz="778262">
              <a:spcBef>
                <a:spcPts val="0"/>
              </a:spcBef>
              <a:buAutoNum type="alphaLcParenR"/>
              <a:defRPr/>
            </a:pPr>
            <a:endParaRPr lang="de-DE" sz="1300" dirty="0">
              <a:solidFill>
                <a:prstClr val="black"/>
              </a:solidFill>
              <a:latin typeface="Calibri"/>
            </a:endParaRPr>
          </a:p>
          <a:p>
            <a:pPr marL="2580" defTabSz="778262">
              <a:spcBef>
                <a:spcPts val="0"/>
              </a:spcBef>
              <a:defRPr/>
            </a:pPr>
            <a:endParaRPr lang="de-DE" sz="1300" dirty="0">
              <a:solidFill>
                <a:prstClr val="black"/>
              </a:solidFill>
              <a:latin typeface="Calibri"/>
            </a:endParaRPr>
          </a:p>
          <a:p>
            <a:pPr marL="652661" lvl="1" indent="-278606" defTabSz="778262">
              <a:spcBef>
                <a:spcPts val="0"/>
              </a:spcBef>
              <a:defRPr/>
            </a:pPr>
            <a:r>
              <a:rPr lang="de-DE" sz="1138" dirty="0">
                <a:solidFill>
                  <a:prstClr val="black"/>
                </a:solidFill>
                <a:latin typeface="Calibri"/>
              </a:rPr>
              <a:t>		        </a:t>
            </a:r>
          </a:p>
          <a:p>
            <a:pPr marL="281186" indent="-278606" defTabSz="778262">
              <a:spcBef>
                <a:spcPts val="0"/>
              </a:spcBef>
              <a:defRPr/>
            </a:pPr>
            <a:r>
              <a:rPr lang="de-DE" sz="1138" dirty="0">
                <a:solidFill>
                  <a:prstClr val="black"/>
                </a:solidFill>
                <a:latin typeface="Calibri"/>
              </a:rPr>
              <a:t>	</a:t>
            </a:r>
          </a:p>
          <a:p>
            <a:pPr marL="281186" indent="-278606" defTabSz="778262">
              <a:spcBef>
                <a:spcPts val="0"/>
              </a:spcBef>
              <a:buFontTx/>
              <a:buAutoNum type="alphaLcParenR"/>
              <a:defRPr/>
            </a:pPr>
            <a:endParaRPr lang="de-DE" sz="1138" dirty="0">
              <a:solidFill>
                <a:prstClr val="black"/>
              </a:solidFill>
              <a:latin typeface="Calibri"/>
            </a:endParaRPr>
          </a:p>
          <a:p>
            <a:pPr marL="281186" indent="-278606" defTabSz="778262">
              <a:spcBef>
                <a:spcPts val="0"/>
              </a:spcBef>
              <a:buFontTx/>
              <a:buAutoNum type="alphaLcParenR"/>
              <a:defRPr/>
            </a:pPr>
            <a:endParaRPr lang="de-DE" sz="1300" dirty="0">
              <a:solidFill>
                <a:prstClr val="black"/>
              </a:solidFill>
              <a:latin typeface="Calibri"/>
            </a:endParaRPr>
          </a:p>
          <a:p>
            <a:pPr marL="281186" indent="-278606" defTabSz="778262">
              <a:spcBef>
                <a:spcPts val="0"/>
              </a:spcBef>
              <a:defRPr/>
            </a:pPr>
            <a:r>
              <a:rPr lang="de-DE" sz="1300" dirty="0">
                <a:solidFill>
                  <a:prstClr val="black"/>
                </a:solidFill>
                <a:latin typeface="Calibri"/>
              </a:rPr>
              <a:t>Flächen: Bei Flächen ist der Umrechnungsfaktor 100 (Ausnahme von m² in km²)</a:t>
            </a:r>
          </a:p>
          <a:p>
            <a:pPr marL="281186" indent="-278606" defTabSz="778262">
              <a:spcBef>
                <a:spcPts val="0"/>
              </a:spcBef>
              <a:buFontTx/>
              <a:buAutoNum type="alphaLcParenR"/>
              <a:defRPr/>
            </a:pPr>
            <a:endParaRPr lang="de-DE" sz="1138" dirty="0">
              <a:solidFill>
                <a:prstClr val="black"/>
              </a:solidFill>
              <a:latin typeface="Calibri"/>
            </a:endParaRPr>
          </a:p>
          <a:p>
            <a:pPr marL="281186" indent="-278606" defTabSz="778262">
              <a:spcBef>
                <a:spcPts val="0"/>
              </a:spcBef>
              <a:buFontTx/>
              <a:buAutoNum type="alphaLcParenR"/>
              <a:defRPr/>
            </a:pPr>
            <a:endParaRPr lang="de-DE" sz="1138" dirty="0">
              <a:solidFill>
                <a:prstClr val="black"/>
              </a:solidFill>
              <a:latin typeface="Calibri"/>
            </a:endParaRPr>
          </a:p>
          <a:p>
            <a:pPr marL="281186" indent="-278606" defTabSz="778262">
              <a:spcBef>
                <a:spcPts val="0"/>
              </a:spcBef>
              <a:buFontTx/>
              <a:buAutoNum type="alphaLcParenR"/>
              <a:defRPr/>
            </a:pPr>
            <a:endParaRPr lang="de-DE" sz="1138" dirty="0">
              <a:solidFill>
                <a:prstClr val="black"/>
              </a:solidFill>
              <a:latin typeface="Calibri"/>
            </a:endParaRPr>
          </a:p>
          <a:p>
            <a:pPr marL="281186" indent="-278606" defTabSz="778262">
              <a:spcBef>
                <a:spcPts val="0"/>
              </a:spcBef>
              <a:buFontTx/>
              <a:buAutoNum type="alphaLcParenR"/>
              <a:defRPr/>
            </a:pPr>
            <a:endParaRPr lang="de-DE" sz="1300" dirty="0">
              <a:solidFill>
                <a:prstClr val="black"/>
              </a:solidFill>
              <a:latin typeface="Calibri"/>
            </a:endParaRPr>
          </a:p>
          <a:p>
            <a:pPr marL="281186" indent="-278606" defTabSz="778262">
              <a:spcBef>
                <a:spcPts val="0"/>
              </a:spcBef>
              <a:defRPr/>
            </a:pPr>
            <a:endParaRPr lang="de-DE" sz="1300" dirty="0">
              <a:solidFill>
                <a:prstClr val="black"/>
              </a:solidFill>
              <a:latin typeface="Calibri"/>
            </a:endParaRPr>
          </a:p>
          <a:p>
            <a:pPr marL="281186" indent="-278606" defTabSz="778262">
              <a:spcBef>
                <a:spcPts val="0"/>
              </a:spcBef>
              <a:defRPr/>
            </a:pPr>
            <a:endParaRPr lang="de-DE" sz="1300" dirty="0">
              <a:solidFill>
                <a:prstClr val="black"/>
              </a:solidFill>
              <a:latin typeface="Calibri"/>
            </a:endParaRPr>
          </a:p>
          <a:p>
            <a:pPr marL="281186" indent="-278606" defTabSz="778262">
              <a:spcBef>
                <a:spcPts val="0"/>
              </a:spcBef>
              <a:defRPr/>
            </a:pPr>
            <a:endParaRPr lang="de-DE" sz="1300" dirty="0">
              <a:solidFill>
                <a:prstClr val="black"/>
              </a:solidFill>
              <a:latin typeface="Calibri"/>
            </a:endParaRPr>
          </a:p>
          <a:p>
            <a:pPr marL="281186" indent="-278606" defTabSz="778262">
              <a:spcBef>
                <a:spcPts val="0"/>
              </a:spcBef>
              <a:defRPr/>
            </a:pPr>
            <a:endParaRPr lang="de-DE" sz="1300" dirty="0">
              <a:solidFill>
                <a:prstClr val="black"/>
              </a:solidFill>
              <a:latin typeface="Calibri"/>
            </a:endParaRPr>
          </a:p>
          <a:p>
            <a:pPr marL="281186" indent="-278606" defTabSz="778262">
              <a:spcBef>
                <a:spcPts val="0"/>
              </a:spcBef>
              <a:defRPr/>
            </a:pPr>
            <a:r>
              <a:rPr lang="de-DE" sz="1300" dirty="0">
                <a:solidFill>
                  <a:prstClr val="black"/>
                </a:solidFill>
                <a:latin typeface="Calibri"/>
              </a:rPr>
              <a:t>Volumen: Bei Volumen ist der Umrechnungsfaktor 1000 (Ausnahme von m³ in km³)</a:t>
            </a:r>
          </a:p>
          <a:p>
            <a:pPr marL="281186" indent="-278606" defTabSz="778262">
              <a:spcBef>
                <a:spcPts val="0"/>
              </a:spcBef>
              <a:defRPr/>
            </a:pPr>
            <a:endParaRPr lang="de-DE" sz="1138" dirty="0">
              <a:solidFill>
                <a:prstClr val="black"/>
              </a:solidFill>
              <a:latin typeface="Calibri"/>
            </a:endParaRPr>
          </a:p>
          <a:p>
            <a:pPr marL="281186" indent="-278606" defTabSz="778262">
              <a:spcBef>
                <a:spcPts val="0"/>
              </a:spcBef>
              <a:defRPr/>
            </a:pPr>
            <a:endParaRPr lang="de-DE" sz="1138" dirty="0">
              <a:solidFill>
                <a:prstClr val="black"/>
              </a:solidFill>
              <a:latin typeface="Calibri"/>
            </a:endParaRPr>
          </a:p>
          <a:p>
            <a:pPr marL="281186" indent="-278606" defTabSz="778262">
              <a:spcBef>
                <a:spcPts val="0"/>
              </a:spcBef>
              <a:defRPr/>
            </a:pPr>
            <a:endParaRPr lang="de-DE" sz="1138" dirty="0">
              <a:solidFill>
                <a:prstClr val="black"/>
              </a:solidFill>
              <a:latin typeface="Calibri"/>
            </a:endParaRPr>
          </a:p>
          <a:p>
            <a:pPr marL="281186" indent="-278606" defTabSz="778262">
              <a:spcBef>
                <a:spcPts val="0"/>
              </a:spcBef>
              <a:defRPr/>
            </a:pPr>
            <a:endParaRPr lang="de-DE" sz="1300" dirty="0">
              <a:solidFill>
                <a:prstClr val="black"/>
              </a:solidFill>
              <a:latin typeface="Calibri"/>
            </a:endParaRPr>
          </a:p>
          <a:p>
            <a:pPr marL="0">
              <a:spcBef>
                <a:spcPts val="0"/>
              </a:spcBef>
              <a:defRPr/>
            </a:pPr>
            <a:endParaRPr lang="de-DE" sz="1408" b="1" dirty="0">
              <a:solidFill>
                <a:prstClr val="black"/>
              </a:solidFill>
              <a:latin typeface="Calibri"/>
            </a:endParaRPr>
          </a:p>
          <a:p>
            <a:endParaRPr lang="de-DE" dirty="0"/>
          </a:p>
        </p:txBody>
      </p:sp>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1</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Einheiten umrechnen</a:t>
            </a:r>
          </a:p>
        </p:txBody>
      </p:sp>
      <p:graphicFrame>
        <p:nvGraphicFramePr>
          <p:cNvPr id="5" name="Tabelle 4">
            <a:extLst>
              <a:ext uri="{FF2B5EF4-FFF2-40B4-BE49-F238E27FC236}">
                <a16:creationId xmlns:a16="http://schemas.microsoft.com/office/drawing/2014/main" id="{A8F97EE3-49D9-567D-5A69-EFCA6A01BBA3}"/>
              </a:ext>
            </a:extLst>
          </p:cNvPr>
          <p:cNvGraphicFramePr>
            <a:graphicFrameLocks noGrp="1"/>
          </p:cNvGraphicFramePr>
          <p:nvPr>
            <p:extLst>
              <p:ext uri="{D42A27DB-BD31-4B8C-83A1-F6EECF244321}">
                <p14:modId xmlns:p14="http://schemas.microsoft.com/office/powerpoint/2010/main" val="176664752"/>
              </p:ext>
            </p:extLst>
          </p:nvPr>
        </p:nvGraphicFramePr>
        <p:xfrm>
          <a:off x="1435972" y="2105503"/>
          <a:ext cx="4999435" cy="247650"/>
        </p:xfrm>
        <a:graphic>
          <a:graphicData uri="http://schemas.openxmlformats.org/drawingml/2006/table">
            <a:tbl>
              <a:tblPr firstRow="1" bandRow="1">
                <a:tableStyleId>{5C22544A-7EE6-4342-B048-85BDC9FD1C3A}</a:tableStyleId>
              </a:tblPr>
              <a:tblGrid>
                <a:gridCol w="1037239">
                  <a:extLst>
                    <a:ext uri="{9D8B030D-6E8A-4147-A177-3AD203B41FA5}">
                      <a16:colId xmlns:a16="http://schemas.microsoft.com/office/drawing/2014/main" val="20000"/>
                    </a:ext>
                  </a:extLst>
                </a:gridCol>
                <a:gridCol w="990549">
                  <a:extLst>
                    <a:ext uri="{9D8B030D-6E8A-4147-A177-3AD203B41FA5}">
                      <a16:colId xmlns:a16="http://schemas.microsoft.com/office/drawing/2014/main" val="20001"/>
                    </a:ext>
                  </a:extLst>
                </a:gridCol>
                <a:gridCol w="990549">
                  <a:extLst>
                    <a:ext uri="{9D8B030D-6E8A-4147-A177-3AD203B41FA5}">
                      <a16:colId xmlns:a16="http://schemas.microsoft.com/office/drawing/2014/main" val="20002"/>
                    </a:ext>
                  </a:extLst>
                </a:gridCol>
                <a:gridCol w="990549">
                  <a:extLst>
                    <a:ext uri="{9D8B030D-6E8A-4147-A177-3AD203B41FA5}">
                      <a16:colId xmlns:a16="http://schemas.microsoft.com/office/drawing/2014/main" val="20003"/>
                    </a:ext>
                  </a:extLst>
                </a:gridCol>
                <a:gridCol w="990549">
                  <a:extLst>
                    <a:ext uri="{9D8B030D-6E8A-4147-A177-3AD203B41FA5}">
                      <a16:colId xmlns:a16="http://schemas.microsoft.com/office/drawing/2014/main" val="20004"/>
                    </a:ext>
                  </a:extLst>
                </a:gridCol>
              </a:tblGrid>
              <a:tr h="247650">
                <a:tc>
                  <a:txBody>
                    <a:bodyPr/>
                    <a:lstStyle/>
                    <a:p>
                      <a:r>
                        <a:rPr lang="de-DE" sz="1100" dirty="0"/>
                        <a:t>0,000</a:t>
                      </a:r>
                      <a:r>
                        <a:rPr lang="de-DE" sz="1100" baseline="0" dirty="0"/>
                        <a:t>1 km</a:t>
                      </a:r>
                      <a:endParaRPr lang="de-DE" sz="1100" dirty="0"/>
                    </a:p>
                  </a:txBody>
                  <a:tcPr marL="74291" marR="74291" marT="37148" marB="37148"/>
                </a:tc>
                <a:tc>
                  <a:txBody>
                    <a:bodyPr/>
                    <a:lstStyle/>
                    <a:p>
                      <a:r>
                        <a:rPr lang="de-DE" sz="1100" dirty="0"/>
                        <a:t>0,1</a:t>
                      </a:r>
                      <a:r>
                        <a:rPr lang="de-DE" sz="1100" baseline="0" dirty="0"/>
                        <a:t> </a:t>
                      </a:r>
                      <a:r>
                        <a:rPr lang="de-DE" sz="1100" dirty="0"/>
                        <a:t>m</a:t>
                      </a:r>
                    </a:p>
                  </a:txBody>
                  <a:tcPr marL="74291" marR="74291" marT="37148" marB="37148"/>
                </a:tc>
                <a:tc>
                  <a:txBody>
                    <a:bodyPr/>
                    <a:lstStyle/>
                    <a:p>
                      <a:r>
                        <a:rPr lang="de-DE" sz="1100" dirty="0"/>
                        <a:t>1 dm</a:t>
                      </a:r>
                    </a:p>
                  </a:txBody>
                  <a:tcPr marL="74291" marR="74291" marT="37148" marB="37148"/>
                </a:tc>
                <a:tc>
                  <a:txBody>
                    <a:bodyPr/>
                    <a:lstStyle/>
                    <a:p>
                      <a:r>
                        <a:rPr lang="de-DE" sz="1100" dirty="0"/>
                        <a:t>10 cm</a:t>
                      </a:r>
                    </a:p>
                  </a:txBody>
                  <a:tcPr marL="74291" marR="74291" marT="37148" marB="37148"/>
                </a:tc>
                <a:tc>
                  <a:txBody>
                    <a:bodyPr/>
                    <a:lstStyle/>
                    <a:p>
                      <a:r>
                        <a:rPr lang="de-DE" sz="1100" dirty="0"/>
                        <a:t>100 mm</a:t>
                      </a:r>
                    </a:p>
                  </a:txBody>
                  <a:tcPr marL="74291" marR="74291" marT="37148" marB="37148"/>
                </a:tc>
                <a:extLst>
                  <a:ext uri="{0D108BD9-81ED-4DB2-BD59-A6C34878D82A}">
                    <a16:rowId xmlns:a16="http://schemas.microsoft.com/office/drawing/2014/main" val="10000"/>
                  </a:ext>
                </a:extLst>
              </a:tr>
            </a:tbl>
          </a:graphicData>
        </a:graphic>
      </p:graphicFrame>
      <p:graphicFrame>
        <p:nvGraphicFramePr>
          <p:cNvPr id="6" name="Tabelle 5">
            <a:extLst>
              <a:ext uri="{FF2B5EF4-FFF2-40B4-BE49-F238E27FC236}">
                <a16:creationId xmlns:a16="http://schemas.microsoft.com/office/drawing/2014/main" id="{87016D2D-8C1C-D7EA-7ED5-5BC5E95739DC}"/>
              </a:ext>
            </a:extLst>
          </p:cNvPr>
          <p:cNvGraphicFramePr>
            <a:graphicFrameLocks noGrp="1"/>
          </p:cNvGraphicFramePr>
          <p:nvPr>
            <p:extLst>
              <p:ext uri="{D42A27DB-BD31-4B8C-83A1-F6EECF244321}">
                <p14:modId xmlns:p14="http://schemas.microsoft.com/office/powerpoint/2010/main" val="2643267513"/>
              </p:ext>
            </p:extLst>
          </p:nvPr>
        </p:nvGraphicFramePr>
        <p:xfrm>
          <a:off x="1445236" y="3653131"/>
          <a:ext cx="5081985" cy="247650"/>
        </p:xfrm>
        <a:graphic>
          <a:graphicData uri="http://schemas.openxmlformats.org/drawingml/2006/table">
            <a:tbl>
              <a:tblPr firstRow="1" bandRow="1">
                <a:tableStyleId>{5C22544A-7EE6-4342-B048-85BDC9FD1C3A}</a:tableStyleId>
              </a:tblPr>
              <a:tblGrid>
                <a:gridCol w="1212896">
                  <a:extLst>
                    <a:ext uri="{9D8B030D-6E8A-4147-A177-3AD203B41FA5}">
                      <a16:colId xmlns:a16="http://schemas.microsoft.com/office/drawing/2014/main" val="20000"/>
                    </a:ext>
                  </a:extLst>
                </a:gridCol>
                <a:gridCol w="990751">
                  <a:extLst>
                    <a:ext uri="{9D8B030D-6E8A-4147-A177-3AD203B41FA5}">
                      <a16:colId xmlns:a16="http://schemas.microsoft.com/office/drawing/2014/main" val="20001"/>
                    </a:ext>
                  </a:extLst>
                </a:gridCol>
                <a:gridCol w="990751">
                  <a:extLst>
                    <a:ext uri="{9D8B030D-6E8A-4147-A177-3AD203B41FA5}">
                      <a16:colId xmlns:a16="http://schemas.microsoft.com/office/drawing/2014/main" val="20002"/>
                    </a:ext>
                  </a:extLst>
                </a:gridCol>
                <a:gridCol w="990751">
                  <a:extLst>
                    <a:ext uri="{9D8B030D-6E8A-4147-A177-3AD203B41FA5}">
                      <a16:colId xmlns:a16="http://schemas.microsoft.com/office/drawing/2014/main" val="20003"/>
                    </a:ext>
                  </a:extLst>
                </a:gridCol>
                <a:gridCol w="896836">
                  <a:extLst>
                    <a:ext uri="{9D8B030D-6E8A-4147-A177-3AD203B41FA5}">
                      <a16:colId xmlns:a16="http://schemas.microsoft.com/office/drawing/2014/main" val="20004"/>
                    </a:ext>
                  </a:extLst>
                </a:gridCol>
              </a:tblGrid>
              <a:tr h="247650">
                <a:tc>
                  <a:txBody>
                    <a:bodyPr/>
                    <a:lstStyle/>
                    <a:p>
                      <a:r>
                        <a:rPr lang="de-DE" sz="1100" dirty="0"/>
                        <a:t>0,000 000</a:t>
                      </a:r>
                      <a:r>
                        <a:rPr lang="de-DE" sz="1100" baseline="0" dirty="0"/>
                        <a:t> 0</a:t>
                      </a:r>
                      <a:r>
                        <a:rPr lang="de-DE" sz="1100" dirty="0"/>
                        <a:t>1 km²</a:t>
                      </a:r>
                    </a:p>
                  </a:txBody>
                  <a:tcPr marL="74306" marR="74306" marT="37148" marB="37148"/>
                </a:tc>
                <a:tc>
                  <a:txBody>
                    <a:bodyPr/>
                    <a:lstStyle/>
                    <a:p>
                      <a:r>
                        <a:rPr lang="de-DE" sz="1100" dirty="0"/>
                        <a:t>0,01 m²</a:t>
                      </a:r>
                    </a:p>
                  </a:txBody>
                  <a:tcPr marL="74306" marR="74306" marT="37148" marB="37148"/>
                </a:tc>
                <a:tc>
                  <a:txBody>
                    <a:bodyPr/>
                    <a:lstStyle/>
                    <a:p>
                      <a:r>
                        <a:rPr lang="de-DE" sz="1100" dirty="0"/>
                        <a:t>1 dm²</a:t>
                      </a:r>
                    </a:p>
                  </a:txBody>
                  <a:tcPr marL="74306" marR="74306" marT="37148" marB="37148"/>
                </a:tc>
                <a:tc>
                  <a:txBody>
                    <a:bodyPr/>
                    <a:lstStyle/>
                    <a:p>
                      <a:r>
                        <a:rPr lang="de-DE" sz="1100" dirty="0"/>
                        <a:t>100 cm²</a:t>
                      </a:r>
                    </a:p>
                  </a:txBody>
                  <a:tcPr marL="74306" marR="74306" marT="37148" marB="37148"/>
                </a:tc>
                <a:tc>
                  <a:txBody>
                    <a:bodyPr/>
                    <a:lstStyle/>
                    <a:p>
                      <a:r>
                        <a:rPr lang="de-DE" sz="1100" dirty="0"/>
                        <a:t>10 000 mm²</a:t>
                      </a:r>
                    </a:p>
                  </a:txBody>
                  <a:tcPr marL="74306" marR="74306" marT="37148" marB="37148"/>
                </a:tc>
                <a:extLst>
                  <a:ext uri="{0D108BD9-81ED-4DB2-BD59-A6C34878D82A}">
                    <a16:rowId xmlns:a16="http://schemas.microsoft.com/office/drawing/2014/main" val="10000"/>
                  </a:ext>
                </a:extLst>
              </a:tr>
            </a:tbl>
          </a:graphicData>
        </a:graphic>
      </p:graphicFrame>
      <p:graphicFrame>
        <p:nvGraphicFramePr>
          <p:cNvPr id="7" name="Tabelle 6">
            <a:extLst>
              <a:ext uri="{FF2B5EF4-FFF2-40B4-BE49-F238E27FC236}">
                <a16:creationId xmlns:a16="http://schemas.microsoft.com/office/drawing/2014/main" id="{7E9A711C-89E7-F93E-FABF-265979FA3E7D}"/>
              </a:ext>
            </a:extLst>
          </p:cNvPr>
          <p:cNvGraphicFramePr>
            <a:graphicFrameLocks noGrp="1"/>
          </p:cNvGraphicFramePr>
          <p:nvPr>
            <p:extLst>
              <p:ext uri="{D42A27DB-BD31-4B8C-83A1-F6EECF244321}">
                <p14:modId xmlns:p14="http://schemas.microsoft.com/office/powerpoint/2010/main" val="705811511"/>
              </p:ext>
            </p:extLst>
          </p:nvPr>
        </p:nvGraphicFramePr>
        <p:xfrm>
          <a:off x="1506887" y="5140916"/>
          <a:ext cx="5514082" cy="247650"/>
        </p:xfrm>
        <a:graphic>
          <a:graphicData uri="http://schemas.openxmlformats.org/drawingml/2006/table">
            <a:tbl>
              <a:tblPr firstRow="1" bandRow="1">
                <a:tableStyleId>{5C22544A-7EE6-4342-B048-85BDC9FD1C3A}</a:tableStyleId>
              </a:tblPr>
              <a:tblGrid>
                <a:gridCol w="1465726">
                  <a:extLst>
                    <a:ext uri="{9D8B030D-6E8A-4147-A177-3AD203B41FA5}">
                      <a16:colId xmlns:a16="http://schemas.microsoft.com/office/drawing/2014/main" val="20000"/>
                    </a:ext>
                  </a:extLst>
                </a:gridCol>
                <a:gridCol w="990739">
                  <a:extLst>
                    <a:ext uri="{9D8B030D-6E8A-4147-A177-3AD203B41FA5}">
                      <a16:colId xmlns:a16="http://schemas.microsoft.com/office/drawing/2014/main" val="20001"/>
                    </a:ext>
                  </a:extLst>
                </a:gridCol>
                <a:gridCol w="990739">
                  <a:extLst>
                    <a:ext uri="{9D8B030D-6E8A-4147-A177-3AD203B41FA5}">
                      <a16:colId xmlns:a16="http://schemas.microsoft.com/office/drawing/2014/main" val="20002"/>
                    </a:ext>
                  </a:extLst>
                </a:gridCol>
                <a:gridCol w="990739">
                  <a:extLst>
                    <a:ext uri="{9D8B030D-6E8A-4147-A177-3AD203B41FA5}">
                      <a16:colId xmlns:a16="http://schemas.microsoft.com/office/drawing/2014/main" val="20003"/>
                    </a:ext>
                  </a:extLst>
                </a:gridCol>
                <a:gridCol w="1076139">
                  <a:extLst>
                    <a:ext uri="{9D8B030D-6E8A-4147-A177-3AD203B41FA5}">
                      <a16:colId xmlns:a16="http://schemas.microsoft.com/office/drawing/2014/main" val="20004"/>
                    </a:ext>
                  </a:extLst>
                </a:gridCol>
              </a:tblGrid>
              <a:tr h="247650">
                <a:tc>
                  <a:txBody>
                    <a:bodyPr/>
                    <a:lstStyle/>
                    <a:p>
                      <a:r>
                        <a:rPr lang="de-DE" sz="1100" dirty="0"/>
                        <a:t>0,000 000 000 01 km³</a:t>
                      </a:r>
                    </a:p>
                  </a:txBody>
                  <a:tcPr marL="74306" marR="74306" marT="37148" marB="37148"/>
                </a:tc>
                <a:tc>
                  <a:txBody>
                    <a:bodyPr/>
                    <a:lstStyle/>
                    <a:p>
                      <a:r>
                        <a:rPr lang="de-DE" sz="1100" dirty="0"/>
                        <a:t>0,001 m²</a:t>
                      </a:r>
                    </a:p>
                  </a:txBody>
                  <a:tcPr marL="74306" marR="74306" marT="37148" marB="37148"/>
                </a:tc>
                <a:tc>
                  <a:txBody>
                    <a:bodyPr/>
                    <a:lstStyle/>
                    <a:p>
                      <a:r>
                        <a:rPr lang="de-DE" sz="1100" dirty="0"/>
                        <a:t>1 dm³</a:t>
                      </a:r>
                    </a:p>
                  </a:txBody>
                  <a:tcPr marL="74306" marR="74306" marT="37148" marB="37148"/>
                </a:tc>
                <a:tc>
                  <a:txBody>
                    <a:bodyPr/>
                    <a:lstStyle/>
                    <a:p>
                      <a:r>
                        <a:rPr lang="de-DE" sz="1100" dirty="0"/>
                        <a:t>1000 cm³</a:t>
                      </a:r>
                    </a:p>
                  </a:txBody>
                  <a:tcPr marL="74306" marR="74306" marT="37148" marB="37148"/>
                </a:tc>
                <a:tc>
                  <a:txBody>
                    <a:bodyPr/>
                    <a:lstStyle/>
                    <a:p>
                      <a:r>
                        <a:rPr lang="de-DE" sz="1100" dirty="0"/>
                        <a:t>1 000 000 mm³</a:t>
                      </a:r>
                    </a:p>
                  </a:txBody>
                  <a:tcPr marL="74306" marR="74306" marT="37148" marB="37148"/>
                </a:tc>
                <a:extLst>
                  <a:ext uri="{0D108BD9-81ED-4DB2-BD59-A6C34878D82A}">
                    <a16:rowId xmlns:a16="http://schemas.microsoft.com/office/drawing/2014/main" val="10000"/>
                  </a:ext>
                </a:extLst>
              </a:tr>
            </a:tbl>
          </a:graphicData>
        </a:graphic>
      </p:graphicFrame>
      <p:sp>
        <p:nvSpPr>
          <p:cNvPr id="16" name="Pfeil: nach unten gekrümmt 15">
            <a:extLst>
              <a:ext uri="{FF2B5EF4-FFF2-40B4-BE49-F238E27FC236}">
                <a16:creationId xmlns:a16="http://schemas.microsoft.com/office/drawing/2014/main" id="{2C3DCB08-D225-0D66-5309-CF56D5F514BD}"/>
              </a:ext>
            </a:extLst>
          </p:cNvPr>
          <p:cNvSpPr/>
          <p:nvPr/>
        </p:nvSpPr>
        <p:spPr>
          <a:xfrm>
            <a:off x="2266504" y="3444878"/>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Pfeil: nach unten gekrümmt 16">
            <a:extLst>
              <a:ext uri="{FF2B5EF4-FFF2-40B4-BE49-F238E27FC236}">
                <a16:creationId xmlns:a16="http://schemas.microsoft.com/office/drawing/2014/main" id="{4F8EE62D-745A-0698-25FB-6894E88797F2}"/>
              </a:ext>
            </a:extLst>
          </p:cNvPr>
          <p:cNvSpPr/>
          <p:nvPr/>
        </p:nvSpPr>
        <p:spPr>
          <a:xfrm>
            <a:off x="3356444" y="3439824"/>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Pfeil: nach unten gekrümmt 17">
            <a:extLst>
              <a:ext uri="{FF2B5EF4-FFF2-40B4-BE49-F238E27FC236}">
                <a16:creationId xmlns:a16="http://schemas.microsoft.com/office/drawing/2014/main" id="{DC75F3C7-FA1B-D600-AEF6-BEBF58D7B17F}"/>
              </a:ext>
            </a:extLst>
          </p:cNvPr>
          <p:cNvSpPr/>
          <p:nvPr/>
        </p:nvSpPr>
        <p:spPr>
          <a:xfrm>
            <a:off x="4465577" y="3430974"/>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Pfeil: nach unten gekrümmt 18">
            <a:extLst>
              <a:ext uri="{FF2B5EF4-FFF2-40B4-BE49-F238E27FC236}">
                <a16:creationId xmlns:a16="http://schemas.microsoft.com/office/drawing/2014/main" id="{E5E7FCBA-F3C3-2069-AD71-8FDB4C04EBDE}"/>
              </a:ext>
            </a:extLst>
          </p:cNvPr>
          <p:cNvSpPr/>
          <p:nvPr/>
        </p:nvSpPr>
        <p:spPr>
          <a:xfrm>
            <a:off x="5426140" y="3434705"/>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 name="Pfeil: nach unten gekrümmt 19">
            <a:extLst>
              <a:ext uri="{FF2B5EF4-FFF2-40B4-BE49-F238E27FC236}">
                <a16:creationId xmlns:a16="http://schemas.microsoft.com/office/drawing/2014/main" id="{2F95FFAE-DD2B-282A-5360-2D448A14D513}"/>
              </a:ext>
            </a:extLst>
          </p:cNvPr>
          <p:cNvSpPr/>
          <p:nvPr/>
        </p:nvSpPr>
        <p:spPr>
          <a:xfrm>
            <a:off x="2509720" y="4892667"/>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Pfeil: nach unten gekrümmt 20">
            <a:extLst>
              <a:ext uri="{FF2B5EF4-FFF2-40B4-BE49-F238E27FC236}">
                <a16:creationId xmlns:a16="http://schemas.microsoft.com/office/drawing/2014/main" id="{573320D4-D68F-64FF-C838-0C9E14FC4447}"/>
              </a:ext>
            </a:extLst>
          </p:cNvPr>
          <p:cNvSpPr/>
          <p:nvPr/>
        </p:nvSpPr>
        <p:spPr>
          <a:xfrm>
            <a:off x="3605011" y="4894795"/>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Pfeil: nach unten gekrümmt 21">
            <a:extLst>
              <a:ext uri="{FF2B5EF4-FFF2-40B4-BE49-F238E27FC236}">
                <a16:creationId xmlns:a16="http://schemas.microsoft.com/office/drawing/2014/main" id="{21839638-FFE1-14CA-E960-20E595FDF8FC}"/>
              </a:ext>
            </a:extLst>
          </p:cNvPr>
          <p:cNvSpPr/>
          <p:nvPr/>
        </p:nvSpPr>
        <p:spPr>
          <a:xfrm>
            <a:off x="4606280" y="4902025"/>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3" name="Pfeil: nach unten gekrümmt 22">
            <a:extLst>
              <a:ext uri="{FF2B5EF4-FFF2-40B4-BE49-F238E27FC236}">
                <a16:creationId xmlns:a16="http://schemas.microsoft.com/office/drawing/2014/main" id="{9B75B21E-5FB9-0CE7-BB06-3B23A1E62B89}"/>
              </a:ext>
            </a:extLst>
          </p:cNvPr>
          <p:cNvSpPr/>
          <p:nvPr/>
        </p:nvSpPr>
        <p:spPr>
          <a:xfrm>
            <a:off x="5607549" y="4910092"/>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0" name="Gruppieren 9">
            <a:extLst>
              <a:ext uri="{FF2B5EF4-FFF2-40B4-BE49-F238E27FC236}">
                <a16:creationId xmlns:a16="http://schemas.microsoft.com/office/drawing/2014/main" id="{85B1AD94-16F6-B254-9A4E-CD4339026340}"/>
              </a:ext>
            </a:extLst>
          </p:cNvPr>
          <p:cNvGrpSpPr/>
          <p:nvPr/>
        </p:nvGrpSpPr>
        <p:grpSpPr>
          <a:xfrm>
            <a:off x="1974506" y="1609815"/>
            <a:ext cx="4024025" cy="455885"/>
            <a:chOff x="2072680" y="1312140"/>
            <a:chExt cx="4024025" cy="455885"/>
          </a:xfrm>
        </p:grpSpPr>
        <p:sp>
          <p:nvSpPr>
            <p:cNvPr id="12" name="Pfeil: nach unten gekrümmt 11">
              <a:extLst>
                <a:ext uri="{FF2B5EF4-FFF2-40B4-BE49-F238E27FC236}">
                  <a16:creationId xmlns:a16="http://schemas.microsoft.com/office/drawing/2014/main" id="{2803245C-13D2-13B0-3290-DE0B4C9B1AB3}"/>
                </a:ext>
              </a:extLst>
            </p:cNvPr>
            <p:cNvSpPr/>
            <p:nvPr/>
          </p:nvSpPr>
          <p:spPr>
            <a:xfrm>
              <a:off x="2072680" y="1599768"/>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Pfeil: nach unten gekrümmt 12">
              <a:extLst>
                <a:ext uri="{FF2B5EF4-FFF2-40B4-BE49-F238E27FC236}">
                  <a16:creationId xmlns:a16="http://schemas.microsoft.com/office/drawing/2014/main" id="{59F293C6-348D-8E24-E5FD-F6D24918C505}"/>
                </a:ext>
              </a:extLst>
            </p:cNvPr>
            <p:cNvSpPr/>
            <p:nvPr/>
          </p:nvSpPr>
          <p:spPr>
            <a:xfrm>
              <a:off x="3122134" y="1581298"/>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Pfeil: nach unten gekrümmt 13">
              <a:extLst>
                <a:ext uri="{FF2B5EF4-FFF2-40B4-BE49-F238E27FC236}">
                  <a16:creationId xmlns:a16="http://schemas.microsoft.com/office/drawing/2014/main" id="{16FDCEC8-2F1A-5CD7-ACFB-70A40F5739FB}"/>
                </a:ext>
              </a:extLst>
            </p:cNvPr>
            <p:cNvSpPr/>
            <p:nvPr/>
          </p:nvSpPr>
          <p:spPr>
            <a:xfrm>
              <a:off x="4171588" y="1581002"/>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Pfeil: nach unten gekrümmt 14">
              <a:extLst>
                <a:ext uri="{FF2B5EF4-FFF2-40B4-BE49-F238E27FC236}">
                  <a16:creationId xmlns:a16="http://schemas.microsoft.com/office/drawing/2014/main" id="{611489FD-84F4-34BC-08D8-98C6C658B178}"/>
                </a:ext>
              </a:extLst>
            </p:cNvPr>
            <p:cNvSpPr/>
            <p:nvPr/>
          </p:nvSpPr>
          <p:spPr>
            <a:xfrm>
              <a:off x="5232609" y="1593259"/>
              <a:ext cx="864096" cy="16825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99DCDF13-E267-5B8F-A9ED-A795449BE3A5}"/>
                    </a:ext>
                  </a:extLst>
                </p:cNvPr>
                <p:cNvSpPr txBox="1"/>
                <p:nvPr/>
              </p:nvSpPr>
              <p:spPr>
                <a:xfrm>
                  <a:off x="2135664" y="1331727"/>
                  <a:ext cx="76209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00</m:t>
                        </m:r>
                        <m:r>
                          <a:rPr lang="de-DE" sz="1400" b="0" i="0" smtClean="0">
                            <a:latin typeface="Cambria Math" panose="02040503050406030204" pitchFamily="18" charset="0"/>
                            <a:ea typeface="Cambria Math" panose="02040503050406030204" pitchFamily="18" charset="0"/>
                          </a:rPr>
                          <m:t>0</m:t>
                        </m:r>
                      </m:oMath>
                    </m:oMathPara>
                  </a14:m>
                  <a:endParaRPr lang="de-DE" sz="1400" dirty="0"/>
                </a:p>
              </p:txBody>
            </p:sp>
          </mc:Choice>
          <mc:Fallback xmlns="">
            <p:sp>
              <p:nvSpPr>
                <p:cNvPr id="24" name="Textfeld 23">
                  <a:extLst>
                    <a:ext uri="{FF2B5EF4-FFF2-40B4-BE49-F238E27FC236}">
                      <a16:creationId xmlns:a16="http://schemas.microsoft.com/office/drawing/2014/main" id="{99DCDF13-E267-5B8F-A9ED-A795449BE3A5}"/>
                    </a:ext>
                  </a:extLst>
                </p:cNvPr>
                <p:cNvSpPr txBox="1">
                  <a:spLocks noRot="1" noChangeAspect="1" noMove="1" noResize="1" noEditPoints="1" noAdjustHandles="1" noChangeArrowheads="1" noChangeShapeType="1" noTextEdit="1"/>
                </p:cNvSpPr>
                <p:nvPr/>
              </p:nvSpPr>
              <p:spPr>
                <a:xfrm>
                  <a:off x="2135664" y="1331727"/>
                  <a:ext cx="762094" cy="307777"/>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98C8B5B5-8979-1E11-4AE3-6AF7D31F2A2D}"/>
                    </a:ext>
                  </a:extLst>
                </p:cNvPr>
                <p:cNvSpPr txBox="1"/>
                <p:nvPr/>
              </p:nvSpPr>
              <p:spPr>
                <a:xfrm>
                  <a:off x="3207876" y="1313277"/>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m:t>
                        </m:r>
                      </m:oMath>
                    </m:oMathPara>
                  </a14:m>
                  <a:endParaRPr lang="de-DE" sz="1400" dirty="0"/>
                </a:p>
              </p:txBody>
            </p:sp>
          </mc:Choice>
          <mc:Fallback xmlns="">
            <p:sp>
              <p:nvSpPr>
                <p:cNvPr id="25" name="Textfeld 24">
                  <a:extLst>
                    <a:ext uri="{FF2B5EF4-FFF2-40B4-BE49-F238E27FC236}">
                      <a16:creationId xmlns:a16="http://schemas.microsoft.com/office/drawing/2014/main" id="{98C8B5B5-8979-1E11-4AE3-6AF7D31F2A2D}"/>
                    </a:ext>
                  </a:extLst>
                </p:cNvPr>
                <p:cNvSpPr txBox="1">
                  <a:spLocks noRot="1" noChangeAspect="1" noMove="1" noResize="1" noEditPoints="1" noAdjustHandles="1" noChangeArrowheads="1" noChangeShapeType="1" noTextEdit="1"/>
                </p:cNvSpPr>
                <p:nvPr/>
              </p:nvSpPr>
              <p:spPr>
                <a:xfrm>
                  <a:off x="3207876" y="1313277"/>
                  <a:ext cx="452406" cy="307777"/>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a:extLst>
                    <a:ext uri="{FF2B5EF4-FFF2-40B4-BE49-F238E27FC236}">
                      <a16:creationId xmlns:a16="http://schemas.microsoft.com/office/drawing/2014/main" id="{BB327452-2B07-EA9C-1C20-A0E7A9F80DF5}"/>
                    </a:ext>
                  </a:extLst>
                </p:cNvPr>
                <p:cNvSpPr txBox="1"/>
                <p:nvPr/>
              </p:nvSpPr>
              <p:spPr>
                <a:xfrm>
                  <a:off x="4251950" y="1313276"/>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m:t>
                        </m:r>
                      </m:oMath>
                    </m:oMathPara>
                  </a14:m>
                  <a:endParaRPr lang="de-DE" sz="1400" dirty="0"/>
                </a:p>
              </p:txBody>
            </p:sp>
          </mc:Choice>
          <mc:Fallback xmlns="">
            <p:sp>
              <p:nvSpPr>
                <p:cNvPr id="26" name="Textfeld 25">
                  <a:extLst>
                    <a:ext uri="{FF2B5EF4-FFF2-40B4-BE49-F238E27FC236}">
                      <a16:creationId xmlns:a16="http://schemas.microsoft.com/office/drawing/2014/main" id="{BB327452-2B07-EA9C-1C20-A0E7A9F80DF5}"/>
                    </a:ext>
                  </a:extLst>
                </p:cNvPr>
                <p:cNvSpPr txBox="1">
                  <a:spLocks noRot="1" noChangeAspect="1" noMove="1" noResize="1" noEditPoints="1" noAdjustHandles="1" noChangeArrowheads="1" noChangeShapeType="1" noTextEdit="1"/>
                </p:cNvSpPr>
                <p:nvPr/>
              </p:nvSpPr>
              <p:spPr>
                <a:xfrm>
                  <a:off x="4251950" y="1313276"/>
                  <a:ext cx="452406" cy="307777"/>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A4434F22-0B54-775C-2415-B85CE14B6E48}"/>
                    </a:ext>
                  </a:extLst>
                </p:cNvPr>
                <p:cNvSpPr txBox="1"/>
                <p:nvPr/>
              </p:nvSpPr>
              <p:spPr>
                <a:xfrm>
                  <a:off x="5345802" y="1312140"/>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m:t>
                        </m:r>
                      </m:oMath>
                    </m:oMathPara>
                  </a14:m>
                  <a:endParaRPr lang="de-DE" sz="1400" dirty="0"/>
                </a:p>
              </p:txBody>
            </p:sp>
          </mc:Choice>
          <mc:Fallback xmlns="">
            <p:sp>
              <p:nvSpPr>
                <p:cNvPr id="27" name="Textfeld 26">
                  <a:extLst>
                    <a:ext uri="{FF2B5EF4-FFF2-40B4-BE49-F238E27FC236}">
                      <a16:creationId xmlns:a16="http://schemas.microsoft.com/office/drawing/2014/main" id="{A4434F22-0B54-775C-2415-B85CE14B6E48}"/>
                    </a:ext>
                  </a:extLst>
                </p:cNvPr>
                <p:cNvSpPr txBox="1">
                  <a:spLocks noRot="1" noChangeAspect="1" noMove="1" noResize="1" noEditPoints="1" noAdjustHandles="1" noChangeArrowheads="1" noChangeShapeType="1" noTextEdit="1"/>
                </p:cNvSpPr>
                <p:nvPr/>
              </p:nvSpPr>
              <p:spPr>
                <a:xfrm>
                  <a:off x="5345802" y="1312140"/>
                  <a:ext cx="452406" cy="307777"/>
                </a:xfrm>
                <a:prstGeom prst="rect">
                  <a:avLst/>
                </a:prstGeom>
                <a:blipFill>
                  <a:blip r:embed="rId6"/>
                  <a:stretch>
                    <a:fillRect/>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9EA8EB77-274E-CE51-3BC5-AB65C96ED382}"/>
                  </a:ext>
                </a:extLst>
              </p:cNvPr>
              <p:cNvSpPr txBox="1"/>
              <p:nvPr/>
            </p:nvSpPr>
            <p:spPr>
              <a:xfrm>
                <a:off x="2301238" y="3138609"/>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000</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000</m:t>
                      </m:r>
                    </m:oMath>
                  </m:oMathPara>
                </a14:m>
                <a:endParaRPr lang="de-DE" sz="1400" dirty="0"/>
              </a:p>
            </p:txBody>
          </p:sp>
        </mc:Choice>
        <mc:Fallback xmlns="">
          <p:sp>
            <p:nvSpPr>
              <p:cNvPr id="28" name="Textfeld 27">
                <a:extLst>
                  <a:ext uri="{FF2B5EF4-FFF2-40B4-BE49-F238E27FC236}">
                    <a16:creationId xmlns:a16="http://schemas.microsoft.com/office/drawing/2014/main" id="{9EA8EB77-274E-CE51-3BC5-AB65C96ED382}"/>
                  </a:ext>
                </a:extLst>
              </p:cNvPr>
              <p:cNvSpPr txBox="1">
                <a:spLocks noRot="1" noChangeAspect="1" noMove="1" noResize="1" noEditPoints="1" noAdjustHandles="1" noChangeArrowheads="1" noChangeShapeType="1" noTextEdit="1"/>
              </p:cNvSpPr>
              <p:nvPr/>
            </p:nvSpPr>
            <p:spPr>
              <a:xfrm>
                <a:off x="2301238" y="3138609"/>
                <a:ext cx="452406" cy="307777"/>
              </a:xfrm>
              <a:prstGeom prst="rect">
                <a:avLst/>
              </a:prstGeom>
              <a:blipFill>
                <a:blip r:embed="rId7"/>
                <a:stretch>
                  <a:fillRect r="-118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8E02231D-0226-4EF2-F759-F7D05F00A7AF}"/>
                  </a:ext>
                </a:extLst>
              </p:cNvPr>
              <p:cNvSpPr txBox="1"/>
              <p:nvPr/>
            </p:nvSpPr>
            <p:spPr>
              <a:xfrm>
                <a:off x="3519566" y="3105652"/>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100</m:t>
                      </m:r>
                    </m:oMath>
                  </m:oMathPara>
                </a14:m>
                <a:endParaRPr lang="de-DE" sz="1400" dirty="0"/>
              </a:p>
            </p:txBody>
          </p:sp>
        </mc:Choice>
        <mc:Fallback xmlns="">
          <p:sp>
            <p:nvSpPr>
              <p:cNvPr id="30" name="Textfeld 29">
                <a:extLst>
                  <a:ext uri="{FF2B5EF4-FFF2-40B4-BE49-F238E27FC236}">
                    <a16:creationId xmlns:a16="http://schemas.microsoft.com/office/drawing/2014/main" id="{8E02231D-0226-4EF2-F759-F7D05F00A7AF}"/>
                  </a:ext>
                </a:extLst>
              </p:cNvPr>
              <p:cNvSpPr txBox="1">
                <a:spLocks noRot="1" noChangeAspect="1" noMove="1" noResize="1" noEditPoints="1" noAdjustHandles="1" noChangeArrowheads="1" noChangeShapeType="1" noTextEdit="1"/>
              </p:cNvSpPr>
              <p:nvPr/>
            </p:nvSpPr>
            <p:spPr>
              <a:xfrm>
                <a:off x="3519566" y="3105652"/>
                <a:ext cx="452406" cy="307777"/>
              </a:xfrm>
              <a:prstGeom prst="rect">
                <a:avLst/>
              </a:prstGeom>
              <a:blipFill>
                <a:blip r:embed="rId8"/>
                <a:stretch>
                  <a:fillRect r="-17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a:extLst>
                  <a:ext uri="{FF2B5EF4-FFF2-40B4-BE49-F238E27FC236}">
                    <a16:creationId xmlns:a16="http://schemas.microsoft.com/office/drawing/2014/main" id="{169ACB85-15D3-3219-2969-0ED34846728A}"/>
                  </a:ext>
                </a:extLst>
              </p:cNvPr>
              <p:cNvSpPr txBox="1"/>
              <p:nvPr/>
            </p:nvSpPr>
            <p:spPr>
              <a:xfrm>
                <a:off x="4632396" y="3119612"/>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100</m:t>
                      </m:r>
                    </m:oMath>
                  </m:oMathPara>
                </a14:m>
                <a:endParaRPr lang="de-DE" sz="1400" dirty="0"/>
              </a:p>
            </p:txBody>
          </p:sp>
        </mc:Choice>
        <mc:Fallback xmlns="">
          <p:sp>
            <p:nvSpPr>
              <p:cNvPr id="31" name="Textfeld 30">
                <a:extLst>
                  <a:ext uri="{FF2B5EF4-FFF2-40B4-BE49-F238E27FC236}">
                    <a16:creationId xmlns:a16="http://schemas.microsoft.com/office/drawing/2014/main" id="{169ACB85-15D3-3219-2969-0ED34846728A}"/>
                  </a:ext>
                </a:extLst>
              </p:cNvPr>
              <p:cNvSpPr txBox="1">
                <a:spLocks noRot="1" noChangeAspect="1" noMove="1" noResize="1" noEditPoints="1" noAdjustHandles="1" noChangeArrowheads="1" noChangeShapeType="1" noTextEdit="1"/>
              </p:cNvSpPr>
              <p:nvPr/>
            </p:nvSpPr>
            <p:spPr>
              <a:xfrm>
                <a:off x="4632396" y="3119612"/>
                <a:ext cx="452406" cy="307777"/>
              </a:xfrm>
              <a:prstGeom prst="rect">
                <a:avLst/>
              </a:prstGeom>
              <a:blipFill>
                <a:blip r:embed="rId9"/>
                <a:stretch>
                  <a:fillRect r="-1891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31">
                <a:extLst>
                  <a:ext uri="{FF2B5EF4-FFF2-40B4-BE49-F238E27FC236}">
                    <a16:creationId xmlns:a16="http://schemas.microsoft.com/office/drawing/2014/main" id="{0083320D-4FBF-9874-342A-776669ECC251}"/>
                  </a:ext>
                </a:extLst>
              </p:cNvPr>
              <p:cNvSpPr txBox="1"/>
              <p:nvPr/>
            </p:nvSpPr>
            <p:spPr>
              <a:xfrm>
                <a:off x="5562793" y="3123197"/>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100</m:t>
                      </m:r>
                    </m:oMath>
                  </m:oMathPara>
                </a14:m>
                <a:endParaRPr lang="de-DE" sz="1400" dirty="0"/>
              </a:p>
            </p:txBody>
          </p:sp>
        </mc:Choice>
        <mc:Fallback xmlns="">
          <p:sp>
            <p:nvSpPr>
              <p:cNvPr id="32" name="Textfeld 31">
                <a:extLst>
                  <a:ext uri="{FF2B5EF4-FFF2-40B4-BE49-F238E27FC236}">
                    <a16:creationId xmlns:a16="http://schemas.microsoft.com/office/drawing/2014/main" id="{0083320D-4FBF-9874-342A-776669ECC251}"/>
                  </a:ext>
                </a:extLst>
              </p:cNvPr>
              <p:cNvSpPr txBox="1">
                <a:spLocks noRot="1" noChangeAspect="1" noMove="1" noResize="1" noEditPoints="1" noAdjustHandles="1" noChangeArrowheads="1" noChangeShapeType="1" noTextEdit="1"/>
              </p:cNvSpPr>
              <p:nvPr/>
            </p:nvSpPr>
            <p:spPr>
              <a:xfrm>
                <a:off x="5562793" y="3123197"/>
                <a:ext cx="452406" cy="307777"/>
              </a:xfrm>
              <a:prstGeom prst="rect">
                <a:avLst/>
              </a:prstGeom>
              <a:blipFill>
                <a:blip r:embed="rId10"/>
                <a:stretch>
                  <a:fillRect r="-1891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32">
                <a:extLst>
                  <a:ext uri="{FF2B5EF4-FFF2-40B4-BE49-F238E27FC236}">
                    <a16:creationId xmlns:a16="http://schemas.microsoft.com/office/drawing/2014/main" id="{1C24138D-F84F-498F-C9B6-083BC59E8800}"/>
                  </a:ext>
                </a:extLst>
              </p:cNvPr>
              <p:cNvSpPr txBox="1"/>
              <p:nvPr/>
            </p:nvSpPr>
            <p:spPr>
              <a:xfrm>
                <a:off x="3646028" y="4584890"/>
                <a:ext cx="755045" cy="307777"/>
              </a:xfrm>
              <a:prstGeom prst="rect">
                <a:avLst/>
              </a:prstGeom>
              <a:noFill/>
            </p:spPr>
            <p:txBody>
              <a:bodyPr wrap="square" rtlCol="0">
                <a:spAutoFit/>
              </a:bodyPr>
              <a:lstStyle/>
              <a:p>
                <a14:m>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m:t>
                    </m:r>
                  </m:oMath>
                </a14:m>
                <a:r>
                  <a:rPr lang="de-DE" sz="1400" dirty="0"/>
                  <a:t>00</a:t>
                </a:r>
              </a:p>
            </p:txBody>
          </p:sp>
        </mc:Choice>
        <mc:Fallback xmlns="">
          <p:sp>
            <p:nvSpPr>
              <p:cNvPr id="33" name="Textfeld 32">
                <a:extLst>
                  <a:ext uri="{FF2B5EF4-FFF2-40B4-BE49-F238E27FC236}">
                    <a16:creationId xmlns:a16="http://schemas.microsoft.com/office/drawing/2014/main" id="{1C24138D-F84F-498F-C9B6-083BC59E8800}"/>
                  </a:ext>
                </a:extLst>
              </p:cNvPr>
              <p:cNvSpPr txBox="1">
                <a:spLocks noRot="1" noChangeAspect="1" noMove="1" noResize="1" noEditPoints="1" noAdjustHandles="1" noChangeArrowheads="1" noChangeShapeType="1" noTextEdit="1"/>
              </p:cNvSpPr>
              <p:nvPr/>
            </p:nvSpPr>
            <p:spPr>
              <a:xfrm>
                <a:off x="3646028" y="4584890"/>
                <a:ext cx="755045" cy="307777"/>
              </a:xfrm>
              <a:prstGeom prst="rect">
                <a:avLst/>
              </a:prstGeom>
              <a:blipFill>
                <a:blip r:embed="rId11"/>
                <a:stretch>
                  <a:fillRect t="-3922" b="-1960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a:extLst>
                  <a:ext uri="{FF2B5EF4-FFF2-40B4-BE49-F238E27FC236}">
                    <a16:creationId xmlns:a16="http://schemas.microsoft.com/office/drawing/2014/main" id="{EC0D3A37-D6ED-7BAD-A621-76B7984AC5B8}"/>
                  </a:ext>
                </a:extLst>
              </p:cNvPr>
              <p:cNvSpPr txBox="1"/>
              <p:nvPr/>
            </p:nvSpPr>
            <p:spPr>
              <a:xfrm>
                <a:off x="4797484" y="4602315"/>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1000</m:t>
                      </m:r>
                    </m:oMath>
                  </m:oMathPara>
                </a14:m>
                <a:endParaRPr lang="de-DE" sz="1400" dirty="0"/>
              </a:p>
            </p:txBody>
          </p:sp>
        </mc:Choice>
        <mc:Fallback xmlns="">
          <p:sp>
            <p:nvSpPr>
              <p:cNvPr id="34" name="Textfeld 33">
                <a:extLst>
                  <a:ext uri="{FF2B5EF4-FFF2-40B4-BE49-F238E27FC236}">
                    <a16:creationId xmlns:a16="http://schemas.microsoft.com/office/drawing/2014/main" id="{EC0D3A37-D6ED-7BAD-A621-76B7984AC5B8}"/>
                  </a:ext>
                </a:extLst>
              </p:cNvPr>
              <p:cNvSpPr txBox="1">
                <a:spLocks noRot="1" noChangeAspect="1" noMove="1" noResize="1" noEditPoints="1" noAdjustHandles="1" noChangeArrowheads="1" noChangeShapeType="1" noTextEdit="1"/>
              </p:cNvSpPr>
              <p:nvPr/>
            </p:nvSpPr>
            <p:spPr>
              <a:xfrm>
                <a:off x="4797484" y="4602315"/>
                <a:ext cx="452406" cy="307777"/>
              </a:xfrm>
              <a:prstGeom prst="rect">
                <a:avLst/>
              </a:prstGeom>
              <a:blipFill>
                <a:blip r:embed="rId12"/>
                <a:stretch>
                  <a:fillRect r="-405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5" name="Textfeld 34">
                <a:extLst>
                  <a:ext uri="{FF2B5EF4-FFF2-40B4-BE49-F238E27FC236}">
                    <a16:creationId xmlns:a16="http://schemas.microsoft.com/office/drawing/2014/main" id="{B36129DC-4286-D0A5-E9F2-7125320AAABE}"/>
                  </a:ext>
                </a:extLst>
              </p:cNvPr>
              <p:cNvSpPr txBox="1"/>
              <p:nvPr/>
            </p:nvSpPr>
            <p:spPr>
              <a:xfrm>
                <a:off x="5752320" y="4611879"/>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1000</m:t>
                      </m:r>
                    </m:oMath>
                  </m:oMathPara>
                </a14:m>
                <a:endParaRPr lang="de-DE" sz="1400" dirty="0"/>
              </a:p>
            </p:txBody>
          </p:sp>
        </mc:Choice>
        <mc:Fallback xmlns="">
          <p:sp>
            <p:nvSpPr>
              <p:cNvPr id="35" name="Textfeld 34">
                <a:extLst>
                  <a:ext uri="{FF2B5EF4-FFF2-40B4-BE49-F238E27FC236}">
                    <a16:creationId xmlns:a16="http://schemas.microsoft.com/office/drawing/2014/main" id="{B36129DC-4286-D0A5-E9F2-7125320AAABE}"/>
                  </a:ext>
                </a:extLst>
              </p:cNvPr>
              <p:cNvSpPr txBox="1">
                <a:spLocks noRot="1" noChangeAspect="1" noMove="1" noResize="1" noEditPoints="1" noAdjustHandles="1" noChangeArrowheads="1" noChangeShapeType="1" noTextEdit="1"/>
              </p:cNvSpPr>
              <p:nvPr/>
            </p:nvSpPr>
            <p:spPr>
              <a:xfrm>
                <a:off x="5752320" y="4611879"/>
                <a:ext cx="452406" cy="307777"/>
              </a:xfrm>
              <a:prstGeom prst="rect">
                <a:avLst/>
              </a:prstGeom>
              <a:blipFill>
                <a:blip r:embed="rId13"/>
                <a:stretch>
                  <a:fillRect r="-405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C5FF3F15-8401-6591-23D7-518A7FCECFD8}"/>
                  </a:ext>
                </a:extLst>
              </p:cNvPr>
              <p:cNvSpPr txBox="1"/>
              <p:nvPr/>
            </p:nvSpPr>
            <p:spPr>
              <a:xfrm>
                <a:off x="2278525" y="4611879"/>
                <a:ext cx="4524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000</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000</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000</m:t>
                      </m:r>
                    </m:oMath>
                  </m:oMathPara>
                </a14:m>
                <a:endParaRPr lang="de-DE" sz="1400" dirty="0"/>
              </a:p>
            </p:txBody>
          </p:sp>
        </mc:Choice>
        <mc:Fallback xmlns="">
          <p:sp>
            <p:nvSpPr>
              <p:cNvPr id="36" name="Textfeld 35">
                <a:extLst>
                  <a:ext uri="{FF2B5EF4-FFF2-40B4-BE49-F238E27FC236}">
                    <a16:creationId xmlns:a16="http://schemas.microsoft.com/office/drawing/2014/main" id="{C5FF3F15-8401-6591-23D7-518A7FCECFD8}"/>
                  </a:ext>
                </a:extLst>
              </p:cNvPr>
              <p:cNvSpPr txBox="1">
                <a:spLocks noRot="1" noChangeAspect="1" noMove="1" noResize="1" noEditPoints="1" noAdjustHandles="1" noChangeArrowheads="1" noChangeShapeType="1" noTextEdit="1"/>
              </p:cNvSpPr>
              <p:nvPr/>
            </p:nvSpPr>
            <p:spPr>
              <a:xfrm>
                <a:off x="2278525" y="4611879"/>
                <a:ext cx="452406" cy="307777"/>
              </a:xfrm>
              <a:prstGeom prst="rect">
                <a:avLst/>
              </a:prstGeom>
              <a:blipFill>
                <a:blip r:embed="rId14"/>
                <a:stretch>
                  <a:fillRect r="-195946"/>
                </a:stretch>
              </a:blipFill>
            </p:spPr>
            <p:txBody>
              <a:bodyPr/>
              <a:lstStyle/>
              <a:p>
                <a:r>
                  <a:rPr lang="de-DE">
                    <a:noFill/>
                  </a:rPr>
                  <a:t> </a:t>
                </a:r>
              </a:p>
            </p:txBody>
          </p:sp>
        </mc:Fallback>
      </mc:AlternateContent>
      <p:sp>
        <p:nvSpPr>
          <p:cNvPr id="8" name="Fußzeilenplatzhalter 5">
            <a:extLst>
              <a:ext uri="{FF2B5EF4-FFF2-40B4-BE49-F238E27FC236}">
                <a16:creationId xmlns:a16="http://schemas.microsoft.com/office/drawing/2014/main" id="{A41930B5-E0D4-724F-07E4-A0E8BF91BCF5}"/>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122357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a:xfrm>
            <a:off x="72579" y="1027796"/>
            <a:ext cx="9205200" cy="5191200"/>
          </a:xfrm>
        </p:spPr>
        <p:txBody>
          <a:bodyPr>
            <a:normAutofit/>
          </a:bodyPr>
          <a:lstStyle/>
          <a:p>
            <a:pPr marL="0">
              <a:spcBef>
                <a:spcPts val="0"/>
              </a:spcBef>
              <a:defRPr/>
            </a:pPr>
            <a:r>
              <a:rPr lang="de-DE" b="1" dirty="0">
                <a:solidFill>
                  <a:prstClr val="black"/>
                </a:solidFill>
                <a:latin typeface="Calibri"/>
              </a:rPr>
              <a:t>Grundflächenberechnung</a:t>
            </a:r>
            <a:endParaRPr lang="de-DE" sz="500" b="1" dirty="0">
              <a:solidFill>
                <a:prstClr val="black"/>
              </a:solidFill>
              <a:latin typeface="Calibri"/>
            </a:endParaRPr>
          </a:p>
          <a:p>
            <a:pPr marL="0">
              <a:spcBef>
                <a:spcPts val="0"/>
              </a:spcBef>
              <a:defRPr/>
            </a:pPr>
            <a:r>
              <a:rPr lang="de-DE" sz="1300" dirty="0">
                <a:solidFill>
                  <a:prstClr val="black"/>
                </a:solidFill>
                <a:latin typeface="Calibri"/>
              </a:rPr>
              <a:t>Um die Mantelfläche oder Oberfläche von mathematischen Körpern berechnen zu können, solltest du die Formeln zur Flächenberechnung verschiedener Figuren anwenden können.</a:t>
            </a:r>
          </a:p>
          <a:p>
            <a:pPr marL="0" algn="just">
              <a:spcBef>
                <a:spcPts val="0"/>
              </a:spcBef>
              <a:defRPr/>
            </a:pPr>
            <a:endParaRPr lang="de-DE" sz="1300" dirty="0">
              <a:solidFill>
                <a:prstClr val="black"/>
              </a:solidFill>
              <a:latin typeface="Calibri"/>
            </a:endParaRPr>
          </a:p>
          <a:p>
            <a:pPr marL="0" algn="just">
              <a:spcBef>
                <a:spcPts val="0"/>
              </a:spcBef>
              <a:defRPr/>
            </a:pPr>
            <a:endParaRPr lang="de-DE" sz="1300" dirty="0">
              <a:solidFill>
                <a:prstClr val="black"/>
              </a:solidFill>
              <a:latin typeface="Calibri"/>
            </a:endParaRPr>
          </a:p>
          <a:p>
            <a:pPr marL="0" algn="just">
              <a:spcBef>
                <a:spcPts val="0"/>
              </a:spcBef>
              <a:defRPr/>
            </a:pPr>
            <a:endParaRPr lang="de-DE" sz="1300" dirty="0">
              <a:solidFill>
                <a:prstClr val="black"/>
              </a:solidFill>
              <a:latin typeface="Calibri"/>
            </a:endParaRPr>
          </a:p>
          <a:p>
            <a:pPr marL="0" algn="just">
              <a:spcBef>
                <a:spcPts val="0"/>
              </a:spcBef>
              <a:defRPr/>
            </a:pPr>
            <a:endParaRPr lang="de-DE" sz="1300" dirty="0">
              <a:solidFill>
                <a:prstClr val="black"/>
              </a:solidFill>
              <a:latin typeface="Calibri"/>
            </a:endParaRPr>
          </a:p>
          <a:p>
            <a:pPr marL="0" algn="just">
              <a:spcBef>
                <a:spcPts val="0"/>
              </a:spcBef>
              <a:defRPr/>
            </a:pPr>
            <a:endParaRPr lang="de-DE" sz="1300"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a:p>
            <a:pPr marL="0" algn="just">
              <a:spcBef>
                <a:spcPts val="0"/>
              </a:spcBef>
              <a:defRPr/>
            </a:pPr>
            <a:endParaRPr lang="de-DE" sz="1300" b="1" dirty="0">
              <a:solidFill>
                <a:prstClr val="black"/>
              </a:solidFill>
              <a:latin typeface="Calibri"/>
            </a:endParaRP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Grundflächenberechnung</a:t>
            </a:r>
          </a:p>
        </p:txBody>
      </p:sp>
      <mc:AlternateContent xmlns:mc="http://schemas.openxmlformats.org/markup-compatibility/2006" xmlns:a14="http://schemas.microsoft.com/office/drawing/2010/main">
        <mc:Choice Requires="a14">
          <p:graphicFrame>
            <p:nvGraphicFramePr>
              <p:cNvPr id="7" name="Tabelle 6">
                <a:extLst>
                  <a:ext uri="{FF2B5EF4-FFF2-40B4-BE49-F238E27FC236}">
                    <a16:creationId xmlns:a16="http://schemas.microsoft.com/office/drawing/2014/main" id="{F4A1DF47-921C-D58E-E93F-433F108F06E2}"/>
                  </a:ext>
                </a:extLst>
              </p:cNvPr>
              <p:cNvGraphicFramePr>
                <a:graphicFrameLocks noGrp="1"/>
              </p:cNvGraphicFramePr>
              <p:nvPr>
                <p:extLst>
                  <p:ext uri="{D42A27DB-BD31-4B8C-83A1-F6EECF244321}">
                    <p14:modId xmlns:p14="http://schemas.microsoft.com/office/powerpoint/2010/main" val="2837213785"/>
                  </p:ext>
                </p:extLst>
              </p:nvPr>
            </p:nvGraphicFramePr>
            <p:xfrm>
              <a:off x="146213" y="1856870"/>
              <a:ext cx="8742852" cy="4175340"/>
            </p:xfrm>
            <a:graphic>
              <a:graphicData uri="http://schemas.openxmlformats.org/drawingml/2006/table">
                <a:tbl>
                  <a:tblPr firstRow="1" bandRow="1">
                    <a:tableStyleId>{5C22544A-7EE6-4342-B048-85BDC9FD1C3A}</a:tableStyleId>
                  </a:tblPr>
                  <a:tblGrid>
                    <a:gridCol w="4371426">
                      <a:extLst>
                        <a:ext uri="{9D8B030D-6E8A-4147-A177-3AD203B41FA5}">
                          <a16:colId xmlns:a16="http://schemas.microsoft.com/office/drawing/2014/main" val="960272410"/>
                        </a:ext>
                      </a:extLst>
                    </a:gridCol>
                    <a:gridCol w="4371426">
                      <a:extLst>
                        <a:ext uri="{9D8B030D-6E8A-4147-A177-3AD203B41FA5}">
                          <a16:colId xmlns:a16="http://schemas.microsoft.com/office/drawing/2014/main" val="3279051959"/>
                        </a:ext>
                      </a:extLst>
                    </a:gridCol>
                  </a:tblGrid>
                  <a:tr h="527264">
                    <a:tc>
                      <a:txBody>
                        <a:bodyPr/>
                        <a:lstStyle/>
                        <a:p>
                          <a:r>
                            <a:rPr lang="de-DE" sz="1500" dirty="0"/>
                            <a:t>Flächeninhalt eines Dreiecks</a:t>
                          </a:r>
                        </a:p>
                      </a:txBody>
                      <a:tcPr marL="74295" marR="74295" marT="37148" marB="37148"/>
                    </a:tc>
                    <a:tc>
                      <a:txBody>
                        <a:bodyPr/>
                        <a:lstStyle/>
                        <a:p>
                          <a:r>
                            <a:rPr lang="de-DE" sz="1500" dirty="0"/>
                            <a:t>Fläche (und Umfang) des Kreises</a:t>
                          </a:r>
                        </a:p>
                      </a:txBody>
                      <a:tcPr marL="74295" marR="74295" marT="37148" marB="37148"/>
                    </a:tc>
                    <a:extLst>
                      <a:ext uri="{0D108BD9-81ED-4DB2-BD59-A6C34878D82A}">
                        <a16:rowId xmlns:a16="http://schemas.microsoft.com/office/drawing/2014/main" val="1811882382"/>
                      </a:ext>
                    </a:extLst>
                  </a:tr>
                  <a:tr h="3394165">
                    <a:tc>
                      <a:txBody>
                        <a:bodyPr/>
                        <a:lstStyle/>
                        <a:p>
                          <a:pPr marL="0" indent="0" algn="just">
                            <a:lnSpc>
                              <a:spcPct val="100000"/>
                            </a:lnSpc>
                            <a:spcBef>
                              <a:spcPts val="0"/>
                            </a:spcBef>
                            <a:buNone/>
                            <a:defRPr/>
                          </a:pPr>
                          <a:r>
                            <a:rPr lang="de-DE" sz="1300" dirty="0">
                              <a:solidFill>
                                <a:prstClr val="black"/>
                              </a:solidFill>
                              <a:latin typeface="+mn-lt"/>
                            </a:rPr>
                            <a:t>Um den Flächeninhalt eines Dreiecks zu berechnen, benötigst du die Längen der Grundseite sowie der zugehörigen Höhe. Die Höhe steht in einem rechten Winkel auf der Grundseite. F</a:t>
                          </a:r>
                          <a14:m>
                            <m:oMath xmlns:m="http://schemas.openxmlformats.org/officeDocument/2006/math">
                              <m:r>
                                <m:rPr>
                                  <m:sty m:val="p"/>
                                </m:rPr>
                                <a:rPr lang="de-DE" sz="1300" b="0" i="0" smtClean="0">
                                  <a:latin typeface="Cambria Math" panose="02040503050406030204" pitchFamily="18" charset="0"/>
                                </a:rPr>
                                <m:t>ormel</m:t>
                              </m:r>
                              <m:r>
                                <a:rPr lang="de-DE" sz="1300" b="0" i="0" smtClean="0">
                                  <a:latin typeface="Cambria Math" panose="02040503050406030204" pitchFamily="18" charset="0"/>
                                </a:rPr>
                                <m:t>: </m:t>
                              </m:r>
                              <m:sSub>
                                <m:sSubPr>
                                  <m:ctrlPr>
                                    <a:rPr lang="de-DE" sz="1300" b="0" i="1" smtClean="0">
                                      <a:latin typeface="Cambria Math" panose="02040503050406030204" pitchFamily="18" charset="0"/>
                                    </a:rPr>
                                  </m:ctrlPr>
                                </m:sSubPr>
                                <m:e>
                                  <m:r>
                                    <a:rPr lang="de-DE" sz="1300" b="0" i="1" smtClean="0">
                                      <a:latin typeface="Cambria Math" panose="02040503050406030204" pitchFamily="18" charset="0"/>
                                    </a:rPr>
                                    <m:t>𝐴</m:t>
                                  </m:r>
                                </m:e>
                                <m:sub>
                                  <m:r>
                                    <a:rPr lang="de-DE" sz="1300" b="0" i="1" smtClean="0">
                                      <a:latin typeface="Cambria Math" panose="02040503050406030204" pitchFamily="18" charset="0"/>
                                    </a:rPr>
                                    <m:t>𝐷𝑟𝑒𝑖𝑒𝑐𝑘</m:t>
                                  </m:r>
                                </m:sub>
                              </m:sSub>
                              <m:r>
                                <a:rPr lang="de-DE" sz="1300" b="0" i="1" smtClean="0">
                                  <a:latin typeface="Cambria Math" panose="02040503050406030204" pitchFamily="18" charset="0"/>
                                </a:rPr>
                                <m:t>=</m:t>
                              </m:r>
                              <m:f>
                                <m:fPr>
                                  <m:ctrlPr>
                                    <a:rPr lang="de-DE" sz="1300" b="0" i="1" smtClean="0">
                                      <a:latin typeface="Cambria Math" panose="02040503050406030204" pitchFamily="18" charset="0"/>
                                    </a:rPr>
                                  </m:ctrlPr>
                                </m:fPr>
                                <m:num>
                                  <m:r>
                                    <a:rPr lang="de-DE" sz="1300" b="0" i="1" smtClean="0">
                                      <a:solidFill>
                                        <a:srgbClr val="0070C0"/>
                                      </a:solidFill>
                                      <a:latin typeface="Cambria Math" panose="02040503050406030204" pitchFamily="18" charset="0"/>
                                    </a:rPr>
                                    <m:t>𝑔</m:t>
                                  </m:r>
                                  <m:r>
                                    <a:rPr lang="de-DE" sz="1300" i="1">
                                      <a:latin typeface="Cambria Math" panose="02040503050406030204" pitchFamily="18" charset="0"/>
                                      <a:ea typeface="Cambria Math" panose="02040503050406030204" pitchFamily="18" charset="0"/>
                                    </a:rPr>
                                    <m:t>∙</m:t>
                                  </m:r>
                                  <m:r>
                                    <a:rPr lang="de-DE" sz="1300" b="0" i="1" smtClean="0">
                                      <a:solidFill>
                                        <a:schemeClr val="accent6">
                                          <a:lumMod val="75000"/>
                                        </a:schemeClr>
                                      </a:solidFill>
                                      <a:latin typeface="Cambria Math" panose="02040503050406030204" pitchFamily="18" charset="0"/>
                                      <a:ea typeface="Cambria Math" panose="02040503050406030204" pitchFamily="18" charset="0"/>
                                    </a:rPr>
                                    <m:t>h</m:t>
                                  </m:r>
                                </m:num>
                                <m:den>
                                  <m:r>
                                    <a:rPr lang="de-DE" sz="1300" b="0" i="1" smtClean="0">
                                      <a:latin typeface="Cambria Math" panose="02040503050406030204" pitchFamily="18" charset="0"/>
                                    </a:rPr>
                                    <m:t>2</m:t>
                                  </m:r>
                                </m:den>
                              </m:f>
                            </m:oMath>
                          </a14:m>
                          <a:endParaRPr lang="de-DE" sz="1300" dirty="0"/>
                        </a:p>
                        <a:p>
                          <a:pPr marL="0" indent="0" algn="just">
                            <a:lnSpc>
                              <a:spcPct val="100000"/>
                            </a:lnSpc>
                            <a:spcBef>
                              <a:spcPts val="0"/>
                            </a:spcBef>
                            <a:buNone/>
                            <a:defRPr/>
                          </a:pPr>
                          <a:endParaRPr lang="de-DE" sz="1300" dirty="0"/>
                        </a:p>
                        <a:p>
                          <a:pPr marL="0" indent="0" algn="just">
                            <a:lnSpc>
                              <a:spcPct val="100000"/>
                            </a:lnSpc>
                            <a:spcBef>
                              <a:spcPts val="0"/>
                            </a:spcBef>
                            <a:buNone/>
                            <a:defRPr/>
                          </a:pPr>
                          <a:r>
                            <a:rPr lang="de-DE" sz="1300" dirty="0"/>
                            <a:t>Ein Beispiel: </a:t>
                          </a:r>
                        </a:p>
                        <a:p>
                          <a:pPr marL="0" indent="0" algn="just">
                            <a:lnSpc>
                              <a:spcPct val="100000"/>
                            </a:lnSpc>
                            <a:spcBef>
                              <a:spcPts val="0"/>
                            </a:spcBef>
                            <a:buNone/>
                            <a:defRPr/>
                          </a:pPr>
                          <a:r>
                            <a:rPr lang="de-DE" sz="1300" dirty="0"/>
                            <a:t>Gegeben: g = 3 cm, h = 8 cm</a:t>
                          </a:r>
                        </a:p>
                        <a:p>
                          <a:pPr marL="0" indent="0" algn="just">
                            <a:lnSpc>
                              <a:spcPct val="100000"/>
                            </a:lnSpc>
                            <a:spcBef>
                              <a:spcPts val="0"/>
                            </a:spcBef>
                            <a:buNone/>
                            <a:defRPr/>
                          </a:pPr>
                          <a:r>
                            <a:rPr lang="de-DE" sz="1300" dirty="0"/>
                            <a:t>Gesucht: Fläche A</a:t>
                          </a:r>
                        </a:p>
                        <a:p>
                          <a:pPr marL="0" indent="0" algn="just">
                            <a:lnSpc>
                              <a:spcPct val="100000"/>
                            </a:lnSpc>
                            <a:spcBef>
                              <a:spcPts val="0"/>
                            </a:spcBef>
                            <a:buNone/>
                            <a:defRPr/>
                          </a:pPr>
                          <a:r>
                            <a:rPr lang="de-DE" sz="1300" dirty="0"/>
                            <a:t>Formel: </a:t>
                          </a:r>
                          <a14:m>
                            <m:oMath xmlns:m="http://schemas.openxmlformats.org/officeDocument/2006/math">
                              <m:sSub>
                                <m:sSubPr>
                                  <m:ctrlPr>
                                    <a:rPr lang="de-DE" sz="1300" b="0" i="1" smtClean="0">
                                      <a:latin typeface="Cambria Math" panose="02040503050406030204" pitchFamily="18" charset="0"/>
                                    </a:rPr>
                                  </m:ctrlPr>
                                </m:sSubPr>
                                <m:e>
                                  <m:r>
                                    <a:rPr lang="de-DE" sz="1300" b="0" i="1" smtClean="0">
                                      <a:latin typeface="Cambria Math" panose="02040503050406030204" pitchFamily="18" charset="0"/>
                                    </a:rPr>
                                    <m:t>𝐴</m:t>
                                  </m:r>
                                </m:e>
                                <m:sub>
                                  <m:r>
                                    <a:rPr lang="de-DE" sz="1300" b="0" i="1" smtClean="0">
                                      <a:latin typeface="Cambria Math" panose="02040503050406030204" pitchFamily="18" charset="0"/>
                                    </a:rPr>
                                    <m:t>𝐷𝑟𝑒𝑖𝑒𝑐𝑘</m:t>
                                  </m:r>
                                </m:sub>
                              </m:sSub>
                              <m:r>
                                <a:rPr lang="de-DE" sz="1300" b="0" i="1" smtClean="0">
                                  <a:latin typeface="Cambria Math" panose="02040503050406030204" pitchFamily="18" charset="0"/>
                                </a:rPr>
                                <m:t>=</m:t>
                              </m:r>
                              <m:f>
                                <m:fPr>
                                  <m:ctrlPr>
                                    <a:rPr lang="de-DE" sz="1300" b="0" i="1" smtClean="0">
                                      <a:latin typeface="Cambria Math" panose="02040503050406030204" pitchFamily="18" charset="0"/>
                                    </a:rPr>
                                  </m:ctrlPr>
                                </m:fPr>
                                <m:num>
                                  <m:r>
                                    <a:rPr lang="de-DE" sz="1300" b="0" i="1" smtClean="0">
                                      <a:solidFill>
                                        <a:srgbClr val="0070C0"/>
                                      </a:solidFill>
                                      <a:latin typeface="Cambria Math" panose="02040503050406030204" pitchFamily="18" charset="0"/>
                                    </a:rPr>
                                    <m:t>𝑔</m:t>
                                  </m:r>
                                  <m:r>
                                    <a:rPr lang="de-DE" sz="1300" b="0" i="1">
                                      <a:latin typeface="Cambria Math" panose="02040503050406030204" pitchFamily="18" charset="0"/>
                                      <a:ea typeface="Cambria Math" panose="02040503050406030204" pitchFamily="18" charset="0"/>
                                    </a:rPr>
                                    <m:t>∙</m:t>
                                  </m:r>
                                  <m:r>
                                    <a:rPr lang="de-DE" sz="1300" b="0" i="1" smtClean="0">
                                      <a:solidFill>
                                        <a:schemeClr val="accent6">
                                          <a:lumMod val="75000"/>
                                        </a:schemeClr>
                                      </a:solidFill>
                                      <a:latin typeface="Cambria Math" panose="02040503050406030204" pitchFamily="18" charset="0"/>
                                      <a:ea typeface="Cambria Math" panose="02040503050406030204" pitchFamily="18" charset="0"/>
                                    </a:rPr>
                                    <m:t>h</m:t>
                                  </m:r>
                                </m:num>
                                <m:den>
                                  <m:r>
                                    <a:rPr lang="de-DE" sz="1300" b="0" i="1" smtClean="0">
                                      <a:latin typeface="Cambria Math" panose="02040503050406030204" pitchFamily="18" charset="0"/>
                                    </a:rPr>
                                    <m:t>2</m:t>
                                  </m:r>
                                </m:den>
                              </m:f>
                            </m:oMath>
                          </a14:m>
                          <a:endParaRPr lang="de-DE" sz="1300" b="0" dirty="0"/>
                        </a:p>
                        <a:p>
                          <a:pPr marL="0" indent="0" algn="just">
                            <a:lnSpc>
                              <a:spcPct val="100000"/>
                            </a:lnSpc>
                            <a:spcBef>
                              <a:spcPts val="0"/>
                            </a:spcBef>
                            <a:buNone/>
                            <a:defRPr/>
                          </a:pPr>
                          <a:r>
                            <a:rPr lang="de-DE" sz="1300" dirty="0"/>
                            <a:t>Rechnung: A = </a:t>
                          </a:r>
                          <a14:m>
                            <m:oMath xmlns:m="http://schemas.openxmlformats.org/officeDocument/2006/math">
                              <m:f>
                                <m:fPr>
                                  <m:ctrlPr>
                                    <a:rPr lang="de-DE" sz="1300" b="0" i="1" smtClean="0">
                                      <a:latin typeface="Cambria Math" panose="02040503050406030204" pitchFamily="18" charset="0"/>
                                    </a:rPr>
                                  </m:ctrlPr>
                                </m:fPr>
                                <m:num>
                                  <m:r>
                                    <a:rPr lang="de-DE" sz="1300" b="0" i="1" smtClean="0">
                                      <a:latin typeface="Cambria Math" panose="02040503050406030204" pitchFamily="18" charset="0"/>
                                    </a:rPr>
                                    <m:t>3</m:t>
                                  </m:r>
                                  <m:r>
                                    <a:rPr lang="de-DE" sz="1300" i="1">
                                      <a:latin typeface="Cambria Math" panose="02040503050406030204" pitchFamily="18" charset="0"/>
                                      <a:ea typeface="Cambria Math" panose="02040503050406030204" pitchFamily="18" charset="0"/>
                                    </a:rPr>
                                    <m:t>∙</m:t>
                                  </m:r>
                                  <m:r>
                                    <a:rPr lang="de-DE" sz="1300" b="0" i="1" smtClean="0">
                                      <a:latin typeface="Cambria Math" panose="02040503050406030204" pitchFamily="18" charset="0"/>
                                      <a:ea typeface="Cambria Math" panose="02040503050406030204" pitchFamily="18" charset="0"/>
                                    </a:rPr>
                                    <m:t>8</m:t>
                                  </m:r>
                                </m:num>
                                <m:den>
                                  <m:r>
                                    <a:rPr lang="de-DE" sz="1300" b="0" i="1" smtClean="0">
                                      <a:latin typeface="Cambria Math" panose="02040503050406030204" pitchFamily="18" charset="0"/>
                                    </a:rPr>
                                    <m:t>2</m:t>
                                  </m:r>
                                </m:den>
                              </m:f>
                            </m:oMath>
                          </a14:m>
                          <a:endParaRPr lang="de-DE" sz="1300" dirty="0"/>
                        </a:p>
                        <a:p>
                          <a:pPr marL="0" indent="0" algn="just">
                            <a:lnSpc>
                              <a:spcPct val="100000"/>
                            </a:lnSpc>
                            <a:spcBef>
                              <a:spcPts val="0"/>
                            </a:spcBef>
                            <a:buNone/>
                            <a:defRPr/>
                          </a:pPr>
                          <a:r>
                            <a:rPr lang="de-DE" sz="1300" dirty="0"/>
                            <a:t>A = 12 cm²</a:t>
                          </a:r>
                        </a:p>
                        <a:p>
                          <a:pPr marL="0" indent="0" algn="just">
                            <a:lnSpc>
                              <a:spcPct val="100000"/>
                            </a:lnSpc>
                            <a:spcBef>
                              <a:spcPts val="0"/>
                            </a:spcBef>
                            <a:buNone/>
                            <a:defRPr/>
                          </a:pPr>
                          <a:endParaRPr lang="de-DE" sz="1300" dirty="0"/>
                        </a:p>
                        <a:p>
                          <a:pPr marL="0" indent="0" algn="just">
                            <a:lnSpc>
                              <a:spcPct val="100000"/>
                            </a:lnSpc>
                            <a:spcBef>
                              <a:spcPts val="0"/>
                            </a:spcBef>
                            <a:buNone/>
                            <a:defRPr/>
                          </a:pPr>
                          <a:endParaRPr lang="de-DE" sz="1300" dirty="0"/>
                        </a:p>
                        <a:p>
                          <a:pPr marL="0" indent="0" algn="just">
                            <a:lnSpc>
                              <a:spcPct val="100000"/>
                            </a:lnSpc>
                            <a:spcBef>
                              <a:spcPts val="0"/>
                            </a:spcBef>
                            <a:buNone/>
                            <a:defRPr/>
                          </a:pPr>
                          <a:r>
                            <a:rPr lang="de-DE" sz="1300" dirty="0"/>
                            <a:t>Der Flächeninhalt des Dreiecks beträgt 12 cm² (Quadratzentimeter).</a:t>
                          </a:r>
                        </a:p>
                      </a:txBody>
                      <a:tcPr marL="74295" marR="74295" marT="37148" marB="37148"/>
                    </a:tc>
                    <a:tc>
                      <a:txBody>
                        <a:bodyPr/>
                        <a:lstStyle/>
                        <a:p>
                          <a:pPr marL="0" marR="0" lvl="0" indent="0" algn="just" defTabSz="914400" rtl="0" eaLnBrk="1" fontAlgn="auto" latinLnBrk="0" hangingPunct="1">
                            <a:lnSpc>
                              <a:spcPct val="110000"/>
                            </a:lnSpc>
                            <a:spcBef>
                              <a:spcPts val="0"/>
                            </a:spcBef>
                            <a:spcAft>
                              <a:spcPts val="600"/>
                            </a:spcAft>
                            <a:buClrTx/>
                            <a:buSzTx/>
                            <a:buFontTx/>
                            <a:buNone/>
                            <a:tabLst>
                              <a:tab pos="355600" algn="l"/>
                              <a:tab pos="1168400" algn="l"/>
                            </a:tabLst>
                            <a:defRPr/>
                          </a:pPr>
                          <a:r>
                            <a:rPr kumimoji="0" lang="de-DE" sz="1300" b="0" i="0" u="none" strike="noStrike" kern="1200" cap="none" spc="0" normalizeH="0" baseline="0" noProof="0" dirty="0">
                              <a:ln>
                                <a:noFill/>
                              </a:ln>
                              <a:solidFill>
                                <a:schemeClr val="accent1"/>
                              </a:solidFill>
                              <a:effectLst/>
                              <a:uLnTx/>
                              <a:uFillTx/>
                              <a:latin typeface="+mn-lt"/>
                              <a:ea typeface="+mn-ea"/>
                              <a:cs typeface="+mn-cs"/>
                            </a:rPr>
                            <a:t>Umfang</a:t>
                          </a:r>
                          <a:r>
                            <a:rPr kumimoji="0" lang="de-DE" sz="1300" b="0" i="0" u="none" strike="noStrike" kern="1200" cap="none" spc="0" normalizeH="0" baseline="0" noProof="0" dirty="0">
                              <a:ln>
                                <a:noFill/>
                              </a:ln>
                              <a:solidFill>
                                <a:prstClr val="black"/>
                              </a:solidFill>
                              <a:effectLst/>
                              <a:uLnTx/>
                              <a:uFillTx/>
                              <a:latin typeface="+mn-lt"/>
                              <a:ea typeface="+mn-ea"/>
                              <a:cs typeface="+mn-cs"/>
                            </a:rPr>
                            <a:t> = Durchmesser · Kreiszahl</a:t>
                          </a:r>
                        </a:p>
                        <a:p>
                          <a:pPr marL="0" lvl="0" algn="just" defTabSz="914400">
                            <a:lnSpc>
                              <a:spcPct val="110000"/>
                            </a:lnSpc>
                            <a:spcBef>
                              <a:spcPts val="0"/>
                            </a:spcBef>
                            <a:spcAft>
                              <a:spcPts val="600"/>
                            </a:spcAft>
                            <a:tabLst>
                              <a:tab pos="985838" algn="l"/>
                              <a:tab pos="1431925" algn="l"/>
                            </a:tabLst>
                            <a:defRPr/>
                          </a:pPr>
                          <a:r>
                            <a:rPr kumimoji="0" lang="de-DE" sz="1300" b="0" u="none" strike="noStrike" kern="1200" cap="none" spc="0" normalizeH="0" baseline="0" noProof="0" dirty="0">
                              <a:ln>
                                <a:noFill/>
                              </a:ln>
                              <a:solidFill>
                                <a:prstClr val="black"/>
                              </a:solidFill>
                              <a:effectLst/>
                              <a:uLnTx/>
                              <a:uFillTx/>
                              <a:ea typeface="+mn-ea"/>
                              <a:cs typeface="+mn-cs"/>
                            </a:rPr>
                            <a:t>Formel: </a:t>
                          </a:r>
                          <a14:m>
                            <m:oMath xmlns:m="http://schemas.openxmlformats.org/officeDocument/2006/math">
                              <m:r>
                                <a:rPr kumimoji="0" lang="de-DE" sz="1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𝑢</m:t>
                              </m:r>
                              <m:r>
                                <a:rPr kumimoji="0" lang="de-DE" sz="13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m:t>
                              </m:r>
                              <m:r>
                                <a:rPr lang="de-DE" sz="1300" i="1" smtClean="0">
                                  <a:solidFill>
                                    <a:schemeClr val="tx1"/>
                                  </a:solidFill>
                                  <a:latin typeface="Cambria Math" panose="02040503050406030204" pitchFamily="18" charset="0"/>
                                  <a:ea typeface="Cambria Math" panose="02040503050406030204" pitchFamily="18" charset="0"/>
                                </a:rPr>
                                <m:t>𝜋</m:t>
                              </m:r>
                              <m:r>
                                <a:rPr lang="de-DE" sz="1300" i="1">
                                  <a:solidFill>
                                    <a:schemeClr val="tx1"/>
                                  </a:solidFill>
                                  <a:latin typeface="Cambria Math" panose="02040503050406030204" pitchFamily="18" charset="0"/>
                                </a:rPr>
                                <m:t>⋅</m:t>
                              </m:r>
                              <m:r>
                                <a:rPr lang="de-DE" sz="1300" i="1" smtClean="0">
                                  <a:solidFill>
                                    <a:schemeClr val="tx1"/>
                                  </a:solidFill>
                                  <a:latin typeface="Cambria Math" panose="02040503050406030204" pitchFamily="18" charset="0"/>
                                </a:rPr>
                                <m:t>𝑟</m:t>
                              </m:r>
                            </m:oMath>
                          </a14:m>
                          <a:endParaRPr lang="de-DE" sz="1300" dirty="0">
                            <a:solidFill>
                              <a:schemeClr val="tx1"/>
                            </a:solidFill>
                          </a:endParaRPr>
                        </a:p>
                        <a:p>
                          <a:pPr marL="0" lvl="0" algn="just" defTabSz="914400">
                            <a:lnSpc>
                              <a:spcPct val="110000"/>
                            </a:lnSpc>
                            <a:spcBef>
                              <a:spcPts val="0"/>
                            </a:spcBef>
                            <a:spcAft>
                              <a:spcPts val="600"/>
                            </a:spcAft>
                            <a:tabLst>
                              <a:tab pos="985838" algn="l"/>
                              <a:tab pos="1431925" algn="l"/>
                            </a:tabLst>
                            <a:defRPr/>
                          </a:pPr>
                          <a:r>
                            <a:rPr lang="de-DE" sz="1300" u="sng" dirty="0"/>
                            <a:t>Beispiel 1:</a:t>
                          </a:r>
                          <a:r>
                            <a:rPr lang="de-DE" sz="1300" u="none" dirty="0"/>
                            <a:t> </a:t>
                          </a:r>
                          <a:r>
                            <a:rPr lang="de-DE" sz="1300" dirty="0"/>
                            <a:t>gegeben: r = 10 cm; gesucht: u</a:t>
                          </a:r>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r>
                            <a:rPr lang="de-DE" sz="1300" dirty="0"/>
                            <a:t>Formel: u = </a:t>
                          </a:r>
                          <a14:m>
                            <m:oMath xmlns:m="http://schemas.openxmlformats.org/officeDocument/2006/math">
                              <m:r>
                                <a:rPr lang="de-DE" sz="1300" i="1" smtClean="0">
                                  <a:solidFill>
                                    <a:prstClr val="black"/>
                                  </a:solidFill>
                                  <a:latin typeface="Cambria Math" panose="02040503050406030204" pitchFamily="18" charset="0"/>
                                </a:rPr>
                                <m:t>2⋅</m:t>
                              </m:r>
                              <m:r>
                                <a:rPr lang="de-DE" sz="1300" i="1">
                                  <a:solidFill>
                                    <a:prstClr val="black"/>
                                  </a:solidFill>
                                  <a:latin typeface="Cambria Math" panose="02040503050406030204" pitchFamily="18" charset="0"/>
                                  <a:ea typeface="Cambria Math" panose="02040503050406030204" pitchFamily="18" charset="0"/>
                                </a:rPr>
                                <m:t>𝜋</m:t>
                              </m:r>
                              <m:r>
                                <a:rPr lang="de-DE" sz="1300" i="1" smtClean="0">
                                  <a:solidFill>
                                    <a:prstClr val="black"/>
                                  </a:solidFill>
                                  <a:latin typeface="Cambria Math" panose="02040503050406030204" pitchFamily="18" charset="0"/>
                                </a:rPr>
                                <m:t>∙</m:t>
                              </m:r>
                              <m:r>
                                <a:rPr lang="de-DE" sz="1300" i="1" smtClean="0">
                                  <a:solidFill>
                                    <a:prstClr val="black"/>
                                  </a:solidFill>
                                  <a:latin typeface="Cambria Math" panose="02040503050406030204" pitchFamily="18" charset="0"/>
                                </a:rPr>
                                <m:t>𝑟</m:t>
                              </m:r>
                            </m:oMath>
                          </a14:m>
                          <a:endParaRPr lang="de-DE" sz="1300" dirty="0"/>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r>
                            <a:rPr lang="de-DE" sz="1300" dirty="0"/>
                            <a:t>Rechnung: u = </a:t>
                          </a:r>
                          <a14:m>
                            <m:oMath xmlns:m="http://schemas.openxmlformats.org/officeDocument/2006/math">
                              <m:r>
                                <a:rPr lang="de-DE" sz="1300" i="1" smtClean="0">
                                  <a:solidFill>
                                    <a:prstClr val="black"/>
                                  </a:solidFill>
                                  <a:latin typeface="Cambria Math" panose="02040503050406030204" pitchFamily="18" charset="0"/>
                                </a:rPr>
                                <m:t>2∙</m:t>
                              </m:r>
                              <m:r>
                                <a:rPr lang="de-DE" sz="1300" i="1">
                                  <a:solidFill>
                                    <a:prstClr val="black"/>
                                  </a:solidFill>
                                  <a:latin typeface="Cambria Math" panose="02040503050406030204" pitchFamily="18" charset="0"/>
                                  <a:ea typeface="Cambria Math" panose="02040503050406030204" pitchFamily="18" charset="0"/>
                                </a:rPr>
                                <m:t>𝜋</m:t>
                              </m:r>
                              <m:r>
                                <a:rPr lang="de-DE" sz="1300" i="1" smtClean="0">
                                  <a:solidFill>
                                    <a:prstClr val="black"/>
                                  </a:solidFill>
                                  <a:latin typeface="Cambria Math" panose="02040503050406030204" pitchFamily="18" charset="0"/>
                                </a:rPr>
                                <m:t>∙</m:t>
                              </m:r>
                            </m:oMath>
                          </a14:m>
                          <a:r>
                            <a:rPr lang="de-DE" sz="1300" dirty="0"/>
                            <a:t> 10</a:t>
                          </a:r>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r>
                            <a:rPr lang="de-DE" sz="1300" dirty="0"/>
                            <a:t>                    u = 62,83 cm</a:t>
                          </a:r>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endParaRPr lang="de-DE" sz="500" dirty="0"/>
                        </a:p>
                        <a:p>
                          <a:pPr algn="just">
                            <a:spcAft>
                              <a:spcPts val="600"/>
                            </a:spcAft>
                            <a:tabLst>
                              <a:tab pos="355600" algn="l"/>
                              <a:tab pos="1706563" algn="l"/>
                            </a:tabLst>
                          </a:pPr>
                          <a:r>
                            <a:rPr kumimoji="0" lang="de-DE" sz="1300" b="0" i="0" u="none" strike="noStrike" kern="1200" cap="none" spc="0" normalizeH="0" baseline="0" noProof="0" dirty="0">
                              <a:ln>
                                <a:noFill/>
                              </a:ln>
                              <a:solidFill>
                                <a:schemeClr val="tx1"/>
                              </a:solidFill>
                              <a:effectLst/>
                              <a:uLnTx/>
                              <a:uFillTx/>
                              <a:latin typeface="+mn-lt"/>
                              <a:ea typeface="+mn-ea"/>
                              <a:cs typeface="+mn-cs"/>
                            </a:rPr>
                            <a:t>Flächeninhalt</a:t>
                          </a:r>
                          <a:r>
                            <a:rPr lang="de-DE" sz="1300" dirty="0">
                              <a:solidFill>
                                <a:schemeClr val="tx1"/>
                              </a:solidFill>
                              <a:latin typeface="+mn-lt"/>
                            </a:rPr>
                            <a:t> </a:t>
                          </a:r>
                          <a:r>
                            <a:rPr kumimoji="0" lang="de-DE" sz="1300" b="0" i="0" u="none" strike="noStrike" kern="1200" cap="none" spc="0" normalizeH="0" baseline="0" noProof="0" dirty="0">
                              <a:ln>
                                <a:noFill/>
                              </a:ln>
                              <a:solidFill>
                                <a:schemeClr val="tx1"/>
                              </a:solidFill>
                              <a:effectLst/>
                              <a:uLnTx/>
                              <a:uFillTx/>
                              <a:latin typeface="+mn-lt"/>
                              <a:ea typeface="+mn-ea"/>
                              <a:cs typeface="+mn-cs"/>
                            </a:rPr>
                            <a:t>= Kreiszahl · Radius zum Quadrat</a:t>
                          </a:r>
                        </a:p>
                        <a:p>
                          <a:pPr algn="just">
                            <a:spcAft>
                              <a:spcPts val="600"/>
                            </a:spcAft>
                            <a:tabLst>
                              <a:tab pos="355600" algn="l"/>
                              <a:tab pos="1706563" algn="l"/>
                            </a:tabLst>
                          </a:pPr>
                          <a:r>
                            <a:rPr kumimoji="0" lang="de-DE" sz="1300" b="0" u="none" strike="noStrike" kern="1200" cap="none" spc="0" normalizeH="0" baseline="0" noProof="0" dirty="0">
                              <a:ln>
                                <a:noFill/>
                              </a:ln>
                              <a:solidFill>
                                <a:schemeClr val="tx1"/>
                              </a:solidFill>
                              <a:effectLst/>
                              <a:uLnTx/>
                              <a:uFillTx/>
                              <a:cs typeface="+mn-cs"/>
                            </a:rPr>
                            <a:t>Formel: </a:t>
                          </a:r>
                          <a14:m>
                            <m:oMath xmlns:m="http://schemas.openxmlformats.org/officeDocument/2006/math">
                              <m:r>
                                <a:rPr kumimoji="0" lang="de-DE" sz="13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𝐴</m:t>
                              </m:r>
                              <m:r>
                                <a:rPr kumimoji="0" lang="de-DE" sz="13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de-DE" sz="13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𝜋</m:t>
                              </m:r>
                              <m:r>
                                <a:rPr kumimoji="0" lang="de-DE" sz="13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m:t>
                              </m:r>
                              <m:sSup>
                                <m:sSupPr>
                                  <m:ctrlPr>
                                    <a:rPr kumimoji="0" lang="de-DE" sz="13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ctrlPr>
                                </m:sSupPr>
                                <m:e>
                                  <m:r>
                                    <a:rPr kumimoji="0" lang="de-DE" sz="13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𝑟</m:t>
                                  </m:r>
                                </m:e>
                                <m:sup>
                                  <m:r>
                                    <a:rPr kumimoji="0" lang="de-DE" sz="13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2</m:t>
                                  </m:r>
                                </m:sup>
                              </m:sSup>
                            </m:oMath>
                          </a14:m>
                          <a:endParaRPr lang="de-DE" sz="1300" dirty="0">
                            <a:solidFill>
                              <a:schemeClr val="tx1"/>
                            </a:solidFill>
                          </a:endParaRPr>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r>
                            <a:rPr lang="de-DE" sz="1300" u="sng" dirty="0"/>
                            <a:t>Beispiel 2:</a:t>
                          </a:r>
                          <a:r>
                            <a:rPr lang="de-DE" sz="1300" u="none" dirty="0"/>
                            <a:t> </a:t>
                          </a:r>
                          <a:r>
                            <a:rPr lang="de-DE" sz="1300" dirty="0"/>
                            <a:t>gegeben: r = 10 cm; gesucht: A</a:t>
                          </a:r>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r>
                            <a:rPr lang="de-DE" sz="1300" dirty="0"/>
                            <a:t>Formel: </a:t>
                          </a:r>
                          <a14:m>
                            <m:oMath xmlns:m="http://schemas.openxmlformats.org/officeDocument/2006/math">
                              <m:r>
                                <a:rPr kumimoji="0" lang="de-DE" sz="1300" b="0" i="1" u="none" strike="noStrike" kern="1200" cap="none" spc="0" normalizeH="0" baseline="0" noProof="0" smtClean="0">
                                  <a:ln>
                                    <a:noFill/>
                                  </a:ln>
                                  <a:solidFill>
                                    <a:schemeClr val="accent3">
                                      <a:lumMod val="75000"/>
                                    </a:schemeClr>
                                  </a:solidFill>
                                  <a:effectLst/>
                                  <a:uLnTx/>
                                  <a:uFillTx/>
                                  <a:latin typeface="Cambria Math" panose="02040503050406030204" pitchFamily="18" charset="0"/>
                                  <a:cs typeface="+mn-cs"/>
                                </a:rPr>
                                <m:t>𝐴</m:t>
                              </m:r>
                              <m:r>
                                <a:rPr kumimoji="0" lang="de-DE" sz="13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de-DE" sz="13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3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3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3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de-DE" sz="13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endParaRPr lang="de-DE" sz="1300" dirty="0"/>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r>
                            <a:rPr lang="de-DE" sz="1300" dirty="0"/>
                            <a:t>Rechnung: A = </a:t>
                          </a:r>
                          <a14:m>
                            <m:oMath xmlns:m="http://schemas.openxmlformats.org/officeDocument/2006/math">
                              <m:r>
                                <a:rPr kumimoji="0" lang="de-DE" sz="13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3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3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3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de-DE" sz="13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endParaRPr kumimoji="0" lang="de-DE" sz="1300" b="0" u="none" strike="noStrike" kern="1200" cap="none" spc="0" normalizeH="0" baseline="0" noProof="0" dirty="0">
                            <a:ln>
                              <a:noFill/>
                            </a:ln>
                            <a:solidFill>
                              <a:prstClr val="black"/>
                            </a:solidFill>
                            <a:effectLst/>
                            <a:uLnTx/>
                            <a:uFillTx/>
                            <a:ea typeface="Cambria Math" panose="02040503050406030204" pitchFamily="18" charset="0"/>
                            <a:cs typeface="+mn-cs"/>
                          </a:endParaRPr>
                        </a:p>
                        <a:p>
                          <a:pPr marL="0" marR="0" lvl="0" indent="0" algn="just" defTabSz="914400" rtl="0" eaLnBrk="1" fontAlgn="auto" latinLnBrk="0" hangingPunct="1">
                            <a:lnSpc>
                              <a:spcPct val="110000"/>
                            </a:lnSpc>
                            <a:spcBef>
                              <a:spcPts val="0"/>
                            </a:spcBef>
                            <a:spcAft>
                              <a:spcPts val="600"/>
                            </a:spcAft>
                            <a:buClrTx/>
                            <a:buSzTx/>
                            <a:buFontTx/>
                            <a:buNone/>
                            <a:tabLst>
                              <a:tab pos="985838" algn="l"/>
                              <a:tab pos="1431925" algn="l"/>
                            </a:tabLst>
                            <a:defRPr/>
                          </a:pPr>
                          <a:r>
                            <a:rPr lang="de-DE" sz="1300" dirty="0"/>
                            <a:t>A = 314,16 cm²</a:t>
                          </a:r>
                        </a:p>
                      </a:txBody>
                      <a:tcPr marL="74295" marR="74295" marT="37148" marB="37148"/>
                    </a:tc>
                    <a:extLst>
                      <a:ext uri="{0D108BD9-81ED-4DB2-BD59-A6C34878D82A}">
                        <a16:rowId xmlns:a16="http://schemas.microsoft.com/office/drawing/2014/main" val="3566631424"/>
                      </a:ext>
                    </a:extLst>
                  </a:tr>
                </a:tbl>
              </a:graphicData>
            </a:graphic>
          </p:graphicFrame>
        </mc:Choice>
        <mc:Fallback xmlns="">
          <p:graphicFrame>
            <p:nvGraphicFramePr>
              <p:cNvPr id="7" name="Tabelle 6">
                <a:extLst>
                  <a:ext uri="{FF2B5EF4-FFF2-40B4-BE49-F238E27FC236}">
                    <a16:creationId xmlns:a16="http://schemas.microsoft.com/office/drawing/2014/main" id="{F4A1DF47-921C-D58E-E93F-433F108F06E2}"/>
                  </a:ext>
                </a:extLst>
              </p:cNvPr>
              <p:cNvGraphicFramePr>
                <a:graphicFrameLocks noGrp="1"/>
              </p:cNvGraphicFramePr>
              <p:nvPr>
                <p:extLst>
                  <p:ext uri="{D42A27DB-BD31-4B8C-83A1-F6EECF244321}">
                    <p14:modId xmlns:p14="http://schemas.microsoft.com/office/powerpoint/2010/main" val="2837213785"/>
                  </p:ext>
                </p:extLst>
              </p:nvPr>
            </p:nvGraphicFramePr>
            <p:xfrm>
              <a:off x="146213" y="1856870"/>
              <a:ext cx="8742852" cy="4164418"/>
            </p:xfrm>
            <a:graphic>
              <a:graphicData uri="http://schemas.openxmlformats.org/drawingml/2006/table">
                <a:tbl>
                  <a:tblPr firstRow="1" bandRow="1">
                    <a:tableStyleId>{5C22544A-7EE6-4342-B048-85BDC9FD1C3A}</a:tableStyleId>
                  </a:tblPr>
                  <a:tblGrid>
                    <a:gridCol w="4371426">
                      <a:extLst>
                        <a:ext uri="{9D8B030D-6E8A-4147-A177-3AD203B41FA5}">
                          <a16:colId xmlns:a16="http://schemas.microsoft.com/office/drawing/2014/main" val="960272410"/>
                        </a:ext>
                      </a:extLst>
                    </a:gridCol>
                    <a:gridCol w="4371426">
                      <a:extLst>
                        <a:ext uri="{9D8B030D-6E8A-4147-A177-3AD203B41FA5}">
                          <a16:colId xmlns:a16="http://schemas.microsoft.com/office/drawing/2014/main" val="3279051959"/>
                        </a:ext>
                      </a:extLst>
                    </a:gridCol>
                  </a:tblGrid>
                  <a:tr h="527264">
                    <a:tc>
                      <a:txBody>
                        <a:bodyPr/>
                        <a:lstStyle/>
                        <a:p>
                          <a:r>
                            <a:rPr lang="de-DE" sz="1500" dirty="0"/>
                            <a:t>Flächeninhalt eines Dreiecks</a:t>
                          </a:r>
                        </a:p>
                      </a:txBody>
                      <a:tcPr marL="74295" marR="74295" marT="37148" marB="37148"/>
                    </a:tc>
                    <a:tc>
                      <a:txBody>
                        <a:bodyPr/>
                        <a:lstStyle/>
                        <a:p>
                          <a:r>
                            <a:rPr lang="de-DE" sz="1500" dirty="0"/>
                            <a:t>Fläche (und Umfang) des Kreises</a:t>
                          </a:r>
                        </a:p>
                      </a:txBody>
                      <a:tcPr marL="74295" marR="74295" marT="37148" marB="37148"/>
                    </a:tc>
                    <a:extLst>
                      <a:ext uri="{0D108BD9-81ED-4DB2-BD59-A6C34878D82A}">
                        <a16:rowId xmlns:a16="http://schemas.microsoft.com/office/drawing/2014/main" val="1811882382"/>
                      </a:ext>
                    </a:extLst>
                  </a:tr>
                  <a:tr h="3637154">
                    <a:tc>
                      <a:txBody>
                        <a:bodyPr/>
                        <a:lstStyle/>
                        <a:p>
                          <a:endParaRPr lang="de-DE"/>
                        </a:p>
                      </a:txBody>
                      <a:tcPr marL="74295" marR="74295" marT="37148" marB="37148">
                        <a:blipFill>
                          <a:blip r:embed="rId3"/>
                          <a:stretch>
                            <a:fillRect l="-290" t="-15331" r="-100580" b="-1742"/>
                          </a:stretch>
                        </a:blipFill>
                      </a:tcPr>
                    </a:tc>
                    <a:tc>
                      <a:txBody>
                        <a:bodyPr/>
                        <a:lstStyle/>
                        <a:p>
                          <a:endParaRPr lang="de-DE"/>
                        </a:p>
                      </a:txBody>
                      <a:tcPr marL="74295" marR="74295" marT="37148" marB="37148">
                        <a:blipFill>
                          <a:blip r:embed="rId3"/>
                          <a:stretch>
                            <a:fillRect l="-100581" t="-15331" r="-872" b="-1742"/>
                          </a:stretch>
                        </a:blipFill>
                      </a:tcPr>
                    </a:tc>
                    <a:extLst>
                      <a:ext uri="{0D108BD9-81ED-4DB2-BD59-A6C34878D82A}">
                        <a16:rowId xmlns:a16="http://schemas.microsoft.com/office/drawing/2014/main" val="3566631424"/>
                      </a:ext>
                    </a:extLst>
                  </a:tr>
                </a:tbl>
              </a:graphicData>
            </a:graphic>
          </p:graphicFrame>
        </mc:Fallback>
      </mc:AlternateContent>
      <p:pic>
        <p:nvPicPr>
          <p:cNvPr id="9" name="Grafik 8">
            <a:extLst>
              <a:ext uri="{FF2B5EF4-FFF2-40B4-BE49-F238E27FC236}">
                <a16:creationId xmlns:a16="http://schemas.microsoft.com/office/drawing/2014/main" id="{3AF112FB-58FA-49BD-ADA8-CCF55F52A6E9}"/>
              </a:ext>
            </a:extLst>
          </p:cNvPr>
          <p:cNvPicPr>
            <a:picLocks noChangeAspect="1"/>
          </p:cNvPicPr>
          <p:nvPr/>
        </p:nvPicPr>
        <p:blipFill rotWithShape="1">
          <a:blip r:embed="rId4"/>
          <a:srcRect t="5660" b="2528"/>
          <a:stretch/>
        </p:blipFill>
        <p:spPr>
          <a:xfrm>
            <a:off x="2288704" y="3509115"/>
            <a:ext cx="2025037" cy="1579904"/>
          </a:xfrm>
          <a:prstGeom prst="rect">
            <a:avLst/>
          </a:prstGeom>
        </p:spPr>
      </p:pic>
      <p:grpSp>
        <p:nvGrpSpPr>
          <p:cNvPr id="12" name="Gruppieren 11">
            <a:extLst>
              <a:ext uri="{FF2B5EF4-FFF2-40B4-BE49-F238E27FC236}">
                <a16:creationId xmlns:a16="http://schemas.microsoft.com/office/drawing/2014/main" id="{2C1FD5DD-1054-CEF1-EB92-B0D882EF0E38}"/>
              </a:ext>
            </a:extLst>
          </p:cNvPr>
          <p:cNvGrpSpPr/>
          <p:nvPr/>
        </p:nvGrpSpPr>
        <p:grpSpPr>
          <a:xfrm>
            <a:off x="7545556" y="4666053"/>
            <a:ext cx="1340413" cy="1202097"/>
            <a:chOff x="6677204" y="4997554"/>
            <a:chExt cx="1296000" cy="1296000"/>
          </a:xfrm>
        </p:grpSpPr>
        <p:sp>
          <p:nvSpPr>
            <p:cNvPr id="13" name="Ellipse 12">
              <a:extLst>
                <a:ext uri="{FF2B5EF4-FFF2-40B4-BE49-F238E27FC236}">
                  <a16:creationId xmlns:a16="http://schemas.microsoft.com/office/drawing/2014/main" id="{05E709F8-81D1-B524-83E3-0E872BEFA6EE}"/>
                </a:ext>
              </a:extLst>
            </p:cNvPr>
            <p:cNvSpPr>
              <a:spLocks noChangeAspect="1"/>
            </p:cNvSpPr>
            <p:nvPr/>
          </p:nvSpPr>
          <p:spPr>
            <a:xfrm>
              <a:off x="6677204" y="4997554"/>
              <a:ext cx="1296000" cy="1296000"/>
            </a:xfrm>
            <a:prstGeom prst="ellipse">
              <a:avLst/>
            </a:prstGeom>
            <a:solidFill>
              <a:schemeClr val="accent3">
                <a:lumMod val="40000"/>
                <a:lumOff val="60000"/>
              </a:schemeClr>
            </a:solidFill>
            <a:ln w="63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63">
                <a:solidFill>
                  <a:schemeClr val="accent3">
                    <a:lumMod val="75000"/>
                  </a:schemeClr>
                </a:solidFill>
              </a:endParaRP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5279914-BEB2-2817-AD93-233138D9F2F8}"/>
                    </a:ext>
                  </a:extLst>
                </p:cNvPr>
                <p:cNvSpPr txBox="1"/>
                <p:nvPr/>
              </p:nvSpPr>
              <p:spPr>
                <a:xfrm>
                  <a:off x="6945378" y="5501396"/>
                  <a:ext cx="798018" cy="242712"/>
                </a:xfrm>
                <a:prstGeom prst="rect">
                  <a:avLst/>
                </a:prstGeom>
                <a:noFill/>
                <a:ln>
                  <a:noFill/>
                </a:ln>
                <a:effectLst>
                  <a:glow>
                    <a:schemeClr val="bg1"/>
                  </a:glow>
                </a:effectLst>
              </p:spPr>
              <p:txBody>
                <a:bodyPr wrap="square" lIns="0" tIns="0" rIns="29250" bIns="0" rtlCol="0">
                  <a:spAutoFit/>
                </a:bodyPr>
                <a:lstStyle/>
                <a:p>
                  <a:pPr algn="ctr"/>
                  <a14:m>
                    <m:oMathPara xmlns:m="http://schemas.openxmlformats.org/officeDocument/2006/math">
                      <m:oMathParaPr>
                        <m:jc m:val="center"/>
                      </m:oMathParaPr>
                      <m:oMath xmlns:m="http://schemas.openxmlformats.org/officeDocument/2006/math">
                        <m:r>
                          <a:rPr lang="de-DE" sz="1463" i="1">
                            <a:effectLst>
                              <a:glow rad="127000">
                                <a:schemeClr val="bg1">
                                  <a:alpha val="80000"/>
                                </a:schemeClr>
                              </a:glow>
                            </a:effectLst>
                            <a:latin typeface="Cambria Math" panose="02040503050406030204" pitchFamily="18" charset="0"/>
                          </a:rPr>
                          <m:t>𝜋</m:t>
                        </m:r>
                        <m:r>
                          <a:rPr lang="de-DE" sz="1463" i="1">
                            <a:effectLst>
                              <a:glow rad="127000">
                                <a:schemeClr val="bg1">
                                  <a:alpha val="80000"/>
                                </a:schemeClr>
                              </a:glow>
                            </a:effectLst>
                            <a:latin typeface="Cambria Math" panose="02040503050406030204" pitchFamily="18" charset="0"/>
                          </a:rPr>
                          <m:t>⋅</m:t>
                        </m:r>
                        <m:sSup>
                          <m:sSupPr>
                            <m:ctrlPr>
                              <a:rPr lang="de-DE" sz="1463" i="1">
                                <a:effectLst>
                                  <a:glow rad="127000">
                                    <a:schemeClr val="bg1">
                                      <a:alpha val="80000"/>
                                    </a:schemeClr>
                                  </a:glow>
                                </a:effectLst>
                                <a:latin typeface="Cambria Math" panose="02040503050406030204" pitchFamily="18" charset="0"/>
                              </a:rPr>
                            </m:ctrlPr>
                          </m:sSupPr>
                          <m:e>
                            <m:r>
                              <a:rPr lang="de-DE" sz="1463" i="1">
                                <a:effectLst>
                                  <a:glow rad="127000">
                                    <a:schemeClr val="bg1">
                                      <a:alpha val="80000"/>
                                    </a:schemeClr>
                                  </a:glow>
                                </a:effectLst>
                                <a:latin typeface="Cambria Math" panose="02040503050406030204" pitchFamily="18" charset="0"/>
                              </a:rPr>
                              <m:t>𝑟</m:t>
                            </m:r>
                          </m:e>
                          <m:sup>
                            <m:r>
                              <a:rPr lang="de-DE" sz="1463" i="1">
                                <a:effectLst>
                                  <a:glow rad="127000">
                                    <a:schemeClr val="bg1">
                                      <a:alpha val="80000"/>
                                    </a:schemeClr>
                                  </a:glow>
                                </a:effectLst>
                                <a:latin typeface="Cambria Math" panose="02040503050406030204" pitchFamily="18" charset="0"/>
                              </a:rPr>
                              <m:t>2</m:t>
                            </m:r>
                          </m:sup>
                        </m:sSup>
                      </m:oMath>
                    </m:oMathPara>
                  </a14:m>
                  <a:endParaRPr lang="de-DE" sz="1463" dirty="0">
                    <a:effectLst>
                      <a:glow rad="127000">
                        <a:schemeClr val="bg1">
                          <a:alpha val="80000"/>
                        </a:schemeClr>
                      </a:glow>
                    </a:effectLst>
                  </a:endParaRPr>
                </a:p>
              </p:txBody>
            </p:sp>
          </mc:Choice>
          <mc:Fallback xmlns="">
            <p:sp>
              <p:nvSpPr>
                <p:cNvPr id="14" name="Textfeld 13">
                  <a:extLst>
                    <a:ext uri="{FF2B5EF4-FFF2-40B4-BE49-F238E27FC236}">
                      <a16:creationId xmlns:a16="http://schemas.microsoft.com/office/drawing/2014/main" id="{85279914-BEB2-2817-AD93-233138D9F2F8}"/>
                    </a:ext>
                  </a:extLst>
                </p:cNvPr>
                <p:cNvSpPr txBox="1">
                  <a:spLocks noRot="1" noChangeAspect="1" noMove="1" noResize="1" noEditPoints="1" noAdjustHandles="1" noChangeArrowheads="1" noChangeShapeType="1" noTextEdit="1"/>
                </p:cNvSpPr>
                <p:nvPr/>
              </p:nvSpPr>
              <p:spPr>
                <a:xfrm>
                  <a:off x="6945378" y="5501396"/>
                  <a:ext cx="798018" cy="242712"/>
                </a:xfrm>
                <a:prstGeom prst="rect">
                  <a:avLst/>
                </a:prstGeom>
                <a:blipFill>
                  <a:blip r:embed="rId6"/>
                  <a:stretch>
                    <a:fillRect t="-18919" b="-16216"/>
                  </a:stretch>
                </a:blipFill>
                <a:ln>
                  <a:noFill/>
                </a:ln>
                <a:effectLst>
                  <a:glow>
                    <a:schemeClr val="bg1"/>
                  </a:glow>
                </a:effectLst>
              </p:spPr>
              <p:txBody>
                <a:bodyPr/>
                <a:lstStyle/>
                <a:p>
                  <a:r>
                    <a:rPr lang="de-DE">
                      <a:noFill/>
                    </a:rPr>
                    <a:t> </a:t>
                  </a:r>
                </a:p>
              </p:txBody>
            </p:sp>
          </mc:Fallback>
        </mc:AlternateContent>
      </p:grpSp>
      <p:sp>
        <p:nvSpPr>
          <p:cNvPr id="5" name="Ellipse 4">
            <a:extLst>
              <a:ext uri="{FF2B5EF4-FFF2-40B4-BE49-F238E27FC236}">
                <a16:creationId xmlns:a16="http://schemas.microsoft.com/office/drawing/2014/main" id="{642CC831-8C83-7581-6A7F-DE823B6E8854}"/>
              </a:ext>
            </a:extLst>
          </p:cNvPr>
          <p:cNvSpPr/>
          <p:nvPr/>
        </p:nvSpPr>
        <p:spPr>
          <a:xfrm>
            <a:off x="7400965" y="2912315"/>
            <a:ext cx="1201883" cy="1080120"/>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Pfeil: nach unten gekrümmt 5">
            <a:extLst>
              <a:ext uri="{FF2B5EF4-FFF2-40B4-BE49-F238E27FC236}">
                <a16:creationId xmlns:a16="http://schemas.microsoft.com/office/drawing/2014/main" id="{566EB8A2-3658-6D20-AD1B-6B149533386E}"/>
              </a:ext>
            </a:extLst>
          </p:cNvPr>
          <p:cNvSpPr/>
          <p:nvPr/>
        </p:nvSpPr>
        <p:spPr>
          <a:xfrm rot="16200000">
            <a:off x="7111185" y="3119548"/>
            <a:ext cx="1238685" cy="659755"/>
          </a:xfrm>
          <a:prstGeom prst="curvedDownArrow">
            <a:avLst>
              <a:gd name="adj1" fmla="val 10538"/>
              <a:gd name="adj2" fmla="val 27704"/>
              <a:gd name="adj3" fmla="val 311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Pfeil: nach unten gekrümmt 7">
            <a:extLst>
              <a:ext uri="{FF2B5EF4-FFF2-40B4-BE49-F238E27FC236}">
                <a16:creationId xmlns:a16="http://schemas.microsoft.com/office/drawing/2014/main" id="{79E85BFB-5C1C-E3E6-4CF2-B7198BD26135}"/>
              </a:ext>
            </a:extLst>
          </p:cNvPr>
          <p:cNvSpPr/>
          <p:nvPr/>
        </p:nvSpPr>
        <p:spPr>
          <a:xfrm rot="5558013">
            <a:off x="7743064" y="3234297"/>
            <a:ext cx="1177124" cy="570592"/>
          </a:xfrm>
          <a:prstGeom prst="curvedDownArrow">
            <a:avLst>
              <a:gd name="adj1" fmla="val 10538"/>
              <a:gd name="adj2" fmla="val 27704"/>
              <a:gd name="adj3" fmla="val 311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5E219827-40C8-CCC4-CC84-FFC02C35241F}"/>
                  </a:ext>
                </a:extLst>
              </p:cNvPr>
              <p:cNvSpPr txBox="1"/>
              <p:nvPr/>
            </p:nvSpPr>
            <p:spPr>
              <a:xfrm>
                <a:off x="7278492" y="2524315"/>
                <a:ext cx="1563826" cy="292388"/>
              </a:xfrm>
              <a:prstGeom prst="rect">
                <a:avLst/>
              </a:prstGeom>
              <a:noFill/>
            </p:spPr>
            <p:txBody>
              <a:bodyPr wrap="none" rtlCol="0">
                <a:spAutoFit/>
              </a:bodyPr>
              <a:lstStyle/>
              <a:p>
                <a:r>
                  <a:rPr lang="de-DE" sz="1300" dirty="0"/>
                  <a:t>Umfang u  = </a:t>
                </a:r>
                <a14:m>
                  <m:oMath xmlns:m="http://schemas.openxmlformats.org/officeDocument/2006/math">
                    <m:r>
                      <a:rPr lang="de-DE" sz="1300" i="1">
                        <a:latin typeface="Cambria Math" panose="02040503050406030204" pitchFamily="18" charset="0"/>
                      </a:rPr>
                      <m:t>2∙</m:t>
                    </m:r>
                    <m:r>
                      <a:rPr lang="de-DE" sz="1300" i="1">
                        <a:latin typeface="Cambria Math" panose="02040503050406030204" pitchFamily="18" charset="0"/>
                        <a:ea typeface="Cambria Math" panose="02040503050406030204" pitchFamily="18" charset="0"/>
                      </a:rPr>
                      <m:t>𝜋</m:t>
                    </m:r>
                    <m:r>
                      <a:rPr lang="de-DE" sz="1300" i="1">
                        <a:latin typeface="Cambria Math" panose="02040503050406030204" pitchFamily="18" charset="0"/>
                      </a:rPr>
                      <m:t>⋅</m:t>
                    </m:r>
                    <m:r>
                      <a:rPr lang="de-DE" sz="1300" i="1">
                        <a:latin typeface="Cambria Math" panose="02040503050406030204" pitchFamily="18" charset="0"/>
                      </a:rPr>
                      <m:t>𝑟</m:t>
                    </m:r>
                  </m:oMath>
                </a14:m>
                <a:endParaRPr lang="de-DE" sz="1300" dirty="0"/>
              </a:p>
            </p:txBody>
          </p:sp>
        </mc:Choice>
        <mc:Fallback xmlns="">
          <p:sp>
            <p:nvSpPr>
              <p:cNvPr id="10" name="Textfeld 9">
                <a:extLst>
                  <a:ext uri="{FF2B5EF4-FFF2-40B4-BE49-F238E27FC236}">
                    <a16:creationId xmlns:a16="http://schemas.microsoft.com/office/drawing/2014/main" id="{5E219827-40C8-CCC4-CC84-FFC02C35241F}"/>
                  </a:ext>
                </a:extLst>
              </p:cNvPr>
              <p:cNvSpPr txBox="1">
                <a:spLocks noRot="1" noChangeAspect="1" noMove="1" noResize="1" noEditPoints="1" noAdjustHandles="1" noChangeArrowheads="1" noChangeShapeType="1" noTextEdit="1"/>
              </p:cNvSpPr>
              <p:nvPr/>
            </p:nvSpPr>
            <p:spPr>
              <a:xfrm>
                <a:off x="7278492" y="2524315"/>
                <a:ext cx="1563826" cy="292388"/>
              </a:xfrm>
              <a:prstGeom prst="rect">
                <a:avLst/>
              </a:prstGeom>
              <a:blipFill>
                <a:blip r:embed="rId7"/>
                <a:stretch>
                  <a:fillRect l="-806" b="-16667"/>
                </a:stretch>
              </a:blipFill>
            </p:spPr>
            <p:txBody>
              <a:bodyPr/>
              <a:lstStyle/>
              <a:p>
                <a:r>
                  <a:rPr lang="de-DE">
                    <a:noFill/>
                  </a:rPr>
                  <a:t> </a:t>
                </a:r>
              </a:p>
            </p:txBody>
          </p:sp>
        </mc:Fallback>
      </mc:AlternateContent>
      <p:sp>
        <p:nvSpPr>
          <p:cNvPr id="16" name="Fußzeilenplatzhalter 5">
            <a:extLst>
              <a:ext uri="{FF2B5EF4-FFF2-40B4-BE49-F238E27FC236}">
                <a16:creationId xmlns:a16="http://schemas.microsoft.com/office/drawing/2014/main" id="{8F886A67-8858-DD9D-6487-B01F40A0CD08}"/>
              </a:ext>
            </a:extLst>
          </p:cNvPr>
          <p:cNvSpPr>
            <a:spLocks noGrp="1"/>
          </p:cNvSpPr>
          <p:nvPr>
            <p:ph type="ftr" sz="quarter" idx="10"/>
          </p:nvPr>
        </p:nvSpPr>
        <p:spPr>
          <a:xfrm>
            <a:off x="7833320" y="5991091"/>
            <a:ext cx="1363946" cy="246221"/>
          </a:xfrm>
        </p:spPr>
        <p:txBody>
          <a:bodyPr/>
          <a:lstStyle/>
          <a:p>
            <a:pPr algn="r" defTabSz="957861"/>
            <a:r>
              <a:rPr lang="de-DE" dirty="0">
                <a:solidFill>
                  <a:prstClr val="black">
                    <a:tint val="75000"/>
                  </a:prstClr>
                </a:solidFill>
              </a:rPr>
              <a:t>Körperberechnungen</a:t>
            </a:r>
          </a:p>
        </p:txBody>
      </p:sp>
      <p:sp>
        <p:nvSpPr>
          <p:cNvPr id="17" name="Textplatzhalter 2">
            <a:extLst>
              <a:ext uri="{FF2B5EF4-FFF2-40B4-BE49-F238E27FC236}">
                <a16:creationId xmlns:a16="http://schemas.microsoft.com/office/drawing/2014/main" id="{8264B241-629B-222E-C8C6-C7AE6FE7F814}"/>
              </a:ext>
            </a:extLst>
          </p:cNvPr>
          <p:cNvSpPr txBox="1">
            <a:spLocks/>
          </p:cNvSpPr>
          <p:nvPr/>
        </p:nvSpPr>
        <p:spPr>
          <a:xfrm>
            <a:off x="72579" y="53679"/>
            <a:ext cx="2296423" cy="850103"/>
          </a:xfrm>
          <a:prstGeom prst="roundRect">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lvl1pPr marL="3175" indent="0" algn="l" defTabSz="957861" rtl="0" eaLnBrk="1" latinLnBrk="0" hangingPunct="1">
              <a:spcBef>
                <a:spcPct val="20000"/>
              </a:spcBef>
              <a:buFont typeface="Arial" pitchFamily="34" charset="0"/>
              <a:buNone/>
              <a:defRPr kumimoji="0" lang="de-DE" sz="3200" b="0" i="0" u="none" strike="noStrike" kern="1200" cap="none" spc="0" normalizeH="0" baseline="0" dirty="0" smtClean="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dirty="0" smtClean="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dirty="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pPr algn="ctr"/>
            <a:r>
              <a:rPr lang="de-DE" dirty="0"/>
              <a:t>Hilfe 2</a:t>
            </a:r>
          </a:p>
        </p:txBody>
      </p:sp>
    </p:spTree>
    <p:extLst>
      <p:ext uri="{BB962C8B-B14F-4D97-AF65-F5344CB8AC3E}">
        <p14:creationId xmlns:p14="http://schemas.microsoft.com/office/powerpoint/2010/main" val="2015285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Volumen – Quader und Pyramide</a:t>
            </a:r>
          </a:p>
        </p:txBody>
      </p:sp>
      <p:pic>
        <p:nvPicPr>
          <p:cNvPr id="9" name="Grafik 8">
            <a:extLst>
              <a:ext uri="{FF2B5EF4-FFF2-40B4-BE49-F238E27FC236}">
                <a16:creationId xmlns:a16="http://schemas.microsoft.com/office/drawing/2014/main" id="{3AF112FB-58FA-49BD-ADA8-CCF55F52A6E9}"/>
              </a:ext>
            </a:extLst>
          </p:cNvPr>
          <p:cNvPicPr>
            <a:picLocks noChangeAspect="1"/>
          </p:cNvPicPr>
          <p:nvPr/>
        </p:nvPicPr>
        <p:blipFill rotWithShape="1">
          <a:blip r:embed="rId2"/>
          <a:srcRect t="5660" b="2528"/>
          <a:stretch/>
        </p:blipFill>
        <p:spPr>
          <a:xfrm>
            <a:off x="2254499" y="2639616"/>
            <a:ext cx="1489914" cy="1162409"/>
          </a:xfrm>
          <a:prstGeom prst="rect">
            <a:avLst/>
          </a:prstGeom>
        </p:spPr>
      </p:pic>
      <p:grpSp>
        <p:nvGrpSpPr>
          <p:cNvPr id="12" name="Gruppieren 11">
            <a:extLst>
              <a:ext uri="{FF2B5EF4-FFF2-40B4-BE49-F238E27FC236}">
                <a16:creationId xmlns:a16="http://schemas.microsoft.com/office/drawing/2014/main" id="{2C1FD5DD-1054-CEF1-EB92-B0D882EF0E38}"/>
              </a:ext>
            </a:extLst>
          </p:cNvPr>
          <p:cNvGrpSpPr/>
          <p:nvPr/>
        </p:nvGrpSpPr>
        <p:grpSpPr>
          <a:xfrm>
            <a:off x="2514860" y="4210297"/>
            <a:ext cx="1114760" cy="1202097"/>
            <a:chOff x="6677204" y="4997554"/>
            <a:chExt cx="1296000" cy="1296000"/>
          </a:xfrm>
        </p:grpSpPr>
        <p:sp>
          <p:nvSpPr>
            <p:cNvPr id="13" name="Ellipse 12">
              <a:extLst>
                <a:ext uri="{FF2B5EF4-FFF2-40B4-BE49-F238E27FC236}">
                  <a16:creationId xmlns:a16="http://schemas.microsoft.com/office/drawing/2014/main" id="{05E709F8-81D1-B524-83E3-0E872BEFA6EE}"/>
                </a:ext>
              </a:extLst>
            </p:cNvPr>
            <p:cNvSpPr>
              <a:spLocks noChangeAspect="1"/>
            </p:cNvSpPr>
            <p:nvPr/>
          </p:nvSpPr>
          <p:spPr>
            <a:xfrm>
              <a:off x="6677204" y="4997554"/>
              <a:ext cx="1296000" cy="1296000"/>
            </a:xfrm>
            <a:prstGeom prst="ellipse">
              <a:avLst/>
            </a:prstGeom>
            <a:solidFill>
              <a:schemeClr val="accent3">
                <a:lumMod val="40000"/>
                <a:lumOff val="60000"/>
              </a:schemeClr>
            </a:solidFill>
            <a:ln w="63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63">
                <a:solidFill>
                  <a:schemeClr val="accent3">
                    <a:lumMod val="75000"/>
                  </a:schemeClr>
                </a:solidFill>
              </a:endParaRP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5279914-BEB2-2817-AD93-233138D9F2F8}"/>
                    </a:ext>
                  </a:extLst>
                </p:cNvPr>
                <p:cNvSpPr txBox="1"/>
                <p:nvPr/>
              </p:nvSpPr>
              <p:spPr>
                <a:xfrm>
                  <a:off x="6945378" y="5501396"/>
                  <a:ext cx="798018" cy="242712"/>
                </a:xfrm>
                <a:prstGeom prst="rect">
                  <a:avLst/>
                </a:prstGeom>
                <a:noFill/>
                <a:ln>
                  <a:noFill/>
                </a:ln>
                <a:effectLst>
                  <a:glow>
                    <a:schemeClr val="bg1"/>
                  </a:glow>
                </a:effectLst>
              </p:spPr>
              <p:txBody>
                <a:bodyPr wrap="square" lIns="0" tIns="0" rIns="29250" bIns="0" rtlCol="0">
                  <a:spAutoFit/>
                </a:bodyPr>
                <a:lstStyle/>
                <a:p>
                  <a:pPr algn="ctr"/>
                  <a14:m>
                    <m:oMathPara xmlns:m="http://schemas.openxmlformats.org/officeDocument/2006/math">
                      <m:oMathParaPr>
                        <m:jc m:val="center"/>
                      </m:oMathParaPr>
                      <m:oMath xmlns:m="http://schemas.openxmlformats.org/officeDocument/2006/math">
                        <m:r>
                          <a:rPr lang="de-DE" sz="1463" i="1">
                            <a:effectLst>
                              <a:glow rad="127000">
                                <a:schemeClr val="bg1">
                                  <a:alpha val="80000"/>
                                </a:schemeClr>
                              </a:glow>
                            </a:effectLst>
                            <a:latin typeface="Cambria Math" panose="02040503050406030204" pitchFamily="18" charset="0"/>
                          </a:rPr>
                          <m:t>𝜋</m:t>
                        </m:r>
                        <m:r>
                          <a:rPr lang="de-DE" sz="1463" i="1">
                            <a:effectLst>
                              <a:glow rad="127000">
                                <a:schemeClr val="bg1">
                                  <a:alpha val="80000"/>
                                </a:schemeClr>
                              </a:glow>
                            </a:effectLst>
                            <a:latin typeface="Cambria Math" panose="02040503050406030204" pitchFamily="18" charset="0"/>
                          </a:rPr>
                          <m:t>⋅</m:t>
                        </m:r>
                        <m:sSup>
                          <m:sSupPr>
                            <m:ctrlPr>
                              <a:rPr lang="de-DE" sz="1463" i="1">
                                <a:effectLst>
                                  <a:glow rad="127000">
                                    <a:schemeClr val="bg1">
                                      <a:alpha val="80000"/>
                                    </a:schemeClr>
                                  </a:glow>
                                </a:effectLst>
                                <a:latin typeface="Cambria Math" panose="02040503050406030204" pitchFamily="18" charset="0"/>
                              </a:rPr>
                            </m:ctrlPr>
                          </m:sSupPr>
                          <m:e>
                            <m:r>
                              <a:rPr lang="de-DE" sz="1463" i="1">
                                <a:effectLst>
                                  <a:glow rad="127000">
                                    <a:schemeClr val="bg1">
                                      <a:alpha val="80000"/>
                                    </a:schemeClr>
                                  </a:glow>
                                </a:effectLst>
                                <a:latin typeface="Cambria Math" panose="02040503050406030204" pitchFamily="18" charset="0"/>
                              </a:rPr>
                              <m:t>𝑟</m:t>
                            </m:r>
                          </m:e>
                          <m:sup>
                            <m:r>
                              <a:rPr lang="de-DE" sz="1463" i="1">
                                <a:effectLst>
                                  <a:glow rad="127000">
                                    <a:schemeClr val="bg1">
                                      <a:alpha val="80000"/>
                                    </a:schemeClr>
                                  </a:glow>
                                </a:effectLst>
                                <a:latin typeface="Cambria Math" panose="02040503050406030204" pitchFamily="18" charset="0"/>
                              </a:rPr>
                              <m:t>2</m:t>
                            </m:r>
                          </m:sup>
                        </m:sSup>
                      </m:oMath>
                    </m:oMathPara>
                  </a14:m>
                  <a:endParaRPr lang="de-DE" sz="1463" dirty="0">
                    <a:effectLst>
                      <a:glow rad="127000">
                        <a:schemeClr val="bg1">
                          <a:alpha val="80000"/>
                        </a:schemeClr>
                      </a:glow>
                    </a:effectLst>
                  </a:endParaRPr>
                </a:p>
              </p:txBody>
            </p:sp>
          </mc:Choice>
          <mc:Fallback xmlns="">
            <p:sp>
              <p:nvSpPr>
                <p:cNvPr id="14" name="Textfeld 13">
                  <a:extLst>
                    <a:ext uri="{FF2B5EF4-FFF2-40B4-BE49-F238E27FC236}">
                      <a16:creationId xmlns:a16="http://schemas.microsoft.com/office/drawing/2014/main" id="{85279914-BEB2-2817-AD93-233138D9F2F8}"/>
                    </a:ext>
                  </a:extLst>
                </p:cNvPr>
                <p:cNvSpPr txBox="1">
                  <a:spLocks noRot="1" noChangeAspect="1" noMove="1" noResize="1" noEditPoints="1" noAdjustHandles="1" noChangeArrowheads="1" noChangeShapeType="1" noTextEdit="1"/>
                </p:cNvSpPr>
                <p:nvPr/>
              </p:nvSpPr>
              <p:spPr>
                <a:xfrm>
                  <a:off x="6945378" y="5501396"/>
                  <a:ext cx="798018" cy="242712"/>
                </a:xfrm>
                <a:prstGeom prst="rect">
                  <a:avLst/>
                </a:prstGeom>
                <a:blipFill>
                  <a:blip r:embed="rId4"/>
                  <a:stretch>
                    <a:fillRect t="-18919" b="-18919"/>
                  </a:stretch>
                </a:blipFill>
                <a:ln>
                  <a:noFill/>
                </a:ln>
                <a:effectLst>
                  <a:glow>
                    <a:schemeClr val="bg1"/>
                  </a:glow>
                </a:effectLst>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EE7C0C56-D568-304B-0932-8A1E1A3A20E8}"/>
                  </a:ext>
                </a:extLst>
              </p:cNvPr>
              <p:cNvSpPr txBox="1"/>
              <p:nvPr/>
            </p:nvSpPr>
            <p:spPr>
              <a:xfrm>
                <a:off x="151412" y="3968787"/>
                <a:ext cx="2216694" cy="1823000"/>
              </a:xfrm>
              <a:prstGeom prst="rect">
                <a:avLst/>
              </a:prstGeom>
              <a:noFill/>
            </p:spPr>
            <p:txBody>
              <a:bodyPr wrap="square">
                <a:spAutoFit/>
              </a:bodyPr>
              <a:lstStyle/>
              <a:p>
                <a:pPr algn="just">
                  <a:spcAft>
                    <a:spcPts val="488"/>
                  </a:spcAft>
                  <a:tabLst>
                    <a:tab pos="288925" algn="l"/>
                    <a:tab pos="1386582" algn="l"/>
                  </a:tabLst>
                </a:pPr>
                <a:r>
                  <a:rPr lang="de-DE" sz="1138" dirty="0">
                    <a:solidFill>
                      <a:schemeClr val="accent3">
                        <a:lumMod val="75000"/>
                      </a:schemeClr>
                    </a:solidFill>
                    <a:latin typeface="Calibri"/>
                  </a:rPr>
                  <a:t>Flächeninhalt</a:t>
                </a:r>
                <a:r>
                  <a:rPr lang="de-DE" sz="1138" dirty="0">
                    <a:solidFill>
                      <a:prstClr val="black"/>
                    </a:solidFill>
                    <a:latin typeface="Calibri"/>
                  </a:rPr>
                  <a:t> = Kreiszahl · </a:t>
                </a:r>
              </a:p>
              <a:p>
                <a:pPr algn="just">
                  <a:spcAft>
                    <a:spcPts val="488"/>
                  </a:spcAft>
                  <a:tabLst>
                    <a:tab pos="288925" algn="l"/>
                    <a:tab pos="1386582" algn="l"/>
                  </a:tabLst>
                </a:pPr>
                <a:r>
                  <a:rPr lang="de-DE" sz="1138" dirty="0">
                    <a:solidFill>
                      <a:prstClr val="black"/>
                    </a:solidFill>
                    <a:latin typeface="Calibri"/>
                  </a:rPr>
                  <a:t>Radius zum Quadrat</a:t>
                </a:r>
                <a:endParaRPr lang="de-DE" sz="1138" dirty="0"/>
              </a:p>
              <a:p>
                <a:pPr algn="just">
                  <a:spcAft>
                    <a:spcPts val="488"/>
                  </a:spcAft>
                  <a:tabLst>
                    <a:tab pos="1238250" algn="l"/>
                  </a:tabLst>
                </a:pPr>
                <a14:m>
                  <m:oMathPara xmlns:m="http://schemas.openxmlformats.org/officeDocument/2006/math">
                    <m:oMathParaPr>
                      <m:jc m:val="centerGroup"/>
                    </m:oMathParaPr>
                    <m:oMath xmlns:m="http://schemas.openxmlformats.org/officeDocument/2006/math">
                      <m:r>
                        <a:rPr lang="de-DE" sz="1138" i="1">
                          <a:solidFill>
                            <a:schemeClr val="accent3">
                              <a:lumMod val="75000"/>
                            </a:schemeClr>
                          </a:solidFill>
                          <a:latin typeface="Cambria Math" panose="02040503050406030204" pitchFamily="18" charset="0"/>
                        </a:rPr>
                        <m:t>𝐴</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ea typeface="Cambria Math" panose="02040503050406030204" pitchFamily="18" charset="0"/>
                        </a:rPr>
                        <m:t>∙</m:t>
                      </m:r>
                      <m:sSup>
                        <m:sSupPr>
                          <m:ctrlPr>
                            <a:rPr lang="de-DE" sz="1138" i="1">
                              <a:solidFill>
                                <a:prstClr val="black"/>
                              </a:solidFill>
                              <a:latin typeface="Cambria Math" panose="02040503050406030204" pitchFamily="18" charset="0"/>
                              <a:ea typeface="Cambria Math" panose="02040503050406030204" pitchFamily="18" charset="0"/>
                            </a:rPr>
                          </m:ctrlPr>
                        </m:sSupPr>
                        <m:e>
                          <m:r>
                            <a:rPr lang="de-DE" sz="1138" i="1">
                              <a:solidFill>
                                <a:prstClr val="black"/>
                              </a:solidFill>
                              <a:latin typeface="Cambria Math" panose="02040503050406030204" pitchFamily="18" charset="0"/>
                              <a:ea typeface="Cambria Math" panose="02040503050406030204" pitchFamily="18" charset="0"/>
                            </a:rPr>
                            <m:t>𝑟</m:t>
                          </m:r>
                        </m:e>
                        <m:sup>
                          <m:r>
                            <a:rPr lang="de-DE" sz="1138" i="1">
                              <a:solidFill>
                                <a:prstClr val="black"/>
                              </a:solidFill>
                              <a:latin typeface="Cambria Math" panose="02040503050406030204" pitchFamily="18" charset="0"/>
                              <a:ea typeface="Cambria Math" panose="02040503050406030204" pitchFamily="18" charset="0"/>
                            </a:rPr>
                            <m:t>2</m:t>
                          </m:r>
                        </m:sup>
                      </m:sSup>
                    </m:oMath>
                  </m:oMathPara>
                </a14:m>
                <a:endParaRPr lang="de-DE" sz="1138" dirty="0">
                  <a:solidFill>
                    <a:prstClr val="black"/>
                  </a:solidFill>
                  <a:ea typeface="Cambria Math" panose="02040503050406030204" pitchFamily="18" charset="0"/>
                </a:endParaRPr>
              </a:p>
              <a:p>
                <a:pPr defTabSz="742950">
                  <a:lnSpc>
                    <a:spcPct val="110000"/>
                  </a:lnSpc>
                  <a:spcAft>
                    <a:spcPts val="488"/>
                  </a:spcAft>
                  <a:tabLst>
                    <a:tab pos="288925" algn="l"/>
                    <a:tab pos="949325" algn="l"/>
                  </a:tabLst>
                  <a:defRPr/>
                </a:pPr>
                <a:r>
                  <a:rPr lang="de-DE" sz="1138" dirty="0">
                    <a:solidFill>
                      <a:schemeClr val="accent1"/>
                    </a:solidFill>
                    <a:latin typeface="Calibri"/>
                  </a:rPr>
                  <a:t>Umfang</a:t>
                </a:r>
                <a:r>
                  <a:rPr lang="de-DE" sz="1138" dirty="0">
                    <a:solidFill>
                      <a:prstClr val="black"/>
                    </a:solidFill>
                    <a:latin typeface="Calibri"/>
                  </a:rPr>
                  <a:t> = Durchmesser · Kreiszahl</a:t>
                </a:r>
              </a:p>
              <a:p>
                <a:pPr algn="just" defTabSz="742950">
                  <a:lnSpc>
                    <a:spcPct val="110000"/>
                  </a:lnSpc>
                  <a:spcAft>
                    <a:spcPts val="488"/>
                  </a:spcAft>
                  <a:tabLst>
                    <a:tab pos="800993" algn="l"/>
                    <a:tab pos="1163439" algn="l"/>
                  </a:tabLst>
                  <a:defRPr/>
                </a:pPr>
                <a:r>
                  <a:rPr lang="de-DE" sz="1138" dirty="0">
                    <a:solidFill>
                      <a:prstClr val="black"/>
                    </a:solidFill>
                  </a:rPr>
                  <a:t>	</a:t>
                </a:r>
                <a14:m>
                  <m:oMath xmlns:m="http://schemas.openxmlformats.org/officeDocument/2006/math">
                    <m:r>
                      <a:rPr lang="de-DE" sz="1138" i="1">
                        <a:solidFill>
                          <a:schemeClr val="accent1"/>
                        </a:solidFill>
                        <a:latin typeface="Cambria Math" panose="02040503050406030204" pitchFamily="18" charset="0"/>
                      </a:rPr>
                      <m:t>𝑢</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rPr>
                      <m:t>𝑑</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rPr>
                      <m:t>=2∙</m:t>
                    </m:r>
                    <m:r>
                      <a:rPr lang="de-DE" sz="1138" i="1">
                        <a:solidFill>
                          <a:prstClr val="black"/>
                        </a:solidFill>
                        <a:latin typeface="Cambria Math" panose="02040503050406030204" pitchFamily="18" charset="0"/>
                      </a:rPr>
                      <m:t>𝑟</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oMath>
                </a14:m>
                <a:endParaRPr lang="de-DE" sz="1138" dirty="0"/>
              </a:p>
              <a:p>
                <a:pPr algn="just">
                  <a:spcAft>
                    <a:spcPts val="488"/>
                  </a:spcAft>
                  <a:tabLst>
                    <a:tab pos="1238250" algn="l"/>
                  </a:tabLst>
                </a:pPr>
                <a:endParaRPr lang="de-DE" sz="1300" dirty="0">
                  <a:solidFill>
                    <a:prstClr val="black"/>
                  </a:solidFill>
                  <a:ea typeface="Cambria Math" panose="02040503050406030204" pitchFamily="18" charset="0"/>
                </a:endParaRPr>
              </a:p>
              <a:p>
                <a:pPr>
                  <a:lnSpc>
                    <a:spcPct val="110000"/>
                  </a:lnSpc>
                  <a:spcAft>
                    <a:spcPts val="488"/>
                  </a:spcAft>
                </a:pPr>
                <a:endParaRPr lang="de-DE" sz="1463" dirty="0"/>
              </a:p>
            </p:txBody>
          </p:sp>
        </mc:Choice>
        <mc:Fallback xmlns="">
          <p:sp>
            <p:nvSpPr>
              <p:cNvPr id="15" name="Textfeld 14">
                <a:extLst>
                  <a:ext uri="{FF2B5EF4-FFF2-40B4-BE49-F238E27FC236}">
                    <a16:creationId xmlns:a16="http://schemas.microsoft.com/office/drawing/2014/main" id="{EE7C0C56-D568-304B-0932-8A1E1A3A20E8}"/>
                  </a:ext>
                </a:extLst>
              </p:cNvPr>
              <p:cNvSpPr txBox="1">
                <a:spLocks noRot="1" noChangeAspect="1" noMove="1" noResize="1" noEditPoints="1" noAdjustHandles="1" noChangeArrowheads="1" noChangeShapeType="1" noTextEdit="1"/>
              </p:cNvSpPr>
              <p:nvPr/>
            </p:nvSpPr>
            <p:spPr>
              <a:xfrm>
                <a:off x="151412" y="3968787"/>
                <a:ext cx="2216694" cy="1823000"/>
              </a:xfrm>
              <a:prstGeom prst="rect">
                <a:avLst/>
              </a:prstGeom>
              <a:blipFill>
                <a:blip r:embed="rId5"/>
                <a:stretch>
                  <a:fillRect t="-334"/>
                </a:stretch>
              </a:blipFill>
            </p:spPr>
            <p:txBody>
              <a:bodyPr/>
              <a:lstStyle/>
              <a:p>
                <a:r>
                  <a:rPr lang="de-DE">
                    <a:noFill/>
                  </a:rPr>
                  <a:t> </a:t>
                </a:r>
              </a:p>
            </p:txBody>
          </p:sp>
        </mc:Fallback>
      </mc:AlternateContent>
      <p:sp>
        <p:nvSpPr>
          <p:cNvPr id="10" name="Inhaltsplatzhalter 9">
            <a:extLst>
              <a:ext uri="{FF2B5EF4-FFF2-40B4-BE49-F238E27FC236}">
                <a16:creationId xmlns:a16="http://schemas.microsoft.com/office/drawing/2014/main" id="{B024033B-A3C3-16A2-DC1A-4944D2E901E5}"/>
              </a:ext>
            </a:extLst>
          </p:cNvPr>
          <p:cNvSpPr>
            <a:spLocks noGrp="1"/>
          </p:cNvSpPr>
          <p:nvPr>
            <p:ph idx="1"/>
          </p:nvPr>
        </p:nvSpPr>
        <p:spPr>
          <a:xfrm>
            <a:off x="132726" y="1046112"/>
            <a:ext cx="9205200" cy="5191200"/>
          </a:xfrm>
        </p:spPr>
        <p:txBody>
          <a:bodyPr>
            <a:normAutofit/>
          </a:bodyPr>
          <a:lstStyle/>
          <a:p>
            <a:r>
              <a:rPr lang="de-DE" b="1" dirty="0"/>
              <a:t>Volumen von Quader und Pyramide</a:t>
            </a:r>
          </a:p>
          <a:p>
            <a:pPr algn="just"/>
            <a:r>
              <a:rPr lang="de-DE" sz="1463" dirty="0"/>
              <a:t>Unter dem Volumen eines mathematischen Körpers versteht man die Größe des Rauminhaltes, den der Körper besitzt. Man berechnet z.B. das Volumen, wenn man herausfinden möchte, wie viel Wasser in ein Gefäß passt.</a:t>
            </a:r>
          </a:p>
          <a:p>
            <a:pPr algn="just"/>
            <a:r>
              <a:rPr lang="de-DE" sz="1463" dirty="0"/>
              <a:t>Zur Berechnung nutzt du die passende Volumenformel. Schau ggf. in deiner Formelsammlung nach der passenden Formel.</a:t>
            </a:r>
          </a:p>
        </p:txBody>
      </p:sp>
      <mc:AlternateContent xmlns:mc="http://schemas.openxmlformats.org/markup-compatibility/2006" xmlns:a14="http://schemas.microsoft.com/office/drawing/2010/main">
        <mc:Choice Requires="a14">
          <p:graphicFrame>
            <p:nvGraphicFramePr>
              <p:cNvPr id="20" name="Tabelle 19">
                <a:extLst>
                  <a:ext uri="{FF2B5EF4-FFF2-40B4-BE49-F238E27FC236}">
                    <a16:creationId xmlns:a16="http://schemas.microsoft.com/office/drawing/2014/main" id="{FBDE2C6A-9C02-2722-7285-E6E2E60685F1}"/>
                  </a:ext>
                </a:extLst>
              </p:cNvPr>
              <p:cNvGraphicFramePr>
                <a:graphicFrameLocks noGrp="1"/>
              </p:cNvGraphicFramePr>
              <p:nvPr>
                <p:extLst>
                  <p:ext uri="{D42A27DB-BD31-4B8C-83A1-F6EECF244321}">
                    <p14:modId xmlns:p14="http://schemas.microsoft.com/office/powerpoint/2010/main" val="4020107351"/>
                  </p:ext>
                </p:extLst>
              </p:nvPr>
            </p:nvGraphicFramePr>
            <p:xfrm>
              <a:off x="231596" y="2411196"/>
              <a:ext cx="8965670" cy="3033042"/>
            </p:xfrm>
            <a:graphic>
              <a:graphicData uri="http://schemas.openxmlformats.org/drawingml/2006/table">
                <a:tbl>
                  <a:tblPr firstRow="1" bandRow="1">
                    <a:tableStyleId>{5C22544A-7EE6-4342-B048-85BDC9FD1C3A}</a:tableStyleId>
                  </a:tblPr>
                  <a:tblGrid>
                    <a:gridCol w="4482835">
                      <a:extLst>
                        <a:ext uri="{9D8B030D-6E8A-4147-A177-3AD203B41FA5}">
                          <a16:colId xmlns:a16="http://schemas.microsoft.com/office/drawing/2014/main" val="1198156903"/>
                        </a:ext>
                      </a:extLst>
                    </a:gridCol>
                    <a:gridCol w="4482835">
                      <a:extLst>
                        <a:ext uri="{9D8B030D-6E8A-4147-A177-3AD203B41FA5}">
                          <a16:colId xmlns:a16="http://schemas.microsoft.com/office/drawing/2014/main" val="3836702028"/>
                        </a:ext>
                      </a:extLst>
                    </a:gridCol>
                  </a:tblGrid>
                  <a:tr h="444146">
                    <a:tc>
                      <a:txBody>
                        <a:bodyPr/>
                        <a:lstStyle/>
                        <a:p>
                          <a:r>
                            <a:rPr lang="de-DE" sz="1500" dirty="0"/>
                            <a:t>Volumenberechnung beim Quader</a:t>
                          </a:r>
                        </a:p>
                      </a:txBody>
                      <a:tcPr marL="74295" marR="74295" marT="37148" marB="37148"/>
                    </a:tc>
                    <a:tc>
                      <a:txBody>
                        <a:bodyPr/>
                        <a:lstStyle/>
                        <a:p>
                          <a:r>
                            <a:rPr lang="de-DE" sz="1500" dirty="0"/>
                            <a:t>Volumenberechnung bei der Pyramide</a:t>
                          </a:r>
                        </a:p>
                      </a:txBody>
                      <a:tcPr marL="74295" marR="74295" marT="37148" marB="37148"/>
                    </a:tc>
                    <a:extLst>
                      <a:ext uri="{0D108BD9-81ED-4DB2-BD59-A6C34878D82A}">
                        <a16:rowId xmlns:a16="http://schemas.microsoft.com/office/drawing/2014/main" val="176141203"/>
                      </a:ext>
                    </a:extLst>
                  </a:tr>
                  <a:tr h="2419152">
                    <a:tc>
                      <a:txBody>
                        <a:bodyPr/>
                        <a:lstStyle/>
                        <a:p>
                          <a:r>
                            <a:rPr lang="de-DE" sz="1500" dirty="0"/>
                            <a:t>Gegeben: a = 3 cm, b = 4 cm und c = 6 cm</a:t>
                          </a:r>
                        </a:p>
                        <a:p>
                          <a:r>
                            <a:rPr lang="de-DE" sz="1500" dirty="0"/>
                            <a:t>Gesucht: V</a:t>
                          </a:r>
                        </a:p>
                        <a:p>
                          <a:r>
                            <a:rPr lang="de-DE" sz="1500" dirty="0"/>
                            <a:t>Formel: V = a</a:t>
                          </a:r>
                          <a14:m>
                            <m:oMath xmlns:m="http://schemas.openxmlformats.org/officeDocument/2006/math">
                              <m:r>
                                <a:rPr lang="de-DE" sz="1500" i="1" smtClean="0">
                                  <a:latin typeface="Cambria Math" panose="02040503050406030204" pitchFamily="18" charset="0"/>
                                  <a:ea typeface="Cambria Math" panose="02040503050406030204" pitchFamily="18" charset="0"/>
                                </a:rPr>
                                <m:t>⋅</m:t>
                              </m:r>
                            </m:oMath>
                          </a14:m>
                          <a:r>
                            <a:rPr lang="de-DE" sz="1500" dirty="0"/>
                            <a:t>b</a:t>
                          </a:r>
                          <a14:m>
                            <m:oMath xmlns:m="http://schemas.openxmlformats.org/officeDocument/2006/math">
                              <m:r>
                                <a:rPr lang="de-DE" sz="1500" i="1" smtClean="0">
                                  <a:latin typeface="Cambria Math" panose="02040503050406030204" pitchFamily="18" charset="0"/>
                                  <a:ea typeface="Cambria Math" panose="02040503050406030204" pitchFamily="18" charset="0"/>
                                </a:rPr>
                                <m:t>⋅</m:t>
                              </m:r>
                            </m:oMath>
                          </a14:m>
                          <a:r>
                            <a:rPr lang="de-DE" sz="1500" dirty="0"/>
                            <a:t>c</a:t>
                          </a:r>
                        </a:p>
                        <a:p>
                          <a:r>
                            <a:rPr lang="de-DE" sz="1500" dirty="0"/>
                            <a:t>Rechnung: </a:t>
                          </a:r>
                        </a:p>
                        <a:p>
                          <a:r>
                            <a:rPr lang="de-DE" sz="1500" dirty="0"/>
                            <a:t>V = 3 </a:t>
                          </a:r>
                          <a14:m>
                            <m:oMath xmlns:m="http://schemas.openxmlformats.org/officeDocument/2006/math">
                              <m:r>
                                <a:rPr lang="de-DE" sz="1500" i="1" smtClean="0">
                                  <a:latin typeface="Cambria Math" panose="02040503050406030204" pitchFamily="18" charset="0"/>
                                  <a:ea typeface="Cambria Math" panose="02040503050406030204" pitchFamily="18" charset="0"/>
                                </a:rPr>
                                <m:t>⋅</m:t>
                              </m:r>
                            </m:oMath>
                          </a14:m>
                          <a:r>
                            <a:rPr lang="de-DE" sz="1500" dirty="0"/>
                            <a:t> 4 </a:t>
                          </a:r>
                          <a14:m>
                            <m:oMath xmlns:m="http://schemas.openxmlformats.org/officeDocument/2006/math">
                              <m:r>
                                <a:rPr lang="de-DE" sz="1500" i="1" smtClean="0">
                                  <a:latin typeface="Cambria Math" panose="02040503050406030204" pitchFamily="18" charset="0"/>
                                  <a:ea typeface="Cambria Math" panose="02040503050406030204" pitchFamily="18" charset="0"/>
                                </a:rPr>
                                <m:t>⋅</m:t>
                              </m:r>
                            </m:oMath>
                          </a14:m>
                          <a:r>
                            <a:rPr lang="de-DE" sz="1500" dirty="0"/>
                            <a:t> 6</a:t>
                          </a:r>
                        </a:p>
                        <a:p>
                          <a:r>
                            <a:rPr lang="de-DE" sz="1500" dirty="0"/>
                            <a:t>V = 72 cm³</a:t>
                          </a:r>
                        </a:p>
                        <a:p>
                          <a:endParaRPr lang="de-DE" sz="1500" dirty="0"/>
                        </a:p>
                        <a:p>
                          <a:endParaRPr lang="de-DE" sz="1500" dirty="0"/>
                        </a:p>
                        <a:p>
                          <a:endParaRPr lang="de-DE" sz="1500" dirty="0"/>
                        </a:p>
                        <a:p>
                          <a:r>
                            <a:rPr lang="de-DE" sz="1500" dirty="0"/>
                            <a:t>Der Quader hat ein Volumen </a:t>
                          </a:r>
                        </a:p>
                        <a:p>
                          <a:r>
                            <a:rPr lang="de-DE" sz="1500" dirty="0"/>
                            <a:t>von 72 cm³. (Kubikzentimetern).</a:t>
                          </a:r>
                        </a:p>
                      </a:txBody>
                      <a:tcPr marL="74295" marR="74295" marT="37148" marB="37148"/>
                    </a:tc>
                    <a:tc>
                      <a:txBody>
                        <a:bodyPr/>
                        <a:lstStyle/>
                        <a:p>
                          <a:r>
                            <a:rPr lang="de-DE" sz="1400" dirty="0"/>
                            <a:t>Gegeben: a = 5 cm, h = 6 cm</a:t>
                          </a:r>
                        </a:p>
                        <a:p>
                          <a:r>
                            <a:rPr lang="de-DE" sz="1400" dirty="0"/>
                            <a:t>Gesucht: V</a:t>
                          </a:r>
                        </a:p>
                        <a:p>
                          <a:r>
                            <a:rPr lang="de-DE" sz="1400" dirty="0"/>
                            <a:t>Formel: V = </a:t>
                          </a:r>
                          <a14:m>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3</m:t>
                                  </m:r>
                                </m:den>
                              </m:f>
                              <m:r>
                                <a:rPr lang="de-DE" sz="1400" i="1" smtClean="0">
                                  <a:latin typeface="Cambria Math" panose="02040503050406030204" pitchFamily="18" charset="0"/>
                                  <a:ea typeface="Cambria Math" panose="02040503050406030204" pitchFamily="18" charset="0"/>
                                </a:rPr>
                                <m:t>⋅</m:t>
                              </m:r>
                            </m:oMath>
                          </a14:m>
                          <a:r>
                            <a:rPr lang="de-DE" sz="1400" dirty="0"/>
                            <a:t> a² </a:t>
                          </a:r>
                          <a14:m>
                            <m:oMath xmlns:m="http://schemas.openxmlformats.org/officeDocument/2006/math">
                              <m:r>
                                <a:rPr lang="de-DE" sz="1400" i="1" smtClean="0">
                                  <a:latin typeface="Cambria Math" panose="02040503050406030204" pitchFamily="18" charset="0"/>
                                  <a:ea typeface="Cambria Math" panose="02040503050406030204" pitchFamily="18" charset="0"/>
                                </a:rPr>
                                <m:t>⋅</m:t>
                              </m:r>
                            </m:oMath>
                          </a14:m>
                          <a:r>
                            <a:rPr lang="de-DE" sz="1400" dirty="0"/>
                            <a:t> h</a:t>
                          </a:r>
                        </a:p>
                        <a:p>
                          <a:r>
                            <a:rPr lang="de-DE" sz="1400" dirty="0"/>
                            <a:t>Rechnung:</a:t>
                          </a:r>
                        </a:p>
                        <a:p>
                          <a:r>
                            <a:rPr lang="de-DE" sz="1400" dirty="0"/>
                            <a:t>V = </a:t>
                          </a:r>
                          <a14:m>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3</m:t>
                                  </m:r>
                                </m:den>
                              </m:f>
                              <m:r>
                                <a:rPr lang="de-DE" sz="1400" i="1" smtClean="0">
                                  <a:latin typeface="Cambria Math" panose="02040503050406030204" pitchFamily="18" charset="0"/>
                                  <a:ea typeface="Cambria Math" panose="02040503050406030204" pitchFamily="18" charset="0"/>
                                </a:rPr>
                                <m:t>⋅</m:t>
                              </m:r>
                            </m:oMath>
                          </a14:m>
                          <a:r>
                            <a:rPr lang="de-DE" sz="1400" dirty="0"/>
                            <a:t> 5²</a:t>
                          </a:r>
                          <a14:m>
                            <m:oMath xmlns:m="http://schemas.openxmlformats.org/officeDocument/2006/math">
                              <m:r>
                                <a:rPr lang="de-DE" sz="1400" b="0" i="0" smtClean="0">
                                  <a:latin typeface="Cambria Math" panose="02040503050406030204" pitchFamily="18" charset="0"/>
                                  <a:ea typeface="Cambria Math" panose="02040503050406030204" pitchFamily="18" charset="0"/>
                                </a:rPr>
                                <m:t> </m:t>
                              </m:r>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6 </m:t>
                              </m:r>
                            </m:oMath>
                          </a14:m>
                          <a:endParaRPr lang="de-DE" sz="1400" dirty="0"/>
                        </a:p>
                        <a:p>
                          <a:r>
                            <a:rPr lang="de-DE" sz="1400" dirty="0"/>
                            <a:t>V = 50 cm³</a:t>
                          </a:r>
                        </a:p>
                        <a:p>
                          <a:endParaRPr lang="de-DE" sz="1400" dirty="0"/>
                        </a:p>
                        <a:p>
                          <a:endParaRPr lang="de-DE" sz="1400" dirty="0"/>
                        </a:p>
                        <a:p>
                          <a:r>
                            <a:rPr lang="de-DE" sz="1400" dirty="0"/>
                            <a:t>Die Pyramide hat ein Volumen von 50 cm³ (Kubikzentimetern).</a:t>
                          </a:r>
                        </a:p>
                      </a:txBody>
                      <a:tcPr marL="74295" marR="74295" marT="37148" marB="37148"/>
                    </a:tc>
                    <a:extLst>
                      <a:ext uri="{0D108BD9-81ED-4DB2-BD59-A6C34878D82A}">
                        <a16:rowId xmlns:a16="http://schemas.microsoft.com/office/drawing/2014/main" val="529336425"/>
                      </a:ext>
                    </a:extLst>
                  </a:tr>
                </a:tbl>
              </a:graphicData>
            </a:graphic>
          </p:graphicFrame>
        </mc:Choice>
        <mc:Fallback xmlns="">
          <p:graphicFrame>
            <p:nvGraphicFramePr>
              <p:cNvPr id="20" name="Tabelle 19">
                <a:extLst>
                  <a:ext uri="{FF2B5EF4-FFF2-40B4-BE49-F238E27FC236}">
                    <a16:creationId xmlns:a16="http://schemas.microsoft.com/office/drawing/2014/main" id="{FBDE2C6A-9C02-2722-7285-E6E2E60685F1}"/>
                  </a:ext>
                </a:extLst>
              </p:cNvPr>
              <p:cNvGraphicFramePr>
                <a:graphicFrameLocks noGrp="1"/>
              </p:cNvGraphicFramePr>
              <p:nvPr>
                <p:extLst>
                  <p:ext uri="{D42A27DB-BD31-4B8C-83A1-F6EECF244321}">
                    <p14:modId xmlns:p14="http://schemas.microsoft.com/office/powerpoint/2010/main" val="4020107351"/>
                  </p:ext>
                </p:extLst>
              </p:nvPr>
            </p:nvGraphicFramePr>
            <p:xfrm>
              <a:off x="231596" y="2411196"/>
              <a:ext cx="8965670" cy="3033042"/>
            </p:xfrm>
            <a:graphic>
              <a:graphicData uri="http://schemas.openxmlformats.org/drawingml/2006/table">
                <a:tbl>
                  <a:tblPr firstRow="1" bandRow="1">
                    <a:tableStyleId>{5C22544A-7EE6-4342-B048-85BDC9FD1C3A}</a:tableStyleId>
                  </a:tblPr>
                  <a:tblGrid>
                    <a:gridCol w="4482835">
                      <a:extLst>
                        <a:ext uri="{9D8B030D-6E8A-4147-A177-3AD203B41FA5}">
                          <a16:colId xmlns:a16="http://schemas.microsoft.com/office/drawing/2014/main" val="1198156903"/>
                        </a:ext>
                      </a:extLst>
                    </a:gridCol>
                    <a:gridCol w="4482835">
                      <a:extLst>
                        <a:ext uri="{9D8B030D-6E8A-4147-A177-3AD203B41FA5}">
                          <a16:colId xmlns:a16="http://schemas.microsoft.com/office/drawing/2014/main" val="3836702028"/>
                        </a:ext>
                      </a:extLst>
                    </a:gridCol>
                  </a:tblGrid>
                  <a:tr h="444146">
                    <a:tc>
                      <a:txBody>
                        <a:bodyPr/>
                        <a:lstStyle/>
                        <a:p>
                          <a:r>
                            <a:rPr lang="de-DE" sz="1500" dirty="0"/>
                            <a:t>Volumenberechnung beim Quader</a:t>
                          </a:r>
                        </a:p>
                      </a:txBody>
                      <a:tcPr marL="74295" marR="74295" marT="37148" marB="37148"/>
                    </a:tc>
                    <a:tc>
                      <a:txBody>
                        <a:bodyPr/>
                        <a:lstStyle/>
                        <a:p>
                          <a:r>
                            <a:rPr lang="de-DE" sz="1500" dirty="0"/>
                            <a:t>Volumenberechnung bei der Pyramide</a:t>
                          </a:r>
                        </a:p>
                      </a:txBody>
                      <a:tcPr marL="74295" marR="74295" marT="37148" marB="37148"/>
                    </a:tc>
                    <a:extLst>
                      <a:ext uri="{0D108BD9-81ED-4DB2-BD59-A6C34878D82A}">
                        <a16:rowId xmlns:a16="http://schemas.microsoft.com/office/drawing/2014/main" val="176141203"/>
                      </a:ext>
                    </a:extLst>
                  </a:tr>
                  <a:tr h="2588896">
                    <a:tc>
                      <a:txBody>
                        <a:bodyPr/>
                        <a:lstStyle/>
                        <a:p>
                          <a:endParaRPr lang="de-DE"/>
                        </a:p>
                      </a:txBody>
                      <a:tcPr marL="74295" marR="74295" marT="37148" marB="37148">
                        <a:blipFill>
                          <a:blip r:embed="rId6"/>
                          <a:stretch>
                            <a:fillRect l="-136" t="-17840" r="-100543" b="-2582"/>
                          </a:stretch>
                        </a:blipFill>
                      </a:tcPr>
                    </a:tc>
                    <a:tc>
                      <a:txBody>
                        <a:bodyPr/>
                        <a:lstStyle/>
                        <a:p>
                          <a:endParaRPr lang="de-DE"/>
                        </a:p>
                      </a:txBody>
                      <a:tcPr marL="74295" marR="74295" marT="37148" marB="37148">
                        <a:blipFill>
                          <a:blip r:embed="rId6"/>
                          <a:stretch>
                            <a:fillRect l="-100136" t="-17840" r="-543" b="-2582"/>
                          </a:stretch>
                        </a:blipFill>
                      </a:tcPr>
                    </a:tc>
                    <a:extLst>
                      <a:ext uri="{0D108BD9-81ED-4DB2-BD59-A6C34878D82A}">
                        <a16:rowId xmlns:a16="http://schemas.microsoft.com/office/drawing/2014/main" val="529336425"/>
                      </a:ext>
                    </a:extLst>
                  </a:tr>
                </a:tbl>
              </a:graphicData>
            </a:graphic>
          </p:graphicFrame>
        </mc:Fallback>
      </mc:AlternateContent>
      <p:sp>
        <p:nvSpPr>
          <p:cNvPr id="23" name="Textfeld 22">
            <a:extLst>
              <a:ext uri="{FF2B5EF4-FFF2-40B4-BE49-F238E27FC236}">
                <a16:creationId xmlns:a16="http://schemas.microsoft.com/office/drawing/2014/main" id="{60C50B04-F6E5-E102-060F-527DFAFFF4AF}"/>
              </a:ext>
            </a:extLst>
          </p:cNvPr>
          <p:cNvSpPr txBox="1"/>
          <p:nvPr/>
        </p:nvSpPr>
        <p:spPr>
          <a:xfrm>
            <a:off x="3564470" y="4051567"/>
            <a:ext cx="263214" cy="317459"/>
          </a:xfrm>
          <a:prstGeom prst="rect">
            <a:avLst/>
          </a:prstGeom>
          <a:noFill/>
        </p:spPr>
        <p:txBody>
          <a:bodyPr wrap="none" rtlCol="0">
            <a:spAutoFit/>
          </a:bodyPr>
          <a:lstStyle/>
          <a:p>
            <a:r>
              <a:rPr lang="de-DE" sz="1463" dirty="0"/>
              <a:t>c</a:t>
            </a:r>
          </a:p>
        </p:txBody>
      </p:sp>
      <p:pic>
        <p:nvPicPr>
          <p:cNvPr id="7" name="Grafik 6" descr="Ein Bild, das Diagramm, Reihe, Design, Origami enthält.&#10;&#10;Automatisch generierte Beschreibung">
            <a:extLst>
              <a:ext uri="{FF2B5EF4-FFF2-40B4-BE49-F238E27FC236}">
                <a16:creationId xmlns:a16="http://schemas.microsoft.com/office/drawing/2014/main" id="{9F8B316C-B68C-413F-5C7E-1986379857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4595" y="3312050"/>
            <a:ext cx="2216694" cy="1146713"/>
          </a:xfrm>
          <a:prstGeom prst="rect">
            <a:avLst/>
          </a:prstGeom>
        </p:spPr>
      </p:pic>
      <p:pic>
        <p:nvPicPr>
          <p:cNvPr id="11" name="Grafik 10" descr="Ein Bild, das Dreieck, Reihe enthält.&#10;&#10;Automatisch generierte Beschreibung">
            <a:extLst>
              <a:ext uri="{FF2B5EF4-FFF2-40B4-BE49-F238E27FC236}">
                <a16:creationId xmlns:a16="http://schemas.microsoft.com/office/drawing/2014/main" id="{A9FA84FF-F98A-C88E-39AF-B63B68DC98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350" y="2970003"/>
            <a:ext cx="1829783" cy="1538464"/>
          </a:xfrm>
          <a:prstGeom prst="rect">
            <a:avLst/>
          </a:prstGeom>
        </p:spPr>
      </p:pic>
      <p:sp>
        <p:nvSpPr>
          <p:cNvPr id="6" name="Textplatzhalter 2">
            <a:extLst>
              <a:ext uri="{FF2B5EF4-FFF2-40B4-BE49-F238E27FC236}">
                <a16:creationId xmlns:a16="http://schemas.microsoft.com/office/drawing/2014/main" id="{C97F2D8B-686B-945B-837A-A3E5A30D79D5}"/>
              </a:ext>
            </a:extLst>
          </p:cNvPr>
          <p:cNvSpPr txBox="1">
            <a:spLocks/>
          </p:cNvSpPr>
          <p:nvPr/>
        </p:nvSpPr>
        <p:spPr>
          <a:xfrm>
            <a:off x="151412" y="53679"/>
            <a:ext cx="2296423" cy="850103"/>
          </a:xfrm>
          <a:prstGeom prst="roundRect">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lvl1pPr marL="3175" indent="0" algn="l" defTabSz="957861" rtl="0" eaLnBrk="1" latinLnBrk="0" hangingPunct="1">
              <a:spcBef>
                <a:spcPct val="20000"/>
              </a:spcBef>
              <a:buFont typeface="Arial" pitchFamily="34" charset="0"/>
              <a:buNone/>
              <a:defRPr kumimoji="0" lang="de-DE" sz="3200" b="0" i="0" u="none" strike="noStrike" kern="1200" cap="none" spc="0" normalizeH="0" baseline="0" dirty="0" smtClean="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dirty="0" smtClean="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dirty="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pPr algn="ctr"/>
            <a:r>
              <a:rPr lang="de-DE" dirty="0"/>
              <a:t>Hilfe 3</a:t>
            </a:r>
          </a:p>
        </p:txBody>
      </p:sp>
      <p:sp>
        <p:nvSpPr>
          <p:cNvPr id="16" name="Fußzeilenplatzhalter 5">
            <a:extLst>
              <a:ext uri="{FF2B5EF4-FFF2-40B4-BE49-F238E27FC236}">
                <a16:creationId xmlns:a16="http://schemas.microsoft.com/office/drawing/2014/main" id="{507BD3D6-3C20-B6F1-8C6E-93F5763A7129}"/>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1986347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Autofit/>
          </a:bodyPr>
          <a:lstStyle/>
          <a:p>
            <a:r>
              <a:rPr lang="de-DE" sz="2925" dirty="0"/>
              <a:t>Volumen – Prisma und Zylinder</a:t>
            </a:r>
          </a:p>
        </p:txBody>
      </p:sp>
      <p:pic>
        <p:nvPicPr>
          <p:cNvPr id="9" name="Grafik 8">
            <a:extLst>
              <a:ext uri="{FF2B5EF4-FFF2-40B4-BE49-F238E27FC236}">
                <a16:creationId xmlns:a16="http://schemas.microsoft.com/office/drawing/2014/main" id="{3AF112FB-58FA-49BD-ADA8-CCF55F52A6E9}"/>
              </a:ext>
            </a:extLst>
          </p:cNvPr>
          <p:cNvPicPr>
            <a:picLocks noChangeAspect="1"/>
          </p:cNvPicPr>
          <p:nvPr/>
        </p:nvPicPr>
        <p:blipFill rotWithShape="1">
          <a:blip r:embed="rId2"/>
          <a:srcRect t="5660" b="2528"/>
          <a:stretch/>
        </p:blipFill>
        <p:spPr>
          <a:xfrm>
            <a:off x="2254499" y="2639616"/>
            <a:ext cx="1489914" cy="1162409"/>
          </a:xfrm>
          <a:prstGeom prst="rect">
            <a:avLst/>
          </a:prstGeom>
        </p:spPr>
      </p:pic>
      <p:grpSp>
        <p:nvGrpSpPr>
          <p:cNvPr id="12" name="Gruppieren 11">
            <a:extLst>
              <a:ext uri="{FF2B5EF4-FFF2-40B4-BE49-F238E27FC236}">
                <a16:creationId xmlns:a16="http://schemas.microsoft.com/office/drawing/2014/main" id="{2C1FD5DD-1054-CEF1-EB92-B0D882EF0E38}"/>
              </a:ext>
            </a:extLst>
          </p:cNvPr>
          <p:cNvGrpSpPr/>
          <p:nvPr/>
        </p:nvGrpSpPr>
        <p:grpSpPr>
          <a:xfrm>
            <a:off x="2514860" y="4210297"/>
            <a:ext cx="1114760" cy="1202097"/>
            <a:chOff x="6677204" y="4997554"/>
            <a:chExt cx="1296000" cy="1296000"/>
          </a:xfrm>
        </p:grpSpPr>
        <p:sp>
          <p:nvSpPr>
            <p:cNvPr id="13" name="Ellipse 12">
              <a:extLst>
                <a:ext uri="{FF2B5EF4-FFF2-40B4-BE49-F238E27FC236}">
                  <a16:creationId xmlns:a16="http://schemas.microsoft.com/office/drawing/2014/main" id="{05E709F8-81D1-B524-83E3-0E872BEFA6EE}"/>
                </a:ext>
              </a:extLst>
            </p:cNvPr>
            <p:cNvSpPr>
              <a:spLocks noChangeAspect="1"/>
            </p:cNvSpPr>
            <p:nvPr/>
          </p:nvSpPr>
          <p:spPr>
            <a:xfrm>
              <a:off x="6677204" y="4997554"/>
              <a:ext cx="1296000" cy="1296000"/>
            </a:xfrm>
            <a:prstGeom prst="ellipse">
              <a:avLst/>
            </a:prstGeom>
            <a:solidFill>
              <a:schemeClr val="accent3">
                <a:lumMod val="40000"/>
                <a:lumOff val="60000"/>
              </a:schemeClr>
            </a:solidFill>
            <a:ln w="63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63">
                <a:solidFill>
                  <a:schemeClr val="accent3">
                    <a:lumMod val="75000"/>
                  </a:schemeClr>
                </a:solidFill>
              </a:endParaRP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5279914-BEB2-2817-AD93-233138D9F2F8}"/>
                    </a:ext>
                  </a:extLst>
                </p:cNvPr>
                <p:cNvSpPr txBox="1"/>
                <p:nvPr/>
              </p:nvSpPr>
              <p:spPr>
                <a:xfrm>
                  <a:off x="6945378" y="5501396"/>
                  <a:ext cx="798018" cy="242712"/>
                </a:xfrm>
                <a:prstGeom prst="rect">
                  <a:avLst/>
                </a:prstGeom>
                <a:noFill/>
                <a:ln>
                  <a:noFill/>
                </a:ln>
                <a:effectLst>
                  <a:glow>
                    <a:schemeClr val="bg1"/>
                  </a:glow>
                </a:effectLst>
              </p:spPr>
              <p:txBody>
                <a:bodyPr wrap="square" lIns="0" tIns="0" rIns="29250" bIns="0" rtlCol="0">
                  <a:spAutoFit/>
                </a:bodyPr>
                <a:lstStyle/>
                <a:p>
                  <a:pPr algn="ctr"/>
                  <a14:m>
                    <m:oMathPara xmlns:m="http://schemas.openxmlformats.org/officeDocument/2006/math">
                      <m:oMathParaPr>
                        <m:jc m:val="center"/>
                      </m:oMathParaPr>
                      <m:oMath xmlns:m="http://schemas.openxmlformats.org/officeDocument/2006/math">
                        <m:r>
                          <a:rPr lang="de-DE" sz="1463" i="1">
                            <a:effectLst>
                              <a:glow rad="127000">
                                <a:schemeClr val="bg1">
                                  <a:alpha val="80000"/>
                                </a:schemeClr>
                              </a:glow>
                            </a:effectLst>
                            <a:latin typeface="Cambria Math" panose="02040503050406030204" pitchFamily="18" charset="0"/>
                          </a:rPr>
                          <m:t>𝜋</m:t>
                        </m:r>
                        <m:r>
                          <a:rPr lang="de-DE" sz="1463" i="1">
                            <a:effectLst>
                              <a:glow rad="127000">
                                <a:schemeClr val="bg1">
                                  <a:alpha val="80000"/>
                                </a:schemeClr>
                              </a:glow>
                            </a:effectLst>
                            <a:latin typeface="Cambria Math" panose="02040503050406030204" pitchFamily="18" charset="0"/>
                          </a:rPr>
                          <m:t>⋅</m:t>
                        </m:r>
                        <m:sSup>
                          <m:sSupPr>
                            <m:ctrlPr>
                              <a:rPr lang="de-DE" sz="1463" i="1">
                                <a:effectLst>
                                  <a:glow rad="127000">
                                    <a:schemeClr val="bg1">
                                      <a:alpha val="80000"/>
                                    </a:schemeClr>
                                  </a:glow>
                                </a:effectLst>
                                <a:latin typeface="Cambria Math" panose="02040503050406030204" pitchFamily="18" charset="0"/>
                              </a:rPr>
                            </m:ctrlPr>
                          </m:sSupPr>
                          <m:e>
                            <m:r>
                              <a:rPr lang="de-DE" sz="1463" i="1">
                                <a:effectLst>
                                  <a:glow rad="127000">
                                    <a:schemeClr val="bg1">
                                      <a:alpha val="80000"/>
                                    </a:schemeClr>
                                  </a:glow>
                                </a:effectLst>
                                <a:latin typeface="Cambria Math" panose="02040503050406030204" pitchFamily="18" charset="0"/>
                              </a:rPr>
                              <m:t>𝑟</m:t>
                            </m:r>
                          </m:e>
                          <m:sup>
                            <m:r>
                              <a:rPr lang="de-DE" sz="1463" i="1">
                                <a:effectLst>
                                  <a:glow rad="127000">
                                    <a:schemeClr val="bg1">
                                      <a:alpha val="80000"/>
                                    </a:schemeClr>
                                  </a:glow>
                                </a:effectLst>
                                <a:latin typeface="Cambria Math" panose="02040503050406030204" pitchFamily="18" charset="0"/>
                              </a:rPr>
                              <m:t>2</m:t>
                            </m:r>
                          </m:sup>
                        </m:sSup>
                      </m:oMath>
                    </m:oMathPara>
                  </a14:m>
                  <a:endParaRPr lang="de-DE" sz="1463" dirty="0">
                    <a:effectLst>
                      <a:glow rad="127000">
                        <a:schemeClr val="bg1">
                          <a:alpha val="80000"/>
                        </a:schemeClr>
                      </a:glow>
                    </a:effectLst>
                  </a:endParaRPr>
                </a:p>
              </p:txBody>
            </p:sp>
          </mc:Choice>
          <mc:Fallback xmlns="">
            <p:sp>
              <p:nvSpPr>
                <p:cNvPr id="14" name="Textfeld 13">
                  <a:extLst>
                    <a:ext uri="{FF2B5EF4-FFF2-40B4-BE49-F238E27FC236}">
                      <a16:creationId xmlns:a16="http://schemas.microsoft.com/office/drawing/2014/main" id="{85279914-BEB2-2817-AD93-233138D9F2F8}"/>
                    </a:ext>
                  </a:extLst>
                </p:cNvPr>
                <p:cNvSpPr txBox="1">
                  <a:spLocks noRot="1" noChangeAspect="1" noMove="1" noResize="1" noEditPoints="1" noAdjustHandles="1" noChangeArrowheads="1" noChangeShapeType="1" noTextEdit="1"/>
                </p:cNvSpPr>
                <p:nvPr/>
              </p:nvSpPr>
              <p:spPr>
                <a:xfrm>
                  <a:off x="6945378" y="5501396"/>
                  <a:ext cx="798018" cy="242712"/>
                </a:xfrm>
                <a:prstGeom prst="rect">
                  <a:avLst/>
                </a:prstGeom>
                <a:blipFill>
                  <a:blip r:embed="rId4"/>
                  <a:stretch>
                    <a:fillRect t="-18919" b="-18919"/>
                  </a:stretch>
                </a:blipFill>
                <a:ln>
                  <a:noFill/>
                </a:ln>
                <a:effectLst>
                  <a:glow>
                    <a:schemeClr val="bg1"/>
                  </a:glow>
                </a:effectLst>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EE7C0C56-D568-304B-0932-8A1E1A3A20E8}"/>
                  </a:ext>
                </a:extLst>
              </p:cNvPr>
              <p:cNvSpPr txBox="1"/>
              <p:nvPr/>
            </p:nvSpPr>
            <p:spPr>
              <a:xfrm>
                <a:off x="151412" y="3968787"/>
                <a:ext cx="2216694" cy="1823000"/>
              </a:xfrm>
              <a:prstGeom prst="rect">
                <a:avLst/>
              </a:prstGeom>
              <a:noFill/>
            </p:spPr>
            <p:txBody>
              <a:bodyPr wrap="square">
                <a:spAutoFit/>
              </a:bodyPr>
              <a:lstStyle/>
              <a:p>
                <a:pPr algn="just">
                  <a:spcAft>
                    <a:spcPts val="488"/>
                  </a:spcAft>
                  <a:tabLst>
                    <a:tab pos="288925" algn="l"/>
                    <a:tab pos="1386582" algn="l"/>
                  </a:tabLst>
                </a:pPr>
                <a:r>
                  <a:rPr lang="de-DE" sz="1138" dirty="0">
                    <a:solidFill>
                      <a:schemeClr val="accent3">
                        <a:lumMod val="75000"/>
                      </a:schemeClr>
                    </a:solidFill>
                    <a:latin typeface="Calibri"/>
                  </a:rPr>
                  <a:t>Flächeninhalt</a:t>
                </a:r>
                <a:r>
                  <a:rPr lang="de-DE" sz="1138" dirty="0">
                    <a:solidFill>
                      <a:prstClr val="black"/>
                    </a:solidFill>
                    <a:latin typeface="Calibri"/>
                  </a:rPr>
                  <a:t> = Kreiszahl · </a:t>
                </a:r>
              </a:p>
              <a:p>
                <a:pPr algn="just">
                  <a:spcAft>
                    <a:spcPts val="488"/>
                  </a:spcAft>
                  <a:tabLst>
                    <a:tab pos="288925" algn="l"/>
                    <a:tab pos="1386582" algn="l"/>
                  </a:tabLst>
                </a:pPr>
                <a:r>
                  <a:rPr lang="de-DE" sz="1138" dirty="0">
                    <a:solidFill>
                      <a:prstClr val="black"/>
                    </a:solidFill>
                    <a:latin typeface="Calibri"/>
                  </a:rPr>
                  <a:t>Radius zum Quadrat</a:t>
                </a:r>
                <a:endParaRPr lang="de-DE" sz="1138" dirty="0"/>
              </a:p>
              <a:p>
                <a:pPr algn="just">
                  <a:spcAft>
                    <a:spcPts val="488"/>
                  </a:spcAft>
                  <a:tabLst>
                    <a:tab pos="1238250" algn="l"/>
                  </a:tabLst>
                </a:pPr>
                <a14:m>
                  <m:oMathPara xmlns:m="http://schemas.openxmlformats.org/officeDocument/2006/math">
                    <m:oMathParaPr>
                      <m:jc m:val="centerGroup"/>
                    </m:oMathParaPr>
                    <m:oMath xmlns:m="http://schemas.openxmlformats.org/officeDocument/2006/math">
                      <m:r>
                        <a:rPr lang="de-DE" sz="1138" i="1">
                          <a:solidFill>
                            <a:schemeClr val="accent3">
                              <a:lumMod val="75000"/>
                            </a:schemeClr>
                          </a:solidFill>
                          <a:latin typeface="Cambria Math" panose="02040503050406030204" pitchFamily="18" charset="0"/>
                        </a:rPr>
                        <m:t>𝐴</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ea typeface="Cambria Math" panose="02040503050406030204" pitchFamily="18" charset="0"/>
                        </a:rPr>
                        <m:t>∙</m:t>
                      </m:r>
                      <m:sSup>
                        <m:sSupPr>
                          <m:ctrlPr>
                            <a:rPr lang="de-DE" sz="1138" i="1">
                              <a:solidFill>
                                <a:prstClr val="black"/>
                              </a:solidFill>
                              <a:latin typeface="Cambria Math" panose="02040503050406030204" pitchFamily="18" charset="0"/>
                              <a:ea typeface="Cambria Math" panose="02040503050406030204" pitchFamily="18" charset="0"/>
                            </a:rPr>
                          </m:ctrlPr>
                        </m:sSupPr>
                        <m:e>
                          <m:r>
                            <a:rPr lang="de-DE" sz="1138" i="1">
                              <a:solidFill>
                                <a:prstClr val="black"/>
                              </a:solidFill>
                              <a:latin typeface="Cambria Math" panose="02040503050406030204" pitchFamily="18" charset="0"/>
                              <a:ea typeface="Cambria Math" panose="02040503050406030204" pitchFamily="18" charset="0"/>
                            </a:rPr>
                            <m:t>𝑟</m:t>
                          </m:r>
                        </m:e>
                        <m:sup>
                          <m:r>
                            <a:rPr lang="de-DE" sz="1138" i="1">
                              <a:solidFill>
                                <a:prstClr val="black"/>
                              </a:solidFill>
                              <a:latin typeface="Cambria Math" panose="02040503050406030204" pitchFamily="18" charset="0"/>
                              <a:ea typeface="Cambria Math" panose="02040503050406030204" pitchFamily="18" charset="0"/>
                            </a:rPr>
                            <m:t>2</m:t>
                          </m:r>
                        </m:sup>
                      </m:sSup>
                    </m:oMath>
                  </m:oMathPara>
                </a14:m>
                <a:endParaRPr lang="de-DE" sz="1138" dirty="0">
                  <a:solidFill>
                    <a:prstClr val="black"/>
                  </a:solidFill>
                  <a:ea typeface="Cambria Math" panose="02040503050406030204" pitchFamily="18" charset="0"/>
                </a:endParaRPr>
              </a:p>
              <a:p>
                <a:pPr defTabSz="742950">
                  <a:lnSpc>
                    <a:spcPct val="110000"/>
                  </a:lnSpc>
                  <a:spcAft>
                    <a:spcPts val="488"/>
                  </a:spcAft>
                  <a:tabLst>
                    <a:tab pos="288925" algn="l"/>
                    <a:tab pos="949325" algn="l"/>
                  </a:tabLst>
                  <a:defRPr/>
                </a:pPr>
                <a:r>
                  <a:rPr lang="de-DE" sz="1138" dirty="0">
                    <a:solidFill>
                      <a:schemeClr val="accent1"/>
                    </a:solidFill>
                    <a:latin typeface="Calibri"/>
                  </a:rPr>
                  <a:t>Umfang</a:t>
                </a:r>
                <a:r>
                  <a:rPr lang="de-DE" sz="1138" dirty="0">
                    <a:solidFill>
                      <a:prstClr val="black"/>
                    </a:solidFill>
                    <a:latin typeface="Calibri"/>
                  </a:rPr>
                  <a:t> = Durchmesser · Kreiszahl</a:t>
                </a:r>
              </a:p>
              <a:p>
                <a:pPr algn="just" defTabSz="742950">
                  <a:lnSpc>
                    <a:spcPct val="110000"/>
                  </a:lnSpc>
                  <a:spcAft>
                    <a:spcPts val="488"/>
                  </a:spcAft>
                  <a:tabLst>
                    <a:tab pos="800993" algn="l"/>
                    <a:tab pos="1163439" algn="l"/>
                  </a:tabLst>
                  <a:defRPr/>
                </a:pPr>
                <a:r>
                  <a:rPr lang="de-DE" sz="1138" dirty="0">
                    <a:solidFill>
                      <a:prstClr val="black"/>
                    </a:solidFill>
                  </a:rPr>
                  <a:t>	</a:t>
                </a:r>
                <a14:m>
                  <m:oMath xmlns:m="http://schemas.openxmlformats.org/officeDocument/2006/math">
                    <m:r>
                      <a:rPr lang="de-DE" sz="1138" i="1">
                        <a:solidFill>
                          <a:schemeClr val="accent1"/>
                        </a:solidFill>
                        <a:latin typeface="Cambria Math" panose="02040503050406030204" pitchFamily="18" charset="0"/>
                      </a:rPr>
                      <m:t>𝑢</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rPr>
                      <m:t>𝑑</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rPr>
                      <m:t>=2∙</m:t>
                    </m:r>
                    <m:r>
                      <a:rPr lang="de-DE" sz="1138" i="1">
                        <a:solidFill>
                          <a:prstClr val="black"/>
                        </a:solidFill>
                        <a:latin typeface="Cambria Math" panose="02040503050406030204" pitchFamily="18" charset="0"/>
                      </a:rPr>
                      <m:t>𝑟</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oMath>
                </a14:m>
                <a:endParaRPr lang="de-DE" sz="1138" dirty="0"/>
              </a:p>
              <a:p>
                <a:pPr algn="just">
                  <a:spcAft>
                    <a:spcPts val="488"/>
                  </a:spcAft>
                  <a:tabLst>
                    <a:tab pos="1238250" algn="l"/>
                  </a:tabLst>
                </a:pPr>
                <a:endParaRPr lang="de-DE" sz="1300" dirty="0">
                  <a:solidFill>
                    <a:prstClr val="black"/>
                  </a:solidFill>
                  <a:ea typeface="Cambria Math" panose="02040503050406030204" pitchFamily="18" charset="0"/>
                </a:endParaRPr>
              </a:p>
              <a:p>
                <a:pPr>
                  <a:lnSpc>
                    <a:spcPct val="110000"/>
                  </a:lnSpc>
                  <a:spcAft>
                    <a:spcPts val="488"/>
                  </a:spcAft>
                </a:pPr>
                <a:endParaRPr lang="de-DE" sz="1463" dirty="0"/>
              </a:p>
            </p:txBody>
          </p:sp>
        </mc:Choice>
        <mc:Fallback xmlns="">
          <p:sp>
            <p:nvSpPr>
              <p:cNvPr id="15" name="Textfeld 14">
                <a:extLst>
                  <a:ext uri="{FF2B5EF4-FFF2-40B4-BE49-F238E27FC236}">
                    <a16:creationId xmlns:a16="http://schemas.microsoft.com/office/drawing/2014/main" id="{EE7C0C56-D568-304B-0932-8A1E1A3A20E8}"/>
                  </a:ext>
                </a:extLst>
              </p:cNvPr>
              <p:cNvSpPr txBox="1">
                <a:spLocks noRot="1" noChangeAspect="1" noMove="1" noResize="1" noEditPoints="1" noAdjustHandles="1" noChangeArrowheads="1" noChangeShapeType="1" noTextEdit="1"/>
              </p:cNvSpPr>
              <p:nvPr/>
            </p:nvSpPr>
            <p:spPr>
              <a:xfrm>
                <a:off x="151412" y="3968787"/>
                <a:ext cx="2216694" cy="1823000"/>
              </a:xfrm>
              <a:prstGeom prst="rect">
                <a:avLst/>
              </a:prstGeom>
              <a:blipFill>
                <a:blip r:embed="rId5"/>
                <a:stretch>
                  <a:fillRect t="-334"/>
                </a:stretch>
              </a:blipFill>
            </p:spPr>
            <p:txBody>
              <a:bodyPr/>
              <a:lstStyle/>
              <a:p>
                <a:r>
                  <a:rPr lang="de-DE">
                    <a:noFill/>
                  </a:rPr>
                  <a:t> </a:t>
                </a:r>
              </a:p>
            </p:txBody>
          </p:sp>
        </mc:Fallback>
      </mc:AlternateContent>
      <p:sp>
        <p:nvSpPr>
          <p:cNvPr id="5" name="Textfeld 4">
            <a:extLst>
              <a:ext uri="{FF2B5EF4-FFF2-40B4-BE49-F238E27FC236}">
                <a16:creationId xmlns:a16="http://schemas.microsoft.com/office/drawing/2014/main" id="{0404F877-83FC-3B0A-8817-B1813709B7BA}"/>
              </a:ext>
            </a:extLst>
          </p:cNvPr>
          <p:cNvSpPr txBox="1"/>
          <p:nvPr/>
        </p:nvSpPr>
        <p:spPr>
          <a:xfrm>
            <a:off x="5839327" y="5530766"/>
            <a:ext cx="1889960" cy="317459"/>
          </a:xfrm>
          <a:prstGeom prst="rect">
            <a:avLst/>
          </a:prstGeom>
          <a:noFill/>
        </p:spPr>
        <p:txBody>
          <a:bodyPr wrap="square" rtlCol="0">
            <a:spAutoFit/>
          </a:bodyPr>
          <a:lstStyle/>
          <a:p>
            <a:r>
              <a:rPr lang="de-DE" sz="1463" dirty="0">
                <a:solidFill>
                  <a:srgbClr val="FF0000"/>
                </a:solidFill>
              </a:rPr>
              <a:t>Nicht MSA-relevant!?</a:t>
            </a:r>
          </a:p>
        </p:txBody>
      </p:sp>
      <mc:AlternateContent xmlns:mc="http://schemas.openxmlformats.org/markup-compatibility/2006" xmlns:a14="http://schemas.microsoft.com/office/drawing/2010/main">
        <mc:Choice Requires="a14">
          <p:sp>
            <p:nvSpPr>
              <p:cNvPr id="10" name="Inhaltsplatzhalter 9">
                <a:extLst>
                  <a:ext uri="{FF2B5EF4-FFF2-40B4-BE49-F238E27FC236}">
                    <a16:creationId xmlns:a16="http://schemas.microsoft.com/office/drawing/2014/main" id="{B024033B-A3C3-16A2-DC1A-4944D2E901E5}"/>
                  </a:ext>
                </a:extLst>
              </p:cNvPr>
              <p:cNvSpPr>
                <a:spLocks noGrp="1"/>
              </p:cNvSpPr>
              <p:nvPr>
                <p:ph idx="1"/>
              </p:nvPr>
            </p:nvSpPr>
            <p:spPr>
              <a:xfrm>
                <a:off x="71682" y="1066212"/>
                <a:ext cx="9205200" cy="5191200"/>
              </a:xfrm>
            </p:spPr>
            <p:txBody>
              <a:bodyPr>
                <a:normAutofit/>
              </a:bodyPr>
              <a:lstStyle/>
              <a:p>
                <a:pPr marL="0">
                  <a:spcBef>
                    <a:spcPts val="0"/>
                  </a:spcBef>
                </a:pPr>
                <a:r>
                  <a:rPr lang="de-DE" b="1" dirty="0"/>
                  <a:t>Volumen von Prisma und Zylinder</a:t>
                </a:r>
              </a:p>
              <a:p>
                <a:pPr marL="0">
                  <a:lnSpc>
                    <a:spcPct val="150000"/>
                  </a:lnSpc>
                  <a:spcBef>
                    <a:spcPts val="0"/>
                  </a:spcBef>
                </a:pPr>
                <a:r>
                  <a:rPr lang="de-DE" sz="1600" dirty="0"/>
                  <a:t>Hat ein Körper zwei gleiche Flächen, die sich gegenüberliegen, so gilt: </a:t>
                </a:r>
              </a:p>
              <a:p>
                <a:pPr marL="0" algn="just">
                  <a:spcBef>
                    <a:spcPts val="0"/>
                  </a:spcBef>
                </a:pPr>
                <a:r>
                  <a:rPr lang="de-DE" sz="1600" dirty="0"/>
                  <a:t>V = G</a:t>
                </a:r>
                <a14:m>
                  <m:oMath xmlns:m="http://schemas.openxmlformats.org/officeDocument/2006/math">
                    <m:r>
                      <a:rPr lang="de-DE" sz="1600">
                        <a:latin typeface="Cambria Math" panose="02040503050406030204" pitchFamily="18" charset="0"/>
                        <a:ea typeface="Cambria Math" panose="02040503050406030204" pitchFamily="18" charset="0"/>
                      </a:rPr>
                      <m:t> </m:t>
                    </m:r>
                    <m:r>
                      <a:rPr lang="de-DE" sz="1600" i="1">
                        <a:latin typeface="Cambria Math" panose="02040503050406030204" pitchFamily="18" charset="0"/>
                        <a:ea typeface="Cambria Math" panose="02040503050406030204" pitchFamily="18" charset="0"/>
                      </a:rPr>
                      <m:t>⋅</m:t>
                    </m:r>
                  </m:oMath>
                </a14:m>
                <a:r>
                  <a:rPr lang="de-DE" sz="1600" dirty="0"/>
                  <a:t> h, also „Grundfläche mal Höhe“</a:t>
                </a:r>
              </a:p>
              <a:p>
                <a:pPr marL="0" algn="just">
                  <a:spcBef>
                    <a:spcPts val="0"/>
                  </a:spcBef>
                </a:pPr>
                <a:r>
                  <a:rPr lang="de-DE" sz="1600" dirty="0"/>
                  <a:t>Manchmal musst du die Grundfläche zuerst berechnen.</a:t>
                </a:r>
              </a:p>
              <a:p>
                <a:pPr marL="0" algn="just">
                  <a:spcBef>
                    <a:spcPts val="0"/>
                  </a:spcBef>
                </a:pPr>
                <a:r>
                  <a:rPr lang="de-DE" sz="1600" u="sng" dirty="0">
                    <a:solidFill>
                      <a:schemeClr val="tx1"/>
                    </a:solidFill>
                  </a:rPr>
                  <a:t>Hier zwei Beispiele:</a:t>
                </a:r>
              </a:p>
              <a:p>
                <a:pPr algn="just"/>
                <a:endParaRPr lang="de-DE" sz="1600" dirty="0"/>
              </a:p>
            </p:txBody>
          </p:sp>
        </mc:Choice>
        <mc:Fallback xmlns="">
          <p:sp>
            <p:nvSpPr>
              <p:cNvPr id="10" name="Inhaltsplatzhalter 9">
                <a:extLst>
                  <a:ext uri="{FF2B5EF4-FFF2-40B4-BE49-F238E27FC236}">
                    <a16:creationId xmlns:a16="http://schemas.microsoft.com/office/drawing/2014/main" id="{B024033B-A3C3-16A2-DC1A-4944D2E901E5}"/>
                  </a:ext>
                </a:extLst>
              </p:cNvPr>
              <p:cNvSpPr>
                <a:spLocks noGrp="1" noRot="1" noChangeAspect="1" noMove="1" noResize="1" noEditPoints="1" noAdjustHandles="1" noChangeArrowheads="1" noChangeShapeType="1" noTextEdit="1"/>
              </p:cNvSpPr>
              <p:nvPr>
                <p:ph idx="1"/>
              </p:nvPr>
            </p:nvSpPr>
            <p:spPr>
              <a:xfrm>
                <a:off x="71682" y="1066212"/>
                <a:ext cx="9205200" cy="5191200"/>
              </a:xfr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0" name="Tabelle 19">
                <a:extLst>
                  <a:ext uri="{FF2B5EF4-FFF2-40B4-BE49-F238E27FC236}">
                    <a16:creationId xmlns:a16="http://schemas.microsoft.com/office/drawing/2014/main" id="{FBDE2C6A-9C02-2722-7285-E6E2E60685F1}"/>
                  </a:ext>
                </a:extLst>
              </p:cNvPr>
              <p:cNvGraphicFramePr>
                <a:graphicFrameLocks noGrp="1"/>
              </p:cNvGraphicFramePr>
              <p:nvPr>
                <p:extLst>
                  <p:ext uri="{D42A27DB-BD31-4B8C-83A1-F6EECF244321}">
                    <p14:modId xmlns:p14="http://schemas.microsoft.com/office/powerpoint/2010/main" val="909286899"/>
                  </p:ext>
                </p:extLst>
              </p:nvPr>
            </p:nvGraphicFramePr>
            <p:xfrm>
              <a:off x="151412" y="2564904"/>
              <a:ext cx="8749452" cy="3379472"/>
            </p:xfrm>
            <a:graphic>
              <a:graphicData uri="http://schemas.openxmlformats.org/drawingml/2006/table">
                <a:tbl>
                  <a:tblPr firstRow="1" bandRow="1">
                    <a:tableStyleId>{5C22544A-7EE6-4342-B048-85BDC9FD1C3A}</a:tableStyleId>
                  </a:tblPr>
                  <a:tblGrid>
                    <a:gridCol w="4139447">
                      <a:extLst>
                        <a:ext uri="{9D8B030D-6E8A-4147-A177-3AD203B41FA5}">
                          <a16:colId xmlns:a16="http://schemas.microsoft.com/office/drawing/2014/main" val="1198156903"/>
                        </a:ext>
                      </a:extLst>
                    </a:gridCol>
                    <a:gridCol w="4610005">
                      <a:extLst>
                        <a:ext uri="{9D8B030D-6E8A-4147-A177-3AD203B41FA5}">
                          <a16:colId xmlns:a16="http://schemas.microsoft.com/office/drawing/2014/main" val="3836702028"/>
                        </a:ext>
                      </a:extLst>
                    </a:gridCol>
                  </a:tblGrid>
                  <a:tr h="518300">
                    <a:tc>
                      <a:txBody>
                        <a:bodyPr/>
                        <a:lstStyle/>
                        <a:p>
                          <a:r>
                            <a:rPr lang="de-DE" sz="1600" dirty="0"/>
                            <a:t>Volumenberechnung beim Prisma mit dreieckiger Grundfläche</a:t>
                          </a:r>
                        </a:p>
                      </a:txBody>
                      <a:tcPr marL="74295" marR="74295" marT="37148" marB="37148"/>
                    </a:tc>
                    <a:tc>
                      <a:txBody>
                        <a:bodyPr/>
                        <a:lstStyle/>
                        <a:p>
                          <a:r>
                            <a:rPr lang="de-DE" sz="1600" dirty="0"/>
                            <a:t>Volumenberechnung beim Zylinder</a:t>
                          </a:r>
                        </a:p>
                      </a:txBody>
                      <a:tcPr marL="74295" marR="74295" marT="37148" marB="37148"/>
                    </a:tc>
                    <a:extLst>
                      <a:ext uri="{0D108BD9-81ED-4DB2-BD59-A6C34878D82A}">
                        <a16:rowId xmlns:a16="http://schemas.microsoft.com/office/drawing/2014/main" val="176141203"/>
                      </a:ext>
                    </a:extLst>
                  </a:tr>
                  <a:tr h="2747312">
                    <a:tc>
                      <a:txBody>
                        <a:bodyPr/>
                        <a:lstStyle/>
                        <a:p>
                          <a:r>
                            <a:rPr lang="de-DE" sz="1500" dirty="0"/>
                            <a:t>Wenn die Grundfläche bereits gegeben ist:</a:t>
                          </a:r>
                        </a:p>
                        <a:p>
                          <a:r>
                            <a:rPr lang="de-DE" sz="1500" dirty="0"/>
                            <a:t>Gegeben: G = 10 cm², h = 5 cm</a:t>
                          </a:r>
                        </a:p>
                        <a:p>
                          <a:r>
                            <a:rPr lang="de-DE" sz="1500" dirty="0"/>
                            <a:t>Gesucht: V</a:t>
                          </a:r>
                        </a:p>
                        <a:p>
                          <a:r>
                            <a:rPr lang="de-DE" sz="1500" dirty="0"/>
                            <a:t>Formel: V = </a:t>
                          </a:r>
                          <a14:m>
                            <m:oMath xmlns:m="http://schemas.openxmlformats.org/officeDocument/2006/math">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𝐺</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m:t>
                              </m:r>
                            </m:oMath>
                          </a14:m>
                          <a:endParaRPr lang="de-DE" sz="1500" dirty="0"/>
                        </a:p>
                        <a:p>
                          <a:r>
                            <a:rPr lang="de-DE" sz="1500" dirty="0"/>
                            <a:t>Rechnung: </a:t>
                          </a:r>
                        </a:p>
                        <a:p>
                          <a:r>
                            <a:rPr lang="de-DE" sz="1500" dirty="0"/>
                            <a:t>V = 10 </a:t>
                          </a:r>
                          <a14:m>
                            <m:oMath xmlns:m="http://schemas.openxmlformats.org/officeDocument/2006/math">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lang="de-DE" sz="1500" dirty="0"/>
                            <a:t> 5 </a:t>
                          </a:r>
                        </a:p>
                        <a:p>
                          <a:r>
                            <a:rPr lang="de-DE" sz="1500" dirty="0"/>
                            <a:t>V = 50 cm³</a:t>
                          </a:r>
                        </a:p>
                        <a:p>
                          <a:endParaRPr lang="de-DE" sz="1500" dirty="0"/>
                        </a:p>
                        <a:p>
                          <a:endParaRPr lang="de-DE" sz="1500" dirty="0"/>
                        </a:p>
                        <a:p>
                          <a:r>
                            <a:rPr lang="de-DE" sz="1500" dirty="0"/>
                            <a:t>Das Prisma mit dreieckiger Grundfläche hat ein Volumen von 50 cm³. (Kubikzentimetern).</a:t>
                          </a:r>
                        </a:p>
                      </a:txBody>
                      <a:tcPr marL="74295" marR="74295" marT="37148" marB="37148"/>
                    </a:tc>
                    <a:tc>
                      <a:txBody>
                        <a:bodyPr/>
                        <a:lstStyle/>
                        <a:p>
                          <a:r>
                            <a:rPr lang="de-DE" sz="1500" dirty="0"/>
                            <a:t>Wenn die Grundfläche nicht gegeben ist:</a:t>
                          </a:r>
                        </a:p>
                        <a:p>
                          <a:r>
                            <a:rPr lang="de-DE" sz="1500" dirty="0"/>
                            <a:t>Gegeben: r = 5 cm, h = 6 cm</a:t>
                          </a:r>
                        </a:p>
                        <a:p>
                          <a:r>
                            <a:rPr lang="de-DE" sz="1500" dirty="0"/>
                            <a:t>Gesucht: G und V</a:t>
                          </a:r>
                        </a:p>
                        <a:p>
                          <a:r>
                            <a:rPr lang="de-DE" sz="1500" b="1" dirty="0"/>
                            <a:t>1.</a:t>
                          </a:r>
                          <a:r>
                            <a:rPr lang="de-DE" sz="1500" b="1" baseline="0" dirty="0"/>
                            <a:t> </a:t>
                          </a:r>
                          <a:r>
                            <a:rPr lang="de-DE" sz="1500" b="1" dirty="0"/>
                            <a:t>Grundfläche G berechnen:</a:t>
                          </a:r>
                          <a:endParaRPr lang="de-DE" sz="1500" dirty="0"/>
                        </a:p>
                        <a:p>
                          <a:pPr marL="0" indent="0">
                            <a:buNone/>
                          </a:pPr>
                          <a:r>
                            <a:rPr lang="de-DE" sz="1500" dirty="0"/>
                            <a:t>Formel: G = </a:t>
                          </a:r>
                          <a14:m>
                            <m:oMath xmlns:m="http://schemas.openxmlformats.org/officeDocument/2006/math">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endParaRPr lang="de-DE" sz="1500" dirty="0"/>
                        </a:p>
                        <a:p>
                          <a:pPr marL="0" indent="0">
                            <a:buNone/>
                          </a:pPr>
                          <a:r>
                            <a:rPr lang="de-DE" sz="1500" dirty="0"/>
                            <a:t>Rechnung: G = </a:t>
                          </a:r>
                          <a14:m>
                            <m:oMath xmlns:m="http://schemas.openxmlformats.org/officeDocument/2006/math">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m:t>
                                  </m:r>
                                </m:e>
                                <m:sup>
                                  <m: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endParaRPr lang="de-DE" sz="1500" dirty="0"/>
                        </a:p>
                        <a:p>
                          <a:r>
                            <a:rPr lang="de-DE" sz="1500" dirty="0"/>
                            <a:t>                    G = 78,54 cm²</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500" b="1" dirty="0"/>
                            <a:t>2. V</a:t>
                          </a:r>
                          <a:r>
                            <a:rPr lang="de-DE" sz="1500" b="1" baseline="0" dirty="0"/>
                            <a:t> berechnen: </a:t>
                          </a:r>
                          <a:r>
                            <a:rPr lang="de-DE" sz="1500" baseline="0" dirty="0"/>
                            <a:t>Formel: </a:t>
                          </a:r>
                          <a:r>
                            <a:rPr lang="de-DE" sz="1500" dirty="0"/>
                            <a:t>V = </a:t>
                          </a:r>
                          <a14:m>
                            <m:oMath xmlns:m="http://schemas.openxmlformats.org/officeDocument/2006/math">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𝐺</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m:t>
                              </m:r>
                            </m:oMath>
                          </a14:m>
                          <a:endParaRPr lang="de-DE" sz="1500" dirty="0"/>
                        </a:p>
                        <a:p>
                          <a:r>
                            <a:rPr lang="de-DE" sz="1500" dirty="0"/>
                            <a:t>Rechnung: V = </a:t>
                          </a:r>
                          <a14:m>
                            <m:oMath xmlns:m="http://schemas.openxmlformats.org/officeDocument/2006/math">
                              <m:r>
                                <a:rPr lang="de-DE" sz="1500" i="1" smtClean="0">
                                  <a:latin typeface="Cambria Math" panose="02040503050406030204" pitchFamily="18" charset="0"/>
                                </a:rPr>
                                <m:t>7</m:t>
                              </m:r>
                              <m:r>
                                <a:rPr lang="de-DE" sz="1500" b="0" i="1" smtClean="0">
                                  <a:latin typeface="Cambria Math" panose="02040503050406030204" pitchFamily="18" charset="0"/>
                                </a:rPr>
                                <m:t>8,54 </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lang="de-DE" sz="1500" dirty="0"/>
                            <a:t> 6</a:t>
                          </a:r>
                        </a:p>
                        <a:p>
                          <a:r>
                            <a:rPr lang="de-DE" sz="1500" dirty="0"/>
                            <a:t>                    V = 471,24 cm³</a:t>
                          </a:r>
                        </a:p>
                        <a:p>
                          <a:r>
                            <a:rPr lang="de-DE" sz="1500" dirty="0"/>
                            <a:t>Der Zylinder hat ein Volumen von 471,24 cm³ (Kubikzentimetern).</a:t>
                          </a:r>
                        </a:p>
                      </a:txBody>
                      <a:tcPr marL="74295" marR="74295" marT="37148" marB="37148"/>
                    </a:tc>
                    <a:extLst>
                      <a:ext uri="{0D108BD9-81ED-4DB2-BD59-A6C34878D82A}">
                        <a16:rowId xmlns:a16="http://schemas.microsoft.com/office/drawing/2014/main" val="529336425"/>
                      </a:ext>
                    </a:extLst>
                  </a:tr>
                </a:tbl>
              </a:graphicData>
            </a:graphic>
          </p:graphicFrame>
        </mc:Choice>
        <mc:Fallback xmlns="">
          <p:graphicFrame>
            <p:nvGraphicFramePr>
              <p:cNvPr id="20" name="Tabelle 19">
                <a:extLst>
                  <a:ext uri="{FF2B5EF4-FFF2-40B4-BE49-F238E27FC236}">
                    <a16:creationId xmlns:a16="http://schemas.microsoft.com/office/drawing/2014/main" id="{FBDE2C6A-9C02-2722-7285-E6E2E60685F1}"/>
                  </a:ext>
                </a:extLst>
              </p:cNvPr>
              <p:cNvGraphicFramePr>
                <a:graphicFrameLocks noGrp="1"/>
              </p:cNvGraphicFramePr>
              <p:nvPr>
                <p:extLst>
                  <p:ext uri="{D42A27DB-BD31-4B8C-83A1-F6EECF244321}">
                    <p14:modId xmlns:p14="http://schemas.microsoft.com/office/powerpoint/2010/main" val="909286899"/>
                  </p:ext>
                </p:extLst>
              </p:nvPr>
            </p:nvGraphicFramePr>
            <p:xfrm>
              <a:off x="151412" y="2564904"/>
              <a:ext cx="8749452" cy="3379472"/>
            </p:xfrm>
            <a:graphic>
              <a:graphicData uri="http://schemas.openxmlformats.org/drawingml/2006/table">
                <a:tbl>
                  <a:tblPr firstRow="1" bandRow="1">
                    <a:tableStyleId>{5C22544A-7EE6-4342-B048-85BDC9FD1C3A}</a:tableStyleId>
                  </a:tblPr>
                  <a:tblGrid>
                    <a:gridCol w="4139447">
                      <a:extLst>
                        <a:ext uri="{9D8B030D-6E8A-4147-A177-3AD203B41FA5}">
                          <a16:colId xmlns:a16="http://schemas.microsoft.com/office/drawing/2014/main" val="1198156903"/>
                        </a:ext>
                      </a:extLst>
                    </a:gridCol>
                    <a:gridCol w="4610005">
                      <a:extLst>
                        <a:ext uri="{9D8B030D-6E8A-4147-A177-3AD203B41FA5}">
                          <a16:colId xmlns:a16="http://schemas.microsoft.com/office/drawing/2014/main" val="3836702028"/>
                        </a:ext>
                      </a:extLst>
                    </a:gridCol>
                  </a:tblGrid>
                  <a:tr h="561976">
                    <a:tc>
                      <a:txBody>
                        <a:bodyPr/>
                        <a:lstStyle/>
                        <a:p>
                          <a:r>
                            <a:rPr lang="de-DE" sz="1600" dirty="0"/>
                            <a:t>Volumenberechnung beim Prisma mit dreieckiger Grundfläche</a:t>
                          </a:r>
                        </a:p>
                      </a:txBody>
                      <a:tcPr marL="74295" marR="74295" marT="37148" marB="37148"/>
                    </a:tc>
                    <a:tc>
                      <a:txBody>
                        <a:bodyPr/>
                        <a:lstStyle/>
                        <a:p>
                          <a:r>
                            <a:rPr lang="de-DE" sz="1600" dirty="0"/>
                            <a:t>Volumenberechnung beim Zylinder</a:t>
                          </a:r>
                        </a:p>
                      </a:txBody>
                      <a:tcPr marL="74295" marR="74295" marT="37148" marB="37148"/>
                    </a:tc>
                    <a:extLst>
                      <a:ext uri="{0D108BD9-81ED-4DB2-BD59-A6C34878D82A}">
                        <a16:rowId xmlns:a16="http://schemas.microsoft.com/office/drawing/2014/main" val="176141203"/>
                      </a:ext>
                    </a:extLst>
                  </a:tr>
                  <a:tr h="2817496">
                    <a:tc>
                      <a:txBody>
                        <a:bodyPr/>
                        <a:lstStyle/>
                        <a:p>
                          <a:endParaRPr lang="de-DE"/>
                        </a:p>
                      </a:txBody>
                      <a:tcPr marL="74295" marR="74295" marT="37148" marB="37148">
                        <a:blipFill>
                          <a:blip r:embed="rId7"/>
                          <a:stretch>
                            <a:fillRect t="-21076" r="-112577" b="-2691"/>
                          </a:stretch>
                        </a:blipFill>
                      </a:tcPr>
                    </a:tc>
                    <a:tc>
                      <a:txBody>
                        <a:bodyPr/>
                        <a:lstStyle/>
                        <a:p>
                          <a:endParaRPr lang="de-DE"/>
                        </a:p>
                      </a:txBody>
                      <a:tcPr marL="74295" marR="74295" marT="37148" marB="37148">
                        <a:blipFill>
                          <a:blip r:embed="rId7"/>
                          <a:stretch>
                            <a:fillRect l="-89560" t="-21076" r="-824" b="-2691"/>
                          </a:stretch>
                        </a:blipFill>
                      </a:tcPr>
                    </a:tc>
                    <a:extLst>
                      <a:ext uri="{0D108BD9-81ED-4DB2-BD59-A6C34878D82A}">
                        <a16:rowId xmlns:a16="http://schemas.microsoft.com/office/drawing/2014/main" val="529336425"/>
                      </a:ext>
                    </a:extLst>
                  </a:tr>
                </a:tbl>
              </a:graphicData>
            </a:graphic>
          </p:graphicFrame>
        </mc:Fallback>
      </mc:AlternateContent>
      <p:pic>
        <p:nvPicPr>
          <p:cNvPr id="6" name="Grafik 5" descr="Ein Bild, das Reihe, Dreieck, Diagramm, Design enthält.&#10;&#10;Automatisch generierte Beschreibung">
            <a:extLst>
              <a:ext uri="{FF2B5EF4-FFF2-40B4-BE49-F238E27FC236}">
                <a16:creationId xmlns:a16="http://schemas.microsoft.com/office/drawing/2014/main" id="{202A9583-AF04-4923-CF26-5CFD826C55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9489" y="3841275"/>
            <a:ext cx="2364227" cy="1274134"/>
          </a:xfrm>
          <a:prstGeom prst="rect">
            <a:avLst/>
          </a:prstGeom>
        </p:spPr>
      </p:pic>
      <p:pic>
        <p:nvPicPr>
          <p:cNvPr id="16" name="Grafik 15" descr="Ein Bild, das Kreis, Diagramm, Entwurf, Zeichnung enthält.&#10;&#10;Automatisch generierte Beschreibung">
            <a:extLst>
              <a:ext uri="{FF2B5EF4-FFF2-40B4-BE49-F238E27FC236}">
                <a16:creationId xmlns:a16="http://schemas.microsoft.com/office/drawing/2014/main" id="{E89A7DEC-2D67-3F8E-B800-C3200ABE00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64670" y="3571556"/>
            <a:ext cx="1668607" cy="1335327"/>
          </a:xfrm>
          <a:prstGeom prst="rect">
            <a:avLst/>
          </a:prstGeom>
        </p:spPr>
      </p:pic>
      <p:sp>
        <p:nvSpPr>
          <p:cNvPr id="2" name="Fußzeilenplatzhalter 5">
            <a:extLst>
              <a:ext uri="{FF2B5EF4-FFF2-40B4-BE49-F238E27FC236}">
                <a16:creationId xmlns:a16="http://schemas.microsoft.com/office/drawing/2014/main" id="{90C0E204-9CAB-EE76-A48E-1DE3EB467506}"/>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8" name="Textplatzhalter 7">
            <a:extLst>
              <a:ext uri="{FF2B5EF4-FFF2-40B4-BE49-F238E27FC236}">
                <a16:creationId xmlns:a16="http://schemas.microsoft.com/office/drawing/2014/main" id="{91368A20-832B-D94B-8893-59BC785596E7}"/>
              </a:ext>
            </a:extLst>
          </p:cNvPr>
          <p:cNvSpPr>
            <a:spLocks noGrp="1"/>
          </p:cNvSpPr>
          <p:nvPr>
            <p:ph type="body" sz="quarter" idx="11"/>
          </p:nvPr>
        </p:nvSpPr>
        <p:spPr/>
        <p:txBody>
          <a:bodyPr/>
          <a:lstStyle/>
          <a:p>
            <a:endParaRPr lang="de-DE"/>
          </a:p>
        </p:txBody>
      </p:sp>
      <p:sp>
        <p:nvSpPr>
          <p:cNvPr id="11" name="Textplatzhalter 2">
            <a:extLst>
              <a:ext uri="{FF2B5EF4-FFF2-40B4-BE49-F238E27FC236}">
                <a16:creationId xmlns:a16="http://schemas.microsoft.com/office/drawing/2014/main" id="{B4791C92-0172-6FCB-E567-81B263DBB658}"/>
              </a:ext>
            </a:extLst>
          </p:cNvPr>
          <p:cNvSpPr txBox="1">
            <a:spLocks/>
          </p:cNvSpPr>
          <p:nvPr/>
        </p:nvSpPr>
        <p:spPr>
          <a:xfrm>
            <a:off x="64288" y="53679"/>
            <a:ext cx="2296423" cy="850103"/>
          </a:xfrm>
          <a:prstGeom prst="roundRect">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lvl1pPr marL="3175" indent="0" algn="l" defTabSz="957861" rtl="0" eaLnBrk="1" latinLnBrk="0" hangingPunct="1">
              <a:spcBef>
                <a:spcPct val="20000"/>
              </a:spcBef>
              <a:buFont typeface="Arial" pitchFamily="34" charset="0"/>
              <a:buNone/>
              <a:defRPr kumimoji="0" lang="de-DE" sz="3200" b="0" i="0" u="none" strike="noStrike" kern="1200" cap="none" spc="0" normalizeH="0" baseline="0" dirty="0" smtClean="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dirty="0" smtClean="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dirty="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pPr algn="ctr"/>
            <a:r>
              <a:rPr lang="de-DE" dirty="0"/>
              <a:t>Hilfe 4</a:t>
            </a:r>
          </a:p>
        </p:txBody>
      </p:sp>
    </p:spTree>
    <p:extLst>
      <p:ext uri="{BB962C8B-B14F-4D97-AF65-F5344CB8AC3E}">
        <p14:creationId xmlns:p14="http://schemas.microsoft.com/office/powerpoint/2010/main" val="1497559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a:xfrm>
            <a:off x="64288" y="1062566"/>
            <a:ext cx="9205200" cy="5191200"/>
          </a:xfrm>
        </p:spPr>
        <p:txBody>
          <a:bodyPr/>
          <a:lstStyle/>
          <a:p>
            <a:pPr marL="0"/>
            <a:r>
              <a:rPr lang="de-DE" b="1" dirty="0"/>
              <a:t>Körpernetze vervollständigen</a:t>
            </a:r>
          </a:p>
          <a:p>
            <a:pPr marL="0"/>
            <a:r>
              <a:rPr lang="de-DE" sz="1600" dirty="0"/>
              <a:t>Unter dem </a:t>
            </a:r>
            <a:r>
              <a:rPr lang="de-DE" sz="1600" b="1" dirty="0"/>
              <a:t>Netz</a:t>
            </a:r>
            <a:r>
              <a:rPr lang="de-DE" sz="1600" dirty="0"/>
              <a:t> (oder Körpernetz) versteht man eine zweidimensionale Zusammensetzung aller Seitenflächen. Ein Netz entsteht, wenn man einen Körper auffaltet, also entlang seiner Seitenkanten so auseinanderschneidet, dass er sich anschließend wieder zu einem Körper falten lassen kann.</a:t>
            </a:r>
          </a:p>
          <a:p>
            <a:pPr marL="0" algn="just"/>
            <a:r>
              <a:rPr lang="de-DE" sz="1600" u="sng" dirty="0"/>
              <a:t>Beispiel 1:</a:t>
            </a:r>
            <a:r>
              <a:rPr lang="de-DE" sz="1600" dirty="0"/>
              <a:t> Der Zylinder			</a:t>
            </a:r>
            <a:r>
              <a:rPr lang="de-DE" sz="1600" u="sng" dirty="0"/>
              <a:t>Beispiel 2:</a:t>
            </a:r>
            <a:r>
              <a:rPr lang="de-DE" sz="1600" dirty="0"/>
              <a:t> Die Pyramide</a:t>
            </a:r>
          </a:p>
          <a:p>
            <a:pPr marL="0" algn="just"/>
            <a:endParaRPr lang="de-DE" sz="1600" dirty="0"/>
          </a:p>
          <a:p>
            <a:pPr marL="0" algn="just"/>
            <a:endParaRPr lang="de-DE" sz="1600" dirty="0"/>
          </a:p>
          <a:p>
            <a:pPr marL="0"/>
            <a:endParaRPr lang="de-DE" sz="1600" dirty="0"/>
          </a:p>
          <a:p>
            <a:pPr marL="0"/>
            <a:r>
              <a:rPr lang="de-DE" sz="1600" dirty="0"/>
              <a:t>Wenn du weißt, wie das Netz eines Körpers aussieht, kannst du die Oberfläche eines Körpers leichter berechnen. Denn im Netz siehst du, aus was für Teilflächen sich die Oberfläche des Körpers zusammensetzt.</a:t>
            </a:r>
          </a:p>
          <a:p>
            <a:pPr marL="0"/>
            <a:r>
              <a:rPr lang="de-DE" sz="1600" u="sng" dirty="0"/>
              <a:t>Ein Beispiel:</a:t>
            </a:r>
            <a:r>
              <a:rPr lang="de-DE" sz="1600" dirty="0"/>
              <a:t> Das Netz einer Pyramide wurde nicht vollständig gezeichnet. Vervollständige das Netz der Pyramide.</a:t>
            </a:r>
          </a:p>
          <a:p>
            <a:pPr marL="0" algn="just"/>
            <a:r>
              <a:rPr lang="de-DE" sz="1600" dirty="0"/>
              <a:t>Netz vervollständigen:	</a:t>
            </a:r>
            <a:r>
              <a:rPr lang="de-DE" sz="1625" dirty="0"/>
              <a:t>			         </a:t>
            </a:r>
            <a:r>
              <a:rPr lang="de-DE" sz="2925" dirty="0"/>
              <a:t>			</a:t>
            </a:r>
            <a:endParaRPr lang="de-DE" sz="1625" dirty="0"/>
          </a:p>
          <a:p>
            <a:pPr marL="3786981" indent="-2619673" algn="just"/>
            <a:endParaRPr lang="de-DE" dirty="0"/>
          </a:p>
          <a:p>
            <a:pPr marL="0"/>
            <a:endParaRPr lang="de-DE" dirty="0"/>
          </a:p>
        </p:txBody>
      </p:sp>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a:xfrm>
            <a:off x="69870" y="53679"/>
            <a:ext cx="2296423" cy="850103"/>
          </a:xfrm>
        </p:spPr>
        <p:txBody>
          <a:bodyPr/>
          <a:lstStyle/>
          <a:p>
            <a:pPr algn="ctr"/>
            <a:r>
              <a:rPr lang="de-DE" dirty="0"/>
              <a:t>Hilfe 5</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noAutofit/>
          </a:bodyPr>
          <a:lstStyle/>
          <a:p>
            <a:r>
              <a:rPr lang="de-DE" dirty="0"/>
              <a:t>Körpernetze vervollständigen</a:t>
            </a:r>
          </a:p>
        </p:txBody>
      </p:sp>
      <p:pic>
        <p:nvPicPr>
          <p:cNvPr id="5" name="Grafik 4" descr="Ein Bild, das Schwarz, Dunkelheit enthält.&#10;&#10;Automatisch generierte Beschreibung">
            <a:extLst>
              <a:ext uri="{FF2B5EF4-FFF2-40B4-BE49-F238E27FC236}">
                <a16:creationId xmlns:a16="http://schemas.microsoft.com/office/drawing/2014/main" id="{9EC668B8-2BAB-E294-BD56-7AAAAB77A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521" y="2418244"/>
            <a:ext cx="408334" cy="733299"/>
          </a:xfrm>
          <a:prstGeom prst="rect">
            <a:avLst/>
          </a:prstGeom>
        </p:spPr>
      </p:pic>
      <p:grpSp>
        <p:nvGrpSpPr>
          <p:cNvPr id="6" name="Gruppieren 5">
            <a:extLst>
              <a:ext uri="{FF2B5EF4-FFF2-40B4-BE49-F238E27FC236}">
                <a16:creationId xmlns:a16="http://schemas.microsoft.com/office/drawing/2014/main" id="{76DDBA31-7DE2-0BCD-7248-8264BA356783}"/>
              </a:ext>
            </a:extLst>
          </p:cNvPr>
          <p:cNvGrpSpPr/>
          <p:nvPr/>
        </p:nvGrpSpPr>
        <p:grpSpPr>
          <a:xfrm>
            <a:off x="2290995" y="2418244"/>
            <a:ext cx="571480" cy="773724"/>
            <a:chOff x="1278647" y="2371060"/>
            <a:chExt cx="2296633" cy="2910097"/>
          </a:xfrm>
        </p:grpSpPr>
        <p:sp>
          <p:nvSpPr>
            <p:cNvPr id="7" name="Flussdiagramm: Verbinder 6">
              <a:extLst>
                <a:ext uri="{FF2B5EF4-FFF2-40B4-BE49-F238E27FC236}">
                  <a16:creationId xmlns:a16="http://schemas.microsoft.com/office/drawing/2014/main" id="{A8CF545D-ED6B-08C8-1A02-21B7E5001D59}"/>
                </a:ext>
              </a:extLst>
            </p:cNvPr>
            <p:cNvSpPr/>
            <p:nvPr/>
          </p:nvSpPr>
          <p:spPr>
            <a:xfrm>
              <a:off x="1403498" y="2371060"/>
              <a:ext cx="1158949" cy="1057940"/>
            </a:xfrm>
            <a:prstGeom prst="flowChartConnector">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8" name="Flussdiagramm: Verbinder 7">
              <a:extLst>
                <a:ext uri="{FF2B5EF4-FFF2-40B4-BE49-F238E27FC236}">
                  <a16:creationId xmlns:a16="http://schemas.microsoft.com/office/drawing/2014/main" id="{F9D75155-86AF-5932-4BFA-B1BB7CCFA547}"/>
                </a:ext>
              </a:extLst>
            </p:cNvPr>
            <p:cNvSpPr/>
            <p:nvPr/>
          </p:nvSpPr>
          <p:spPr>
            <a:xfrm>
              <a:off x="2416331" y="4223217"/>
              <a:ext cx="1158949" cy="1057940"/>
            </a:xfrm>
            <a:prstGeom prst="flowChartConnector">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9" name="Flussdiagramm: Prozess 8">
              <a:extLst>
                <a:ext uri="{FF2B5EF4-FFF2-40B4-BE49-F238E27FC236}">
                  <a16:creationId xmlns:a16="http://schemas.microsoft.com/office/drawing/2014/main" id="{16F33037-FBB0-8553-9AEE-58AF86FF0592}"/>
                </a:ext>
              </a:extLst>
            </p:cNvPr>
            <p:cNvSpPr/>
            <p:nvPr/>
          </p:nvSpPr>
          <p:spPr>
            <a:xfrm>
              <a:off x="1278647" y="3441836"/>
              <a:ext cx="2275368" cy="781381"/>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63"/>
            </a:p>
          </p:txBody>
        </p:sp>
      </p:grpSp>
      <p:grpSp>
        <p:nvGrpSpPr>
          <p:cNvPr id="10" name="Gruppieren 9">
            <a:extLst>
              <a:ext uri="{FF2B5EF4-FFF2-40B4-BE49-F238E27FC236}">
                <a16:creationId xmlns:a16="http://schemas.microsoft.com/office/drawing/2014/main" id="{F8B13B1B-3016-38E8-4756-043074183066}"/>
              </a:ext>
            </a:extLst>
          </p:cNvPr>
          <p:cNvGrpSpPr/>
          <p:nvPr/>
        </p:nvGrpSpPr>
        <p:grpSpPr>
          <a:xfrm>
            <a:off x="7860440" y="2177802"/>
            <a:ext cx="1262826" cy="1090828"/>
            <a:chOff x="8451202" y="3264043"/>
            <a:chExt cx="3643862" cy="3545161"/>
          </a:xfrm>
        </p:grpSpPr>
        <p:sp>
          <p:nvSpPr>
            <p:cNvPr id="11" name="Flussdiagramm: Prozess 10">
              <a:extLst>
                <a:ext uri="{FF2B5EF4-FFF2-40B4-BE49-F238E27FC236}">
                  <a16:creationId xmlns:a16="http://schemas.microsoft.com/office/drawing/2014/main" id="{322A7985-29C1-64E0-032B-04B0D62B10CD}"/>
                </a:ext>
              </a:extLst>
            </p:cNvPr>
            <p:cNvSpPr/>
            <p:nvPr/>
          </p:nvSpPr>
          <p:spPr>
            <a:xfrm>
              <a:off x="9781983" y="4589606"/>
              <a:ext cx="987519" cy="894036"/>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63"/>
            </a:p>
          </p:txBody>
        </p:sp>
        <p:sp>
          <p:nvSpPr>
            <p:cNvPr id="12" name="Flussdiagramm: Auszug 11">
              <a:extLst>
                <a:ext uri="{FF2B5EF4-FFF2-40B4-BE49-F238E27FC236}">
                  <a16:creationId xmlns:a16="http://schemas.microsoft.com/office/drawing/2014/main" id="{996E6EB8-4977-F96B-76CB-245FF34D6958}"/>
                </a:ext>
              </a:extLst>
            </p:cNvPr>
            <p:cNvSpPr/>
            <p:nvPr/>
          </p:nvSpPr>
          <p:spPr>
            <a:xfrm>
              <a:off x="9781982" y="3264043"/>
              <a:ext cx="987519"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14" name="Flussdiagramm: Auszug 13">
              <a:extLst>
                <a:ext uri="{FF2B5EF4-FFF2-40B4-BE49-F238E27FC236}">
                  <a16:creationId xmlns:a16="http://schemas.microsoft.com/office/drawing/2014/main" id="{D64420C1-A86B-2051-F968-2F0D78F75097}"/>
                </a:ext>
              </a:extLst>
            </p:cNvPr>
            <p:cNvSpPr/>
            <p:nvPr/>
          </p:nvSpPr>
          <p:spPr>
            <a:xfrm rot="16200000">
              <a:off x="8666966" y="4373841"/>
              <a:ext cx="89403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15" name="Flussdiagramm: Auszug 14">
              <a:extLst>
                <a:ext uri="{FF2B5EF4-FFF2-40B4-BE49-F238E27FC236}">
                  <a16:creationId xmlns:a16="http://schemas.microsoft.com/office/drawing/2014/main" id="{9EED6EDC-7388-486B-9156-4C24EF579BB8}"/>
                </a:ext>
              </a:extLst>
            </p:cNvPr>
            <p:cNvSpPr/>
            <p:nvPr/>
          </p:nvSpPr>
          <p:spPr>
            <a:xfrm rot="10800000">
              <a:off x="9781982" y="5483641"/>
              <a:ext cx="97920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16" name="Flussdiagramm: Auszug 15">
              <a:extLst>
                <a:ext uri="{FF2B5EF4-FFF2-40B4-BE49-F238E27FC236}">
                  <a16:creationId xmlns:a16="http://schemas.microsoft.com/office/drawing/2014/main" id="{852BB49D-F1BD-E272-E89A-59D5CB5D40E5}"/>
                </a:ext>
              </a:extLst>
            </p:cNvPr>
            <p:cNvSpPr/>
            <p:nvPr/>
          </p:nvSpPr>
          <p:spPr>
            <a:xfrm rot="5400000">
              <a:off x="10985265" y="4373841"/>
              <a:ext cx="89403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grpSp>
      <p:grpSp>
        <p:nvGrpSpPr>
          <p:cNvPr id="30" name="Gruppieren 29">
            <a:extLst>
              <a:ext uri="{FF2B5EF4-FFF2-40B4-BE49-F238E27FC236}">
                <a16:creationId xmlns:a16="http://schemas.microsoft.com/office/drawing/2014/main" id="{4D60E0CA-CBD2-067F-2A7C-7A4E6CC3603B}"/>
              </a:ext>
            </a:extLst>
          </p:cNvPr>
          <p:cNvGrpSpPr/>
          <p:nvPr/>
        </p:nvGrpSpPr>
        <p:grpSpPr>
          <a:xfrm>
            <a:off x="3386894" y="4509120"/>
            <a:ext cx="3132212" cy="1313270"/>
            <a:chOff x="2101528" y="4394487"/>
            <a:chExt cx="4529113" cy="2051267"/>
          </a:xfrm>
        </p:grpSpPr>
        <p:sp>
          <p:nvSpPr>
            <p:cNvPr id="25" name="Flussdiagramm: Prozess 24">
              <a:extLst>
                <a:ext uri="{FF2B5EF4-FFF2-40B4-BE49-F238E27FC236}">
                  <a16:creationId xmlns:a16="http://schemas.microsoft.com/office/drawing/2014/main" id="{406559C9-5C93-1877-243A-ED0A53771079}"/>
                </a:ext>
              </a:extLst>
            </p:cNvPr>
            <p:cNvSpPr/>
            <p:nvPr/>
          </p:nvSpPr>
          <p:spPr>
            <a:xfrm>
              <a:off x="3154536" y="5018090"/>
              <a:ext cx="784470" cy="607840"/>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63"/>
            </a:p>
          </p:txBody>
        </p:sp>
        <p:sp>
          <p:nvSpPr>
            <p:cNvPr id="26" name="Flussdiagramm: Auszug 25">
              <a:extLst>
                <a:ext uri="{FF2B5EF4-FFF2-40B4-BE49-F238E27FC236}">
                  <a16:creationId xmlns:a16="http://schemas.microsoft.com/office/drawing/2014/main" id="{71694985-19C9-02E4-7B9F-2E456CDC7754}"/>
                </a:ext>
              </a:extLst>
            </p:cNvPr>
            <p:cNvSpPr/>
            <p:nvPr/>
          </p:nvSpPr>
          <p:spPr>
            <a:xfrm>
              <a:off x="5846171" y="4394487"/>
              <a:ext cx="784470" cy="901228"/>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27" name="Flussdiagramm: Auszug 26">
              <a:extLst>
                <a:ext uri="{FF2B5EF4-FFF2-40B4-BE49-F238E27FC236}">
                  <a16:creationId xmlns:a16="http://schemas.microsoft.com/office/drawing/2014/main" id="{916AA521-B18D-9C8C-D1B6-8A9E8DD7F212}"/>
                </a:ext>
              </a:extLst>
            </p:cNvPr>
            <p:cNvSpPr/>
            <p:nvPr/>
          </p:nvSpPr>
          <p:spPr>
            <a:xfrm rot="16200000">
              <a:off x="2324112" y="4795505"/>
              <a:ext cx="607839" cy="1053008"/>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28" name="Flussdiagramm: Auszug 27">
              <a:extLst>
                <a:ext uri="{FF2B5EF4-FFF2-40B4-BE49-F238E27FC236}">
                  <a16:creationId xmlns:a16="http://schemas.microsoft.com/office/drawing/2014/main" id="{3210C7B4-0724-6D12-C304-4DC0C232263F}"/>
                </a:ext>
              </a:extLst>
            </p:cNvPr>
            <p:cNvSpPr/>
            <p:nvPr/>
          </p:nvSpPr>
          <p:spPr>
            <a:xfrm rot="10800000">
              <a:off x="5846171" y="5544526"/>
              <a:ext cx="777866" cy="901228"/>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29" name="Flussdiagramm: Auszug 28">
              <a:extLst>
                <a:ext uri="{FF2B5EF4-FFF2-40B4-BE49-F238E27FC236}">
                  <a16:creationId xmlns:a16="http://schemas.microsoft.com/office/drawing/2014/main" id="{79DDB1FA-AF41-5DF1-A5CB-3955C207E9FF}"/>
                </a:ext>
              </a:extLst>
            </p:cNvPr>
            <p:cNvSpPr/>
            <p:nvPr/>
          </p:nvSpPr>
          <p:spPr>
            <a:xfrm rot="5400000">
              <a:off x="4161590" y="4795505"/>
              <a:ext cx="607839" cy="1053008"/>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grpSp>
      <p:grpSp>
        <p:nvGrpSpPr>
          <p:cNvPr id="31" name="Gruppieren 30">
            <a:extLst>
              <a:ext uri="{FF2B5EF4-FFF2-40B4-BE49-F238E27FC236}">
                <a16:creationId xmlns:a16="http://schemas.microsoft.com/office/drawing/2014/main" id="{B53D9ECE-9663-1E9C-8BFF-E3ADE318374C}"/>
              </a:ext>
            </a:extLst>
          </p:cNvPr>
          <p:cNvGrpSpPr/>
          <p:nvPr/>
        </p:nvGrpSpPr>
        <p:grpSpPr>
          <a:xfrm>
            <a:off x="7305957" y="4509120"/>
            <a:ext cx="1613819" cy="1209318"/>
            <a:chOff x="8451202" y="3264043"/>
            <a:chExt cx="3643862" cy="3545161"/>
          </a:xfrm>
        </p:grpSpPr>
        <p:sp>
          <p:nvSpPr>
            <p:cNvPr id="32" name="Flussdiagramm: Prozess 31">
              <a:extLst>
                <a:ext uri="{FF2B5EF4-FFF2-40B4-BE49-F238E27FC236}">
                  <a16:creationId xmlns:a16="http://schemas.microsoft.com/office/drawing/2014/main" id="{53D25584-D4B5-931D-DEC9-ADBE15EE0662}"/>
                </a:ext>
              </a:extLst>
            </p:cNvPr>
            <p:cNvSpPr/>
            <p:nvPr/>
          </p:nvSpPr>
          <p:spPr>
            <a:xfrm>
              <a:off x="9781983" y="4589606"/>
              <a:ext cx="987519" cy="894036"/>
            </a:xfrm>
            <a:prstGeom prst="flowChartProcess">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63"/>
            </a:p>
          </p:txBody>
        </p:sp>
        <p:sp>
          <p:nvSpPr>
            <p:cNvPr id="33" name="Flussdiagramm: Auszug 32">
              <a:extLst>
                <a:ext uri="{FF2B5EF4-FFF2-40B4-BE49-F238E27FC236}">
                  <a16:creationId xmlns:a16="http://schemas.microsoft.com/office/drawing/2014/main" id="{98B4BC7F-969D-9530-1938-6E5D5C89316B}"/>
                </a:ext>
              </a:extLst>
            </p:cNvPr>
            <p:cNvSpPr/>
            <p:nvPr/>
          </p:nvSpPr>
          <p:spPr>
            <a:xfrm>
              <a:off x="9781982" y="3264043"/>
              <a:ext cx="987519"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34" name="Flussdiagramm: Auszug 33">
              <a:extLst>
                <a:ext uri="{FF2B5EF4-FFF2-40B4-BE49-F238E27FC236}">
                  <a16:creationId xmlns:a16="http://schemas.microsoft.com/office/drawing/2014/main" id="{20456315-9E0D-E2F9-4B55-CB74821706C4}"/>
                </a:ext>
              </a:extLst>
            </p:cNvPr>
            <p:cNvSpPr/>
            <p:nvPr/>
          </p:nvSpPr>
          <p:spPr>
            <a:xfrm rot="16200000">
              <a:off x="8666966" y="4373841"/>
              <a:ext cx="89403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35" name="Flussdiagramm: Auszug 34">
              <a:extLst>
                <a:ext uri="{FF2B5EF4-FFF2-40B4-BE49-F238E27FC236}">
                  <a16:creationId xmlns:a16="http://schemas.microsoft.com/office/drawing/2014/main" id="{720F331E-D504-29EB-DF96-D1A0965BBA34}"/>
                </a:ext>
              </a:extLst>
            </p:cNvPr>
            <p:cNvSpPr/>
            <p:nvPr/>
          </p:nvSpPr>
          <p:spPr>
            <a:xfrm rot="10800000">
              <a:off x="9781982" y="5483641"/>
              <a:ext cx="97920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36" name="Flussdiagramm: Auszug 35">
              <a:extLst>
                <a:ext uri="{FF2B5EF4-FFF2-40B4-BE49-F238E27FC236}">
                  <a16:creationId xmlns:a16="http://schemas.microsoft.com/office/drawing/2014/main" id="{CA7A4B4D-6A87-F3D0-D045-C087A39072BC}"/>
                </a:ext>
              </a:extLst>
            </p:cNvPr>
            <p:cNvSpPr/>
            <p:nvPr/>
          </p:nvSpPr>
          <p:spPr>
            <a:xfrm rot="5400000">
              <a:off x="10985265" y="4373841"/>
              <a:ext cx="894035" cy="1325563"/>
            </a:xfrm>
            <a:prstGeom prst="flowChartExtra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grpSp>
      <p:pic>
        <p:nvPicPr>
          <p:cNvPr id="13" name="Grafik 12" descr="Ein Bild, das Reihe, Dreieck enthält.&#10;&#10;Automatisch generierte Beschreibung">
            <a:extLst>
              <a:ext uri="{FF2B5EF4-FFF2-40B4-BE49-F238E27FC236}">
                <a16:creationId xmlns:a16="http://schemas.microsoft.com/office/drawing/2014/main" id="{4D9E1CC8-31B6-2C24-6B68-B7D7CD4C3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63" t="4147" r="2706" b="4460"/>
          <a:stretch/>
        </p:blipFill>
        <p:spPr>
          <a:xfrm>
            <a:off x="6514539" y="2226468"/>
            <a:ext cx="1155961" cy="890407"/>
          </a:xfrm>
          <a:prstGeom prst="rect">
            <a:avLst/>
          </a:prstGeom>
        </p:spPr>
      </p:pic>
      <p:sp>
        <p:nvSpPr>
          <p:cNvPr id="17" name="Textfeld 16">
            <a:extLst>
              <a:ext uri="{FF2B5EF4-FFF2-40B4-BE49-F238E27FC236}">
                <a16:creationId xmlns:a16="http://schemas.microsoft.com/office/drawing/2014/main" id="{7F3F5351-DF8E-58A1-BE79-2BB6410C5C88}"/>
              </a:ext>
            </a:extLst>
          </p:cNvPr>
          <p:cNvSpPr txBox="1"/>
          <p:nvPr/>
        </p:nvSpPr>
        <p:spPr>
          <a:xfrm>
            <a:off x="5546575" y="4916377"/>
            <a:ext cx="300082" cy="369332"/>
          </a:xfrm>
          <a:prstGeom prst="rect">
            <a:avLst/>
          </a:prstGeom>
          <a:noFill/>
        </p:spPr>
        <p:txBody>
          <a:bodyPr wrap="none" rtlCol="0">
            <a:spAutoFit/>
          </a:bodyPr>
          <a:lstStyle/>
          <a:p>
            <a:r>
              <a:rPr lang="de-DE" dirty="0"/>
              <a:t>+</a:t>
            </a:r>
          </a:p>
        </p:txBody>
      </p:sp>
      <p:sp>
        <p:nvSpPr>
          <p:cNvPr id="18" name="Textfeld 17">
            <a:extLst>
              <a:ext uri="{FF2B5EF4-FFF2-40B4-BE49-F238E27FC236}">
                <a16:creationId xmlns:a16="http://schemas.microsoft.com/office/drawing/2014/main" id="{2EF2FC13-E4B7-FD46-0E78-91C54A62A4AF}"/>
              </a:ext>
            </a:extLst>
          </p:cNvPr>
          <p:cNvSpPr txBox="1"/>
          <p:nvPr/>
        </p:nvSpPr>
        <p:spPr>
          <a:xfrm>
            <a:off x="6836590" y="4916377"/>
            <a:ext cx="300082" cy="369332"/>
          </a:xfrm>
          <a:prstGeom prst="rect">
            <a:avLst/>
          </a:prstGeom>
          <a:noFill/>
        </p:spPr>
        <p:txBody>
          <a:bodyPr wrap="none" rtlCol="0">
            <a:spAutoFit/>
          </a:bodyPr>
          <a:lstStyle/>
          <a:p>
            <a:r>
              <a:rPr lang="de-DE" dirty="0"/>
              <a:t>=</a:t>
            </a:r>
          </a:p>
        </p:txBody>
      </p:sp>
      <p:sp>
        <p:nvSpPr>
          <p:cNvPr id="20" name="Fußzeilenplatzhalter 5">
            <a:extLst>
              <a:ext uri="{FF2B5EF4-FFF2-40B4-BE49-F238E27FC236}">
                <a16:creationId xmlns:a16="http://schemas.microsoft.com/office/drawing/2014/main" id="{89A4B50F-C1BD-58F1-CA81-FEE5A6FAE43A}"/>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19041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7DC2951-FFEB-C06D-7C94-33B09C3D4F98}"/>
              </a:ext>
            </a:extLst>
          </p:cNvPr>
          <p:cNvSpPr>
            <a:spLocks noGrp="1"/>
          </p:cNvSpPr>
          <p:nvPr>
            <p:ph idx="1"/>
          </p:nvPr>
        </p:nvSpPr>
        <p:spPr/>
        <p:txBody>
          <a:bodyPr/>
          <a:lstStyle/>
          <a:p>
            <a:r>
              <a:rPr lang="de-DE" sz="1600" b="1" dirty="0"/>
              <a:t>Aufgabe 1 </a:t>
            </a:r>
          </a:p>
          <a:p>
            <a:r>
              <a:rPr lang="de-DE" sz="1600" dirty="0"/>
              <a:t>(A) Zwei Kreise und ein Rechteck (Netz des Zylinders)</a:t>
            </a:r>
          </a:p>
          <a:p>
            <a:r>
              <a:rPr lang="de-DE" sz="1600" dirty="0"/>
              <a:t>(B) Drei Rechtecke und zwei Dreiecke (Netz eines Prismas mit dreieckiger Grundfläche)</a:t>
            </a:r>
          </a:p>
          <a:p>
            <a:r>
              <a:rPr lang="de-DE" sz="1600" dirty="0"/>
              <a:t>(C) Ein Quadrat und vier Dreiecke (Netz einer Pyramide mit quadratischer Grundfläche)</a:t>
            </a:r>
          </a:p>
          <a:p>
            <a:r>
              <a:rPr lang="de-DE" sz="1600" dirty="0"/>
              <a:t>(D) Zwei Quadrate und vier Rechtecke (Netz eines Quaders mit quadratischer Grundfläche)</a:t>
            </a:r>
          </a:p>
          <a:p>
            <a:endParaRPr lang="de-DE" sz="1600" dirty="0"/>
          </a:p>
          <a:p>
            <a:r>
              <a:rPr lang="de-DE" sz="1600" b="1" dirty="0"/>
              <a:t>Aufgabe 2 </a:t>
            </a:r>
          </a:p>
          <a:p>
            <a:r>
              <a:rPr lang="de-DE" sz="1600" dirty="0"/>
              <a:t>(1) (D)</a:t>
            </a:r>
          </a:p>
          <a:p>
            <a:r>
              <a:rPr lang="de-DE" sz="1600" dirty="0"/>
              <a:t>(2) (B)</a:t>
            </a:r>
          </a:p>
          <a:p>
            <a:r>
              <a:rPr lang="de-DE" sz="1600" dirty="0"/>
              <a:t>(3) (A)</a:t>
            </a:r>
          </a:p>
          <a:p>
            <a:r>
              <a:rPr lang="de-DE" sz="1600" dirty="0"/>
              <a:t>(4) (C)</a:t>
            </a:r>
          </a:p>
          <a:p>
            <a:endParaRPr lang="de-DE" sz="1600" dirty="0"/>
          </a:p>
        </p:txBody>
      </p:sp>
      <p:sp>
        <p:nvSpPr>
          <p:cNvPr id="5" name="Titel 3">
            <a:extLst>
              <a:ext uri="{FF2B5EF4-FFF2-40B4-BE49-F238E27FC236}">
                <a16:creationId xmlns:a16="http://schemas.microsoft.com/office/drawing/2014/main" id="{95D02FEE-0CAA-E438-3119-D12304056237}"/>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sp>
        <p:nvSpPr>
          <p:cNvPr id="3" name="Fußzeilenplatzhalter 5">
            <a:extLst>
              <a:ext uri="{FF2B5EF4-FFF2-40B4-BE49-F238E27FC236}">
                <a16:creationId xmlns:a16="http://schemas.microsoft.com/office/drawing/2014/main" id="{77AD95AA-2CBF-1502-2035-F048229EE892}"/>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501876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Oberflächenberechnung</a:t>
            </a:r>
          </a:p>
        </p:txBody>
      </p:sp>
      <p:pic>
        <p:nvPicPr>
          <p:cNvPr id="9" name="Grafik 8">
            <a:extLst>
              <a:ext uri="{FF2B5EF4-FFF2-40B4-BE49-F238E27FC236}">
                <a16:creationId xmlns:a16="http://schemas.microsoft.com/office/drawing/2014/main" id="{3AF112FB-58FA-49BD-ADA8-CCF55F52A6E9}"/>
              </a:ext>
            </a:extLst>
          </p:cNvPr>
          <p:cNvPicPr>
            <a:picLocks noChangeAspect="1"/>
          </p:cNvPicPr>
          <p:nvPr/>
        </p:nvPicPr>
        <p:blipFill rotWithShape="1">
          <a:blip r:embed="rId2"/>
          <a:srcRect t="5660" b="2528"/>
          <a:stretch/>
        </p:blipFill>
        <p:spPr>
          <a:xfrm>
            <a:off x="2254499" y="2639616"/>
            <a:ext cx="1489914" cy="1162409"/>
          </a:xfrm>
          <a:prstGeom prst="rect">
            <a:avLst/>
          </a:prstGeom>
        </p:spPr>
      </p:pic>
      <p:grpSp>
        <p:nvGrpSpPr>
          <p:cNvPr id="12" name="Gruppieren 11">
            <a:extLst>
              <a:ext uri="{FF2B5EF4-FFF2-40B4-BE49-F238E27FC236}">
                <a16:creationId xmlns:a16="http://schemas.microsoft.com/office/drawing/2014/main" id="{2C1FD5DD-1054-CEF1-EB92-B0D882EF0E38}"/>
              </a:ext>
            </a:extLst>
          </p:cNvPr>
          <p:cNvGrpSpPr/>
          <p:nvPr/>
        </p:nvGrpSpPr>
        <p:grpSpPr>
          <a:xfrm>
            <a:off x="2514860" y="4210297"/>
            <a:ext cx="1114760" cy="1202097"/>
            <a:chOff x="6677204" y="4997554"/>
            <a:chExt cx="1296000" cy="1296000"/>
          </a:xfrm>
        </p:grpSpPr>
        <p:sp>
          <p:nvSpPr>
            <p:cNvPr id="13" name="Ellipse 12">
              <a:extLst>
                <a:ext uri="{FF2B5EF4-FFF2-40B4-BE49-F238E27FC236}">
                  <a16:creationId xmlns:a16="http://schemas.microsoft.com/office/drawing/2014/main" id="{05E709F8-81D1-B524-83E3-0E872BEFA6EE}"/>
                </a:ext>
              </a:extLst>
            </p:cNvPr>
            <p:cNvSpPr>
              <a:spLocks noChangeAspect="1"/>
            </p:cNvSpPr>
            <p:nvPr/>
          </p:nvSpPr>
          <p:spPr>
            <a:xfrm>
              <a:off x="6677204" y="4997554"/>
              <a:ext cx="1296000" cy="1296000"/>
            </a:xfrm>
            <a:prstGeom prst="ellipse">
              <a:avLst/>
            </a:prstGeom>
            <a:solidFill>
              <a:schemeClr val="accent3">
                <a:lumMod val="40000"/>
                <a:lumOff val="60000"/>
              </a:schemeClr>
            </a:solidFill>
            <a:ln w="63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63">
                <a:solidFill>
                  <a:schemeClr val="accent3">
                    <a:lumMod val="75000"/>
                  </a:schemeClr>
                </a:solidFill>
              </a:endParaRP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5279914-BEB2-2817-AD93-233138D9F2F8}"/>
                    </a:ext>
                  </a:extLst>
                </p:cNvPr>
                <p:cNvSpPr txBox="1"/>
                <p:nvPr/>
              </p:nvSpPr>
              <p:spPr>
                <a:xfrm>
                  <a:off x="6945378" y="5501396"/>
                  <a:ext cx="798018" cy="242712"/>
                </a:xfrm>
                <a:prstGeom prst="rect">
                  <a:avLst/>
                </a:prstGeom>
                <a:noFill/>
                <a:ln>
                  <a:noFill/>
                </a:ln>
                <a:effectLst>
                  <a:glow>
                    <a:schemeClr val="bg1"/>
                  </a:glow>
                </a:effectLst>
              </p:spPr>
              <p:txBody>
                <a:bodyPr wrap="square" lIns="0" tIns="0" rIns="29250" bIns="0" rtlCol="0">
                  <a:spAutoFit/>
                </a:bodyPr>
                <a:lstStyle/>
                <a:p>
                  <a:pPr algn="ctr"/>
                  <a14:m>
                    <m:oMathPara xmlns:m="http://schemas.openxmlformats.org/officeDocument/2006/math">
                      <m:oMathParaPr>
                        <m:jc m:val="center"/>
                      </m:oMathParaPr>
                      <m:oMath xmlns:m="http://schemas.openxmlformats.org/officeDocument/2006/math">
                        <m:r>
                          <a:rPr lang="de-DE" sz="1463" i="1">
                            <a:effectLst>
                              <a:glow rad="127000">
                                <a:schemeClr val="bg1">
                                  <a:alpha val="80000"/>
                                </a:schemeClr>
                              </a:glow>
                            </a:effectLst>
                            <a:latin typeface="Cambria Math" panose="02040503050406030204" pitchFamily="18" charset="0"/>
                          </a:rPr>
                          <m:t>𝜋</m:t>
                        </m:r>
                        <m:r>
                          <a:rPr lang="de-DE" sz="1463" i="1">
                            <a:effectLst>
                              <a:glow rad="127000">
                                <a:schemeClr val="bg1">
                                  <a:alpha val="80000"/>
                                </a:schemeClr>
                              </a:glow>
                            </a:effectLst>
                            <a:latin typeface="Cambria Math" panose="02040503050406030204" pitchFamily="18" charset="0"/>
                          </a:rPr>
                          <m:t>⋅</m:t>
                        </m:r>
                        <m:sSup>
                          <m:sSupPr>
                            <m:ctrlPr>
                              <a:rPr lang="de-DE" sz="1463" i="1">
                                <a:effectLst>
                                  <a:glow rad="127000">
                                    <a:schemeClr val="bg1">
                                      <a:alpha val="80000"/>
                                    </a:schemeClr>
                                  </a:glow>
                                </a:effectLst>
                                <a:latin typeface="Cambria Math" panose="02040503050406030204" pitchFamily="18" charset="0"/>
                              </a:rPr>
                            </m:ctrlPr>
                          </m:sSupPr>
                          <m:e>
                            <m:r>
                              <a:rPr lang="de-DE" sz="1463" i="1">
                                <a:effectLst>
                                  <a:glow rad="127000">
                                    <a:schemeClr val="bg1">
                                      <a:alpha val="80000"/>
                                    </a:schemeClr>
                                  </a:glow>
                                </a:effectLst>
                                <a:latin typeface="Cambria Math" panose="02040503050406030204" pitchFamily="18" charset="0"/>
                              </a:rPr>
                              <m:t>𝑟</m:t>
                            </m:r>
                          </m:e>
                          <m:sup>
                            <m:r>
                              <a:rPr lang="de-DE" sz="1463" i="1">
                                <a:effectLst>
                                  <a:glow rad="127000">
                                    <a:schemeClr val="bg1">
                                      <a:alpha val="80000"/>
                                    </a:schemeClr>
                                  </a:glow>
                                </a:effectLst>
                                <a:latin typeface="Cambria Math" panose="02040503050406030204" pitchFamily="18" charset="0"/>
                              </a:rPr>
                              <m:t>2</m:t>
                            </m:r>
                          </m:sup>
                        </m:sSup>
                      </m:oMath>
                    </m:oMathPara>
                  </a14:m>
                  <a:endParaRPr lang="de-DE" sz="1463" dirty="0">
                    <a:effectLst>
                      <a:glow rad="127000">
                        <a:schemeClr val="bg1">
                          <a:alpha val="80000"/>
                        </a:schemeClr>
                      </a:glow>
                    </a:effectLst>
                  </a:endParaRPr>
                </a:p>
              </p:txBody>
            </p:sp>
          </mc:Choice>
          <mc:Fallback xmlns="">
            <p:sp>
              <p:nvSpPr>
                <p:cNvPr id="14" name="Textfeld 13">
                  <a:extLst>
                    <a:ext uri="{FF2B5EF4-FFF2-40B4-BE49-F238E27FC236}">
                      <a16:creationId xmlns:a16="http://schemas.microsoft.com/office/drawing/2014/main" id="{85279914-BEB2-2817-AD93-233138D9F2F8}"/>
                    </a:ext>
                  </a:extLst>
                </p:cNvPr>
                <p:cNvSpPr txBox="1">
                  <a:spLocks noRot="1" noChangeAspect="1" noMove="1" noResize="1" noEditPoints="1" noAdjustHandles="1" noChangeArrowheads="1" noChangeShapeType="1" noTextEdit="1"/>
                </p:cNvSpPr>
                <p:nvPr/>
              </p:nvSpPr>
              <p:spPr>
                <a:xfrm>
                  <a:off x="6945378" y="5501396"/>
                  <a:ext cx="798018" cy="242712"/>
                </a:xfrm>
                <a:prstGeom prst="rect">
                  <a:avLst/>
                </a:prstGeom>
                <a:blipFill>
                  <a:blip r:embed="rId4"/>
                  <a:stretch>
                    <a:fillRect t="-18919" b="-18919"/>
                  </a:stretch>
                </a:blipFill>
                <a:ln>
                  <a:noFill/>
                </a:ln>
                <a:effectLst>
                  <a:glow>
                    <a:schemeClr val="bg1"/>
                  </a:glow>
                </a:effectLst>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EE7C0C56-D568-304B-0932-8A1E1A3A20E8}"/>
                  </a:ext>
                </a:extLst>
              </p:cNvPr>
              <p:cNvSpPr txBox="1"/>
              <p:nvPr/>
            </p:nvSpPr>
            <p:spPr>
              <a:xfrm>
                <a:off x="151412" y="3968787"/>
                <a:ext cx="2216694" cy="1823000"/>
              </a:xfrm>
              <a:prstGeom prst="rect">
                <a:avLst/>
              </a:prstGeom>
              <a:noFill/>
            </p:spPr>
            <p:txBody>
              <a:bodyPr wrap="square">
                <a:spAutoFit/>
              </a:bodyPr>
              <a:lstStyle/>
              <a:p>
                <a:pPr algn="just">
                  <a:spcAft>
                    <a:spcPts val="488"/>
                  </a:spcAft>
                  <a:tabLst>
                    <a:tab pos="288925" algn="l"/>
                    <a:tab pos="1386582" algn="l"/>
                  </a:tabLst>
                </a:pPr>
                <a:r>
                  <a:rPr lang="de-DE" sz="1138" dirty="0">
                    <a:solidFill>
                      <a:schemeClr val="accent3">
                        <a:lumMod val="75000"/>
                      </a:schemeClr>
                    </a:solidFill>
                    <a:latin typeface="Calibri"/>
                  </a:rPr>
                  <a:t>Flächeninhalt</a:t>
                </a:r>
                <a:r>
                  <a:rPr lang="de-DE" sz="1138" dirty="0">
                    <a:solidFill>
                      <a:prstClr val="black"/>
                    </a:solidFill>
                    <a:latin typeface="Calibri"/>
                  </a:rPr>
                  <a:t> = Kreiszahl · </a:t>
                </a:r>
              </a:p>
              <a:p>
                <a:pPr algn="just">
                  <a:spcAft>
                    <a:spcPts val="488"/>
                  </a:spcAft>
                  <a:tabLst>
                    <a:tab pos="288925" algn="l"/>
                    <a:tab pos="1386582" algn="l"/>
                  </a:tabLst>
                </a:pPr>
                <a:r>
                  <a:rPr lang="de-DE" sz="1138" dirty="0">
                    <a:solidFill>
                      <a:prstClr val="black"/>
                    </a:solidFill>
                    <a:latin typeface="Calibri"/>
                  </a:rPr>
                  <a:t>Radius zum Quadrat</a:t>
                </a:r>
                <a:endParaRPr lang="de-DE" sz="1138" dirty="0"/>
              </a:p>
              <a:p>
                <a:pPr algn="just">
                  <a:spcAft>
                    <a:spcPts val="488"/>
                  </a:spcAft>
                  <a:tabLst>
                    <a:tab pos="1238250" algn="l"/>
                  </a:tabLst>
                </a:pPr>
                <a14:m>
                  <m:oMathPara xmlns:m="http://schemas.openxmlformats.org/officeDocument/2006/math">
                    <m:oMathParaPr>
                      <m:jc m:val="centerGroup"/>
                    </m:oMathParaPr>
                    <m:oMath xmlns:m="http://schemas.openxmlformats.org/officeDocument/2006/math">
                      <m:r>
                        <a:rPr lang="de-DE" sz="1138" i="1">
                          <a:solidFill>
                            <a:schemeClr val="accent3">
                              <a:lumMod val="75000"/>
                            </a:schemeClr>
                          </a:solidFill>
                          <a:latin typeface="Cambria Math" panose="02040503050406030204" pitchFamily="18" charset="0"/>
                        </a:rPr>
                        <m:t>𝐴</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ea typeface="Cambria Math" panose="02040503050406030204" pitchFamily="18" charset="0"/>
                        </a:rPr>
                        <m:t>∙</m:t>
                      </m:r>
                      <m:sSup>
                        <m:sSupPr>
                          <m:ctrlPr>
                            <a:rPr lang="de-DE" sz="1138" i="1">
                              <a:solidFill>
                                <a:prstClr val="black"/>
                              </a:solidFill>
                              <a:latin typeface="Cambria Math" panose="02040503050406030204" pitchFamily="18" charset="0"/>
                              <a:ea typeface="Cambria Math" panose="02040503050406030204" pitchFamily="18" charset="0"/>
                            </a:rPr>
                          </m:ctrlPr>
                        </m:sSupPr>
                        <m:e>
                          <m:r>
                            <a:rPr lang="de-DE" sz="1138" i="1">
                              <a:solidFill>
                                <a:prstClr val="black"/>
                              </a:solidFill>
                              <a:latin typeface="Cambria Math" panose="02040503050406030204" pitchFamily="18" charset="0"/>
                              <a:ea typeface="Cambria Math" panose="02040503050406030204" pitchFamily="18" charset="0"/>
                            </a:rPr>
                            <m:t>𝑟</m:t>
                          </m:r>
                        </m:e>
                        <m:sup>
                          <m:r>
                            <a:rPr lang="de-DE" sz="1138" i="1">
                              <a:solidFill>
                                <a:prstClr val="black"/>
                              </a:solidFill>
                              <a:latin typeface="Cambria Math" panose="02040503050406030204" pitchFamily="18" charset="0"/>
                              <a:ea typeface="Cambria Math" panose="02040503050406030204" pitchFamily="18" charset="0"/>
                            </a:rPr>
                            <m:t>2</m:t>
                          </m:r>
                        </m:sup>
                      </m:sSup>
                    </m:oMath>
                  </m:oMathPara>
                </a14:m>
                <a:endParaRPr lang="de-DE" sz="1138" dirty="0">
                  <a:solidFill>
                    <a:prstClr val="black"/>
                  </a:solidFill>
                  <a:ea typeface="Cambria Math" panose="02040503050406030204" pitchFamily="18" charset="0"/>
                </a:endParaRPr>
              </a:p>
              <a:p>
                <a:pPr defTabSz="742950">
                  <a:lnSpc>
                    <a:spcPct val="110000"/>
                  </a:lnSpc>
                  <a:spcAft>
                    <a:spcPts val="488"/>
                  </a:spcAft>
                  <a:tabLst>
                    <a:tab pos="288925" algn="l"/>
                    <a:tab pos="949325" algn="l"/>
                  </a:tabLst>
                  <a:defRPr/>
                </a:pPr>
                <a:r>
                  <a:rPr lang="de-DE" sz="1138" dirty="0">
                    <a:solidFill>
                      <a:schemeClr val="accent1"/>
                    </a:solidFill>
                    <a:latin typeface="Calibri"/>
                  </a:rPr>
                  <a:t>Umfang</a:t>
                </a:r>
                <a:r>
                  <a:rPr lang="de-DE" sz="1138" dirty="0">
                    <a:solidFill>
                      <a:prstClr val="black"/>
                    </a:solidFill>
                    <a:latin typeface="Calibri"/>
                  </a:rPr>
                  <a:t> = Durchmesser · Kreiszahl</a:t>
                </a:r>
              </a:p>
              <a:p>
                <a:pPr algn="just" defTabSz="742950">
                  <a:lnSpc>
                    <a:spcPct val="110000"/>
                  </a:lnSpc>
                  <a:spcAft>
                    <a:spcPts val="488"/>
                  </a:spcAft>
                  <a:tabLst>
                    <a:tab pos="800993" algn="l"/>
                    <a:tab pos="1163439" algn="l"/>
                  </a:tabLst>
                  <a:defRPr/>
                </a:pPr>
                <a:r>
                  <a:rPr lang="de-DE" sz="1138" dirty="0">
                    <a:solidFill>
                      <a:prstClr val="black"/>
                    </a:solidFill>
                  </a:rPr>
                  <a:t>	</a:t>
                </a:r>
                <a14:m>
                  <m:oMath xmlns:m="http://schemas.openxmlformats.org/officeDocument/2006/math">
                    <m:r>
                      <a:rPr lang="de-DE" sz="1138" i="1">
                        <a:solidFill>
                          <a:schemeClr val="accent1"/>
                        </a:solidFill>
                        <a:latin typeface="Cambria Math" panose="02040503050406030204" pitchFamily="18" charset="0"/>
                      </a:rPr>
                      <m:t>𝑢</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rPr>
                      <m:t>𝑑</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rPr>
                      <m:t>=2∙</m:t>
                    </m:r>
                    <m:r>
                      <a:rPr lang="de-DE" sz="1138" i="1">
                        <a:solidFill>
                          <a:prstClr val="black"/>
                        </a:solidFill>
                        <a:latin typeface="Cambria Math" panose="02040503050406030204" pitchFamily="18" charset="0"/>
                      </a:rPr>
                      <m:t>𝑟</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oMath>
                </a14:m>
                <a:endParaRPr lang="de-DE" sz="1138" dirty="0"/>
              </a:p>
              <a:p>
                <a:pPr algn="just">
                  <a:spcAft>
                    <a:spcPts val="488"/>
                  </a:spcAft>
                  <a:tabLst>
                    <a:tab pos="1238250" algn="l"/>
                  </a:tabLst>
                </a:pPr>
                <a:endParaRPr lang="de-DE" sz="1300" dirty="0">
                  <a:solidFill>
                    <a:prstClr val="black"/>
                  </a:solidFill>
                  <a:ea typeface="Cambria Math" panose="02040503050406030204" pitchFamily="18" charset="0"/>
                </a:endParaRPr>
              </a:p>
              <a:p>
                <a:pPr>
                  <a:lnSpc>
                    <a:spcPct val="110000"/>
                  </a:lnSpc>
                  <a:spcAft>
                    <a:spcPts val="488"/>
                  </a:spcAft>
                </a:pPr>
                <a:endParaRPr lang="de-DE" sz="1463" dirty="0"/>
              </a:p>
            </p:txBody>
          </p:sp>
        </mc:Choice>
        <mc:Fallback xmlns="">
          <p:sp>
            <p:nvSpPr>
              <p:cNvPr id="15" name="Textfeld 14">
                <a:extLst>
                  <a:ext uri="{FF2B5EF4-FFF2-40B4-BE49-F238E27FC236}">
                    <a16:creationId xmlns:a16="http://schemas.microsoft.com/office/drawing/2014/main" id="{EE7C0C56-D568-304B-0932-8A1E1A3A20E8}"/>
                  </a:ext>
                </a:extLst>
              </p:cNvPr>
              <p:cNvSpPr txBox="1">
                <a:spLocks noRot="1" noChangeAspect="1" noMove="1" noResize="1" noEditPoints="1" noAdjustHandles="1" noChangeArrowheads="1" noChangeShapeType="1" noTextEdit="1"/>
              </p:cNvSpPr>
              <p:nvPr/>
            </p:nvSpPr>
            <p:spPr>
              <a:xfrm>
                <a:off x="151412" y="3968787"/>
                <a:ext cx="2216694" cy="1823000"/>
              </a:xfrm>
              <a:prstGeom prst="rect">
                <a:avLst/>
              </a:prstGeom>
              <a:blipFill>
                <a:blip r:embed="rId5"/>
                <a:stretch>
                  <a:fillRect t="-334"/>
                </a:stretch>
              </a:blipFill>
            </p:spPr>
            <p:txBody>
              <a:bodyPr/>
              <a:lstStyle/>
              <a:p>
                <a:r>
                  <a:rPr lang="de-DE">
                    <a:noFill/>
                  </a:rPr>
                  <a:t> </a:t>
                </a:r>
              </a:p>
            </p:txBody>
          </p:sp>
        </mc:Fallback>
      </mc:AlternateContent>
      <p:sp>
        <p:nvSpPr>
          <p:cNvPr id="5" name="Textfeld 4">
            <a:extLst>
              <a:ext uri="{FF2B5EF4-FFF2-40B4-BE49-F238E27FC236}">
                <a16:creationId xmlns:a16="http://schemas.microsoft.com/office/drawing/2014/main" id="{0404F877-83FC-3B0A-8817-B1813709B7BA}"/>
              </a:ext>
            </a:extLst>
          </p:cNvPr>
          <p:cNvSpPr txBox="1"/>
          <p:nvPr/>
        </p:nvSpPr>
        <p:spPr>
          <a:xfrm>
            <a:off x="5839327" y="5530766"/>
            <a:ext cx="1889960" cy="317459"/>
          </a:xfrm>
          <a:prstGeom prst="rect">
            <a:avLst/>
          </a:prstGeom>
          <a:noFill/>
        </p:spPr>
        <p:txBody>
          <a:bodyPr wrap="square" rtlCol="0">
            <a:spAutoFit/>
          </a:bodyPr>
          <a:lstStyle/>
          <a:p>
            <a:r>
              <a:rPr lang="de-DE" sz="1463" dirty="0">
                <a:solidFill>
                  <a:srgbClr val="FF0000"/>
                </a:solidFill>
              </a:rPr>
              <a:t>Nicht MSA-relevant!?</a:t>
            </a:r>
          </a:p>
        </p:txBody>
      </p:sp>
      <p:sp>
        <p:nvSpPr>
          <p:cNvPr id="10" name="Inhaltsplatzhalter 9">
            <a:extLst>
              <a:ext uri="{FF2B5EF4-FFF2-40B4-BE49-F238E27FC236}">
                <a16:creationId xmlns:a16="http://schemas.microsoft.com/office/drawing/2014/main" id="{B024033B-A3C3-16A2-DC1A-4944D2E901E5}"/>
              </a:ext>
            </a:extLst>
          </p:cNvPr>
          <p:cNvSpPr>
            <a:spLocks noGrp="1"/>
          </p:cNvSpPr>
          <p:nvPr>
            <p:ph idx="1"/>
          </p:nvPr>
        </p:nvSpPr>
        <p:spPr>
          <a:xfrm>
            <a:off x="64288" y="1052736"/>
            <a:ext cx="9205200" cy="5191200"/>
          </a:xfrm>
        </p:spPr>
        <p:txBody>
          <a:bodyPr>
            <a:normAutofit/>
          </a:bodyPr>
          <a:lstStyle/>
          <a:p>
            <a:r>
              <a:rPr lang="de-DE" b="1" dirty="0"/>
              <a:t>Oberflächenberechnung</a:t>
            </a:r>
          </a:p>
          <a:p>
            <a:pPr algn="just"/>
            <a:r>
              <a:rPr lang="de-DE" sz="1500" dirty="0"/>
              <a:t>Unter der Oberfläche eines mathematischen Körpers versteht man die Größe aller Außenflächen, die der Körper besitzt. Man berechnet z.B. die Oberfläche, wenn man herausfinden möchte, wie viel Farbe zum Streichen eines Körpers benötigt wird.</a:t>
            </a:r>
          </a:p>
          <a:p>
            <a:pPr algn="just"/>
            <a:r>
              <a:rPr lang="de-DE" sz="1500" dirty="0"/>
              <a:t>Zur Berechnung nutzt du die passende Oberflächenformel. Schau ggf. in deiner Formelsammlung nach der passenden Formel.</a:t>
            </a:r>
          </a:p>
          <a:p>
            <a:pPr algn="just"/>
            <a:r>
              <a:rPr lang="de-DE" sz="1500" u="sng" dirty="0">
                <a:solidFill>
                  <a:schemeClr val="tx1"/>
                </a:solidFill>
              </a:rPr>
              <a:t>Hier zwei Beispiele:</a:t>
            </a:r>
          </a:p>
          <a:p>
            <a:pPr algn="just"/>
            <a:endParaRPr lang="de-DE" sz="1463" dirty="0">
              <a:solidFill>
                <a:srgbClr val="FF0000"/>
              </a:solidFill>
            </a:endParaRPr>
          </a:p>
          <a:p>
            <a:pPr algn="just"/>
            <a:endParaRPr lang="de-DE" sz="1463" dirty="0"/>
          </a:p>
        </p:txBody>
      </p:sp>
      <mc:AlternateContent xmlns:mc="http://schemas.openxmlformats.org/markup-compatibility/2006" xmlns:a14="http://schemas.microsoft.com/office/drawing/2010/main">
        <mc:Choice Requires="a14">
          <p:graphicFrame>
            <p:nvGraphicFramePr>
              <p:cNvPr id="20" name="Tabelle 19">
                <a:extLst>
                  <a:ext uri="{FF2B5EF4-FFF2-40B4-BE49-F238E27FC236}">
                    <a16:creationId xmlns:a16="http://schemas.microsoft.com/office/drawing/2014/main" id="{FBDE2C6A-9C02-2722-7285-E6E2E60685F1}"/>
                  </a:ext>
                </a:extLst>
              </p:cNvPr>
              <p:cNvGraphicFramePr>
                <a:graphicFrameLocks noGrp="1"/>
              </p:cNvGraphicFramePr>
              <p:nvPr>
                <p:extLst>
                  <p:ext uri="{D42A27DB-BD31-4B8C-83A1-F6EECF244321}">
                    <p14:modId xmlns:p14="http://schemas.microsoft.com/office/powerpoint/2010/main" val="178534983"/>
                  </p:ext>
                </p:extLst>
              </p:nvPr>
            </p:nvGraphicFramePr>
            <p:xfrm>
              <a:off x="195934" y="2996979"/>
              <a:ext cx="8699144" cy="2909946"/>
            </p:xfrm>
            <a:graphic>
              <a:graphicData uri="http://schemas.openxmlformats.org/drawingml/2006/table">
                <a:tbl>
                  <a:tblPr firstRow="1" bandRow="1">
                    <a:tableStyleId>{5C22544A-7EE6-4342-B048-85BDC9FD1C3A}</a:tableStyleId>
                  </a:tblPr>
                  <a:tblGrid>
                    <a:gridCol w="4349572">
                      <a:extLst>
                        <a:ext uri="{9D8B030D-6E8A-4147-A177-3AD203B41FA5}">
                          <a16:colId xmlns:a16="http://schemas.microsoft.com/office/drawing/2014/main" val="1198156903"/>
                        </a:ext>
                      </a:extLst>
                    </a:gridCol>
                    <a:gridCol w="4349572">
                      <a:extLst>
                        <a:ext uri="{9D8B030D-6E8A-4147-A177-3AD203B41FA5}">
                          <a16:colId xmlns:a16="http://schemas.microsoft.com/office/drawing/2014/main" val="3836702028"/>
                        </a:ext>
                      </a:extLst>
                    </a:gridCol>
                  </a:tblGrid>
                  <a:tr h="321050">
                    <a:tc>
                      <a:txBody>
                        <a:bodyPr/>
                        <a:lstStyle/>
                        <a:p>
                          <a:r>
                            <a:rPr lang="de-DE" sz="1500" dirty="0"/>
                            <a:t>Oberflächenberechnung bei der Kugel</a:t>
                          </a:r>
                        </a:p>
                      </a:txBody>
                      <a:tcPr marL="74295" marR="74295" marT="37148" marB="37148"/>
                    </a:tc>
                    <a:tc>
                      <a:txBody>
                        <a:bodyPr/>
                        <a:lstStyle/>
                        <a:p>
                          <a:r>
                            <a:rPr lang="de-DE" sz="1500" dirty="0"/>
                            <a:t>Oberflächenberechnung beim Würfel</a:t>
                          </a:r>
                        </a:p>
                      </a:txBody>
                      <a:tcPr marL="74295" marR="74295" marT="37148" marB="37148"/>
                    </a:tc>
                    <a:extLst>
                      <a:ext uri="{0D108BD9-81ED-4DB2-BD59-A6C34878D82A}">
                        <a16:rowId xmlns:a16="http://schemas.microsoft.com/office/drawing/2014/main" val="176141203"/>
                      </a:ext>
                    </a:extLst>
                  </a:tr>
                  <a:tr h="2465962">
                    <a:tc>
                      <a:txBody>
                        <a:bodyPr/>
                        <a:lstStyle/>
                        <a:p>
                          <a:r>
                            <a:rPr lang="de-DE" sz="1500" dirty="0"/>
                            <a:t>Gegeben: r = 10 cm</a:t>
                          </a:r>
                        </a:p>
                        <a:p>
                          <a:r>
                            <a:rPr lang="de-DE" sz="1500" dirty="0"/>
                            <a:t>Gesucht: O</a:t>
                          </a:r>
                        </a:p>
                        <a:p>
                          <a:r>
                            <a:rPr lang="de-DE" sz="1500" dirty="0"/>
                            <a:t>Formel: O = </a:t>
                          </a:r>
                          <a14:m>
                            <m:oMath xmlns:m="http://schemas.openxmlformats.org/officeDocument/2006/math">
                              <m:r>
                                <a:rPr lang="de-DE" sz="1500" i="1" smtClean="0">
                                  <a:latin typeface="Cambria Math" panose="02040503050406030204" pitchFamily="18" charset="0"/>
                                </a:rPr>
                                <m:t>4</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p>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endParaRPr lang="de-DE" sz="1500" dirty="0"/>
                        </a:p>
                        <a:p>
                          <a:r>
                            <a:rPr lang="de-DE" sz="1500" dirty="0"/>
                            <a:t>Rechnung: </a:t>
                          </a:r>
                        </a:p>
                        <a:p>
                          <a:r>
                            <a:rPr lang="de-DE" sz="1500" dirty="0"/>
                            <a:t>O = 4 </a:t>
                          </a:r>
                          <a14:m>
                            <m:oMath xmlns:m="http://schemas.openxmlformats.org/officeDocument/2006/math">
                              <m:r>
                                <a:rPr lang="de-DE" sz="1500" i="1" smtClean="0">
                                  <a:latin typeface="Cambria Math" panose="02040503050406030204" pitchFamily="18" charset="0"/>
                                  <a:ea typeface="Cambria Math" panose="02040503050406030204" pitchFamily="18" charset="0"/>
                                </a:rPr>
                                <m:t>⋅</m:t>
                              </m:r>
                            </m:oMath>
                          </a14:m>
                          <a:r>
                            <a:rPr lang="de-DE" sz="1500" dirty="0"/>
                            <a:t> </a:t>
                          </a:r>
                          <a14:m>
                            <m:oMath xmlns:m="http://schemas.openxmlformats.org/officeDocument/2006/math">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de-DE" sz="15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de-DE" sz="15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oMath>
                          </a14:m>
                          <a:endParaRPr lang="de-DE" sz="1500" dirty="0"/>
                        </a:p>
                        <a:p>
                          <a:r>
                            <a:rPr lang="de-DE" sz="1500" dirty="0"/>
                            <a:t>O = 1.256,64 cm²</a:t>
                          </a:r>
                        </a:p>
                        <a:p>
                          <a:endParaRPr lang="de-DE" sz="1500" dirty="0"/>
                        </a:p>
                        <a:p>
                          <a:endParaRPr lang="de-DE" sz="1500" dirty="0"/>
                        </a:p>
                        <a:p>
                          <a:endParaRPr lang="de-DE"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t>Die Kugel hat eine Oberfläche von 1.256,64  cm². (Quadratzentimetern).</a:t>
                          </a:r>
                          <a14:m>
                            <m:oMath xmlns:m="http://schemas.openxmlformats.org/officeDocument/2006/math">
                              <m:r>
                                <a:rPr lang="de-DE" sz="1500" i="1" smtClean="0">
                                  <a:latin typeface="Cambria Math" panose="02040503050406030204" pitchFamily="18" charset="0"/>
                                  <a:ea typeface="Cambria Math" panose="02040503050406030204" pitchFamily="18" charset="0"/>
                                </a:rPr>
                                <m:t>⋅</m:t>
                              </m:r>
                            </m:oMath>
                          </a14:m>
                          <a:endParaRPr lang="de-DE" sz="1500" dirty="0"/>
                        </a:p>
                      </a:txBody>
                      <a:tcPr marL="74295" marR="74295" marT="37148" marB="37148"/>
                    </a:tc>
                    <a:tc>
                      <a:txBody>
                        <a:bodyPr/>
                        <a:lstStyle/>
                        <a:p>
                          <a:r>
                            <a:rPr lang="de-DE" sz="1500" dirty="0"/>
                            <a:t>Gegeben: a = 5 cm</a:t>
                          </a:r>
                        </a:p>
                        <a:p>
                          <a:r>
                            <a:rPr lang="de-DE" sz="1500" dirty="0"/>
                            <a:t>Gesucht: O </a:t>
                          </a:r>
                        </a:p>
                        <a:p>
                          <a:r>
                            <a:rPr lang="de-DE" sz="1500" dirty="0"/>
                            <a:t>Formel: O = </a:t>
                          </a:r>
                          <a14:m>
                            <m:oMath xmlns:m="http://schemas.openxmlformats.org/officeDocument/2006/math">
                              <m:r>
                                <a:rPr lang="de-DE" sz="1500" i="1" smtClean="0">
                                  <a:latin typeface="Cambria Math" panose="02040503050406030204" pitchFamily="18" charset="0"/>
                                </a:rPr>
                                <m:t>6</m:t>
                              </m:r>
                              <m:r>
                                <a:rPr lang="de-DE" sz="1500" i="1" smtClean="0">
                                  <a:latin typeface="Cambria Math" panose="02040503050406030204" pitchFamily="18" charset="0"/>
                                  <a:ea typeface="Cambria Math" panose="02040503050406030204" pitchFamily="18" charset="0"/>
                                </a:rPr>
                                <m:t>⋅</m:t>
                              </m:r>
                            </m:oMath>
                          </a14:m>
                          <a:r>
                            <a:rPr lang="de-DE" sz="1500" dirty="0"/>
                            <a:t> a²</a:t>
                          </a:r>
                        </a:p>
                        <a:p>
                          <a:r>
                            <a:rPr lang="de-DE" sz="1500" dirty="0"/>
                            <a:t>Rechnung:</a:t>
                          </a:r>
                        </a:p>
                        <a:p>
                          <a:r>
                            <a:rPr lang="de-DE" sz="1500" dirty="0"/>
                            <a:t>O = </a:t>
                          </a:r>
                          <a14:m>
                            <m:oMath xmlns:m="http://schemas.openxmlformats.org/officeDocument/2006/math">
                              <m:r>
                                <a:rPr lang="de-DE" sz="1500" i="1" smtClean="0">
                                  <a:latin typeface="Cambria Math" panose="02040503050406030204" pitchFamily="18" charset="0"/>
                                </a:rPr>
                                <m:t>6</m:t>
                              </m:r>
                              <m:r>
                                <a:rPr lang="de-DE" sz="1500" i="1" smtClean="0">
                                  <a:latin typeface="Cambria Math" panose="02040503050406030204" pitchFamily="18" charset="0"/>
                                  <a:ea typeface="Cambria Math" panose="02040503050406030204" pitchFamily="18" charset="0"/>
                                </a:rPr>
                                <m:t>⋅</m:t>
                              </m:r>
                            </m:oMath>
                          </a14:m>
                          <a:r>
                            <a:rPr lang="de-DE" sz="1500" dirty="0"/>
                            <a:t> 5²</a:t>
                          </a:r>
                          <a14:m>
                            <m:oMath xmlns:m="http://schemas.openxmlformats.org/officeDocument/2006/math">
                              <m:r>
                                <a:rPr lang="de-DE" sz="1500" b="0" i="0" smtClean="0">
                                  <a:latin typeface="Cambria Math" panose="02040503050406030204" pitchFamily="18" charset="0"/>
                                  <a:ea typeface="Cambria Math" panose="02040503050406030204" pitchFamily="18" charset="0"/>
                                </a:rPr>
                                <m:t> </m:t>
                              </m:r>
                            </m:oMath>
                          </a14:m>
                          <a:endParaRPr lang="de-DE" sz="1500" dirty="0"/>
                        </a:p>
                        <a:p>
                          <a:r>
                            <a:rPr lang="de-DE" sz="1500" dirty="0"/>
                            <a:t>V = 150 cm²</a:t>
                          </a:r>
                        </a:p>
                        <a:p>
                          <a:endParaRPr lang="de-DE" sz="1500" dirty="0"/>
                        </a:p>
                        <a:p>
                          <a:endParaRPr lang="de-DE" sz="1500" dirty="0"/>
                        </a:p>
                        <a:p>
                          <a:endParaRPr lang="de-DE" sz="1500" dirty="0"/>
                        </a:p>
                        <a:p>
                          <a:r>
                            <a:rPr lang="de-DE" sz="1500" dirty="0"/>
                            <a:t>Der Würfel hat eine Oberfläche </a:t>
                          </a:r>
                        </a:p>
                        <a:p>
                          <a:r>
                            <a:rPr lang="de-DE" sz="1500" dirty="0"/>
                            <a:t>von 150 cm² (Quadratzentimetern).</a:t>
                          </a:r>
                        </a:p>
                      </a:txBody>
                      <a:tcPr marL="74295" marR="74295" marT="37148" marB="37148"/>
                    </a:tc>
                    <a:extLst>
                      <a:ext uri="{0D108BD9-81ED-4DB2-BD59-A6C34878D82A}">
                        <a16:rowId xmlns:a16="http://schemas.microsoft.com/office/drawing/2014/main" val="529336425"/>
                      </a:ext>
                    </a:extLst>
                  </a:tr>
                </a:tbl>
              </a:graphicData>
            </a:graphic>
          </p:graphicFrame>
        </mc:Choice>
        <mc:Fallback xmlns="">
          <p:graphicFrame>
            <p:nvGraphicFramePr>
              <p:cNvPr id="20" name="Tabelle 19">
                <a:extLst>
                  <a:ext uri="{FF2B5EF4-FFF2-40B4-BE49-F238E27FC236}">
                    <a16:creationId xmlns:a16="http://schemas.microsoft.com/office/drawing/2014/main" id="{FBDE2C6A-9C02-2722-7285-E6E2E60685F1}"/>
                  </a:ext>
                </a:extLst>
              </p:cNvPr>
              <p:cNvGraphicFramePr>
                <a:graphicFrameLocks noGrp="1"/>
              </p:cNvGraphicFramePr>
              <p:nvPr>
                <p:extLst>
                  <p:ext uri="{D42A27DB-BD31-4B8C-83A1-F6EECF244321}">
                    <p14:modId xmlns:p14="http://schemas.microsoft.com/office/powerpoint/2010/main" val="178534983"/>
                  </p:ext>
                </p:extLst>
              </p:nvPr>
            </p:nvGraphicFramePr>
            <p:xfrm>
              <a:off x="195934" y="2996979"/>
              <a:ext cx="8699144" cy="2909946"/>
            </p:xfrm>
            <a:graphic>
              <a:graphicData uri="http://schemas.openxmlformats.org/drawingml/2006/table">
                <a:tbl>
                  <a:tblPr firstRow="1" bandRow="1">
                    <a:tableStyleId>{5C22544A-7EE6-4342-B048-85BDC9FD1C3A}</a:tableStyleId>
                  </a:tblPr>
                  <a:tblGrid>
                    <a:gridCol w="4349572">
                      <a:extLst>
                        <a:ext uri="{9D8B030D-6E8A-4147-A177-3AD203B41FA5}">
                          <a16:colId xmlns:a16="http://schemas.microsoft.com/office/drawing/2014/main" val="1198156903"/>
                        </a:ext>
                      </a:extLst>
                    </a:gridCol>
                    <a:gridCol w="4349572">
                      <a:extLst>
                        <a:ext uri="{9D8B030D-6E8A-4147-A177-3AD203B41FA5}">
                          <a16:colId xmlns:a16="http://schemas.microsoft.com/office/drawing/2014/main" val="3836702028"/>
                        </a:ext>
                      </a:extLst>
                    </a:gridCol>
                  </a:tblGrid>
                  <a:tr h="321050">
                    <a:tc>
                      <a:txBody>
                        <a:bodyPr/>
                        <a:lstStyle/>
                        <a:p>
                          <a:r>
                            <a:rPr lang="de-DE" sz="1500" dirty="0"/>
                            <a:t>Oberflächenberechnung bei der Kugel</a:t>
                          </a:r>
                        </a:p>
                      </a:txBody>
                      <a:tcPr marL="74295" marR="74295" marT="37148" marB="37148"/>
                    </a:tc>
                    <a:tc>
                      <a:txBody>
                        <a:bodyPr/>
                        <a:lstStyle/>
                        <a:p>
                          <a:r>
                            <a:rPr lang="de-DE" sz="1500" dirty="0"/>
                            <a:t>Oberflächenberechnung beim Würfel</a:t>
                          </a:r>
                        </a:p>
                      </a:txBody>
                      <a:tcPr marL="74295" marR="74295" marT="37148" marB="37148"/>
                    </a:tc>
                    <a:extLst>
                      <a:ext uri="{0D108BD9-81ED-4DB2-BD59-A6C34878D82A}">
                        <a16:rowId xmlns:a16="http://schemas.microsoft.com/office/drawing/2014/main" val="176141203"/>
                      </a:ext>
                    </a:extLst>
                  </a:tr>
                  <a:tr h="2588896">
                    <a:tc>
                      <a:txBody>
                        <a:bodyPr/>
                        <a:lstStyle/>
                        <a:p>
                          <a:endParaRPr lang="de-DE"/>
                        </a:p>
                      </a:txBody>
                      <a:tcPr marL="74295" marR="74295" marT="37148" marB="37148">
                        <a:blipFill>
                          <a:blip r:embed="rId6"/>
                          <a:stretch>
                            <a:fillRect l="-292" t="-12621" r="-100583" b="-2913"/>
                          </a:stretch>
                        </a:blipFill>
                      </a:tcPr>
                    </a:tc>
                    <a:tc>
                      <a:txBody>
                        <a:bodyPr/>
                        <a:lstStyle/>
                        <a:p>
                          <a:endParaRPr lang="de-DE"/>
                        </a:p>
                      </a:txBody>
                      <a:tcPr marL="74295" marR="74295" marT="37148" marB="37148">
                        <a:blipFill>
                          <a:blip r:embed="rId6"/>
                          <a:stretch>
                            <a:fillRect l="-100292" t="-12621" r="-583" b="-2913"/>
                          </a:stretch>
                        </a:blipFill>
                      </a:tcPr>
                    </a:tc>
                    <a:extLst>
                      <a:ext uri="{0D108BD9-81ED-4DB2-BD59-A6C34878D82A}">
                        <a16:rowId xmlns:a16="http://schemas.microsoft.com/office/drawing/2014/main" val="529336425"/>
                      </a:ext>
                    </a:extLst>
                  </a:tr>
                </a:tbl>
              </a:graphicData>
            </a:graphic>
          </p:graphicFrame>
        </mc:Fallback>
      </mc:AlternateContent>
      <p:pic>
        <p:nvPicPr>
          <p:cNvPr id="18" name="Grafik 17">
            <a:extLst>
              <a:ext uri="{FF2B5EF4-FFF2-40B4-BE49-F238E27FC236}">
                <a16:creationId xmlns:a16="http://schemas.microsoft.com/office/drawing/2014/main" id="{32092233-8438-B364-7A87-5FE48CDB55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764" y="3210594"/>
            <a:ext cx="1649378" cy="1731990"/>
          </a:xfrm>
          <a:prstGeom prst="rect">
            <a:avLst/>
          </a:prstGeom>
        </p:spPr>
      </p:pic>
      <p:pic>
        <p:nvPicPr>
          <p:cNvPr id="23" name="Grafik 22" descr="Ein Bild, das Entwurf, Diagramm, Zeichnung, Kreis enthält.&#10;&#10;Automatisch generierte Beschreibung">
            <a:extLst>
              <a:ext uri="{FF2B5EF4-FFF2-40B4-BE49-F238E27FC236}">
                <a16:creationId xmlns:a16="http://schemas.microsoft.com/office/drawing/2014/main" id="{85CC6825-30A0-830A-1F0E-E3B75A3C56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6716" y="3224765"/>
            <a:ext cx="1659254" cy="1644395"/>
          </a:xfrm>
          <a:prstGeom prst="rect">
            <a:avLst/>
          </a:prstGeom>
        </p:spPr>
      </p:pic>
      <p:sp>
        <p:nvSpPr>
          <p:cNvPr id="6" name="Textplatzhalter 5">
            <a:extLst>
              <a:ext uri="{FF2B5EF4-FFF2-40B4-BE49-F238E27FC236}">
                <a16:creationId xmlns:a16="http://schemas.microsoft.com/office/drawing/2014/main" id="{52BBF356-9F5B-0442-DBAA-8285B1B933A1}"/>
              </a:ext>
            </a:extLst>
          </p:cNvPr>
          <p:cNvSpPr>
            <a:spLocks noGrp="1"/>
          </p:cNvSpPr>
          <p:nvPr>
            <p:ph type="body" sz="quarter" idx="11"/>
          </p:nvPr>
        </p:nvSpPr>
        <p:spPr/>
        <p:txBody>
          <a:bodyPr/>
          <a:lstStyle/>
          <a:p>
            <a:endParaRPr lang="de-DE"/>
          </a:p>
        </p:txBody>
      </p:sp>
      <p:sp>
        <p:nvSpPr>
          <p:cNvPr id="7" name="Textplatzhalter 2">
            <a:extLst>
              <a:ext uri="{FF2B5EF4-FFF2-40B4-BE49-F238E27FC236}">
                <a16:creationId xmlns:a16="http://schemas.microsoft.com/office/drawing/2014/main" id="{DBAE0955-4AE3-0F3F-CA83-ECF4F2194BD8}"/>
              </a:ext>
            </a:extLst>
          </p:cNvPr>
          <p:cNvSpPr txBox="1">
            <a:spLocks/>
          </p:cNvSpPr>
          <p:nvPr/>
        </p:nvSpPr>
        <p:spPr>
          <a:xfrm>
            <a:off x="71683" y="53679"/>
            <a:ext cx="2296423" cy="850103"/>
          </a:xfrm>
          <a:prstGeom prst="roundRect">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lvl1pPr marL="3175" indent="0" algn="l" defTabSz="957861" rtl="0" eaLnBrk="1" latinLnBrk="0" hangingPunct="1">
              <a:spcBef>
                <a:spcPct val="20000"/>
              </a:spcBef>
              <a:buFont typeface="Arial" pitchFamily="34" charset="0"/>
              <a:buNone/>
              <a:defRPr kumimoji="0" lang="de-DE" sz="3200" b="0" i="0" u="none" strike="noStrike" kern="1200" cap="none" spc="0" normalizeH="0" baseline="0" dirty="0" smtClean="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dirty="0" smtClean="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dirty="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pPr algn="ctr"/>
            <a:r>
              <a:rPr lang="de-DE" dirty="0"/>
              <a:t>Hilfe 6</a:t>
            </a:r>
          </a:p>
        </p:txBody>
      </p:sp>
      <p:sp>
        <p:nvSpPr>
          <p:cNvPr id="8" name="Fußzeilenplatzhalter 5">
            <a:extLst>
              <a:ext uri="{FF2B5EF4-FFF2-40B4-BE49-F238E27FC236}">
                <a16:creationId xmlns:a16="http://schemas.microsoft.com/office/drawing/2014/main" id="{C29D5294-6FD9-FFAB-B579-9AC9F952B401}"/>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1273895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Mantelfläche</a:t>
            </a:r>
          </a:p>
        </p:txBody>
      </p:sp>
      <p:grpSp>
        <p:nvGrpSpPr>
          <p:cNvPr id="12" name="Gruppieren 11">
            <a:extLst>
              <a:ext uri="{FF2B5EF4-FFF2-40B4-BE49-F238E27FC236}">
                <a16:creationId xmlns:a16="http://schemas.microsoft.com/office/drawing/2014/main" id="{2C1FD5DD-1054-CEF1-EB92-B0D882EF0E38}"/>
              </a:ext>
            </a:extLst>
          </p:cNvPr>
          <p:cNvGrpSpPr/>
          <p:nvPr/>
        </p:nvGrpSpPr>
        <p:grpSpPr>
          <a:xfrm>
            <a:off x="2514860" y="4210297"/>
            <a:ext cx="1114760" cy="1202097"/>
            <a:chOff x="6677204" y="4997554"/>
            <a:chExt cx="1296000" cy="1296000"/>
          </a:xfrm>
        </p:grpSpPr>
        <p:sp>
          <p:nvSpPr>
            <p:cNvPr id="13" name="Ellipse 12">
              <a:extLst>
                <a:ext uri="{FF2B5EF4-FFF2-40B4-BE49-F238E27FC236}">
                  <a16:creationId xmlns:a16="http://schemas.microsoft.com/office/drawing/2014/main" id="{05E709F8-81D1-B524-83E3-0E872BEFA6EE}"/>
                </a:ext>
              </a:extLst>
            </p:cNvPr>
            <p:cNvSpPr>
              <a:spLocks noChangeAspect="1"/>
            </p:cNvSpPr>
            <p:nvPr/>
          </p:nvSpPr>
          <p:spPr>
            <a:xfrm>
              <a:off x="6677204" y="4997554"/>
              <a:ext cx="1296000" cy="1296000"/>
            </a:xfrm>
            <a:prstGeom prst="ellipse">
              <a:avLst/>
            </a:prstGeom>
            <a:solidFill>
              <a:schemeClr val="accent3">
                <a:lumMod val="40000"/>
                <a:lumOff val="60000"/>
              </a:schemeClr>
            </a:solidFill>
            <a:ln w="6350">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63">
                <a:solidFill>
                  <a:schemeClr val="accent3">
                    <a:lumMod val="75000"/>
                  </a:schemeClr>
                </a:solidFill>
              </a:endParaRP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85279914-BEB2-2817-AD93-233138D9F2F8}"/>
                    </a:ext>
                  </a:extLst>
                </p:cNvPr>
                <p:cNvSpPr txBox="1"/>
                <p:nvPr/>
              </p:nvSpPr>
              <p:spPr>
                <a:xfrm>
                  <a:off x="6945378" y="5501396"/>
                  <a:ext cx="798018" cy="242712"/>
                </a:xfrm>
                <a:prstGeom prst="rect">
                  <a:avLst/>
                </a:prstGeom>
                <a:noFill/>
                <a:ln>
                  <a:noFill/>
                </a:ln>
                <a:effectLst>
                  <a:glow>
                    <a:schemeClr val="bg1"/>
                  </a:glow>
                </a:effectLst>
              </p:spPr>
              <p:txBody>
                <a:bodyPr wrap="square" lIns="0" tIns="0" rIns="29250" bIns="0" rtlCol="0">
                  <a:spAutoFit/>
                </a:bodyPr>
                <a:lstStyle/>
                <a:p>
                  <a:pPr algn="ctr"/>
                  <a14:m>
                    <m:oMathPara xmlns:m="http://schemas.openxmlformats.org/officeDocument/2006/math">
                      <m:oMathParaPr>
                        <m:jc m:val="center"/>
                      </m:oMathParaPr>
                      <m:oMath xmlns:m="http://schemas.openxmlformats.org/officeDocument/2006/math">
                        <m:r>
                          <a:rPr lang="de-DE" sz="1463" i="1">
                            <a:effectLst>
                              <a:glow rad="127000">
                                <a:schemeClr val="bg1">
                                  <a:alpha val="80000"/>
                                </a:schemeClr>
                              </a:glow>
                            </a:effectLst>
                            <a:latin typeface="Cambria Math" panose="02040503050406030204" pitchFamily="18" charset="0"/>
                          </a:rPr>
                          <m:t>𝜋</m:t>
                        </m:r>
                        <m:r>
                          <a:rPr lang="de-DE" sz="1463" i="1">
                            <a:effectLst>
                              <a:glow rad="127000">
                                <a:schemeClr val="bg1">
                                  <a:alpha val="80000"/>
                                </a:schemeClr>
                              </a:glow>
                            </a:effectLst>
                            <a:latin typeface="Cambria Math" panose="02040503050406030204" pitchFamily="18" charset="0"/>
                          </a:rPr>
                          <m:t>⋅</m:t>
                        </m:r>
                        <m:sSup>
                          <m:sSupPr>
                            <m:ctrlPr>
                              <a:rPr lang="de-DE" sz="1463" i="1">
                                <a:effectLst>
                                  <a:glow rad="127000">
                                    <a:schemeClr val="bg1">
                                      <a:alpha val="80000"/>
                                    </a:schemeClr>
                                  </a:glow>
                                </a:effectLst>
                                <a:latin typeface="Cambria Math" panose="02040503050406030204" pitchFamily="18" charset="0"/>
                              </a:rPr>
                            </m:ctrlPr>
                          </m:sSupPr>
                          <m:e>
                            <m:r>
                              <a:rPr lang="de-DE" sz="1463" i="1">
                                <a:effectLst>
                                  <a:glow rad="127000">
                                    <a:schemeClr val="bg1">
                                      <a:alpha val="80000"/>
                                    </a:schemeClr>
                                  </a:glow>
                                </a:effectLst>
                                <a:latin typeface="Cambria Math" panose="02040503050406030204" pitchFamily="18" charset="0"/>
                              </a:rPr>
                              <m:t>𝑟</m:t>
                            </m:r>
                          </m:e>
                          <m:sup>
                            <m:r>
                              <a:rPr lang="de-DE" sz="1463" i="1">
                                <a:effectLst>
                                  <a:glow rad="127000">
                                    <a:schemeClr val="bg1">
                                      <a:alpha val="80000"/>
                                    </a:schemeClr>
                                  </a:glow>
                                </a:effectLst>
                                <a:latin typeface="Cambria Math" panose="02040503050406030204" pitchFamily="18" charset="0"/>
                              </a:rPr>
                              <m:t>2</m:t>
                            </m:r>
                          </m:sup>
                        </m:sSup>
                      </m:oMath>
                    </m:oMathPara>
                  </a14:m>
                  <a:endParaRPr lang="de-DE" sz="1463" dirty="0">
                    <a:effectLst>
                      <a:glow rad="127000">
                        <a:schemeClr val="bg1">
                          <a:alpha val="80000"/>
                        </a:schemeClr>
                      </a:glow>
                    </a:effectLst>
                  </a:endParaRPr>
                </a:p>
              </p:txBody>
            </p:sp>
          </mc:Choice>
          <mc:Fallback xmlns="">
            <p:sp>
              <p:nvSpPr>
                <p:cNvPr id="14" name="Textfeld 13">
                  <a:extLst>
                    <a:ext uri="{FF2B5EF4-FFF2-40B4-BE49-F238E27FC236}">
                      <a16:creationId xmlns:a16="http://schemas.microsoft.com/office/drawing/2014/main" id="{85279914-BEB2-2817-AD93-233138D9F2F8}"/>
                    </a:ext>
                  </a:extLst>
                </p:cNvPr>
                <p:cNvSpPr txBox="1">
                  <a:spLocks noRot="1" noChangeAspect="1" noMove="1" noResize="1" noEditPoints="1" noAdjustHandles="1" noChangeArrowheads="1" noChangeShapeType="1" noTextEdit="1"/>
                </p:cNvSpPr>
                <p:nvPr/>
              </p:nvSpPr>
              <p:spPr>
                <a:xfrm>
                  <a:off x="6945378" y="5501396"/>
                  <a:ext cx="798018" cy="242712"/>
                </a:xfrm>
                <a:prstGeom prst="rect">
                  <a:avLst/>
                </a:prstGeom>
                <a:blipFill>
                  <a:blip r:embed="rId3"/>
                  <a:stretch>
                    <a:fillRect t="-18919" b="-18919"/>
                  </a:stretch>
                </a:blipFill>
                <a:ln>
                  <a:noFill/>
                </a:ln>
                <a:effectLst>
                  <a:glow>
                    <a:schemeClr val="bg1"/>
                  </a:glow>
                </a:effectLst>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EE7C0C56-D568-304B-0932-8A1E1A3A20E8}"/>
                  </a:ext>
                </a:extLst>
              </p:cNvPr>
              <p:cNvSpPr txBox="1"/>
              <p:nvPr/>
            </p:nvSpPr>
            <p:spPr>
              <a:xfrm>
                <a:off x="151412" y="3968787"/>
                <a:ext cx="2216694" cy="1823000"/>
              </a:xfrm>
              <a:prstGeom prst="rect">
                <a:avLst/>
              </a:prstGeom>
              <a:noFill/>
            </p:spPr>
            <p:txBody>
              <a:bodyPr wrap="square">
                <a:spAutoFit/>
              </a:bodyPr>
              <a:lstStyle/>
              <a:p>
                <a:pPr algn="just">
                  <a:spcAft>
                    <a:spcPts val="488"/>
                  </a:spcAft>
                  <a:tabLst>
                    <a:tab pos="288925" algn="l"/>
                    <a:tab pos="1386582" algn="l"/>
                  </a:tabLst>
                </a:pPr>
                <a:r>
                  <a:rPr lang="de-DE" sz="1138" dirty="0">
                    <a:solidFill>
                      <a:schemeClr val="accent3">
                        <a:lumMod val="75000"/>
                      </a:schemeClr>
                    </a:solidFill>
                    <a:latin typeface="Calibri"/>
                  </a:rPr>
                  <a:t>Flächeninhalt</a:t>
                </a:r>
                <a:r>
                  <a:rPr lang="de-DE" sz="1138" dirty="0">
                    <a:solidFill>
                      <a:prstClr val="black"/>
                    </a:solidFill>
                    <a:latin typeface="Calibri"/>
                  </a:rPr>
                  <a:t> = Kreiszahl · </a:t>
                </a:r>
              </a:p>
              <a:p>
                <a:pPr algn="just">
                  <a:spcAft>
                    <a:spcPts val="488"/>
                  </a:spcAft>
                  <a:tabLst>
                    <a:tab pos="288925" algn="l"/>
                    <a:tab pos="1386582" algn="l"/>
                  </a:tabLst>
                </a:pPr>
                <a:r>
                  <a:rPr lang="de-DE" sz="1138" dirty="0">
                    <a:solidFill>
                      <a:prstClr val="black"/>
                    </a:solidFill>
                    <a:latin typeface="Calibri"/>
                  </a:rPr>
                  <a:t>Radius zum Quadrat</a:t>
                </a:r>
                <a:endParaRPr lang="de-DE" sz="1138" dirty="0"/>
              </a:p>
              <a:p>
                <a:pPr algn="just">
                  <a:spcAft>
                    <a:spcPts val="488"/>
                  </a:spcAft>
                  <a:tabLst>
                    <a:tab pos="1238250" algn="l"/>
                  </a:tabLst>
                </a:pPr>
                <a14:m>
                  <m:oMathPara xmlns:m="http://schemas.openxmlformats.org/officeDocument/2006/math">
                    <m:oMathParaPr>
                      <m:jc m:val="centerGroup"/>
                    </m:oMathParaPr>
                    <m:oMath xmlns:m="http://schemas.openxmlformats.org/officeDocument/2006/math">
                      <m:r>
                        <a:rPr lang="de-DE" sz="1138" i="1">
                          <a:solidFill>
                            <a:schemeClr val="accent3">
                              <a:lumMod val="75000"/>
                            </a:schemeClr>
                          </a:solidFill>
                          <a:latin typeface="Cambria Math" panose="02040503050406030204" pitchFamily="18" charset="0"/>
                        </a:rPr>
                        <m:t>𝐴</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ea typeface="Cambria Math" panose="02040503050406030204" pitchFamily="18" charset="0"/>
                        </a:rPr>
                        <m:t>∙</m:t>
                      </m:r>
                      <m:sSup>
                        <m:sSupPr>
                          <m:ctrlPr>
                            <a:rPr lang="de-DE" sz="1138" i="1">
                              <a:solidFill>
                                <a:prstClr val="black"/>
                              </a:solidFill>
                              <a:latin typeface="Cambria Math" panose="02040503050406030204" pitchFamily="18" charset="0"/>
                              <a:ea typeface="Cambria Math" panose="02040503050406030204" pitchFamily="18" charset="0"/>
                            </a:rPr>
                          </m:ctrlPr>
                        </m:sSupPr>
                        <m:e>
                          <m:r>
                            <a:rPr lang="de-DE" sz="1138" i="1">
                              <a:solidFill>
                                <a:prstClr val="black"/>
                              </a:solidFill>
                              <a:latin typeface="Cambria Math" panose="02040503050406030204" pitchFamily="18" charset="0"/>
                              <a:ea typeface="Cambria Math" panose="02040503050406030204" pitchFamily="18" charset="0"/>
                            </a:rPr>
                            <m:t>𝑟</m:t>
                          </m:r>
                        </m:e>
                        <m:sup>
                          <m:r>
                            <a:rPr lang="de-DE" sz="1138" i="1">
                              <a:solidFill>
                                <a:prstClr val="black"/>
                              </a:solidFill>
                              <a:latin typeface="Cambria Math" panose="02040503050406030204" pitchFamily="18" charset="0"/>
                              <a:ea typeface="Cambria Math" panose="02040503050406030204" pitchFamily="18" charset="0"/>
                            </a:rPr>
                            <m:t>2</m:t>
                          </m:r>
                        </m:sup>
                      </m:sSup>
                    </m:oMath>
                  </m:oMathPara>
                </a14:m>
                <a:endParaRPr lang="de-DE" sz="1138" dirty="0">
                  <a:solidFill>
                    <a:prstClr val="black"/>
                  </a:solidFill>
                  <a:ea typeface="Cambria Math" panose="02040503050406030204" pitchFamily="18" charset="0"/>
                </a:endParaRPr>
              </a:p>
              <a:p>
                <a:pPr defTabSz="742950">
                  <a:lnSpc>
                    <a:spcPct val="110000"/>
                  </a:lnSpc>
                  <a:spcAft>
                    <a:spcPts val="488"/>
                  </a:spcAft>
                  <a:tabLst>
                    <a:tab pos="288925" algn="l"/>
                    <a:tab pos="949325" algn="l"/>
                  </a:tabLst>
                  <a:defRPr/>
                </a:pPr>
                <a:r>
                  <a:rPr lang="de-DE" sz="1138" dirty="0">
                    <a:solidFill>
                      <a:schemeClr val="accent1"/>
                    </a:solidFill>
                    <a:latin typeface="Calibri"/>
                  </a:rPr>
                  <a:t>Umfang</a:t>
                </a:r>
                <a:r>
                  <a:rPr lang="de-DE" sz="1138" dirty="0">
                    <a:solidFill>
                      <a:prstClr val="black"/>
                    </a:solidFill>
                    <a:latin typeface="Calibri"/>
                  </a:rPr>
                  <a:t> = Durchmesser · Kreiszahl</a:t>
                </a:r>
              </a:p>
              <a:p>
                <a:pPr algn="just" defTabSz="742950">
                  <a:lnSpc>
                    <a:spcPct val="110000"/>
                  </a:lnSpc>
                  <a:spcAft>
                    <a:spcPts val="488"/>
                  </a:spcAft>
                  <a:tabLst>
                    <a:tab pos="800993" algn="l"/>
                    <a:tab pos="1163439" algn="l"/>
                  </a:tabLst>
                  <a:defRPr/>
                </a:pPr>
                <a:r>
                  <a:rPr lang="de-DE" sz="1138" dirty="0">
                    <a:solidFill>
                      <a:prstClr val="black"/>
                    </a:solidFill>
                  </a:rPr>
                  <a:t>	</a:t>
                </a:r>
                <a14:m>
                  <m:oMath xmlns:m="http://schemas.openxmlformats.org/officeDocument/2006/math">
                    <m:r>
                      <a:rPr lang="de-DE" sz="1138" i="1">
                        <a:solidFill>
                          <a:schemeClr val="accent1"/>
                        </a:solidFill>
                        <a:latin typeface="Cambria Math" panose="02040503050406030204" pitchFamily="18" charset="0"/>
                      </a:rPr>
                      <m:t>𝑢</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rPr>
                      <m:t>𝑑</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r>
                      <a:rPr lang="de-DE" sz="1138" i="1">
                        <a:solidFill>
                          <a:prstClr val="black"/>
                        </a:solidFill>
                        <a:latin typeface="Cambria Math" panose="02040503050406030204" pitchFamily="18" charset="0"/>
                      </a:rPr>
                      <m:t>=2∙</m:t>
                    </m:r>
                    <m:r>
                      <a:rPr lang="de-DE" sz="1138" i="1">
                        <a:solidFill>
                          <a:prstClr val="black"/>
                        </a:solidFill>
                        <a:latin typeface="Cambria Math" panose="02040503050406030204" pitchFamily="18" charset="0"/>
                      </a:rPr>
                      <m:t>𝑟</m:t>
                    </m:r>
                    <m:r>
                      <a:rPr lang="de-DE" sz="1138" i="1">
                        <a:solidFill>
                          <a:prstClr val="black"/>
                        </a:solidFill>
                        <a:latin typeface="Cambria Math" panose="02040503050406030204" pitchFamily="18" charset="0"/>
                      </a:rPr>
                      <m:t>⋅</m:t>
                    </m:r>
                    <m:r>
                      <a:rPr lang="de-DE" sz="1138" i="1">
                        <a:solidFill>
                          <a:prstClr val="black"/>
                        </a:solidFill>
                        <a:latin typeface="Cambria Math" panose="02040503050406030204" pitchFamily="18" charset="0"/>
                        <a:ea typeface="Cambria Math" panose="02040503050406030204" pitchFamily="18" charset="0"/>
                      </a:rPr>
                      <m:t>𝜋</m:t>
                    </m:r>
                  </m:oMath>
                </a14:m>
                <a:endParaRPr lang="de-DE" sz="1138" dirty="0"/>
              </a:p>
              <a:p>
                <a:pPr algn="just">
                  <a:spcAft>
                    <a:spcPts val="488"/>
                  </a:spcAft>
                  <a:tabLst>
                    <a:tab pos="1238250" algn="l"/>
                  </a:tabLst>
                </a:pPr>
                <a:endParaRPr lang="de-DE" sz="1300" dirty="0">
                  <a:solidFill>
                    <a:prstClr val="black"/>
                  </a:solidFill>
                  <a:ea typeface="Cambria Math" panose="02040503050406030204" pitchFamily="18" charset="0"/>
                </a:endParaRPr>
              </a:p>
              <a:p>
                <a:pPr>
                  <a:lnSpc>
                    <a:spcPct val="110000"/>
                  </a:lnSpc>
                  <a:spcAft>
                    <a:spcPts val="488"/>
                  </a:spcAft>
                </a:pPr>
                <a:endParaRPr lang="de-DE" sz="1463" dirty="0"/>
              </a:p>
            </p:txBody>
          </p:sp>
        </mc:Choice>
        <mc:Fallback xmlns="">
          <p:sp>
            <p:nvSpPr>
              <p:cNvPr id="15" name="Textfeld 14">
                <a:extLst>
                  <a:ext uri="{FF2B5EF4-FFF2-40B4-BE49-F238E27FC236}">
                    <a16:creationId xmlns:a16="http://schemas.microsoft.com/office/drawing/2014/main" id="{EE7C0C56-D568-304B-0932-8A1E1A3A20E8}"/>
                  </a:ext>
                </a:extLst>
              </p:cNvPr>
              <p:cNvSpPr txBox="1">
                <a:spLocks noRot="1" noChangeAspect="1" noMove="1" noResize="1" noEditPoints="1" noAdjustHandles="1" noChangeArrowheads="1" noChangeShapeType="1" noTextEdit="1"/>
              </p:cNvSpPr>
              <p:nvPr/>
            </p:nvSpPr>
            <p:spPr>
              <a:xfrm>
                <a:off x="151412" y="3968787"/>
                <a:ext cx="2216694" cy="1823000"/>
              </a:xfrm>
              <a:prstGeom prst="rect">
                <a:avLst/>
              </a:prstGeom>
              <a:blipFill>
                <a:blip r:embed="rId4"/>
                <a:stretch>
                  <a:fillRect t="-334"/>
                </a:stretch>
              </a:blipFill>
            </p:spPr>
            <p:txBody>
              <a:bodyPr/>
              <a:lstStyle/>
              <a:p>
                <a:r>
                  <a:rPr lang="de-DE">
                    <a:noFill/>
                  </a:rPr>
                  <a:t> </a:t>
                </a:r>
              </a:p>
            </p:txBody>
          </p:sp>
        </mc:Fallback>
      </mc:AlternateContent>
      <p:sp>
        <p:nvSpPr>
          <p:cNvPr id="5" name="Textfeld 4">
            <a:extLst>
              <a:ext uri="{FF2B5EF4-FFF2-40B4-BE49-F238E27FC236}">
                <a16:creationId xmlns:a16="http://schemas.microsoft.com/office/drawing/2014/main" id="{0404F877-83FC-3B0A-8817-B1813709B7BA}"/>
              </a:ext>
            </a:extLst>
          </p:cNvPr>
          <p:cNvSpPr txBox="1"/>
          <p:nvPr/>
        </p:nvSpPr>
        <p:spPr>
          <a:xfrm>
            <a:off x="5839327" y="5530766"/>
            <a:ext cx="1889960" cy="317459"/>
          </a:xfrm>
          <a:prstGeom prst="rect">
            <a:avLst/>
          </a:prstGeom>
          <a:noFill/>
        </p:spPr>
        <p:txBody>
          <a:bodyPr wrap="square" rtlCol="0">
            <a:spAutoFit/>
          </a:bodyPr>
          <a:lstStyle/>
          <a:p>
            <a:r>
              <a:rPr lang="de-DE" sz="1463" dirty="0">
                <a:solidFill>
                  <a:srgbClr val="FF0000"/>
                </a:solidFill>
              </a:rPr>
              <a:t>Nicht MSA-relevant!?</a:t>
            </a:r>
          </a:p>
        </p:txBody>
      </p:sp>
      <p:sp>
        <p:nvSpPr>
          <p:cNvPr id="10" name="Inhaltsplatzhalter 9">
            <a:extLst>
              <a:ext uri="{FF2B5EF4-FFF2-40B4-BE49-F238E27FC236}">
                <a16:creationId xmlns:a16="http://schemas.microsoft.com/office/drawing/2014/main" id="{B024033B-A3C3-16A2-DC1A-4944D2E901E5}"/>
              </a:ext>
            </a:extLst>
          </p:cNvPr>
          <p:cNvSpPr>
            <a:spLocks noGrp="1"/>
          </p:cNvSpPr>
          <p:nvPr>
            <p:ph idx="1"/>
          </p:nvPr>
        </p:nvSpPr>
        <p:spPr>
          <a:xfrm>
            <a:off x="71683" y="1046112"/>
            <a:ext cx="9205200" cy="5191200"/>
          </a:xfrm>
        </p:spPr>
        <p:txBody>
          <a:bodyPr>
            <a:normAutofit/>
          </a:bodyPr>
          <a:lstStyle/>
          <a:p>
            <a:r>
              <a:rPr lang="de-DE" b="1" dirty="0"/>
              <a:t>Mantelfläche</a:t>
            </a:r>
          </a:p>
          <a:p>
            <a:pPr marL="0" algn="just">
              <a:spcBef>
                <a:spcPts val="0"/>
              </a:spcBef>
            </a:pPr>
            <a:r>
              <a:rPr lang="de-DE" sz="1300" dirty="0"/>
              <a:t>Manchmal muss nicht die gesamte Oberfläche eines Körpers berechnet werden, sondern nur ein Teil der äußeren Flächen. </a:t>
            </a:r>
          </a:p>
          <a:p>
            <a:pPr marL="0" algn="just">
              <a:spcBef>
                <a:spcPts val="0"/>
              </a:spcBef>
            </a:pPr>
            <a:r>
              <a:rPr lang="de-DE" sz="1300" dirty="0"/>
              <a:t>Die Oberfläche setzt sich aus der </a:t>
            </a:r>
            <a:r>
              <a:rPr lang="de-DE" sz="1300" b="1" dirty="0"/>
              <a:t>Mantelfläche</a:t>
            </a:r>
            <a:r>
              <a:rPr lang="de-DE" sz="1300" dirty="0"/>
              <a:t>, der </a:t>
            </a:r>
            <a:r>
              <a:rPr lang="de-DE" sz="1300" b="1" dirty="0"/>
              <a:t>Grundfläche</a:t>
            </a:r>
            <a:r>
              <a:rPr lang="de-DE" sz="1300" dirty="0"/>
              <a:t> sowie der </a:t>
            </a:r>
            <a:r>
              <a:rPr lang="de-DE" sz="1300" b="1" dirty="0"/>
              <a:t>Deckfläche</a:t>
            </a:r>
            <a:r>
              <a:rPr lang="de-DE" sz="1300" dirty="0"/>
              <a:t> eines Körpers zusammen.</a:t>
            </a:r>
          </a:p>
          <a:p>
            <a:pPr marL="0" algn="just">
              <a:spcBef>
                <a:spcPts val="0"/>
              </a:spcBef>
            </a:pPr>
            <a:r>
              <a:rPr lang="de-DE" sz="1300" dirty="0"/>
              <a:t>Zwei Beispiele:</a:t>
            </a:r>
          </a:p>
          <a:p>
            <a:pPr algn="just"/>
            <a:endParaRPr lang="de-DE" sz="1300" dirty="0"/>
          </a:p>
          <a:p>
            <a:pPr marL="0" algn="just"/>
            <a:endParaRPr lang="de-DE" sz="1463" dirty="0"/>
          </a:p>
          <a:p>
            <a:pPr algn="just"/>
            <a:endParaRPr lang="de-DE" sz="1300" dirty="0"/>
          </a:p>
          <a:p>
            <a:pPr algn="just"/>
            <a:r>
              <a:rPr lang="de-DE" sz="1300" dirty="0"/>
              <a:t>Dargestellt sind die Grundfläche G in Rot, die Mantelfläche M in Gelb und die Deckfläche D in Blau. </a:t>
            </a:r>
          </a:p>
          <a:p>
            <a:pPr algn="just"/>
            <a:r>
              <a:rPr lang="de-DE" sz="1300" dirty="0"/>
              <a:t>Ein Beispiel: Im Schrägbild ist ein Zylinder mit aufgesetztem Kegel zu sehen. Die Mantelfläche dieses zusammengesetzten Körpers besteht aus der Mantelfläche des Zylinders und der Mantelfläche des Kegels. </a:t>
            </a:r>
            <a:endParaRPr lang="de-DE" sz="1463" dirty="0"/>
          </a:p>
        </p:txBody>
      </p:sp>
      <p:pic>
        <p:nvPicPr>
          <p:cNvPr id="6" name="Grafik 5" descr="Ein Bild, das Schwarz, Dunkelheit enthält.&#10;&#10;Automatisch generierte Beschreibung">
            <a:extLst>
              <a:ext uri="{FF2B5EF4-FFF2-40B4-BE49-F238E27FC236}">
                <a16:creationId xmlns:a16="http://schemas.microsoft.com/office/drawing/2014/main" id="{8C0C798E-FC16-F772-B7E8-2B77249B48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6464" y="1861950"/>
            <a:ext cx="408334" cy="733299"/>
          </a:xfrm>
          <a:prstGeom prst="rect">
            <a:avLst/>
          </a:prstGeom>
        </p:spPr>
      </p:pic>
      <p:grpSp>
        <p:nvGrpSpPr>
          <p:cNvPr id="26" name="Gruppieren 25">
            <a:extLst>
              <a:ext uri="{FF2B5EF4-FFF2-40B4-BE49-F238E27FC236}">
                <a16:creationId xmlns:a16="http://schemas.microsoft.com/office/drawing/2014/main" id="{984BA186-A31D-B281-60CC-2B344E1C3D13}"/>
              </a:ext>
            </a:extLst>
          </p:cNvPr>
          <p:cNvGrpSpPr/>
          <p:nvPr/>
        </p:nvGrpSpPr>
        <p:grpSpPr>
          <a:xfrm>
            <a:off x="1640398" y="1812666"/>
            <a:ext cx="591966" cy="789309"/>
            <a:chOff x="2239408" y="2438269"/>
            <a:chExt cx="728574" cy="971457"/>
          </a:xfrm>
        </p:grpSpPr>
        <p:sp>
          <p:nvSpPr>
            <p:cNvPr id="11" name="Flussdiagramm: Verbinder 10">
              <a:extLst>
                <a:ext uri="{FF2B5EF4-FFF2-40B4-BE49-F238E27FC236}">
                  <a16:creationId xmlns:a16="http://schemas.microsoft.com/office/drawing/2014/main" id="{A39FB9D1-DB9B-598F-F723-1EE1782FE341}"/>
                </a:ext>
              </a:extLst>
            </p:cNvPr>
            <p:cNvSpPr/>
            <p:nvPr/>
          </p:nvSpPr>
          <p:spPr>
            <a:xfrm>
              <a:off x="2239408" y="2438269"/>
              <a:ext cx="354936" cy="346192"/>
            </a:xfrm>
            <a:prstGeom prst="flowChartConnector">
              <a:avLst/>
            </a:prstGeom>
            <a:solidFill>
              <a:schemeClr val="accent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dirty="0">
                <a:highlight>
                  <a:srgbClr val="FF0000"/>
                </a:highlight>
              </a:endParaRPr>
            </a:p>
          </p:txBody>
        </p:sp>
        <p:sp>
          <p:nvSpPr>
            <p:cNvPr id="16" name="Flussdiagramm: Verbinder 15">
              <a:extLst>
                <a:ext uri="{FF2B5EF4-FFF2-40B4-BE49-F238E27FC236}">
                  <a16:creationId xmlns:a16="http://schemas.microsoft.com/office/drawing/2014/main" id="{F161D0AE-27CF-0117-E790-26CAA0494F55}"/>
                </a:ext>
              </a:extLst>
            </p:cNvPr>
            <p:cNvSpPr/>
            <p:nvPr/>
          </p:nvSpPr>
          <p:spPr>
            <a:xfrm>
              <a:off x="2613046" y="3063534"/>
              <a:ext cx="354936" cy="346192"/>
            </a:xfrm>
            <a:prstGeom prst="flowChartConnector">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17" name="Flussdiagramm: Prozess 16">
              <a:extLst>
                <a:ext uri="{FF2B5EF4-FFF2-40B4-BE49-F238E27FC236}">
                  <a16:creationId xmlns:a16="http://schemas.microsoft.com/office/drawing/2014/main" id="{8BC5226D-A6F4-A962-712C-5202B4A24C0F}"/>
                </a:ext>
              </a:extLst>
            </p:cNvPr>
            <p:cNvSpPr/>
            <p:nvPr/>
          </p:nvSpPr>
          <p:spPr>
            <a:xfrm>
              <a:off x="2245921" y="2796151"/>
              <a:ext cx="696847" cy="255693"/>
            </a:xfrm>
            <a:prstGeom prst="flowChartProcess">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63"/>
            </a:p>
          </p:txBody>
        </p:sp>
      </p:grpSp>
      <p:grpSp>
        <p:nvGrpSpPr>
          <p:cNvPr id="27" name="Gruppieren 26">
            <a:extLst>
              <a:ext uri="{FF2B5EF4-FFF2-40B4-BE49-F238E27FC236}">
                <a16:creationId xmlns:a16="http://schemas.microsoft.com/office/drawing/2014/main" id="{66429471-6293-85EC-C1E3-3D5F0147E89A}"/>
              </a:ext>
            </a:extLst>
          </p:cNvPr>
          <p:cNvGrpSpPr/>
          <p:nvPr/>
        </p:nvGrpSpPr>
        <p:grpSpPr>
          <a:xfrm>
            <a:off x="7897081" y="1706199"/>
            <a:ext cx="899829" cy="966426"/>
            <a:chOff x="10263048" y="2103892"/>
            <a:chExt cx="1554246" cy="1342557"/>
          </a:xfrm>
        </p:grpSpPr>
        <p:sp>
          <p:nvSpPr>
            <p:cNvPr id="19" name="Flussdiagramm: Prozess 18">
              <a:extLst>
                <a:ext uri="{FF2B5EF4-FFF2-40B4-BE49-F238E27FC236}">
                  <a16:creationId xmlns:a16="http://schemas.microsoft.com/office/drawing/2014/main" id="{1AEC9275-DB23-26D6-2AAF-4256989E6E47}"/>
                </a:ext>
              </a:extLst>
            </p:cNvPr>
            <p:cNvSpPr/>
            <p:nvPr/>
          </p:nvSpPr>
          <p:spPr>
            <a:xfrm>
              <a:off x="10830677" y="2605884"/>
              <a:ext cx="421215" cy="338573"/>
            </a:xfrm>
            <a:prstGeom prst="flowChartProcess">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63"/>
            </a:p>
          </p:txBody>
        </p:sp>
        <p:sp>
          <p:nvSpPr>
            <p:cNvPr id="21" name="Flussdiagramm: Auszug 20">
              <a:extLst>
                <a:ext uri="{FF2B5EF4-FFF2-40B4-BE49-F238E27FC236}">
                  <a16:creationId xmlns:a16="http://schemas.microsoft.com/office/drawing/2014/main" id="{E210AFE8-28A7-4015-A6CB-0575B66193C7}"/>
                </a:ext>
              </a:extLst>
            </p:cNvPr>
            <p:cNvSpPr/>
            <p:nvPr/>
          </p:nvSpPr>
          <p:spPr>
            <a:xfrm>
              <a:off x="10830677" y="2103892"/>
              <a:ext cx="421215" cy="501992"/>
            </a:xfrm>
            <a:prstGeom prst="flowChartExtra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22" name="Flussdiagramm: Auszug 21">
              <a:extLst>
                <a:ext uri="{FF2B5EF4-FFF2-40B4-BE49-F238E27FC236}">
                  <a16:creationId xmlns:a16="http://schemas.microsoft.com/office/drawing/2014/main" id="{0528C33C-C6C4-66BE-0A4D-7013F9753094}"/>
                </a:ext>
              </a:extLst>
            </p:cNvPr>
            <p:cNvSpPr/>
            <p:nvPr/>
          </p:nvSpPr>
          <p:spPr>
            <a:xfrm rot="16200000">
              <a:off x="10376464" y="2492468"/>
              <a:ext cx="338572" cy="565403"/>
            </a:xfrm>
            <a:prstGeom prst="flowChartExtra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23" name="Flussdiagramm: Auszug 22">
              <a:extLst>
                <a:ext uri="{FF2B5EF4-FFF2-40B4-BE49-F238E27FC236}">
                  <a16:creationId xmlns:a16="http://schemas.microsoft.com/office/drawing/2014/main" id="{4A7C702A-BDC5-40A9-7A3A-08AEFFE6F191}"/>
                </a:ext>
              </a:extLst>
            </p:cNvPr>
            <p:cNvSpPr/>
            <p:nvPr/>
          </p:nvSpPr>
          <p:spPr>
            <a:xfrm rot="10800000">
              <a:off x="10830677" y="2944457"/>
              <a:ext cx="417669" cy="501992"/>
            </a:xfrm>
            <a:prstGeom prst="flowChartExtra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sp>
          <p:nvSpPr>
            <p:cNvPr id="24" name="Flussdiagramm: Auszug 23">
              <a:extLst>
                <a:ext uri="{FF2B5EF4-FFF2-40B4-BE49-F238E27FC236}">
                  <a16:creationId xmlns:a16="http://schemas.microsoft.com/office/drawing/2014/main" id="{E130781C-A2FD-47BA-E65A-4AAF49AA7E2B}"/>
                </a:ext>
              </a:extLst>
            </p:cNvPr>
            <p:cNvSpPr/>
            <p:nvPr/>
          </p:nvSpPr>
          <p:spPr>
            <a:xfrm rot="5400000">
              <a:off x="11365307" y="2492468"/>
              <a:ext cx="338572" cy="565403"/>
            </a:xfrm>
            <a:prstGeom prst="flowChartExtra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463"/>
            </a:p>
          </p:txBody>
        </p:sp>
      </p:grpSp>
      <p:pic>
        <p:nvPicPr>
          <p:cNvPr id="25" name="Grafik 24" descr="Ein Bild, das Reihe, Dreieck enthält.&#10;&#10;Automatisch generierte Beschreibung">
            <a:extLst>
              <a:ext uri="{FF2B5EF4-FFF2-40B4-BE49-F238E27FC236}">
                <a16:creationId xmlns:a16="http://schemas.microsoft.com/office/drawing/2014/main" id="{4323207C-E73B-167C-E0D7-C31378C57A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6745" y="1776124"/>
            <a:ext cx="1064971" cy="755355"/>
          </a:xfrm>
          <a:prstGeom prst="rect">
            <a:avLst/>
          </a:prstGeom>
        </p:spPr>
      </p:pic>
      <mc:AlternateContent xmlns:mc="http://schemas.openxmlformats.org/markup-compatibility/2006" xmlns:a14="http://schemas.microsoft.com/office/drawing/2010/main">
        <mc:Choice Requires="a14">
          <p:graphicFrame>
            <p:nvGraphicFramePr>
              <p:cNvPr id="29" name="Tabelle 28">
                <a:extLst>
                  <a:ext uri="{FF2B5EF4-FFF2-40B4-BE49-F238E27FC236}">
                    <a16:creationId xmlns:a16="http://schemas.microsoft.com/office/drawing/2014/main" id="{CE86E619-99D4-8CAD-9A34-2FCDD3199EB6}"/>
                  </a:ext>
                </a:extLst>
              </p:cNvPr>
              <p:cNvGraphicFramePr>
                <a:graphicFrameLocks noGrp="1"/>
              </p:cNvGraphicFramePr>
              <p:nvPr>
                <p:extLst>
                  <p:ext uri="{D42A27DB-BD31-4B8C-83A1-F6EECF244321}">
                    <p14:modId xmlns:p14="http://schemas.microsoft.com/office/powerpoint/2010/main" val="2823415443"/>
                  </p:ext>
                </p:extLst>
              </p:nvPr>
            </p:nvGraphicFramePr>
            <p:xfrm>
              <a:off x="264081" y="3481738"/>
              <a:ext cx="7865679" cy="2507617"/>
            </p:xfrm>
            <a:graphic>
              <a:graphicData uri="http://schemas.openxmlformats.org/drawingml/2006/table">
                <a:tbl>
                  <a:tblPr firstRow="1" bandRow="1">
                    <a:tableStyleId>{5C22544A-7EE6-4342-B048-85BDC9FD1C3A}</a:tableStyleId>
                  </a:tblPr>
                  <a:tblGrid>
                    <a:gridCol w="7865679">
                      <a:extLst>
                        <a:ext uri="{9D8B030D-6E8A-4147-A177-3AD203B41FA5}">
                          <a16:colId xmlns:a16="http://schemas.microsoft.com/office/drawing/2014/main" val="299824160"/>
                        </a:ext>
                      </a:extLst>
                    </a:gridCol>
                  </a:tblGrid>
                  <a:tr h="253877">
                    <a:tc>
                      <a:txBody>
                        <a:bodyPr/>
                        <a:lstStyle/>
                        <a:p>
                          <a:r>
                            <a:rPr lang="de-DE" sz="1500" dirty="0"/>
                            <a:t>Berechnung der Mantelfläche des zusammengesetzten Körpers</a:t>
                          </a:r>
                        </a:p>
                      </a:txBody>
                      <a:tcPr marL="74295" marR="74295" marT="37148" marB="37148"/>
                    </a:tc>
                    <a:extLst>
                      <a:ext uri="{0D108BD9-81ED-4DB2-BD59-A6C34878D82A}">
                        <a16:rowId xmlns:a16="http://schemas.microsoft.com/office/drawing/2014/main" val="2799050259"/>
                      </a:ext>
                    </a:extLst>
                  </a:tr>
                  <a:tr h="1847920">
                    <a:tc>
                      <a:txBody>
                        <a:bodyPr/>
                        <a:lstStyle/>
                        <a:p>
                          <a:pPr marL="0" marR="0" lvl="0" indent="0" algn="just" defTabSz="957861" rtl="0" eaLnBrk="1" fontAlgn="auto" latinLnBrk="0" hangingPunct="1">
                            <a:lnSpc>
                              <a:spcPct val="100000"/>
                            </a:lnSpc>
                            <a:spcBef>
                              <a:spcPts val="0"/>
                            </a:spcBef>
                            <a:spcAft>
                              <a:spcPts val="0"/>
                            </a:spcAft>
                            <a:buClrTx/>
                            <a:buSzTx/>
                            <a:buFontTx/>
                            <a:buNone/>
                            <a:tabLst/>
                            <a:defRPr/>
                          </a:pPr>
                          <a:r>
                            <a:rPr lang="de-DE" sz="1500" i="0" dirty="0">
                              <a:latin typeface="+mn-lt"/>
                            </a:rPr>
                            <a:t>Gegeben: r = 4 cm, s = 5 cm; </a:t>
                          </a:r>
                          <a14:m>
                            <m:oMath xmlns:m="http://schemas.openxmlformats.org/officeDocument/2006/math">
                              <m:sSub>
                                <m:sSubPr>
                                  <m:ctrlPr>
                                    <a:rPr lang="de-DE" sz="1500" i="1" smtClean="0">
                                      <a:latin typeface="Cambria Math" panose="02040503050406030204" pitchFamily="18" charset="0"/>
                                    </a:rPr>
                                  </m:ctrlPr>
                                </m:sSubPr>
                                <m:e>
                                  <m:r>
                                    <m:rPr>
                                      <m:nor/>
                                    </m:rPr>
                                    <a:rPr lang="de-DE" sz="1500" b="0" i="0" dirty="0" smtClean="0">
                                      <a:latin typeface="+mn-lt"/>
                                    </a:rPr>
                                    <m:t>h</m:t>
                                  </m:r>
                                </m:e>
                                <m:sub>
                                  <m:r>
                                    <a:rPr lang="de-DE" sz="1500" b="0" i="1" smtClean="0">
                                      <a:latin typeface="Cambria Math" panose="02040503050406030204" pitchFamily="18" charset="0"/>
                                    </a:rPr>
                                    <m:t>𝑍𝑦𝑙𝑖𝑛𝑑𝑒𝑟</m:t>
                                  </m:r>
                                </m:sub>
                              </m:sSub>
                              <m:r>
                                <a:rPr lang="de-DE" sz="1500" b="0" i="1" smtClean="0">
                                  <a:latin typeface="Cambria Math" panose="02040503050406030204" pitchFamily="18" charset="0"/>
                                </a:rPr>
                                <m:t>=10 </m:t>
                              </m:r>
                              <m:r>
                                <a:rPr lang="de-DE" sz="1500" b="0" i="1" smtClean="0">
                                  <a:latin typeface="Cambria Math" panose="02040503050406030204" pitchFamily="18" charset="0"/>
                                </a:rPr>
                                <m:t>𝑐𝑚</m:t>
                              </m:r>
                            </m:oMath>
                          </a14:m>
                          <a:r>
                            <a:rPr lang="de-DE" sz="1500" i="0" dirty="0">
                              <a:latin typeface="+mn-lt"/>
                            </a:rPr>
                            <a:t>; </a:t>
                          </a:r>
                        </a:p>
                        <a:p>
                          <a:pPr marL="0" marR="0" lvl="0" indent="0" algn="just" defTabSz="957861" rtl="0" eaLnBrk="1" fontAlgn="auto" latinLnBrk="0" hangingPunct="1">
                            <a:lnSpc>
                              <a:spcPct val="100000"/>
                            </a:lnSpc>
                            <a:spcBef>
                              <a:spcPts val="0"/>
                            </a:spcBef>
                            <a:spcAft>
                              <a:spcPts val="0"/>
                            </a:spcAft>
                            <a:buClrTx/>
                            <a:buSzTx/>
                            <a:buFontTx/>
                            <a:buNone/>
                            <a:tabLst/>
                            <a:defRPr/>
                          </a:pPr>
                          <a:r>
                            <a:rPr lang="de-DE" sz="1500" i="0" dirty="0">
                              <a:latin typeface="+mn-lt"/>
                            </a:rPr>
                            <a:t>Formel: </a:t>
                          </a:r>
                          <a14:m>
                            <m:oMath xmlns:m="http://schemas.openxmlformats.org/officeDocument/2006/math">
                              <m:sSub>
                                <m:sSubPr>
                                  <m:ctrlPr>
                                    <a:rPr lang="de-DE" sz="1500" i="1" smtClean="0">
                                      <a:latin typeface="Cambria Math" panose="02040503050406030204" pitchFamily="18" charset="0"/>
                                    </a:rPr>
                                  </m:ctrlPr>
                                </m:sSubPr>
                                <m:e>
                                  <m:r>
                                    <m:rPr>
                                      <m:nor/>
                                    </m:rPr>
                                    <a:rPr lang="de-DE" sz="1500" i="0" dirty="0" smtClean="0">
                                      <a:latin typeface="+mn-lt"/>
                                    </a:rPr>
                                    <m:t>M</m:t>
                                  </m:r>
                                </m:e>
                                <m:sub>
                                  <m:r>
                                    <a:rPr lang="de-DE" sz="1500" b="0" i="1" smtClean="0">
                                      <a:latin typeface="Cambria Math" panose="02040503050406030204" pitchFamily="18" charset="0"/>
                                    </a:rPr>
                                    <m:t>𝑍𝑦𝑙𝑖𝑛𝑑𝑒𝑟</m:t>
                                  </m:r>
                                </m:sub>
                              </m:sSub>
                              <m:r>
                                <a:rPr lang="de-DE" sz="1500" b="0" i="1" smtClean="0">
                                  <a:latin typeface="Cambria Math" panose="02040503050406030204" pitchFamily="18" charset="0"/>
                                </a:rPr>
                                <m:t>:</m:t>
                              </m:r>
                            </m:oMath>
                          </a14:m>
                          <a:r>
                            <a:rPr lang="de-DE" sz="1500" i="0" dirty="0">
                              <a:latin typeface="+mn-lt"/>
                            </a:rPr>
                            <a:t> 2</a:t>
                          </a:r>
                          <a14:m>
                            <m:oMath xmlns:m="http://schemas.openxmlformats.org/officeDocument/2006/math">
                              <m:r>
                                <m:rPr>
                                  <m:sty m:val="p"/>
                                </m:rP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π</m:t>
                              </m:r>
                              <m: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r</m:t>
                              </m:r>
                              <m: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 h;   </a:t>
                          </a:r>
                          <a14:m>
                            <m:oMath xmlns:m="http://schemas.openxmlformats.org/officeDocument/2006/math">
                              <m:sSub>
                                <m:sSubPr>
                                  <m:ctrlPr>
                                    <a:rPr lang="de-DE" sz="1500" i="1" smtClean="0">
                                      <a:latin typeface="Cambria Math" panose="02040503050406030204" pitchFamily="18" charset="0"/>
                                    </a:rPr>
                                  </m:ctrlPr>
                                </m:sSubPr>
                                <m:e>
                                  <m:r>
                                    <m:rPr>
                                      <m:nor/>
                                    </m:rPr>
                                    <a:rPr lang="de-DE" sz="1500" i="0" dirty="0" smtClean="0">
                                      <a:latin typeface="+mn-lt"/>
                                    </a:rPr>
                                    <m:t>M</m:t>
                                  </m:r>
                                </m:e>
                                <m:sub>
                                  <m:r>
                                    <a:rPr lang="de-DE" sz="1500" b="0" i="1" smtClean="0">
                                      <a:latin typeface="Cambria Math" panose="02040503050406030204" pitchFamily="18" charset="0"/>
                                    </a:rPr>
                                    <m:t>𝐾𝑒𝑔𝑒𝑙</m:t>
                                  </m:r>
                                </m:sub>
                              </m:sSub>
                              <m:r>
                                <a:rPr lang="de-DE" sz="1500" b="0" i="1" smtClean="0">
                                  <a:latin typeface="Cambria Math" panose="02040503050406030204" pitchFamily="18" charset="0"/>
                                </a:rPr>
                                <m:t>:</m:t>
                              </m:r>
                              <m:r>
                                <m:rPr>
                                  <m:sty m:val="p"/>
                                </m:rP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π</m:t>
                              </m:r>
                              <m: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r</m:t>
                              </m:r>
                              <m: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s</a:t>
                          </a:r>
                        </a:p>
                        <a:p>
                          <a:pPr marL="0" marR="0" lvl="0" indent="0" algn="just" defTabSz="957861"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Rechnung (Werte einsetzen): </a:t>
                          </a:r>
                          <a:endParaRPr lang="de-DE" sz="1500" i="1" dirty="0">
                            <a:latin typeface="+mn-lt"/>
                          </a:endParaRPr>
                        </a:p>
                        <a:p>
                          <a:pPr marL="0" marR="0" lvl="0" indent="0" algn="just"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500" i="1" smtClean="0">
                                      <a:latin typeface="Cambria Math" panose="02040503050406030204" pitchFamily="18" charset="0"/>
                                    </a:rPr>
                                  </m:ctrlPr>
                                </m:sSubPr>
                                <m:e>
                                  <m:r>
                                    <m:rPr>
                                      <m:nor/>
                                    </m:rPr>
                                    <a:rPr lang="de-DE" sz="1500" i="0" dirty="0" smtClean="0">
                                      <a:latin typeface="+mn-lt"/>
                                    </a:rPr>
                                    <m:t>M</m:t>
                                  </m:r>
                                </m:e>
                                <m:sub>
                                  <m:r>
                                    <a:rPr lang="de-DE" sz="1500" b="0" i="1" smtClean="0">
                                      <a:latin typeface="Cambria Math" panose="02040503050406030204" pitchFamily="18" charset="0"/>
                                    </a:rPr>
                                    <m:t>𝑍𝑦𝑙𝑖𝑛𝑑𝑒𝑟</m:t>
                                  </m:r>
                                </m:sub>
                              </m:sSub>
                              <m:r>
                                <a:rPr lang="de-DE" sz="1500" b="0" i="1" smtClean="0">
                                  <a:latin typeface="Cambria Math" panose="02040503050406030204" pitchFamily="18" charset="0"/>
                                </a:rPr>
                                <m:t>:</m:t>
                              </m:r>
                            </m:oMath>
                          </a14:m>
                          <a:r>
                            <a:rPr lang="de-DE" sz="1500" i="0" dirty="0">
                              <a:latin typeface="+mn-lt"/>
                            </a:rPr>
                            <a:t> 2</a:t>
                          </a:r>
                          <a14:m>
                            <m:oMath xmlns:m="http://schemas.openxmlformats.org/officeDocument/2006/math">
                              <m:r>
                                <m:rPr>
                                  <m:sty m:val="p"/>
                                </m:rP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π</m:t>
                              </m:r>
                              <m: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m:t>
                              </m:r>
                            </m:oMath>
                          </a14:m>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10 = 251,33 cm²</a:t>
                          </a:r>
                        </a:p>
                        <a:p>
                          <a:pPr marL="0" marR="0" lvl="0" indent="0" algn="just"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500" i="1" smtClean="0">
                                      <a:latin typeface="Cambria Math" panose="02040503050406030204" pitchFamily="18" charset="0"/>
                                    </a:rPr>
                                  </m:ctrlPr>
                                </m:sSubPr>
                                <m:e>
                                  <m:r>
                                    <m:rPr>
                                      <m:nor/>
                                    </m:rPr>
                                    <a:rPr lang="de-DE" sz="1500" i="0" dirty="0" smtClean="0">
                                      <a:latin typeface="+mn-lt"/>
                                    </a:rPr>
                                    <m:t>M</m:t>
                                  </m:r>
                                </m:e>
                                <m:sub>
                                  <m:r>
                                    <a:rPr lang="de-DE" sz="1500" b="0" i="1" smtClean="0">
                                      <a:latin typeface="Cambria Math" panose="02040503050406030204" pitchFamily="18" charset="0"/>
                                    </a:rPr>
                                    <m:t>𝐾𝑒𝑔𝑒𝑙</m:t>
                                  </m:r>
                                </m:sub>
                              </m:sSub>
                              <m:r>
                                <a:rPr lang="de-DE" sz="1500" b="0" i="1" smtClean="0">
                                  <a:latin typeface="Cambria Math" panose="02040503050406030204" pitchFamily="18" charset="0"/>
                                </a:rPr>
                                <m:t>:</m:t>
                              </m:r>
                              <m:r>
                                <m:rPr>
                                  <m:sty m:val="p"/>
                                </m:rP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π</m:t>
                              </m:r>
                              <m:r>
                                <a:rPr kumimoji="0" lang="de-DE" sz="15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 </m:t>
                              </m:r>
                            </m:oMath>
                          </a14:m>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5          = 62,83 cm²</a:t>
                          </a:r>
                        </a:p>
                        <a:p>
                          <a:pPr marL="0" marR="0" lvl="0" indent="0" algn="just" defTabSz="957861"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Wir addieren beide Mantelflächen, da sich </a:t>
                          </a:r>
                        </a:p>
                        <a:p>
                          <a:pPr marL="0" marR="0" lvl="0" indent="0" algn="just" defTabSz="957861"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die gesamte Mantelfläche aus beiden Teilmantelflächen zusammensetzt.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500" b="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M = </a:t>
                          </a:r>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251,33 cm² + 62,83 cm²</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prstClr val="black"/>
                              </a:solidFill>
                              <a:effectLst/>
                              <a:uLnTx/>
                              <a:uFillTx/>
                              <a:latin typeface="+mn-lt"/>
                              <a:ea typeface="Cambria Math" panose="02040503050406030204" pitchFamily="18" charset="0"/>
                              <a:cs typeface="+mn-cs"/>
                            </a:rPr>
                            <a:t>M = 314,16 cm²</a:t>
                          </a:r>
                        </a:p>
                      </a:txBody>
                      <a:tcPr marL="74295" marR="74295" marT="37148" marB="37148">
                        <a:solidFill>
                          <a:schemeClr val="bg1"/>
                        </a:solidFill>
                      </a:tcPr>
                    </a:tc>
                    <a:extLst>
                      <a:ext uri="{0D108BD9-81ED-4DB2-BD59-A6C34878D82A}">
                        <a16:rowId xmlns:a16="http://schemas.microsoft.com/office/drawing/2014/main" val="3885208616"/>
                      </a:ext>
                    </a:extLst>
                  </a:tr>
                </a:tbl>
              </a:graphicData>
            </a:graphic>
          </p:graphicFrame>
        </mc:Choice>
        <mc:Fallback xmlns="">
          <p:graphicFrame>
            <p:nvGraphicFramePr>
              <p:cNvPr id="29" name="Tabelle 28">
                <a:extLst>
                  <a:ext uri="{FF2B5EF4-FFF2-40B4-BE49-F238E27FC236}">
                    <a16:creationId xmlns:a16="http://schemas.microsoft.com/office/drawing/2014/main" id="{CE86E619-99D4-8CAD-9A34-2FCDD3199EB6}"/>
                  </a:ext>
                </a:extLst>
              </p:cNvPr>
              <p:cNvGraphicFramePr>
                <a:graphicFrameLocks noGrp="1"/>
              </p:cNvGraphicFramePr>
              <p:nvPr>
                <p:extLst>
                  <p:ext uri="{D42A27DB-BD31-4B8C-83A1-F6EECF244321}">
                    <p14:modId xmlns:p14="http://schemas.microsoft.com/office/powerpoint/2010/main" val="2823415443"/>
                  </p:ext>
                </p:extLst>
              </p:nvPr>
            </p:nvGraphicFramePr>
            <p:xfrm>
              <a:off x="264081" y="3481738"/>
              <a:ext cx="7865679" cy="2507617"/>
            </p:xfrm>
            <a:graphic>
              <a:graphicData uri="http://schemas.openxmlformats.org/drawingml/2006/table">
                <a:tbl>
                  <a:tblPr firstRow="1" bandRow="1">
                    <a:tableStyleId>{5C22544A-7EE6-4342-B048-85BDC9FD1C3A}</a:tableStyleId>
                  </a:tblPr>
                  <a:tblGrid>
                    <a:gridCol w="7865679">
                      <a:extLst>
                        <a:ext uri="{9D8B030D-6E8A-4147-A177-3AD203B41FA5}">
                          <a16:colId xmlns:a16="http://schemas.microsoft.com/office/drawing/2014/main" val="299824160"/>
                        </a:ext>
                      </a:extLst>
                    </a:gridCol>
                  </a:tblGrid>
                  <a:tr h="302896">
                    <a:tc>
                      <a:txBody>
                        <a:bodyPr/>
                        <a:lstStyle/>
                        <a:p>
                          <a:r>
                            <a:rPr lang="de-DE" sz="1500" dirty="0"/>
                            <a:t>Berechnung der Mantelfläche des zusammengesetzten Körpers</a:t>
                          </a:r>
                        </a:p>
                      </a:txBody>
                      <a:tcPr marL="74295" marR="74295" marT="37148" marB="37148"/>
                    </a:tc>
                    <a:extLst>
                      <a:ext uri="{0D108BD9-81ED-4DB2-BD59-A6C34878D82A}">
                        <a16:rowId xmlns:a16="http://schemas.microsoft.com/office/drawing/2014/main" val="2799050259"/>
                      </a:ext>
                    </a:extLst>
                  </a:tr>
                  <a:tr h="2204721">
                    <a:tc>
                      <a:txBody>
                        <a:bodyPr/>
                        <a:lstStyle/>
                        <a:p>
                          <a:endParaRPr lang="de-DE"/>
                        </a:p>
                      </a:txBody>
                      <a:tcPr marL="74295" marR="74295" marT="37148" marB="37148">
                        <a:blipFill>
                          <a:blip r:embed="rId7"/>
                          <a:stretch>
                            <a:fillRect t="-14943" r="-322" b="-4023"/>
                          </a:stretch>
                        </a:blipFill>
                      </a:tcPr>
                    </a:tc>
                    <a:extLst>
                      <a:ext uri="{0D108BD9-81ED-4DB2-BD59-A6C34878D82A}">
                        <a16:rowId xmlns:a16="http://schemas.microsoft.com/office/drawing/2014/main" val="3885208616"/>
                      </a:ext>
                    </a:extLst>
                  </a:tr>
                </a:tbl>
              </a:graphicData>
            </a:graphic>
          </p:graphicFrame>
        </mc:Fallback>
      </mc:AlternateContent>
      <p:sp>
        <p:nvSpPr>
          <p:cNvPr id="30" name="Textfeld 29">
            <a:extLst>
              <a:ext uri="{FF2B5EF4-FFF2-40B4-BE49-F238E27FC236}">
                <a16:creationId xmlns:a16="http://schemas.microsoft.com/office/drawing/2014/main" id="{318BF56B-8DEB-E36E-A3D4-7097062B6E78}"/>
              </a:ext>
            </a:extLst>
          </p:cNvPr>
          <p:cNvSpPr txBox="1"/>
          <p:nvPr/>
        </p:nvSpPr>
        <p:spPr>
          <a:xfrm>
            <a:off x="1907570" y="2295415"/>
            <a:ext cx="231528" cy="317459"/>
          </a:xfrm>
          <a:prstGeom prst="rect">
            <a:avLst/>
          </a:prstGeom>
          <a:noFill/>
        </p:spPr>
        <p:txBody>
          <a:bodyPr wrap="square" rtlCol="0">
            <a:spAutoFit/>
          </a:bodyPr>
          <a:lstStyle/>
          <a:p>
            <a:r>
              <a:rPr lang="de-DE" sz="1463" dirty="0"/>
              <a:t>G</a:t>
            </a:r>
          </a:p>
        </p:txBody>
      </p:sp>
      <p:sp>
        <p:nvSpPr>
          <p:cNvPr id="31" name="Textfeld 30">
            <a:extLst>
              <a:ext uri="{FF2B5EF4-FFF2-40B4-BE49-F238E27FC236}">
                <a16:creationId xmlns:a16="http://schemas.microsoft.com/office/drawing/2014/main" id="{E398E1AF-71FA-91C2-336F-1D1A11C141D0}"/>
              </a:ext>
            </a:extLst>
          </p:cNvPr>
          <p:cNvSpPr txBox="1"/>
          <p:nvPr/>
        </p:nvSpPr>
        <p:spPr>
          <a:xfrm>
            <a:off x="7080687" y="2188279"/>
            <a:ext cx="231528" cy="317459"/>
          </a:xfrm>
          <a:prstGeom prst="rect">
            <a:avLst/>
          </a:prstGeom>
          <a:noFill/>
        </p:spPr>
        <p:txBody>
          <a:bodyPr wrap="square" rtlCol="0">
            <a:spAutoFit/>
          </a:bodyPr>
          <a:lstStyle/>
          <a:p>
            <a:r>
              <a:rPr lang="de-DE" sz="1463" dirty="0"/>
              <a:t>G</a:t>
            </a:r>
          </a:p>
        </p:txBody>
      </p:sp>
      <p:sp>
        <p:nvSpPr>
          <p:cNvPr id="32" name="Textfeld 31">
            <a:extLst>
              <a:ext uri="{FF2B5EF4-FFF2-40B4-BE49-F238E27FC236}">
                <a16:creationId xmlns:a16="http://schemas.microsoft.com/office/drawing/2014/main" id="{F9B714A9-5850-771A-FA33-1E48E0407E83}"/>
              </a:ext>
            </a:extLst>
          </p:cNvPr>
          <p:cNvSpPr txBox="1"/>
          <p:nvPr/>
        </p:nvSpPr>
        <p:spPr>
          <a:xfrm>
            <a:off x="2612635" y="1792175"/>
            <a:ext cx="231528" cy="317459"/>
          </a:xfrm>
          <a:prstGeom prst="rect">
            <a:avLst/>
          </a:prstGeom>
          <a:noFill/>
        </p:spPr>
        <p:txBody>
          <a:bodyPr wrap="square" rtlCol="0">
            <a:spAutoFit/>
          </a:bodyPr>
          <a:lstStyle/>
          <a:p>
            <a:r>
              <a:rPr lang="de-DE" sz="1463" dirty="0"/>
              <a:t>D</a:t>
            </a:r>
          </a:p>
        </p:txBody>
      </p:sp>
      <p:sp>
        <p:nvSpPr>
          <p:cNvPr id="33" name="Textfeld 32">
            <a:extLst>
              <a:ext uri="{FF2B5EF4-FFF2-40B4-BE49-F238E27FC236}">
                <a16:creationId xmlns:a16="http://schemas.microsoft.com/office/drawing/2014/main" id="{60F73AD1-C0BE-84FD-CDD6-7D3228D6C6FC}"/>
              </a:ext>
            </a:extLst>
          </p:cNvPr>
          <p:cNvSpPr txBox="1"/>
          <p:nvPr/>
        </p:nvSpPr>
        <p:spPr>
          <a:xfrm>
            <a:off x="2582699" y="2069869"/>
            <a:ext cx="231528" cy="317459"/>
          </a:xfrm>
          <a:prstGeom prst="rect">
            <a:avLst/>
          </a:prstGeom>
          <a:noFill/>
        </p:spPr>
        <p:txBody>
          <a:bodyPr wrap="square" rtlCol="0">
            <a:spAutoFit/>
          </a:bodyPr>
          <a:lstStyle/>
          <a:p>
            <a:r>
              <a:rPr lang="de-DE" sz="1463" dirty="0"/>
              <a:t>M</a:t>
            </a:r>
          </a:p>
        </p:txBody>
      </p:sp>
      <p:sp>
        <p:nvSpPr>
          <p:cNvPr id="34" name="Textfeld 33">
            <a:extLst>
              <a:ext uri="{FF2B5EF4-FFF2-40B4-BE49-F238E27FC236}">
                <a16:creationId xmlns:a16="http://schemas.microsoft.com/office/drawing/2014/main" id="{FF5E21E3-7E02-C18C-19F5-314B44B798C4}"/>
              </a:ext>
            </a:extLst>
          </p:cNvPr>
          <p:cNvSpPr txBox="1"/>
          <p:nvPr/>
        </p:nvSpPr>
        <p:spPr>
          <a:xfrm>
            <a:off x="1746143" y="2069869"/>
            <a:ext cx="231528" cy="317459"/>
          </a:xfrm>
          <a:prstGeom prst="rect">
            <a:avLst/>
          </a:prstGeom>
          <a:noFill/>
        </p:spPr>
        <p:txBody>
          <a:bodyPr wrap="square" rtlCol="0">
            <a:spAutoFit/>
          </a:bodyPr>
          <a:lstStyle/>
          <a:p>
            <a:r>
              <a:rPr lang="de-DE" sz="1463" dirty="0"/>
              <a:t>M</a:t>
            </a:r>
          </a:p>
        </p:txBody>
      </p:sp>
      <p:sp>
        <p:nvSpPr>
          <p:cNvPr id="35" name="Textfeld 34">
            <a:extLst>
              <a:ext uri="{FF2B5EF4-FFF2-40B4-BE49-F238E27FC236}">
                <a16:creationId xmlns:a16="http://schemas.microsoft.com/office/drawing/2014/main" id="{FA75EFB9-F517-5B73-8A1E-17DB2FF377D7}"/>
              </a:ext>
            </a:extLst>
          </p:cNvPr>
          <p:cNvSpPr txBox="1"/>
          <p:nvPr/>
        </p:nvSpPr>
        <p:spPr>
          <a:xfrm>
            <a:off x="1641430" y="1836343"/>
            <a:ext cx="231528" cy="317459"/>
          </a:xfrm>
          <a:prstGeom prst="rect">
            <a:avLst/>
          </a:prstGeom>
          <a:noFill/>
        </p:spPr>
        <p:txBody>
          <a:bodyPr wrap="square" rtlCol="0">
            <a:spAutoFit/>
          </a:bodyPr>
          <a:lstStyle/>
          <a:p>
            <a:r>
              <a:rPr lang="de-DE" sz="1463" dirty="0"/>
              <a:t>D</a:t>
            </a:r>
          </a:p>
        </p:txBody>
      </p:sp>
      <p:sp>
        <p:nvSpPr>
          <p:cNvPr id="36" name="Textfeld 35">
            <a:extLst>
              <a:ext uri="{FF2B5EF4-FFF2-40B4-BE49-F238E27FC236}">
                <a16:creationId xmlns:a16="http://schemas.microsoft.com/office/drawing/2014/main" id="{AD11C455-0D68-0606-4BF1-22A77525A326}"/>
              </a:ext>
            </a:extLst>
          </p:cNvPr>
          <p:cNvSpPr txBox="1"/>
          <p:nvPr/>
        </p:nvSpPr>
        <p:spPr>
          <a:xfrm>
            <a:off x="2612635" y="2355166"/>
            <a:ext cx="231528" cy="317459"/>
          </a:xfrm>
          <a:prstGeom prst="rect">
            <a:avLst/>
          </a:prstGeom>
          <a:noFill/>
        </p:spPr>
        <p:txBody>
          <a:bodyPr wrap="square" rtlCol="0">
            <a:spAutoFit/>
          </a:bodyPr>
          <a:lstStyle/>
          <a:p>
            <a:r>
              <a:rPr lang="de-DE" sz="1463" dirty="0"/>
              <a:t>G</a:t>
            </a:r>
          </a:p>
        </p:txBody>
      </p:sp>
      <p:pic>
        <p:nvPicPr>
          <p:cNvPr id="7" name="Grafik 6" descr="Ein Bild, das Entwurf, Design enthält.&#10;&#10;Automatisch generierte Beschreibung">
            <a:extLst>
              <a:ext uri="{FF2B5EF4-FFF2-40B4-BE49-F238E27FC236}">
                <a16:creationId xmlns:a16="http://schemas.microsoft.com/office/drawing/2014/main" id="{4C01A053-2C0B-6A40-DE9E-DF94B19A5B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6730" y="3848831"/>
            <a:ext cx="1132076" cy="1962711"/>
          </a:xfrm>
          <a:prstGeom prst="rect">
            <a:avLst/>
          </a:prstGeom>
        </p:spPr>
      </p:pic>
      <p:sp>
        <p:nvSpPr>
          <p:cNvPr id="8" name="Textfeld 7">
            <a:extLst>
              <a:ext uri="{FF2B5EF4-FFF2-40B4-BE49-F238E27FC236}">
                <a16:creationId xmlns:a16="http://schemas.microsoft.com/office/drawing/2014/main" id="{9320E7FA-9C9C-7A78-67F7-31F027B91CE5}"/>
              </a:ext>
            </a:extLst>
          </p:cNvPr>
          <p:cNvSpPr txBox="1"/>
          <p:nvPr/>
        </p:nvSpPr>
        <p:spPr>
          <a:xfrm>
            <a:off x="7462928" y="3940883"/>
            <a:ext cx="260008" cy="323165"/>
          </a:xfrm>
          <a:prstGeom prst="rect">
            <a:avLst/>
          </a:prstGeom>
          <a:noFill/>
        </p:spPr>
        <p:txBody>
          <a:bodyPr wrap="none" rtlCol="0">
            <a:spAutoFit/>
          </a:bodyPr>
          <a:lstStyle/>
          <a:p>
            <a:r>
              <a:rPr lang="de-DE" sz="1500" dirty="0"/>
              <a:t>s</a:t>
            </a:r>
          </a:p>
        </p:txBody>
      </p:sp>
      <p:sp>
        <p:nvSpPr>
          <p:cNvPr id="37" name="Textplatzhalter 2">
            <a:extLst>
              <a:ext uri="{FF2B5EF4-FFF2-40B4-BE49-F238E27FC236}">
                <a16:creationId xmlns:a16="http://schemas.microsoft.com/office/drawing/2014/main" id="{11B72982-7E12-7259-49D2-048C6545A9BD}"/>
              </a:ext>
            </a:extLst>
          </p:cNvPr>
          <p:cNvSpPr txBox="1">
            <a:spLocks/>
          </p:cNvSpPr>
          <p:nvPr/>
        </p:nvSpPr>
        <p:spPr>
          <a:xfrm>
            <a:off x="71683" y="52910"/>
            <a:ext cx="2296423" cy="850103"/>
          </a:xfrm>
          <a:prstGeom prst="roundRect">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lvl1pPr marL="3175" indent="0" algn="l" defTabSz="957861" rtl="0" eaLnBrk="1" latinLnBrk="0" hangingPunct="1">
              <a:spcBef>
                <a:spcPct val="20000"/>
              </a:spcBef>
              <a:buFont typeface="Arial" pitchFamily="34" charset="0"/>
              <a:buNone/>
              <a:defRPr kumimoji="0" lang="de-DE" sz="3200" b="0" i="0" u="none" strike="noStrike" kern="1200" cap="none" spc="0" normalizeH="0" baseline="0" dirty="0" smtClean="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dirty="0" smtClean="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dirty="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pPr algn="ctr"/>
            <a:r>
              <a:rPr lang="de-DE" dirty="0"/>
              <a:t>Hilfe 7</a:t>
            </a:r>
          </a:p>
        </p:txBody>
      </p:sp>
      <p:sp>
        <p:nvSpPr>
          <p:cNvPr id="39" name="Fußzeilenplatzhalter 5">
            <a:extLst>
              <a:ext uri="{FF2B5EF4-FFF2-40B4-BE49-F238E27FC236}">
                <a16:creationId xmlns:a16="http://schemas.microsoft.com/office/drawing/2014/main" id="{5DA5AA11-A9D7-1CA1-FBE3-D9EC3350DEDD}"/>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1295774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Inhaltsplatzhalter 9">
                <a:extLst>
                  <a:ext uri="{FF2B5EF4-FFF2-40B4-BE49-F238E27FC236}">
                    <a16:creationId xmlns:a16="http://schemas.microsoft.com/office/drawing/2014/main" id="{B024033B-A3C3-16A2-DC1A-4944D2E901E5}"/>
                  </a:ext>
                </a:extLst>
              </p:cNvPr>
              <p:cNvSpPr>
                <a:spLocks noGrp="1"/>
              </p:cNvSpPr>
              <p:nvPr>
                <p:ph idx="1"/>
              </p:nvPr>
            </p:nvSpPr>
            <p:spPr>
              <a:xfrm>
                <a:off x="86980" y="1037115"/>
                <a:ext cx="9205200" cy="5191200"/>
              </a:xfrm>
            </p:spPr>
            <p:txBody>
              <a:bodyPr>
                <a:normAutofit/>
              </a:bodyPr>
              <a:lstStyle/>
              <a:p>
                <a:r>
                  <a:rPr lang="de-DE" b="1" dirty="0"/>
                  <a:t>Mantelfläche bei Prismen</a:t>
                </a:r>
              </a:p>
              <a:p>
                <a:pPr algn="just"/>
                <a:r>
                  <a:rPr lang="de-DE" sz="1200" dirty="0"/>
                  <a:t>Liegt entweder ein Prisma oder ein Zylinder vor, kannst du die Mantelfläche leicht berechnen, wenn du </a:t>
                </a:r>
              </a:p>
              <a:p>
                <a:pPr algn="just"/>
                <a:r>
                  <a:rPr lang="de-DE" sz="1200" dirty="0"/>
                  <a:t>den Umfang des Körpers kennst. Zwei Beispiele, bei denen jeweils die Mantelfläche berechnet werden soll:</a:t>
                </a:r>
              </a:p>
              <a:p>
                <a:pPr algn="just"/>
                <a:r>
                  <a:rPr lang="de-DE" sz="1200" dirty="0"/>
                  <a:t>Idee: Umfang berechnen und mit der Höhe multiplizieren</a:t>
                </a:r>
              </a:p>
              <a:p>
                <a:pPr algn="just"/>
                <a:r>
                  <a:rPr lang="de-DE" sz="1200" dirty="0"/>
                  <a:t>Formel </a:t>
                </a:r>
                <a14:m>
                  <m:oMath xmlns:m="http://schemas.openxmlformats.org/officeDocument/2006/math">
                    <m:r>
                      <m:rPr>
                        <m:sty m:val="p"/>
                      </m:rPr>
                      <a:rPr lang="de-DE" sz="1200">
                        <a:latin typeface="Cambria Math" panose="02040503050406030204" pitchFamily="18" charset="0"/>
                      </a:rPr>
                      <m:t>M</m:t>
                    </m:r>
                    <m:r>
                      <a:rPr lang="de-DE" sz="1200" b="0" i="0" smtClean="0">
                        <a:latin typeface="Cambria Math" panose="02040503050406030204" pitchFamily="18" charset="0"/>
                      </a:rPr>
                      <m:t>=</m:t>
                    </m:r>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𝑢</m:t>
                        </m:r>
                      </m:e>
                      <m:sub>
                        <m:r>
                          <a:rPr lang="de-DE" sz="1200" b="0" i="1" smtClean="0">
                            <a:latin typeface="Cambria Math" panose="02040503050406030204" pitchFamily="18" charset="0"/>
                          </a:rPr>
                          <m:t>𝑔</m:t>
                        </m:r>
                      </m:sub>
                    </m:sSub>
                    <m:r>
                      <a:rPr lang="de-DE"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h</m:t>
                    </m:r>
                    <m:r>
                      <a:rPr lang="de-DE" sz="1200" b="0" i="0" smtClean="0">
                        <a:latin typeface="Cambria Math" panose="02040503050406030204" pitchFamily="18" charset="0"/>
                        <a:ea typeface="Cambria Math" panose="02040503050406030204" pitchFamily="18" charset="0"/>
                      </a:rPr>
                      <m:t>   </m:t>
                    </m:r>
                  </m:oMath>
                </a14:m>
                <a:r>
                  <a:rPr lang="de-DE" sz="1200" dirty="0"/>
                  <a:t>Der Umfang ist die Summe aller Seitenlängen der Grundfläche.</a:t>
                </a:r>
              </a:p>
              <a:p>
                <a:pPr algn="just"/>
                <a:r>
                  <a:rPr lang="de-DE" sz="1300" dirty="0"/>
                  <a:t>			 </a:t>
                </a:r>
              </a:p>
              <a:p>
                <a:pPr algn="just"/>
                <a:endParaRPr lang="de-DE" sz="1300" dirty="0"/>
              </a:p>
            </p:txBody>
          </p:sp>
        </mc:Choice>
        <mc:Fallback xmlns="">
          <p:sp>
            <p:nvSpPr>
              <p:cNvPr id="10" name="Inhaltsplatzhalter 9">
                <a:extLst>
                  <a:ext uri="{FF2B5EF4-FFF2-40B4-BE49-F238E27FC236}">
                    <a16:creationId xmlns:a16="http://schemas.microsoft.com/office/drawing/2014/main" id="{B024033B-A3C3-16A2-DC1A-4944D2E901E5}"/>
                  </a:ext>
                </a:extLst>
              </p:cNvPr>
              <p:cNvSpPr>
                <a:spLocks noGrp="1" noRot="1" noChangeAspect="1" noMove="1" noResize="1" noEditPoints="1" noAdjustHandles="1" noChangeArrowheads="1" noChangeShapeType="1" noTextEdit="1"/>
              </p:cNvSpPr>
              <p:nvPr>
                <p:ph idx="1"/>
              </p:nvPr>
            </p:nvSpPr>
            <p:spPr>
              <a:xfrm>
                <a:off x="86980" y="1037115"/>
                <a:ext cx="9205200" cy="5191200"/>
              </a:xfrm>
              <a:blipFill>
                <a:blip r:embed="rId2"/>
                <a:stretch>
                  <a:fillRect/>
                </a:stretch>
              </a:blipFill>
            </p:spPr>
            <p:txBody>
              <a:bodyPr/>
              <a:lstStyle/>
              <a:p>
                <a:r>
                  <a:rPr lang="de-DE">
                    <a:noFill/>
                  </a:rPr>
                  <a:t> </a:t>
                </a:r>
              </a:p>
            </p:txBody>
          </p:sp>
        </mc:Fallback>
      </mc:AlternateContent>
      <p:grpSp>
        <p:nvGrpSpPr>
          <p:cNvPr id="11" name="Gruppieren 10">
            <a:extLst>
              <a:ext uri="{FF2B5EF4-FFF2-40B4-BE49-F238E27FC236}">
                <a16:creationId xmlns:a16="http://schemas.microsoft.com/office/drawing/2014/main" id="{8074B591-4FB2-5D1B-1DA6-3FC722052628}"/>
              </a:ext>
            </a:extLst>
          </p:cNvPr>
          <p:cNvGrpSpPr/>
          <p:nvPr/>
        </p:nvGrpSpPr>
        <p:grpSpPr>
          <a:xfrm>
            <a:off x="7278948" y="1337966"/>
            <a:ext cx="1512168" cy="2255305"/>
            <a:chOff x="7444931" y="1317711"/>
            <a:chExt cx="1512168" cy="2255305"/>
          </a:xfrm>
        </p:grpSpPr>
        <p:pic>
          <p:nvPicPr>
            <p:cNvPr id="9" name="Grafik 8" descr="Ein Bild, das Diagramm, Reihe, Entwurf, technische Zeichnung enthält.&#10;&#10;Automatisch generierte Beschreibung">
              <a:extLst>
                <a:ext uri="{FF2B5EF4-FFF2-40B4-BE49-F238E27FC236}">
                  <a16:creationId xmlns:a16="http://schemas.microsoft.com/office/drawing/2014/main" id="{EA71A0A0-A07A-3046-89EC-8ED4FF875F86}"/>
                </a:ext>
              </a:extLst>
            </p:cNvPr>
            <p:cNvPicPr>
              <a:picLocks noChangeAspect="1"/>
            </p:cNvPicPr>
            <p:nvPr/>
          </p:nvPicPr>
          <p:blipFill rotWithShape="1">
            <a:blip r:embed="rId3">
              <a:extLst>
                <a:ext uri="{28A0092B-C50C-407E-A947-70E740481C1C}">
                  <a14:useLocalDpi xmlns:a14="http://schemas.microsoft.com/office/drawing/2010/main" val="0"/>
                </a:ext>
              </a:extLst>
            </a:blip>
            <a:srcRect t="5074" r="1076"/>
            <a:stretch/>
          </p:blipFill>
          <p:spPr>
            <a:xfrm>
              <a:off x="7444931" y="1317711"/>
              <a:ext cx="1512168" cy="225530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D837F5C1-C154-F0B4-E476-C4484388A04C}"/>
                    </a:ext>
                  </a:extLst>
                </p14:cNvPr>
                <p14:cNvContentPartPr/>
                <p14:nvPr/>
              </p14:nvContentPartPr>
              <p14:xfrm>
                <a:off x="8704861" y="1322885"/>
                <a:ext cx="122400" cy="29880"/>
              </p14:xfrm>
            </p:contentPart>
          </mc:Choice>
          <mc:Fallback xmlns="">
            <p:pic>
              <p:nvPicPr>
                <p:cNvPr id="7" name="Freihand 6">
                  <a:extLst>
                    <a:ext uri="{FF2B5EF4-FFF2-40B4-BE49-F238E27FC236}">
                      <a16:creationId xmlns:a16="http://schemas.microsoft.com/office/drawing/2014/main" id="{D837F5C1-C154-F0B4-E476-C4484388A04C}"/>
                    </a:ext>
                  </a:extLst>
                </p:cNvPr>
                <p:cNvPicPr/>
                <p:nvPr/>
              </p:nvPicPr>
              <p:blipFill>
                <a:blip r:embed="rId6"/>
                <a:stretch>
                  <a:fillRect/>
                </a:stretch>
              </p:blipFill>
              <p:spPr>
                <a:xfrm>
                  <a:off x="8668861" y="1287245"/>
                  <a:ext cx="194040" cy="101520"/>
                </a:xfrm>
                <a:prstGeom prst="rect">
                  <a:avLst/>
                </a:prstGeom>
              </p:spPr>
            </p:pic>
          </mc:Fallback>
        </mc:AlternateContent>
      </p:gr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Mantelfläche bei Prismen</a:t>
            </a:r>
          </a:p>
        </p:txBody>
      </p:sp>
      <mc:AlternateContent xmlns:mc="http://schemas.openxmlformats.org/markup-compatibility/2006" xmlns:a14="http://schemas.microsoft.com/office/drawing/2010/main">
        <mc:Choice Requires="a14">
          <p:graphicFrame>
            <p:nvGraphicFramePr>
              <p:cNvPr id="18" name="Tabelle 17">
                <a:extLst>
                  <a:ext uri="{FF2B5EF4-FFF2-40B4-BE49-F238E27FC236}">
                    <a16:creationId xmlns:a16="http://schemas.microsoft.com/office/drawing/2014/main" id="{F187ADB3-4442-F995-053A-BB1C8F240AB0}"/>
                  </a:ext>
                </a:extLst>
              </p:cNvPr>
              <p:cNvGraphicFramePr>
                <a:graphicFrameLocks noGrp="1"/>
              </p:cNvGraphicFramePr>
              <p:nvPr>
                <p:extLst>
                  <p:ext uri="{D42A27DB-BD31-4B8C-83A1-F6EECF244321}">
                    <p14:modId xmlns:p14="http://schemas.microsoft.com/office/powerpoint/2010/main" val="3902285809"/>
                  </p:ext>
                </p:extLst>
              </p:nvPr>
            </p:nvGraphicFramePr>
            <p:xfrm>
              <a:off x="264975" y="3964050"/>
              <a:ext cx="8509866" cy="1900206"/>
            </p:xfrm>
            <a:graphic>
              <a:graphicData uri="http://schemas.openxmlformats.org/drawingml/2006/table">
                <a:tbl>
                  <a:tblPr firstRow="1" bandRow="1">
                    <a:tableStyleId>{5C22544A-7EE6-4342-B048-85BDC9FD1C3A}</a:tableStyleId>
                  </a:tblPr>
                  <a:tblGrid>
                    <a:gridCol w="4254933">
                      <a:extLst>
                        <a:ext uri="{9D8B030D-6E8A-4147-A177-3AD203B41FA5}">
                          <a16:colId xmlns:a16="http://schemas.microsoft.com/office/drawing/2014/main" val="1063202045"/>
                        </a:ext>
                      </a:extLst>
                    </a:gridCol>
                    <a:gridCol w="4254933">
                      <a:extLst>
                        <a:ext uri="{9D8B030D-6E8A-4147-A177-3AD203B41FA5}">
                          <a16:colId xmlns:a16="http://schemas.microsoft.com/office/drawing/2014/main" val="1556415226"/>
                        </a:ext>
                      </a:extLst>
                    </a:gridCol>
                  </a:tblGrid>
                  <a:tr h="522182">
                    <a:tc>
                      <a:txBody>
                        <a:bodyPr/>
                        <a:lstStyle/>
                        <a:p>
                          <a:pPr algn="ctr"/>
                          <a:r>
                            <a:rPr lang="de-DE" sz="1600" dirty="0"/>
                            <a:t>Dreiecksprisma </a:t>
                          </a:r>
                        </a:p>
                        <a:p>
                          <a:pPr algn="ctr"/>
                          <a:r>
                            <a:rPr lang="de-DE" sz="1600" dirty="0"/>
                            <a:t>a = 3 cm, b = 4 cm, c = 5 cm, h = 10 cm</a:t>
                          </a:r>
                        </a:p>
                      </a:txBody>
                      <a:tcPr/>
                    </a:tc>
                    <a:tc>
                      <a:txBody>
                        <a:bodyPr/>
                        <a:lstStyle/>
                        <a:p>
                          <a:pPr algn="ctr"/>
                          <a:r>
                            <a:rPr lang="de-DE" sz="1600" dirty="0"/>
                            <a:t>Trapezprisma</a:t>
                          </a:r>
                        </a:p>
                        <a:p>
                          <a:pPr algn="ctr"/>
                          <a:r>
                            <a:rPr lang="de-DE" sz="1600" dirty="0"/>
                            <a:t>(Maße siehe Skizze in cm)</a:t>
                          </a:r>
                        </a:p>
                      </a:txBody>
                      <a:tcPr/>
                    </a:tc>
                    <a:extLst>
                      <a:ext uri="{0D108BD9-81ED-4DB2-BD59-A6C34878D82A}">
                        <a16:rowId xmlns:a16="http://schemas.microsoft.com/office/drawing/2014/main" val="200941771"/>
                      </a:ext>
                    </a:extLst>
                  </a:tr>
                  <a:tr h="1321086">
                    <a:tc>
                      <a:txBody>
                        <a:bodyPr/>
                        <a:lstStyle/>
                        <a:p>
                          <a:pPr marL="0" marR="0" lvl="0" indent="0" algn="l" defTabSz="957861" rtl="0" eaLnBrk="1" fontAlgn="auto" latinLnBrk="0" hangingPunct="1">
                            <a:lnSpc>
                              <a:spcPct val="100000"/>
                            </a:lnSpc>
                            <a:spcBef>
                              <a:spcPts val="0"/>
                            </a:spcBef>
                            <a:spcAft>
                              <a:spcPts val="0"/>
                            </a:spcAft>
                            <a:buClrTx/>
                            <a:buSzTx/>
                            <a:buFontTx/>
                            <a:buNone/>
                            <a:tabLst/>
                            <a:defRPr/>
                          </a:pPr>
                          <a:endParaRPr lang="de-DE" sz="500" dirty="0">
                            <a:latin typeface="Cambria Math" panose="02040503050406030204" pitchFamily="18" charset="0"/>
                            <a:ea typeface="Cambria Math" panose="02040503050406030204" pitchFamily="18" charset="0"/>
                          </a:endParaRP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dirty="0">
                              <a:latin typeface="Cambria Math" panose="02040503050406030204" pitchFamily="18" charset="0"/>
                              <a:ea typeface="Cambria Math" panose="02040503050406030204" pitchFamily="18" charset="0"/>
                            </a:rPr>
                            <a:t>1. Umfang u berechnen: </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dirty="0" err="1">
                              <a:latin typeface="Cambria Math" panose="02040503050406030204" pitchFamily="18" charset="0"/>
                              <a:ea typeface="Cambria Math" panose="02040503050406030204" pitchFamily="18" charset="0"/>
                            </a:rPr>
                            <a:t>u</a:t>
                          </a:r>
                          <a:r>
                            <a:rPr lang="de-DE" sz="1400" dirty="0">
                              <a:latin typeface="Cambria Math" panose="02040503050406030204" pitchFamily="18" charset="0"/>
                              <a:ea typeface="Cambria Math" panose="02040503050406030204" pitchFamily="18" charset="0"/>
                            </a:rPr>
                            <a:t> = a + b + c</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dirty="0" err="1">
                              <a:latin typeface="Cambria Math" panose="02040503050406030204" pitchFamily="18" charset="0"/>
                              <a:ea typeface="Cambria Math" panose="02040503050406030204" pitchFamily="18" charset="0"/>
                            </a:rPr>
                            <a:t>u</a:t>
                          </a:r>
                          <a:r>
                            <a:rPr lang="de-DE" sz="1400" dirty="0">
                              <a:latin typeface="Cambria Math" panose="02040503050406030204" pitchFamily="18" charset="0"/>
                              <a:ea typeface="Cambria Math" panose="02040503050406030204" pitchFamily="18" charset="0"/>
                            </a:rPr>
                            <a:t> = 3 + 4 + 5 = 14 cm</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dirty="0">
                              <a:latin typeface="Cambria Math" panose="02040503050406030204" pitchFamily="18" charset="0"/>
                              <a:ea typeface="Cambria Math" panose="02040503050406030204" pitchFamily="18" charset="0"/>
                            </a:rPr>
                            <a:t>2. Mantelfläche: Formel </a:t>
                          </a:r>
                          <a14:m>
                            <m:oMath xmlns:m="http://schemas.openxmlformats.org/officeDocument/2006/math">
                              <m:r>
                                <m:rPr>
                                  <m:sty m:val="p"/>
                                </m:rPr>
                                <a:rPr lang="de-DE" sz="1400">
                                  <a:latin typeface="Cambria Math" panose="02040503050406030204" pitchFamily="18" charset="0"/>
                                  <a:ea typeface="Cambria Math" panose="02040503050406030204" pitchFamily="18" charset="0"/>
                                </a:rPr>
                                <m:t>M</m:t>
                              </m:r>
                              <m:r>
                                <a:rPr lang="de-DE" sz="1400" b="0" i="0" smtClean="0">
                                  <a:latin typeface="Cambria Math" panose="02040503050406030204" pitchFamily="18" charset="0"/>
                                  <a:ea typeface="Cambria Math" panose="02040503050406030204" pitchFamily="18" charset="0"/>
                                </a:rPr>
                                <m:t>=</m:t>
                              </m:r>
                              <m:r>
                                <a:rPr lang="de-DE" sz="1400" i="1" smtClean="0">
                                  <a:latin typeface="Cambria Math" panose="02040503050406030204" pitchFamily="18" charset="0"/>
                                  <a:ea typeface="Cambria Math" panose="02040503050406030204" pitchFamily="18" charset="0"/>
                                </a:rPr>
                                <m:t>𝑢</m:t>
                              </m:r>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h</m:t>
                              </m:r>
                            </m:oMath>
                          </a14:m>
                          <a:endParaRPr lang="de-DE" sz="1400" dirty="0">
                            <a:latin typeface="Cambria Math" panose="02040503050406030204" pitchFamily="18" charset="0"/>
                            <a:ea typeface="Cambria Math" panose="02040503050406030204" pitchFamily="18" charset="0"/>
                          </a:endParaRP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dirty="0">
                              <a:latin typeface="Cambria Math" panose="02040503050406030204" pitchFamily="18" charset="0"/>
                              <a:ea typeface="Cambria Math" panose="02040503050406030204" pitchFamily="18" charset="0"/>
                            </a:rPr>
                            <a:t>Rechnung: </a:t>
                          </a:r>
                          <a14:m>
                            <m:oMath xmlns:m="http://schemas.openxmlformats.org/officeDocument/2006/math">
                              <m:r>
                                <m:rPr>
                                  <m:sty m:val="p"/>
                                </m:rPr>
                                <a:rPr lang="de-DE" sz="1400">
                                  <a:latin typeface="Cambria Math" panose="02040503050406030204" pitchFamily="18" charset="0"/>
                                  <a:ea typeface="Cambria Math" panose="02040503050406030204" pitchFamily="18" charset="0"/>
                                </a:rPr>
                                <m:t>M</m:t>
                              </m:r>
                              <m:r>
                                <a:rPr lang="de-DE" sz="1400" b="0" i="0" smtClean="0">
                                  <a:latin typeface="Cambria Math" panose="02040503050406030204" pitchFamily="18" charset="0"/>
                                  <a:ea typeface="Cambria Math" panose="02040503050406030204" pitchFamily="18" charset="0"/>
                                </a:rPr>
                                <m:t>=</m:t>
                              </m:r>
                              <m:r>
                                <a:rPr lang="de-DE" sz="1400" i="1" smtClean="0">
                                  <a:latin typeface="Cambria Math" panose="02040503050406030204" pitchFamily="18" charset="0"/>
                                  <a:ea typeface="Cambria Math" panose="02040503050406030204" pitchFamily="18" charset="0"/>
                                </a:rPr>
                                <m:t>1</m:t>
                              </m:r>
                              <m:r>
                                <a:rPr lang="de-DE" sz="1400" b="0" i="1" smtClean="0">
                                  <a:latin typeface="Cambria Math" panose="02040503050406030204" pitchFamily="18" charset="0"/>
                                  <a:ea typeface="Cambria Math" panose="02040503050406030204" pitchFamily="18" charset="0"/>
                                </a:rPr>
                                <m:t>4</m:t>
                              </m:r>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10=140 </m:t>
                              </m:r>
                              <m:r>
                                <a:rPr lang="de-DE" sz="1400" b="0" i="1" smtClean="0">
                                  <a:latin typeface="Cambria Math" panose="02040503050406030204" pitchFamily="18" charset="0"/>
                                  <a:ea typeface="Cambria Math" panose="02040503050406030204" pitchFamily="18" charset="0"/>
                                </a:rPr>
                                <m:t>𝑐𝑚</m:t>
                              </m:r>
                              <m:r>
                                <a:rPr lang="de-DE" sz="1400" b="0" i="1" smtClean="0">
                                  <a:latin typeface="Cambria Math" panose="02040503050406030204" pitchFamily="18" charset="0"/>
                                  <a:ea typeface="Cambria Math" panose="02040503050406030204" pitchFamily="18" charset="0"/>
                                </a:rPr>
                                <m:t>²</m:t>
                              </m:r>
                            </m:oMath>
                          </a14:m>
                          <a:endParaRPr lang="de-DE" sz="1400" dirty="0">
                            <a:latin typeface="Cambria Math" panose="02040503050406030204" pitchFamily="18" charset="0"/>
                            <a:ea typeface="Cambria Math" panose="02040503050406030204" pitchFamily="18" charset="0"/>
                          </a:endParaRPr>
                        </a:p>
                        <a:p>
                          <a:endParaRPr lang="de-DE" sz="500" dirty="0"/>
                        </a:p>
                      </a:txBody>
                      <a:tcPr/>
                    </a:tc>
                    <a:tc>
                      <a:txBody>
                        <a:bodyPr/>
                        <a:lstStyle/>
                        <a:p>
                          <a:pPr marL="0" indent="0">
                            <a:buNone/>
                          </a:pPr>
                          <a:endParaRPr lang="de-DE" sz="500" dirty="0">
                            <a:latin typeface="Cambria Math" panose="02040503050406030204" pitchFamily="18" charset="0"/>
                            <a:ea typeface="Cambria Math" panose="02040503050406030204" pitchFamily="18" charset="0"/>
                          </a:endParaRPr>
                        </a:p>
                        <a:p>
                          <a:pPr marL="0" indent="0">
                            <a:buNone/>
                          </a:pPr>
                          <a:r>
                            <a:rPr lang="de-DE" sz="1400" dirty="0">
                              <a:latin typeface="Cambria Math" panose="02040503050406030204" pitchFamily="18" charset="0"/>
                              <a:ea typeface="Cambria Math" panose="02040503050406030204" pitchFamily="18" charset="0"/>
                            </a:rPr>
                            <a:t>1. Umfang </a:t>
                          </a:r>
                          <a:r>
                            <a:rPr lang="de-DE" sz="1400" dirty="0" err="1">
                              <a:latin typeface="Cambria Math" panose="02040503050406030204" pitchFamily="18" charset="0"/>
                              <a:ea typeface="Cambria Math" panose="02040503050406030204" pitchFamily="18" charset="0"/>
                            </a:rPr>
                            <a:t>u</a:t>
                          </a:r>
                          <a:r>
                            <a:rPr lang="de-DE" sz="1400" dirty="0">
                              <a:latin typeface="Cambria Math" panose="02040503050406030204" pitchFamily="18" charset="0"/>
                              <a:ea typeface="Cambria Math" panose="02040503050406030204" pitchFamily="18" charset="0"/>
                            </a:rPr>
                            <a:t> berechnen: </a:t>
                          </a:r>
                        </a:p>
                        <a:p>
                          <a:pPr marL="0" indent="0">
                            <a:buNone/>
                          </a:pPr>
                          <a:r>
                            <a:rPr lang="de-DE" sz="1400" dirty="0" err="1">
                              <a:latin typeface="Cambria Math" panose="02040503050406030204" pitchFamily="18" charset="0"/>
                              <a:ea typeface="Cambria Math" panose="02040503050406030204" pitchFamily="18" charset="0"/>
                            </a:rPr>
                            <a:t>u</a:t>
                          </a:r>
                          <a:r>
                            <a:rPr lang="de-DE" sz="1400" dirty="0">
                              <a:latin typeface="Cambria Math" panose="02040503050406030204" pitchFamily="18" charset="0"/>
                              <a:ea typeface="Cambria Math" panose="02040503050406030204" pitchFamily="18" charset="0"/>
                            </a:rPr>
                            <a:t> = 80 + 57 + 110 + 57</a:t>
                          </a:r>
                        </a:p>
                        <a:p>
                          <a:pPr marL="0" indent="0">
                            <a:buNone/>
                          </a:pPr>
                          <a:r>
                            <a:rPr lang="de-DE" sz="1400" dirty="0" err="1">
                              <a:latin typeface="Cambria Math" panose="02040503050406030204" pitchFamily="18" charset="0"/>
                              <a:ea typeface="Cambria Math" panose="02040503050406030204" pitchFamily="18" charset="0"/>
                            </a:rPr>
                            <a:t>u</a:t>
                          </a:r>
                          <a:r>
                            <a:rPr lang="de-DE" sz="1400" dirty="0">
                              <a:latin typeface="Cambria Math" panose="02040503050406030204" pitchFamily="18" charset="0"/>
                              <a:ea typeface="Cambria Math" panose="02040503050406030204" pitchFamily="18" charset="0"/>
                            </a:rPr>
                            <a:t> = 304 cm</a:t>
                          </a: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dirty="0">
                              <a:latin typeface="Cambria Math" panose="02040503050406030204" pitchFamily="18" charset="0"/>
                              <a:ea typeface="Cambria Math" panose="02040503050406030204" pitchFamily="18" charset="0"/>
                            </a:rPr>
                            <a:t>2. Mantelfläche: Formel  </a:t>
                          </a:r>
                          <a14:m>
                            <m:oMath xmlns:m="http://schemas.openxmlformats.org/officeDocument/2006/math">
                              <m:r>
                                <m:rPr>
                                  <m:sty m:val="p"/>
                                </m:rPr>
                                <a:rPr lang="de-DE" sz="1400" smtClean="0">
                                  <a:latin typeface="Cambria Math" panose="02040503050406030204" pitchFamily="18" charset="0"/>
                                  <a:ea typeface="Cambria Math" panose="02040503050406030204" pitchFamily="18" charset="0"/>
                                </a:rPr>
                                <m:t>M</m:t>
                              </m:r>
                              <m:r>
                                <a:rPr lang="de-DE" sz="1400" b="0" i="0" smtClean="0">
                                  <a:latin typeface="Cambria Math" panose="02040503050406030204" pitchFamily="18" charset="0"/>
                                  <a:ea typeface="Cambria Math" panose="02040503050406030204" pitchFamily="18" charset="0"/>
                                </a:rPr>
                                <m:t>=</m:t>
                              </m:r>
                              <m:r>
                                <a:rPr lang="de-DE" sz="1400" i="1" smtClean="0">
                                  <a:latin typeface="Cambria Math" panose="02040503050406030204" pitchFamily="18" charset="0"/>
                                  <a:ea typeface="Cambria Math" panose="02040503050406030204" pitchFamily="18" charset="0"/>
                                </a:rPr>
                                <m:t>𝑢</m:t>
                              </m:r>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h</m:t>
                              </m:r>
                            </m:oMath>
                          </a14:m>
                          <a:endParaRPr lang="de-DE" sz="1400" dirty="0">
                            <a:latin typeface="Cambria Math" panose="02040503050406030204" pitchFamily="18" charset="0"/>
                            <a:ea typeface="Cambria Math" panose="02040503050406030204" pitchFamily="18" charset="0"/>
                          </a:endParaRPr>
                        </a:p>
                        <a:p>
                          <a:pPr marL="0" marR="0" lvl="0" indent="0" algn="l" defTabSz="957861" rtl="0" eaLnBrk="1" fontAlgn="auto" latinLnBrk="0" hangingPunct="1">
                            <a:lnSpc>
                              <a:spcPct val="100000"/>
                            </a:lnSpc>
                            <a:spcBef>
                              <a:spcPts val="0"/>
                            </a:spcBef>
                            <a:spcAft>
                              <a:spcPts val="0"/>
                            </a:spcAft>
                            <a:buClrTx/>
                            <a:buSzTx/>
                            <a:buFontTx/>
                            <a:buNone/>
                            <a:tabLst/>
                            <a:defRPr/>
                          </a:pPr>
                          <a:r>
                            <a:rPr lang="de-DE" sz="1400" dirty="0">
                              <a:latin typeface="Cambria Math" panose="02040503050406030204" pitchFamily="18" charset="0"/>
                              <a:ea typeface="Cambria Math" panose="02040503050406030204" pitchFamily="18" charset="0"/>
                            </a:rPr>
                            <a:t>Rechnung: </a:t>
                          </a:r>
                          <a14:m>
                            <m:oMath xmlns:m="http://schemas.openxmlformats.org/officeDocument/2006/math">
                              <m:r>
                                <m:rPr>
                                  <m:sty m:val="p"/>
                                </m:rPr>
                                <a:rPr lang="de-DE" sz="1400">
                                  <a:latin typeface="Cambria Math" panose="02040503050406030204" pitchFamily="18" charset="0"/>
                                  <a:ea typeface="Cambria Math" panose="02040503050406030204" pitchFamily="18" charset="0"/>
                                </a:rPr>
                                <m:t>M</m:t>
                              </m:r>
                              <m:r>
                                <a:rPr lang="de-DE" sz="1400" b="0" i="0" smtClean="0">
                                  <a:latin typeface="Cambria Math" panose="02040503050406030204" pitchFamily="18" charset="0"/>
                                  <a:ea typeface="Cambria Math" panose="02040503050406030204" pitchFamily="18" charset="0"/>
                                </a:rPr>
                                <m:t>=</m:t>
                              </m:r>
                              <m:r>
                                <a:rPr lang="de-DE" sz="1400" i="1" smtClean="0">
                                  <a:latin typeface="Cambria Math" panose="02040503050406030204" pitchFamily="18" charset="0"/>
                                  <a:ea typeface="Cambria Math" panose="02040503050406030204" pitchFamily="18" charset="0"/>
                                </a:rPr>
                                <m:t>3</m:t>
                              </m:r>
                              <m:r>
                                <a:rPr lang="de-DE" sz="1400" b="0" i="1" smtClean="0">
                                  <a:latin typeface="Cambria Math" panose="02040503050406030204" pitchFamily="18" charset="0"/>
                                  <a:ea typeface="Cambria Math" panose="02040503050406030204" pitchFamily="18" charset="0"/>
                                </a:rPr>
                                <m:t>04</m:t>
                              </m:r>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165=50.160 </m:t>
                              </m:r>
                              <m:r>
                                <a:rPr lang="de-DE" sz="1400" b="0" i="1" smtClean="0">
                                  <a:latin typeface="Cambria Math" panose="02040503050406030204" pitchFamily="18" charset="0"/>
                                  <a:ea typeface="Cambria Math" panose="02040503050406030204" pitchFamily="18" charset="0"/>
                                </a:rPr>
                                <m:t>𝑐𝑚</m:t>
                              </m:r>
                              <m:r>
                                <a:rPr lang="de-DE" sz="1400" b="0" i="1" smtClean="0">
                                  <a:latin typeface="Cambria Math" panose="02040503050406030204" pitchFamily="18" charset="0"/>
                                  <a:ea typeface="Cambria Math" panose="02040503050406030204" pitchFamily="18" charset="0"/>
                                </a:rPr>
                                <m:t>²</m:t>
                              </m:r>
                            </m:oMath>
                          </a14:m>
                          <a:endParaRPr lang="de-DE" sz="1400" dirty="0">
                            <a:latin typeface="Cambria Math" panose="02040503050406030204" pitchFamily="18" charset="0"/>
                            <a:ea typeface="Cambria Math" panose="02040503050406030204" pitchFamily="18" charset="0"/>
                          </a:endParaRPr>
                        </a:p>
                        <a:p>
                          <a:pPr marL="0" indent="0">
                            <a:buNone/>
                          </a:pPr>
                          <a:endParaRPr lang="de-DE" sz="500" dirty="0"/>
                        </a:p>
                      </a:txBody>
                      <a:tcPr/>
                    </a:tc>
                    <a:extLst>
                      <a:ext uri="{0D108BD9-81ED-4DB2-BD59-A6C34878D82A}">
                        <a16:rowId xmlns:a16="http://schemas.microsoft.com/office/drawing/2014/main" val="1449048678"/>
                      </a:ext>
                    </a:extLst>
                  </a:tr>
                </a:tbl>
              </a:graphicData>
            </a:graphic>
          </p:graphicFrame>
        </mc:Choice>
        <mc:Fallback xmlns="">
          <p:graphicFrame>
            <p:nvGraphicFramePr>
              <p:cNvPr id="18" name="Tabelle 17">
                <a:extLst>
                  <a:ext uri="{FF2B5EF4-FFF2-40B4-BE49-F238E27FC236}">
                    <a16:creationId xmlns:a16="http://schemas.microsoft.com/office/drawing/2014/main" id="{F187ADB3-4442-F995-053A-BB1C8F240AB0}"/>
                  </a:ext>
                </a:extLst>
              </p:cNvPr>
              <p:cNvGraphicFramePr>
                <a:graphicFrameLocks noGrp="1"/>
              </p:cNvGraphicFramePr>
              <p:nvPr>
                <p:extLst>
                  <p:ext uri="{D42A27DB-BD31-4B8C-83A1-F6EECF244321}">
                    <p14:modId xmlns:p14="http://schemas.microsoft.com/office/powerpoint/2010/main" val="3902285809"/>
                  </p:ext>
                </p:extLst>
              </p:nvPr>
            </p:nvGraphicFramePr>
            <p:xfrm>
              <a:off x="264975" y="3964050"/>
              <a:ext cx="8509866" cy="1900206"/>
            </p:xfrm>
            <a:graphic>
              <a:graphicData uri="http://schemas.openxmlformats.org/drawingml/2006/table">
                <a:tbl>
                  <a:tblPr firstRow="1" bandRow="1">
                    <a:tableStyleId>{5C22544A-7EE6-4342-B048-85BDC9FD1C3A}</a:tableStyleId>
                  </a:tblPr>
                  <a:tblGrid>
                    <a:gridCol w="4254933">
                      <a:extLst>
                        <a:ext uri="{9D8B030D-6E8A-4147-A177-3AD203B41FA5}">
                          <a16:colId xmlns:a16="http://schemas.microsoft.com/office/drawing/2014/main" val="1063202045"/>
                        </a:ext>
                      </a:extLst>
                    </a:gridCol>
                    <a:gridCol w="4254933">
                      <a:extLst>
                        <a:ext uri="{9D8B030D-6E8A-4147-A177-3AD203B41FA5}">
                          <a16:colId xmlns:a16="http://schemas.microsoft.com/office/drawing/2014/main" val="1556415226"/>
                        </a:ext>
                      </a:extLst>
                    </a:gridCol>
                  </a:tblGrid>
                  <a:tr h="579120">
                    <a:tc>
                      <a:txBody>
                        <a:bodyPr/>
                        <a:lstStyle/>
                        <a:p>
                          <a:pPr algn="ctr"/>
                          <a:r>
                            <a:rPr lang="de-DE" sz="1600" dirty="0"/>
                            <a:t>Dreiecksprisma </a:t>
                          </a:r>
                        </a:p>
                        <a:p>
                          <a:pPr algn="ctr"/>
                          <a:r>
                            <a:rPr lang="de-DE" sz="1600" dirty="0"/>
                            <a:t>a = 3 cm, b = 4 cm, c = 5 cm, h = 10 cm</a:t>
                          </a:r>
                        </a:p>
                      </a:txBody>
                      <a:tcPr/>
                    </a:tc>
                    <a:tc>
                      <a:txBody>
                        <a:bodyPr/>
                        <a:lstStyle/>
                        <a:p>
                          <a:pPr algn="ctr"/>
                          <a:r>
                            <a:rPr lang="de-DE" sz="1600" dirty="0"/>
                            <a:t>Trapezprisma</a:t>
                          </a:r>
                        </a:p>
                        <a:p>
                          <a:pPr algn="ctr"/>
                          <a:r>
                            <a:rPr lang="de-DE" sz="1600" dirty="0"/>
                            <a:t>(Maße siehe Skizze in cm)</a:t>
                          </a:r>
                        </a:p>
                      </a:txBody>
                      <a:tcPr/>
                    </a:tc>
                    <a:extLst>
                      <a:ext uri="{0D108BD9-81ED-4DB2-BD59-A6C34878D82A}">
                        <a16:rowId xmlns:a16="http://schemas.microsoft.com/office/drawing/2014/main" val="200941771"/>
                      </a:ext>
                    </a:extLst>
                  </a:tr>
                  <a:tr h="1321086">
                    <a:tc>
                      <a:txBody>
                        <a:bodyPr/>
                        <a:lstStyle/>
                        <a:p>
                          <a:endParaRPr lang="de-DE"/>
                        </a:p>
                      </a:txBody>
                      <a:tcPr>
                        <a:blipFill>
                          <a:blip r:embed="rId7"/>
                          <a:stretch>
                            <a:fillRect t="-46154" r="-100595" b="-1923"/>
                          </a:stretch>
                        </a:blipFill>
                      </a:tcPr>
                    </a:tc>
                    <a:tc>
                      <a:txBody>
                        <a:bodyPr/>
                        <a:lstStyle/>
                        <a:p>
                          <a:endParaRPr lang="de-DE"/>
                        </a:p>
                      </a:txBody>
                      <a:tcPr>
                        <a:blipFill>
                          <a:blip r:embed="rId7"/>
                          <a:stretch>
                            <a:fillRect l="-100299" t="-46154" r="-896" b="-1923"/>
                          </a:stretch>
                        </a:blipFill>
                      </a:tcPr>
                    </a:tc>
                    <a:extLst>
                      <a:ext uri="{0D108BD9-81ED-4DB2-BD59-A6C34878D82A}">
                        <a16:rowId xmlns:a16="http://schemas.microsoft.com/office/drawing/2014/main" val="1449048678"/>
                      </a:ext>
                    </a:extLst>
                  </a:tr>
                </a:tbl>
              </a:graphicData>
            </a:graphic>
          </p:graphicFrame>
        </mc:Fallback>
      </mc:AlternateContent>
      <p:sp>
        <p:nvSpPr>
          <p:cNvPr id="43" name="Textfeld 42">
            <a:extLst>
              <a:ext uri="{FF2B5EF4-FFF2-40B4-BE49-F238E27FC236}">
                <a16:creationId xmlns:a16="http://schemas.microsoft.com/office/drawing/2014/main" id="{A871561C-66D7-D5C8-01AA-B9B448104EF6}"/>
              </a:ext>
            </a:extLst>
          </p:cNvPr>
          <p:cNvSpPr txBox="1"/>
          <p:nvPr/>
        </p:nvSpPr>
        <p:spPr>
          <a:xfrm>
            <a:off x="7120804" y="3027593"/>
            <a:ext cx="341760" cy="276999"/>
          </a:xfrm>
          <a:prstGeom prst="rect">
            <a:avLst/>
          </a:prstGeom>
          <a:noFill/>
        </p:spPr>
        <p:txBody>
          <a:bodyPr wrap="none" rtlCol="0">
            <a:spAutoFit/>
          </a:bodyPr>
          <a:lstStyle/>
          <a:p>
            <a:r>
              <a:rPr lang="de-DE" sz="1200" dirty="0"/>
              <a:t>57</a:t>
            </a:r>
          </a:p>
        </p:txBody>
      </p:sp>
      <p:sp>
        <p:nvSpPr>
          <p:cNvPr id="44" name="Textfeld 43">
            <a:extLst>
              <a:ext uri="{FF2B5EF4-FFF2-40B4-BE49-F238E27FC236}">
                <a16:creationId xmlns:a16="http://schemas.microsoft.com/office/drawing/2014/main" id="{AE001CB8-5F4B-BD3A-8ACB-43A3BC67E5A5}"/>
              </a:ext>
            </a:extLst>
          </p:cNvPr>
          <p:cNvSpPr txBox="1"/>
          <p:nvPr/>
        </p:nvSpPr>
        <p:spPr>
          <a:xfrm>
            <a:off x="7955362" y="2646567"/>
            <a:ext cx="420308" cy="276999"/>
          </a:xfrm>
          <a:prstGeom prst="rect">
            <a:avLst/>
          </a:prstGeom>
          <a:noFill/>
        </p:spPr>
        <p:txBody>
          <a:bodyPr wrap="none" rtlCol="0">
            <a:spAutoFit/>
          </a:bodyPr>
          <a:lstStyle/>
          <a:p>
            <a:r>
              <a:rPr lang="de-DE" sz="1200" dirty="0"/>
              <a:t>110</a:t>
            </a:r>
          </a:p>
        </p:txBody>
      </p:sp>
      <p:grpSp>
        <p:nvGrpSpPr>
          <p:cNvPr id="6" name="Gruppieren 5">
            <a:extLst>
              <a:ext uri="{FF2B5EF4-FFF2-40B4-BE49-F238E27FC236}">
                <a16:creationId xmlns:a16="http://schemas.microsoft.com/office/drawing/2014/main" id="{96A851F7-1BF7-E2F6-A498-01771C8187ED}"/>
              </a:ext>
            </a:extLst>
          </p:cNvPr>
          <p:cNvGrpSpPr/>
          <p:nvPr/>
        </p:nvGrpSpPr>
        <p:grpSpPr>
          <a:xfrm>
            <a:off x="946848" y="2396178"/>
            <a:ext cx="2909822" cy="1329891"/>
            <a:chOff x="963058" y="2086276"/>
            <a:chExt cx="2909822" cy="1329891"/>
          </a:xfrm>
        </p:grpSpPr>
        <p:grpSp>
          <p:nvGrpSpPr>
            <p:cNvPr id="5" name="Gruppieren 4">
              <a:extLst>
                <a:ext uri="{FF2B5EF4-FFF2-40B4-BE49-F238E27FC236}">
                  <a16:creationId xmlns:a16="http://schemas.microsoft.com/office/drawing/2014/main" id="{5B93D00D-B7DA-0F86-460E-8CEEB79CE775}"/>
                </a:ext>
              </a:extLst>
            </p:cNvPr>
            <p:cNvGrpSpPr/>
            <p:nvPr/>
          </p:nvGrpSpPr>
          <p:grpSpPr>
            <a:xfrm>
              <a:off x="963058" y="2086276"/>
              <a:ext cx="2467688" cy="1329891"/>
              <a:chOff x="963058" y="2086276"/>
              <a:chExt cx="2467688" cy="1329891"/>
            </a:xfrm>
          </p:grpSpPr>
          <p:pic>
            <p:nvPicPr>
              <p:cNvPr id="17" name="Grafik 16" descr="Ein Bild, das Reihe, Dreieck, Diagramm, Design enthält.&#10;&#10;Automatisch generierte Beschreibung">
                <a:extLst>
                  <a:ext uri="{FF2B5EF4-FFF2-40B4-BE49-F238E27FC236}">
                    <a16:creationId xmlns:a16="http://schemas.microsoft.com/office/drawing/2014/main" id="{B3A996F4-480D-BF89-438E-5B8CB65210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3058" y="2086276"/>
                <a:ext cx="2467688" cy="1329891"/>
              </a:xfrm>
              <a:prstGeom prst="rect">
                <a:avLst/>
              </a:prstGeom>
            </p:spPr>
          </p:pic>
          <p:sp>
            <p:nvSpPr>
              <p:cNvPr id="22" name="Textfeld 21">
                <a:extLst>
                  <a:ext uri="{FF2B5EF4-FFF2-40B4-BE49-F238E27FC236}">
                    <a16:creationId xmlns:a16="http://schemas.microsoft.com/office/drawing/2014/main" id="{EA76C20E-2A24-E2E2-47CA-314E62756AE3}"/>
                  </a:ext>
                </a:extLst>
              </p:cNvPr>
              <p:cNvSpPr txBox="1"/>
              <p:nvPr/>
            </p:nvSpPr>
            <p:spPr>
              <a:xfrm>
                <a:off x="1578231" y="2091467"/>
                <a:ext cx="759678"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b = 4 cm</a:t>
                </a:r>
              </a:p>
            </p:txBody>
          </p:sp>
          <p:sp>
            <p:nvSpPr>
              <p:cNvPr id="23" name="Textfeld 22">
                <a:extLst>
                  <a:ext uri="{FF2B5EF4-FFF2-40B4-BE49-F238E27FC236}">
                    <a16:creationId xmlns:a16="http://schemas.microsoft.com/office/drawing/2014/main" id="{E638AB78-E524-8040-02BE-1263391115B7}"/>
                  </a:ext>
                </a:extLst>
              </p:cNvPr>
              <p:cNvSpPr txBox="1"/>
              <p:nvPr/>
            </p:nvSpPr>
            <p:spPr>
              <a:xfrm>
                <a:off x="1958029" y="2465619"/>
                <a:ext cx="759678"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c = 10 cm</a:t>
                </a:r>
              </a:p>
            </p:txBody>
          </p:sp>
        </p:grpSp>
        <p:sp>
          <p:nvSpPr>
            <p:cNvPr id="20" name="Textfeld 19">
              <a:extLst>
                <a:ext uri="{FF2B5EF4-FFF2-40B4-BE49-F238E27FC236}">
                  <a16:creationId xmlns:a16="http://schemas.microsoft.com/office/drawing/2014/main" id="{C8BFC8A8-9CFD-7F6C-D0B3-C6D214F87D6B}"/>
                </a:ext>
              </a:extLst>
            </p:cNvPr>
            <p:cNvSpPr txBox="1"/>
            <p:nvPr/>
          </p:nvSpPr>
          <p:spPr>
            <a:xfrm>
              <a:off x="3113202" y="2276872"/>
              <a:ext cx="759678"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a = 3 cm</a:t>
              </a:r>
            </a:p>
          </p:txBody>
        </p:sp>
      </p:grpSp>
      <p:sp>
        <p:nvSpPr>
          <p:cNvPr id="13" name="Textplatzhalter 2">
            <a:extLst>
              <a:ext uri="{FF2B5EF4-FFF2-40B4-BE49-F238E27FC236}">
                <a16:creationId xmlns:a16="http://schemas.microsoft.com/office/drawing/2014/main" id="{FC45665E-56FD-F56F-8581-302691C5CA2E}"/>
              </a:ext>
            </a:extLst>
          </p:cNvPr>
          <p:cNvSpPr txBox="1">
            <a:spLocks/>
          </p:cNvSpPr>
          <p:nvPr/>
        </p:nvSpPr>
        <p:spPr>
          <a:xfrm>
            <a:off x="86981" y="53679"/>
            <a:ext cx="2296423" cy="850103"/>
          </a:xfrm>
          <a:prstGeom prst="roundRect">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lvl1pPr marL="3175" indent="0" algn="l" defTabSz="957861" rtl="0" eaLnBrk="1" latinLnBrk="0" hangingPunct="1">
              <a:spcBef>
                <a:spcPct val="20000"/>
              </a:spcBef>
              <a:buFont typeface="Arial" pitchFamily="34" charset="0"/>
              <a:buNone/>
              <a:defRPr kumimoji="0" lang="de-DE" sz="3200" b="0" i="0" u="none" strike="noStrike" kern="1200" cap="none" spc="0" normalizeH="0" baseline="0" dirty="0" smtClean="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dirty="0" smtClean="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dirty="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pPr algn="ctr"/>
            <a:r>
              <a:rPr lang="de-DE" dirty="0"/>
              <a:t>Hilfe 8</a:t>
            </a:r>
          </a:p>
        </p:txBody>
      </p:sp>
      <p:sp>
        <p:nvSpPr>
          <p:cNvPr id="14" name="Fußzeilenplatzhalter 5">
            <a:extLst>
              <a:ext uri="{FF2B5EF4-FFF2-40B4-BE49-F238E27FC236}">
                <a16:creationId xmlns:a16="http://schemas.microsoft.com/office/drawing/2014/main" id="{D2469283-74C4-0F6A-8C2D-E7B54FBF5D6D}"/>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2642236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B024033B-A3C3-16A2-DC1A-4944D2E901E5}"/>
              </a:ext>
            </a:extLst>
          </p:cNvPr>
          <p:cNvSpPr>
            <a:spLocks noGrp="1"/>
          </p:cNvSpPr>
          <p:nvPr>
            <p:ph idx="1"/>
          </p:nvPr>
        </p:nvSpPr>
        <p:spPr>
          <a:xfrm>
            <a:off x="64288" y="1052736"/>
            <a:ext cx="9205200" cy="5191200"/>
          </a:xfrm>
        </p:spPr>
        <p:txBody>
          <a:bodyPr>
            <a:normAutofit/>
          </a:bodyPr>
          <a:lstStyle/>
          <a:p>
            <a:pPr marL="0"/>
            <a:r>
              <a:rPr lang="de-DE" b="1" dirty="0"/>
              <a:t>Zusammengesetzte Körper</a:t>
            </a:r>
          </a:p>
          <a:p>
            <a:pPr marL="0" algn="just"/>
            <a:r>
              <a:rPr lang="de-DE" sz="1400" dirty="0"/>
              <a:t>Besteht ein Körper aus mehreren Teilkörpern, berechnet man das Volumen und die Oberfläche </a:t>
            </a:r>
            <a:r>
              <a:rPr lang="de-DE" sz="1400"/>
              <a:t>wie folgt:</a:t>
            </a:r>
            <a:endParaRPr lang="de-DE" sz="1400" dirty="0"/>
          </a:p>
          <a:p>
            <a:pPr marL="0" algn="just"/>
            <a:r>
              <a:rPr lang="de-DE" sz="1400" u="sng" dirty="0"/>
              <a:t>Volumenberechnung</a:t>
            </a:r>
            <a:r>
              <a:rPr lang="de-DE" sz="1400" dirty="0"/>
              <a:t>: Berechne das Volumen jedes Teilkörpers und addiere die Volumina. </a:t>
            </a:r>
          </a:p>
          <a:p>
            <a:pPr marL="0" algn="just"/>
            <a:r>
              <a:rPr lang="de-DE" sz="1400" u="sng" dirty="0"/>
              <a:t>Oberflächenberechnung: </a:t>
            </a:r>
            <a:r>
              <a:rPr lang="de-DE" sz="1400" dirty="0"/>
              <a:t>Berechne nur die außenliegenden Flächen und addiere sie. Die Flächen, an denen die Teilkörper verbunden werden, zählen nicht dazu!</a:t>
            </a:r>
          </a:p>
          <a:p>
            <a:pPr marL="0" algn="just"/>
            <a:endParaRPr lang="de-DE" sz="1463" dirty="0"/>
          </a:p>
          <a:p>
            <a:pPr algn="just"/>
            <a:endParaRPr lang="de-DE" sz="1463" dirty="0"/>
          </a:p>
        </p:txBody>
      </p:sp>
      <mc:AlternateContent xmlns:mc="http://schemas.openxmlformats.org/markup-compatibility/2006" xmlns:a14="http://schemas.microsoft.com/office/drawing/2010/main">
        <mc:Choice Requires="a14">
          <p:graphicFrame>
            <p:nvGraphicFramePr>
              <p:cNvPr id="6" name="Tabelle 5">
                <a:extLst>
                  <a:ext uri="{FF2B5EF4-FFF2-40B4-BE49-F238E27FC236}">
                    <a16:creationId xmlns:a16="http://schemas.microsoft.com/office/drawing/2014/main" id="{7CD0FA33-71DD-9FFB-31BD-D4E4EFD98506}"/>
                  </a:ext>
                </a:extLst>
              </p:cNvPr>
              <p:cNvGraphicFramePr>
                <a:graphicFrameLocks noGrp="1"/>
              </p:cNvGraphicFramePr>
              <p:nvPr>
                <p:extLst>
                  <p:ext uri="{D42A27DB-BD31-4B8C-83A1-F6EECF244321}">
                    <p14:modId xmlns:p14="http://schemas.microsoft.com/office/powerpoint/2010/main" val="475012419"/>
                  </p:ext>
                </p:extLst>
              </p:nvPr>
            </p:nvGraphicFramePr>
            <p:xfrm>
              <a:off x="128045" y="2637095"/>
              <a:ext cx="8873901" cy="3084466"/>
            </p:xfrm>
            <a:graphic>
              <a:graphicData uri="http://schemas.openxmlformats.org/drawingml/2006/table">
                <a:tbl>
                  <a:tblPr firstRow="1" bandRow="1">
                    <a:tableStyleId>{5C22544A-7EE6-4342-B048-85BDC9FD1C3A}</a:tableStyleId>
                  </a:tblPr>
                  <a:tblGrid>
                    <a:gridCol w="3905349">
                      <a:extLst>
                        <a:ext uri="{9D8B030D-6E8A-4147-A177-3AD203B41FA5}">
                          <a16:colId xmlns:a16="http://schemas.microsoft.com/office/drawing/2014/main" val="21264073"/>
                        </a:ext>
                      </a:extLst>
                    </a:gridCol>
                    <a:gridCol w="4968552">
                      <a:extLst>
                        <a:ext uri="{9D8B030D-6E8A-4147-A177-3AD203B41FA5}">
                          <a16:colId xmlns:a16="http://schemas.microsoft.com/office/drawing/2014/main" val="2332549801"/>
                        </a:ext>
                      </a:extLst>
                    </a:gridCol>
                  </a:tblGrid>
                  <a:tr h="582364">
                    <a:tc gridSpan="2">
                      <a:txBody>
                        <a:bodyPr/>
                        <a:lstStyle/>
                        <a:p>
                          <a:r>
                            <a:rPr lang="de-DE" sz="1300" dirty="0"/>
                            <a:t>Der folgende Körper ist aus einem Würfel und einer aufgesetzten Pyramide zusammengesetzt. </a:t>
                          </a:r>
                        </a:p>
                        <a:p>
                          <a:r>
                            <a:rPr lang="de-DE" sz="1300" dirty="0"/>
                            <a:t>Für den Würfel ist gegeben: a = 5 cm; für die Pyramide gilt ebenfalls a = 5 cm sowie h = 7 cm und h</a:t>
                          </a:r>
                          <a:r>
                            <a:rPr lang="de-DE" sz="1300" baseline="-25000" dirty="0"/>
                            <a:t>s</a:t>
                          </a:r>
                          <a:r>
                            <a:rPr lang="de-DE" sz="1300" dirty="0"/>
                            <a:t> </a:t>
                          </a:r>
                          <a14:m>
                            <m:oMath xmlns:m="http://schemas.openxmlformats.org/officeDocument/2006/math">
                              <m:r>
                                <a:rPr lang="de-DE" sz="1300" i="1" dirty="0" smtClean="0">
                                  <a:latin typeface="Cambria Math" panose="02040503050406030204" pitchFamily="18" charset="0"/>
                                  <a:ea typeface="Cambria Math" panose="02040503050406030204" pitchFamily="18" charset="0"/>
                                </a:rPr>
                                <m:t>≈</m:t>
                              </m:r>
                            </m:oMath>
                          </a14:m>
                          <a:r>
                            <a:rPr lang="de-DE" sz="1300" dirty="0"/>
                            <a:t> 7,4 cm.</a:t>
                          </a:r>
                        </a:p>
                      </a:txBody>
                      <a:tcPr marL="74295" marR="74295" marT="37148" marB="37148"/>
                    </a:tc>
                    <a:tc hMerge="1">
                      <a:txBody>
                        <a:bodyPr/>
                        <a:lstStyle/>
                        <a:p>
                          <a:endParaRPr lang="de-DE"/>
                        </a:p>
                      </a:txBody>
                      <a:tcPr/>
                    </a:tc>
                    <a:extLst>
                      <a:ext uri="{0D108BD9-81ED-4DB2-BD59-A6C34878D82A}">
                        <a16:rowId xmlns:a16="http://schemas.microsoft.com/office/drawing/2014/main" val="2404428008"/>
                      </a:ext>
                    </a:extLst>
                  </a:tr>
                  <a:tr h="2502102">
                    <a:tc>
                      <a:txBody>
                        <a:bodyPr/>
                        <a:lstStyle/>
                        <a:p>
                          <a:pPr algn="just"/>
                          <a:r>
                            <a:rPr lang="de-DE" sz="1400" dirty="0"/>
                            <a:t>Volumenberechnung: </a:t>
                          </a:r>
                        </a:p>
                        <a:p>
                          <a:pPr algn="just"/>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𝑉</m:t>
                                  </m:r>
                                </m:e>
                                <m:sub>
                                  <m:r>
                                    <a:rPr lang="de-DE" sz="1400" b="0" i="1" smtClean="0">
                                      <a:latin typeface="Cambria Math" panose="02040503050406030204" pitchFamily="18" charset="0"/>
                                    </a:rPr>
                                    <m:t>𝑔𝑒𝑠𝑎𝑚𝑡</m:t>
                                  </m:r>
                                </m:sub>
                              </m:sSub>
                            </m:oMath>
                          </a14:m>
                          <a:r>
                            <a:rPr lang="de-DE" sz="1400" dirty="0"/>
                            <a:t> = </a:t>
                          </a: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𝑉</m:t>
                                  </m:r>
                                </m:e>
                                <m:sub>
                                  <m:r>
                                    <a:rPr lang="de-DE" sz="1400" b="0" i="1" smtClean="0">
                                      <a:latin typeface="Cambria Math" panose="02040503050406030204" pitchFamily="18" charset="0"/>
                                    </a:rPr>
                                    <m:t>𝑊</m:t>
                                  </m:r>
                                  <m:r>
                                    <a:rPr lang="de-DE" sz="1400" b="0" i="1" smtClean="0">
                                      <a:latin typeface="Cambria Math" panose="02040503050406030204" pitchFamily="18" charset="0"/>
                                    </a:rPr>
                                    <m:t>ü</m:t>
                                  </m:r>
                                  <m:r>
                                    <a:rPr lang="de-DE" sz="1400" b="0" i="1" smtClean="0">
                                      <a:latin typeface="Cambria Math" panose="02040503050406030204" pitchFamily="18" charset="0"/>
                                    </a:rPr>
                                    <m:t>𝑟𝑓𝑒𝑙</m:t>
                                  </m:r>
                                </m:sub>
                              </m:sSub>
                            </m:oMath>
                          </a14:m>
                          <a:r>
                            <a:rPr lang="de-DE" sz="1400" dirty="0"/>
                            <a:t> + </a:t>
                          </a: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𝑉</m:t>
                                  </m:r>
                                </m:e>
                                <m:sub>
                                  <m:r>
                                    <a:rPr lang="de-DE" sz="1400" b="0" i="1" smtClean="0">
                                      <a:latin typeface="Cambria Math" panose="02040503050406030204" pitchFamily="18" charset="0"/>
                                    </a:rPr>
                                    <m:t>𝑃𝑦𝑟𝑎𝑚𝑖𝑑𝑒</m:t>
                                  </m:r>
                                </m:sub>
                              </m:sSub>
                            </m:oMath>
                          </a14:m>
                          <a:endParaRPr lang="de-DE" sz="1400" dirty="0"/>
                        </a:p>
                        <a:p>
                          <a:pPr algn="just"/>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𝑉</m:t>
                                  </m:r>
                                </m:e>
                                <m:sub>
                                  <m:r>
                                    <a:rPr lang="de-DE" sz="1400" b="0" i="1" smtClean="0">
                                      <a:latin typeface="Cambria Math" panose="02040503050406030204" pitchFamily="18" charset="0"/>
                                    </a:rPr>
                                    <m:t>𝑊</m:t>
                                  </m:r>
                                  <m:r>
                                    <a:rPr lang="de-DE" sz="1400" b="0" i="1" smtClean="0">
                                      <a:latin typeface="Cambria Math" panose="02040503050406030204" pitchFamily="18" charset="0"/>
                                    </a:rPr>
                                    <m:t>ü</m:t>
                                  </m:r>
                                  <m:r>
                                    <a:rPr lang="de-DE" sz="1400" b="0" i="1" smtClean="0">
                                      <a:latin typeface="Cambria Math" panose="02040503050406030204" pitchFamily="18" charset="0"/>
                                    </a:rPr>
                                    <m:t>𝑟𝑓𝑒𝑙</m:t>
                                  </m:r>
                                </m:sub>
                              </m:sSub>
                            </m:oMath>
                          </a14:m>
                          <a:r>
                            <a:rPr lang="de-DE" sz="1400" dirty="0"/>
                            <a:t> = </a:t>
                          </a:r>
                          <a14:m>
                            <m:oMath xmlns:m="http://schemas.openxmlformats.org/officeDocument/2006/math">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5∙5∙5=125 </m:t>
                              </m:r>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𝑐𝑚</m:t>
                              </m:r>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³</m:t>
                              </m:r>
                            </m:oMath>
                          </a14:m>
                          <a:endParaRPr lang="de-DE" sz="1400" dirty="0"/>
                        </a:p>
                        <a:p>
                          <a:pPr marL="0" marR="0" lvl="0" indent="0" algn="just"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𝑉</m:t>
                                  </m:r>
                                </m:e>
                                <m:sub>
                                  <m:r>
                                    <a:rPr lang="de-DE" sz="1400" b="0" i="1" smtClean="0">
                                      <a:latin typeface="Cambria Math" panose="02040503050406030204" pitchFamily="18" charset="0"/>
                                    </a:rPr>
                                    <m:t>𝑃𝑦𝑟𝑎𝑚𝑖𝑑𝑒</m:t>
                                  </m:r>
                                </m:sub>
                              </m:sSub>
                            </m:oMath>
                          </a14:m>
                          <a:r>
                            <a:rPr lang="de-DE" sz="1400" dirty="0"/>
                            <a:t> = </a:t>
                          </a:r>
                          <a14:m>
                            <m:oMath xmlns:m="http://schemas.openxmlformats.org/officeDocument/2006/math">
                              <m:f>
                                <m:f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num>
                                <m:den>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den>
                              </m:f>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∙25∙7</m:t>
                              </m:r>
                              <m:r>
                                <a:rPr lang="de-DE" sz="1400" i="1" dirty="0" smtClean="0">
                                  <a:latin typeface="Cambria Math" panose="02040503050406030204" pitchFamily="18" charset="0"/>
                                  <a:ea typeface="Cambria Math" panose="02040503050406030204" pitchFamily="18" charset="0"/>
                                </a:rPr>
                                <m:t>≈</m:t>
                              </m:r>
                            </m:oMath>
                          </a14:m>
                          <a:r>
                            <a:rPr lang="de-DE" sz="1400" dirty="0"/>
                            <a:t> 58,3</a:t>
                          </a:r>
                          <a:r>
                            <a:rPr lang="de-DE" sz="1400" baseline="0" dirty="0"/>
                            <a:t> </a:t>
                          </a:r>
                          <a:r>
                            <a:rPr lang="de-DE" sz="1400" dirty="0"/>
                            <a:t>cm³</a:t>
                          </a:r>
                        </a:p>
                        <a:p>
                          <a:pPr algn="just"/>
                          <a:endParaRPr lang="de-DE" sz="1400" dirty="0"/>
                        </a:p>
                        <a:p>
                          <a:pPr marL="0" marR="0" lvl="0" indent="0" algn="just"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𝑉</m:t>
                                  </m:r>
                                </m:e>
                                <m:sub>
                                  <m:r>
                                    <a:rPr lang="de-DE" sz="1400" b="0" i="1" smtClean="0">
                                      <a:latin typeface="Cambria Math" panose="02040503050406030204" pitchFamily="18" charset="0"/>
                                    </a:rPr>
                                    <m:t>𝑔𝑒𝑠𝑎𝑚𝑡</m:t>
                                  </m:r>
                                </m:sub>
                              </m:sSub>
                            </m:oMath>
                          </a14:m>
                          <a:r>
                            <a:rPr lang="de-DE" sz="1400" dirty="0"/>
                            <a:t> = 125 cm³ + 58,3 cm³</a:t>
                          </a:r>
                        </a:p>
                        <a:p>
                          <a:pPr marL="0" marR="0" lvl="0" indent="0" algn="just"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𝑉</m:t>
                                  </m:r>
                                </m:e>
                                <m:sub>
                                  <m:r>
                                    <a:rPr lang="de-DE" sz="1400" b="0" i="1" smtClean="0">
                                      <a:latin typeface="Cambria Math" panose="02040503050406030204" pitchFamily="18" charset="0"/>
                                    </a:rPr>
                                    <m:t>𝑔𝑒𝑠𝑎𝑚𝑡</m:t>
                                  </m:r>
                                </m:sub>
                              </m:sSub>
                            </m:oMath>
                          </a14:m>
                          <a:r>
                            <a:rPr lang="de-DE" sz="1400" dirty="0"/>
                            <a:t> = 183,3 cm³</a:t>
                          </a:r>
                        </a:p>
                        <a:p>
                          <a:pPr algn="just"/>
                          <a:endParaRPr lang="de-DE" sz="1500" dirty="0"/>
                        </a:p>
                        <a:p>
                          <a:endParaRPr lang="de-DE" sz="1500" dirty="0"/>
                        </a:p>
                        <a:p>
                          <a:endParaRPr lang="de-DE" sz="1500" dirty="0"/>
                        </a:p>
                      </a:txBody>
                      <a:tcPr marL="74295" marR="74295" marT="37148" marB="37148">
                        <a:solidFill>
                          <a:schemeClr val="bg1"/>
                        </a:solidFill>
                      </a:tcPr>
                    </a:tc>
                    <a:tc>
                      <a:txBody>
                        <a:bodyPr/>
                        <a:lstStyle/>
                        <a:p>
                          <a:pPr algn="just"/>
                          <a:r>
                            <a:rPr lang="de-DE" sz="1400" dirty="0"/>
                            <a:t>Oberflächenberechnung: </a:t>
                          </a:r>
                          <a14:m>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𝑂</m:t>
                                  </m:r>
                                </m:e>
                                <m:sub>
                                  <m:r>
                                    <a:rPr lang="de-DE" sz="1200" b="0" i="1" smtClean="0">
                                      <a:latin typeface="Cambria Math" panose="02040503050406030204" pitchFamily="18" charset="0"/>
                                    </a:rPr>
                                    <m:t>𝑔𝑒𝑠𝑎𝑚𝑡</m:t>
                                  </m:r>
                                </m:sub>
                              </m:sSub>
                            </m:oMath>
                          </a14:m>
                          <a:r>
                            <a:rPr lang="de-DE" sz="1200" dirty="0"/>
                            <a:t> = </a:t>
                          </a:r>
                          <a14:m>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𝑀</m:t>
                                  </m:r>
                                </m:e>
                                <m:sub>
                                  <m:r>
                                    <a:rPr lang="de-DE" sz="1200" b="0" i="1" smtClean="0">
                                      <a:latin typeface="Cambria Math" panose="02040503050406030204" pitchFamily="18" charset="0"/>
                                    </a:rPr>
                                    <m:t>𝑊</m:t>
                                  </m:r>
                                  <m:r>
                                    <a:rPr lang="de-DE" sz="1200" b="0" i="1" smtClean="0">
                                      <a:latin typeface="Cambria Math" panose="02040503050406030204" pitchFamily="18" charset="0"/>
                                    </a:rPr>
                                    <m:t>ü</m:t>
                                  </m:r>
                                  <m:r>
                                    <a:rPr lang="de-DE" sz="1200" b="0" i="1" smtClean="0">
                                      <a:latin typeface="Cambria Math" panose="02040503050406030204" pitchFamily="18" charset="0"/>
                                    </a:rPr>
                                    <m:t>𝑟𝑓𝑒𝑙</m:t>
                                  </m:r>
                                </m:sub>
                              </m:sSub>
                            </m:oMath>
                          </a14:m>
                          <a:r>
                            <a:rPr lang="de-DE" sz="1200" dirty="0"/>
                            <a:t> + </a:t>
                          </a:r>
                          <a14:m>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𝐺</m:t>
                                  </m:r>
                                </m:e>
                                <m:sub>
                                  <m:r>
                                    <a:rPr lang="de-DE" sz="1200" b="0" i="1" smtClean="0">
                                      <a:latin typeface="Cambria Math" panose="02040503050406030204" pitchFamily="18" charset="0"/>
                                    </a:rPr>
                                    <m:t>𝑊</m:t>
                                  </m:r>
                                  <m:r>
                                    <a:rPr lang="de-DE" sz="1200" b="0" i="1" smtClean="0">
                                      <a:latin typeface="Cambria Math" panose="02040503050406030204" pitchFamily="18" charset="0"/>
                                    </a:rPr>
                                    <m:t>ü</m:t>
                                  </m:r>
                                  <m:r>
                                    <a:rPr lang="de-DE" sz="1200" b="0" i="1" smtClean="0">
                                      <a:latin typeface="Cambria Math" panose="02040503050406030204" pitchFamily="18" charset="0"/>
                                    </a:rPr>
                                    <m:t>𝑟𝑓𝑒𝑙</m:t>
                                  </m:r>
                                </m:sub>
                              </m:sSub>
                            </m:oMath>
                          </a14:m>
                          <a:r>
                            <a:rPr lang="de-DE" sz="1200" dirty="0"/>
                            <a:t> + </a:t>
                          </a:r>
                          <a14:m>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𝑀</m:t>
                                  </m:r>
                                </m:e>
                                <m:sub>
                                  <m:r>
                                    <a:rPr lang="de-DE" sz="1200" b="0" i="1" smtClean="0">
                                      <a:latin typeface="Cambria Math" panose="02040503050406030204" pitchFamily="18" charset="0"/>
                                    </a:rPr>
                                    <m:t>𝑃𝑦𝑟𝑎𝑚𝑖𝑑𝑒</m:t>
                                  </m:r>
                                </m:sub>
                              </m:sSub>
                            </m:oMath>
                          </a14:m>
                          <a:endParaRPr lang="de-DE" sz="1400" dirty="0"/>
                        </a:p>
                        <a:p>
                          <a:pPr marL="342900" indent="-342900" algn="just">
                            <a:buAutoNum type="arabicPeriod"/>
                          </a:pP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𝑀</m:t>
                                  </m:r>
                                </m:e>
                                <m:sub>
                                  <m:r>
                                    <a:rPr lang="de-DE" sz="1400" b="0" i="1" smtClean="0">
                                      <a:latin typeface="Cambria Math" panose="02040503050406030204" pitchFamily="18" charset="0"/>
                                    </a:rPr>
                                    <m:t>𝑊</m:t>
                                  </m:r>
                                  <m:r>
                                    <a:rPr lang="de-DE" sz="1400" b="0" i="1" smtClean="0">
                                      <a:latin typeface="Cambria Math" panose="02040503050406030204" pitchFamily="18" charset="0"/>
                                    </a:rPr>
                                    <m:t>ü</m:t>
                                  </m:r>
                                  <m:r>
                                    <a:rPr lang="de-DE" sz="1400" b="0" i="1" smtClean="0">
                                      <a:latin typeface="Cambria Math" panose="02040503050406030204" pitchFamily="18" charset="0"/>
                                    </a:rPr>
                                    <m:t>𝑟𝑓𝑒𝑙</m:t>
                                  </m:r>
                                </m:sub>
                              </m:sSub>
                            </m:oMath>
                          </a14:m>
                          <a:r>
                            <a:rPr lang="de-DE" sz="1400" dirty="0"/>
                            <a:t> = </a:t>
                          </a:r>
                          <a14:m>
                            <m:oMath xmlns:m="http://schemas.openxmlformats.org/officeDocument/2006/math">
                              <m:r>
                                <a:rPr lang="de-DE" sz="1400" b="0" i="1" smtClean="0">
                                  <a:latin typeface="Cambria Math" panose="02040503050406030204" pitchFamily="18" charset="0"/>
                                </a:rPr>
                                <m:t>4</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𝑎</m:t>
                                  </m:r>
                                </m:e>
                                <m:sup>
                                  <m:r>
                                    <a:rPr lang="de-DE" sz="1400" b="0" i="1" smtClean="0">
                                      <a:latin typeface="Cambria Math" panose="02040503050406030204" pitchFamily="18" charset="0"/>
                                    </a:rPr>
                                    <m:t>2</m:t>
                                  </m:r>
                                </m:sup>
                              </m:sSup>
                            </m:oMath>
                          </a14:m>
                          <a:endParaRPr lang="de-DE" sz="1400" b="0" i="1" dirty="0">
                            <a:latin typeface="Cambria Math" panose="02040503050406030204" pitchFamily="18" charset="0"/>
                          </a:endParaRPr>
                        </a:p>
                        <a:p>
                          <a:pPr marL="0" indent="0" algn="just">
                            <a:buNone/>
                          </a:pPr>
                          <a14:m>
                            <m:oMath xmlns:m="http://schemas.openxmlformats.org/officeDocument/2006/math">
                              <m:r>
                                <a:rPr lang="de-DE" sz="1400" b="0" i="1" smtClean="0">
                                  <a:latin typeface="Cambria Math" panose="02040503050406030204" pitchFamily="18" charset="0"/>
                                </a:rPr>
                                <m:t>   </m:t>
                              </m:r>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     </m:t>
                                  </m:r>
                                  <m:r>
                                    <a:rPr lang="de-DE" sz="1400" b="0" i="1" smtClean="0">
                                      <a:latin typeface="Cambria Math" panose="02040503050406030204" pitchFamily="18" charset="0"/>
                                    </a:rPr>
                                    <m:t>𝑀</m:t>
                                  </m:r>
                                </m:e>
                                <m:sub>
                                  <m:r>
                                    <a:rPr lang="de-DE" sz="1400" b="0" i="1" smtClean="0">
                                      <a:latin typeface="Cambria Math" panose="02040503050406030204" pitchFamily="18" charset="0"/>
                                    </a:rPr>
                                    <m:t>𝑊</m:t>
                                  </m:r>
                                  <m:r>
                                    <a:rPr lang="de-DE" sz="1400" b="0" i="1" smtClean="0">
                                      <a:latin typeface="Cambria Math" panose="02040503050406030204" pitchFamily="18" charset="0"/>
                                    </a:rPr>
                                    <m:t>ü</m:t>
                                  </m:r>
                                  <m:r>
                                    <a:rPr lang="de-DE" sz="1400" b="0" i="1" smtClean="0">
                                      <a:latin typeface="Cambria Math" panose="02040503050406030204" pitchFamily="18" charset="0"/>
                                    </a:rPr>
                                    <m:t>𝑟𝑓𝑒𝑙</m:t>
                                  </m:r>
                                </m:sub>
                              </m:sSub>
                            </m:oMath>
                          </a14:m>
                          <a:r>
                            <a:rPr lang="de-DE" sz="1400" dirty="0"/>
                            <a:t> = </a:t>
                          </a:r>
                          <a14:m>
                            <m:oMath xmlns:m="http://schemas.openxmlformats.org/officeDocument/2006/math">
                              <m: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m:t>
                              </m:r>
                            </m:oMath>
                          </a14:m>
                          <a:r>
                            <a:rPr kumimoji="0" lang="de-DE" sz="1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25= 100 cm² </a:t>
                          </a:r>
                          <a:r>
                            <a:rPr lang="de-DE" sz="1400" dirty="0"/>
                            <a:t> </a:t>
                          </a:r>
                          <a:endParaRPr lang="de-DE" sz="1400" i="1" dirty="0">
                            <a:latin typeface="Cambria Math" panose="02040503050406030204" pitchFamily="18" charset="0"/>
                          </a:endParaRPr>
                        </a:p>
                        <a:p>
                          <a:pPr marL="0" indent="0" algn="just">
                            <a:buNone/>
                          </a:pPr>
                          <a14:m>
                            <m:oMath xmlns:m="http://schemas.openxmlformats.org/officeDocument/2006/math">
                              <m:r>
                                <a:rPr lang="de-DE" sz="1400" i="1" smtClean="0">
                                  <a:latin typeface="Cambria Math" panose="02040503050406030204" pitchFamily="18" charset="0"/>
                                </a:rPr>
                                <m:t>2</m:t>
                              </m:r>
                              <m:r>
                                <a:rPr lang="de-DE" sz="1400" b="0" i="1" smtClean="0">
                                  <a:latin typeface="Cambria Math" panose="02040503050406030204" pitchFamily="18" charset="0"/>
                                </a:rPr>
                                <m:t>. </m:t>
                              </m:r>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      </m:t>
                                  </m:r>
                                  <m:r>
                                    <a:rPr lang="de-DE" sz="1400" b="0" i="1" smtClean="0">
                                      <a:latin typeface="Cambria Math" panose="02040503050406030204" pitchFamily="18" charset="0"/>
                                    </a:rPr>
                                    <m:t>𝐺</m:t>
                                  </m:r>
                                </m:e>
                                <m:sub>
                                  <m:r>
                                    <a:rPr lang="de-DE" sz="1400" b="0" i="1" smtClean="0">
                                      <a:latin typeface="Cambria Math" panose="02040503050406030204" pitchFamily="18" charset="0"/>
                                    </a:rPr>
                                    <m:t>𝑊</m:t>
                                  </m:r>
                                  <m:r>
                                    <a:rPr lang="de-DE" sz="1400" b="0" i="1" smtClean="0">
                                      <a:latin typeface="Cambria Math" panose="02040503050406030204" pitchFamily="18" charset="0"/>
                                    </a:rPr>
                                    <m:t>ü</m:t>
                                  </m:r>
                                  <m:r>
                                    <a:rPr lang="de-DE" sz="1400" b="0" i="1" smtClean="0">
                                      <a:latin typeface="Cambria Math" panose="02040503050406030204" pitchFamily="18" charset="0"/>
                                    </a:rPr>
                                    <m:t>𝑟𝑓𝑒𝑙</m:t>
                                  </m:r>
                                </m:sub>
                              </m:sSub>
                            </m:oMath>
                          </a14:m>
                          <a:r>
                            <a:rPr lang="de-DE" sz="1400" dirty="0"/>
                            <a:t> = </a:t>
                          </a:r>
                          <a14:m>
                            <m:oMath xmlns:m="http://schemas.openxmlformats.org/officeDocument/2006/math">
                              <m:r>
                                <a:rPr lang="de-DE" sz="1400" b="0" i="1" smtClean="0">
                                  <a:latin typeface="Cambria Math" panose="02040503050406030204" pitchFamily="18" charset="0"/>
                                </a:rPr>
                                <m:t>𝑎</m:t>
                              </m:r>
                              <m: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lang="de-DE" sz="1400" b="0" i="1" smtClean="0">
                                  <a:latin typeface="Cambria Math" panose="02040503050406030204" pitchFamily="18" charset="0"/>
                                </a:rPr>
                                <m:t>𝑎</m:t>
                              </m:r>
                            </m:oMath>
                          </a14:m>
                          <a:r>
                            <a:rPr kumimoji="0" lang="de-DE" sz="1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14:m>
                            <m:oMath xmlns:m="http://schemas.openxmlformats.org/officeDocument/2006/math">
                              <m: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25 </m:t>
                              </m:r>
                              <m:r>
                                <m:rPr>
                                  <m:sty m:val="p"/>
                                </m:rP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cm</m:t>
                              </m:r>
                              <m: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²</m:t>
                              </m:r>
                            </m:oMath>
                          </a14:m>
                          <a:endParaRPr kumimoji="0" lang="de-DE" sz="1400" b="0" u="none" strike="noStrike" kern="1200" cap="none" spc="0" normalizeH="0" baseline="0" noProof="0" dirty="0">
                            <a:ln>
                              <a:noFill/>
                            </a:ln>
                            <a:solidFill>
                              <a:prstClr val="black"/>
                            </a:solidFill>
                            <a:effectLst/>
                            <a:uLnTx/>
                            <a:uFillTx/>
                            <a:ea typeface="Cambria Math" panose="02040503050406030204" pitchFamily="18" charset="0"/>
                            <a:cs typeface="+mn-cs"/>
                          </a:endParaRPr>
                        </a:p>
                        <a:p>
                          <a:pPr marL="0" marR="0" lvl="0" indent="0" algn="just" defTabSz="957861" rtl="0" eaLnBrk="1" fontAlgn="auto" latinLnBrk="0" hangingPunct="1">
                            <a:lnSpc>
                              <a:spcPct val="100000"/>
                            </a:lnSpc>
                            <a:spcBef>
                              <a:spcPts val="0"/>
                            </a:spcBef>
                            <a:spcAft>
                              <a:spcPts val="0"/>
                            </a:spcAft>
                            <a:buClrTx/>
                            <a:buSzTx/>
                            <a:buFontTx/>
                            <a:buNone/>
                            <a:tabLst/>
                            <a:defRPr/>
                          </a:pPr>
                          <a:r>
                            <a:rPr lang="de-DE" sz="1400" dirty="0"/>
                            <a:t>3. </a:t>
                          </a: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𝑀</m:t>
                                  </m:r>
                                </m:e>
                                <m:sub>
                                  <m:r>
                                    <a:rPr lang="de-DE" sz="1400" b="0" i="1" smtClean="0">
                                      <a:latin typeface="Cambria Math" panose="02040503050406030204" pitchFamily="18" charset="0"/>
                                    </a:rPr>
                                    <m:t>𝑃𝑦𝑟𝑎𝑚𝑖𝑑𝑒</m:t>
                                  </m:r>
                                </m:sub>
                              </m:sSub>
                            </m:oMath>
                          </a14:m>
                          <a:r>
                            <a:rPr lang="de-DE" sz="1400" dirty="0"/>
                            <a:t> = </a:t>
                          </a:r>
                          <a14:m>
                            <m:oMath xmlns:m="http://schemas.openxmlformats.org/officeDocument/2006/math">
                              <m: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r>
                                <m:rPr>
                                  <m:sty m:val="p"/>
                                </m:rP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a</m:t>
                              </m:r>
                              <m: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𝑠</m:t>
                                  </m:r>
                                </m:sub>
                              </m:sSub>
                            </m:oMath>
                          </a14:m>
                          <a:endParaRPr lang="de-DE" sz="1400" dirty="0"/>
                        </a:p>
                        <a:p>
                          <a:pPr marL="0" marR="0" lvl="0" indent="0" algn="just" defTabSz="957861" rtl="0" eaLnBrk="1" fontAlgn="auto" latinLnBrk="0" hangingPunct="1">
                            <a:lnSpc>
                              <a:spcPct val="100000"/>
                            </a:lnSpc>
                            <a:spcBef>
                              <a:spcPts val="0"/>
                            </a:spcBef>
                            <a:spcAft>
                              <a:spcPts val="0"/>
                            </a:spcAft>
                            <a:buClrTx/>
                            <a:buSzTx/>
                            <a:buFontTx/>
                            <a:buNone/>
                            <a:tabLst/>
                            <a:defRPr/>
                          </a:pPr>
                          <a:r>
                            <a:rPr lang="de-DE" sz="1400" dirty="0"/>
                            <a:t> </a:t>
                          </a: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   </m:t>
                                  </m:r>
                                  <m:r>
                                    <a:rPr lang="de-DE" sz="1400" b="0" i="1" smtClean="0">
                                      <a:latin typeface="Cambria Math" panose="02040503050406030204" pitchFamily="18" charset="0"/>
                                    </a:rPr>
                                    <m:t>𝑀</m:t>
                                  </m:r>
                                </m:e>
                                <m:sub>
                                  <m:r>
                                    <a:rPr lang="de-DE" sz="1400" b="0" i="1" smtClean="0">
                                      <a:latin typeface="Cambria Math" panose="02040503050406030204" pitchFamily="18" charset="0"/>
                                    </a:rPr>
                                    <m:t>𝑃𝑦𝑟𝑎𝑚𝑖𝑑𝑒</m:t>
                                  </m:r>
                                </m:sub>
                              </m:sSub>
                            </m:oMath>
                          </a14:m>
                          <a:r>
                            <a:rPr lang="de-DE" sz="1400" dirty="0"/>
                            <a:t> = </a:t>
                          </a:r>
                          <a14:m>
                            <m:oMath xmlns:m="http://schemas.openxmlformats.org/officeDocument/2006/math">
                              <m: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10∙7,4</m:t>
                              </m:r>
                            </m:oMath>
                          </a14:m>
                          <a:r>
                            <a:rPr lang="de-DE" sz="1400" dirty="0"/>
                            <a:t>  = 74 cm²</a:t>
                          </a:r>
                        </a:p>
                        <a:p>
                          <a:pPr algn="just"/>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𝑂</m:t>
                                  </m:r>
                                </m:e>
                                <m:sub>
                                  <m:r>
                                    <a:rPr lang="de-DE" sz="1400" b="0" i="1" smtClean="0">
                                      <a:latin typeface="Cambria Math" panose="02040503050406030204" pitchFamily="18" charset="0"/>
                                    </a:rPr>
                                    <m:t>𝑔𝑒𝑠𝑎𝑚𝑡</m:t>
                                  </m:r>
                                </m:sub>
                              </m:sSub>
                            </m:oMath>
                          </a14:m>
                          <a:r>
                            <a:rPr lang="de-DE" sz="1400" dirty="0"/>
                            <a:t> = </a:t>
                          </a: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𝑀</m:t>
                                  </m:r>
                                </m:e>
                                <m:sub>
                                  <m:r>
                                    <a:rPr lang="de-DE" sz="1400" b="0" i="1" smtClean="0">
                                      <a:latin typeface="Cambria Math" panose="02040503050406030204" pitchFamily="18" charset="0"/>
                                    </a:rPr>
                                    <m:t>𝑊</m:t>
                                  </m:r>
                                  <m:r>
                                    <a:rPr lang="de-DE" sz="1400" b="0" i="1" smtClean="0">
                                      <a:latin typeface="Cambria Math" panose="02040503050406030204" pitchFamily="18" charset="0"/>
                                    </a:rPr>
                                    <m:t>ü</m:t>
                                  </m:r>
                                  <m:r>
                                    <a:rPr lang="de-DE" sz="1400" b="0" i="1" smtClean="0">
                                      <a:latin typeface="Cambria Math" panose="02040503050406030204" pitchFamily="18" charset="0"/>
                                    </a:rPr>
                                    <m:t>𝑟𝑓𝑒𝑙</m:t>
                                  </m:r>
                                </m:sub>
                              </m:sSub>
                            </m:oMath>
                          </a14:m>
                          <a:r>
                            <a:rPr lang="de-DE" sz="1400" dirty="0"/>
                            <a:t> + </a:t>
                          </a: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𝐺</m:t>
                                  </m:r>
                                </m:e>
                                <m:sub>
                                  <m:r>
                                    <a:rPr lang="de-DE" sz="1400" b="0" i="1" smtClean="0">
                                      <a:latin typeface="Cambria Math" panose="02040503050406030204" pitchFamily="18" charset="0"/>
                                    </a:rPr>
                                    <m:t>𝑊</m:t>
                                  </m:r>
                                  <m:r>
                                    <a:rPr lang="de-DE" sz="1400" b="0" i="1" smtClean="0">
                                      <a:latin typeface="Cambria Math" panose="02040503050406030204" pitchFamily="18" charset="0"/>
                                    </a:rPr>
                                    <m:t>ü</m:t>
                                  </m:r>
                                  <m:r>
                                    <a:rPr lang="de-DE" sz="1400" b="0" i="1" smtClean="0">
                                      <a:latin typeface="Cambria Math" panose="02040503050406030204" pitchFamily="18" charset="0"/>
                                    </a:rPr>
                                    <m:t>𝑟𝑓𝑒𝑙</m:t>
                                  </m:r>
                                </m:sub>
                              </m:sSub>
                            </m:oMath>
                          </a14:m>
                          <a:r>
                            <a:rPr lang="de-DE" sz="1400" dirty="0"/>
                            <a:t> + </a:t>
                          </a: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𝑀</m:t>
                                  </m:r>
                                </m:e>
                                <m:sub>
                                  <m:r>
                                    <a:rPr lang="de-DE" sz="1400" b="0" i="1" smtClean="0">
                                      <a:latin typeface="Cambria Math" panose="02040503050406030204" pitchFamily="18" charset="0"/>
                                    </a:rPr>
                                    <m:t>𝑃𝑦𝑟𝑎𝑚𝑖𝑑𝑒</m:t>
                                  </m:r>
                                </m:sub>
                              </m:sSub>
                            </m:oMath>
                          </a14:m>
                          <a:endParaRPr lang="de-DE" sz="1400" b="0" i="1" dirty="0">
                            <a:latin typeface="Cambria Math" panose="02040503050406030204" pitchFamily="18" charset="0"/>
                          </a:endParaRPr>
                        </a:p>
                        <a:p>
                          <a:pPr marL="0" marR="0" lvl="0" indent="0" algn="just" defTabSz="957861"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𝑂</m:t>
                                  </m:r>
                                </m:e>
                                <m:sub>
                                  <m:r>
                                    <a:rPr lang="de-DE" sz="1400" b="0" i="1" smtClean="0">
                                      <a:latin typeface="Cambria Math" panose="02040503050406030204" pitchFamily="18" charset="0"/>
                                    </a:rPr>
                                    <m:t>𝑔𝑒𝑠𝑎𝑚𝑡</m:t>
                                  </m:r>
                                </m:sub>
                              </m:sSub>
                            </m:oMath>
                          </a14:m>
                          <a:r>
                            <a:rPr lang="de-DE" sz="1400" dirty="0"/>
                            <a:t> =</a:t>
                          </a:r>
                          <a:r>
                            <a:rPr lang="de-DE" sz="1400" baseline="0" dirty="0"/>
                            <a:t> </a:t>
                          </a:r>
                          <a:r>
                            <a:rPr kumimoji="0" lang="de-DE" sz="1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100 cm² + </a:t>
                          </a:r>
                          <a:r>
                            <a:rPr lang="de-DE" sz="1400" dirty="0"/>
                            <a:t>25 cm² + 74 cm² = </a:t>
                          </a:r>
                          <a:r>
                            <a:rPr lang="de-DE" sz="1400" b="0" dirty="0"/>
                            <a:t>199</a:t>
                          </a:r>
                          <a:r>
                            <a:rPr lang="de-DE" sz="1400" b="0" baseline="0" dirty="0"/>
                            <a:t> cm²</a:t>
                          </a:r>
                          <a:endParaRPr kumimoji="0" lang="de-DE" sz="1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algn="just"/>
                          <a:endParaRPr lang="de-DE" sz="1300" dirty="0"/>
                        </a:p>
                      </a:txBody>
                      <a:tcPr marL="74295" marR="74295" marT="37148" marB="37148">
                        <a:solidFill>
                          <a:schemeClr val="bg1"/>
                        </a:solidFill>
                      </a:tcPr>
                    </a:tc>
                    <a:extLst>
                      <a:ext uri="{0D108BD9-81ED-4DB2-BD59-A6C34878D82A}">
                        <a16:rowId xmlns:a16="http://schemas.microsoft.com/office/drawing/2014/main" val="1252316749"/>
                      </a:ext>
                    </a:extLst>
                  </a:tr>
                </a:tbl>
              </a:graphicData>
            </a:graphic>
          </p:graphicFrame>
        </mc:Choice>
        <mc:Fallback xmlns="">
          <p:graphicFrame>
            <p:nvGraphicFramePr>
              <p:cNvPr id="6" name="Tabelle 5">
                <a:extLst>
                  <a:ext uri="{FF2B5EF4-FFF2-40B4-BE49-F238E27FC236}">
                    <a16:creationId xmlns:a16="http://schemas.microsoft.com/office/drawing/2014/main" id="{7CD0FA33-71DD-9FFB-31BD-D4E4EFD98506}"/>
                  </a:ext>
                </a:extLst>
              </p:cNvPr>
              <p:cNvGraphicFramePr>
                <a:graphicFrameLocks noGrp="1"/>
              </p:cNvGraphicFramePr>
              <p:nvPr>
                <p:extLst>
                  <p:ext uri="{D42A27DB-BD31-4B8C-83A1-F6EECF244321}">
                    <p14:modId xmlns:p14="http://schemas.microsoft.com/office/powerpoint/2010/main" val="475012419"/>
                  </p:ext>
                </p:extLst>
              </p:nvPr>
            </p:nvGraphicFramePr>
            <p:xfrm>
              <a:off x="128045" y="2637095"/>
              <a:ext cx="8873901" cy="3084466"/>
            </p:xfrm>
            <a:graphic>
              <a:graphicData uri="http://schemas.openxmlformats.org/drawingml/2006/table">
                <a:tbl>
                  <a:tblPr firstRow="1" bandRow="1">
                    <a:tableStyleId>{5C22544A-7EE6-4342-B048-85BDC9FD1C3A}</a:tableStyleId>
                  </a:tblPr>
                  <a:tblGrid>
                    <a:gridCol w="3905349">
                      <a:extLst>
                        <a:ext uri="{9D8B030D-6E8A-4147-A177-3AD203B41FA5}">
                          <a16:colId xmlns:a16="http://schemas.microsoft.com/office/drawing/2014/main" val="21264073"/>
                        </a:ext>
                      </a:extLst>
                    </a:gridCol>
                    <a:gridCol w="4968552">
                      <a:extLst>
                        <a:ext uri="{9D8B030D-6E8A-4147-A177-3AD203B41FA5}">
                          <a16:colId xmlns:a16="http://schemas.microsoft.com/office/drawing/2014/main" val="2332549801"/>
                        </a:ext>
                      </a:extLst>
                    </a:gridCol>
                  </a:tblGrid>
                  <a:tr h="582364">
                    <a:tc gridSpan="2">
                      <a:txBody>
                        <a:bodyPr/>
                        <a:lstStyle/>
                        <a:p>
                          <a:endParaRPr lang="de-DE"/>
                        </a:p>
                      </a:txBody>
                      <a:tcPr marL="74295" marR="74295" marT="37148" marB="37148">
                        <a:blipFill>
                          <a:blip r:embed="rId3"/>
                          <a:stretch>
                            <a:fillRect l="-143" t="-2174" r="-286" b="-432609"/>
                          </a:stretch>
                        </a:blipFill>
                      </a:tcPr>
                    </a:tc>
                    <a:tc hMerge="1">
                      <a:txBody>
                        <a:bodyPr/>
                        <a:lstStyle/>
                        <a:p>
                          <a:endParaRPr lang="de-DE"/>
                        </a:p>
                      </a:txBody>
                      <a:tcPr/>
                    </a:tc>
                    <a:extLst>
                      <a:ext uri="{0D108BD9-81ED-4DB2-BD59-A6C34878D82A}">
                        <a16:rowId xmlns:a16="http://schemas.microsoft.com/office/drawing/2014/main" val="2404428008"/>
                      </a:ext>
                    </a:extLst>
                  </a:tr>
                  <a:tr h="2502102">
                    <a:tc>
                      <a:txBody>
                        <a:bodyPr/>
                        <a:lstStyle/>
                        <a:p>
                          <a:endParaRPr lang="de-DE"/>
                        </a:p>
                      </a:txBody>
                      <a:tcPr marL="74295" marR="74295" marT="37148" marB="37148">
                        <a:blipFill>
                          <a:blip r:embed="rId3"/>
                          <a:stretch>
                            <a:fillRect l="-325" t="-23737" r="-127597" b="-505"/>
                          </a:stretch>
                        </a:blipFill>
                      </a:tcPr>
                    </a:tc>
                    <a:tc>
                      <a:txBody>
                        <a:bodyPr/>
                        <a:lstStyle/>
                        <a:p>
                          <a:endParaRPr lang="de-DE"/>
                        </a:p>
                      </a:txBody>
                      <a:tcPr marL="74295" marR="74295" marT="37148" marB="37148">
                        <a:blipFill>
                          <a:blip r:embed="rId3"/>
                          <a:stretch>
                            <a:fillRect l="-79028" t="-23737" r="-512" b="-505"/>
                          </a:stretch>
                        </a:blipFill>
                      </a:tcPr>
                    </a:tc>
                    <a:extLst>
                      <a:ext uri="{0D108BD9-81ED-4DB2-BD59-A6C34878D82A}">
                        <a16:rowId xmlns:a16="http://schemas.microsoft.com/office/drawing/2014/main" val="1252316749"/>
                      </a:ext>
                    </a:extLst>
                  </a:tr>
                </a:tbl>
              </a:graphicData>
            </a:graphic>
          </p:graphicFrame>
        </mc:Fallback>
      </mc:AlternateContent>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Zusammengesetzte Körper</a:t>
            </a:r>
          </a:p>
        </p:txBody>
      </p:sp>
      <p:pic>
        <p:nvPicPr>
          <p:cNvPr id="5" name="Grafik 4" descr="Ein Bild, das Würfel, Design enthält.&#10;&#10;Automatisch generierte Beschreibung mit mittlerer Zuverlässigkeit">
            <a:extLst>
              <a:ext uri="{FF2B5EF4-FFF2-40B4-BE49-F238E27FC236}">
                <a16:creationId xmlns:a16="http://schemas.microsoft.com/office/drawing/2014/main" id="{2B4F2627-B94A-BB1F-2B58-5972272E8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473" y="3445064"/>
            <a:ext cx="1387796" cy="2150580"/>
          </a:xfrm>
          <a:prstGeom prst="rect">
            <a:avLst/>
          </a:prstGeom>
        </p:spPr>
      </p:pic>
      <p:sp>
        <p:nvSpPr>
          <p:cNvPr id="13" name="Textfeld 12">
            <a:extLst>
              <a:ext uri="{FF2B5EF4-FFF2-40B4-BE49-F238E27FC236}">
                <a16:creationId xmlns:a16="http://schemas.microsoft.com/office/drawing/2014/main" id="{9F370C88-D775-8A39-AA5F-BDE12989E409}"/>
              </a:ext>
            </a:extLst>
          </p:cNvPr>
          <p:cNvSpPr txBox="1"/>
          <p:nvPr/>
        </p:nvSpPr>
        <p:spPr>
          <a:xfrm>
            <a:off x="3440832" y="5287867"/>
            <a:ext cx="792089" cy="276999"/>
          </a:xfrm>
          <a:prstGeom prst="rect">
            <a:avLst/>
          </a:prstGeom>
          <a:noFill/>
        </p:spPr>
        <p:txBody>
          <a:bodyPr wrap="square" rtlCol="0">
            <a:spAutoFit/>
          </a:bodyPr>
          <a:lstStyle/>
          <a:p>
            <a:r>
              <a:rPr lang="de-DE" sz="1200" dirty="0"/>
              <a:t>a = 5 cm</a:t>
            </a:r>
          </a:p>
        </p:txBody>
      </p:sp>
      <p:sp>
        <p:nvSpPr>
          <p:cNvPr id="14" name="Textfeld 13">
            <a:extLst>
              <a:ext uri="{FF2B5EF4-FFF2-40B4-BE49-F238E27FC236}">
                <a16:creationId xmlns:a16="http://schemas.microsoft.com/office/drawing/2014/main" id="{23C1AD72-19C7-FDF4-F8CD-0F35AD93F017}"/>
              </a:ext>
            </a:extLst>
          </p:cNvPr>
          <p:cNvSpPr txBox="1"/>
          <p:nvPr/>
        </p:nvSpPr>
        <p:spPr>
          <a:xfrm>
            <a:off x="2494282" y="4797152"/>
            <a:ext cx="792089" cy="276999"/>
          </a:xfrm>
          <a:prstGeom prst="rect">
            <a:avLst/>
          </a:prstGeom>
          <a:noFill/>
        </p:spPr>
        <p:txBody>
          <a:bodyPr wrap="square" rtlCol="0">
            <a:spAutoFit/>
          </a:bodyPr>
          <a:lstStyle/>
          <a:p>
            <a:r>
              <a:rPr lang="de-DE" sz="1200" dirty="0"/>
              <a:t>a = 5 cm</a:t>
            </a:r>
          </a:p>
        </p:txBody>
      </p:sp>
      <p:sp>
        <p:nvSpPr>
          <p:cNvPr id="15" name="Textfeld 14">
            <a:extLst>
              <a:ext uri="{FF2B5EF4-FFF2-40B4-BE49-F238E27FC236}">
                <a16:creationId xmlns:a16="http://schemas.microsoft.com/office/drawing/2014/main" id="{460E3395-EDDA-7F64-2CFC-CC2E50A25522}"/>
              </a:ext>
            </a:extLst>
          </p:cNvPr>
          <p:cNvSpPr txBox="1"/>
          <p:nvPr/>
        </p:nvSpPr>
        <p:spPr>
          <a:xfrm>
            <a:off x="3440831" y="3748974"/>
            <a:ext cx="792089" cy="276999"/>
          </a:xfrm>
          <a:prstGeom prst="rect">
            <a:avLst/>
          </a:prstGeom>
          <a:noFill/>
        </p:spPr>
        <p:txBody>
          <a:bodyPr wrap="square" rtlCol="0">
            <a:spAutoFit/>
          </a:bodyPr>
          <a:lstStyle/>
          <a:p>
            <a:r>
              <a:rPr lang="de-DE" sz="1200" dirty="0" err="1"/>
              <a:t>h</a:t>
            </a:r>
            <a:r>
              <a:rPr lang="de-DE" sz="1200" baseline="-25000" dirty="0" err="1"/>
              <a:t>s</a:t>
            </a:r>
            <a:r>
              <a:rPr lang="de-DE" sz="1200" baseline="-25000" dirty="0"/>
              <a:t>  </a:t>
            </a:r>
            <a:r>
              <a:rPr lang="de-DE" sz="1200" dirty="0"/>
              <a:t>= 5 cm</a:t>
            </a:r>
          </a:p>
        </p:txBody>
      </p:sp>
      <p:sp>
        <p:nvSpPr>
          <p:cNvPr id="17" name="Textfeld 16">
            <a:extLst>
              <a:ext uri="{FF2B5EF4-FFF2-40B4-BE49-F238E27FC236}">
                <a16:creationId xmlns:a16="http://schemas.microsoft.com/office/drawing/2014/main" id="{5C2ADC4A-6C3F-9F0F-CCB4-E4FAABA31021}"/>
              </a:ext>
            </a:extLst>
          </p:cNvPr>
          <p:cNvSpPr txBox="1"/>
          <p:nvPr/>
        </p:nvSpPr>
        <p:spPr>
          <a:xfrm>
            <a:off x="3010897" y="4187450"/>
            <a:ext cx="792089" cy="276999"/>
          </a:xfrm>
          <a:prstGeom prst="rect">
            <a:avLst/>
          </a:prstGeom>
          <a:noFill/>
        </p:spPr>
        <p:txBody>
          <a:bodyPr wrap="square" rtlCol="0">
            <a:spAutoFit/>
          </a:bodyPr>
          <a:lstStyle/>
          <a:p>
            <a:r>
              <a:rPr lang="de-DE" sz="1200" dirty="0"/>
              <a:t>h</a:t>
            </a:r>
            <a:r>
              <a:rPr lang="de-DE" sz="1200" baseline="-25000" dirty="0"/>
              <a:t> </a:t>
            </a:r>
            <a:r>
              <a:rPr lang="de-DE" sz="1200" dirty="0"/>
              <a:t>= 7 cm</a:t>
            </a:r>
          </a:p>
        </p:txBody>
      </p:sp>
      <p:sp>
        <p:nvSpPr>
          <p:cNvPr id="21" name="Textplatzhalter 2">
            <a:extLst>
              <a:ext uri="{FF2B5EF4-FFF2-40B4-BE49-F238E27FC236}">
                <a16:creationId xmlns:a16="http://schemas.microsoft.com/office/drawing/2014/main" id="{074D2384-8DFF-967E-99D6-7B94A6A725D4}"/>
              </a:ext>
            </a:extLst>
          </p:cNvPr>
          <p:cNvSpPr txBox="1">
            <a:spLocks/>
          </p:cNvSpPr>
          <p:nvPr/>
        </p:nvSpPr>
        <p:spPr>
          <a:xfrm>
            <a:off x="60235" y="53679"/>
            <a:ext cx="2296423" cy="850103"/>
          </a:xfrm>
          <a:prstGeom prst="roundRect">
            <a:avLst/>
          </a:prstGeom>
          <a:solidFill>
            <a:schemeClr val="bg1"/>
          </a:solidFill>
          <a:ln w="12700" cap="flat" cmpd="sng" algn="ctr">
            <a:solidFill>
              <a:schemeClr val="dk1">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lvl1pPr marL="3175" indent="0" algn="l" defTabSz="957861" rtl="0" eaLnBrk="1" latinLnBrk="0" hangingPunct="1">
              <a:spcBef>
                <a:spcPct val="20000"/>
              </a:spcBef>
              <a:buFont typeface="Arial" pitchFamily="34" charset="0"/>
              <a:buNone/>
              <a:defRPr kumimoji="0" lang="de-DE" sz="3200" b="0" i="0" u="none" strike="noStrike" kern="1200" cap="none" spc="0" normalizeH="0" baseline="0" dirty="0" smtClean="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dirty="0" smtClean="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dirty="0" smtClean="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dirty="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dk1"/>
                </a:solidFill>
                <a:latin typeface="+mn-lt"/>
                <a:ea typeface="+mn-ea"/>
                <a:cs typeface="+mn-cs"/>
              </a:defRPr>
            </a:lvl9pPr>
          </a:lstStyle>
          <a:p>
            <a:pPr algn="ctr"/>
            <a:r>
              <a:rPr lang="de-DE" dirty="0"/>
              <a:t>Hilfe 9</a:t>
            </a:r>
          </a:p>
        </p:txBody>
      </p:sp>
      <p:sp>
        <p:nvSpPr>
          <p:cNvPr id="22" name="Fußzeilenplatzhalter 5">
            <a:extLst>
              <a:ext uri="{FF2B5EF4-FFF2-40B4-BE49-F238E27FC236}">
                <a16:creationId xmlns:a16="http://schemas.microsoft.com/office/drawing/2014/main" id="{5784DF19-37E3-A7D8-8315-CCDA91606CAB}"/>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Tree>
    <p:extLst>
      <p:ext uri="{BB962C8B-B14F-4D97-AF65-F5344CB8AC3E}">
        <p14:creationId xmlns:p14="http://schemas.microsoft.com/office/powerpoint/2010/main" val="364106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F608A093-2DDC-C60B-B8FD-8AC6BA7997AF}"/>
              </a:ext>
            </a:extLst>
          </p:cNvPr>
          <p:cNvSpPr txBox="1"/>
          <p:nvPr/>
        </p:nvSpPr>
        <p:spPr>
          <a:xfrm>
            <a:off x="1136576" y="3212976"/>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Geometrie in der Ebene</a:t>
            </a:r>
          </a:p>
        </p:txBody>
      </p:sp>
      <p:pic>
        <p:nvPicPr>
          <p:cNvPr id="3" name="Grafik 2" descr="Ein Bild, das Screenshot, Grafiken, Logo, Grafikdesign enthält.&#10;&#10;Automatisch generierte Beschreibung">
            <a:extLst>
              <a:ext uri="{FF2B5EF4-FFF2-40B4-BE49-F238E27FC236}">
                <a16:creationId xmlns:a16="http://schemas.microsoft.com/office/drawing/2014/main" id="{21D5BD52-4360-A2A3-7053-77D3D168EEB4}"/>
              </a:ext>
            </a:extLst>
          </p:cNvPr>
          <p:cNvPicPr>
            <a:picLocks noChangeAspect="1"/>
          </p:cNvPicPr>
          <p:nvPr/>
        </p:nvPicPr>
        <p:blipFill rotWithShape="1">
          <a:blip r:embed="rId2">
            <a:extLst>
              <a:ext uri="{28A0092B-C50C-407E-A947-70E740481C1C}">
                <a14:useLocalDpi xmlns:a14="http://schemas.microsoft.com/office/drawing/2010/main" val="0"/>
              </a:ext>
            </a:extLst>
          </a:blip>
          <a:srcRect l="18975"/>
          <a:stretch/>
        </p:blipFill>
        <p:spPr>
          <a:xfrm>
            <a:off x="0" y="-14243"/>
            <a:ext cx="9906000" cy="6872243"/>
          </a:xfrm>
          <a:prstGeom prst="rect">
            <a:avLst/>
          </a:prstGeom>
        </p:spPr>
      </p:pic>
    </p:spTree>
    <p:extLst>
      <p:ext uri="{BB962C8B-B14F-4D97-AF65-F5344CB8AC3E}">
        <p14:creationId xmlns:p14="http://schemas.microsoft.com/office/powerpoint/2010/main" val="92963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6B5F872-A256-5693-C58F-162CEA2B1733}"/>
              </a:ext>
            </a:extLst>
          </p:cNvPr>
          <p:cNvSpPr>
            <a:spLocks noGrp="1"/>
          </p:cNvSpPr>
          <p:nvPr>
            <p:ph idx="1"/>
          </p:nvPr>
        </p:nvSpPr>
        <p:spPr>
          <a:xfrm>
            <a:off x="64289" y="1045211"/>
            <a:ext cx="9203968" cy="5192120"/>
          </a:xfrm>
        </p:spPr>
        <p:txBody>
          <a:bodyPr/>
          <a:lstStyle/>
          <a:p>
            <a:r>
              <a:rPr lang="de-DE" sz="1600" b="1" dirty="0"/>
              <a:t>Aufgabe 1 </a:t>
            </a:r>
          </a:p>
          <a:p>
            <a:r>
              <a:rPr lang="de-DE" sz="1600" dirty="0"/>
              <a:t>Welche Form hat jeweils die Grundfläche des Körpers? Benenne die Form. </a:t>
            </a:r>
          </a:p>
          <a:p>
            <a:endParaRPr lang="de-DE" sz="1600" dirty="0"/>
          </a:p>
          <a:p>
            <a:endParaRPr lang="de-DE" sz="1600" dirty="0"/>
          </a:p>
          <a:p>
            <a:endParaRPr lang="de-DE" sz="1600" dirty="0"/>
          </a:p>
          <a:p>
            <a:endParaRPr lang="de-DE" sz="1600" dirty="0"/>
          </a:p>
          <a:p>
            <a:endParaRPr lang="de-DE" sz="1600" dirty="0"/>
          </a:p>
          <a:p>
            <a:pPr algn="just"/>
            <a:endParaRPr lang="de-DE" sz="1600" dirty="0"/>
          </a:p>
          <a:p>
            <a:pPr algn="just"/>
            <a:endParaRPr lang="de-DE" sz="1600" dirty="0"/>
          </a:p>
          <a:p>
            <a:pPr algn="just"/>
            <a:endParaRPr lang="de-DE" sz="1600" b="1" dirty="0"/>
          </a:p>
          <a:p>
            <a:pPr algn="just"/>
            <a:endParaRPr lang="de-DE" sz="1600" b="1" dirty="0"/>
          </a:p>
          <a:p>
            <a:pPr algn="just"/>
            <a:r>
              <a:rPr lang="de-DE" sz="1600" b="1" dirty="0"/>
              <a:t>Aufgabe 2 </a:t>
            </a:r>
          </a:p>
          <a:p>
            <a:pPr algn="just"/>
            <a:r>
              <a:rPr lang="de-DE" sz="1600" dirty="0"/>
              <a:t>a) Markiere in allen Schrägbildern die Grundfläche in grün.</a:t>
            </a:r>
          </a:p>
          <a:p>
            <a:pPr algn="just"/>
            <a:r>
              <a:rPr lang="de-DE" sz="1600" dirty="0"/>
              <a:t>b) Markiere in allen Schrägbildern die Mantelfläche in gelb.</a:t>
            </a:r>
          </a:p>
          <a:p>
            <a:pPr algn="just"/>
            <a:r>
              <a:rPr lang="de-DE" sz="1600" dirty="0"/>
              <a:t>c) Markiere in allen Schrägbildern die Höhe in blau.</a:t>
            </a:r>
          </a:p>
          <a:p>
            <a:endParaRPr lang="de-DE" sz="1600" dirty="0"/>
          </a:p>
        </p:txBody>
      </p:sp>
      <p:sp>
        <p:nvSpPr>
          <p:cNvPr id="3" name="Textplatzhalter 2">
            <a:extLst>
              <a:ext uri="{FF2B5EF4-FFF2-40B4-BE49-F238E27FC236}">
                <a16:creationId xmlns:a16="http://schemas.microsoft.com/office/drawing/2014/main" id="{6D100346-4DAD-C411-A109-2B4FC86D6F3E}"/>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0591F1F-8C7E-4276-1BAD-8CEE3E33E32D}"/>
              </a:ext>
            </a:extLst>
          </p:cNvPr>
          <p:cNvSpPr>
            <a:spLocks noGrp="1"/>
          </p:cNvSpPr>
          <p:nvPr>
            <p:ph type="title"/>
          </p:nvPr>
        </p:nvSpPr>
        <p:spPr/>
        <p:txBody>
          <a:bodyPr>
            <a:normAutofit/>
          </a:bodyPr>
          <a:lstStyle/>
          <a:p>
            <a:r>
              <a:rPr lang="de-DE" dirty="0"/>
              <a:t>Grundfläche, Mantelfläche, Höhe</a:t>
            </a:r>
          </a:p>
        </p:txBody>
      </p:sp>
      <p:sp>
        <p:nvSpPr>
          <p:cNvPr id="11" name="Rechteck 10">
            <a:extLst>
              <a:ext uri="{FF2B5EF4-FFF2-40B4-BE49-F238E27FC236}">
                <a16:creationId xmlns:a16="http://schemas.microsoft.com/office/drawing/2014/main" id="{B3019364-C0A2-9317-868D-9704991FC541}"/>
              </a:ext>
            </a:extLst>
          </p:cNvPr>
          <p:cNvSpPr/>
          <p:nvPr/>
        </p:nvSpPr>
        <p:spPr>
          <a:xfrm>
            <a:off x="1260617" y="3779610"/>
            <a:ext cx="1401789" cy="3600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8B746D6-C739-9D85-CC5B-6964FF84C7FF}"/>
              </a:ext>
            </a:extLst>
          </p:cNvPr>
          <p:cNvSpPr/>
          <p:nvPr/>
        </p:nvSpPr>
        <p:spPr>
          <a:xfrm>
            <a:off x="4076498" y="3789040"/>
            <a:ext cx="1239301" cy="3600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68554A13-0C3F-BD38-E745-A601F9BAB67C}"/>
              </a:ext>
            </a:extLst>
          </p:cNvPr>
          <p:cNvSpPr/>
          <p:nvPr/>
        </p:nvSpPr>
        <p:spPr>
          <a:xfrm>
            <a:off x="6729891" y="3789040"/>
            <a:ext cx="1239301" cy="3600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F57E8B89-E73D-2ABF-4DD3-B063632A4EF7}"/>
              </a:ext>
            </a:extLst>
          </p:cNvPr>
          <p:cNvSpPr txBox="1"/>
          <p:nvPr/>
        </p:nvSpPr>
        <p:spPr>
          <a:xfrm>
            <a:off x="378477" y="1993872"/>
            <a:ext cx="458780" cy="369332"/>
          </a:xfrm>
          <a:prstGeom prst="rect">
            <a:avLst/>
          </a:prstGeom>
          <a:noFill/>
        </p:spPr>
        <p:txBody>
          <a:bodyPr wrap="none" rtlCol="0">
            <a:spAutoFit/>
          </a:bodyPr>
          <a:lstStyle/>
          <a:p>
            <a:r>
              <a:rPr lang="de-DE" dirty="0"/>
              <a:t>(A)</a:t>
            </a:r>
          </a:p>
        </p:txBody>
      </p:sp>
      <p:sp>
        <p:nvSpPr>
          <p:cNvPr id="15" name="Textfeld 14">
            <a:extLst>
              <a:ext uri="{FF2B5EF4-FFF2-40B4-BE49-F238E27FC236}">
                <a16:creationId xmlns:a16="http://schemas.microsoft.com/office/drawing/2014/main" id="{C7A1B2B3-2444-9EBF-E80C-406E5C82857F}"/>
              </a:ext>
            </a:extLst>
          </p:cNvPr>
          <p:cNvSpPr txBox="1"/>
          <p:nvPr/>
        </p:nvSpPr>
        <p:spPr>
          <a:xfrm>
            <a:off x="3240839" y="1993872"/>
            <a:ext cx="450764" cy="369332"/>
          </a:xfrm>
          <a:prstGeom prst="rect">
            <a:avLst/>
          </a:prstGeom>
          <a:noFill/>
        </p:spPr>
        <p:txBody>
          <a:bodyPr wrap="none" rtlCol="0">
            <a:spAutoFit/>
          </a:bodyPr>
          <a:lstStyle/>
          <a:p>
            <a:r>
              <a:rPr lang="de-DE" dirty="0"/>
              <a:t>(B)</a:t>
            </a:r>
          </a:p>
        </p:txBody>
      </p:sp>
      <p:sp>
        <p:nvSpPr>
          <p:cNvPr id="16" name="Textfeld 15">
            <a:extLst>
              <a:ext uri="{FF2B5EF4-FFF2-40B4-BE49-F238E27FC236}">
                <a16:creationId xmlns:a16="http://schemas.microsoft.com/office/drawing/2014/main" id="{5EC9962B-D2A3-170D-7BAD-4916FE7ACADE}"/>
              </a:ext>
            </a:extLst>
          </p:cNvPr>
          <p:cNvSpPr txBox="1"/>
          <p:nvPr/>
        </p:nvSpPr>
        <p:spPr>
          <a:xfrm>
            <a:off x="5822742" y="1916832"/>
            <a:ext cx="449162" cy="369332"/>
          </a:xfrm>
          <a:prstGeom prst="rect">
            <a:avLst/>
          </a:prstGeom>
          <a:noFill/>
        </p:spPr>
        <p:txBody>
          <a:bodyPr wrap="none" rtlCol="0">
            <a:spAutoFit/>
          </a:bodyPr>
          <a:lstStyle/>
          <a:p>
            <a:r>
              <a:rPr lang="de-DE" dirty="0"/>
              <a:t>(C)</a:t>
            </a:r>
          </a:p>
        </p:txBody>
      </p:sp>
      <p:pic>
        <p:nvPicPr>
          <p:cNvPr id="17" name="Grafik 16" descr="Ein Bild, das Reihe, Dreieck, Diagramm, Design enthält.&#10;&#10;Automatisch generierte Beschreibung">
            <a:extLst>
              <a:ext uri="{FF2B5EF4-FFF2-40B4-BE49-F238E27FC236}">
                <a16:creationId xmlns:a16="http://schemas.microsoft.com/office/drawing/2014/main" id="{F6F41F4A-1E9B-DE1E-F9A4-7232F765B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959" y="2101498"/>
            <a:ext cx="2418036" cy="1303133"/>
          </a:xfrm>
          <a:prstGeom prst="rect">
            <a:avLst/>
          </a:prstGeom>
        </p:spPr>
      </p:pic>
      <p:pic>
        <p:nvPicPr>
          <p:cNvPr id="19" name="Grafik 18" descr="Ein Bild, das Diagramm, Reihe, Design, Origami enthält.&#10;&#10;Automatisch generierte Beschreibung">
            <a:extLst>
              <a:ext uri="{FF2B5EF4-FFF2-40B4-BE49-F238E27FC236}">
                <a16:creationId xmlns:a16="http://schemas.microsoft.com/office/drawing/2014/main" id="{1B773920-C3DF-A0F2-5E16-40B27433E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220" y="2286164"/>
            <a:ext cx="2464269" cy="1274785"/>
          </a:xfrm>
          <a:prstGeom prst="rect">
            <a:avLst/>
          </a:prstGeom>
        </p:spPr>
      </p:pic>
      <p:pic>
        <p:nvPicPr>
          <p:cNvPr id="21" name="Grafik 20" descr="Ein Bild, das Kreis, Diagramm, Entwurf, Zeichnung enthält.&#10;&#10;Automatisch generierte Beschreibung">
            <a:extLst>
              <a:ext uri="{FF2B5EF4-FFF2-40B4-BE49-F238E27FC236}">
                <a16:creationId xmlns:a16="http://schemas.microsoft.com/office/drawing/2014/main" id="{A95A58C8-F05C-9CF4-2467-76502E4473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202" y="1932778"/>
            <a:ext cx="1869660" cy="1496222"/>
          </a:xfrm>
          <a:prstGeom prst="rect">
            <a:avLst/>
          </a:prstGeom>
        </p:spPr>
      </p:pic>
      <p:sp>
        <p:nvSpPr>
          <p:cNvPr id="25" name="Fußzeilenplatzhalter 5">
            <a:extLst>
              <a:ext uri="{FF2B5EF4-FFF2-40B4-BE49-F238E27FC236}">
                <a16:creationId xmlns:a16="http://schemas.microsoft.com/office/drawing/2014/main" id="{B15B778F-6A72-4594-2FC0-F90624605CF3}"/>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6" name="Titel 3">
            <a:extLst>
              <a:ext uri="{FF2B5EF4-FFF2-40B4-BE49-F238E27FC236}">
                <a16:creationId xmlns:a16="http://schemas.microsoft.com/office/drawing/2014/main" id="{DFB90C27-0393-F64F-98E1-723E4F1B3F0F}"/>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3</a:t>
            </a:r>
          </a:p>
        </p:txBody>
      </p:sp>
    </p:spTree>
    <p:extLst>
      <p:ext uri="{BB962C8B-B14F-4D97-AF65-F5344CB8AC3E}">
        <p14:creationId xmlns:p14="http://schemas.microsoft.com/office/powerpoint/2010/main" val="291138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6B5F872-A256-5693-C58F-162CEA2B1733}"/>
              </a:ext>
            </a:extLst>
          </p:cNvPr>
          <p:cNvSpPr>
            <a:spLocks noGrp="1"/>
          </p:cNvSpPr>
          <p:nvPr>
            <p:ph idx="1"/>
          </p:nvPr>
        </p:nvSpPr>
        <p:spPr/>
        <p:txBody>
          <a:bodyPr/>
          <a:lstStyle/>
          <a:p>
            <a:r>
              <a:rPr lang="de-DE" sz="1600" b="1" dirty="0"/>
              <a:t>Aufgabe 1 </a:t>
            </a:r>
          </a:p>
          <a:p>
            <a:r>
              <a:rPr lang="de-DE" sz="1600" dirty="0"/>
              <a:t>Welche Form hat jeweils die Grundfläche des Körpers? Benenne die Form. </a:t>
            </a:r>
          </a:p>
          <a:p>
            <a:endParaRPr lang="de-DE" sz="1600" dirty="0"/>
          </a:p>
          <a:p>
            <a:endParaRPr lang="de-DE" sz="1600" dirty="0"/>
          </a:p>
          <a:p>
            <a:endParaRPr lang="de-DE" sz="1600" dirty="0"/>
          </a:p>
          <a:p>
            <a:endParaRPr lang="de-DE" sz="1600" dirty="0"/>
          </a:p>
          <a:p>
            <a:endParaRPr lang="de-DE" sz="1600" dirty="0"/>
          </a:p>
          <a:p>
            <a:pPr algn="just"/>
            <a:endParaRPr lang="de-DE" sz="1600" dirty="0"/>
          </a:p>
          <a:p>
            <a:pPr algn="just"/>
            <a:endParaRPr lang="de-DE" sz="1600" dirty="0"/>
          </a:p>
          <a:p>
            <a:pPr algn="just"/>
            <a:endParaRPr lang="de-DE" sz="1600" b="1" dirty="0"/>
          </a:p>
          <a:p>
            <a:pPr algn="just"/>
            <a:endParaRPr lang="de-DE" sz="1600" b="1" dirty="0"/>
          </a:p>
          <a:p>
            <a:pPr algn="just"/>
            <a:r>
              <a:rPr lang="de-DE" sz="1600" b="1" dirty="0"/>
              <a:t>Aufgabe 2 </a:t>
            </a:r>
          </a:p>
          <a:p>
            <a:pPr algn="just"/>
            <a:r>
              <a:rPr lang="de-DE" sz="1600" dirty="0"/>
              <a:t>a) Markiere in allen Schrägbildern die Grundfläche in grün.</a:t>
            </a:r>
          </a:p>
          <a:p>
            <a:pPr algn="just"/>
            <a:r>
              <a:rPr lang="de-DE" sz="1600" dirty="0"/>
              <a:t>b) Markiere in allen Schrägbildern die Mantelfläche in gelb.</a:t>
            </a:r>
          </a:p>
          <a:p>
            <a:pPr algn="just"/>
            <a:r>
              <a:rPr lang="de-DE" sz="1600" dirty="0"/>
              <a:t>c) Markiere in allen Schrägbildern die Höhe in blau.</a:t>
            </a:r>
          </a:p>
          <a:p>
            <a:endParaRPr lang="de-DE" sz="1600" dirty="0"/>
          </a:p>
        </p:txBody>
      </p:sp>
      <p:pic>
        <p:nvPicPr>
          <p:cNvPr id="20" name="Grafik 19">
            <a:extLst>
              <a:ext uri="{FF2B5EF4-FFF2-40B4-BE49-F238E27FC236}">
                <a16:creationId xmlns:a16="http://schemas.microsoft.com/office/drawing/2014/main" id="{9D522905-E61A-76B3-D2B7-572AB142E8E2}"/>
              </a:ext>
            </a:extLst>
          </p:cNvPr>
          <p:cNvPicPr>
            <a:picLocks noChangeAspect="1"/>
          </p:cNvPicPr>
          <p:nvPr/>
        </p:nvPicPr>
        <p:blipFill>
          <a:blip r:embed="rId3"/>
          <a:stretch>
            <a:fillRect/>
          </a:stretch>
        </p:blipFill>
        <p:spPr>
          <a:xfrm>
            <a:off x="3187092" y="2060848"/>
            <a:ext cx="2993593" cy="1440111"/>
          </a:xfrm>
          <a:prstGeom prst="rect">
            <a:avLst/>
          </a:prstGeom>
        </p:spPr>
      </p:pic>
      <p:pic>
        <p:nvPicPr>
          <p:cNvPr id="18" name="Grafik 17">
            <a:extLst>
              <a:ext uri="{FF2B5EF4-FFF2-40B4-BE49-F238E27FC236}">
                <a16:creationId xmlns:a16="http://schemas.microsoft.com/office/drawing/2014/main" id="{AC3C39C7-64AC-D945-8EBF-4E9235095E9F}"/>
              </a:ext>
            </a:extLst>
          </p:cNvPr>
          <p:cNvPicPr>
            <a:picLocks noChangeAspect="1"/>
          </p:cNvPicPr>
          <p:nvPr/>
        </p:nvPicPr>
        <p:blipFill>
          <a:blip r:embed="rId4"/>
          <a:stretch>
            <a:fillRect/>
          </a:stretch>
        </p:blipFill>
        <p:spPr>
          <a:xfrm>
            <a:off x="301433" y="1937307"/>
            <a:ext cx="2993594" cy="1539302"/>
          </a:xfrm>
          <a:prstGeom prst="rect">
            <a:avLst/>
          </a:prstGeom>
        </p:spPr>
      </p:pic>
      <p:sp>
        <p:nvSpPr>
          <p:cNvPr id="6" name="Textplatzhalter 5">
            <a:extLst>
              <a:ext uri="{FF2B5EF4-FFF2-40B4-BE49-F238E27FC236}">
                <a16:creationId xmlns:a16="http://schemas.microsoft.com/office/drawing/2014/main" id="{0CD82156-FD7D-D4DF-7093-B1CF5B95576D}"/>
              </a:ext>
            </a:extLst>
          </p:cNvPr>
          <p:cNvSpPr>
            <a:spLocks noGrp="1"/>
          </p:cNvSpPr>
          <p:nvPr>
            <p:ph type="body" sz="quarter" idx="11"/>
          </p:nvPr>
        </p:nvSpPr>
        <p:spPr/>
        <p:txBody>
          <a:bodyPr/>
          <a:lstStyle/>
          <a:p>
            <a:endParaRPr lang="de-DE"/>
          </a:p>
        </p:txBody>
      </p:sp>
      <p:sp>
        <p:nvSpPr>
          <p:cNvPr id="11" name="Rechteck 10">
            <a:extLst>
              <a:ext uri="{FF2B5EF4-FFF2-40B4-BE49-F238E27FC236}">
                <a16:creationId xmlns:a16="http://schemas.microsoft.com/office/drawing/2014/main" id="{B3019364-C0A2-9317-868D-9704991FC541}"/>
              </a:ext>
            </a:extLst>
          </p:cNvPr>
          <p:cNvSpPr/>
          <p:nvPr/>
        </p:nvSpPr>
        <p:spPr>
          <a:xfrm>
            <a:off x="1178579" y="3770392"/>
            <a:ext cx="1239301" cy="36947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8B746D6-C739-9D85-CC5B-6964FF84C7FF}"/>
              </a:ext>
            </a:extLst>
          </p:cNvPr>
          <p:cNvSpPr/>
          <p:nvPr/>
        </p:nvSpPr>
        <p:spPr>
          <a:xfrm>
            <a:off x="4046622" y="3779822"/>
            <a:ext cx="1239301" cy="3600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68554A13-0C3F-BD38-E745-A601F9BAB67C}"/>
              </a:ext>
            </a:extLst>
          </p:cNvPr>
          <p:cNvSpPr/>
          <p:nvPr/>
        </p:nvSpPr>
        <p:spPr>
          <a:xfrm>
            <a:off x="6854083" y="3789040"/>
            <a:ext cx="1239301" cy="3600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F57E8B89-E73D-2ABF-4DD3-B063632A4EF7}"/>
              </a:ext>
            </a:extLst>
          </p:cNvPr>
          <p:cNvSpPr txBox="1"/>
          <p:nvPr/>
        </p:nvSpPr>
        <p:spPr>
          <a:xfrm>
            <a:off x="335177" y="1715069"/>
            <a:ext cx="458780" cy="369332"/>
          </a:xfrm>
          <a:prstGeom prst="rect">
            <a:avLst/>
          </a:prstGeom>
          <a:noFill/>
        </p:spPr>
        <p:txBody>
          <a:bodyPr wrap="none" rtlCol="0">
            <a:spAutoFit/>
          </a:bodyPr>
          <a:lstStyle/>
          <a:p>
            <a:r>
              <a:rPr lang="de-DE" dirty="0"/>
              <a:t>(A)</a:t>
            </a:r>
          </a:p>
        </p:txBody>
      </p:sp>
      <p:sp>
        <p:nvSpPr>
          <p:cNvPr id="15" name="Textfeld 14">
            <a:extLst>
              <a:ext uri="{FF2B5EF4-FFF2-40B4-BE49-F238E27FC236}">
                <a16:creationId xmlns:a16="http://schemas.microsoft.com/office/drawing/2014/main" id="{C7A1B2B3-2444-9EBF-E80C-406E5C82857F}"/>
              </a:ext>
            </a:extLst>
          </p:cNvPr>
          <p:cNvSpPr txBox="1"/>
          <p:nvPr/>
        </p:nvSpPr>
        <p:spPr>
          <a:xfrm>
            <a:off x="3203424" y="1718182"/>
            <a:ext cx="450764" cy="369332"/>
          </a:xfrm>
          <a:prstGeom prst="rect">
            <a:avLst/>
          </a:prstGeom>
          <a:noFill/>
        </p:spPr>
        <p:txBody>
          <a:bodyPr wrap="none" rtlCol="0">
            <a:spAutoFit/>
          </a:bodyPr>
          <a:lstStyle/>
          <a:p>
            <a:r>
              <a:rPr lang="de-DE" dirty="0"/>
              <a:t>(B)</a:t>
            </a:r>
          </a:p>
        </p:txBody>
      </p:sp>
      <p:sp>
        <p:nvSpPr>
          <p:cNvPr id="16" name="Textfeld 15">
            <a:extLst>
              <a:ext uri="{FF2B5EF4-FFF2-40B4-BE49-F238E27FC236}">
                <a16:creationId xmlns:a16="http://schemas.microsoft.com/office/drawing/2014/main" id="{5EC9962B-D2A3-170D-7BAD-4916FE7ACADE}"/>
              </a:ext>
            </a:extLst>
          </p:cNvPr>
          <p:cNvSpPr txBox="1"/>
          <p:nvPr/>
        </p:nvSpPr>
        <p:spPr>
          <a:xfrm>
            <a:off x="5956104" y="1718182"/>
            <a:ext cx="449162" cy="369332"/>
          </a:xfrm>
          <a:prstGeom prst="rect">
            <a:avLst/>
          </a:prstGeom>
          <a:noFill/>
        </p:spPr>
        <p:txBody>
          <a:bodyPr wrap="none" rtlCol="0">
            <a:spAutoFit/>
          </a:bodyPr>
          <a:lstStyle/>
          <a:p>
            <a:r>
              <a:rPr lang="de-DE" dirty="0"/>
              <a:t>(C)</a:t>
            </a:r>
          </a:p>
        </p:txBody>
      </p:sp>
      <p:pic>
        <p:nvPicPr>
          <p:cNvPr id="26" name="Grafik 25">
            <a:extLst>
              <a:ext uri="{FF2B5EF4-FFF2-40B4-BE49-F238E27FC236}">
                <a16:creationId xmlns:a16="http://schemas.microsoft.com/office/drawing/2014/main" id="{39E6CAB9-135C-305D-4F38-986AFA3DD17F}"/>
              </a:ext>
            </a:extLst>
          </p:cNvPr>
          <p:cNvPicPr>
            <a:picLocks noChangeAspect="1"/>
          </p:cNvPicPr>
          <p:nvPr/>
        </p:nvPicPr>
        <p:blipFill>
          <a:blip r:embed="rId5"/>
          <a:stretch>
            <a:fillRect/>
          </a:stretch>
        </p:blipFill>
        <p:spPr>
          <a:xfrm>
            <a:off x="6237729" y="1645866"/>
            <a:ext cx="2273205" cy="1769467"/>
          </a:xfrm>
          <a:prstGeom prst="rect">
            <a:avLst/>
          </a:prstGeom>
        </p:spPr>
      </p:pic>
      <p:sp>
        <p:nvSpPr>
          <p:cNvPr id="27" name="Textfeld 26">
            <a:extLst>
              <a:ext uri="{FF2B5EF4-FFF2-40B4-BE49-F238E27FC236}">
                <a16:creationId xmlns:a16="http://schemas.microsoft.com/office/drawing/2014/main" id="{B0CD3E85-1DDC-82DD-8D04-854CE18774A9}"/>
              </a:ext>
            </a:extLst>
          </p:cNvPr>
          <p:cNvSpPr txBox="1"/>
          <p:nvPr/>
        </p:nvSpPr>
        <p:spPr>
          <a:xfrm>
            <a:off x="1097976" y="3801238"/>
            <a:ext cx="1356220" cy="307777"/>
          </a:xfrm>
          <a:prstGeom prst="rect">
            <a:avLst/>
          </a:prstGeom>
          <a:noFill/>
        </p:spPr>
        <p:txBody>
          <a:bodyPr wrap="square" rtlCol="0">
            <a:spAutoFit/>
          </a:bodyPr>
          <a:lstStyle/>
          <a:p>
            <a:pPr algn="ctr"/>
            <a:r>
              <a:rPr lang="de-DE" sz="1400" dirty="0"/>
              <a:t>Dreieck</a:t>
            </a:r>
          </a:p>
        </p:txBody>
      </p:sp>
      <p:sp>
        <p:nvSpPr>
          <p:cNvPr id="28" name="Textfeld 27">
            <a:extLst>
              <a:ext uri="{FF2B5EF4-FFF2-40B4-BE49-F238E27FC236}">
                <a16:creationId xmlns:a16="http://schemas.microsoft.com/office/drawing/2014/main" id="{8A901A7A-E806-14B9-4BB0-913B77CFC795}"/>
              </a:ext>
            </a:extLst>
          </p:cNvPr>
          <p:cNvSpPr txBox="1"/>
          <p:nvPr/>
        </p:nvSpPr>
        <p:spPr>
          <a:xfrm>
            <a:off x="4000875" y="3815171"/>
            <a:ext cx="1356220" cy="307777"/>
          </a:xfrm>
          <a:prstGeom prst="rect">
            <a:avLst/>
          </a:prstGeom>
          <a:noFill/>
        </p:spPr>
        <p:txBody>
          <a:bodyPr wrap="square" rtlCol="0">
            <a:spAutoFit/>
          </a:bodyPr>
          <a:lstStyle/>
          <a:p>
            <a:pPr algn="ctr"/>
            <a:r>
              <a:rPr lang="de-DE" sz="1400" dirty="0"/>
              <a:t>Rechteck</a:t>
            </a:r>
          </a:p>
        </p:txBody>
      </p:sp>
      <p:sp>
        <p:nvSpPr>
          <p:cNvPr id="29" name="Textfeld 28">
            <a:extLst>
              <a:ext uri="{FF2B5EF4-FFF2-40B4-BE49-F238E27FC236}">
                <a16:creationId xmlns:a16="http://schemas.microsoft.com/office/drawing/2014/main" id="{CDCA4024-93A7-F816-3183-372DFE048F2B}"/>
              </a:ext>
            </a:extLst>
          </p:cNvPr>
          <p:cNvSpPr txBox="1"/>
          <p:nvPr/>
        </p:nvSpPr>
        <p:spPr>
          <a:xfrm>
            <a:off x="6795623" y="3828025"/>
            <a:ext cx="1356220" cy="307777"/>
          </a:xfrm>
          <a:prstGeom prst="rect">
            <a:avLst/>
          </a:prstGeom>
          <a:noFill/>
        </p:spPr>
        <p:txBody>
          <a:bodyPr wrap="square" rtlCol="0">
            <a:spAutoFit/>
          </a:bodyPr>
          <a:lstStyle/>
          <a:p>
            <a:pPr algn="ctr"/>
            <a:r>
              <a:rPr lang="de-DE" sz="1400" dirty="0"/>
              <a:t>Kreis</a:t>
            </a:r>
          </a:p>
        </p:txBody>
      </p:sp>
      <p:sp>
        <p:nvSpPr>
          <p:cNvPr id="30" name="Fußzeilenplatzhalter 5">
            <a:extLst>
              <a:ext uri="{FF2B5EF4-FFF2-40B4-BE49-F238E27FC236}">
                <a16:creationId xmlns:a16="http://schemas.microsoft.com/office/drawing/2014/main" id="{C476C967-F0BF-0352-6C8F-AA4C268E9513}"/>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3" name="Titel 3">
            <a:extLst>
              <a:ext uri="{FF2B5EF4-FFF2-40B4-BE49-F238E27FC236}">
                <a16:creationId xmlns:a16="http://schemas.microsoft.com/office/drawing/2014/main" id="{E8100104-0EE7-6C69-A671-FE7BD35589A4}"/>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3</a:t>
            </a:r>
          </a:p>
        </p:txBody>
      </p:sp>
    </p:spTree>
    <p:extLst>
      <p:ext uri="{BB962C8B-B14F-4D97-AF65-F5344CB8AC3E}">
        <p14:creationId xmlns:p14="http://schemas.microsoft.com/office/powerpoint/2010/main" val="71333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AE25C0-D438-240B-114E-3134CC160220}"/>
              </a:ext>
            </a:extLst>
          </p:cNvPr>
          <p:cNvSpPr>
            <a:spLocks noGrp="1"/>
          </p:cNvSpPr>
          <p:nvPr>
            <p:ph idx="1"/>
          </p:nvPr>
        </p:nvSpPr>
        <p:spPr/>
        <p:txBody>
          <a:bodyPr/>
          <a:lstStyle/>
          <a:p>
            <a:pPr marL="0" indent="0">
              <a:buNone/>
            </a:pPr>
            <a:r>
              <a:rPr lang="de-DE" sz="1600" b="1" dirty="0"/>
              <a:t>Aufgabe 1</a:t>
            </a:r>
          </a:p>
          <a:p>
            <a:pPr marL="0" indent="0">
              <a:buNone/>
            </a:pPr>
            <a:r>
              <a:rPr lang="de-DE" sz="1600" dirty="0"/>
              <a:t>a) Aus welchen Teilkörpern setzt sich der abgebildete Körper zusammen. Benenne sie.</a:t>
            </a:r>
          </a:p>
          <a:p>
            <a:pPr marL="0" indent="0">
              <a:buNone/>
            </a:pPr>
            <a:r>
              <a:rPr lang="de-DE" sz="1600" dirty="0"/>
              <a:t>b) Über den abgebildeten Turm ist bekannt, dass er insgesamt 30 m hoch ist und über einen Radius von 4 m verfügt. Der Dachboden des Turmes hat eine Höhe von 5 m. </a:t>
            </a:r>
          </a:p>
          <a:p>
            <a:pPr marL="0" indent="0">
              <a:buNone/>
            </a:pPr>
            <a:r>
              <a:rPr lang="de-DE" sz="1600" dirty="0"/>
              <a:t>Trage alle Maße an die passende Stelle der Skizze ein.</a:t>
            </a:r>
          </a:p>
          <a:p>
            <a:endParaRPr lang="de-DE" sz="1600" dirty="0"/>
          </a:p>
        </p:txBody>
      </p:sp>
      <p:sp>
        <p:nvSpPr>
          <p:cNvPr id="3" name="Textplatzhalter 2">
            <a:extLst>
              <a:ext uri="{FF2B5EF4-FFF2-40B4-BE49-F238E27FC236}">
                <a16:creationId xmlns:a16="http://schemas.microsoft.com/office/drawing/2014/main" id="{4773D993-CADE-6077-452A-A11163F0DE21}"/>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E4D83C7D-2DC8-E841-A9CA-E6103D87EB9A}"/>
              </a:ext>
            </a:extLst>
          </p:cNvPr>
          <p:cNvSpPr>
            <a:spLocks noGrp="1"/>
          </p:cNvSpPr>
          <p:nvPr>
            <p:ph type="title"/>
          </p:nvPr>
        </p:nvSpPr>
        <p:spPr/>
        <p:txBody>
          <a:bodyPr>
            <a:normAutofit/>
          </a:bodyPr>
          <a:lstStyle/>
          <a:p>
            <a:r>
              <a:rPr lang="de-DE" dirty="0"/>
              <a:t>zusammengesetzte Körper</a:t>
            </a:r>
          </a:p>
        </p:txBody>
      </p:sp>
      <p:sp>
        <p:nvSpPr>
          <p:cNvPr id="6" name="Rechteck 5">
            <a:extLst>
              <a:ext uri="{FF2B5EF4-FFF2-40B4-BE49-F238E27FC236}">
                <a16:creationId xmlns:a16="http://schemas.microsoft.com/office/drawing/2014/main" id="{5256DEDD-B287-8014-B154-71912AF95D4F}"/>
              </a:ext>
            </a:extLst>
          </p:cNvPr>
          <p:cNvSpPr/>
          <p:nvPr/>
        </p:nvSpPr>
        <p:spPr>
          <a:xfrm>
            <a:off x="5499872" y="2853769"/>
            <a:ext cx="1202180" cy="3600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104ED44-8288-E23B-FE7D-5C6D423194BA}"/>
              </a:ext>
            </a:extLst>
          </p:cNvPr>
          <p:cNvSpPr/>
          <p:nvPr/>
        </p:nvSpPr>
        <p:spPr>
          <a:xfrm>
            <a:off x="5499872" y="3878046"/>
            <a:ext cx="1202180" cy="3600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 553">
            <a:extLst>
              <a:ext uri="{FF2B5EF4-FFF2-40B4-BE49-F238E27FC236}">
                <a16:creationId xmlns:a16="http://schemas.microsoft.com/office/drawing/2014/main" id="{DFF67EBB-2E4B-11F7-A4E3-AC94C0DD87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9224" y="2276872"/>
            <a:ext cx="1713850" cy="2936557"/>
          </a:xfrm>
          <a:prstGeom prst="rect">
            <a:avLst/>
          </a:prstGeom>
          <a:noFill/>
          <a:ln>
            <a:noFill/>
          </a:ln>
        </p:spPr>
      </p:pic>
      <p:sp>
        <p:nvSpPr>
          <p:cNvPr id="15" name="Fußzeilenplatzhalter 5">
            <a:extLst>
              <a:ext uri="{FF2B5EF4-FFF2-40B4-BE49-F238E27FC236}">
                <a16:creationId xmlns:a16="http://schemas.microsoft.com/office/drawing/2014/main" id="{90B3D7D2-B538-589A-2956-883A37E9B757}"/>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7" name="Titel 3">
            <a:extLst>
              <a:ext uri="{FF2B5EF4-FFF2-40B4-BE49-F238E27FC236}">
                <a16:creationId xmlns:a16="http://schemas.microsoft.com/office/drawing/2014/main" id="{C47772D4-CF1D-B7CC-8EFC-691270D5DE35}"/>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4</a:t>
            </a:r>
          </a:p>
        </p:txBody>
      </p:sp>
    </p:spTree>
    <p:extLst>
      <p:ext uri="{BB962C8B-B14F-4D97-AF65-F5344CB8AC3E}">
        <p14:creationId xmlns:p14="http://schemas.microsoft.com/office/powerpoint/2010/main" val="341113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6AE25C0-D438-240B-114E-3134CC160220}"/>
              </a:ext>
            </a:extLst>
          </p:cNvPr>
          <p:cNvSpPr>
            <a:spLocks noGrp="1"/>
          </p:cNvSpPr>
          <p:nvPr>
            <p:ph idx="1"/>
          </p:nvPr>
        </p:nvSpPr>
        <p:spPr>
          <a:xfrm>
            <a:off x="84070" y="1035659"/>
            <a:ext cx="9189410" cy="5192120"/>
          </a:xfrm>
        </p:spPr>
        <p:txBody>
          <a:bodyPr/>
          <a:lstStyle/>
          <a:p>
            <a:pPr marL="0" indent="0">
              <a:buNone/>
            </a:pPr>
            <a:r>
              <a:rPr lang="de-DE" sz="1600" b="1" dirty="0"/>
              <a:t>Aufgabe 1</a:t>
            </a:r>
          </a:p>
          <a:p>
            <a:pPr marL="0" indent="0">
              <a:buNone/>
            </a:pPr>
            <a:r>
              <a:rPr lang="de-DE" sz="1600" dirty="0"/>
              <a:t>a) Aus welchen Teilkörpern setzt sich der abgebildete Körper zusammen. Benenne sie.</a:t>
            </a:r>
          </a:p>
          <a:p>
            <a:pPr marL="0" indent="0">
              <a:buNone/>
            </a:pPr>
            <a:r>
              <a:rPr lang="de-DE" sz="1600" dirty="0"/>
              <a:t>b) Über den abgebildeten Turm ist bekannt, dass er insgesamt 30 m hoch ist und über einen Radius von 4 m verfügt. Der Dachboden des Turmes hat eine Höhe von 5m. </a:t>
            </a:r>
          </a:p>
          <a:p>
            <a:pPr marL="0" indent="0">
              <a:buNone/>
            </a:pPr>
            <a:r>
              <a:rPr lang="de-DE" sz="1600" dirty="0"/>
              <a:t>Trage alle Maße an die passende Stelle der Skizze ein.</a:t>
            </a:r>
          </a:p>
          <a:p>
            <a:endParaRPr lang="de-DE" dirty="0"/>
          </a:p>
        </p:txBody>
      </p:sp>
      <p:pic>
        <p:nvPicPr>
          <p:cNvPr id="8" name="Bild 553">
            <a:extLst>
              <a:ext uri="{FF2B5EF4-FFF2-40B4-BE49-F238E27FC236}">
                <a16:creationId xmlns:a16="http://schemas.microsoft.com/office/drawing/2014/main" id="{2026F91C-535E-94E0-FD75-C7E6C8E78F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0958" y="2325892"/>
            <a:ext cx="1734400" cy="2971768"/>
          </a:xfrm>
          <a:prstGeom prst="rect">
            <a:avLst/>
          </a:prstGeom>
          <a:noFill/>
          <a:ln>
            <a:noFill/>
          </a:ln>
        </p:spPr>
      </p:pic>
      <p:sp>
        <p:nvSpPr>
          <p:cNvPr id="3" name="Textplatzhalter 2">
            <a:extLst>
              <a:ext uri="{FF2B5EF4-FFF2-40B4-BE49-F238E27FC236}">
                <a16:creationId xmlns:a16="http://schemas.microsoft.com/office/drawing/2014/main" id="{4773D993-CADE-6077-452A-A11163F0DE21}"/>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E4D83C7D-2DC8-E841-A9CA-E6103D87EB9A}"/>
              </a:ext>
            </a:extLst>
          </p:cNvPr>
          <p:cNvSpPr>
            <a:spLocks noGrp="1"/>
          </p:cNvSpPr>
          <p:nvPr>
            <p:ph type="title"/>
          </p:nvPr>
        </p:nvSpPr>
        <p:spPr/>
        <p:txBody>
          <a:bodyPr>
            <a:normAutofit/>
          </a:bodyPr>
          <a:lstStyle/>
          <a:p>
            <a:r>
              <a:rPr lang="de-DE" dirty="0"/>
              <a:t>Lösung</a:t>
            </a:r>
          </a:p>
        </p:txBody>
      </p:sp>
      <p:sp>
        <p:nvSpPr>
          <p:cNvPr id="10" name="Textfeld 9">
            <a:extLst>
              <a:ext uri="{FF2B5EF4-FFF2-40B4-BE49-F238E27FC236}">
                <a16:creationId xmlns:a16="http://schemas.microsoft.com/office/drawing/2014/main" id="{C20978F3-CB69-50CC-E7D2-4A4BA6F782CF}"/>
              </a:ext>
            </a:extLst>
          </p:cNvPr>
          <p:cNvSpPr txBox="1"/>
          <p:nvPr/>
        </p:nvSpPr>
        <p:spPr>
          <a:xfrm>
            <a:off x="5241032" y="2924944"/>
            <a:ext cx="1058164" cy="338554"/>
          </a:xfrm>
          <a:prstGeom prst="rect">
            <a:avLst/>
          </a:prstGeom>
          <a:noFill/>
        </p:spPr>
        <p:txBody>
          <a:bodyPr wrap="square" rtlCol="0">
            <a:spAutoFit/>
          </a:bodyPr>
          <a:lstStyle/>
          <a:p>
            <a:r>
              <a:rPr lang="de-DE" sz="1600" dirty="0"/>
              <a:t>Kegel</a:t>
            </a:r>
          </a:p>
        </p:txBody>
      </p:sp>
      <p:sp>
        <p:nvSpPr>
          <p:cNvPr id="11" name="Textfeld 10">
            <a:extLst>
              <a:ext uri="{FF2B5EF4-FFF2-40B4-BE49-F238E27FC236}">
                <a16:creationId xmlns:a16="http://schemas.microsoft.com/office/drawing/2014/main" id="{9E8F1383-5D03-165C-3C70-1E372CD04FB3}"/>
              </a:ext>
            </a:extLst>
          </p:cNvPr>
          <p:cNvSpPr txBox="1"/>
          <p:nvPr/>
        </p:nvSpPr>
        <p:spPr>
          <a:xfrm>
            <a:off x="5241032" y="3790896"/>
            <a:ext cx="1058164" cy="338554"/>
          </a:xfrm>
          <a:prstGeom prst="rect">
            <a:avLst/>
          </a:prstGeom>
          <a:noFill/>
        </p:spPr>
        <p:txBody>
          <a:bodyPr wrap="square" rtlCol="0">
            <a:spAutoFit/>
          </a:bodyPr>
          <a:lstStyle/>
          <a:p>
            <a:r>
              <a:rPr lang="de-DE" sz="1600" dirty="0"/>
              <a:t>Zylinder</a:t>
            </a:r>
            <a:endParaRPr lang="de-DE" dirty="0"/>
          </a:p>
        </p:txBody>
      </p:sp>
      <p:sp>
        <p:nvSpPr>
          <p:cNvPr id="12" name="Textfeld 11">
            <a:extLst>
              <a:ext uri="{FF2B5EF4-FFF2-40B4-BE49-F238E27FC236}">
                <a16:creationId xmlns:a16="http://schemas.microsoft.com/office/drawing/2014/main" id="{0DFAD3A2-EFA9-933D-DD85-76E3283D7CF2}"/>
              </a:ext>
            </a:extLst>
          </p:cNvPr>
          <p:cNvSpPr txBox="1"/>
          <p:nvPr/>
        </p:nvSpPr>
        <p:spPr>
          <a:xfrm>
            <a:off x="7905328" y="4007346"/>
            <a:ext cx="1058164" cy="307777"/>
          </a:xfrm>
          <a:prstGeom prst="rect">
            <a:avLst/>
          </a:prstGeom>
          <a:noFill/>
        </p:spPr>
        <p:txBody>
          <a:bodyPr wrap="square" rtlCol="0">
            <a:spAutoFit/>
          </a:bodyPr>
          <a:lstStyle/>
          <a:p>
            <a:r>
              <a:rPr lang="de-DE" sz="1400" dirty="0"/>
              <a:t>h = 30 m</a:t>
            </a:r>
          </a:p>
        </p:txBody>
      </p:sp>
      <p:sp>
        <p:nvSpPr>
          <p:cNvPr id="13" name="Textfeld 12">
            <a:extLst>
              <a:ext uri="{FF2B5EF4-FFF2-40B4-BE49-F238E27FC236}">
                <a16:creationId xmlns:a16="http://schemas.microsoft.com/office/drawing/2014/main" id="{36AA310D-D200-D755-3DF7-666B626DED87}"/>
              </a:ext>
            </a:extLst>
          </p:cNvPr>
          <p:cNvSpPr txBox="1"/>
          <p:nvPr/>
        </p:nvSpPr>
        <p:spPr>
          <a:xfrm>
            <a:off x="7047194" y="3254671"/>
            <a:ext cx="1058164" cy="307777"/>
          </a:xfrm>
          <a:prstGeom prst="rect">
            <a:avLst/>
          </a:prstGeom>
          <a:noFill/>
        </p:spPr>
        <p:txBody>
          <a:bodyPr wrap="square" rtlCol="0">
            <a:spAutoFit/>
          </a:bodyPr>
          <a:lstStyle/>
          <a:p>
            <a:r>
              <a:rPr lang="de-DE" sz="1400" dirty="0"/>
              <a:t>r = 4 m</a:t>
            </a:r>
          </a:p>
        </p:txBody>
      </p:sp>
      <p:sp>
        <p:nvSpPr>
          <p:cNvPr id="14" name="Textfeld 13">
            <a:extLst>
              <a:ext uri="{FF2B5EF4-FFF2-40B4-BE49-F238E27FC236}">
                <a16:creationId xmlns:a16="http://schemas.microsoft.com/office/drawing/2014/main" id="{20224E3C-8A43-64A4-C2B7-C88FC8D98198}"/>
              </a:ext>
            </a:extLst>
          </p:cNvPr>
          <p:cNvSpPr txBox="1"/>
          <p:nvPr/>
        </p:nvSpPr>
        <p:spPr>
          <a:xfrm>
            <a:off x="7209973" y="3023557"/>
            <a:ext cx="1058164" cy="307777"/>
          </a:xfrm>
          <a:prstGeom prst="rect">
            <a:avLst/>
          </a:prstGeom>
          <a:noFill/>
        </p:spPr>
        <p:txBody>
          <a:bodyPr wrap="square" rtlCol="0">
            <a:spAutoFit/>
          </a:bodyPr>
          <a:lstStyle/>
          <a:p>
            <a:r>
              <a:rPr lang="de-DE" sz="1400" dirty="0"/>
              <a:t>h = 5 m</a:t>
            </a:r>
          </a:p>
        </p:txBody>
      </p:sp>
      <p:cxnSp>
        <p:nvCxnSpPr>
          <p:cNvPr id="16" name="Gerader Verbinder 15">
            <a:extLst>
              <a:ext uri="{FF2B5EF4-FFF2-40B4-BE49-F238E27FC236}">
                <a16:creationId xmlns:a16="http://schemas.microsoft.com/office/drawing/2014/main" id="{AD2B4C12-D428-40C2-6691-E6D0C1EF3D7C}"/>
              </a:ext>
            </a:extLst>
          </p:cNvPr>
          <p:cNvCxnSpPr>
            <a:cxnSpLocks/>
          </p:cNvCxnSpPr>
          <p:nvPr/>
        </p:nvCxnSpPr>
        <p:spPr>
          <a:xfrm>
            <a:off x="7259306" y="2574196"/>
            <a:ext cx="3366" cy="720080"/>
          </a:xfrm>
          <a:prstGeom prst="line">
            <a:avLst/>
          </a:prstGeom>
          <a:ln w="15875"/>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212A7D29-5139-4878-4A34-95ABFBE138FD}"/>
              </a:ext>
            </a:extLst>
          </p:cNvPr>
          <p:cNvCxnSpPr>
            <a:cxnSpLocks/>
          </p:cNvCxnSpPr>
          <p:nvPr/>
        </p:nvCxnSpPr>
        <p:spPr>
          <a:xfrm flipV="1">
            <a:off x="6914156" y="3294276"/>
            <a:ext cx="328210" cy="175592"/>
          </a:xfrm>
          <a:prstGeom prst="line">
            <a:avLst/>
          </a:prstGeom>
          <a:ln w="15875"/>
        </p:spPr>
        <p:style>
          <a:lnRef idx="1">
            <a:schemeClr val="dk1"/>
          </a:lnRef>
          <a:fillRef idx="0">
            <a:schemeClr val="dk1"/>
          </a:fillRef>
          <a:effectRef idx="0">
            <a:schemeClr val="dk1"/>
          </a:effectRef>
          <a:fontRef idx="minor">
            <a:schemeClr val="tx1"/>
          </a:fontRef>
        </p:style>
      </p:cxnSp>
      <p:sp>
        <p:nvSpPr>
          <p:cNvPr id="23" name="Textfeld 22">
            <a:extLst>
              <a:ext uri="{FF2B5EF4-FFF2-40B4-BE49-F238E27FC236}">
                <a16:creationId xmlns:a16="http://schemas.microsoft.com/office/drawing/2014/main" id="{1598DEBA-4FC9-DACE-E2C9-E7407BA764C7}"/>
              </a:ext>
            </a:extLst>
          </p:cNvPr>
          <p:cNvSpPr txBox="1"/>
          <p:nvPr/>
        </p:nvSpPr>
        <p:spPr>
          <a:xfrm>
            <a:off x="7126268" y="3128060"/>
            <a:ext cx="266076" cy="276999"/>
          </a:xfrm>
          <a:prstGeom prst="rect">
            <a:avLst/>
          </a:prstGeom>
          <a:noFill/>
        </p:spPr>
        <p:txBody>
          <a:bodyPr wrap="square" rtlCol="0">
            <a:spAutoFit/>
          </a:bodyPr>
          <a:lstStyle/>
          <a:p>
            <a:r>
              <a:rPr lang="de-DE" sz="1200" dirty="0"/>
              <a:t>x</a:t>
            </a:r>
          </a:p>
        </p:txBody>
      </p:sp>
      <p:sp>
        <p:nvSpPr>
          <p:cNvPr id="24" name="Fußzeilenplatzhalter 5">
            <a:extLst>
              <a:ext uri="{FF2B5EF4-FFF2-40B4-BE49-F238E27FC236}">
                <a16:creationId xmlns:a16="http://schemas.microsoft.com/office/drawing/2014/main" id="{9D0644DD-812B-02ED-6FBA-7600027DDED7}"/>
              </a:ext>
            </a:extLst>
          </p:cNvPr>
          <p:cNvSpPr>
            <a:spLocks noGrp="1"/>
          </p:cNvSpPr>
          <p:nvPr>
            <p:ph type="ftr" sz="quarter" idx="10"/>
          </p:nvPr>
        </p:nvSpPr>
        <p:spPr>
          <a:xfrm>
            <a:off x="7833320" y="5930157"/>
            <a:ext cx="1363946" cy="246221"/>
          </a:xfrm>
        </p:spPr>
        <p:txBody>
          <a:bodyPr/>
          <a:lstStyle/>
          <a:p>
            <a:pPr algn="r" defTabSz="957861"/>
            <a:r>
              <a:rPr lang="de-DE" dirty="0">
                <a:solidFill>
                  <a:prstClr val="black">
                    <a:tint val="75000"/>
                  </a:prstClr>
                </a:solidFill>
              </a:rPr>
              <a:t>Körperberechnungen</a:t>
            </a:r>
          </a:p>
        </p:txBody>
      </p:sp>
      <p:sp>
        <p:nvSpPr>
          <p:cNvPr id="20" name="Titel 3">
            <a:extLst>
              <a:ext uri="{FF2B5EF4-FFF2-40B4-BE49-F238E27FC236}">
                <a16:creationId xmlns:a16="http://schemas.microsoft.com/office/drawing/2014/main" id="{CD22B810-AEA1-EE89-DCFA-914A1345E30B}"/>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4</a:t>
            </a:r>
          </a:p>
        </p:txBody>
      </p:sp>
    </p:spTree>
    <p:extLst>
      <p:ext uri="{BB962C8B-B14F-4D97-AF65-F5344CB8AC3E}">
        <p14:creationId xmlns:p14="http://schemas.microsoft.com/office/powerpoint/2010/main" val="357379565"/>
      </p:ext>
    </p:extLst>
  </p:cSld>
  <p:clrMapOvr>
    <a:masterClrMapping/>
  </p:clrMapOvr>
</p:sld>
</file>

<file path=ppt/theme/theme1.xml><?xml version="1.0" encoding="utf-8"?>
<a:theme xmlns:a="http://schemas.openxmlformats.org/drawingml/2006/main" name="Larissa">
  <a:themeElements>
    <a:clrScheme name="Office - mit Ampel">
      <a:dk1>
        <a:sysClr val="windowText" lastClr="000000"/>
      </a:dk1>
      <a:lt1>
        <a:sysClr val="window" lastClr="FFFFFF"/>
      </a:lt1>
      <a:dk2>
        <a:srgbClr val="1F497D"/>
      </a:dk2>
      <a:lt2>
        <a:srgbClr val="EEECE1"/>
      </a:lt2>
      <a:accent1>
        <a:srgbClr val="4F81BD"/>
      </a:accent1>
      <a:accent2>
        <a:srgbClr val="C0504D"/>
      </a:accent2>
      <a:accent3>
        <a:srgbClr val="9BBB59"/>
      </a:accent3>
      <a:accent4>
        <a:srgbClr val="C00000"/>
      </a:accent4>
      <a:accent5>
        <a:srgbClr val="FFC000"/>
      </a:accent5>
      <a:accent6>
        <a:srgbClr val="00B050"/>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FCB8DAA-FA8A-4BB7-8016-6F6AC9E40006}">
  <we:reference id="wa104379791" version="1.0.0.0" store="de-DE" storeType="OMEX"/>
  <we:alternateReferences>
    <we:reference id="wa104379791" version="1.0.0.0" store="wa10437979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ABAFF2F-0E9B-462E-AF33-A0ACE0F1E0C2}">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7506</Words>
  <Application>Microsoft Office PowerPoint</Application>
  <PresentationFormat>A4-Papier (210 x 297 mm)</PresentationFormat>
  <Paragraphs>1063</Paragraphs>
  <Slides>54</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Arial</vt:lpstr>
      <vt:lpstr>Calibri</vt:lpstr>
      <vt:lpstr>Cambria Math</vt:lpstr>
      <vt:lpstr>Times New Roman</vt:lpstr>
      <vt:lpstr>Wingdings</vt:lpstr>
      <vt:lpstr>Larissa</vt:lpstr>
      <vt:lpstr>PowerPoint-Präsentation</vt:lpstr>
      <vt:lpstr>Körper erkennen</vt:lpstr>
      <vt:lpstr>PowerPoint-Präsentation</vt:lpstr>
      <vt:lpstr>Körpernetze</vt:lpstr>
      <vt:lpstr>PowerPoint-Präsentation</vt:lpstr>
      <vt:lpstr>Grundfläche, Mantelfläche, Höhe</vt:lpstr>
      <vt:lpstr>PowerPoint-Präsentation</vt:lpstr>
      <vt:lpstr>zusammengesetzte Körper</vt:lpstr>
      <vt:lpstr>Lösung</vt:lpstr>
      <vt:lpstr>Berechnung von Grundflächen</vt:lpstr>
      <vt:lpstr>Lösung</vt:lpstr>
      <vt:lpstr>Schrägbilder und Netze</vt:lpstr>
      <vt:lpstr>PowerPoint-Präsentation</vt:lpstr>
      <vt:lpstr>Schrägbilder und Netze</vt:lpstr>
      <vt:lpstr>Lösung</vt:lpstr>
      <vt:lpstr>Quader - Oberfläche und Volumen</vt:lpstr>
      <vt:lpstr>Lösung</vt:lpstr>
      <vt:lpstr>Prismen - Oberfläche und Volumen</vt:lpstr>
      <vt:lpstr>Lösung</vt:lpstr>
      <vt:lpstr>Zylinder - Oberfläche und Volumen</vt:lpstr>
      <vt:lpstr>PowerPoint-Präsentation</vt:lpstr>
      <vt:lpstr>Pyramide - Oberfläche und Volumen </vt:lpstr>
      <vt:lpstr>PowerPoint-Präsentation</vt:lpstr>
      <vt:lpstr>Kegel - Oberfläche und Volumen</vt:lpstr>
      <vt:lpstr>PowerPoint-Präsentation</vt:lpstr>
      <vt:lpstr>Kugel - Oberfläche und Volumen</vt:lpstr>
      <vt:lpstr>PowerPoint-Präsentation</vt:lpstr>
      <vt:lpstr>Zusammengesetzter Körper</vt:lpstr>
      <vt:lpstr>PowerPoint-Präsentation</vt:lpstr>
      <vt:lpstr>ausgehöhlter Körper</vt:lpstr>
      <vt:lpstr>PowerPoint-Präsentation</vt:lpstr>
      <vt:lpstr>Volumina und Oberfläche</vt:lpstr>
      <vt:lpstr>PowerPoint-Präsentation</vt:lpstr>
      <vt:lpstr>Seitenlängen in Körpern</vt:lpstr>
      <vt:lpstr>PowerPoint-Präsentation</vt:lpstr>
      <vt:lpstr>Anwendungsaufgabe zu Körpern</vt:lpstr>
      <vt:lpstr>PowerPoint-Präsentation</vt:lpstr>
      <vt:lpstr>Zusammengesetzte Körper</vt:lpstr>
      <vt:lpstr>PowerPoint-Präsentation</vt:lpstr>
      <vt:lpstr>Umkehraufgaben</vt:lpstr>
      <vt:lpstr>PowerPoint-Präsentation</vt:lpstr>
      <vt:lpstr>Prüfungsaufgabe</vt:lpstr>
      <vt:lpstr>Lösung</vt:lpstr>
      <vt:lpstr>Sammlung der Hilfeknöpfe</vt:lpstr>
      <vt:lpstr>Einheiten umrechnen</vt:lpstr>
      <vt:lpstr>Grundflächenberechnung</vt:lpstr>
      <vt:lpstr>Volumen – Quader und Pyramide</vt:lpstr>
      <vt:lpstr>Volumen – Prisma und Zylinder</vt:lpstr>
      <vt:lpstr>Körpernetze vervollständigen</vt:lpstr>
      <vt:lpstr>Oberflächenberechnung</vt:lpstr>
      <vt:lpstr>Mantelfläche</vt:lpstr>
      <vt:lpstr>Mantelfläche bei Prismen</vt:lpstr>
      <vt:lpstr>Zusammengesetzte Körper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Jan-Martin Klinge;Alexander Roppelt</dc:creator>
  <cp:lastModifiedBy>Frank, Kathrin</cp:lastModifiedBy>
  <cp:revision>518</cp:revision>
  <cp:lastPrinted>2023-10-05T14:44:39Z</cp:lastPrinted>
  <dcterms:modified xsi:type="dcterms:W3CDTF">2024-04-11T07:24:54Z</dcterms:modified>
</cp:coreProperties>
</file>