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53" r:id="rId2"/>
    <p:sldId id="634" r:id="rId3"/>
    <p:sldId id="639" r:id="rId4"/>
    <p:sldId id="636" r:id="rId5"/>
    <p:sldId id="638" r:id="rId6"/>
    <p:sldId id="632" r:id="rId7"/>
    <p:sldId id="633" r:id="rId8"/>
    <p:sldId id="640" r:id="rId9"/>
    <p:sldId id="641" r:id="rId10"/>
    <p:sldId id="642" r:id="rId11"/>
    <p:sldId id="643" r:id="rId12"/>
    <p:sldId id="603" r:id="rId13"/>
    <p:sldId id="606" r:id="rId14"/>
    <p:sldId id="644" r:id="rId15"/>
    <p:sldId id="645" r:id="rId16"/>
    <p:sldId id="604" r:id="rId17"/>
    <p:sldId id="607" r:id="rId18"/>
    <p:sldId id="610" r:id="rId19"/>
    <p:sldId id="611" r:id="rId20"/>
    <p:sldId id="609" r:id="rId21"/>
    <p:sldId id="612" r:id="rId22"/>
    <p:sldId id="596" r:id="rId23"/>
    <p:sldId id="614" r:id="rId24"/>
    <p:sldId id="613" r:id="rId25"/>
    <p:sldId id="615" r:id="rId26"/>
    <p:sldId id="621" r:id="rId27"/>
    <p:sldId id="622" r:id="rId28"/>
    <p:sldId id="627" r:id="rId29"/>
    <p:sldId id="628" r:id="rId30"/>
    <p:sldId id="646" r:id="rId31"/>
    <p:sldId id="647" r:id="rId32"/>
    <p:sldId id="560" r:id="rId33"/>
    <p:sldId id="586" r:id="rId34"/>
    <p:sldId id="590" r:id="rId35"/>
    <p:sldId id="583" r:id="rId36"/>
    <p:sldId id="587" r:id="rId37"/>
    <p:sldId id="706" r:id="rId38"/>
    <p:sldId id="589" r:id="rId39"/>
    <p:sldId id="708" r:id="rId40"/>
    <p:sldId id="709" r:id="rId41"/>
    <p:sldId id="710" r:id="rId42"/>
    <p:sldId id="601" r:id="rId43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727637-AA62-4101-FE72-774BE4B06D4E}" name="Christian Weber" initials="CW" userId="S::Weber@kurt-schwitters.schule::696a8afe-c62b-4581-9990-e0f63e869ae7" providerId="AD"/>
  <p188:author id="{B0910678-6CDF-C98A-BD31-7D5ABD3FE797}" name="Claudia Borkowski" initials="CB" userId="490ab989709b96a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CCECFF"/>
    <a:srgbClr val="F41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363" autoAdjust="0"/>
    <p:restoredTop sz="96679" autoAdjust="0"/>
  </p:normalViewPr>
  <p:slideViewPr>
    <p:cSldViewPr>
      <p:cViewPr varScale="1">
        <p:scale>
          <a:sx n="117" d="100"/>
          <a:sy n="117" d="100"/>
        </p:scale>
        <p:origin x="594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30" d="100"/>
        <a:sy n="130" d="100"/>
      </p:scale>
      <p:origin x="0" y="-8592"/>
    </p:cViewPr>
  </p:sorterViewPr>
  <p:notesViewPr>
    <p:cSldViewPr>
      <p:cViewPr varScale="1">
        <p:scale>
          <a:sx n="65" d="100"/>
          <a:sy n="65" d="100"/>
        </p:scale>
        <p:origin x="198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8C84813-2FC7-5020-146E-4E4C87BC0C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1491E6-237F-F955-C718-02476FBFEB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C6137-F146-4EF0-97B6-092541DE6183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095B94-A591-9265-C812-C405E94D00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782CFD-C638-DC52-B13D-FF01B60A3D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83304-7D7D-4A19-A4AC-C610067E2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807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6BF42-5A30-43BF-968B-3C68C0F2861F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18B0-E496-4198-9A81-8AC64AF6E3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56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18B0-E496-4198-9A81-8AC64AF6E3E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4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18B0-E496-4198-9A81-8AC64AF6E3EF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67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bildungsserver.berlin-brandenburg.de/i-mint-akademi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legalcode.de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on - Beginner">
    <p:bg>
      <p:bgPr>
        <a:solidFill>
          <a:schemeClr val="accent6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92120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6735" y="53679"/>
            <a:ext cx="6691522" cy="85010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AC0A4B-15EE-649C-454F-162FA23812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233363" y="6419716"/>
            <a:ext cx="4719637" cy="2159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0" bIns="0">
            <a:noAutofit/>
          </a:bodyPr>
          <a:lstStyle>
            <a:lvl1pPr marL="0" indent="0" algn="r">
              <a:buFontTx/>
              <a:buNone/>
              <a:defRPr sz="800"/>
            </a:lvl1pPr>
            <a:lvl2pPr marL="157868" indent="0">
              <a:buFontTx/>
              <a:buNone/>
              <a:defRPr sz="800"/>
            </a:lvl2pPr>
            <a:lvl3pPr marL="674934" indent="0">
              <a:buFontTx/>
              <a:buNone/>
              <a:defRPr sz="800"/>
            </a:lvl3pPr>
            <a:lvl4pPr marL="1132134" indent="0">
              <a:buFontTx/>
              <a:buNone/>
              <a:defRPr sz="800"/>
            </a:lvl4pPr>
            <a:lvl5pPr marL="1589334" indent="0">
              <a:buFontTx/>
              <a:buNone/>
              <a:defRPr sz="800"/>
            </a:lvl5pPr>
          </a:lstStyle>
          <a:p>
            <a:pPr lvl="0"/>
            <a:r>
              <a:rPr lang="de-DE" dirty="0"/>
              <a:t>Kurze Lösungen können hier eingegeben werden.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4CB5EDCF-9EA6-EF07-65ED-591E7275B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FA198882-6D29-76C4-05D9-3148B5081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183D2F94-0CF3-E8AF-6346-4D7B596A3D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4340EC8-96D9-6932-4BDD-D1ADA51B0B53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3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l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BFD6D-D376-BF61-8004-9AA156E25C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EE7F8B-508C-77E7-4455-614A673C75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DE"/>
              <a:t>Geometrie – ebene Figuren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899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EE7F8B-508C-77E7-4455-614A673C75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DE"/>
              <a:t>Geometrie – ebene Figuren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28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204" y="2312235"/>
            <a:ext cx="5895876" cy="1356360"/>
          </a:xfrm>
        </p:spPr>
        <p:txBody>
          <a:bodyPr anchor="b"/>
          <a:lstStyle>
            <a:lvl1pPr algn="l">
              <a:defRPr sz="2925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614" y="3827504"/>
            <a:ext cx="5895876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463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1" name="Ellipse 10"/>
          <p:cNvSpPr/>
          <p:nvPr userDrawn="1"/>
        </p:nvSpPr>
        <p:spPr>
          <a:xfrm>
            <a:off x="5971312" y="0"/>
            <a:ext cx="1579500" cy="1944000"/>
          </a:xfrm>
          <a:prstGeom prst="ellipse">
            <a:avLst/>
          </a:prstGeom>
          <a:solidFill>
            <a:srgbClr val="4F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38"/>
          </a:p>
        </p:txBody>
      </p:sp>
      <p:sp>
        <p:nvSpPr>
          <p:cNvPr id="14" name="Kreis 13"/>
          <p:cNvSpPr/>
          <p:nvPr userDrawn="1"/>
        </p:nvSpPr>
        <p:spPr>
          <a:xfrm rot="5400000">
            <a:off x="8941031" y="182250"/>
            <a:ext cx="1944000" cy="1579500"/>
          </a:xfrm>
          <a:prstGeom prst="pie">
            <a:avLst>
              <a:gd name="adj1" fmla="val 0"/>
              <a:gd name="adj2" fmla="val 108000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38">
              <a:solidFill>
                <a:schemeClr val="tx1"/>
              </a:solidFill>
            </a:endParaRPr>
          </a:p>
        </p:txBody>
      </p:sp>
      <p:sp>
        <p:nvSpPr>
          <p:cNvPr id="15" name="Kreis 14"/>
          <p:cNvSpPr/>
          <p:nvPr userDrawn="1"/>
        </p:nvSpPr>
        <p:spPr>
          <a:xfrm rot="5400000">
            <a:off x="8151281" y="182250"/>
            <a:ext cx="1944000" cy="1579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38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 rot="16200000">
            <a:off x="6571781" y="182250"/>
            <a:ext cx="1944000" cy="1579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38">
              <a:solidFill>
                <a:schemeClr val="tx1"/>
              </a:solidFill>
            </a:endParaRP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88" y="663869"/>
            <a:ext cx="2995799" cy="61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2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on - Könner">
    <p:bg>
      <p:bgPr>
        <a:solidFill>
          <a:schemeClr val="accent5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" y="1044000"/>
            <a:ext cx="9203968" cy="5191200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6735" y="53679"/>
            <a:ext cx="6692033" cy="850103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E289B4-AC0A-0AD7-4058-C2DDB1532F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233363" y="6419716"/>
            <a:ext cx="4719637" cy="2159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0" bIns="0">
            <a:noAutofit/>
          </a:bodyPr>
          <a:lstStyle>
            <a:lvl1pPr marL="0" indent="0" algn="r">
              <a:buFontTx/>
              <a:buNone/>
              <a:defRPr sz="800"/>
            </a:lvl1pPr>
            <a:lvl2pPr marL="157868" indent="0">
              <a:buFontTx/>
              <a:buNone/>
              <a:defRPr sz="800"/>
            </a:lvl2pPr>
            <a:lvl3pPr marL="674934" indent="0">
              <a:buFontTx/>
              <a:buNone/>
              <a:defRPr sz="800"/>
            </a:lvl3pPr>
            <a:lvl4pPr marL="1132134" indent="0">
              <a:buFontTx/>
              <a:buNone/>
              <a:defRPr sz="800"/>
            </a:lvl4pPr>
            <a:lvl5pPr marL="1589334" indent="0">
              <a:buFontTx/>
              <a:buNone/>
              <a:defRPr sz="800"/>
            </a:lvl5pPr>
          </a:lstStyle>
          <a:p>
            <a:pPr lvl="0"/>
            <a:r>
              <a:rPr lang="de-DE" dirty="0"/>
              <a:t>Kurze Lösungen können hier eingegeben werden.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E98C3B97-316A-8F5B-FDA4-6E6F89201D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9" name="Grafik 8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71E9A268-49E4-2B49-C123-6CF7653775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0638617B-60B1-BE40-A335-6F695E79F8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F6A7092-D941-5B37-019E-17B5E85962E5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8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on - Profi">
    <p:bg>
      <p:bgPr>
        <a:solidFill>
          <a:schemeClr val="accent4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3968" cy="5192121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6735" y="53679"/>
            <a:ext cx="6691522" cy="850103"/>
          </a:xfr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B68AA3-7D94-57E9-1EFE-5B95969DB7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233363" y="6419716"/>
            <a:ext cx="4719637" cy="2159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0" bIns="0">
            <a:noAutofit/>
          </a:bodyPr>
          <a:lstStyle>
            <a:lvl1pPr marL="0" indent="0" algn="r">
              <a:buFontTx/>
              <a:buNone/>
              <a:defRPr sz="800"/>
            </a:lvl1pPr>
            <a:lvl2pPr marL="157868" indent="0">
              <a:buFontTx/>
              <a:buNone/>
              <a:defRPr sz="800"/>
            </a:lvl2pPr>
            <a:lvl3pPr marL="674934" indent="0">
              <a:buFontTx/>
              <a:buNone/>
              <a:defRPr sz="800"/>
            </a:lvl3pPr>
            <a:lvl4pPr marL="1132134" indent="0">
              <a:buFontTx/>
              <a:buNone/>
              <a:defRPr sz="800"/>
            </a:lvl4pPr>
            <a:lvl5pPr marL="1589334" indent="0">
              <a:buFontTx/>
              <a:buNone/>
              <a:defRPr sz="800"/>
            </a:lvl5pPr>
          </a:lstStyle>
          <a:p>
            <a:pPr lvl="0"/>
            <a:r>
              <a:rPr lang="de-DE" dirty="0"/>
              <a:t>Kurze Lösungen können hier eingegeben werden.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9E09A920-0F95-4FBA-D310-E6771F8DD7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9" name="Grafik 8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82894C92-0BD1-1BA8-23F1-41A4EE2E0E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4E6C4737-161C-4365-9980-D2542D0344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443602B-073B-A635-5494-D6B7A4029E37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1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on - MUSTER">
    <p:bg>
      <p:bgPr>
        <a:solidFill>
          <a:schemeClr val="accent6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64054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6735" y="53679"/>
            <a:ext cx="6691522" cy="85010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1F901D64-0DA9-DC7F-E409-A406629213AB}"/>
              </a:ext>
            </a:extLst>
          </p:cNvPr>
          <p:cNvSpPr txBox="1"/>
          <p:nvPr userDrawn="1"/>
        </p:nvSpPr>
        <p:spPr>
          <a:xfrm rot="19841220">
            <a:off x="2189250" y="1795716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Muster für Folienmaster für die Stationen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Farbe des Titels anpassen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Farbe des Hintergrundes anpassen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Zeiger in Schwierigkeitsskala löschen</a:t>
            </a:r>
          </a:p>
        </p:txBody>
      </p:sp>
      <p:sp>
        <p:nvSpPr>
          <p:cNvPr id="128" name="Textplatzhalter 4">
            <a:extLst>
              <a:ext uri="{FF2B5EF4-FFF2-40B4-BE49-F238E27FC236}">
                <a16:creationId xmlns:a16="http://schemas.microsoft.com/office/drawing/2014/main" id="{C352AD57-0618-2B1F-D63E-475E7B973A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233363" y="6350372"/>
            <a:ext cx="4719637" cy="2159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0" bIns="0">
            <a:noAutofit/>
          </a:bodyPr>
          <a:lstStyle>
            <a:lvl1pPr marL="0" indent="0" algn="r">
              <a:buFontTx/>
              <a:buNone/>
              <a:defRPr sz="800"/>
            </a:lvl1pPr>
            <a:lvl2pPr marL="157868" indent="0">
              <a:buFontTx/>
              <a:buNone/>
              <a:defRPr sz="800"/>
            </a:lvl2pPr>
            <a:lvl3pPr marL="674934" indent="0">
              <a:buFontTx/>
              <a:buNone/>
              <a:defRPr sz="800"/>
            </a:lvl3pPr>
            <a:lvl4pPr marL="1132134" indent="0">
              <a:buFontTx/>
              <a:buNone/>
              <a:defRPr sz="800"/>
            </a:lvl4pPr>
            <a:lvl5pPr marL="1589334" indent="0">
              <a:buFontTx/>
              <a:buNone/>
              <a:defRPr sz="800"/>
            </a:lvl5pPr>
          </a:lstStyle>
          <a:p>
            <a:pPr lvl="0"/>
            <a:r>
              <a:rPr lang="de-DE" dirty="0"/>
              <a:t>Kurze Lösungen können hier eingegeben werden.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ABA9BB3-8E14-4277-5C20-C1C0EA2252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538C72C8-E0FD-4823-F1BE-18C589CBA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0B3B962A-08E9-716B-483D-95567D53A5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D36D732-8FA4-2B33-459B-7556BE8D755F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ösung - Begi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3968" cy="5192263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8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4" name="Titel der Station">
            <a:extLst>
              <a:ext uri="{FF2B5EF4-FFF2-40B4-BE49-F238E27FC236}">
                <a16:creationId xmlns:a16="http://schemas.microsoft.com/office/drawing/2014/main" id="{50B2221D-E193-34A1-2632-DF6F5918F51E}"/>
              </a:ext>
            </a:extLst>
          </p:cNvPr>
          <p:cNvSpPr txBox="1">
            <a:spLocks/>
          </p:cNvSpPr>
          <p:nvPr userDrawn="1"/>
        </p:nvSpPr>
        <p:spPr>
          <a:xfrm>
            <a:off x="2576735" y="42088"/>
            <a:ext cx="6691522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1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0" dirty="0"/>
              <a:t>Lösung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D533E808-1D36-2E30-339C-99EA330D2F85}"/>
              </a:ext>
            </a:extLst>
          </p:cNvPr>
          <p:cNvSpPr txBox="1">
            <a:spLocks/>
          </p:cNvSpPr>
          <p:nvPr userDrawn="1"/>
        </p:nvSpPr>
        <p:spPr>
          <a:xfrm>
            <a:off x="7617296" y="5981558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F0C9F805-E5AF-E2C2-10F4-BE5A61CC9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84D48DC6-3B09-BCCE-1666-C0B87F5F5D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375486B-C60E-2D98-2B06-23C2F085A418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9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ösung - Kö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3968" cy="5192263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8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4" name="Titel der Station">
            <a:extLst>
              <a:ext uri="{FF2B5EF4-FFF2-40B4-BE49-F238E27FC236}">
                <a16:creationId xmlns:a16="http://schemas.microsoft.com/office/drawing/2014/main" id="{50B2221D-E193-34A1-2632-DF6F5918F51E}"/>
              </a:ext>
            </a:extLst>
          </p:cNvPr>
          <p:cNvSpPr txBox="1">
            <a:spLocks/>
          </p:cNvSpPr>
          <p:nvPr userDrawn="1"/>
        </p:nvSpPr>
        <p:spPr>
          <a:xfrm>
            <a:off x="2576735" y="42088"/>
            <a:ext cx="6691522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1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0" dirty="0"/>
              <a:t>Lösung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5A99F6ED-E1FE-A746-9714-FAD53DE8DA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53FF6742-F920-A195-E08C-1773802A3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DAF26436-01BE-13B0-7981-597CD30B31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DA5DD7B-2B27-5E58-97C5-E51B669D00AD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0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ösung - Pro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88422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8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4" name="Titel der Station">
            <a:extLst>
              <a:ext uri="{FF2B5EF4-FFF2-40B4-BE49-F238E27FC236}">
                <a16:creationId xmlns:a16="http://schemas.microsoft.com/office/drawing/2014/main" id="{50B2221D-E193-34A1-2632-DF6F5918F51E}"/>
              </a:ext>
            </a:extLst>
          </p:cNvPr>
          <p:cNvSpPr txBox="1">
            <a:spLocks/>
          </p:cNvSpPr>
          <p:nvPr userDrawn="1"/>
        </p:nvSpPr>
        <p:spPr>
          <a:xfrm>
            <a:off x="2576735" y="42088"/>
            <a:ext cx="6691522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1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/>
              <a:t>Lösung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39DE5FE1-2D43-8A5C-4C2F-EBC491513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067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7" name="Grafik 6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797F392C-6B4D-BFA5-F545-D75602B7F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23F9D254-8489-6AE4-1E2F-7621461F66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10EC257-D27B-5F0D-AF5F-4CD20CCF3FA9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3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lf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bgerundetes Rechteck 4">
            <a:extLst>
              <a:ext uri="{FF2B5EF4-FFF2-40B4-BE49-F238E27FC236}">
                <a16:creationId xmlns:a16="http://schemas.microsoft.com/office/drawing/2014/main" id="{600CBE6B-301E-049C-C04C-5AE3E87363CB}"/>
              </a:ext>
            </a:extLst>
          </p:cNvPr>
          <p:cNvSpPr>
            <a:spLocks/>
          </p:cNvSpPr>
          <p:nvPr userDrawn="1"/>
        </p:nvSpPr>
        <p:spPr>
          <a:xfrm>
            <a:off x="8260431" y="53679"/>
            <a:ext cx="1581280" cy="86079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7861"/>
            <a:endParaRPr lang="de-DE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4289" y="1045050"/>
            <a:ext cx="9203968" cy="5188421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Hilfe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576735" y="53679"/>
            <a:ext cx="5549507" cy="850103"/>
          </a:xfrm>
          <a:solidFill>
            <a:schemeClr val="accent1"/>
          </a:solidFill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Hilfe</a:t>
            </a:r>
          </a:p>
        </p:txBody>
      </p:sp>
      <p:pic>
        <p:nvPicPr>
          <p:cNvPr id="9" name="Grafik 8" descr="Ein Bild, das Entwurf, Symbol, Grafiken, weiß enthält.&#10;&#10;Automatisch generierte Beschreibung">
            <a:extLst>
              <a:ext uri="{FF2B5EF4-FFF2-40B4-BE49-F238E27FC236}">
                <a16:creationId xmlns:a16="http://schemas.microsoft.com/office/drawing/2014/main" id="{2688D183-8BA3-798A-2DF4-45C5238EA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94" y="110538"/>
            <a:ext cx="697153" cy="749967"/>
          </a:xfrm>
          <a:prstGeom prst="rect">
            <a:avLst/>
          </a:prstGeom>
        </p:spPr>
      </p:pic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95A1E2D4-C44C-C3C6-EC1F-4F74B8F5E3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067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12" name="Grafik 11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6137C566-CBB6-0CB0-73BB-0EDB1C15C3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4"/>
            <a:extLst>
              <a:ext uri="{FF2B5EF4-FFF2-40B4-BE49-F238E27FC236}">
                <a16:creationId xmlns:a16="http://schemas.microsoft.com/office/drawing/2014/main" id="{B5ABF3E5-E7E2-CDC5-63D6-EA3D5E0A1D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A5A370D-7977-A61C-BF9F-5BEF10409684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8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fgaben">
            <a:extLst>
              <a:ext uri="{FF2B5EF4-FFF2-40B4-BE49-F238E27FC236}">
                <a16:creationId xmlns:a16="http://schemas.microsoft.com/office/drawing/2014/main" id="{94EF407B-0016-2F5F-A77F-46A6C2AD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92262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93" name="Stationsnummer">
            <a:extLst>
              <a:ext uri="{FF2B5EF4-FFF2-40B4-BE49-F238E27FC236}">
                <a16:creationId xmlns:a16="http://schemas.microsoft.com/office/drawing/2014/main" id="{4796337A-BBE9-D385-81EA-CDB6D1D36D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94" name="Titel der Station">
            <a:extLst>
              <a:ext uri="{FF2B5EF4-FFF2-40B4-BE49-F238E27FC236}">
                <a16:creationId xmlns:a16="http://schemas.microsoft.com/office/drawing/2014/main" id="{7749EB96-BB3A-DDED-BB2C-1F2D96A32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6735" y="53679"/>
            <a:ext cx="5549507" cy="850103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131" name="Textplatzhalter 4">
            <a:extLst>
              <a:ext uri="{FF2B5EF4-FFF2-40B4-BE49-F238E27FC236}">
                <a16:creationId xmlns:a16="http://schemas.microsoft.com/office/drawing/2014/main" id="{EB333E04-D343-B08F-19A7-4D00BF318E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236196" y="6620103"/>
            <a:ext cx="4719637" cy="2159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0" bIns="0">
            <a:noAutofit/>
          </a:bodyPr>
          <a:lstStyle>
            <a:lvl1pPr marL="0" indent="0" algn="r">
              <a:buFontTx/>
              <a:buNone/>
              <a:defRPr sz="800"/>
            </a:lvl1pPr>
            <a:lvl2pPr marL="157868" indent="0">
              <a:buFontTx/>
              <a:buNone/>
              <a:defRPr sz="800"/>
            </a:lvl2pPr>
            <a:lvl3pPr marL="674934" indent="0">
              <a:buFontTx/>
              <a:buNone/>
              <a:defRPr sz="800"/>
            </a:lvl3pPr>
            <a:lvl4pPr marL="1132134" indent="0">
              <a:buFontTx/>
              <a:buNone/>
              <a:defRPr sz="800"/>
            </a:lvl4pPr>
            <a:lvl5pPr marL="1589334" indent="0">
              <a:buFontTx/>
              <a:buNone/>
              <a:defRPr sz="800"/>
            </a:lvl5pPr>
          </a:lstStyle>
          <a:p>
            <a:pPr lvl="0"/>
            <a:r>
              <a:rPr lang="de-DE" dirty="0"/>
              <a:t>Kurze Lösungen können hier eingegeben werden.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A09729D0-C97E-CC1C-217A-AA3CD74F71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067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6" name="Grafik 5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C92DF536-BD4E-8287-3B1A-452C49374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2208BEE5-1632-D94C-249A-D96AB89BA9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7ED2116-7A84-D577-2740-53ACD49FF6E0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8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289" y="1045049"/>
            <a:ext cx="9203968" cy="5561369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8925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131356" y="6606418"/>
            <a:ext cx="31369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de-DE" sz="800" b="0" i="0" u="none" strike="noStrike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algn="r"/>
            <a:r>
              <a:rPr lang="de-DE"/>
              <a:t>Geometrie – ebene Figuren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76735" y="53679"/>
            <a:ext cx="5549507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36000" tIns="36000" rIns="36000" bIns="18000" rtlCol="0" anchor="ctr">
            <a:norm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6076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10" r:id="rId3"/>
    <p:sldLayoutId id="2147483705" r:id="rId4"/>
    <p:sldLayoutId id="2147483706" r:id="rId5"/>
    <p:sldLayoutId id="2147483711" r:id="rId6"/>
    <p:sldLayoutId id="2147483712" r:id="rId7"/>
    <p:sldLayoutId id="2147483707" r:id="rId8"/>
    <p:sldLayoutId id="2147483662" r:id="rId9"/>
    <p:sldLayoutId id="2147483713" r:id="rId10"/>
    <p:sldLayoutId id="2147483714" r:id="rId11"/>
    <p:sldLayoutId id="2147483715" r:id="rId12"/>
  </p:sldLayoutIdLst>
  <p:hf sldNum="0" hdr="0" dt="0"/>
  <p:txStyles>
    <p:titleStyle>
      <a:lvl1pPr algn="ctr" defTabSz="957861" rtl="0" eaLnBrk="1" latinLnBrk="0" hangingPunct="1">
        <a:spcBef>
          <a:spcPct val="0"/>
        </a:spcBef>
        <a:buNone/>
        <a:defRPr kumimoji="0" lang="de-DE" sz="3200" b="0" i="0" u="none" strike="noStrike" kern="1200" cap="small" spc="0" normalizeH="0" baseline="0" dirty="0">
          <a:ln>
            <a:noFill/>
          </a:ln>
          <a:solidFill>
            <a:schemeClr val="tx1"/>
          </a:solidFill>
          <a:uLnTx/>
          <a:uFillTx/>
          <a:latin typeface="Calibri"/>
          <a:ea typeface="+mn-ea"/>
          <a:cs typeface="+mn-cs"/>
        </a:defRPr>
      </a:lvl1pPr>
    </p:titleStyle>
    <p:bodyStyle>
      <a:lvl1pPr marL="3175" indent="0" algn="l" defTabSz="957861" rtl="0" eaLnBrk="1" latinLnBrk="0" hangingPunct="1">
        <a:spcBef>
          <a:spcPct val="20000"/>
        </a:spcBef>
        <a:buFont typeface="Arial" pitchFamily="34" charset="0"/>
        <a:buNone/>
        <a:defRPr kumimoji="0" lang="de-DE" sz="1800" b="0" i="0" u="none" strike="noStrike" kern="1200" cap="none" spc="0" normalizeH="0" baseline="0">
          <a:ln>
            <a:noFill/>
          </a:ln>
          <a:solidFill>
            <a:prstClr val="black"/>
          </a:solidFill>
          <a:effectLst/>
          <a:uLnTx/>
          <a:uFillTx/>
          <a:latin typeface="Calibri"/>
          <a:ea typeface="+mn-ea"/>
          <a:cs typeface="+mn-cs"/>
        </a:defRPr>
      </a:lvl1pPr>
      <a:lvl2pPr marL="114300" indent="0" algn="l" defTabSz="957861" rtl="0" eaLnBrk="1" latinLnBrk="0" hangingPunct="1">
        <a:spcBef>
          <a:spcPct val="20000"/>
        </a:spcBef>
        <a:buFont typeface="Arial" panose="020B0604020202020204" pitchFamily="34" charset="0"/>
        <a:buNone/>
        <a:defRPr lang="de-DE" sz="1800" kern="1200">
          <a:solidFill>
            <a:schemeClr val="dk1"/>
          </a:solidFill>
          <a:latin typeface="+mn-lt"/>
          <a:ea typeface="+mn-ea"/>
          <a:cs typeface="+mn-cs"/>
        </a:defRPr>
      </a:lvl2pPr>
      <a:lvl3pPr marL="571500" indent="0" algn="l" defTabSz="957861" rtl="0" eaLnBrk="1" latinLnBrk="0" hangingPunct="1">
        <a:spcBef>
          <a:spcPct val="20000"/>
        </a:spcBef>
        <a:buFont typeface="Arial" panose="020B0604020202020204" pitchFamily="34" charset="0"/>
        <a:buNone/>
        <a:defRPr lang="de-DE" sz="1800" kern="1200">
          <a:solidFill>
            <a:schemeClr val="dk1"/>
          </a:solidFill>
          <a:latin typeface="+mn-lt"/>
          <a:ea typeface="+mn-ea"/>
          <a:cs typeface="+mn-cs"/>
        </a:defRPr>
      </a:lvl3pPr>
      <a:lvl4pPr marL="1085850" indent="0" algn="l" defTabSz="957861" rtl="0" eaLnBrk="1" latinLnBrk="0" hangingPunct="1">
        <a:spcBef>
          <a:spcPct val="20000"/>
        </a:spcBef>
        <a:buFont typeface="Wingdings" panose="05000000000000000000" pitchFamily="2" charset="2"/>
        <a:buNone/>
        <a:defRPr lang="de-DE" sz="1800" kern="1200">
          <a:solidFill>
            <a:schemeClr val="dk1"/>
          </a:solidFill>
          <a:latin typeface="+mn-lt"/>
          <a:ea typeface="+mn-ea"/>
          <a:cs typeface="+mn-cs"/>
        </a:defRPr>
      </a:lvl4pPr>
      <a:lvl5pPr marL="1543050" indent="0" algn="l" defTabSz="957861" rtl="0" eaLnBrk="1" latinLnBrk="0" hangingPunct="1">
        <a:spcBef>
          <a:spcPct val="20000"/>
        </a:spcBef>
        <a:buFont typeface="Arial" panose="020B0604020202020204" pitchFamily="34" charset="0"/>
        <a:buNone/>
        <a:defRPr lang="de-DE" sz="1800" kern="1200">
          <a:solidFill>
            <a:schemeClr val="dk1"/>
          </a:solidFill>
          <a:latin typeface="+mn-lt"/>
          <a:ea typeface="+mn-ea"/>
          <a:cs typeface="+mn-cs"/>
        </a:defRPr>
      </a:lvl5pPr>
      <a:lvl6pPr marL="2634118" indent="-239466" algn="l" defTabSz="9578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49" indent="-239466" algn="l" defTabSz="9578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978" indent="-239466" algn="l" defTabSz="9578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09" indent="-239466" algn="l" defTabSz="9578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31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61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92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23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52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83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13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44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0.png"/><Relationship Id="rId7" Type="http://schemas.openxmlformats.org/officeDocument/2006/relationships/hyperlink" Target="https://de.wikipedia.org/wiki/Baum#/media/Datei:Sequoiadendron_giganteum_at_Kenilworth_Castle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1.0/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e.wikipedia.org/wiki/Baum#/media/Datei:Sequoiadendron_giganteum_at_Kenilworth_Castle.jpg" TargetMode="External"/><Relationship Id="rId4" Type="http://schemas.openxmlformats.org/officeDocument/2006/relationships/hyperlink" Target="https://creativecommons.org/licenses/by/1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ommons.wikimedia.org/wiki/File:Hei%C3%9Fluftballon_der_TU_Freiberg.jpg" TargetMode="External"/><Relationship Id="rId5" Type="http://schemas.openxmlformats.org/officeDocument/2006/relationships/hyperlink" Target="https://creativecommons.org/licenses/by-sa/4.0/deed.en" TargetMode="Externa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11" Type="http://schemas.openxmlformats.org/officeDocument/2006/relationships/image" Target="../media/image18.png"/><Relationship Id="rId5" Type="http://schemas.openxmlformats.org/officeDocument/2006/relationships/image" Target="../media/image49.png"/><Relationship Id="rId10" Type="http://schemas.openxmlformats.org/officeDocument/2006/relationships/image" Target="../media/image22.png"/><Relationship Id="rId4" Type="http://schemas.openxmlformats.org/officeDocument/2006/relationships/image" Target="../media/image50.png"/><Relationship Id="rId9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611.png"/><Relationship Id="rId7" Type="http://schemas.openxmlformats.org/officeDocument/2006/relationships/image" Target="../media/image10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3.png"/><Relationship Id="rId5" Type="http://schemas.openxmlformats.org/officeDocument/2006/relationships/image" Target="../media/image80.png"/><Relationship Id="rId4" Type="http://schemas.openxmlformats.org/officeDocument/2006/relationships/image" Target="../media/image711.png"/><Relationship Id="rId9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Screenshot, Logo, Grafiken, Text enthält.&#10;&#10;Automatisch generierte Beschreibung">
            <a:extLst>
              <a:ext uri="{FF2B5EF4-FFF2-40B4-BE49-F238E27FC236}">
                <a16:creationId xmlns:a16="http://schemas.microsoft.com/office/drawing/2014/main" id="{C1AE2E6A-507E-8540-A60D-285DC4BA0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0"/>
          <a:stretch/>
        </p:blipFill>
        <p:spPr>
          <a:xfrm>
            <a:off x="-1" y="-20731"/>
            <a:ext cx="9922317" cy="687873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608A093-2DDC-C60B-B8FD-8AC6BA7997AF}"/>
              </a:ext>
            </a:extLst>
          </p:cNvPr>
          <p:cNvSpPr txBox="1"/>
          <p:nvPr/>
        </p:nvSpPr>
        <p:spPr>
          <a:xfrm>
            <a:off x="1396761" y="2890391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MSA-Vorbereitung</a:t>
            </a:r>
          </a:p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Station: 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279245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46C42-0F45-7434-5962-A7CD7CD01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84D452D-AF0D-F0E9-37C6-553608807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Markiere in den folgenden Dreiecken …</a:t>
            </a:r>
          </a:p>
          <a:p>
            <a:pPr marL="342900" lvl="0" indent="-342900">
              <a:spcBef>
                <a:spcPts val="0"/>
              </a:spcBef>
              <a:buSzPts val="1800"/>
              <a:buFont typeface="Calibri" panose="020F0502020204030204" pitchFamily="34" charset="0"/>
              <a:buChar char="-"/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Hypotenuse </a:t>
            </a:r>
            <a:r>
              <a:rPr lang="de-DE" sz="16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blau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>
              <a:spcBef>
                <a:spcPts val="0"/>
              </a:spcBef>
              <a:buSzPts val="1800"/>
              <a:buFont typeface="Calibri" panose="020F0502020204030204" pitchFamily="34" charset="0"/>
              <a:buChar char="-"/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Ankathete </a:t>
            </a:r>
            <a:r>
              <a:rPr lang="de-DE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 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800"/>
              </a:spcAft>
              <a:buSzPts val="1800"/>
              <a:buFont typeface="Calibri" panose="020F0502020204030204" pitchFamily="34" charset="0"/>
              <a:buChar char="-"/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die Gegenkathete </a:t>
            </a:r>
            <a:r>
              <a:rPr lang="de-DE" sz="1600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grün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de-D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de-DE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755EF7F-54AA-2743-183E-C9938A59E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Seitenbezeichnungen im rechtwinkligen Dreieck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BE7EF508-7D8D-3BA2-DD06-8B0BF028A899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5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445209-734E-27DF-BB8E-6FCC9560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02" y="2987556"/>
            <a:ext cx="3912235" cy="272923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14EB79A-7877-6160-7C92-6AB8A6B2B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587" y="3006885"/>
            <a:ext cx="2827655" cy="2729230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A80537C3-BCE9-7573-A0AE-B4CA506F61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grpSp>
        <p:nvGrpSpPr>
          <p:cNvPr id="12" name="Knopf1">
            <a:extLst>
              <a:ext uri="{FF2B5EF4-FFF2-40B4-BE49-F238E27FC236}">
                <a16:creationId xmlns:a16="http://schemas.microsoft.com/office/drawing/2014/main" id="{4972DA43-4EAF-4D4F-BE88-A65EEAEB31BC}"/>
              </a:ext>
            </a:extLst>
          </p:cNvPr>
          <p:cNvGrpSpPr/>
          <p:nvPr/>
        </p:nvGrpSpPr>
        <p:grpSpPr>
          <a:xfrm>
            <a:off x="9383011" y="1045049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007E405-1919-480B-A87C-00168965EFCD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3C1B8E56-13A8-4E1C-BA96-4761A9A60681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19" name="Hilfe 1 Grafik">
            <a:extLst>
              <a:ext uri="{FF2B5EF4-FFF2-40B4-BE49-F238E27FC236}">
                <a16:creationId xmlns:a16="http://schemas.microsoft.com/office/drawing/2014/main" id="{751AA6C6-0F42-4D6A-A64A-9CF39D0A4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3718" y="836712"/>
            <a:ext cx="7599792" cy="4312108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5979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4.81481E-6 L -0.88093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4.81481E-6 L 2.30769E-6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E06C0-1887-1244-D9F7-C978DF536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EE3CAD7-9B9C-AB23-0D4E-019F53159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Markiere in den folgenden Dreiecken …</a:t>
            </a:r>
          </a:p>
          <a:p>
            <a:pPr marL="342900" lvl="0" indent="-342900">
              <a:spcBef>
                <a:spcPts val="0"/>
              </a:spcBef>
              <a:buSzPts val="1800"/>
              <a:buFont typeface="Calibri" panose="020F0502020204030204" pitchFamily="34" charset="0"/>
              <a:buChar char="-"/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Hypotenuse </a:t>
            </a:r>
            <a:r>
              <a:rPr lang="de-DE" sz="16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blau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>
              <a:spcBef>
                <a:spcPts val="0"/>
              </a:spcBef>
              <a:buSzPts val="1800"/>
              <a:buFont typeface="Calibri" panose="020F0502020204030204" pitchFamily="34" charset="0"/>
              <a:buChar char="-"/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Ankathete </a:t>
            </a:r>
            <a:r>
              <a:rPr lang="de-DE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 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800"/>
              </a:spcAft>
              <a:buSzPts val="1800"/>
              <a:buFont typeface="Calibri" panose="020F0502020204030204" pitchFamily="34" charset="0"/>
              <a:buChar char="-"/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die Gegenkathete </a:t>
            </a:r>
            <a:r>
              <a:rPr lang="de-DE" sz="1600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grün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EA353A8-9143-5F96-9A9C-D5CE72D58719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5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9112EB-BDBF-629B-993B-1AAF5E364A8A}"/>
              </a:ext>
            </a:extLst>
          </p:cNvPr>
          <p:cNvSpPr txBox="1"/>
          <p:nvPr/>
        </p:nvSpPr>
        <p:spPr>
          <a:xfrm>
            <a:off x="5601072" y="553384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242AAA-59CA-C08C-B17A-B9CE97370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18" y="2779871"/>
            <a:ext cx="4289740" cy="29125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22231E7-A22D-CD02-8D42-3FB0F9448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87" y="2990772"/>
            <a:ext cx="4167614" cy="2490782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8D1DEACD-87EB-51C8-894D-79C768C59E65}"/>
              </a:ext>
            </a:extLst>
          </p:cNvPr>
          <p:cNvSpPr txBox="1">
            <a:spLocks/>
          </p:cNvSpPr>
          <p:nvPr/>
        </p:nvSpPr>
        <p:spPr>
          <a:xfrm>
            <a:off x="7617296" y="5981558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3113654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41D82B2-0C38-7831-385E-0045360A6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4000"/>
            <a:ext cx="9203968" cy="5191200"/>
          </a:xfrm>
        </p:spPr>
        <p:txBody>
          <a:bodyPr/>
          <a:lstStyle/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lang="de-DE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Aufgabe 1 </a:t>
            </a:r>
            <a:r>
              <a:rPr lang="de-D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[vgl. MSA 2010 Basisaufgabe]</a:t>
            </a: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Trage die Variablen der Seiten so ein, dass die Sinus-, Kosinus- und Tangensformeln korrekt sind.      </a:t>
            </a:r>
            <a:endParaRPr lang="de-DE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575A95C-4136-A298-E710-08E0414E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Angaben zum Sinus, </a:t>
            </a:r>
            <a:br>
              <a:rPr lang="de-DE" dirty="0"/>
            </a:br>
            <a:r>
              <a:rPr lang="de-DE" dirty="0"/>
              <a:t>Kosinus und Tangens I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8D399AF6-7E4B-73AC-ECAA-1A2836CFEF90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A4CC744-A6BC-B1A4-15E4-2E606A184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3" y="2044025"/>
            <a:ext cx="8252794" cy="2205341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F04AEA84-B68E-40BB-26D3-D198973D1E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grpSp>
        <p:nvGrpSpPr>
          <p:cNvPr id="19" name="Knopf1">
            <a:extLst>
              <a:ext uri="{FF2B5EF4-FFF2-40B4-BE49-F238E27FC236}">
                <a16:creationId xmlns:a16="http://schemas.microsoft.com/office/drawing/2014/main" id="{40380112-6F6E-49A1-A63B-65B338089B09}"/>
              </a:ext>
            </a:extLst>
          </p:cNvPr>
          <p:cNvGrpSpPr/>
          <p:nvPr/>
        </p:nvGrpSpPr>
        <p:grpSpPr>
          <a:xfrm>
            <a:off x="9383011" y="1045049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EB9919D5-3FBB-49CA-ACFD-FB16220469DE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D1A9A346-0CB9-4E6F-8563-783149CFD0F3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22" name="Hilfe 1 Grafik">
            <a:extLst>
              <a:ext uri="{FF2B5EF4-FFF2-40B4-BE49-F238E27FC236}">
                <a16:creationId xmlns:a16="http://schemas.microsoft.com/office/drawing/2014/main" id="{C3DA7E53-CD3E-41E1-A288-0A6FDB3C3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3718" y="836712"/>
            <a:ext cx="7599792" cy="4312108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  <a:softEdge rad="0"/>
          </a:effectLst>
        </p:spPr>
      </p:pic>
      <p:grpSp>
        <p:nvGrpSpPr>
          <p:cNvPr id="27" name="Knopf2">
            <a:extLst>
              <a:ext uri="{FF2B5EF4-FFF2-40B4-BE49-F238E27FC236}">
                <a16:creationId xmlns:a16="http://schemas.microsoft.com/office/drawing/2014/main" id="{94CBD503-B72F-4817-91E6-F900532562CF}"/>
              </a:ext>
            </a:extLst>
          </p:cNvPr>
          <p:cNvGrpSpPr/>
          <p:nvPr/>
        </p:nvGrpSpPr>
        <p:grpSpPr>
          <a:xfrm>
            <a:off x="9357302" y="1700808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13B7C927-C4FD-4012-A845-1FD27A64A374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21DF929-6429-4A43-BBDA-70F660D1B453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30" name="Hilfe 2 Grafik">
            <a:extLst>
              <a:ext uri="{FF2B5EF4-FFF2-40B4-BE49-F238E27FC236}">
                <a16:creationId xmlns:a16="http://schemas.microsoft.com/office/drawing/2014/main" id="{82FA65BF-9799-4E04-87B6-44ADEAF52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43" y="933561"/>
            <a:ext cx="7918471" cy="448198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grpSp>
        <p:nvGrpSpPr>
          <p:cNvPr id="31" name="Knopf3">
            <a:extLst>
              <a:ext uri="{FF2B5EF4-FFF2-40B4-BE49-F238E27FC236}">
                <a16:creationId xmlns:a16="http://schemas.microsoft.com/office/drawing/2014/main" id="{CBD53160-B398-455B-9FDC-65146D69A234}"/>
              </a:ext>
            </a:extLst>
          </p:cNvPr>
          <p:cNvGrpSpPr/>
          <p:nvPr/>
        </p:nvGrpSpPr>
        <p:grpSpPr>
          <a:xfrm>
            <a:off x="9380848" y="2310011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D2A9121A-5F96-474F-BE15-D30F7A3890E4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F20B9E09-8130-4943-BF2F-29C1EE3ACAEB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34" name="Hilfe 3 Grafik">
            <a:extLst>
              <a:ext uri="{FF2B5EF4-FFF2-40B4-BE49-F238E27FC236}">
                <a16:creationId xmlns:a16="http://schemas.microsoft.com/office/drawing/2014/main" id="{8D85D1CB-65F5-48FD-A163-26AEE0D94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9891" y="1118166"/>
            <a:ext cx="7898394" cy="4469154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41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4.81481E-6 L -0.88093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4.81481E-6 L 2.30769E-6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1.48148E-6 L -0.88093 -1.48148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1.48148E-6 L 4.10256E-6 -1.48148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1.11111E-6 L -0.88093 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1.11111E-6 L 4.10256E-6 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9EC2D0-19F5-F9BD-2497-6C1FE57C042B}"/>
              </a:ext>
            </a:extLst>
          </p:cNvPr>
          <p:cNvSpPr txBox="1">
            <a:spLocks/>
          </p:cNvSpPr>
          <p:nvPr/>
        </p:nvSpPr>
        <p:spPr>
          <a:xfrm>
            <a:off x="64289" y="1045050"/>
            <a:ext cx="9203968" cy="5174278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t"/>
          <a:lstStyle>
            <a:lvl1pPr marL="3175" indent="0" algn="l" defTabSz="957861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800" b="0" i="0" u="none" strike="noStrike" kern="1200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14300" indent="0" algn="l" defTabSz="9578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1500" indent="0" algn="l" defTabSz="9578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85850" indent="0" algn="l" defTabSz="957861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de-DE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0" algn="l" defTabSz="9578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4118" indent="-239466" algn="l" defTabSz="9578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3049" indent="-239466" algn="l" defTabSz="9578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1978" indent="-239466" algn="l" defTabSz="9578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0909" indent="-239466" algn="l" defTabSz="9578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lang="de-DE" sz="1600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Aufgabe 1 </a:t>
            </a:r>
            <a:r>
              <a:rPr lang="de-DE" sz="16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[vgl. MSA 2010 Basisaufgabe]</a:t>
            </a:r>
            <a:endParaRPr lang="de-DE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7509E7CC-691E-F69C-78C2-4979C4DC2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77336" y="596955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C6CE6D-B230-00B1-78BF-A5590DB67DFD}"/>
                  </a:ext>
                </a:extLst>
              </p:cNvPr>
              <p:cNvSpPr txBox="1"/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E1A207D-061B-4890-886B-0840D61F1DF3}" type="mathplaceholder">
                        <a:rPr lang="de-DE" i="1" smtClean="0">
                          <a:latin typeface="Cambria Math" panose="02040503050406030204" pitchFamily="18" charset="0"/>
                        </a:rPr>
                        <a:t>Geben Sie hier eine Formel ein.</a:t>
                      </a:fl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C6CE6D-B230-00B1-78BF-A5590DB6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1A85FF63-78A2-663E-397F-ADD8A777BC66}"/>
              </a:ext>
            </a:extLst>
          </p:cNvPr>
          <p:cNvSpPr txBox="1"/>
          <p:nvPr/>
        </p:nvSpPr>
        <p:spPr>
          <a:xfrm>
            <a:off x="4088904" y="328498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85626B8-2CC8-41FD-525B-E54B473B8392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1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CFDF215-EEBC-6FEB-AFD5-C06C8F7CB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Aufgabe 1 </a:t>
            </a:r>
            <a:r>
              <a:rPr lang="de-D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[vgl. MSA 2010 Basisaufgabe]</a:t>
            </a:r>
          </a:p>
          <a:p>
            <a:endParaRPr lang="de-DE" sz="1600" dirty="0"/>
          </a:p>
        </p:txBody>
      </p:sp>
      <p:pic>
        <p:nvPicPr>
          <p:cNvPr id="9" name="Grafik 8" descr="Ein Bild, das Text, Reihe, Diagramm, Schrift enthält.&#10;&#10;Automatisch generierte Beschreibung">
            <a:extLst>
              <a:ext uri="{FF2B5EF4-FFF2-40B4-BE49-F238E27FC236}">
                <a16:creationId xmlns:a16="http://schemas.microsoft.com/office/drawing/2014/main" id="{3FAC8C2B-2B82-C0B7-9569-E27560C87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1" y="1476987"/>
            <a:ext cx="7772400" cy="2186353"/>
          </a:xfrm>
          <a:prstGeom prst="rect">
            <a:avLst/>
          </a:prstGeom>
        </p:spPr>
      </p:pic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C9E21D0E-2DB9-91D9-9890-34586E2BB69C}"/>
              </a:ext>
            </a:extLst>
          </p:cNvPr>
          <p:cNvSpPr txBox="1">
            <a:spLocks/>
          </p:cNvSpPr>
          <p:nvPr/>
        </p:nvSpPr>
        <p:spPr>
          <a:xfrm>
            <a:off x="7617296" y="5981558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4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944FED7-0382-4F40-3971-3CB5FA069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" y="1044000"/>
            <a:ext cx="9203968" cy="5191200"/>
          </a:xfrm>
        </p:spPr>
        <p:txBody>
          <a:bodyPr/>
          <a:lstStyle/>
          <a:p>
            <a:r>
              <a:rPr lang="de-DE" sz="1600" b="1" dirty="0"/>
              <a:t>Aufgabe 1 </a:t>
            </a:r>
            <a:r>
              <a:rPr lang="de-DE" sz="1600" dirty="0"/>
              <a:t>[vgl. MSA 2013 Basisaufgaben]</a:t>
            </a:r>
          </a:p>
          <a:p>
            <a:endParaRPr lang="de-DE" sz="1600" dirty="0"/>
          </a:p>
          <a:p>
            <a:pPr marL="346075" indent="-342900">
              <a:buAutoNum type="alphaLcParenR"/>
            </a:pPr>
            <a:r>
              <a:rPr lang="de-DE" sz="1600" dirty="0"/>
              <a:t>Entscheide und kreuze an.</a:t>
            </a:r>
          </a:p>
          <a:p>
            <a:pPr marL="346075" indent="-342900">
              <a:buAutoNum type="alphaLcParenR"/>
            </a:pPr>
            <a:endParaRPr lang="de-DE" sz="1600" dirty="0"/>
          </a:p>
          <a:p>
            <a:pPr marL="346075" indent="-342900">
              <a:buAutoNum type="alphaLcParenR"/>
            </a:pPr>
            <a:endParaRPr lang="de-DE" sz="1600" dirty="0"/>
          </a:p>
          <a:p>
            <a:pPr marL="346075" indent="-342900">
              <a:buAutoNum type="alphaLcParenR"/>
            </a:pPr>
            <a:endParaRPr lang="de-DE" sz="1600" dirty="0"/>
          </a:p>
          <a:p>
            <a:pPr marL="346075" indent="-342900">
              <a:buAutoNum type="alphaLcParenR"/>
            </a:pPr>
            <a:endParaRPr lang="de-DE" sz="1600" dirty="0"/>
          </a:p>
          <a:p>
            <a:pPr marL="346075" indent="-342900">
              <a:buAutoNum type="alphaLcParenR"/>
            </a:pPr>
            <a:endParaRPr lang="de-DE" sz="1600" dirty="0"/>
          </a:p>
          <a:p>
            <a:pPr marL="346075" indent="-342900">
              <a:buAutoNum type="alphaLcParenR"/>
            </a:pPr>
            <a:endParaRPr lang="de-DE" sz="1600" dirty="0"/>
          </a:p>
          <a:p>
            <a:pPr marL="346075" indent="-342900">
              <a:buAutoNum type="alphaLcParenR"/>
            </a:pPr>
            <a:endParaRPr lang="de-DE" sz="1600" dirty="0"/>
          </a:p>
          <a:p>
            <a:pPr marL="346075" indent="-342900">
              <a:buAutoNum type="alphaLcParenR"/>
            </a:pPr>
            <a:endParaRPr lang="de-DE" sz="1600" dirty="0"/>
          </a:p>
          <a:p>
            <a:pPr marL="346075" indent="-342900">
              <a:buAutoNum type="alphaLcParenR"/>
            </a:pPr>
            <a:endParaRPr lang="de-DE" sz="1600" dirty="0"/>
          </a:p>
          <a:p>
            <a:pPr marL="346075" indent="-342900">
              <a:buAutoNum type="alphaLcParenR"/>
            </a:pPr>
            <a:endParaRPr lang="de-DE" sz="1600" dirty="0"/>
          </a:p>
          <a:p>
            <a:pPr marL="346075" indent="-342900">
              <a:buAutoNum type="alphaLcParenR"/>
            </a:pPr>
            <a:r>
              <a:rPr lang="de-DE" sz="1600" dirty="0"/>
              <a:t>Ergänze die Gleichungen zu einer wahren Aussage.</a:t>
            </a:r>
          </a:p>
          <a:p>
            <a:pPr marL="346075" indent="-342900">
              <a:buAutoNum type="alphaLcParenR"/>
            </a:pP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24E180F-9C71-1AED-949D-970892BF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Angaben zum Sinus, </a:t>
            </a:r>
            <a:br>
              <a:rPr lang="de-DE" dirty="0"/>
            </a:br>
            <a:r>
              <a:rPr lang="de-DE" dirty="0"/>
              <a:t>Cosinus und Tangens II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34F264AA-91C2-FBE2-EC25-FBDDDA230693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63500" y="53975"/>
            <a:ext cx="2297113" cy="84931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2</a:t>
            </a:r>
          </a:p>
        </p:txBody>
      </p:sp>
      <p:sp>
        <p:nvSpPr>
          <p:cNvPr id="14" name="Fußzeilenplatzhalter 5">
            <a:extLst>
              <a:ext uri="{FF2B5EF4-FFF2-40B4-BE49-F238E27FC236}">
                <a16:creationId xmlns:a16="http://schemas.microsoft.com/office/drawing/2014/main" id="{7B60724B-880B-6CA7-A5DB-C98DB5343B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C0B263-A8D7-5517-05A4-B6F19A5AF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3" y="2181530"/>
            <a:ext cx="3391074" cy="238772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DCBC3F5-5BAD-B354-1486-A694F3B44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37" y="5386707"/>
            <a:ext cx="4578585" cy="6921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F807C65-B472-C4BC-30B6-59143A648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168" y="2533152"/>
            <a:ext cx="3386741" cy="1791695"/>
          </a:xfrm>
          <a:prstGeom prst="rect">
            <a:avLst/>
          </a:prstGeom>
        </p:spPr>
      </p:pic>
      <p:grpSp>
        <p:nvGrpSpPr>
          <p:cNvPr id="28" name="Knopf1">
            <a:extLst>
              <a:ext uri="{FF2B5EF4-FFF2-40B4-BE49-F238E27FC236}">
                <a16:creationId xmlns:a16="http://schemas.microsoft.com/office/drawing/2014/main" id="{0285FC78-1AEC-444B-ADDC-320A2E7583E7}"/>
              </a:ext>
            </a:extLst>
          </p:cNvPr>
          <p:cNvGrpSpPr/>
          <p:nvPr/>
        </p:nvGrpSpPr>
        <p:grpSpPr>
          <a:xfrm>
            <a:off x="9383011" y="1045049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C41CFA55-DDD1-4365-B687-0CA3132274D8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7165AB18-4BAC-4F32-AA7B-B144072763B1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31" name="Hilfe 1 Grafik">
            <a:extLst>
              <a:ext uri="{FF2B5EF4-FFF2-40B4-BE49-F238E27FC236}">
                <a16:creationId xmlns:a16="http://schemas.microsoft.com/office/drawing/2014/main" id="{ED8284A6-F3E4-4DB3-81C8-8297EAD3A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3718" y="836712"/>
            <a:ext cx="7599792" cy="4312108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  <a:softEdge rad="0"/>
          </a:effectLst>
        </p:spPr>
      </p:pic>
      <p:grpSp>
        <p:nvGrpSpPr>
          <p:cNvPr id="32" name="Knopf2">
            <a:extLst>
              <a:ext uri="{FF2B5EF4-FFF2-40B4-BE49-F238E27FC236}">
                <a16:creationId xmlns:a16="http://schemas.microsoft.com/office/drawing/2014/main" id="{1AF8F792-4207-4C5D-BC15-5547D0317EC6}"/>
              </a:ext>
            </a:extLst>
          </p:cNvPr>
          <p:cNvGrpSpPr/>
          <p:nvPr/>
        </p:nvGrpSpPr>
        <p:grpSpPr>
          <a:xfrm>
            <a:off x="9357302" y="1700808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17324AA9-273A-4E37-9287-54E47A3558E7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F4D42A56-E0EB-40F1-9819-B4DC7641D14D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35" name="Hilfe 2 Grafik">
            <a:extLst>
              <a:ext uri="{FF2B5EF4-FFF2-40B4-BE49-F238E27FC236}">
                <a16:creationId xmlns:a16="http://schemas.microsoft.com/office/drawing/2014/main" id="{C8A6AC89-D9B9-4A16-9637-A83CE1835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43" y="933561"/>
            <a:ext cx="7918471" cy="448198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008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4.81481E-6 L -0.88093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4.81481E-6 L 2.30769E-6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1.48148E-6 L -0.88093 -1.48148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1.48148E-6 L 4.10256E-6 -1.48148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1056D-7DBE-4D86-FE3C-5E699F2EE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E5F93268-A115-B45D-4AC7-F04468956E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77336" y="596955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1B6B3B4F-6E07-D9DF-BF12-BD325E053432}"/>
                  </a:ext>
                </a:extLst>
              </p:cNvPr>
              <p:cNvSpPr txBox="1"/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AE8E8377-C478-4AB4-87D2-6D1B75EED348}" type="mathplaceholder">
                        <a:rPr lang="de-DE" i="1" smtClean="0">
                          <a:latin typeface="Cambria Math" panose="02040503050406030204" pitchFamily="18" charset="0"/>
                        </a:rPr>
                        <a:t>Geben Sie hier eine Formel ein.</a:t>
                      </a:fl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C6CE6D-B230-00B1-78BF-A5590DB6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BC087093-E569-2305-3066-7DD28B9D5172}"/>
              </a:ext>
            </a:extLst>
          </p:cNvPr>
          <p:cNvSpPr txBox="1"/>
          <p:nvPr/>
        </p:nvSpPr>
        <p:spPr>
          <a:xfrm>
            <a:off x="4088904" y="328498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2A1895-3ACC-72AE-B30A-66C679E9E636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2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E33DA2B-5BCB-C184-8B8D-CC00C8597501}"/>
              </a:ext>
            </a:extLst>
          </p:cNvPr>
          <p:cNvSpPr txBox="1"/>
          <p:nvPr/>
        </p:nvSpPr>
        <p:spPr>
          <a:xfrm>
            <a:off x="310003" y="1181661"/>
            <a:ext cx="11104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lang="de-D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Aufgabe 1 </a:t>
            </a: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[vgl. MSA 2010 Basisaufgabe]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384EF26-979B-DDA7-5D60-53FEB71C0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/>
              <a:t>Aufgabe 1 </a:t>
            </a:r>
            <a:r>
              <a:rPr lang="de-DE" sz="1600" dirty="0"/>
              <a:t>[vgl. MSA 2013 Basisaufgaben]</a:t>
            </a:r>
          </a:p>
          <a:p>
            <a:endParaRPr lang="de-DE" sz="1600" dirty="0"/>
          </a:p>
          <a:p>
            <a:r>
              <a:rPr lang="de-DE" sz="1600" dirty="0"/>
              <a:t>a) 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b) </a:t>
            </a:r>
          </a:p>
          <a:p>
            <a:endParaRPr lang="de-DE" sz="1600" dirty="0"/>
          </a:p>
          <a:p>
            <a:endParaRPr lang="de-DE" dirty="0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8019A429-8BE6-EF05-2B16-E6446F19182C}"/>
              </a:ext>
            </a:extLst>
          </p:cNvPr>
          <p:cNvSpPr txBox="1">
            <a:spLocks/>
          </p:cNvSpPr>
          <p:nvPr/>
        </p:nvSpPr>
        <p:spPr>
          <a:xfrm>
            <a:off x="7617296" y="5981558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A06582F-6841-06FB-28B7-A6DB4BE73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2" y="2037204"/>
            <a:ext cx="7010760" cy="241947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280BB9A-9143-DD6A-8A12-F301F8A69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02" y="5377873"/>
            <a:ext cx="3835597" cy="59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41D82B2-0C38-7831-385E-0045360A6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4000"/>
            <a:ext cx="9203968" cy="5191200"/>
          </a:xfrm>
        </p:spPr>
        <p:txBody>
          <a:bodyPr/>
          <a:lstStyle/>
          <a:p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 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[vgl. MSA 2020 Basisaufgabe]</a:t>
            </a:r>
            <a:b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Notiere, welche Seitenlänge gegeben ist </a:t>
            </a:r>
            <a:r>
              <a:rPr lang="de-DE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welche Seitenlänge gesucht ist (Hypotenuse, Ankathete oder Gegenkathete?).</a:t>
            </a: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lang="de-D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Berechne die Seitenlänge a. Runde auf zwei Stellen nach dem Komma. </a:t>
            </a: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575A95C-4136-A298-E710-08E0414E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Seitenlängen bestimmen I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B344C034-FE5B-8ABD-46D3-EA3D50379662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3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EE386A9-8EDE-CEA2-1CCB-0BF970892B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2"/>
          <a:stretch/>
        </p:blipFill>
        <p:spPr>
          <a:xfrm>
            <a:off x="200472" y="1916832"/>
            <a:ext cx="7416824" cy="3496353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516B5C6B-42AC-684A-4786-CF040C44F6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grpSp>
        <p:nvGrpSpPr>
          <p:cNvPr id="15" name="Knopf1">
            <a:extLst>
              <a:ext uri="{FF2B5EF4-FFF2-40B4-BE49-F238E27FC236}">
                <a16:creationId xmlns:a16="http://schemas.microsoft.com/office/drawing/2014/main" id="{A91AF56A-1A26-49F4-BF74-D2792757AA0B}"/>
              </a:ext>
            </a:extLst>
          </p:cNvPr>
          <p:cNvGrpSpPr/>
          <p:nvPr/>
        </p:nvGrpSpPr>
        <p:grpSpPr>
          <a:xfrm>
            <a:off x="9383011" y="1045049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5078675-711C-4B51-A373-B7BD7832AC20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793903C-0B84-41B3-8682-E21F0A70DF52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18" name="Hilfe 1 Grafik">
            <a:extLst>
              <a:ext uri="{FF2B5EF4-FFF2-40B4-BE49-F238E27FC236}">
                <a16:creationId xmlns:a16="http://schemas.microsoft.com/office/drawing/2014/main" id="{F43B20E4-C0F0-4B24-B71F-F0D162BA1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3718" y="836712"/>
            <a:ext cx="7599792" cy="4312108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  <a:softEdge rad="0"/>
          </a:effectLst>
        </p:spPr>
      </p:pic>
      <p:grpSp>
        <p:nvGrpSpPr>
          <p:cNvPr id="31" name="Knopf4">
            <a:extLst>
              <a:ext uri="{FF2B5EF4-FFF2-40B4-BE49-F238E27FC236}">
                <a16:creationId xmlns:a16="http://schemas.microsoft.com/office/drawing/2014/main" id="{C00138B7-6D9C-4C4E-8524-62F8DE8C35AB}"/>
              </a:ext>
            </a:extLst>
          </p:cNvPr>
          <p:cNvGrpSpPr/>
          <p:nvPr/>
        </p:nvGrpSpPr>
        <p:grpSpPr>
          <a:xfrm>
            <a:off x="9383011" y="2942492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D127FD8D-79E9-4211-80AD-6723F8447D53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72E05D95-1E78-4EAD-A5C7-BA03DA722272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dirty="0">
                  <a:solidFill>
                    <a:prstClr val="white"/>
                  </a:solidFill>
                  <a:latin typeface="Calibri"/>
                </a:rPr>
                <a:t>4</a:t>
              </a: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4" name="Hilfe 4 Grafik">
            <a:extLst>
              <a:ext uri="{FF2B5EF4-FFF2-40B4-BE49-F238E27FC236}">
                <a16:creationId xmlns:a16="http://schemas.microsoft.com/office/drawing/2014/main" id="{BFC1DC21-A28D-4615-9C04-911C5035C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288937"/>
            <a:ext cx="7905986" cy="448399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grpSp>
        <p:nvGrpSpPr>
          <p:cNvPr id="35" name="Knopf2">
            <a:extLst>
              <a:ext uri="{FF2B5EF4-FFF2-40B4-BE49-F238E27FC236}">
                <a16:creationId xmlns:a16="http://schemas.microsoft.com/office/drawing/2014/main" id="{25DCF8F2-59A5-4940-AD5D-17A05FCE244A}"/>
              </a:ext>
            </a:extLst>
          </p:cNvPr>
          <p:cNvGrpSpPr/>
          <p:nvPr/>
        </p:nvGrpSpPr>
        <p:grpSpPr>
          <a:xfrm>
            <a:off x="9357302" y="1700808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3524CB23-ECF3-4DE6-A25B-B2E95585076E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B53C5C64-B9AA-4D37-BA27-7F46CC80CF82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38" name="Hilfe 2 Grafik">
            <a:extLst>
              <a:ext uri="{FF2B5EF4-FFF2-40B4-BE49-F238E27FC236}">
                <a16:creationId xmlns:a16="http://schemas.microsoft.com/office/drawing/2014/main" id="{F3FF1123-3E04-42CC-8AE4-6569078FA4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43" y="933561"/>
            <a:ext cx="7918471" cy="448198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5360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4.81481E-6 L -0.88093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4.81481E-6 L 2.30769E-6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4.81481E-6 L -0.88093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4.81481E-6 L -4.35897E-6 -4.8148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1.48148E-6 L -0.88093 -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1.48148E-6 L 4.10256E-6 -1.48148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F06931B-BA85-AD7F-16F2-83B8AEB807A0}"/>
              </a:ext>
            </a:extLst>
          </p:cNvPr>
          <p:cNvSpPr txBox="1">
            <a:spLocks/>
          </p:cNvSpPr>
          <p:nvPr/>
        </p:nvSpPr>
        <p:spPr>
          <a:xfrm>
            <a:off x="64289" y="1045050"/>
            <a:ext cx="9203968" cy="5174278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t"/>
          <a:lstStyle>
            <a:lvl1pPr marL="3175" indent="0" algn="l" defTabSz="957861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800" b="0" i="0" u="none" strike="noStrike" kern="1200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14300" indent="0" algn="l" defTabSz="9578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1500" indent="0" algn="l" defTabSz="9578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85850" indent="0" algn="l" defTabSz="957861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de-DE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0" algn="l" defTabSz="9578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4118" indent="-239466" algn="l" defTabSz="9578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3049" indent="-239466" algn="l" defTabSz="9578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1978" indent="-239466" algn="l" defTabSz="9578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0909" indent="-239466" algn="l" defTabSz="9578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[vgl. MSA 2020 Basisaufgabe]</a:t>
            </a:r>
            <a:b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endParaRPr lang="de-DE" altLang="de-DE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endParaRPr lang="de-DE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A96B1E64-2DB4-5404-54B1-F68C9FA9EF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77336" y="5969550"/>
            <a:ext cx="3136901" cy="400110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</a:t>
            </a:r>
          </a:p>
          <a:p>
            <a:pPr defTabSz="957861"/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10CBCFF-3711-734D-93F9-F4906E65BFEA}"/>
              </a:ext>
            </a:extLst>
          </p:cNvPr>
          <p:cNvSpPr>
            <a:spLocks noChangeAspect="1"/>
          </p:cNvSpPr>
          <p:nvPr/>
        </p:nvSpPr>
        <p:spPr>
          <a:xfrm>
            <a:off x="1442195" y="4281216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1B963E9-6FD6-F0BE-E834-8D04A13E7A34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3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7BC1A901-7B79-181F-9567-27D7914C7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 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[vgl. MSA 2020 Basisaufgabe]</a:t>
            </a:r>
          </a:p>
          <a:p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a)</a:t>
            </a:r>
          </a:p>
          <a:p>
            <a:endParaRPr lang="de-DE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b) </a:t>
            </a:r>
            <a:endParaRPr lang="de-DE" sz="1600" dirty="0"/>
          </a:p>
        </p:txBody>
      </p:sp>
      <p:pic>
        <p:nvPicPr>
          <p:cNvPr id="12" name="Grafik 11" descr="Ein Bild, das Text, Screenshot, Quittung, Reihe enthält.&#10;&#10;Automatisch generierte Beschreibung">
            <a:extLst>
              <a:ext uri="{FF2B5EF4-FFF2-40B4-BE49-F238E27FC236}">
                <a16:creationId xmlns:a16="http://schemas.microsoft.com/office/drawing/2014/main" id="{C33D5E60-E94D-59DB-AC32-BBE151576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1" b="1698"/>
          <a:stretch/>
        </p:blipFill>
        <p:spPr>
          <a:xfrm>
            <a:off x="360527" y="2281173"/>
            <a:ext cx="7772400" cy="388843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E92DD0E-74A9-1248-C993-CDE39489F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/>
          <a:stretch/>
        </p:blipFill>
        <p:spPr>
          <a:xfrm>
            <a:off x="360527" y="1404481"/>
            <a:ext cx="7649120" cy="698389"/>
          </a:xfrm>
          <a:prstGeom prst="rect">
            <a:avLst/>
          </a:prstGeom>
        </p:spPr>
      </p:pic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2E963A99-2408-2326-40D3-686B48FF3F32}"/>
              </a:ext>
            </a:extLst>
          </p:cNvPr>
          <p:cNvSpPr txBox="1">
            <a:spLocks/>
          </p:cNvSpPr>
          <p:nvPr/>
        </p:nvSpPr>
        <p:spPr>
          <a:xfrm>
            <a:off x="7617296" y="5981558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2820551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7E10816-5242-C64F-0EDF-909ECF9FB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3" y="1054416"/>
            <a:ext cx="9203968" cy="517427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Aufgabe 1 </a:t>
            </a:r>
            <a:r>
              <a:rPr lang="de-DE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[vgl. MSA 2020 Basisaufgabe]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Berechne die Seitenlänge a. Gib vorab die benötigte Formel an. </a:t>
            </a:r>
            <a:endParaRPr lang="de-DE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1EC879-E863-F383-54B8-2EA153664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332" y="53679"/>
            <a:ext cx="5549507" cy="850103"/>
          </a:xfrm>
        </p:spPr>
        <p:txBody>
          <a:bodyPr/>
          <a:lstStyle/>
          <a:p>
            <a:r>
              <a:rPr lang="de-DE" dirty="0"/>
              <a:t>Seitenlängen Bestimmen II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F5449FC9-F99F-CFDD-CE8E-BC2C65FB8287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4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7D96F6B-9571-8D99-00B9-5E4893206ABA}"/>
              </a:ext>
            </a:extLst>
          </p:cNvPr>
          <p:cNvGrpSpPr/>
          <p:nvPr/>
        </p:nvGrpSpPr>
        <p:grpSpPr>
          <a:xfrm>
            <a:off x="200472" y="2399446"/>
            <a:ext cx="8019464" cy="3359054"/>
            <a:chOff x="165293" y="1462184"/>
            <a:chExt cx="8019464" cy="3359054"/>
          </a:xfrm>
        </p:grpSpPr>
        <p:pic>
          <p:nvPicPr>
            <p:cNvPr id="8" name="Grafik 7" descr="Ein Bild, das Reihe, Diagramm, Steigung enthält.&#10;&#10;Automatisch generierte Beschreibung">
              <a:extLst>
                <a:ext uri="{FF2B5EF4-FFF2-40B4-BE49-F238E27FC236}">
                  <a16:creationId xmlns:a16="http://schemas.microsoft.com/office/drawing/2014/main" id="{3B45A818-3E04-5D9C-B9A5-38BA422FC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93" y="1462184"/>
              <a:ext cx="8019464" cy="3359054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88B83E8-D8B1-52E7-2781-EC04AF13DA10}"/>
                </a:ext>
              </a:extLst>
            </p:cNvPr>
            <p:cNvSpPr/>
            <p:nvPr/>
          </p:nvSpPr>
          <p:spPr>
            <a:xfrm flipV="1">
              <a:off x="4088904" y="2879224"/>
              <a:ext cx="21602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04D7DE43-620A-6651-7CCA-4AEE2A3AA4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grpSp>
        <p:nvGrpSpPr>
          <p:cNvPr id="17" name="Knopf2">
            <a:extLst>
              <a:ext uri="{FF2B5EF4-FFF2-40B4-BE49-F238E27FC236}">
                <a16:creationId xmlns:a16="http://schemas.microsoft.com/office/drawing/2014/main" id="{6EDC9D88-1C4C-472D-A375-3C5ACDBBACD6}"/>
              </a:ext>
            </a:extLst>
          </p:cNvPr>
          <p:cNvGrpSpPr/>
          <p:nvPr/>
        </p:nvGrpSpPr>
        <p:grpSpPr>
          <a:xfrm>
            <a:off x="9357302" y="1700808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9D113ED-FCBA-4047-9079-1D31563019B9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8F08FD6-59EB-4462-AAC8-176F4D710E4F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20" name="Hilfe 2 Grafik">
            <a:extLst>
              <a:ext uri="{FF2B5EF4-FFF2-40B4-BE49-F238E27FC236}">
                <a16:creationId xmlns:a16="http://schemas.microsoft.com/office/drawing/2014/main" id="{7EC3312A-DB20-4485-9E11-958A734BA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43" y="933561"/>
            <a:ext cx="7918471" cy="448198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grpSp>
        <p:nvGrpSpPr>
          <p:cNvPr id="21" name="Knopf5">
            <a:extLst>
              <a:ext uri="{FF2B5EF4-FFF2-40B4-BE49-F238E27FC236}">
                <a16:creationId xmlns:a16="http://schemas.microsoft.com/office/drawing/2014/main" id="{9E247A76-C575-4959-96DD-31E04629EC70}"/>
              </a:ext>
            </a:extLst>
          </p:cNvPr>
          <p:cNvGrpSpPr/>
          <p:nvPr/>
        </p:nvGrpSpPr>
        <p:grpSpPr>
          <a:xfrm>
            <a:off x="9383011" y="3574973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6F6CCE5-3B37-4413-B814-EA6CEA4FC6F2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EFB92AF7-7C07-4BFD-A57E-1A8AC5BACC0A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dirty="0">
                  <a:solidFill>
                    <a:prstClr val="white"/>
                  </a:solidFill>
                  <a:latin typeface="Calibri"/>
                </a:rPr>
                <a:t>5</a:t>
              </a: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4" name="Hilfe 5 Grafik">
            <a:extLst>
              <a:ext uri="{FF2B5EF4-FFF2-40B4-BE49-F238E27FC236}">
                <a16:creationId xmlns:a16="http://schemas.microsoft.com/office/drawing/2014/main" id="{948D632B-75DF-45E4-8798-DCDADCDBE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0464" y="1466745"/>
            <a:ext cx="7902606" cy="4484760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530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1.48148E-6 L -0.88093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1.48148E-6 L 4.10256E-6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7.40741E-7 L -0.88092 -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2 -7.40741E-7 L -4.87179E-6 -7.40741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81D6550-C548-0F44-8D46-B35A99E16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Aufgabe 1 </a:t>
            </a:r>
            <a:r>
              <a:rPr lang="de-DE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[vgl. MSA 2020 Basisaufgabe] 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D974148-EF90-8624-9A23-FE522DEFE861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4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6F9B9BE-0BCE-E965-B738-99EDAC3A7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" y="1427273"/>
            <a:ext cx="7558994" cy="4774516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28709AA3-EE77-0F8B-D94E-1CD09B3305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428709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FFA381A8-3132-45AD-AF01-5B1C33EA9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8" y="1045050"/>
            <a:ext cx="9205200" cy="5191200"/>
          </a:xfrm>
        </p:spPr>
        <p:txBody>
          <a:bodyPr/>
          <a:lstStyle/>
          <a:p>
            <a:r>
              <a:rPr lang="de-DE" sz="1600" b="1" dirty="0"/>
              <a:t>Aufgabe 1</a:t>
            </a:r>
          </a:p>
          <a:p>
            <a:r>
              <a:rPr lang="de-DE" sz="1600" dirty="0"/>
              <a:t>In dieser Station musst Du viele Bruchgleichungen lösen können, um Ergebnisse auszurechnen. </a:t>
            </a:r>
          </a:p>
          <a:p>
            <a:r>
              <a:rPr lang="de-DE" sz="1600" u="sng" dirty="0"/>
              <a:t>1. Fall:</a:t>
            </a:r>
            <a:r>
              <a:rPr lang="de-DE" sz="1600" dirty="0"/>
              <a:t> x steht im Bruch oben (Zähler)</a:t>
            </a:r>
          </a:p>
          <a:p>
            <a:pPr marL="346075" indent="-342900">
              <a:buAutoNum type="arabicPeriod"/>
            </a:pPr>
            <a:endParaRPr lang="de-DE" sz="1600" dirty="0"/>
          </a:p>
          <a:p>
            <a:pPr marL="346075" indent="-342900">
              <a:buAutoNum type="arabicPeriod"/>
            </a:pPr>
            <a:endParaRPr lang="de-DE" sz="1600" dirty="0"/>
          </a:p>
          <a:p>
            <a:pPr marL="346075" indent="-342900">
              <a:buAutoNum type="arabicPeriod"/>
            </a:pPr>
            <a:endParaRPr lang="de-DE" sz="1600" dirty="0"/>
          </a:p>
          <a:p>
            <a:pPr marL="346075" indent="-342900">
              <a:buAutoNum type="arabicPeriod"/>
            </a:pPr>
            <a:endParaRPr lang="de-DE" sz="1600" dirty="0"/>
          </a:p>
          <a:p>
            <a:pPr marL="346075" indent="-342900">
              <a:buAutoNum type="arabicPeriod"/>
            </a:pPr>
            <a:endParaRPr lang="de-DE" sz="1600" dirty="0"/>
          </a:p>
          <a:p>
            <a:pPr marL="346075" indent="-342900">
              <a:buAutoNum type="arabicPeriod"/>
            </a:pPr>
            <a:endParaRPr lang="de-DE" sz="1600" dirty="0"/>
          </a:p>
          <a:p>
            <a:r>
              <a:rPr lang="de-DE" sz="1600" dirty="0"/>
              <a:t>Löse nach x auf.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9007D08-E2B8-38EA-A188-251EBE52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Bruchgleichungen I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3E7F83-C836-C340-925F-CD12FDBC90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7DA4F1-09A6-1458-235C-8E309585FE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B194CF9A-D8F5-9DAC-3028-D3C6C1ED2F11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5DF1414-3B5B-DDBA-B434-F43D6F929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3" t="64244" r="4965" b="2915"/>
          <a:stretch/>
        </p:blipFill>
        <p:spPr>
          <a:xfrm>
            <a:off x="233363" y="4155684"/>
            <a:ext cx="5223693" cy="1292653"/>
          </a:xfrm>
          <a:prstGeom prst="rect">
            <a:avLst/>
          </a:prstGeom>
        </p:spPr>
      </p:pic>
      <p:pic>
        <p:nvPicPr>
          <p:cNvPr id="11" name="Grafik 10" descr="Ein Bild, das Text, Schrift, Screenshot, weiß enthält.&#10;&#10;Automatisch generierte Beschreibung">
            <a:extLst>
              <a:ext uri="{FF2B5EF4-FFF2-40B4-BE49-F238E27FC236}">
                <a16:creationId xmlns:a16="http://schemas.microsoft.com/office/drawing/2014/main" id="{8EAFEF2D-08EF-A401-D162-8A7D1B29D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5" y="2053150"/>
            <a:ext cx="2049903" cy="1663882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00061C2-104B-1448-A452-1A2BFDEA1B2B}"/>
              </a:ext>
            </a:extLst>
          </p:cNvPr>
          <p:cNvCxnSpPr/>
          <p:nvPr/>
        </p:nvCxnSpPr>
        <p:spPr>
          <a:xfrm flipH="1" flipV="1">
            <a:off x="344488" y="2708920"/>
            <a:ext cx="216024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5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97E10816-5242-C64F-0EDF-909ECF9FB2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9" y="1044000"/>
                <a:ext cx="9203968" cy="5191200"/>
              </a:xfrm>
            </p:spPr>
            <p:txBody>
              <a:bodyPr/>
              <a:lstStyle/>
              <a:p>
                <a:r>
                  <a:rPr lang="de-DE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Aufgabe 1 </a:t>
                </a:r>
                <a:r>
                  <a:rPr lang="de-DE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[vgl. MSA 2014 A2]</a:t>
                </a:r>
              </a:p>
              <a:p>
                <a: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Berechne die fehlenden Winkelgrößen 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Runde auf ganze Zahlen.</a:t>
                </a:r>
              </a:p>
              <a:p>
                <a:endParaRPr lang="de-DE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97E10816-5242-C64F-0EDF-909ECF9FB2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9" y="1044000"/>
                <a:ext cx="9203968" cy="5191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371EC879-E863-F383-54B8-2EA15366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Winkelberechnungen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5468ED9B-F5BC-9297-AD16-FA8723032381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5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D0978E9-B31D-A9AC-D46C-1FE386A89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181" y="2067763"/>
            <a:ext cx="2781348" cy="3189468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B605D22C-1CC4-7494-036F-352B87DE3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grpSp>
        <p:nvGrpSpPr>
          <p:cNvPr id="11" name="Knopf6">
            <a:extLst>
              <a:ext uri="{FF2B5EF4-FFF2-40B4-BE49-F238E27FC236}">
                <a16:creationId xmlns:a16="http://schemas.microsoft.com/office/drawing/2014/main" id="{6A1A0CC3-E7B7-46F8-B8FF-8B81658365D1}"/>
              </a:ext>
            </a:extLst>
          </p:cNvPr>
          <p:cNvGrpSpPr/>
          <p:nvPr/>
        </p:nvGrpSpPr>
        <p:grpSpPr>
          <a:xfrm>
            <a:off x="9383011" y="4207454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1F8F30C-DA4E-4EA8-B747-216271C96ED7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6D12F20-F84E-4B11-A059-C0A9AE7E57A0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dirty="0">
                  <a:solidFill>
                    <a:prstClr val="white"/>
                  </a:solidFill>
                  <a:latin typeface="Calibri"/>
                </a:rPr>
                <a:t>6</a:t>
              </a: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Hilfe 6 Grafik">
            <a:extLst>
              <a:ext uri="{FF2B5EF4-FFF2-40B4-BE49-F238E27FC236}">
                <a16:creationId xmlns:a16="http://schemas.microsoft.com/office/drawing/2014/main" id="{1F78E25A-C70D-4B4F-9F91-8D9241FE6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9349" y="1641226"/>
            <a:ext cx="7914199" cy="4492179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1208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3.33333E-6 L -0.88093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3.33333E-6 L 2.82051E-6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17580263-7739-7FDD-18A6-ADA084B542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289" y="1044000"/>
                <a:ext cx="9203968" cy="5191200"/>
              </a:xfrm>
              <a:prstGeom prst="roundRect">
                <a:avLst>
                  <a:gd name="adj" fmla="val 3139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t"/>
              <a:lstStyle>
                <a:lvl1pPr marL="3175" indent="0" algn="l" defTabSz="957861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0" lang="de-DE" sz="1800" b="0" i="0" u="none" strike="noStrike" kern="1200" cap="none" spc="0" normalizeH="0" baseline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defRPr>
                </a:lvl1pPr>
                <a:lvl2pPr marL="114300" indent="0" algn="l" defTabSz="957861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lang="de-DE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71500" indent="0" algn="l" defTabSz="957861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lang="de-DE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085850" indent="0" algn="l" defTabSz="957861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lang="de-DE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0" algn="l" defTabSz="957861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lang="de-DE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634118" indent="-239466" algn="l" defTabSz="957861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1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3113049" indent="-239466" algn="l" defTabSz="957861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1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591978" indent="-239466" algn="l" defTabSz="957861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1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4070909" indent="-239466" algn="l" defTabSz="957861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1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Aufgabe 1 </a:t>
                </a:r>
                <a:r>
                  <a:rPr lang="de-DE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[vgl. MSA 2014 A2]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Der Winkel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α</m:t>
                    </m:r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 lässt sich zum Beispiel so berechnen:</a:t>
                </a:r>
                <a:r>
                  <a:rPr lang="de-DE" sz="16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tan</m:t>
                    </m:r>
                    <m:r>
                      <a:rPr lang="de-DE" sz="1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α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𝐺𝑒𝑔𝑒𝑛𝑘𝑎𝑡h𝑒𝑡𝑒</m:t>
                        </m:r>
                      </m:num>
                      <m:den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𝐴𝑛𝑘𝑎𝑡h𝑒𝑡𝑒</m:t>
                        </m:r>
                      </m:den>
                    </m:f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tan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de-DE" sz="1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α</m:t>
                        </m:r>
                      </m:e>
                    </m:func>
                    <m:r>
                      <a:rPr lang="de-DE" sz="1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16</m:t>
                        </m:r>
                      </m:num>
                      <m:den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7,8</m:t>
                        </m:r>
                      </m:den>
                    </m:f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             |</m:t>
                    </m:r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tan</m:t>
                        </m:r>
                      </m:e>
                      <m:sup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α</m:t>
                          </m:r>
                          <m:r>
                            <a:rPr lang="de-DE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de-DE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tan</m:t>
                          </m:r>
                        </m:e>
                        <m:sup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7,8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α</m:t>
                      </m:r>
                      <m:r>
                        <a:rPr lang="de-DE" sz="16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≈64°</m:t>
                      </m:r>
                    </m:oMath>
                  </m:oMathPara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Du kannst den Winkel aber auch mit der Sinus- oder der Cosinus-Funktion berechnen.</a:t>
                </a:r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Der Winkel 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 lässt sich zum Beispiel so berechnen: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de-DE" sz="1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β</m:t>
                        </m:r>
                      </m:e>
                    </m:func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𝐴𝑛𝑘𝑎𝑡h𝑒𝑡𝑒</m:t>
                        </m:r>
                      </m:num>
                      <m:den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𝐻𝑦𝑝𝑜𝑡𝑒𝑛𝑢𝑠𝑒</m:t>
                        </m:r>
                      </m:den>
                    </m:f>
                  </m:oMath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de-DE" sz="1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β</m:t>
                        </m:r>
                      </m:e>
                    </m:func>
                    <m:r>
                      <a:rPr lang="de-DE" sz="1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16</m:t>
                        </m:r>
                      </m:num>
                      <m:den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17,8 </m:t>
                        </m:r>
                      </m:den>
                    </m:f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           |</m:t>
                    </m:r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β</m:t>
                          </m:r>
                          <m:r>
                            <a:rPr lang="de-DE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de-DE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cos</m:t>
                          </m:r>
                        </m:e>
                        <m:sup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17,8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β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≈26</m:t>
                    </m:r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° </a:t>
                </a:r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17580263-7739-7FDD-18A6-ADA084B54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9" y="1044000"/>
                <a:ext cx="9203968" cy="5191200"/>
              </a:xfrm>
              <a:prstGeom prst="roundRect">
                <a:avLst>
                  <a:gd name="adj" fmla="val 3139"/>
                </a:avLst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BDA379F-04E4-E889-03AD-A5BEB0499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5EA537-D720-7240-11C2-2F03AF35E035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5253EE-5FC3-58F5-38CE-AF585C33C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07" r="17495"/>
          <a:stretch/>
        </p:blipFill>
        <p:spPr>
          <a:xfrm>
            <a:off x="7257256" y="1196752"/>
            <a:ext cx="1656185" cy="2724944"/>
          </a:xfrm>
          <a:prstGeom prst="rect">
            <a:avLst/>
          </a:prstGeom>
        </p:spPr>
      </p:pic>
      <p:sp>
        <p:nvSpPr>
          <p:cNvPr id="17" name="Fußzeilenplatzhalter 5">
            <a:extLst>
              <a:ext uri="{FF2B5EF4-FFF2-40B4-BE49-F238E27FC236}">
                <a16:creationId xmlns:a16="http://schemas.microsoft.com/office/drawing/2014/main" id="{66E8DE8E-6DE1-ED65-C276-E6D2E789B70E}"/>
              </a:ext>
            </a:extLst>
          </p:cNvPr>
          <p:cNvSpPr txBox="1">
            <a:spLocks/>
          </p:cNvSpPr>
          <p:nvPr/>
        </p:nvSpPr>
        <p:spPr>
          <a:xfrm>
            <a:off x="7617296" y="5981558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284866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7300943-85C4-12AE-8501-E47DB871E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4000"/>
            <a:ext cx="9203968" cy="5191200"/>
          </a:xfrm>
        </p:spPr>
        <p:txBody>
          <a:bodyPr/>
          <a:lstStyle/>
          <a:p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</a:t>
            </a:r>
          </a:p>
          <a:p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Berechne den Steigungswinkel der Skaterrampe. Runde auf eine Nachkommastelle. </a:t>
            </a:r>
          </a:p>
          <a:p>
            <a:endParaRPr lang="de-D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de-D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97957B4-02BA-4E2F-4746-73BF8D5F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Anwendungsaufgaben I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E53C789A-E50B-242E-DE9D-F74415603057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6</a:t>
            </a:r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AD7D1946-7746-2971-21C7-6D8DB70390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B7EB38-B822-8CD7-7F80-D9FD4A243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94" y="2048808"/>
            <a:ext cx="5869015" cy="3183664"/>
          </a:xfrm>
          <a:prstGeom prst="rect">
            <a:avLst/>
          </a:prstGeom>
        </p:spPr>
      </p:pic>
      <p:grpSp>
        <p:nvGrpSpPr>
          <p:cNvPr id="11" name="Knopf6">
            <a:extLst>
              <a:ext uri="{FF2B5EF4-FFF2-40B4-BE49-F238E27FC236}">
                <a16:creationId xmlns:a16="http://schemas.microsoft.com/office/drawing/2014/main" id="{08DBEDA9-6849-4EA9-A3E4-C8CFEE8A3B47}"/>
              </a:ext>
            </a:extLst>
          </p:cNvPr>
          <p:cNvGrpSpPr/>
          <p:nvPr/>
        </p:nvGrpSpPr>
        <p:grpSpPr>
          <a:xfrm>
            <a:off x="9383011" y="4207454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0C62FF6-90B8-44A8-8CD4-ABEC6D58DEA3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F429D90-0A2E-4991-B2F4-C31AAB93BCCE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dirty="0">
                  <a:solidFill>
                    <a:prstClr val="white"/>
                  </a:solidFill>
                  <a:latin typeface="Calibri"/>
                </a:rPr>
                <a:t>6</a:t>
              </a: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Hilfe 6 Grafik">
            <a:extLst>
              <a:ext uri="{FF2B5EF4-FFF2-40B4-BE49-F238E27FC236}">
                <a16:creationId xmlns:a16="http://schemas.microsoft.com/office/drawing/2014/main" id="{8DA00C20-B599-4091-BEB1-2D9AD7BCC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9349" y="1641226"/>
            <a:ext cx="7914199" cy="4492179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420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3.33333E-6 L -0.88093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3.33333E-6 L 2.82051E-6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DFBFC775-5A4A-FDD5-56B4-5C16A8BA8F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77336" y="596955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3624D1B6-5527-7C30-87C8-A5D8350999F8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6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87105600-E801-6980-0B84-0A15519C8C3E}"/>
              </a:ext>
            </a:extLst>
          </p:cNvPr>
          <p:cNvSpPr txBox="1">
            <a:spLocks/>
          </p:cNvSpPr>
          <p:nvPr/>
        </p:nvSpPr>
        <p:spPr>
          <a:xfrm>
            <a:off x="7617296" y="5981558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017BA529-C22F-DFE9-6B93-2B913E18A5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9" y="1044000"/>
                <a:ext cx="9203968" cy="5192263"/>
              </a:xfrm>
            </p:spPr>
            <p:txBody>
              <a:bodyPr/>
              <a:lstStyle/>
              <a:p>
                <a:r>
                  <a:rPr lang="de-DE" sz="1600" b="1" dirty="0"/>
                  <a:t>Aufgabe 1</a:t>
                </a:r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𝐺𝑒𝑔𝑒𝑛𝑘𝑎𝑡h𝑒𝑡𝑒</m:t>
                          </m:r>
                        </m:num>
                        <m:den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𝐴𝑛𝑘𝑎𝑡h𝑒𝑡𝑒</m:t>
                          </m:r>
                        </m:den>
                      </m:f>
                    </m:oMath>
                  </m:oMathPara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29</m:t>
                        </m:r>
                      </m:num>
                      <m:den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98</m:t>
                        </m:r>
                      </m:den>
                    </m:f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|</m:t>
                    </m:r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  <m:r>
                            <a:rPr lang="de-DE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de-DE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29</m:t>
                              </m:r>
                            </m:num>
                            <m:den>
                              <m: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de-DE" sz="1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≈16,5</m:t>
                    </m:r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° </a:t>
                </a:r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Steigungswinkel der Rampe beträgt ungefähr 16,5°.</a:t>
                </a:r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b="1" dirty="0"/>
              </a:p>
              <a:p>
                <a:endParaRPr lang="de-DE" sz="1600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017BA529-C22F-DFE9-6B93-2B913E18A5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9" y="1044000"/>
                <a:ext cx="9203968" cy="51922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AA8E0B1E-6E50-B729-8739-1C123E38DDEA}"/>
              </a:ext>
            </a:extLst>
          </p:cNvPr>
          <p:cNvSpPr txBox="1">
            <a:spLocks/>
          </p:cNvSpPr>
          <p:nvPr/>
        </p:nvSpPr>
        <p:spPr>
          <a:xfrm>
            <a:off x="7620407" y="5981558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4FB6200-B063-B18B-55D2-5B926AD0B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768" y="1412775"/>
            <a:ext cx="3744416" cy="20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95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97300943-85C4-12AE-8501-E47DB871E9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9" y="1044000"/>
                <a:ext cx="9203968" cy="5191200"/>
              </a:xfrm>
            </p:spPr>
            <p:txBody>
              <a:bodyPr/>
              <a:lstStyle/>
              <a:p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Aufgabe 1</a:t>
                </a:r>
              </a:p>
              <a:p>
                <a: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Berechne die Streckenlänge 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𝐵𝐶</m:t>
                        </m:r>
                      </m:e>
                    </m:acc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|</m:t>
                    </m:r>
                  </m:oMath>
                </a14:m>
                <a:r>
                  <a:rPr lang="de-DE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 </a:t>
                </a:r>
              </a:p>
              <a:p>
                <a:r>
                  <a:rPr lang="de-DE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Runde auf eine Nachkommastelle.</a:t>
                </a:r>
                <a:endParaRPr lang="de-DE" sz="1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Aufgabe 2</a:t>
                </a:r>
              </a:p>
              <a:p>
                <a:r>
                  <a:rPr lang="de-DE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Die Talstation einer Seilbahn befindet sich in einer Höhe von 1258 m. Der durchschnittliche Steigungswinkel beträgt α = 15°. Berechne die Höhe der Bergstation in m. Runde auf ganze Zahlen</a:t>
                </a:r>
                <a:r>
                  <a:rPr lang="de-DE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 </a:t>
                </a:r>
                <a:endParaRPr lang="de-D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de-DE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97300943-85C4-12AE-8501-E47DB871E9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9" y="1044000"/>
                <a:ext cx="9203968" cy="5191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097957B4-02BA-4E2F-4746-73BF8D5F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Anwendungsaufgaben II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94B07376-5804-2EEA-A225-C6D369530D00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7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D16CF55-290F-789B-7068-C7701F12C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911" y="4077864"/>
            <a:ext cx="4251095" cy="20147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FEEAAE0-C582-9840-7B08-F3F095907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639" y="1126468"/>
            <a:ext cx="4268227" cy="2227161"/>
          </a:xfrm>
          <a:prstGeom prst="rect">
            <a:avLst/>
          </a:prstGeom>
        </p:spPr>
      </p:pic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8C50211E-0DF9-8B27-9E9B-DBB594FD6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grpSp>
        <p:nvGrpSpPr>
          <p:cNvPr id="19" name="Knopf4">
            <a:extLst>
              <a:ext uri="{FF2B5EF4-FFF2-40B4-BE49-F238E27FC236}">
                <a16:creationId xmlns:a16="http://schemas.microsoft.com/office/drawing/2014/main" id="{0F546A93-28EF-43CC-8486-E04E668CC408}"/>
              </a:ext>
            </a:extLst>
          </p:cNvPr>
          <p:cNvGrpSpPr/>
          <p:nvPr/>
        </p:nvGrpSpPr>
        <p:grpSpPr>
          <a:xfrm>
            <a:off x="9383011" y="2942492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BD26370F-CE1A-4D5D-B8BE-C159860662B7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FBBB39AC-0D3A-4C7E-A334-EECA00B39F54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dirty="0">
                  <a:solidFill>
                    <a:prstClr val="white"/>
                  </a:solidFill>
                  <a:latin typeface="Calibri"/>
                </a:rPr>
                <a:t>4</a:t>
              </a: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Hilfe 4 Grafik">
            <a:extLst>
              <a:ext uri="{FF2B5EF4-FFF2-40B4-BE49-F238E27FC236}">
                <a16:creationId xmlns:a16="http://schemas.microsoft.com/office/drawing/2014/main" id="{0D6B7726-AFE1-4C9E-A90D-3E778AF617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288937"/>
            <a:ext cx="7905986" cy="448399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9450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4.81481E-6 L -0.88093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4.81481E-6 L -4.35897E-6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63B8315-F081-338A-57F9-536F2119D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 				    </a:t>
            </a:r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Aufgabe 2 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2AB998-1141-202D-55E7-6DB5DAE6F92C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7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57EFC3-87B9-60D7-DF2C-1B8608858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1484784"/>
            <a:ext cx="3797495" cy="28068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62BBA68-0930-7267-9D3C-E3CA61570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904" y="1484784"/>
            <a:ext cx="5006413" cy="3588608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9FED3671-60E8-31B5-B418-A775516D75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3210685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A420B3D-FE2B-1DD1-84D4-26DB3569B9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00" y="1044000"/>
                <a:ext cx="9203968" cy="5192121"/>
              </a:xfrm>
            </p:spPr>
            <p:txBody>
              <a:bodyPr/>
              <a:lstStyle/>
              <a:p>
                <a:pPr marL="0">
                  <a:spcBef>
                    <a:spcPts val="0"/>
                  </a:spcBef>
                </a:pPr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Aufgabe 1 </a:t>
                </a:r>
                <a: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[vgl. MSA 2009 N A5]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de-DE" sz="1600" dirty="0"/>
                  <a:t>*a) Berechne die Seitenlänge c. Runde auf zwei Stellen nach dem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de-DE" sz="1600" dirty="0"/>
                  <a:t>      Komma</a:t>
                </a:r>
                <a:r>
                  <a:rPr lang="de-DE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0">
                  <a:spcBef>
                    <a:spcPts val="0"/>
                  </a:spcBef>
                </a:pPr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>
                  <a:spcBef>
                    <a:spcPts val="0"/>
                  </a:spcBef>
                </a:pPr>
                <a:r>
                  <a:rPr lang="de-DE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Aufgabe 2 </a:t>
                </a: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dirty="0">
                    <a:cs typeface="Calibri" panose="020F0502020204030204" pitchFamily="34" charset="0"/>
                  </a:rPr>
                  <a:t>*a)</a:t>
                </a:r>
                <a:r>
                  <a:rPr lang="de-DE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Die Höhe eines Baumes lässt sich durch das Messen </a:t>
                </a: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von zwei Winkeln und einer horizontalen Strecke ermitteln (siehe Bild). </a:t>
                </a: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Es gilt: 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20 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de-DE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=45° </m:t>
                    </m:r>
                  </m:oMath>
                </a14:m>
                <a:r>
                  <a:rPr lang="de-DE" sz="16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 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=65°</m:t>
                    </m:r>
                  </m:oMath>
                </a14:m>
                <a:endParaRPr lang="de-DE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Bestimme die Höhe h des Baumes. Runde auf zwei Nachkommastellen</a:t>
                </a:r>
                <a:r>
                  <a:rPr lang="de-DE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A420B3D-FE2B-1DD1-84D4-26DB3569B9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00" y="1044000"/>
                <a:ext cx="9203968" cy="519212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52C755AE-3794-5087-9EB7-86CC8729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Sinussatz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755BE735-6F3E-674F-C758-B979E1B391FA}"/>
              </a:ext>
            </a:extLst>
          </p:cNvPr>
          <p:cNvSpPr txBox="1">
            <a:spLocks/>
          </p:cNvSpPr>
          <p:nvPr/>
        </p:nvSpPr>
        <p:spPr>
          <a:xfrm>
            <a:off x="87739" y="48809"/>
            <a:ext cx="2344981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625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Erweiterungsniveau</a:t>
            </a:r>
          </a:p>
          <a:p>
            <a:r>
              <a:rPr lang="de-DE" dirty="0"/>
              <a:t>Karte 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DFE6DDB-FDB5-2C0A-369F-D6E18DC33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143" y="1221721"/>
            <a:ext cx="3491419" cy="233558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4EDEEC1-779E-C35B-1CD8-0E9C7FDDC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067" y="3458299"/>
            <a:ext cx="2118409" cy="222612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F7DF761-408A-8CA4-C3DB-A4A901C70947}"/>
              </a:ext>
            </a:extLst>
          </p:cNvPr>
          <p:cNvSpPr txBox="1"/>
          <p:nvPr/>
        </p:nvSpPr>
        <p:spPr>
          <a:xfrm>
            <a:off x="5685374" y="564832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Bild: „Riesenmammutbaum“, Autor unbekannt,</a:t>
            </a:r>
            <a:r>
              <a:rPr lang="de-DE" sz="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CC BY 1.0</a:t>
            </a:r>
            <a:r>
              <a:rPr lang="de-DE" sz="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de-DE" sz="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https://de.wikipedia.org/wiki/Baum#/media/Datei:Sequoiadendron_giganteum_at_Kenilworth_Castle.jpg</a:t>
            </a:r>
            <a:endParaRPr lang="de-DE" sz="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[23.02.2024]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38646A79-0D43-B63D-F32C-DEBD168A8D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grpSp>
        <p:nvGrpSpPr>
          <p:cNvPr id="18" name="Knopf 7">
            <a:extLst>
              <a:ext uri="{FF2B5EF4-FFF2-40B4-BE49-F238E27FC236}">
                <a16:creationId xmlns:a16="http://schemas.microsoft.com/office/drawing/2014/main" id="{F4381826-FF03-4975-A691-D143EE40D57B}"/>
              </a:ext>
            </a:extLst>
          </p:cNvPr>
          <p:cNvGrpSpPr/>
          <p:nvPr/>
        </p:nvGrpSpPr>
        <p:grpSpPr>
          <a:xfrm>
            <a:off x="9379302" y="4839935"/>
            <a:ext cx="513769" cy="504000"/>
            <a:chOff x="9312680" y="5062255"/>
            <a:chExt cx="580391" cy="576064"/>
          </a:xfrm>
          <a:solidFill>
            <a:schemeClr val="accent1"/>
          </a:solidFill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C3A0AE3-4970-4E2C-BF54-9504CF9577B5}"/>
                </a:ext>
              </a:extLst>
            </p:cNvPr>
            <p:cNvSpPr/>
            <p:nvPr/>
          </p:nvSpPr>
          <p:spPr>
            <a:xfrm>
              <a:off x="9569543" y="5062255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Knop7">
              <a:extLst>
                <a:ext uri="{FF2B5EF4-FFF2-40B4-BE49-F238E27FC236}">
                  <a16:creationId xmlns:a16="http://schemas.microsoft.com/office/drawing/2014/main" id="{7E6C99F5-9942-4997-B18B-5C49C3EF0E41}"/>
                </a:ext>
              </a:extLst>
            </p:cNvPr>
            <p:cNvSpPr/>
            <p:nvPr/>
          </p:nvSpPr>
          <p:spPr>
            <a:xfrm>
              <a:off x="9312680" y="5062255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pic>
        <p:nvPicPr>
          <p:cNvPr id="21" name="Hilfe 7 Grafik">
            <a:extLst>
              <a:ext uri="{FF2B5EF4-FFF2-40B4-BE49-F238E27FC236}">
                <a16:creationId xmlns:a16="http://schemas.microsoft.com/office/drawing/2014/main" id="{0994A94B-6797-41D1-B064-BD5C024048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4747" y="1829511"/>
            <a:ext cx="7901966" cy="4471991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grpSp>
        <p:nvGrpSpPr>
          <p:cNvPr id="22" name="Knopf 8">
            <a:extLst>
              <a:ext uri="{FF2B5EF4-FFF2-40B4-BE49-F238E27FC236}">
                <a16:creationId xmlns:a16="http://schemas.microsoft.com/office/drawing/2014/main" id="{11BF116F-58BC-4B3A-AF51-AC20CA8BEE1C}"/>
              </a:ext>
            </a:extLst>
          </p:cNvPr>
          <p:cNvGrpSpPr/>
          <p:nvPr/>
        </p:nvGrpSpPr>
        <p:grpSpPr>
          <a:xfrm>
            <a:off x="9381389" y="5472416"/>
            <a:ext cx="513769" cy="504000"/>
            <a:chOff x="9312680" y="5062255"/>
            <a:chExt cx="580391" cy="576064"/>
          </a:xfrm>
          <a:solidFill>
            <a:schemeClr val="accent1"/>
          </a:solidFill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30A31D9E-DDE1-45A7-A296-A07A1D204C10}"/>
                </a:ext>
              </a:extLst>
            </p:cNvPr>
            <p:cNvSpPr/>
            <p:nvPr/>
          </p:nvSpPr>
          <p:spPr>
            <a:xfrm>
              <a:off x="9569543" y="5062255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Knop8">
              <a:extLst>
                <a:ext uri="{FF2B5EF4-FFF2-40B4-BE49-F238E27FC236}">
                  <a16:creationId xmlns:a16="http://schemas.microsoft.com/office/drawing/2014/main" id="{F814DDD9-7F64-45DF-B59C-18122154BF99}"/>
                </a:ext>
              </a:extLst>
            </p:cNvPr>
            <p:cNvSpPr/>
            <p:nvPr/>
          </p:nvSpPr>
          <p:spPr>
            <a:xfrm>
              <a:off x="9312680" y="5062255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</a:p>
          </p:txBody>
        </p:sp>
      </p:grpSp>
      <p:pic>
        <p:nvPicPr>
          <p:cNvPr id="25" name="Hilfe 8 Grafik">
            <a:extLst>
              <a:ext uri="{FF2B5EF4-FFF2-40B4-BE49-F238E27FC236}">
                <a16:creationId xmlns:a16="http://schemas.microsoft.com/office/drawing/2014/main" id="{3689ABA3-2D39-4B6A-A5B4-7DC89098EA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3789" y="1991556"/>
            <a:ext cx="7941760" cy="450428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667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4.07407E-6 L -0.88093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4.07407E-6 L 3.07692E-6 -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1.11022E-16 L -0.88093 1.11022E-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1.11022E-16 L 1.53846E-6 1.11022E-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E1D510E-2316-9AFA-C5A9-7CC2DEDC4C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9" y="1045050"/>
                <a:ext cx="9203968" cy="5191200"/>
              </a:xfrm>
            </p:spPr>
            <p:txBody>
              <a:bodyPr/>
              <a:lstStyle/>
              <a:p>
                <a:r>
                  <a:rPr lang="de-DE" sz="1600" b="1" dirty="0">
                    <a:effectLst/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Aufgabe 1</a:t>
                </a:r>
                <a:endParaRPr lang="de-DE" sz="1600" dirty="0">
                  <a:latin typeface="+mj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DE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DE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(94°)</m:t>
                        </m:r>
                      </m:den>
                    </m:f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func>
                          <m:func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(61°)</m:t>
                            </m:r>
                          </m:e>
                        </m:func>
                      </m:den>
                    </m:f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|∙</m:t>
                    </m:r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(61°)</m:t>
                        </m:r>
                      </m:e>
                    </m:func>
                  </m:oMath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(94°)</m:t>
                        </m:r>
                      </m:den>
                    </m:f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</m:t>
                    </m:r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61°</m:t>
                            </m:r>
                          </m:e>
                        </m:d>
                      </m:e>
                    </m:func>
                  </m:oMath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DE" sz="16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de-DE" sz="16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≈7,89 </m:t>
                    </m:r>
                    <m:r>
                      <a:rPr lang="de-DE" sz="16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𝐿𝐸</m:t>
                    </m:r>
                  </m:oMath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b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r>
                  <a:rPr lang="de-DE" sz="16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Aufgabe 2</a:t>
                </a:r>
              </a:p>
              <a:p>
                <a:pPr marL="0" lvl="0">
                  <a:spcBef>
                    <a:spcPts val="0"/>
                  </a:spcBef>
                </a:pPr>
                <a:r>
                  <a:rPr lang="de-DE" sz="1600" u="sng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1. </a:t>
                </a:r>
                <a:r>
                  <a:rPr lang="de-DE" sz="1600" u="sng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Fehlende Innenwinkel </a:t>
                </a:r>
                <a14:m>
                  <m:oMath xmlns:m="http://schemas.openxmlformats.org/officeDocument/2006/math">
                    <m:r>
                      <a:rPr lang="de-DE" sz="1600" b="0" i="1" u="sng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de-DE" sz="1600" b="0" i="1" u="sng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1600" u="sng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 </a:t>
                </a:r>
                <a14:m>
                  <m:oMath xmlns:m="http://schemas.openxmlformats.org/officeDocument/2006/math">
                    <m:r>
                      <a:rPr lang="de-DE" sz="1600" b="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de-DE" sz="1600" u="sng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berechnen:</a:t>
                </a:r>
                <a:r>
                  <a:rPr lang="de-DE" sz="16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=180°−65°=115°</m:t>
                    </m:r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=180°−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180°−45°−115°=20°</m:t>
                    </m:r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>
                  <a:spcBef>
                    <a:spcPts val="0"/>
                  </a:spcBef>
                </a:pPr>
                <a:r>
                  <a:rPr lang="de-DE" sz="1600" u="sng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Die Seitenlänge a berechnen</a:t>
                </a:r>
                <a:r>
                  <a:rPr lang="de-DE" sz="1600" b="1" u="sng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r>
                  <a:rPr lang="de-DE" sz="1600" b="1" u="none" strike="noStrike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(45°)</m:t>
                        </m:r>
                      </m:den>
                    </m:f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(20°)</m:t>
                        </m:r>
                      </m:den>
                    </m:f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|∙</m:t>
                    </m:r>
                    <m:r>
                      <m:rPr>
                        <m:sty m:val="p"/>
                      </m:rPr>
                      <a:rPr lang="de-DE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(45°)</m:t>
                    </m:r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(20°)</m:t>
                        </m:r>
                      </m:den>
                    </m:f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</m:t>
                    </m:r>
                    <m:func>
                      <m:funcPr>
                        <m:ctrlPr>
                          <a:rPr lang="de-DE" sz="1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45°</m:t>
                            </m:r>
                          </m:e>
                        </m:d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≈41,35 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r>
                  <a:rPr lang="de-DE" sz="1600" u="none" strike="noStrike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de-DE" sz="16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3. </a:t>
                </a:r>
                <a:r>
                  <a:rPr lang="de-DE" sz="1600" u="sng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Länge der Höhe</a:t>
                </a:r>
                <a14:m>
                  <m:oMath xmlns:m="http://schemas.openxmlformats.org/officeDocument/2006/math">
                    <m:r>
                      <a:rPr lang="de-DE" sz="1600" b="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600" b="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de-DE" sz="1600" u="sng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berechnen:</a:t>
                </a:r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r>
                  <a:rPr lang="de-DE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𝐺𝑒𝑔𝑒𝑛𝑘𝑎𝑡h𝑒𝑡𝑒</m:t>
                            </m:r>
                          </m:num>
                          <m:den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𝐻𝑦𝑝𝑜𝑡h𝑒𝑠𝑒</m:t>
                            </m:r>
                          </m:den>
                        </m:f>
                      </m:e>
                    </m:func>
                  </m:oMath>
                </a14:m>
                <a:r>
                  <a:rPr lang="de-DE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1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16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r>
                  <a:rPr lang="de-DE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65°</m:t>
                            </m:r>
                          </m:e>
                        </m:d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41,35</m:t>
                            </m:r>
                          </m:den>
                        </m:f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|∙41,35</m:t>
                        </m:r>
                      </m:e>
                    </m:func>
                  </m:oMath>
                </a14:m>
                <a:r>
                  <a:rPr lang="de-DE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65°</m:t>
                            </m:r>
                          </m:e>
                        </m:d>
                      </m:e>
                    </m:func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∙41,35       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≈38 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de-DE" sz="16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Baum hat eine Höhe von etwa 38 m. </a:t>
                </a:r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de-DE" sz="1600" b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de-DE" sz="16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E1D510E-2316-9AFA-C5A9-7CC2DEDC4C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9" y="1045050"/>
                <a:ext cx="9203968" cy="5191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8D170953-92F9-DB85-21CD-B483CBCCBE9F}"/>
              </a:ext>
            </a:extLst>
          </p:cNvPr>
          <p:cNvSpPr txBox="1">
            <a:spLocks/>
          </p:cNvSpPr>
          <p:nvPr/>
        </p:nvSpPr>
        <p:spPr>
          <a:xfrm>
            <a:off x="87739" y="48809"/>
            <a:ext cx="2344981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625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Erweiterungsniveau</a:t>
            </a:r>
          </a:p>
          <a:p>
            <a:r>
              <a:rPr lang="de-DE" dirty="0"/>
              <a:t>Karte 1</a:t>
            </a:r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364868A4-4C05-3A4A-6FA0-7D9D3B0659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F8CDC43-80D6-0D33-22B1-EE3F16139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128" y="2444816"/>
            <a:ext cx="2532077" cy="196836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6121B15-84FB-8CCA-ED79-C9F7F69C0202}"/>
              </a:ext>
            </a:extLst>
          </p:cNvPr>
          <p:cNvSpPr txBox="1"/>
          <p:nvPr/>
        </p:nvSpPr>
        <p:spPr>
          <a:xfrm>
            <a:off x="4808984" y="4323061"/>
            <a:ext cx="5374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Bild: „Riesenmammutbaum“, Autor unbekannt,</a:t>
            </a:r>
            <a:r>
              <a:rPr lang="de-DE" sz="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CC BY 1.0</a:t>
            </a:r>
            <a:r>
              <a:rPr lang="de-DE" sz="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de-DE" sz="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https://de.wikipedia.org/wiki/Baum#/media/Datei:Sequoiadendron_giganteum_at_Kenilworth_Castle.jpg</a:t>
            </a:r>
            <a:endParaRPr lang="de-DE" sz="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[23.02.2024]</a:t>
            </a:r>
          </a:p>
        </p:txBody>
      </p:sp>
    </p:spTree>
    <p:extLst>
      <p:ext uri="{BB962C8B-B14F-4D97-AF65-F5344CB8AC3E}">
        <p14:creationId xmlns:p14="http://schemas.microsoft.com/office/powerpoint/2010/main" val="4194664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49F015-7706-F208-8D97-5713EF11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Prüfungsaufgabe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0E757E-E818-D526-FC54-3DEDCA3E37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77336" y="596955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60658B68-C3C9-BB7D-3F92-6008EF0B8D98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Selbsttest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Inhaltsplatzhalter 78">
                <a:extLst>
                  <a:ext uri="{FF2B5EF4-FFF2-40B4-BE49-F238E27FC236}">
                    <a16:creationId xmlns:a16="http://schemas.microsoft.com/office/drawing/2014/main" id="{A5A5A5D9-B54F-1EC8-8660-474206BF0E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132" y="1044000"/>
                <a:ext cx="9203968" cy="5192262"/>
              </a:xfrm>
            </p:spPr>
            <p:txBody>
              <a:bodyPr/>
              <a:lstStyle/>
              <a:p>
                <a:r>
                  <a:rPr lang="de-DE" sz="16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Aufgabe 1 </a:t>
                </a:r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[MSA 2014 N A5]</a:t>
                </a:r>
              </a:p>
              <a:p>
                <a:r>
                  <a:rPr lang="de-DE" sz="16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Familie Müller gewinnt eine Ballonfahrt. Sohn Arnim beobachtet mit seinem Freund Bernd vorher eine solche Ballonfahrt. Sie peilen den Ballon gleichzeitig von A und B aus an. Sie messen die in der Skizze angegebenen Winkelgrößen und die Länge der Strecke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de-DE" sz="16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r>
                  <a:rPr lang="de-DE" sz="16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a) Berechnen Sie die Winkelgröße </a:t>
                </a:r>
                <a14:m>
                  <m:oMath xmlns:m="http://schemas.openxmlformats.org/officeDocument/2006/math">
                    <m:r>
                      <a:rPr lang="de-DE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endParaRPr lang="de-DE" sz="1600" dirty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</a:endParaRPr>
              </a:p>
              <a:p>
                <a:endParaRPr lang="de-DE" sz="16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*b) Weisen Sie nach, dass der Abstand r vom Punkt B zum </a:t>
                </a:r>
              </a:p>
              <a:p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Ballenkorb D </a:t>
                </a:r>
                <a:r>
                  <a:rPr lang="de-DE" sz="16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rund 790 m beträgt.</a:t>
                </a:r>
              </a:p>
              <a:p>
                <a:endParaRPr lang="de-DE" sz="1600" dirty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</a:endParaRPr>
              </a:p>
              <a:p>
                <a:r>
                  <a:rPr lang="de-DE" sz="16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 marL="0" indent="-198120"/>
                <a:r>
                  <a:rPr lang="de-DE" sz="16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c)</a:t>
                </a:r>
                <a:r>
                  <a:rPr lang="de-DE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Die Höhe h des Ballonkorbs über dem Erdboden soll </a:t>
                </a:r>
              </a:p>
              <a:p>
                <a:pPr marL="0" indent="-198120"/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berechnet werden. Entscheiden Sie, ob Sie dazu die</a:t>
                </a:r>
              </a:p>
              <a:p>
                <a:pPr marL="0" indent="-198120"/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folgenden Gleichungen verwenden können. </a:t>
                </a:r>
              </a:p>
              <a:p>
                <a:pPr marL="0" indent="-198120"/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Kreuzen Sie jeweils an</a:t>
                </a:r>
                <a:r>
                  <a:rPr lang="de-DE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endParaRPr lang="de-DE" sz="1600" dirty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</a:endParaRPr>
              </a:p>
              <a:p>
                <a:endParaRPr lang="de-DE" sz="1600" dirty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</a:endParaRPr>
              </a:p>
              <a:p>
                <a:endParaRPr lang="de-DE" sz="16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endParaRPr lang="de-DE" sz="1600" dirty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</a:endParaRPr>
              </a:p>
              <a:p>
                <a:endParaRPr lang="de-DE" sz="16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79" name="Inhaltsplatzhalter 78">
                <a:extLst>
                  <a:ext uri="{FF2B5EF4-FFF2-40B4-BE49-F238E27FC236}">
                    <a16:creationId xmlns:a16="http://schemas.microsoft.com/office/drawing/2014/main" id="{A5A5A5D9-B54F-1EC8-8660-474206BF0E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132" y="1044000"/>
                <a:ext cx="9203968" cy="51922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6" name="Rectangle 106">
            <a:extLst>
              <a:ext uri="{FF2B5EF4-FFF2-40B4-BE49-F238E27FC236}">
                <a16:creationId xmlns:a16="http://schemas.microsoft.com/office/drawing/2014/main" id="{7DCEA44C-E056-9A68-3795-B17B28D92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050" y="5114506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60" name="Grafik 9259">
            <a:extLst>
              <a:ext uri="{FF2B5EF4-FFF2-40B4-BE49-F238E27FC236}">
                <a16:creationId xmlns:a16="http://schemas.microsoft.com/office/drawing/2014/main" id="{E21D3B51-A5C7-A37E-D6E6-8DF5F39DF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476" y="4872821"/>
            <a:ext cx="3190455" cy="10683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D44CEDA-6FD7-2220-8445-5484AB9F49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40"/>
          <a:stretch/>
        </p:blipFill>
        <p:spPr>
          <a:xfrm>
            <a:off x="5241032" y="1956122"/>
            <a:ext cx="3672408" cy="25006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D6C143E-32D8-03A9-1C4E-ACB4B9EB1E22}"/>
              </a:ext>
            </a:extLst>
          </p:cNvPr>
          <p:cNvSpPr txBox="1"/>
          <p:nvPr/>
        </p:nvSpPr>
        <p:spPr>
          <a:xfrm>
            <a:off x="5241032" y="4437153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" dirty="0"/>
              <a:t>Bild: „Heißluftballon „Technische Universität Bergakademie Freiburg“ über </a:t>
            </a:r>
            <a:r>
              <a:rPr lang="de-DE" sz="600" dirty="0" err="1"/>
              <a:t>Altkötzschenbroda</a:t>
            </a:r>
            <a:r>
              <a:rPr lang="de-DE" sz="600" dirty="0"/>
              <a:t> “, </a:t>
            </a:r>
            <a:r>
              <a:rPr lang="de-DE" sz="600" dirty="0" err="1"/>
              <a:t>Derbrauni</a:t>
            </a:r>
            <a:r>
              <a:rPr lang="de-DE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</a:p>
          <a:p>
            <a:pPr algn="ctr"/>
            <a:r>
              <a:rPr lang="de-DE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CC BY-SA 4.0</a:t>
            </a:r>
            <a:r>
              <a:rPr lang="de-DE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de-DE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6"/>
              </a:rPr>
              <a:t>https://commons.wikimedia.org/wiki/File:Hei%C3%9Fluftballon_der_TU_Freiberg.jpg</a:t>
            </a:r>
            <a:r>
              <a:rPr lang="de-DE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[10.04.2024]</a:t>
            </a:r>
            <a:endParaRPr lang="de-DE" sz="600" dirty="0"/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0E419302-6E09-0F08-2B99-65ED564C0541}"/>
              </a:ext>
            </a:extLst>
          </p:cNvPr>
          <p:cNvSpPr txBox="1">
            <a:spLocks/>
          </p:cNvSpPr>
          <p:nvPr/>
        </p:nvSpPr>
        <p:spPr>
          <a:xfrm>
            <a:off x="7617296" y="5981558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918F1F0-24DA-FA4A-2F67-51DB37651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8" t="21554" r="30348" b="22642"/>
          <a:stretch/>
        </p:blipFill>
        <p:spPr bwMode="auto">
          <a:xfrm>
            <a:off x="7751575" y="1988840"/>
            <a:ext cx="6578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0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1055A14-A737-153C-09E3-FE9BE8516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91200"/>
          </a:xfrm>
        </p:spPr>
        <p:txBody>
          <a:bodyPr/>
          <a:lstStyle/>
          <a:p>
            <a:r>
              <a:rPr lang="de-DE" sz="16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Aufgabe 1 </a:t>
            </a:r>
            <a:r>
              <a:rPr lang="de-DE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[MSA 2014 N A5]</a:t>
            </a:r>
          </a:p>
          <a:p>
            <a:r>
              <a:rPr lang="de-DE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a) </a:t>
            </a:r>
          </a:p>
          <a:p>
            <a:endParaRPr lang="de-DE" sz="16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de-DE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*b)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de-DE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</a:p>
          <a:p>
            <a:endParaRPr lang="de-DE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49F015-7706-F208-8D97-5713EF11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9650E7C-4916-DA14-45F2-79E4BDED9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8" b="37364"/>
          <a:stretch/>
        </p:blipFill>
        <p:spPr>
          <a:xfrm>
            <a:off x="522224" y="1484784"/>
            <a:ext cx="8701481" cy="316835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4468F9D-A369-79E6-6AF6-7003CF0D5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3" t="69754" r="48158" b="3199"/>
          <a:stretch/>
        </p:blipFill>
        <p:spPr>
          <a:xfrm>
            <a:off x="386592" y="4653136"/>
            <a:ext cx="4566408" cy="1368152"/>
          </a:xfrm>
          <a:prstGeom prst="rect">
            <a:avLst/>
          </a:prstGeom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A4228424-0302-B357-290B-D12A6806DDC5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Selbsttest I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4FE76357-DCF9-42FF-991F-0EE39D9F7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69787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66A53-A07B-79DF-9DFE-583ABC259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2ABF43D-660F-D04E-8BE2-1212B67061A0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EE4ABB-FB83-BE24-DEA3-71C00E3A682C}"/>
              </a:ext>
            </a:extLst>
          </p:cNvPr>
          <p:cNvSpPr txBox="1"/>
          <p:nvPr/>
        </p:nvSpPr>
        <p:spPr>
          <a:xfrm>
            <a:off x="5601072" y="553384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2962D51-C816-9795-B1E6-F8E7CD0D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5200" cy="5191200"/>
          </a:xfrm>
        </p:spPr>
        <p:txBody>
          <a:bodyPr/>
          <a:lstStyle/>
          <a:p>
            <a:r>
              <a:rPr lang="de-DE" sz="1600" b="1" dirty="0"/>
              <a:t>Aufgabe 1</a:t>
            </a:r>
          </a:p>
          <a:p>
            <a:r>
              <a:rPr lang="de-DE" sz="1600" dirty="0"/>
              <a:t>In dieser Station musst Du viele Bruchgleichungen lösen können, um Ergebnisse auszurechnen. </a:t>
            </a:r>
          </a:p>
          <a:p>
            <a:r>
              <a:rPr lang="de-DE" sz="1600" u="sng" dirty="0"/>
              <a:t>1. Fall:</a:t>
            </a:r>
            <a:r>
              <a:rPr lang="de-DE" sz="1600" dirty="0"/>
              <a:t> x steht im Bruch oben (Zähler)</a:t>
            </a:r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45C544C-EF40-A37A-0C36-FE073C37F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2026137"/>
            <a:ext cx="7876215" cy="3437076"/>
          </a:xfrm>
          <a:prstGeom prst="rect">
            <a:avLst/>
          </a:prstGeom>
        </p:spPr>
      </p:pic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C5045A45-6963-C533-47AD-EF8B96415123}"/>
              </a:ext>
            </a:extLst>
          </p:cNvPr>
          <p:cNvSpPr txBox="1">
            <a:spLocks/>
          </p:cNvSpPr>
          <p:nvPr/>
        </p:nvSpPr>
        <p:spPr>
          <a:xfrm>
            <a:off x="7617296" y="5981558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2515513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86F9C-D8C7-DDF8-729A-6E9E6BB5D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0F504CC-2AF9-70B3-9666-8DD7BC34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Prüfungsaufgabe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D40299-8FF2-ADC1-81E7-2F625F2B7C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77336" y="596955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9FCDF50F-3C3A-5456-0768-BF5034198F70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Selbsttest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Inhaltsplatzhalter 78">
                <a:extLst>
                  <a:ext uri="{FF2B5EF4-FFF2-40B4-BE49-F238E27FC236}">
                    <a16:creationId xmlns:a16="http://schemas.microsoft.com/office/drawing/2014/main" id="{F7C9D095-53D9-07B6-0370-93A9B221D0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9" y="1044000"/>
                <a:ext cx="9203968" cy="5192262"/>
              </a:xfrm>
            </p:spPr>
            <p:txBody>
              <a:bodyPr/>
              <a:lstStyle/>
              <a:p>
                <a:r>
                  <a:rPr lang="de-DE" sz="16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Aufgabe 1 </a:t>
                </a:r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[MSA 2016 </a:t>
                </a:r>
                <a:r>
                  <a:rPr lang="de-DE" sz="16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X</a:t>
                </a:r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</a:t>
                </a:r>
                <a:r>
                  <a:rPr lang="de-DE" sz="16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7</a:t>
                </a:r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]</a:t>
                </a:r>
              </a:p>
              <a:p>
                <a:r>
                  <a:rPr lang="de-DE" sz="16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Im Spreewald gibt es viele sumpfige Wiesen. </a:t>
                </a:r>
              </a:p>
              <a:p>
                <a:r>
                  <a:rPr lang="de-DE" sz="16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Um vom Ausflugslokal A zur Brücke </a:t>
                </a:r>
              </a:p>
              <a:p>
                <a:r>
                  <a:rPr lang="de-DE" sz="16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bei D zu gelangen, musste man bisher am Bioladen C vorbei. </a:t>
                </a:r>
              </a:p>
              <a:p>
                <a:endParaRPr lang="de-DE" sz="16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Berechnen Sie die Länge des Weges, den ein</a:t>
                </a:r>
              </a:p>
              <a:p>
                <a:r>
                  <a:rPr lang="de-DE" sz="16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Besucher vom Ausflugslokal A über den Bioladen C</a:t>
                </a:r>
              </a:p>
              <a:p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Zur Brücke bei D bisher zurücklegen musste. </a:t>
                </a:r>
                <a:endParaRPr lang="de-DE" sz="1600" dirty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</a:endParaRPr>
              </a:p>
              <a:p>
                <a:endParaRPr lang="de-DE" sz="1600" dirty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</a:endParaRPr>
              </a:p>
              <a:p>
                <a:pPr marL="0" lvl="0">
                  <a:lnSpc>
                    <a:spcPct val="107000"/>
                  </a:lnSpc>
                </a:pPr>
                <a:r>
                  <a:rPr lang="de-DE" sz="16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Über die Wiese wird ein neuer Weg vom Ausfluglokal A direkt zur Brücke bei D gebaut. Ermitteln Sie die        Länge des Weges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de-DE" sz="16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Runden Sie auf Zweinachkommastellen.</a:t>
                </a:r>
              </a:p>
              <a:p>
                <a:pPr marL="0" lvl="0">
                  <a:lnSpc>
                    <a:spcPct val="107000"/>
                  </a:lnSpc>
                </a:pPr>
                <a:endParaRPr lang="de-DE" sz="16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>
                  <a:lnSpc>
                    <a:spcPct val="107000"/>
                  </a:lnSpc>
                </a:pPr>
                <a:r>
                  <a:rPr lang="de-DE" sz="16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*c) Um von der Anlegestelle B direkt zur Brücke bei D gehen zu können, wird auch hier ein neues Weg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de-DE" sz="16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gebaut. Ermitteln Sie die Länge des Weges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</a:endParaRPr>
              </a:p>
              <a:p>
                <a:endParaRPr lang="de-DE" sz="1600" dirty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</a:endParaRPr>
              </a:p>
              <a:p>
                <a:endParaRPr lang="de-DE" sz="16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endParaRPr lang="de-DE" sz="1600" dirty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</a:endParaRPr>
              </a:p>
              <a:p>
                <a:endParaRPr lang="de-DE" sz="16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79" name="Inhaltsplatzhalter 78">
                <a:extLst>
                  <a:ext uri="{FF2B5EF4-FFF2-40B4-BE49-F238E27FC236}">
                    <a16:creationId xmlns:a16="http://schemas.microsoft.com/office/drawing/2014/main" id="{F7C9D095-53D9-07B6-0370-93A9B221D0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9" y="1044000"/>
                <a:ext cx="9203968" cy="51922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6" name="Rectangle 106">
            <a:extLst>
              <a:ext uri="{FF2B5EF4-FFF2-40B4-BE49-F238E27FC236}">
                <a16:creationId xmlns:a16="http://schemas.microsoft.com/office/drawing/2014/main" id="{600A04B8-3E26-6A3C-D98C-93D59BF9C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050" y="5114506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7B5C51F-8B58-8208-6873-601859CF1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25" t="5273" r="10917"/>
          <a:stretch/>
        </p:blipFill>
        <p:spPr>
          <a:xfrm>
            <a:off x="5628670" y="1227338"/>
            <a:ext cx="3542763" cy="2846688"/>
          </a:xfrm>
          <a:prstGeom prst="rect">
            <a:avLst/>
          </a:prstGeom>
        </p:spPr>
      </p:pic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8C9AC23A-402D-87FA-A668-64E067977017}"/>
              </a:ext>
            </a:extLst>
          </p:cNvPr>
          <p:cNvSpPr txBox="1">
            <a:spLocks/>
          </p:cNvSpPr>
          <p:nvPr/>
        </p:nvSpPr>
        <p:spPr>
          <a:xfrm>
            <a:off x="7617296" y="5981558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94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D6C42-B1C7-1C3B-E821-09F981ECF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504D1E3-969E-4CE3-B25E-842F0D5CD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Aufgabe 1 </a:t>
            </a:r>
            <a:r>
              <a:rPr lang="de-DE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[MSA 2016 </a:t>
            </a:r>
            <a:r>
              <a:rPr lang="de-DE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X</a:t>
            </a:r>
            <a:r>
              <a:rPr lang="de-DE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A</a:t>
            </a:r>
            <a:r>
              <a:rPr lang="de-DE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7</a:t>
            </a:r>
            <a:r>
              <a:rPr lang="de-DE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]</a:t>
            </a:r>
          </a:p>
          <a:p>
            <a:r>
              <a:rPr lang="de-DE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</a:t>
            </a:r>
          </a:p>
          <a:p>
            <a:r>
              <a:rPr lang="de-DE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b)</a:t>
            </a:r>
          </a:p>
          <a:p>
            <a:endParaRPr lang="de-DE" sz="16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endParaRPr lang="de-DE" sz="16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endParaRPr lang="de-DE" sz="16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endParaRPr lang="de-DE" sz="16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endParaRPr lang="de-DE" sz="16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endParaRPr lang="de-DE" sz="16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de-DE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*c)</a:t>
            </a:r>
          </a:p>
          <a:p>
            <a:endParaRPr lang="de-DE" sz="16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de-DE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85774AD-AB50-8D73-077F-75DAD322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13831788-04D4-66F8-B01D-A3D8630E6128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Selbsttest II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D8CF999-F495-6C72-E215-277632321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6" t="2701" r="24150" b="93267"/>
          <a:stretch/>
        </p:blipFill>
        <p:spPr>
          <a:xfrm>
            <a:off x="416497" y="1412776"/>
            <a:ext cx="7848872" cy="28803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38ED27C-61B5-CF13-4573-66A3D9CFB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8" t="9166" r="8915" b="44994"/>
          <a:stretch/>
        </p:blipFill>
        <p:spPr>
          <a:xfrm>
            <a:off x="488505" y="1689313"/>
            <a:ext cx="6336704" cy="21996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2449711-B9DF-DA27-489E-434F9AB0F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5" t="57836" r="8057" b="3176"/>
          <a:stretch/>
        </p:blipFill>
        <p:spPr>
          <a:xfrm>
            <a:off x="503785" y="3855701"/>
            <a:ext cx="7105650" cy="2113849"/>
          </a:xfrm>
          <a:prstGeom prst="rect">
            <a:avLst/>
          </a:prstGeom>
        </p:spPr>
      </p:pic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CD6A8D7D-BF01-CB42-CC6D-83E826C91E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1227954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nhaltsplatzhalter 39">
            <a:extLst>
              <a:ext uri="{FF2B5EF4-FFF2-40B4-BE49-F238E27FC236}">
                <a16:creationId xmlns:a16="http://schemas.microsoft.com/office/drawing/2014/main" id="{260CAF2C-A9B6-9793-BFE3-E1B59D568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33" y="1291184"/>
            <a:ext cx="9203968" cy="51922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9FEEF528-D944-12AB-7ED2-664F766957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</a:t>
            </a:r>
          </a:p>
        </p:txBody>
      </p:sp>
      <p:sp>
        <p:nvSpPr>
          <p:cNvPr id="39" name="Titel 38">
            <a:extLst>
              <a:ext uri="{FF2B5EF4-FFF2-40B4-BE49-F238E27FC236}">
                <a16:creationId xmlns:a16="http://schemas.microsoft.com/office/drawing/2014/main" id="{3BCD5F4F-9942-0B34-C8AA-31F873B8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Sammlung der Hilfeknöpfe</a:t>
            </a:r>
          </a:p>
        </p:txBody>
      </p:sp>
      <p:grpSp>
        <p:nvGrpSpPr>
          <p:cNvPr id="3" name="Knopf 9">
            <a:extLst>
              <a:ext uri="{FF2B5EF4-FFF2-40B4-BE49-F238E27FC236}">
                <a16:creationId xmlns:a16="http://schemas.microsoft.com/office/drawing/2014/main" id="{3185E108-856E-2DB2-B380-A87933D666C0}"/>
              </a:ext>
            </a:extLst>
          </p:cNvPr>
          <p:cNvGrpSpPr/>
          <p:nvPr/>
        </p:nvGrpSpPr>
        <p:grpSpPr>
          <a:xfrm>
            <a:off x="9384140" y="6104896"/>
            <a:ext cx="513769" cy="504000"/>
            <a:chOff x="9312680" y="5062255"/>
            <a:chExt cx="580391" cy="576064"/>
          </a:xfrm>
          <a:solidFill>
            <a:schemeClr val="accent1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232227D-2604-BE09-EA4F-62B2AAAEC9A4}"/>
                </a:ext>
              </a:extLst>
            </p:cNvPr>
            <p:cNvSpPr/>
            <p:nvPr/>
          </p:nvSpPr>
          <p:spPr>
            <a:xfrm>
              <a:off x="9569543" y="5062255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Knop9">
              <a:extLst>
                <a:ext uri="{FF2B5EF4-FFF2-40B4-BE49-F238E27FC236}">
                  <a16:creationId xmlns:a16="http://schemas.microsoft.com/office/drawing/2014/main" id="{E7CA4453-83FF-3D19-42C4-FCC2058D571D}"/>
                </a:ext>
              </a:extLst>
            </p:cNvPr>
            <p:cNvSpPr/>
            <p:nvPr/>
          </p:nvSpPr>
          <p:spPr>
            <a:xfrm>
              <a:off x="9312680" y="5062255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6" name="Knopf 8">
            <a:extLst>
              <a:ext uri="{FF2B5EF4-FFF2-40B4-BE49-F238E27FC236}">
                <a16:creationId xmlns:a16="http://schemas.microsoft.com/office/drawing/2014/main" id="{BDC08F6D-7AE2-A511-32A5-888674FA315F}"/>
              </a:ext>
            </a:extLst>
          </p:cNvPr>
          <p:cNvGrpSpPr/>
          <p:nvPr/>
        </p:nvGrpSpPr>
        <p:grpSpPr>
          <a:xfrm>
            <a:off x="9381389" y="5472416"/>
            <a:ext cx="513769" cy="504000"/>
            <a:chOff x="9312680" y="5062255"/>
            <a:chExt cx="580391" cy="576064"/>
          </a:xfrm>
          <a:solidFill>
            <a:schemeClr val="accent1"/>
          </a:solidFill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8BFE21E-C2D3-0E4C-6940-1192BB915E14}"/>
                </a:ext>
              </a:extLst>
            </p:cNvPr>
            <p:cNvSpPr/>
            <p:nvPr/>
          </p:nvSpPr>
          <p:spPr>
            <a:xfrm>
              <a:off x="9569543" y="5062255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Knop8">
              <a:extLst>
                <a:ext uri="{FF2B5EF4-FFF2-40B4-BE49-F238E27FC236}">
                  <a16:creationId xmlns:a16="http://schemas.microsoft.com/office/drawing/2014/main" id="{7B33311F-AEB4-D549-5485-9A60D8D02508}"/>
                </a:ext>
              </a:extLst>
            </p:cNvPr>
            <p:cNvSpPr/>
            <p:nvPr/>
          </p:nvSpPr>
          <p:spPr>
            <a:xfrm>
              <a:off x="9312680" y="5062255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9" name="Knopf 7">
            <a:extLst>
              <a:ext uri="{FF2B5EF4-FFF2-40B4-BE49-F238E27FC236}">
                <a16:creationId xmlns:a16="http://schemas.microsoft.com/office/drawing/2014/main" id="{A88242B4-212F-8934-D319-7B30C5AA505B}"/>
              </a:ext>
            </a:extLst>
          </p:cNvPr>
          <p:cNvGrpSpPr/>
          <p:nvPr/>
        </p:nvGrpSpPr>
        <p:grpSpPr>
          <a:xfrm>
            <a:off x="9379302" y="4839935"/>
            <a:ext cx="513769" cy="504000"/>
            <a:chOff x="9312680" y="5062255"/>
            <a:chExt cx="580391" cy="576064"/>
          </a:xfrm>
          <a:solidFill>
            <a:schemeClr val="accent1"/>
          </a:solidFill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26700A9-683C-E254-FD2D-01639B9A3344}"/>
                </a:ext>
              </a:extLst>
            </p:cNvPr>
            <p:cNvSpPr/>
            <p:nvPr/>
          </p:nvSpPr>
          <p:spPr>
            <a:xfrm>
              <a:off x="9569543" y="5062255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Knop7">
              <a:extLst>
                <a:ext uri="{FF2B5EF4-FFF2-40B4-BE49-F238E27FC236}">
                  <a16:creationId xmlns:a16="http://schemas.microsoft.com/office/drawing/2014/main" id="{6A932A13-622B-8647-A507-A37540863B4E}"/>
                </a:ext>
              </a:extLst>
            </p:cNvPr>
            <p:cNvSpPr/>
            <p:nvPr/>
          </p:nvSpPr>
          <p:spPr>
            <a:xfrm>
              <a:off x="9312680" y="5062255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12" name="Knopf6">
            <a:extLst>
              <a:ext uri="{FF2B5EF4-FFF2-40B4-BE49-F238E27FC236}">
                <a16:creationId xmlns:a16="http://schemas.microsoft.com/office/drawing/2014/main" id="{192F5C8F-5FDF-AC57-AFA2-A8C11D37329D}"/>
              </a:ext>
            </a:extLst>
          </p:cNvPr>
          <p:cNvGrpSpPr/>
          <p:nvPr/>
        </p:nvGrpSpPr>
        <p:grpSpPr>
          <a:xfrm>
            <a:off x="9383011" y="4207454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993D9C9-241D-B4B1-892E-A31F15359105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D652747C-49F1-61DB-7012-1C64B71C841C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dirty="0">
                  <a:solidFill>
                    <a:prstClr val="white"/>
                  </a:solidFill>
                  <a:latin typeface="Calibri"/>
                </a:rPr>
                <a:t>6</a:t>
              </a: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Knopf5">
            <a:extLst>
              <a:ext uri="{FF2B5EF4-FFF2-40B4-BE49-F238E27FC236}">
                <a16:creationId xmlns:a16="http://schemas.microsoft.com/office/drawing/2014/main" id="{DCFE5465-281D-2D76-049A-8D1692FAAA3D}"/>
              </a:ext>
            </a:extLst>
          </p:cNvPr>
          <p:cNvGrpSpPr/>
          <p:nvPr/>
        </p:nvGrpSpPr>
        <p:grpSpPr>
          <a:xfrm>
            <a:off x="9383011" y="3574973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FF34A69-32CE-9447-FED0-3CAB343C1659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333DB33A-F02A-BDFE-D86A-F269B71E6B9D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dirty="0">
                  <a:solidFill>
                    <a:prstClr val="white"/>
                  </a:solidFill>
                  <a:latin typeface="Calibri"/>
                </a:rPr>
                <a:t>5</a:t>
              </a: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Knopf4">
            <a:extLst>
              <a:ext uri="{FF2B5EF4-FFF2-40B4-BE49-F238E27FC236}">
                <a16:creationId xmlns:a16="http://schemas.microsoft.com/office/drawing/2014/main" id="{ABBEF484-56C0-7AFA-934D-59DA2ACC20CA}"/>
              </a:ext>
            </a:extLst>
          </p:cNvPr>
          <p:cNvGrpSpPr/>
          <p:nvPr/>
        </p:nvGrpSpPr>
        <p:grpSpPr>
          <a:xfrm>
            <a:off x="9383011" y="2942492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E8018CB-1728-A5AD-4502-76D73444E002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98BA7CF-9C1A-C24D-6174-0B425570D903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dirty="0">
                  <a:solidFill>
                    <a:prstClr val="white"/>
                  </a:solidFill>
                  <a:latin typeface="Calibri"/>
                </a:rPr>
                <a:t>4</a:t>
              </a: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Knopf3">
            <a:extLst>
              <a:ext uri="{FF2B5EF4-FFF2-40B4-BE49-F238E27FC236}">
                <a16:creationId xmlns:a16="http://schemas.microsoft.com/office/drawing/2014/main" id="{ADFE651B-C2F1-7C26-1D83-7CDC55E819E0}"/>
              </a:ext>
            </a:extLst>
          </p:cNvPr>
          <p:cNvGrpSpPr/>
          <p:nvPr/>
        </p:nvGrpSpPr>
        <p:grpSpPr>
          <a:xfrm>
            <a:off x="9380848" y="2310011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4C314D5-B29E-311E-012C-67280A908369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56B7F91B-1CAB-FF3E-455D-E3DDFFD23BAB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4" name="Knopf2">
            <a:extLst>
              <a:ext uri="{FF2B5EF4-FFF2-40B4-BE49-F238E27FC236}">
                <a16:creationId xmlns:a16="http://schemas.microsoft.com/office/drawing/2014/main" id="{5A467E82-A392-3F56-B209-2DD97FA45CEF}"/>
              </a:ext>
            </a:extLst>
          </p:cNvPr>
          <p:cNvGrpSpPr/>
          <p:nvPr/>
        </p:nvGrpSpPr>
        <p:grpSpPr>
          <a:xfrm>
            <a:off x="9357302" y="1700808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6BC5724-AA1D-CB92-7485-DCA5836BAA6C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D3AB1D66-2CDD-6645-43DB-ACEF1ADCC18C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7" name="Knopf1">
            <a:extLst>
              <a:ext uri="{FF2B5EF4-FFF2-40B4-BE49-F238E27FC236}">
                <a16:creationId xmlns:a16="http://schemas.microsoft.com/office/drawing/2014/main" id="{016CA5EF-5AC3-1B2D-A97A-1E7765BEAFC5}"/>
              </a:ext>
            </a:extLst>
          </p:cNvPr>
          <p:cNvGrpSpPr/>
          <p:nvPr/>
        </p:nvGrpSpPr>
        <p:grpSpPr>
          <a:xfrm>
            <a:off x="9383011" y="1045049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7424C59E-4047-FA16-6569-2F09BBFA981B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246BEEC7-928B-473D-19C4-19C833ECEC83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43" name="Hilfe 9 Grafik" hidden="1">
            <a:extLst>
              <a:ext uri="{FF2B5EF4-FFF2-40B4-BE49-F238E27FC236}">
                <a16:creationId xmlns:a16="http://schemas.microsoft.com/office/drawing/2014/main" id="{78C515BD-ECEC-A384-DCD9-B0FE9418C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308" y="2214988"/>
            <a:ext cx="7777569" cy="4413800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44" name="Hilfe 8 Grafik" hidden="1">
            <a:extLst>
              <a:ext uri="{FF2B5EF4-FFF2-40B4-BE49-F238E27FC236}">
                <a16:creationId xmlns:a16="http://schemas.microsoft.com/office/drawing/2014/main" id="{E39C34F2-719C-4680-2C73-CA61021DE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3789" y="1991556"/>
            <a:ext cx="7941760" cy="450428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45" name="Hilfe 7 Grafik" hidden="1">
            <a:extLst>
              <a:ext uri="{FF2B5EF4-FFF2-40B4-BE49-F238E27FC236}">
                <a16:creationId xmlns:a16="http://schemas.microsoft.com/office/drawing/2014/main" id="{8941FEF1-5D85-6869-3EEE-2FAFE6F4F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4747" y="1829511"/>
            <a:ext cx="7901966" cy="4471991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46" name="Hilfe 6 Grafik" hidden="1">
            <a:extLst>
              <a:ext uri="{FF2B5EF4-FFF2-40B4-BE49-F238E27FC236}">
                <a16:creationId xmlns:a16="http://schemas.microsoft.com/office/drawing/2014/main" id="{18DDE7FD-CCA2-E1C4-CB05-B59F5B58CB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9349" y="1641226"/>
            <a:ext cx="7914199" cy="4492179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47" name="Hilfe 5 Grafik" hidden="1">
            <a:extLst>
              <a:ext uri="{FF2B5EF4-FFF2-40B4-BE49-F238E27FC236}">
                <a16:creationId xmlns:a16="http://schemas.microsoft.com/office/drawing/2014/main" id="{A981BA02-DF20-9BB8-3AB8-6C3CAA737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0464" y="1466745"/>
            <a:ext cx="7902606" cy="4484760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48" name="Hilfe 4 Grafik">
            <a:extLst>
              <a:ext uri="{FF2B5EF4-FFF2-40B4-BE49-F238E27FC236}">
                <a16:creationId xmlns:a16="http://schemas.microsoft.com/office/drawing/2014/main" id="{F2E1208D-142D-8ADA-E83D-361EB719C0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288937"/>
            <a:ext cx="7905986" cy="448399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2" name="Hilfe 3 Grafik" hidden="1">
            <a:extLst>
              <a:ext uri="{FF2B5EF4-FFF2-40B4-BE49-F238E27FC236}">
                <a16:creationId xmlns:a16="http://schemas.microsoft.com/office/drawing/2014/main" id="{BC889CD4-C2B1-E9DB-4E7F-B70A83A135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9891" y="1118166"/>
            <a:ext cx="7898394" cy="4469154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30" name="Hilfe 2 Grafik" hidden="1">
            <a:extLst>
              <a:ext uri="{FF2B5EF4-FFF2-40B4-BE49-F238E27FC236}">
                <a16:creationId xmlns:a16="http://schemas.microsoft.com/office/drawing/2014/main" id="{13524C02-7310-C42A-90FA-F403C60E2C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43" y="933561"/>
            <a:ext cx="7918471" cy="448198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31" name="Hilfe 1 Grafik" hidden="1">
            <a:extLst>
              <a:ext uri="{FF2B5EF4-FFF2-40B4-BE49-F238E27FC236}">
                <a16:creationId xmlns:a16="http://schemas.microsoft.com/office/drawing/2014/main" id="{4C2C3FEE-92BF-1A32-59C4-9A9F8AF338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3718" y="836712"/>
            <a:ext cx="7599792" cy="4312108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857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4.81481E-6 L -0.88093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4.81481E-6 L 2.30769E-6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1.48148E-6 L -0.88093 -1.48148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1.48148E-6 L 4.10256E-6 -1.48148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1.11111E-6 L -0.88093 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1.11111E-6 L 4.10256E-6 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1.11022E-16 L -0.88093 1.11022E-1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1.11022E-16 L 1.53846E-6 1.11022E-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4.07407E-6 L -0.88093 -4.07407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4.07407E-6 L 3.07692E-6 -4.0740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3.33333E-6 L -0.88093 3.33333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3.33333E-6 L 2.82051E-6 3.33333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7.40741E-7 L -0.88092 -7.40741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2 -7.40741E-7 L -4.87179E-6 -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4.81481E-6 L -0.8809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4.81481E-6 L -4.35897E-6 -4.8148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4.07407E-6 L -0.88093 4.07407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4.07407E-6 L -3.84615E-6 4.07407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B216E9-202D-F06C-FA14-CCE7DE23B5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AEC5C1D-2516-1A3A-8529-AEC3FB2A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657" y="44729"/>
            <a:ext cx="5549507" cy="850103"/>
          </a:xfrm>
        </p:spPr>
        <p:txBody>
          <a:bodyPr/>
          <a:lstStyle/>
          <a:p>
            <a:r>
              <a:rPr lang="de-DE" dirty="0"/>
              <a:t>Seiten im rechtwinkligen Dreieck</a:t>
            </a:r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55535EAC-BEB8-C664-F2AF-F58CB76A3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77336" y="596955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Wahrscheinlichkeit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5113EB2-D3AB-E861-6CA9-5981E2E88EF8}"/>
              </a:ext>
            </a:extLst>
          </p:cNvPr>
          <p:cNvSpPr/>
          <p:nvPr/>
        </p:nvSpPr>
        <p:spPr>
          <a:xfrm>
            <a:off x="7982152" y="2444558"/>
            <a:ext cx="216024" cy="227972"/>
          </a:xfrm>
          <a:prstGeom prst="rect">
            <a:avLst/>
          </a:prstGeom>
          <a:solidFill>
            <a:srgbClr val="C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DDC37A5-D6D7-9CE9-2D38-1BE6C2700639}"/>
              </a:ext>
            </a:extLst>
          </p:cNvPr>
          <p:cNvSpPr/>
          <p:nvPr/>
        </p:nvSpPr>
        <p:spPr>
          <a:xfrm>
            <a:off x="8624659" y="1871674"/>
            <a:ext cx="216024" cy="227972"/>
          </a:xfrm>
          <a:prstGeom prst="rect">
            <a:avLst/>
          </a:prstGeom>
          <a:solidFill>
            <a:srgbClr val="C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F516434-6BCF-E8FC-E60F-22F33741FE16}"/>
              </a:ext>
            </a:extLst>
          </p:cNvPr>
          <p:cNvSpPr/>
          <p:nvPr/>
        </p:nvSpPr>
        <p:spPr>
          <a:xfrm>
            <a:off x="8624659" y="2444558"/>
            <a:ext cx="216024" cy="227972"/>
          </a:xfrm>
          <a:prstGeom prst="rect">
            <a:avLst/>
          </a:prstGeom>
          <a:solidFill>
            <a:srgbClr val="C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5175152-7AF8-2D8C-B10F-A285D8947EE0}"/>
              </a:ext>
            </a:extLst>
          </p:cNvPr>
          <p:cNvSpPr/>
          <p:nvPr/>
        </p:nvSpPr>
        <p:spPr>
          <a:xfrm>
            <a:off x="7982152" y="1844943"/>
            <a:ext cx="216024" cy="227972"/>
          </a:xfrm>
          <a:prstGeom prst="rect">
            <a:avLst/>
          </a:prstGeom>
          <a:solidFill>
            <a:srgbClr val="0070C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6153A6-C62B-5029-CD19-227096E8F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26"/>
          <a:stretch/>
        </p:blipFill>
        <p:spPr>
          <a:xfrm>
            <a:off x="2172418" y="1409245"/>
            <a:ext cx="5561164" cy="2526569"/>
          </a:xfrm>
          <a:prstGeom prst="rect">
            <a:avLst/>
          </a:prstGeom>
        </p:spPr>
      </p:pic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1F713463-4159-2003-08DF-A960542F49DE}"/>
              </a:ext>
            </a:extLst>
          </p:cNvPr>
          <p:cNvSpPr txBox="1">
            <a:spLocks/>
          </p:cNvSpPr>
          <p:nvPr/>
        </p:nvSpPr>
        <p:spPr>
          <a:xfrm>
            <a:off x="7617296" y="5981558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1B4EB67C-0737-B761-3154-DEDAB7021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91200"/>
          </a:xfrm>
        </p:spPr>
        <p:txBody>
          <a:bodyPr/>
          <a:lstStyle/>
          <a:p>
            <a:pPr marL="0" lvl="0">
              <a:lnSpc>
                <a:spcPct val="107000"/>
              </a:lnSpc>
              <a:spcBef>
                <a:spcPts val="0"/>
              </a:spcBef>
            </a:pPr>
            <a:r>
              <a:rPr lang="de-DE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Seiten im rechtwinkligen Dreieck</a:t>
            </a:r>
          </a:p>
          <a:p>
            <a:pPr marL="0" lvl="0">
              <a:lnSpc>
                <a:spcPct val="107000"/>
              </a:lnSpc>
              <a:spcBef>
                <a:spcPts val="0"/>
              </a:spcBef>
            </a:pPr>
            <a:endParaRPr lang="de-DE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Bef>
                <a:spcPts val="0"/>
              </a:spcBef>
            </a:pPr>
            <a:endParaRPr lang="de-DE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Bef>
                <a:spcPts val="0"/>
              </a:spcBef>
            </a:pPr>
            <a:endParaRPr lang="de-DE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Bef>
                <a:spcPts val="0"/>
              </a:spcBef>
            </a:pPr>
            <a:endParaRPr lang="de-DE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Bef>
                <a:spcPts val="0"/>
              </a:spcBef>
            </a:pPr>
            <a:endParaRPr lang="de-DE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Bef>
                <a:spcPts val="0"/>
              </a:spcBef>
            </a:pPr>
            <a:endParaRPr lang="de-DE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Bef>
                <a:spcPts val="0"/>
              </a:spcBef>
            </a:pPr>
            <a:endParaRPr lang="de-DE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Bef>
                <a:spcPts val="0"/>
              </a:spcBef>
            </a:pPr>
            <a:endParaRPr lang="de-DE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Bef>
                <a:spcPts val="0"/>
              </a:spcBef>
            </a:pPr>
            <a:endParaRPr lang="de-DE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07000"/>
              </a:lnSpc>
              <a:spcBef>
                <a:spcPts val="0"/>
              </a:spcBef>
            </a:pP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Hypotenuse ist die längste Seite in einem rechtwinkligen Dreieck. Sie liegt immer dem 90°-Winkel gegenüber. 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>
              <a:lnSpc>
                <a:spcPct val="107000"/>
              </a:lnSpc>
              <a:spcBef>
                <a:spcPts val="0"/>
              </a:spcBef>
            </a:pP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Ankathete ist die Seite, die an einem gegebenen Winkel anliegt. 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Gegenkathete ist die Seite, die einem gegebenen Winkel gegenüberliegt.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2F65F66-7A4F-3AB1-90C8-06CC44087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427" y="1222280"/>
            <a:ext cx="4790440" cy="2381885"/>
          </a:xfrm>
          <a:prstGeom prst="rect">
            <a:avLst/>
          </a:prstGeom>
        </p:spPr>
      </p:pic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1177FC26-26D1-5F2C-02BB-F56E0C603C48}"/>
              </a:ext>
            </a:extLst>
          </p:cNvPr>
          <p:cNvSpPr txBox="1">
            <a:spLocks/>
          </p:cNvSpPr>
          <p:nvPr/>
        </p:nvSpPr>
        <p:spPr>
          <a:xfrm>
            <a:off x="7617296" y="5969550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4146174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BC09495-EE9E-76CD-DAF5-F683D06CF4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00" y="1044000"/>
                <a:ext cx="9203968" cy="5191200"/>
              </a:xfrm>
            </p:spPr>
            <p:txBody>
              <a:bodyPr/>
              <a:lstStyle/>
              <a:p>
                <a:pPr defTabSz="942975">
                  <a:tabLst>
                    <a:tab pos="1079500" algn="l"/>
                    <a:tab pos="2687638" algn="l"/>
                  </a:tabLst>
                </a:pPr>
                <a:r>
                  <a:rPr lang="de-DE" sz="1600" dirty="0"/>
                  <a:t> </a:t>
                </a:r>
                <a:r>
                  <a:rPr lang="de-DE" sz="1600" b="1" dirty="0"/>
                  <a:t>Trigonometrische Formeln</a:t>
                </a:r>
              </a:p>
              <a:p>
                <a:pPr defTabSz="942975">
                  <a:tabLst>
                    <a:tab pos="1079500" algn="l"/>
                    <a:tab pos="2687638" algn="l"/>
                  </a:tabLst>
                </a:pPr>
                <a:endParaRPr lang="de-DE" sz="1600" b="1" dirty="0"/>
              </a:p>
              <a:p>
                <a:pPr defTabSz="942975">
                  <a:tabLst>
                    <a:tab pos="1079500" algn="l"/>
                    <a:tab pos="2687638" algn="l"/>
                  </a:tabLst>
                </a:pPr>
                <a:endParaRPr lang="de-DE" sz="1600" b="1" dirty="0"/>
              </a:p>
              <a:p>
                <a:pPr defTabSz="942975">
                  <a:tabLst>
                    <a:tab pos="1079500" algn="l"/>
                    <a:tab pos="2687638" algn="l"/>
                  </a:tabLst>
                </a:pPr>
                <a:endParaRPr lang="de-DE" sz="1600" b="1" dirty="0"/>
              </a:p>
              <a:p>
                <a:pPr defTabSz="942975">
                  <a:tabLst>
                    <a:tab pos="1079500" algn="l"/>
                    <a:tab pos="2687638" algn="l"/>
                  </a:tabLst>
                </a:pPr>
                <a:endParaRPr lang="de-DE" sz="1600" b="1" dirty="0"/>
              </a:p>
              <a:p>
                <a:pPr defTabSz="942975">
                  <a:tabLst>
                    <a:tab pos="1079500" algn="l"/>
                    <a:tab pos="2687638" algn="l"/>
                  </a:tabLst>
                </a:pPr>
                <a:endParaRPr lang="de-DE" sz="1600" b="1" dirty="0"/>
              </a:p>
              <a:p>
                <a:pPr defTabSz="942975">
                  <a:tabLst>
                    <a:tab pos="1079500" algn="l"/>
                    <a:tab pos="2687638" algn="l"/>
                  </a:tabLst>
                </a:pPr>
                <a:endParaRPr lang="de-DE" sz="1600" b="1" dirty="0"/>
              </a:p>
              <a:p>
                <a:pPr defTabSz="942975">
                  <a:tabLst>
                    <a:tab pos="1079500" algn="l"/>
                    <a:tab pos="2687638" algn="l"/>
                  </a:tabLst>
                </a:pPr>
                <a:endParaRPr lang="de-DE" sz="1600" b="1" dirty="0"/>
              </a:p>
              <a:p>
                <a:pPr defTabSz="942975">
                  <a:tabLst>
                    <a:tab pos="1079500" algn="l"/>
                    <a:tab pos="2687638" algn="l"/>
                  </a:tabLst>
                </a:pPr>
                <a:endParaRPr lang="de-DE" sz="1600" b="1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In einem rechtwinkligen Dreieck gilt:</a:t>
                </a:r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de-DE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de-DE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𝛼</m:t>
                        </m:r>
                        <m:r>
                          <a:rPr lang="de-DE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 </m:t>
                        </m:r>
                      </m:e>
                    </m:func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𝐺𝑒𝑔𝑒𝑛𝑘𝑎𝑡h𝑒𝑡𝑒</m:t>
                        </m:r>
                      </m:num>
                      <m:den>
                        <m:r>
                          <a:rPr lang="de-DE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𝐻𝑦𝑝𝑜𝑡𝑒𝑛𝑢𝑠𝑒</m:t>
                        </m:r>
                      </m:den>
                    </m:f>
                  </m:oMath>
                </a14:m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𝑐𝑜𝑠</m:t>
                    </m:r>
                    <m:r>
                      <a:rPr lang="de-DE" sz="1600" b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de-DE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de-DE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𝐴𝑛𝑘𝑎𝑡h𝑒𝑡𝑒</m:t>
                        </m:r>
                      </m:num>
                      <m:den>
                        <m:r>
                          <a:rPr lang="de-DE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𝐻𝑦𝑝𝑜𝑡𝑒𝑛𝑢𝑠𝑒</m:t>
                        </m:r>
                      </m:den>
                    </m:f>
                  </m:oMath>
                </a14:m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𝑡𝑎𝑛</m:t>
                    </m:r>
                    <m:r>
                      <a:rPr lang="de-DE" sz="1600" b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de-DE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de-DE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𝐺𝑒𝑔𝑒𝑛𝑘𝑎𝑡h𝑒𝑡𝑒</m:t>
                        </m:r>
                      </m:num>
                      <m:den>
                        <m:r>
                          <a:rPr lang="de-DE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𝐴𝑛𝑘𝑎𝑡h𝑒𝑡𝑒</m:t>
                        </m:r>
                      </m:den>
                    </m:f>
                  </m:oMath>
                </a14:m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Das sind sogenannte Winkelfunktionen. Mit ihrer Hilfe lassen sich</a:t>
                </a:r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Calibri" panose="020F0502020204030204" pitchFamily="34" charset="0"/>
                  <a:buChar char="-"/>
                </a:pPr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aus einer Seitenlänge und einem Winkel die anderen beiden Seitenlängen berechnen,</a:t>
                </a:r>
                <a:endParaRPr lang="de-DE" sz="16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Calibri" panose="020F0502020204030204" pitchFamily="34" charset="0"/>
                  <a:buChar char="-"/>
                </a:pPr>
                <a:r>
                  <a:rPr lang="de-DE" sz="16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aus zwei Seiten der entsprechende Winkel berechnen. </a:t>
                </a:r>
                <a:endParaRPr lang="de-DE" sz="16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942975">
                  <a:tabLst>
                    <a:tab pos="1079500" algn="l"/>
                    <a:tab pos="2687638" algn="l"/>
                  </a:tabLst>
                </a:pPr>
                <a:endParaRPr lang="de-DE" sz="1600" b="1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BC09495-EE9E-76CD-DAF5-F683D06CF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00" y="1044000"/>
                <a:ext cx="9203968" cy="5191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C27809-AFC3-131F-AE7A-574DB61E33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88E13D5-CC3A-5FBE-5F8D-0A61A06B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736" y="53679"/>
            <a:ext cx="5549507" cy="850103"/>
          </a:xfrm>
        </p:spPr>
        <p:txBody>
          <a:bodyPr>
            <a:normAutofit/>
          </a:bodyPr>
          <a:lstStyle/>
          <a:p>
            <a:r>
              <a:rPr lang="de-DE" dirty="0"/>
              <a:t>Trigonometrischen Formeln</a:t>
            </a:r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5CFEBEF6-C104-F439-1427-3C5F1F3A0D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6880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504F7EE-E308-212E-DFA1-A964ABAFC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064" y="1124744"/>
            <a:ext cx="3612072" cy="249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62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C27809-AFC3-131F-AE7A-574DB61E33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3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88E13D5-CC3A-5FBE-5F8D-0A61A06B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736" y="53679"/>
            <a:ext cx="5549507" cy="850103"/>
          </a:xfrm>
        </p:spPr>
        <p:txBody>
          <a:bodyPr/>
          <a:lstStyle/>
          <a:p>
            <a:r>
              <a:rPr lang="de-DE" dirty="0"/>
              <a:t>Formeln Aufstellen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BCF640D-24A6-9507-31C8-07463B89AADC}"/>
              </a:ext>
            </a:extLst>
          </p:cNvPr>
          <p:cNvGrpSpPr/>
          <p:nvPr/>
        </p:nvGrpSpPr>
        <p:grpSpPr>
          <a:xfrm>
            <a:off x="2617448" y="1539505"/>
            <a:ext cx="4211244" cy="2321543"/>
            <a:chOff x="2374108" y="2308710"/>
            <a:chExt cx="4522882" cy="2661373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BDC2F021-E080-3CCF-B6B1-7966F6844DA6}"/>
                </a:ext>
              </a:extLst>
            </p:cNvPr>
            <p:cNvCxnSpPr/>
            <p:nvPr/>
          </p:nvCxnSpPr>
          <p:spPr>
            <a:xfrm>
              <a:off x="2766586" y="4539694"/>
              <a:ext cx="396252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EF4AC5BD-7886-C00A-F692-C722A256E3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6586" y="2768595"/>
              <a:ext cx="1266362" cy="177109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F98DCDC9-4B7F-77BF-70AD-F1189542AE31}"/>
                </a:ext>
              </a:extLst>
            </p:cNvPr>
            <p:cNvCxnSpPr>
              <a:cxnSpLocks/>
            </p:cNvCxnSpPr>
            <p:nvPr/>
          </p:nvCxnSpPr>
          <p:spPr>
            <a:xfrm>
              <a:off x="4032948" y="2768595"/>
              <a:ext cx="2696158" cy="177109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Bogen 8">
              <a:extLst>
                <a:ext uri="{FF2B5EF4-FFF2-40B4-BE49-F238E27FC236}">
                  <a16:creationId xmlns:a16="http://schemas.microsoft.com/office/drawing/2014/main" id="{F979E606-1420-2A0B-4CDB-F408BD725A34}"/>
                </a:ext>
              </a:extLst>
            </p:cNvPr>
            <p:cNvSpPr/>
            <p:nvPr/>
          </p:nvSpPr>
          <p:spPr>
            <a:xfrm>
              <a:off x="2374108" y="4046968"/>
              <a:ext cx="1006252" cy="923115"/>
            </a:xfrm>
            <a:prstGeom prst="arc">
              <a:avLst>
                <a:gd name="adj1" fmla="val 17996229"/>
                <a:gd name="adj2" fmla="val 18533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F097C87E-6FEF-A709-6EB2-9029FD8DEF5C}"/>
                </a:ext>
              </a:extLst>
            </p:cNvPr>
            <p:cNvSpPr/>
            <p:nvPr/>
          </p:nvSpPr>
          <p:spPr>
            <a:xfrm>
              <a:off x="3639527" y="2308710"/>
              <a:ext cx="879941" cy="879940"/>
            </a:xfrm>
            <a:prstGeom prst="arc">
              <a:avLst>
                <a:gd name="adj1" fmla="val 2235890"/>
                <a:gd name="adj2" fmla="val 796033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CACD86D4-BC91-37FC-A72F-2A67D4CFBE6B}"/>
                </a:ext>
              </a:extLst>
            </p:cNvPr>
            <p:cNvSpPr/>
            <p:nvPr/>
          </p:nvSpPr>
          <p:spPr>
            <a:xfrm>
              <a:off x="6017049" y="4034821"/>
              <a:ext cx="879941" cy="879942"/>
            </a:xfrm>
            <a:prstGeom prst="arc">
              <a:avLst>
                <a:gd name="adj1" fmla="val 10296336"/>
                <a:gd name="adj2" fmla="val 1356132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DADC1134-1D2C-E17C-BC7E-F538C134F2C1}"/>
                    </a:ext>
                  </a:extLst>
                </p:cNvPr>
                <p:cNvSpPr txBox="1"/>
                <p:nvPr/>
              </p:nvSpPr>
              <p:spPr>
                <a:xfrm>
                  <a:off x="2927211" y="4169971"/>
                  <a:ext cx="36080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oMath>
                    </m:oMathPara>
                  </a14:m>
                  <a:endPara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DADC1134-1D2C-E17C-BC7E-F538C134F2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211" y="4169971"/>
                  <a:ext cx="360804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9851379D-5195-6499-99E7-01E0A02F2F99}"/>
                    </a:ext>
                  </a:extLst>
                </p:cNvPr>
                <p:cNvSpPr txBox="1"/>
                <p:nvPr/>
              </p:nvSpPr>
              <p:spPr>
                <a:xfrm>
                  <a:off x="6049881" y="4188760"/>
                  <a:ext cx="36240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oMath>
                    </m:oMathPara>
                  </a14:m>
                  <a:endPara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9851379D-5195-6499-99E7-01E0A02F2F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881" y="4188760"/>
                  <a:ext cx="362407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2708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9361D619-4531-5417-CA7F-5CB99C948AF4}"/>
                    </a:ext>
                  </a:extLst>
                </p:cNvPr>
                <p:cNvSpPr txBox="1"/>
                <p:nvPr/>
              </p:nvSpPr>
              <p:spPr>
                <a:xfrm>
                  <a:off x="3932139" y="2768593"/>
                  <a:ext cx="34406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𝛾</m:t>
                        </m:r>
                      </m:oMath>
                    </m:oMathPara>
                  </a14:m>
                  <a:endPara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9361D619-4531-5417-CA7F-5CB99C948A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2139" y="2768593"/>
                  <a:ext cx="344069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A0661A8-8189-24B1-0189-7D33498E32BC}"/>
              </a:ext>
            </a:extLst>
          </p:cNvPr>
          <p:cNvGrpSpPr/>
          <p:nvPr/>
        </p:nvGrpSpPr>
        <p:grpSpPr>
          <a:xfrm>
            <a:off x="2234761" y="3915222"/>
            <a:ext cx="4760452" cy="2495319"/>
            <a:chOff x="1416684" y="4228420"/>
            <a:chExt cx="4760452" cy="2495319"/>
          </a:xfrm>
        </p:grpSpPr>
        <p:sp>
          <p:nvSpPr>
            <p:cNvPr id="25" name="Bogen 24">
              <a:extLst>
                <a:ext uri="{FF2B5EF4-FFF2-40B4-BE49-F238E27FC236}">
                  <a16:creationId xmlns:a16="http://schemas.microsoft.com/office/drawing/2014/main" id="{F2924005-C0E0-D30B-4649-FFB03F5DE784}"/>
                </a:ext>
              </a:extLst>
            </p:cNvPr>
            <p:cNvSpPr/>
            <p:nvPr/>
          </p:nvSpPr>
          <p:spPr>
            <a:xfrm>
              <a:off x="1416685" y="5843798"/>
              <a:ext cx="879941" cy="879941"/>
            </a:xfrm>
            <a:prstGeom prst="arc">
              <a:avLst>
                <a:gd name="adj1" fmla="val 16095980"/>
                <a:gd name="adj2" fmla="val 18533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Bogen 25">
              <a:extLst>
                <a:ext uri="{FF2B5EF4-FFF2-40B4-BE49-F238E27FC236}">
                  <a16:creationId xmlns:a16="http://schemas.microsoft.com/office/drawing/2014/main" id="{91C3E9A9-8219-BF3E-716E-EF5419E1751C}"/>
                </a:ext>
              </a:extLst>
            </p:cNvPr>
            <p:cNvSpPr/>
            <p:nvPr/>
          </p:nvSpPr>
          <p:spPr>
            <a:xfrm>
              <a:off x="5108682" y="5843548"/>
              <a:ext cx="879941" cy="879941"/>
            </a:xfrm>
            <a:prstGeom prst="arc">
              <a:avLst>
                <a:gd name="adj1" fmla="val 10653635"/>
                <a:gd name="adj2" fmla="val 136859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Bogen 26">
              <a:extLst>
                <a:ext uri="{FF2B5EF4-FFF2-40B4-BE49-F238E27FC236}">
                  <a16:creationId xmlns:a16="http://schemas.microsoft.com/office/drawing/2014/main" id="{5A132591-1100-FC3C-9B6A-48CCC626511B}"/>
                </a:ext>
              </a:extLst>
            </p:cNvPr>
            <p:cNvSpPr/>
            <p:nvPr/>
          </p:nvSpPr>
          <p:spPr>
            <a:xfrm>
              <a:off x="1416684" y="4228420"/>
              <a:ext cx="879941" cy="879941"/>
            </a:xfrm>
            <a:prstGeom prst="arc">
              <a:avLst>
                <a:gd name="adj1" fmla="val 1088411"/>
                <a:gd name="adj2" fmla="val 539747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A157D4F6-9913-A5AF-89BE-70F0DEF98589}"/>
                </a:ext>
              </a:extLst>
            </p:cNvPr>
            <p:cNvCxnSpPr/>
            <p:nvPr/>
          </p:nvCxnSpPr>
          <p:spPr>
            <a:xfrm>
              <a:off x="1856656" y="4653135"/>
              <a:ext cx="4320480" cy="16561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B9C948E5-2AF0-DE2D-25B3-3264D9F9E2D8}"/>
                </a:ext>
              </a:extLst>
            </p:cNvPr>
            <p:cNvSpPr/>
            <p:nvPr/>
          </p:nvSpPr>
          <p:spPr>
            <a:xfrm>
              <a:off x="1856656" y="4653136"/>
              <a:ext cx="4320480" cy="165616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733B5CA8-03B6-2BFA-F00C-5B2C94F3FFB2}"/>
                    </a:ext>
                  </a:extLst>
                </p:cNvPr>
                <p:cNvSpPr txBox="1"/>
                <p:nvPr/>
              </p:nvSpPr>
              <p:spPr>
                <a:xfrm>
                  <a:off x="1859940" y="5944964"/>
                  <a:ext cx="36080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oMath>
                    </m:oMathPara>
                  </a14:m>
                  <a:endPara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733B5CA8-03B6-2BFA-F00C-5B2C94F3FF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940" y="5944964"/>
                  <a:ext cx="360804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4F976EEE-B4A9-E37F-6D9B-62AAEA5074D1}"/>
                    </a:ext>
                  </a:extLst>
                </p:cNvPr>
                <p:cNvSpPr txBox="1"/>
                <p:nvPr/>
              </p:nvSpPr>
              <p:spPr>
                <a:xfrm>
                  <a:off x="5186245" y="5979683"/>
                  <a:ext cx="36240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oMath>
                    </m:oMathPara>
                  </a14:m>
                  <a:endPara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4F976EEE-B4A9-E37F-6D9B-62AAEA5074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245" y="5979683"/>
                  <a:ext cx="362407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6FC5E9AB-8209-F49A-17B8-8CB6923F42F4}"/>
                    </a:ext>
                  </a:extLst>
                </p:cNvPr>
                <p:cNvSpPr txBox="1"/>
                <p:nvPr/>
              </p:nvSpPr>
              <p:spPr>
                <a:xfrm>
                  <a:off x="1856654" y="4694718"/>
                  <a:ext cx="34406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𝛾</m:t>
                        </m:r>
                      </m:oMath>
                    </m:oMathPara>
                  </a14:m>
                  <a:endPara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6FC5E9AB-8209-F49A-17B8-8CB6923F4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654" y="4694718"/>
                  <a:ext cx="344069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CB8151D8-B884-A4B6-F0C8-DC2B8EA2D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37384" y="5936276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385950B3-9E0C-B13F-AC73-9A2CA3324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3968" cy="5191200"/>
          </a:xfrm>
        </p:spPr>
        <p:txBody>
          <a:bodyPr/>
          <a:lstStyle/>
          <a:p>
            <a:r>
              <a:rPr lang="de-DE" sz="1500" b="1" dirty="0"/>
              <a:t>Formeln aufstellen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3604D34-02D5-B086-80E5-E7C89E53BF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470" y="1435680"/>
            <a:ext cx="8059722" cy="4344455"/>
          </a:xfrm>
          <a:prstGeom prst="rect">
            <a:avLst/>
          </a:prstGeom>
        </p:spPr>
      </p:pic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id="{36C4C9A5-9A7C-FA57-90DB-160390B4B160}"/>
              </a:ext>
            </a:extLst>
          </p:cNvPr>
          <p:cNvSpPr txBox="1">
            <a:spLocks/>
          </p:cNvSpPr>
          <p:nvPr/>
        </p:nvSpPr>
        <p:spPr>
          <a:xfrm>
            <a:off x="7617296" y="5968800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39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500F06-2B7E-5FC5-17AB-4F0DE1F0E6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4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D3E27FD-D77A-4FE8-9726-0F271E65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Seitenlängen berechnen </a:t>
            </a:r>
            <a:br>
              <a:rPr lang="de-DE" dirty="0"/>
            </a:br>
            <a:r>
              <a:rPr lang="de-DE" dirty="0"/>
              <a:t>(Unbekannte im Zähler)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388BB7A7-2F39-5028-9A13-3147718ED0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77336" y="596955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6C75272-76E5-547E-ABF3-A2A28DD07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3968" cy="5191200"/>
          </a:xfrm>
        </p:spPr>
        <p:txBody>
          <a:bodyPr/>
          <a:lstStyle/>
          <a:p>
            <a:r>
              <a:rPr lang="de-DE" sz="1600" b="1" dirty="0"/>
              <a:t>Seitenlängen berechnen – Unbekannte im Zähler</a:t>
            </a:r>
          </a:p>
        </p:txBody>
      </p:sp>
      <p:pic>
        <p:nvPicPr>
          <p:cNvPr id="6" name="Grafik 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7C0BD7F1-2A3B-D9C9-5ED9-E302A66FF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3" y="1412776"/>
            <a:ext cx="6396295" cy="4568782"/>
          </a:xfrm>
          <a:prstGeom prst="rect">
            <a:avLst/>
          </a:prstGeom>
        </p:spPr>
      </p:pic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F1113EE2-DB8D-8BFE-EC2B-9921B8E62767}"/>
              </a:ext>
            </a:extLst>
          </p:cNvPr>
          <p:cNvSpPr txBox="1">
            <a:spLocks/>
          </p:cNvSpPr>
          <p:nvPr/>
        </p:nvSpPr>
        <p:spPr>
          <a:xfrm>
            <a:off x="7617296" y="5968800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728835-38AF-E15B-14F9-36A445CBC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672" y="2420888"/>
            <a:ext cx="3124030" cy="23241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BF9BE83-5750-55A3-DE03-9C47991B6E91}"/>
              </a:ext>
            </a:extLst>
          </p:cNvPr>
          <p:cNvSpPr txBox="1"/>
          <p:nvPr/>
        </p:nvSpPr>
        <p:spPr>
          <a:xfrm>
            <a:off x="6830098" y="4077072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x = 10 cm</a:t>
            </a:r>
          </a:p>
        </p:txBody>
      </p:sp>
    </p:spTree>
    <p:extLst>
      <p:ext uri="{BB962C8B-B14F-4D97-AF65-F5344CB8AC3E}">
        <p14:creationId xmlns:p14="http://schemas.microsoft.com/office/powerpoint/2010/main" val="664014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ED244-1694-6676-A65F-AF22D165A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574A092C-C887-A1A9-9400-8318CBB678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9" y="1044000"/>
                <a:ext cx="9203968" cy="5191200"/>
              </a:xfrm>
            </p:spPr>
            <p:txBody>
              <a:bodyPr rIns="90000"/>
              <a:lstStyle/>
              <a:p>
                <a:pPr marL="0">
                  <a:spcBef>
                    <a:spcPts val="0"/>
                  </a:spcBef>
                </a:pPr>
                <a:r>
                  <a:rPr lang="de-DE" sz="1600" b="1" dirty="0">
                    <a:latin typeface="+mj-lt"/>
                  </a:rPr>
                  <a:t>Seitenlängen berechnen – Unbekannte im Nenner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solidFill>
                      <a:srgbClr val="00B0F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de-DE" sz="16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ist die </a:t>
                </a:r>
                <a:r>
                  <a:rPr lang="de-DE" sz="1600" dirty="0">
                    <a:solidFill>
                      <a:srgbClr val="00B0F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Gegenkathete</a:t>
                </a:r>
                <a:r>
                  <a:rPr lang="de-DE" sz="16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und</a:t>
                </a:r>
                <a:r>
                  <a:rPr lang="de-DE" sz="1600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de-DE" sz="16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die </a:t>
                </a:r>
                <a:r>
                  <a:rPr lang="de-DE" sz="1600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Ankathete </a:t>
                </a:r>
                <a:r>
                  <a:rPr lang="de-DE" sz="16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zum Winkel 50°.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Um die Seitenlänge a zu bestimmen,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verwendet man nun die Formel der Tangens-Funktion:</a:t>
                </a:r>
                <a:endParaRPr lang="de-DE" sz="16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16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𝐺𝑒𝑔𝑒𝑛𝑘𝑎𝑡h𝑒𝑡𝑒</m:t>
                              </m:r>
                            </m:num>
                            <m:den>
                              <m: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𝐴𝑛𝑘𝑎𝑡h𝑒𝑡𝑒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Setze die gegebenen Werte in die Formel ein:</a:t>
                </a:r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(50°)=</m:t>
                          </m:r>
                          <m:f>
                            <m:fPr>
                              <m:ctrlP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Löse nach 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auf: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50°</m:t>
                            </m:r>
                          </m:e>
                        </m:d>
                      </m:e>
                    </m:func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|∙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50°</m:t>
                            </m:r>
                          </m:e>
                        </m:d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=10               |:</m:t>
                        </m:r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(50°)</m:t>
                        </m:r>
                      </m:e>
                    </m:func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func>
                          <m:func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50°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de-DE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DE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de-DE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de-DE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𝟑𝟗</m:t>
                    </m:r>
                    <m:r>
                      <a:rPr lang="de-DE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de-DE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de-DE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de-DE" sz="16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b="1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574A092C-C887-A1A9-9400-8318CBB678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9" y="1044000"/>
                <a:ext cx="9203968" cy="5191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4881FB-E1F2-4D99-553A-8BA14E7010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5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A9BA92-BBBB-A44C-5557-BC1F36E3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Seitenlängen berechnen </a:t>
            </a:r>
            <a:br>
              <a:rPr lang="de-DE" dirty="0"/>
            </a:br>
            <a:r>
              <a:rPr lang="de-DE" dirty="0"/>
              <a:t>(Unbekannte im Nenner)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C824EA-212E-6A58-3C3F-FD47AEE90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32" y="2473272"/>
            <a:ext cx="3675439" cy="1835963"/>
          </a:xfrm>
          <a:prstGeom prst="rect">
            <a:avLst/>
          </a:prstGeom>
        </p:spPr>
      </p:pic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0301F692-897A-6D55-D4D5-3D2EBD614E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6880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216042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66946C97-94FB-FBAA-F721-BE6220283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9" y="1045049"/>
                <a:ext cx="9203968" cy="5191200"/>
              </a:xfrm>
            </p:spPr>
            <p:txBody>
              <a:bodyPr rIns="90000"/>
              <a:lstStyle/>
              <a:p>
                <a:pPr marL="0">
                  <a:spcBef>
                    <a:spcPts val="0"/>
                  </a:spcBef>
                </a:pPr>
                <a:r>
                  <a:rPr lang="de-DE" sz="1600" b="1" dirty="0"/>
                  <a:t>Winkel berechnen- Beispiel</a:t>
                </a:r>
              </a:p>
              <a:p>
                <a:pPr marL="0">
                  <a:spcBef>
                    <a:spcPts val="0"/>
                  </a:spcBef>
                </a:pPr>
                <a:endParaRPr lang="de-DE" sz="300" b="1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Um eine Winkelgröße zu berechnen, muss man zunächst herausfinden, welche Winkelfunktion geeignet ist.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Schaue Dir das Dreieck an. Es sind die Längen der </a:t>
                </a:r>
                <a:r>
                  <a:rPr lang="de-DE" sz="1600" dirty="0">
                    <a:solidFill>
                      <a:srgbClr val="92D05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Gegenkathete</a:t>
                </a:r>
                <a:r>
                  <a:rPr lang="de-DE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und die </a:t>
                </a:r>
                <a:r>
                  <a:rPr lang="de-DE" sz="16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Ankathete</a:t>
                </a:r>
                <a:r>
                  <a:rPr lang="de-DE" sz="16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gegeben.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Wenn Du die beiden Seiten gegeben hast, nutze die Tangensfunktion mit der Formel: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𝑡𝑎𝑛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𝐺𝑒𝑔𝑒𝑛𝑘𝑎𝑡h𝑒𝑡𝑒</m:t>
                        </m:r>
                      </m:num>
                      <m:den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𝐴𝑛𝑘𝑎𝑡h𝑒𝑡𝑒</m:t>
                        </m:r>
                      </m:den>
                    </m:f>
                  </m:oMath>
                </a14:m>
                <a:r>
                  <a:rPr lang="de-DE" sz="16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de-DE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Setze die Werte ein: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𝑡𝑎𝑛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solidFill>
                              <a:srgbClr val="92D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de-DE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de-DE" sz="16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e>
                      <m:sup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DE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de-DE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de-DE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de-DE" sz="1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</m:oMath>
                </a14:m>
                <a:r>
                  <a:rPr lang="de-DE" sz="16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6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Taste auf Deinem Taschenrechner)</a:t>
                </a:r>
                <a:endParaRPr lang="de-DE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1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de-DE" sz="1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de-DE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a:rPr lang="de-DE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18</m:t>
                                </m:r>
                              </m:den>
                            </m:f>
                          </m:e>
                        </m:d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de-DE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≈33,69°</m:t>
                    </m:r>
                  </m:oMath>
                </a14:m>
                <a:endParaRPr lang="de-DE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b="1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66946C97-94FB-FBAA-F721-BE6220283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9" y="1045049"/>
                <a:ext cx="9203968" cy="5191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858610-6A21-7B35-414B-4A095FC8C0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6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2148A9D-E907-1D6F-48EB-FA3F52D4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Winkel berechnen- Beispiel</a:t>
            </a:r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C8CDE2F9-A719-B1C9-1525-7D17615D6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6880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2CE3B9-208E-FF7B-0E1F-0BFF53CE2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64"/>
          <a:stretch/>
        </p:blipFill>
        <p:spPr>
          <a:xfrm>
            <a:off x="3224808" y="2348880"/>
            <a:ext cx="2379206" cy="149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65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D592A-1D82-C5D5-6982-CC23C7AE5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ABFE2ED-07B1-4198-4B26-D8534281B7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9" y="1045049"/>
                <a:ext cx="9203968" cy="5191200"/>
              </a:xfrm>
            </p:spPr>
            <p:txBody>
              <a:bodyPr rIns="90000"/>
              <a:lstStyle/>
              <a:p>
                <a:r>
                  <a:rPr lang="de-DE" sz="16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Sinussatz</a:t>
                </a:r>
                <a:endParaRPr lang="de-DE" sz="1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Im beliebigen Dreieck, auch in solchen, die </a:t>
                </a:r>
                <a:r>
                  <a:rPr lang="de-DE" sz="1600" b="1" u="sng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nicht</a:t>
                </a:r>
                <a:r>
                  <a:rPr lang="de-DE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rechtwinklig sind, gilt der </a:t>
                </a:r>
                <a:r>
                  <a:rPr lang="de-DE" sz="1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Sinussatz:</a:t>
                </a:r>
              </a:p>
              <a:p>
                <a:pPr algn="ctr"/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de-DE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  <m:r>
                            <a:rPr lang="de-DE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den>
                      </m:f>
                      <m:r>
                        <a:rPr lang="de-DE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de-DE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  <m:r>
                            <a:rPr lang="de-DE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den>
                      </m:f>
                      <m:r>
                        <a:rPr lang="de-DE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de-DE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  <m:r>
                            <a:rPr lang="de-DE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𝜸</m:t>
                          </m:r>
                        </m:den>
                      </m:f>
                    </m:oMath>
                  </m:oMathPara>
                </a14:m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b="1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ABFE2ED-07B1-4198-4B26-D8534281B7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9" y="1045049"/>
                <a:ext cx="9203968" cy="5191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BD61B5-16A5-4A75-2A0A-AD1C5AD247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7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E1FD24-9FE2-C164-0210-87A127FB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Sinussatz</a:t>
            </a:r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79F5B7AC-6DC4-CF00-BA01-D133089E8C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6880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C955D3-E69A-2035-A01B-28B73D9A7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751" y="3140968"/>
            <a:ext cx="3168352" cy="24482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82AF75E-038D-28BC-CC8D-8A4AC39FE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151" y="3212976"/>
            <a:ext cx="316835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2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6D4E1-937C-4CD2-EC29-6DA94B730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A784879A-E8CC-6F9E-46C1-2B5DBD12CE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600" b="1" dirty="0"/>
                  <a:t>Aufgabe 1</a:t>
                </a:r>
              </a:p>
              <a:p>
                <a:r>
                  <a:rPr lang="de-DE" sz="1600" dirty="0"/>
                  <a:t>In dieser Station musst Du viele Bruchgleichungen lösen können, um Ergebnisse auszurechnen. </a:t>
                </a:r>
              </a:p>
              <a:p>
                <a:r>
                  <a:rPr lang="de-DE" sz="1600" u="sng" dirty="0"/>
                  <a:t>2. Fall:</a:t>
                </a:r>
                <a:r>
                  <a:rPr lang="de-DE" sz="1600" dirty="0"/>
                  <a:t> x steht im Bruch unten (Nenner)</a:t>
                </a:r>
              </a:p>
              <a:p>
                <a:pPr marL="346075" indent="-342900">
                  <a:buAutoNum type="arabicPeriod"/>
                </a:pPr>
                <a:endParaRPr lang="de-DE" sz="1600" dirty="0"/>
              </a:p>
              <a:p>
                <a:pPr marL="346075" indent="-342900">
                  <a:buAutoNum type="arabicPeriod"/>
                </a:pPr>
                <a:endParaRPr lang="de-DE" sz="1600" dirty="0"/>
              </a:p>
              <a:p>
                <a:pPr marL="346075" indent="-342900">
                  <a:buAutoNum type="arabicPeriod"/>
                </a:pPr>
                <a:endParaRPr lang="de-DE" sz="1600" dirty="0"/>
              </a:p>
              <a:p>
                <a:pPr marL="346075" indent="-342900">
                  <a:buAutoNum type="arabicPeriod"/>
                </a:pPr>
                <a:endParaRPr lang="de-DE" sz="1600" dirty="0"/>
              </a:p>
              <a:p>
                <a:pPr marL="346075" indent="-342900">
                  <a:buAutoNum type="arabicPeriod"/>
                </a:pPr>
                <a:endParaRPr lang="de-DE" sz="1600" dirty="0"/>
              </a:p>
              <a:p>
                <a:pPr marL="346075" indent="-342900">
                  <a:buAutoNum type="arabicPeriod"/>
                </a:pPr>
                <a:endParaRPr lang="de-DE" sz="1600" dirty="0"/>
              </a:p>
              <a:p>
                <a:endParaRPr lang="de-DE" sz="500" dirty="0"/>
              </a:p>
              <a:p>
                <a:r>
                  <a:rPr lang="de-DE" sz="1600" dirty="0"/>
                  <a:t>Löse nach x auf.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de-DE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10=</m:t>
                    </m:r>
                    <m:f>
                      <m:f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de-DE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          </a:t>
                </a:r>
                <a14:m>
                  <m:oMath xmlns:m="http://schemas.openxmlformats.org/officeDocument/2006/math"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) 15,5=</m:t>
                    </m:r>
                    <m:f>
                      <m:f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46,5</m:t>
                        </m:r>
                      </m:num>
                      <m:den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de-DE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</a:t>
                </a:r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9=</m:t>
                    </m:r>
                    <m:f>
                      <m:f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40,5</m:t>
                        </m:r>
                      </m:num>
                      <m:den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de-DE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) 300=</m:t>
                    </m:r>
                    <m:f>
                      <m:f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7200</m:t>
                        </m:r>
                      </m:num>
                      <m:den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den>
                    </m:f>
                  </m:oMath>
                </a14:m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/>
              </a:p>
              <a:p>
                <a:endParaRPr lang="de-DE" sz="1600" dirty="0"/>
              </a:p>
              <a:p>
                <a:endParaRPr lang="de-DE" sz="1600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A784879A-E8CC-6F9E-46C1-2B5DBD12CE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5CE8F483-6FA3-20F9-9C0A-9E550F9C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Bruchgleichungen II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11C9B02-95AA-9F79-16AE-745B8AF162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82456F99-1D62-58E9-5F79-555F1CB17E5D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2</a:t>
            </a:r>
          </a:p>
        </p:txBody>
      </p:sp>
      <p:pic>
        <p:nvPicPr>
          <p:cNvPr id="11" name="Grafik 10" descr="Ein Bild, das Text, Schrift, Screenshot, weiß enthält.&#10;&#10;Automatisch generierte Beschreibung">
            <a:extLst>
              <a:ext uri="{FF2B5EF4-FFF2-40B4-BE49-F238E27FC236}">
                <a16:creationId xmlns:a16="http://schemas.microsoft.com/office/drawing/2014/main" id="{7FE5E0BD-4729-C747-CC65-F6BC593D4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2006532"/>
            <a:ext cx="2016224" cy="1903844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4E4B68F-69B7-0CEC-61AD-DF0EA627A56A}"/>
              </a:ext>
            </a:extLst>
          </p:cNvPr>
          <p:cNvCxnSpPr>
            <a:cxnSpLocks/>
          </p:cNvCxnSpPr>
          <p:nvPr/>
        </p:nvCxnSpPr>
        <p:spPr>
          <a:xfrm>
            <a:off x="344488" y="2708920"/>
            <a:ext cx="293255" cy="720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4D38FEDC-8B6C-C6F2-7555-C2D9515B3C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1961610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9B5D3-7D6B-32DB-BD11-810B7CA4B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99933CCB-92A7-32DE-38A7-491BDAC69A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9" y="1045049"/>
                <a:ext cx="9203968" cy="5191200"/>
              </a:xfrm>
            </p:spPr>
            <p:txBody>
              <a:bodyPr rIns="90000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Seitenlänge mit dem Sinussatz berechnen - Beispiel</a:t>
                </a: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 die Seitenlänge 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der Winkel   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und der Winkel 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gegeben sind, verwendet man den</a:t>
                </a:r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Sinussatz</a:t>
                </a:r>
                <a: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also die Formel: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07000"/>
                  </a:lnSpc>
                </a:pPr>
                <a:r>
                  <a:rPr lang="de-DE" sz="1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de-DE" sz="1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⁡(75°)</m:t>
                          </m:r>
                        </m:den>
                      </m:f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(59°)</m:t>
                          </m:r>
                        </m:den>
                      </m:f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|∙</m:t>
                      </m:r>
                      <m:func>
                        <m:func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(59°)</m:t>
                          </m:r>
                        </m:e>
                      </m:func>
                    </m:oMath>
                  </m:oMathPara>
                </a14:m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07000"/>
                  </a:lnSpc>
                </a:pPr>
                <a:r>
                  <a:rPr lang="de-DE" sz="1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func>
                            <m:funcPr>
                              <m:ctrlP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75°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∙</m:t>
                      </m:r>
                      <m:func>
                        <m:funcPr>
                          <m:ctrlPr>
                            <a:rPr lang="de-DE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59°</m:t>
                              </m:r>
                            </m:e>
                          </m:d>
                        </m:e>
                      </m:func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07000"/>
                  </a:lnSpc>
                </a:pPr>
                <a:r>
                  <a:rPr lang="de-DE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≈7,01 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m:oMathPara>
                </a14:m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b="1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99933CCB-92A7-32DE-38A7-491BDAC69A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9" y="1045049"/>
                <a:ext cx="9203968" cy="5191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79D1B2-F0E9-6B2A-E99E-02B8DFC105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8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5D3C14-A41F-6E1B-3E79-BAE47A08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Seitenlängen mit dem Sinussatz berechnen - Beispiel</a:t>
            </a:r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FF8C1FF1-91DD-3878-D095-D9DD35ACC0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6880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D5D00F7-D90E-A66A-CEDD-7497BF77E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848" y="2132856"/>
            <a:ext cx="3886324" cy="31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48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9BF9B-F8EC-A977-898E-3A664B857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C7F9F03-7B3A-C6C0-D645-2FD165C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3968" cy="5191200"/>
          </a:xfrm>
        </p:spPr>
        <p:txBody>
          <a:bodyPr rIns="90000"/>
          <a:lstStyle/>
          <a:p>
            <a:r>
              <a:rPr lang="de-DE" sz="1600" b="1" dirty="0"/>
              <a:t>Satz des Pythagoras</a:t>
            </a:r>
          </a:p>
          <a:p>
            <a:r>
              <a:rPr lang="de-DE" sz="1600" dirty="0"/>
              <a:t>Sind zwei Seitenlängen gegeben, so lässt sich die dritte Seite leicht mit dem Satz des Pythagoras berechnen.</a:t>
            </a:r>
          </a:p>
          <a:p>
            <a:r>
              <a:rPr lang="de-DE" sz="1600" dirty="0"/>
              <a:t>Gegeben ist: c = 45 und b = 28 cm (wichtig: c ist die Hypotenuse)</a:t>
            </a:r>
          </a:p>
          <a:p>
            <a:endParaRPr lang="de-DE" sz="1600" dirty="0"/>
          </a:p>
          <a:p>
            <a:endParaRPr lang="de-DE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Gesucht ist a = ?</a:t>
            </a: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de-DE" sz="1600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7D8BFB-97B3-D893-4A41-D621661F7E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9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47C275B-600B-7CAF-DC81-C19CAFE2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Satz des Pythagoras</a:t>
            </a:r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C6A3E63A-0649-22EE-3872-1BB2A69C91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68800"/>
            <a:ext cx="3136901" cy="244800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  <p:pic>
        <p:nvPicPr>
          <p:cNvPr id="6" name="Grafik 5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3E5E5B94-4593-8A08-4B37-9EA0BAB0B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 b="47621"/>
          <a:stretch/>
        </p:blipFill>
        <p:spPr>
          <a:xfrm>
            <a:off x="200472" y="2060848"/>
            <a:ext cx="6343662" cy="1728192"/>
          </a:xfrm>
          <a:prstGeom prst="rect">
            <a:avLst/>
          </a:prstGeom>
        </p:spPr>
      </p:pic>
      <p:pic>
        <p:nvPicPr>
          <p:cNvPr id="7" name="Grafik 6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8C8E8F78-C03D-5531-33E0-4EFA2C52B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8" b="-3670"/>
          <a:stretch/>
        </p:blipFill>
        <p:spPr>
          <a:xfrm>
            <a:off x="128464" y="4221088"/>
            <a:ext cx="634366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2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F608A093-2DDC-C60B-B8FD-8AC6BA7997AF}"/>
              </a:ext>
            </a:extLst>
          </p:cNvPr>
          <p:cNvSpPr txBox="1"/>
          <p:nvPr/>
        </p:nvSpPr>
        <p:spPr>
          <a:xfrm>
            <a:off x="1136576" y="321297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MSA-Vorbereitung</a:t>
            </a:r>
          </a:p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Station: Geometrie in der Ebene</a:t>
            </a:r>
          </a:p>
        </p:txBody>
      </p:sp>
      <p:pic>
        <p:nvPicPr>
          <p:cNvPr id="3" name="Grafik 2" descr="Ein Bild, das Screensho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21D5BD52-4360-A2A3-7053-77D3D168E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/>
          <a:stretch/>
        </p:blipFill>
        <p:spPr>
          <a:xfrm>
            <a:off x="0" y="-14243"/>
            <a:ext cx="9906000" cy="68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3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A9D8C-2694-E1D4-DFB8-10DF600E0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8FE0E35-8E48-BB2B-4191-2DB8EB3CA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/>
              <a:t>Aufgabe 1</a:t>
            </a:r>
          </a:p>
          <a:p>
            <a:r>
              <a:rPr lang="de-DE" sz="1600" dirty="0"/>
              <a:t>In dieser Station musst Du viele Bruchgleichungen lösen können, um Ergebnisse auszurechnen. </a:t>
            </a:r>
          </a:p>
          <a:p>
            <a:r>
              <a:rPr lang="de-DE" sz="1600" u="sng" dirty="0"/>
              <a:t>2. Fall:</a:t>
            </a:r>
            <a:r>
              <a:rPr lang="de-DE" sz="1600" dirty="0"/>
              <a:t> x steht im Bruch unten (Nenner)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EE8E52-8D35-9166-C3F7-0B44567CBE7B}"/>
              </a:ext>
            </a:extLst>
          </p:cNvPr>
          <p:cNvSpPr txBox="1"/>
          <p:nvPr/>
        </p:nvSpPr>
        <p:spPr>
          <a:xfrm>
            <a:off x="5601072" y="553384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CBF57E9-11A8-F9D8-7E74-83E24C8BC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6" y="1988840"/>
            <a:ext cx="6852107" cy="4023046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0B0902A3-F263-741D-0B6C-600967857EF1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2</a:t>
            </a:r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DBF07614-B2F1-52DC-3628-D7FEB2F268C0}"/>
              </a:ext>
            </a:extLst>
          </p:cNvPr>
          <p:cNvSpPr txBox="1">
            <a:spLocks/>
          </p:cNvSpPr>
          <p:nvPr/>
        </p:nvSpPr>
        <p:spPr>
          <a:xfrm>
            <a:off x="7617296" y="5981558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80158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59E75C-A5A4-C64B-B87B-743C62FB0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Bild siehst Du fünf verschiedene Dreiecke aber nur zwei sind rechtwinklig. Gib an, welche zwei Dreiecke rechtwinklig sind, und zeichne den rechten Winkel ein.  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Dreieck __________ und Dreieck ________ sind rechtwinklig.</a:t>
            </a:r>
          </a:p>
          <a:p>
            <a:endParaRPr lang="de-DE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B9D0ADD-05C0-12F4-41E4-7EA43D30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Erkennen von Rechtwinkligen Dreiecken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95C1E639-F75D-BB64-AA99-880661E0AEDB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FB4AA2-42B6-8DD9-B49B-D22E52D4B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95"/>
          <a:stretch/>
        </p:blipFill>
        <p:spPr>
          <a:xfrm>
            <a:off x="2576735" y="2174367"/>
            <a:ext cx="4146267" cy="2769384"/>
          </a:xfrm>
          <a:prstGeom prst="rect">
            <a:avLst/>
          </a:prstGeom>
        </p:spPr>
      </p:pic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F7A181C8-2079-9EBC-39A0-3E26BA6CF0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208957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9527835-D3C8-B7B3-C61C-34FE5F117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Bild siehst Du fünf verschiedene Dreiecke aber nur zwei sind rechtwinklig. Gib an, welche zwei Dreiecke rechtwinklig sind, und zeichne den rechten Winkel ein.  </a:t>
            </a:r>
          </a:p>
          <a:p>
            <a:endParaRPr lang="de-D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Dreieck 1 und Dreieck 5 sind rechtwinklig.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FDB953E-CEF1-DB6A-C760-8D942BEA7B9A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36904F7-85D0-7F09-7A9F-E91AEFF8DAA9}"/>
              </a:ext>
            </a:extLst>
          </p:cNvPr>
          <p:cNvSpPr txBox="1"/>
          <p:nvPr/>
        </p:nvSpPr>
        <p:spPr>
          <a:xfrm>
            <a:off x="5601072" y="553384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D17188-B18B-96BD-01AD-CDBC7CCB2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95"/>
          <a:stretch/>
        </p:blipFill>
        <p:spPr>
          <a:xfrm>
            <a:off x="2576735" y="2174367"/>
            <a:ext cx="4146267" cy="2769384"/>
          </a:xfrm>
          <a:prstGeom prst="rect">
            <a:avLst/>
          </a:prstGeom>
        </p:spPr>
      </p:pic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39DCA1A8-C9F6-D630-EB0A-81DAAA4E8F63}"/>
              </a:ext>
            </a:extLst>
          </p:cNvPr>
          <p:cNvSpPr txBox="1">
            <a:spLocks/>
          </p:cNvSpPr>
          <p:nvPr/>
        </p:nvSpPr>
        <p:spPr>
          <a:xfrm>
            <a:off x="7617296" y="5981558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197420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4835C-8B65-BD9C-272D-73635A03E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B89AAA2-D904-800C-9353-8CB935A7B2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Aufgabe 1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i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jedem Dreieck gilt der Innenwinkelsummensatz: </a:t>
                </a:r>
                <a14:m>
                  <m:oMath xmlns:m="http://schemas.openxmlformats.org/officeDocument/2006/math">
                    <m:r>
                      <a:rPr lang="de-DE" sz="16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DE" sz="16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DE" sz="16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de-DE" sz="16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DE" sz="16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de-DE" sz="16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endParaRPr lang="de-DE" sz="16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Aufgabe: Berechne die fehlende Winkelgröße.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=45°;  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r>
                  <a:rPr lang="de-DE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=50°; 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=62,5°</m:t>
                      </m:r>
                    </m:oMath>
                  </m:oMathPara>
                </a14:m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B89AAA2-D904-800C-9353-8CB935A7B2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A51E4D26-944F-2F2A-7678-299F2649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Innenwinkelsummensatz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4AC8E645-FDBD-6909-8412-22DC52EC8DB1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4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76CC7E-0391-2201-DB1A-97FAAA2A6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96" y="1988840"/>
            <a:ext cx="3676650" cy="1809750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623691B3-8443-77A4-A3E1-310F500E5A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109232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026AB-1BB8-1445-11D2-D339055C4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BA7F25B-3109-D821-A1C9-8DFE181CB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B5D558-54E9-98D9-3956-6BB8710CDA1A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AF2FC3-0609-1A81-E126-4B705472437F}"/>
              </a:ext>
            </a:extLst>
          </p:cNvPr>
          <p:cNvSpPr txBox="1"/>
          <p:nvPr/>
        </p:nvSpPr>
        <p:spPr>
          <a:xfrm>
            <a:off x="5601072" y="553384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A8C6560-6AFC-D983-B927-08D724C676DD}"/>
                  </a:ext>
                </a:extLst>
              </p:cNvPr>
              <p:cNvSpPr txBox="1"/>
              <p:nvPr/>
            </p:nvSpPr>
            <p:spPr>
              <a:xfrm>
                <a:off x="224095" y="1522176"/>
                <a:ext cx="5379720" cy="4370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de-DE" sz="16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de-DE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45°+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+30°=180°</m:t>
                      </m:r>
                    </m:oMath>
                  </m:oMathPara>
                </a14:m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75°+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=180°   |−75°</m:t>
                      </m:r>
                    </m:oMath>
                  </m:oMathPara>
                </a14:m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=105°</m:t>
                      </m:r>
                    </m:oMath>
                  </m:oMathPara>
                </a14:m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de-DE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+50°+62,5°=180°</m:t>
                      </m:r>
                    </m:oMath>
                  </m:oMathPara>
                </a14:m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+112,5°=180°   |−112,5°</m:t>
                      </m:r>
                    </m:oMath>
                  </m:oMathPara>
                </a14:m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=67,5°</m:t>
                      </m:r>
                    </m:oMath>
                  </m:oMathPara>
                </a14:m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A8C6560-6AFC-D983-B927-08D724C67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95" y="1522176"/>
                <a:ext cx="5379720" cy="4370812"/>
              </a:xfrm>
              <a:prstGeom prst="rect">
                <a:avLst/>
              </a:prstGeom>
              <a:blipFill>
                <a:blip r:embed="rId2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BCF6FC22-B52D-EB43-E20C-164B9549DC0A}"/>
              </a:ext>
            </a:extLst>
          </p:cNvPr>
          <p:cNvSpPr txBox="1">
            <a:spLocks/>
          </p:cNvSpPr>
          <p:nvPr/>
        </p:nvSpPr>
        <p:spPr>
          <a:xfrm>
            <a:off x="7617296" y="5981558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Trigonometrie am Dreieck</a:t>
            </a:r>
          </a:p>
        </p:txBody>
      </p:sp>
    </p:spTree>
    <p:extLst>
      <p:ext uri="{BB962C8B-B14F-4D97-AF65-F5344CB8AC3E}">
        <p14:creationId xmlns:p14="http://schemas.microsoft.com/office/powerpoint/2010/main" val="405342875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ffice - mit Ampe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C00000"/>
      </a:accent4>
      <a:accent5>
        <a:srgbClr val="FFC000"/>
      </a:accent5>
      <a:accent6>
        <a:srgbClr val="00B050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  <wetp:taskpane dockstate="right" visibility="0" width="350" row="4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BFCB8DAA-FA8A-4BB7-8016-6F6AC9E40006}">
  <we:reference id="wa104379791" version="1.0.0.0" store="de-DE" storeType="OMEX"/>
  <we:alternateReferences>
    <we:reference id="wa104379791" version="1.0.0.0" store="wa10437979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ABAFF2F-0E9B-462E-AF33-A0ACE0F1E0C2}">
  <we:reference id="wa104051163" version="1.2.0.3" store="de-DE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3108</Words>
  <Application>Microsoft Office PowerPoint</Application>
  <PresentationFormat>A4-Papier (210 x 297 mm)</PresentationFormat>
  <Paragraphs>583</Paragraphs>
  <Slides>42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 Math</vt:lpstr>
      <vt:lpstr>Times New Roman</vt:lpstr>
      <vt:lpstr>Wingdings</vt:lpstr>
      <vt:lpstr>Larissa</vt:lpstr>
      <vt:lpstr>PowerPoint-Präsentation</vt:lpstr>
      <vt:lpstr>Bruchgleichungen I</vt:lpstr>
      <vt:lpstr>PowerPoint-Präsentation</vt:lpstr>
      <vt:lpstr>Bruchgleichungen II</vt:lpstr>
      <vt:lpstr>PowerPoint-Präsentation</vt:lpstr>
      <vt:lpstr>Erkennen von Rechtwinkligen Dreiecken</vt:lpstr>
      <vt:lpstr>PowerPoint-Präsentation</vt:lpstr>
      <vt:lpstr>Innenwinkelsummensatz</vt:lpstr>
      <vt:lpstr>PowerPoint-Präsentation</vt:lpstr>
      <vt:lpstr>Seitenbezeichnungen im rechtwinkligen Dreieck</vt:lpstr>
      <vt:lpstr>PowerPoint-Präsentation</vt:lpstr>
      <vt:lpstr>Angaben zum Sinus,  Kosinus und Tangens I</vt:lpstr>
      <vt:lpstr>PowerPoint-Präsentation</vt:lpstr>
      <vt:lpstr>Angaben zum Sinus,  Cosinus und Tangens II</vt:lpstr>
      <vt:lpstr>PowerPoint-Präsentation</vt:lpstr>
      <vt:lpstr>Seitenlängen bestimmen I</vt:lpstr>
      <vt:lpstr>PowerPoint-Präsentation</vt:lpstr>
      <vt:lpstr>Seitenlängen Bestimmen II</vt:lpstr>
      <vt:lpstr>PowerPoint-Präsentation</vt:lpstr>
      <vt:lpstr>Winkelberechnungen</vt:lpstr>
      <vt:lpstr>PowerPoint-Präsentation</vt:lpstr>
      <vt:lpstr>Anwendungsaufgaben I</vt:lpstr>
      <vt:lpstr>PowerPoint-Präsentation</vt:lpstr>
      <vt:lpstr>Anwendungsaufgaben II</vt:lpstr>
      <vt:lpstr>PowerPoint-Präsentation</vt:lpstr>
      <vt:lpstr>Sinussatz</vt:lpstr>
      <vt:lpstr>PowerPoint-Präsentation</vt:lpstr>
      <vt:lpstr>Prüfungsaufgabe</vt:lpstr>
      <vt:lpstr>Lösung</vt:lpstr>
      <vt:lpstr>Prüfungsaufgabe</vt:lpstr>
      <vt:lpstr>Lösung</vt:lpstr>
      <vt:lpstr>Sammlung der Hilfeknöpfe</vt:lpstr>
      <vt:lpstr>Seiten im rechtwinkligen Dreieck</vt:lpstr>
      <vt:lpstr>Trigonometrischen Formeln</vt:lpstr>
      <vt:lpstr>Formeln Aufstellen </vt:lpstr>
      <vt:lpstr>Seitenlängen berechnen  (Unbekannte im Zähler)</vt:lpstr>
      <vt:lpstr>Seitenlängen berechnen  (Unbekannte im Nenner)</vt:lpstr>
      <vt:lpstr>Winkel berechnen- Beispiel</vt:lpstr>
      <vt:lpstr>Der Sinussatz</vt:lpstr>
      <vt:lpstr>Seitenlängen mit dem Sinussatz berechnen - Beispiel</vt:lpstr>
      <vt:lpstr>Satz des Pythagoras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Jan-Martin Klinge;Alexander Roppelt</dc:creator>
  <cp:lastModifiedBy>Frank, Kathrin</cp:lastModifiedBy>
  <cp:revision>471</cp:revision>
  <cp:lastPrinted>2023-10-05T14:44:39Z</cp:lastPrinted>
  <dcterms:modified xsi:type="dcterms:W3CDTF">2024-04-11T07:29:15Z</dcterms:modified>
</cp:coreProperties>
</file>