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639C-8A9C-43C6-9DEC-52F19D422561}" type="datetimeFigureOut">
              <a:rPr lang="de-DE" smtClean="0"/>
              <a:t>17.05.2021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8CAB0-6DCA-4834-A5D6-E879F6E96D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23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D258F-B2E9-4E17-BADF-31A3791DFB4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6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29A1C-059F-4789-85AC-1F108DE5B873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2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5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8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Titel_ppt_jp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925" y="-71438"/>
            <a:ext cx="921543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62" descr="D:\Eigene Dateien\Logos\LISUMLISUM\NEUNEUNEU\nur Logo\LOGO original Kopie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438" y="6024563"/>
            <a:ext cx="1476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13" descr="Logos_Brandenbg_Berlin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1788" y="260350"/>
            <a:ext cx="31924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23850" y="6005513"/>
            <a:ext cx="647700" cy="606425"/>
            <a:chOff x="179" y="10307"/>
            <a:chExt cx="1814" cy="1814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450" y="10473"/>
              <a:ext cx="1543" cy="154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cxnSp>
          <p:nvCxnSpPr>
            <p:cNvPr id="9" name="AutoShape 4"/>
            <p:cNvCxnSpPr>
              <a:cxnSpLocks noChangeAspect="1" noChangeShapeType="1"/>
            </p:cNvCxnSpPr>
            <p:nvPr/>
          </p:nvCxnSpPr>
          <p:spPr bwMode="auto">
            <a:xfrm rot="20400000" flipV="1">
              <a:off x="909" y="10307"/>
              <a:ext cx="0" cy="1814"/>
            </a:xfrm>
            <a:prstGeom prst="straightConnector1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0" name="AutoShape 5"/>
            <p:cNvCxnSpPr>
              <a:cxnSpLocks noChangeAspect="1" noChangeShapeType="1"/>
            </p:cNvCxnSpPr>
            <p:nvPr/>
          </p:nvCxnSpPr>
          <p:spPr bwMode="auto">
            <a:xfrm rot="2400000">
              <a:off x="179" y="11462"/>
              <a:ext cx="1814" cy="0"/>
            </a:xfrm>
            <a:prstGeom prst="straightConnector1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</p:spPr>
        </p:cxnSp>
      </p:grp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1006475" y="6308725"/>
            <a:ext cx="3205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de-DE" sz="1300" b="1" dirty="0">
                <a:solidFill>
                  <a:srgbClr val="FF0000"/>
                </a:solidFill>
                <a:latin typeface="Arial" pitchFamily="34" charset="0"/>
              </a:rPr>
              <a:t>Bildungsregion Berlin-Brandenburg</a:t>
            </a:r>
            <a:endParaRPr lang="de-DE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3162312"/>
            <a:ext cx="6858000" cy="1143000"/>
          </a:xfrm>
        </p:spPr>
        <p:txBody>
          <a:bodyPr/>
          <a:lstStyle>
            <a:lvl1pPr algn="ctr">
              <a:defRPr sz="3600" cap="none" baseline="0">
                <a:solidFill>
                  <a:srgbClr val="0033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448188"/>
            <a:ext cx="684076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74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91805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7" name="Picture 36" descr="D:\Eigene Dateien\Logos\LISUMLISUM\NEUNEUNEU\nur Logo\LOGO original.EP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15" descr="Logos_Brandenbg_Berl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1" y="2088395"/>
            <a:ext cx="8641654" cy="4220925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10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7B346A1E-7721-41C5-916F-CC9656EF055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2574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7" name="Picture 36" descr="D:\Eigene Dateien\Logos\LISUMLISUM\NEUNEUNEU\nur Logo\LOGO original.EP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15" descr="Logos_Brandenbg_Berl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abellenplatzhalter 8"/>
          <p:cNvSpPr>
            <a:spLocks noGrp="1"/>
          </p:cNvSpPr>
          <p:nvPr>
            <p:ph type="tbl" sz="quarter" idx="12"/>
          </p:nvPr>
        </p:nvSpPr>
        <p:spPr>
          <a:xfrm>
            <a:off x="251520" y="2132856"/>
            <a:ext cx="8641655" cy="4308485"/>
          </a:xfrm>
          <a:noFill/>
        </p:spPr>
        <p:txBody>
          <a:bodyPr>
            <a:normAutofit/>
          </a:bodyPr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pPr lvl="0"/>
            <a:endParaRPr lang="de-DE" noProof="0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124744"/>
            <a:ext cx="864165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9B807FD0-30E1-4C61-8D15-10F2CFB4FBD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196540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  <a:endParaRPr lang="de-DE" dirty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23672F7-D818-455A-B343-9883F676356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62048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3A2BEF68-19D2-41B7-8798-50EAE6B60A2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352696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31603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7158" y="2132856"/>
            <a:ext cx="4114800" cy="4377470"/>
          </a:xfrm>
        </p:spPr>
        <p:txBody>
          <a:bodyPr/>
          <a:lstStyle>
            <a:lvl1pPr>
              <a:defRPr sz="2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9" y="2132856"/>
            <a:ext cx="4249736" cy="4377470"/>
          </a:xfrm>
        </p:spPr>
        <p:txBody>
          <a:bodyPr/>
          <a:lstStyle>
            <a:lvl1pPr>
              <a:defRPr sz="2800" baseline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baseline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  <a:endParaRPr lang="de-DE" dirty="0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89D012D-AE53-44F9-8BD3-7E5DB9D75E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3475339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,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1" descr="Hintergrund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91805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36" descr="D:\Eigene Dateien\Logos\LISUMLISUM\NEUNEUNEU\nur Logo\LOGO original.EP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15" descr="Logos_Brandenbg_Berl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31603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7158" y="2131788"/>
            <a:ext cx="4114800" cy="36734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2400" b="1" baseline="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4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9" y="2132856"/>
            <a:ext cx="4249736" cy="3673476"/>
          </a:xfrm>
        </p:spPr>
        <p:txBody>
          <a:bodyPr/>
          <a:lstStyle>
            <a:lvl1pPr>
              <a:defRPr sz="2400" baseline="0">
                <a:solidFill>
                  <a:srgbClr val="003366"/>
                </a:solidFill>
              </a:defRPr>
            </a:lvl1pPr>
            <a:lvl2pPr>
              <a:defRPr sz="2400" baseline="0">
                <a:solidFill>
                  <a:srgbClr val="003366"/>
                </a:solidFill>
              </a:defRPr>
            </a:lvl2pPr>
            <a:lvl3pPr>
              <a:defRPr sz="2000" baseline="0">
                <a:solidFill>
                  <a:srgbClr val="003366"/>
                </a:solidFill>
              </a:defRPr>
            </a:lvl3pPr>
            <a:lvl4pPr>
              <a:defRPr sz="1800" baseline="0">
                <a:solidFill>
                  <a:srgbClr val="003366"/>
                </a:solidFill>
              </a:defRPr>
            </a:lvl4pPr>
            <a:lvl5pPr>
              <a:defRPr sz="1800" baseline="0">
                <a:solidFill>
                  <a:srgbClr val="0033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10CD3618-05A1-4675-8E28-6A136BB4A9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9605244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Tite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1" descr="Hintergrund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36" descr="D:\Eigene Dateien\Logos\LISUMLISUM\NEUNEUNEU\nur Logo\LOGO original.EP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15" descr="Logos_Brandenbg_Berl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24744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0298" y="2132855"/>
            <a:ext cx="4114800" cy="345673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2400" b="1">
                <a:solidFill>
                  <a:srgbClr val="11111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4"/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2"/>
          </p:nvPr>
        </p:nvSpPr>
        <p:spPr>
          <a:xfrm>
            <a:off x="1907704" y="5877272"/>
            <a:ext cx="6048672" cy="480686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12" name="Rectangle 3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4F2A2B4B-4ECD-4129-BB02-FDAF87C870D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960731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5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4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0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Schinschke, LISUM, Studientag an der FU, 2020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A7427-EB29-46E5-AB35-EE142FB15D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0" descr="Hintergrund_2.jp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4"/>
          <p:cNvSpPr>
            <a:spLocks noChangeArrowheads="1"/>
          </p:cNvSpPr>
          <p:nvPr userDrawn="1"/>
        </p:nvSpPr>
        <p:spPr bwMode="auto">
          <a:xfrm>
            <a:off x="-36513" y="-26988"/>
            <a:ext cx="9178926" cy="8636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25538"/>
            <a:ext cx="8642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0350" y="2125663"/>
            <a:ext cx="86328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28913" y="6572250"/>
            <a:ext cx="55149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aseline="0" dirty="0" smtClean="0">
                <a:solidFill>
                  <a:srgbClr val="11111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/>
              <a:t>Schinschke, LISUM, Studientag an der FU, 2020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3100" y="6572250"/>
            <a:ext cx="600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11111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64BC0-2D58-43E3-BAB5-5C091F5AFA9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33" name="Picture 36" descr="D:\Eigene Dateien\Logos\LISUMLISUM\NEUNEUNEU\nur Logo\LOGO original.EPS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Grafik 11" descr="Logos_Brandenbg_Berlin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042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8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4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ldungsserver.berlin-brandenburg.de/rlp-online/c-faecher/franzoesisch/materialie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ldungsserver.berlin-brandenburg.de/rlp-online/c-faecher/italienisch/materialien/" TargetMode="External"/><Relationship Id="rId4" Type="http://schemas.openxmlformats.org/officeDocument/2006/relationships/hyperlink" Target="https://bildungsserver.berlin-brandenburg.de/rlp-online/c-faecher/spanisch/materialie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576" y="1556792"/>
            <a:ext cx="7704856" cy="3528392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latin typeface="Arial" charset="0"/>
                <a:cs typeface="Arial" charset="0"/>
              </a:rPr>
              <a:t/>
            </a:r>
            <a:br>
              <a:rPr lang="de-DE" sz="3200" dirty="0" smtClean="0">
                <a:latin typeface="Arial" charset="0"/>
                <a:cs typeface="Arial" charset="0"/>
              </a:rPr>
            </a:br>
            <a:r>
              <a:rPr lang="de-DE" sz="3200" dirty="0" smtClean="0">
                <a:latin typeface="Arial" charset="0"/>
                <a:cs typeface="Arial" charset="0"/>
              </a:rPr>
              <a:t/>
            </a:r>
            <a:br>
              <a:rPr lang="de-DE" sz="3200" dirty="0" smtClean="0">
                <a:latin typeface="Arial" charset="0"/>
                <a:cs typeface="Arial" charset="0"/>
              </a:rPr>
            </a:br>
            <a:r>
              <a:rPr lang="de-DE" sz="3200" dirty="0">
                <a:latin typeface="Arial" charset="0"/>
                <a:cs typeface="Arial" charset="0"/>
              </a:rPr>
              <a:t/>
            </a:r>
            <a:br>
              <a:rPr lang="de-DE" sz="3200" dirty="0">
                <a:latin typeface="Arial" charset="0"/>
                <a:cs typeface="Arial" charset="0"/>
              </a:rPr>
            </a:br>
            <a:r>
              <a:rPr lang="de-DE" sz="2800" b="0" dirty="0"/>
              <a:t/>
            </a:r>
            <a:br>
              <a:rPr lang="de-DE" sz="2800" b="0" dirty="0"/>
            </a:br>
            <a:r>
              <a:rPr lang="de-DE" sz="3100" i="1" dirty="0" smtClean="0"/>
              <a:t>Sprechen </a:t>
            </a:r>
            <a:r>
              <a:rPr lang="de-DE" sz="3100" dirty="0" smtClean="0"/>
              <a:t>überprüfen</a:t>
            </a:r>
            <a:r>
              <a:rPr lang="de-DE" sz="3100" i="1" dirty="0" smtClean="0"/>
              <a:t/>
            </a:r>
            <a:br>
              <a:rPr lang="de-DE" sz="3100" i="1" dirty="0" smtClean="0"/>
            </a:br>
            <a:r>
              <a:rPr lang="de-DE" sz="3100" i="1" dirty="0" smtClean="0"/>
              <a:t/>
            </a:r>
            <a:br>
              <a:rPr lang="de-DE" sz="3100" i="1" dirty="0" smtClean="0"/>
            </a:br>
            <a:r>
              <a:rPr lang="de-DE" sz="2200" b="0" dirty="0"/>
              <a:t>Andrea </a:t>
            </a:r>
            <a:r>
              <a:rPr lang="de-DE" sz="2200" b="0" dirty="0" smtClean="0"/>
              <a:t>Schinschke, LISUM Berlin-Brandenburg</a:t>
            </a:r>
            <a:r>
              <a:rPr lang="de-DE" sz="2800" dirty="0" smtClean="0">
                <a:latin typeface="Arial" charset="0"/>
                <a:cs typeface="Arial" charset="0"/>
              </a:rPr>
              <a:t/>
            </a:r>
            <a:br>
              <a:rPr lang="de-DE" sz="2800" dirty="0" smtClean="0">
                <a:latin typeface="Arial" charset="0"/>
                <a:cs typeface="Arial" charset="0"/>
              </a:rPr>
            </a:br>
            <a:r>
              <a:rPr lang="de-DE" sz="2800" dirty="0" smtClean="0">
                <a:latin typeface="Arial" charset="0"/>
                <a:cs typeface="Arial" charset="0"/>
              </a:rPr>
              <a:t/>
            </a:r>
            <a:br>
              <a:rPr lang="de-DE" sz="2800" dirty="0" smtClean="0">
                <a:latin typeface="Arial" charset="0"/>
                <a:cs typeface="Arial" charset="0"/>
              </a:rPr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>		</a:t>
            </a:r>
            <a:br>
              <a:rPr lang="de-DE" sz="3200" dirty="0"/>
            </a:br>
            <a:endParaRPr lang="de-DE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07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latin typeface="+mn-lt"/>
              </a:rPr>
              <a:t>Anlässe zur Überprüfung der Kompetenz „Sprechen“</a:t>
            </a:r>
            <a:endParaRPr lang="de-DE" sz="2800" b="1" dirty="0">
              <a:latin typeface="+mn-lt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496944" cy="554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3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500" y="332656"/>
            <a:ext cx="8229600" cy="864096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atin typeface="+mn-lt"/>
              </a:rPr>
              <a:t>Informationen gibt es hier:</a:t>
            </a:r>
            <a:endParaRPr lang="de-DE" sz="28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6862" y="1052736"/>
            <a:ext cx="8301608" cy="108012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de-DE" sz="1400" b="1" dirty="0" smtClean="0"/>
              <a:t>Projekte als Klassenarbeiten oder Klausuren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 </a:t>
            </a:r>
            <a:r>
              <a:rPr lang="de-DE" sz="1400" b="1" spc="250" dirty="0" smtClean="0">
                <a:solidFill>
                  <a:sysClr val="windowText" lastClr="000000"/>
                </a:solidFill>
              </a:rPr>
              <a:t>		Berlin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https://bildungsserver.berlin-brandenburg.de/fileadmin/bbb/unterricht/faecher/sprachen/englisch/pdf/Projekte_als_Klassenarbeiten_im_Fremdsprachenunterricht_23012014.pdf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82220" y="2282112"/>
            <a:ext cx="8277492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prstClr val="black"/>
                </a:solidFill>
              </a:rPr>
              <a:t>Präsentationsprüfung im MSA, 4. PK, 2. und 3. FS		</a:t>
            </a:r>
            <a:r>
              <a:rPr lang="de-DE" sz="1400" b="1" spc="250" dirty="0" smtClean="0">
                <a:solidFill>
                  <a:sysClr val="windowText" lastClr="000000"/>
                </a:solidFill>
              </a:rPr>
              <a:t>Berlin</a:t>
            </a:r>
          </a:p>
          <a:p>
            <a:r>
              <a:rPr lang="de-DE" sz="1400" dirty="0">
                <a:solidFill>
                  <a:sysClr val="windowText" lastClr="000000"/>
                </a:solidFill>
              </a:rPr>
              <a:t>https://bildungsserver.berlin-brandenburg.de/fileadmin/bbb/unterricht/pruefungen/msa/praesentationspruefung_msa_sek1_lehrer.pdf</a:t>
            </a:r>
            <a:r>
              <a:rPr lang="de-DE" sz="1400" b="1" dirty="0" smtClean="0">
                <a:solidFill>
                  <a:prstClr val="black"/>
                </a:solidFill>
              </a:rPr>
              <a:t>	</a:t>
            </a:r>
            <a:endParaRPr lang="de-DE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2220" y="3417211"/>
            <a:ext cx="8292390" cy="5878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400" b="1" dirty="0">
                <a:solidFill>
                  <a:prstClr val="black"/>
                </a:solidFill>
              </a:rPr>
              <a:t>Sprechprüfung im MSA, 1. FS				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Berlin</a:t>
            </a:r>
            <a:endParaRPr lang="de-DE" sz="1400" b="1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</a:pPr>
            <a:r>
              <a:rPr lang="de-DE" sz="1400" dirty="0">
                <a:solidFill>
                  <a:prstClr val="black"/>
                </a:solidFill>
                <a:ea typeface="Calibri"/>
                <a:cs typeface="Times New Roman"/>
              </a:rPr>
              <a:t>Handreichung von 2003,  online nicht verfügbar, </a:t>
            </a:r>
            <a:r>
              <a:rPr lang="de-DE" sz="1400" dirty="0" smtClean="0">
                <a:solidFill>
                  <a:prstClr val="black"/>
                </a:solidFill>
                <a:ea typeface="Calibri"/>
                <a:cs typeface="Times New Roman"/>
              </a:rPr>
              <a:t>wird überarbeitet </a:t>
            </a:r>
            <a:endParaRPr lang="de-DE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4154" y="4149080"/>
            <a:ext cx="8302634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</a:rPr>
              <a:t>Empfehlungen für die Vorbereitung und Durchführung 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 	Berlin</a:t>
            </a:r>
            <a:r>
              <a:rPr lang="de-DE" sz="1400" b="1" dirty="0">
                <a:solidFill>
                  <a:prstClr val="black"/>
                </a:solidFill>
              </a:rPr>
              <a:t/>
            </a:r>
            <a:br>
              <a:rPr lang="de-DE" sz="1400" b="1" dirty="0">
                <a:solidFill>
                  <a:prstClr val="black"/>
                </a:solidFill>
              </a:rPr>
            </a:br>
            <a:r>
              <a:rPr lang="de-DE" sz="1400" b="1" dirty="0">
                <a:solidFill>
                  <a:prstClr val="black"/>
                </a:solidFill>
              </a:rPr>
              <a:t>einer mündlichen Leistungsfeststellung ….</a:t>
            </a:r>
            <a:r>
              <a:rPr lang="de-DE" sz="1400" b="1" dirty="0">
                <a:solidFill>
                  <a:sysClr val="windowText" lastClr="000000"/>
                </a:solidFill>
              </a:rPr>
              <a:t>				</a:t>
            </a:r>
            <a:endParaRPr lang="de-DE" sz="1400" b="1" spc="250" dirty="0">
              <a:solidFill>
                <a:sysClr val="windowText" lastClr="000000"/>
              </a:solidFill>
            </a:endParaRPr>
          </a:p>
          <a:p>
            <a:r>
              <a:rPr lang="de-DE" sz="1400" dirty="0">
                <a:solidFill>
                  <a:prstClr val="black"/>
                </a:solidFill>
              </a:rPr>
              <a:t>https://bildungsserver.berlin-brandenburg.de/fileadmin/bbb/unterricht/faecher/sprachen/franzoesisch/2015/Empfehlungen_zur_mLF_Mai_2015.pdf</a:t>
            </a:r>
          </a:p>
          <a:p>
            <a:r>
              <a:rPr lang="de-DE" sz="1400" dirty="0">
                <a:solidFill>
                  <a:prstClr val="black"/>
                </a:solidFill>
              </a:rPr>
              <a:t>Zur Bewertung: Fachbrief Nr. 2 Moderne Fremdsprachen vom Mai 2014, Anlage 1 und 2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26618" y="5661248"/>
            <a:ext cx="8208912" cy="8191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400" b="1" dirty="0">
                <a:solidFill>
                  <a:prstClr val="black"/>
                </a:solidFill>
              </a:rPr>
              <a:t>Präsentationsprüfung im Abitur (5. PK)	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 Berlin</a:t>
            </a:r>
            <a:endParaRPr lang="de-DE" sz="1400" b="1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</a:pPr>
            <a:r>
              <a:rPr lang="de-DE" sz="1400" dirty="0">
                <a:solidFill>
                  <a:prstClr val="black"/>
                </a:solidFill>
              </a:rPr>
              <a:t>https://bildungsserver.berlin-brandenburg.de/unterricht/faecher/sprachen/franzoesisch/leistungsfeststellung-franzoesisch/                            </a:t>
            </a:r>
            <a:r>
              <a:rPr lang="de-DE" sz="1400" b="1" dirty="0">
                <a:solidFill>
                  <a:prstClr val="black"/>
                </a:solidFill>
                <a:sym typeface="Symbol"/>
              </a:rPr>
              <a:t>  5. Prüfungskomponente</a:t>
            </a:r>
            <a:endParaRPr lang="de-DE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06836" y="836712"/>
            <a:ext cx="8208912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</a:rPr>
              <a:t>Hinweise zur mündlichen Prüfung am Ende der Jahrgangsstufe 10 in den modernen Fremdsprachen		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 		Brandenburg</a:t>
            </a:r>
          </a:p>
          <a:p>
            <a:r>
              <a:rPr lang="de-DE" sz="1400" dirty="0">
                <a:solidFill>
                  <a:prstClr val="black"/>
                </a:solidFill>
              </a:rPr>
              <a:t>https://bildungsserver.berlin-brandenburg.de/fileadmin/bbb/unterricht/faecher/sprachen/franzoesisch/pdf/Hinweise_zur_muendlichen_Pruefung_10_Fremdsprachen.pdf</a:t>
            </a:r>
          </a:p>
          <a:p>
            <a:r>
              <a:rPr lang="de-DE" sz="1400" dirty="0">
                <a:solidFill>
                  <a:prstClr val="black"/>
                </a:solidFill>
              </a:rPr>
              <a:t>Mit Bewertungsraster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45112" y="5684370"/>
            <a:ext cx="856895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</a:rPr>
              <a:t>https://bildungsserver.berlin-brandenburg.de/unterricht/faecher/sprachen/franzoesisch/</a:t>
            </a:r>
          </a:p>
          <a:p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b="1" dirty="0">
                <a:solidFill>
                  <a:prstClr val="white"/>
                </a:solidFill>
                <a:sym typeface="Symbol"/>
              </a:rPr>
              <a:t>  Leistungsfeststellung und -bewertung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8540" y="4293096"/>
            <a:ext cx="8245504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</a:rPr>
              <a:t>Hinweise zur mündlichen Leistungsfeststellung in der gymnasialen Oberstufe -moderne Fremdsprachen </a:t>
            </a:r>
            <a:r>
              <a:rPr lang="de-DE" sz="1400" b="1" dirty="0">
                <a:solidFill>
                  <a:sysClr val="windowText" lastClr="000000"/>
                </a:solidFill>
              </a:rPr>
              <a:t>			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Brandenburg</a:t>
            </a:r>
          </a:p>
          <a:p>
            <a:r>
              <a:rPr lang="de-DE" sz="1400" dirty="0">
                <a:solidFill>
                  <a:prstClr val="black"/>
                </a:solidFill>
              </a:rPr>
              <a:t>https://bildungsserver.berlin-brandenburg.de/fileadmin/bbb/schule/Schulen_in_Berlin_und_Brandenburg/schulformen_und_schularten/schulformen_brandenburg/gymnasium/Hinweise_muendliche_Leistungsfeststellung.pdf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06836" y="2348880"/>
            <a:ext cx="824550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</a:rPr>
              <a:t>Hinweise </a:t>
            </a:r>
            <a:r>
              <a:rPr lang="de-DE" sz="1400" b="1" dirty="0" smtClean="0">
                <a:solidFill>
                  <a:prstClr val="black"/>
                </a:solidFill>
              </a:rPr>
              <a:t>zu mündlichen Klassenarbeiten </a:t>
            </a:r>
            <a:r>
              <a:rPr lang="de-DE" sz="1400" b="1" dirty="0">
                <a:solidFill>
                  <a:sysClr val="windowText" lastClr="000000"/>
                </a:solidFill>
              </a:rPr>
              <a:t>				</a:t>
            </a:r>
            <a:r>
              <a:rPr lang="de-DE" sz="1400" b="1" spc="250" dirty="0">
                <a:solidFill>
                  <a:sysClr val="windowText" lastClr="000000"/>
                </a:solidFill>
              </a:rPr>
              <a:t>Brandenburg</a:t>
            </a:r>
          </a:p>
          <a:p>
            <a:r>
              <a:rPr lang="de-DE" sz="1400" dirty="0">
                <a:solidFill>
                  <a:prstClr val="black"/>
                </a:solidFill>
              </a:rPr>
              <a:t>https://bildungsserver.berlin-brandenburg.de/fileadmin/bbb/unterricht/faecher/sprachen/franzoesisch/2020/Muendliche_KA_Hinweise_BB_mit_Links.pdf</a:t>
            </a:r>
          </a:p>
          <a:p>
            <a:r>
              <a:rPr lang="de-DE" sz="1400" dirty="0">
                <a:solidFill>
                  <a:prstClr val="black"/>
                </a:solidFill>
              </a:rPr>
              <a:t>https://</a:t>
            </a:r>
            <a:r>
              <a:rPr lang="de-DE" sz="1400" dirty="0" smtClean="0">
                <a:solidFill>
                  <a:prstClr val="black"/>
                </a:solidFill>
              </a:rPr>
              <a:t>bildungsserver.berlin-brandenburg.de/fileadmin/bbb/unterricht/faecher/sprachen/englisch/pdf/2020_Muendliche_KA_Franzoesisch_10.9.pdf</a:t>
            </a:r>
          </a:p>
          <a:p>
            <a:r>
              <a:rPr lang="de-DE" sz="1400" dirty="0" smtClean="0">
                <a:solidFill>
                  <a:prstClr val="black"/>
                </a:solidFill>
              </a:rPr>
              <a:t>Ebenso Beispielaufgaben in Spanisch und Russisch</a:t>
            </a:r>
          </a:p>
        </p:txBody>
      </p:sp>
    </p:spTree>
    <p:extLst>
      <p:ext uri="{BB962C8B-B14F-4D97-AF65-F5344CB8AC3E}">
        <p14:creationId xmlns:p14="http://schemas.microsoft.com/office/powerpoint/2010/main" val="19410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36104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Beispielaufgaben zum Fördern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r>
              <a:rPr lang="de-DE" sz="9600" dirty="0" smtClean="0"/>
              <a:t>LAL Französisch</a:t>
            </a:r>
          </a:p>
          <a:p>
            <a:pPr marL="0" indent="0">
              <a:buNone/>
            </a:pPr>
            <a:r>
              <a:rPr lang="de-DE" sz="9600" dirty="0"/>
              <a:t>https://bildungsserver.berlin-brandenburg.de/unterricht/faecher/sprachen/franzoesisch/lernausgangslage/</a:t>
            </a:r>
            <a:endParaRPr lang="de-DE" sz="9600" dirty="0" smtClean="0"/>
          </a:p>
          <a:p>
            <a:r>
              <a:rPr lang="de-DE" sz="9600" dirty="0" smtClean="0"/>
              <a:t>RLP </a:t>
            </a:r>
            <a:r>
              <a:rPr lang="de-DE" sz="9600" dirty="0"/>
              <a:t>online </a:t>
            </a:r>
            <a:endParaRPr lang="de-DE" sz="9600" dirty="0" smtClean="0"/>
          </a:p>
          <a:p>
            <a:pPr lvl="1">
              <a:tabLst>
                <a:tab pos="5018088" algn="l"/>
              </a:tabLst>
            </a:pPr>
            <a:r>
              <a:rPr lang="de-DE" sz="9600" dirty="0" smtClean="0">
                <a:hlinkClick r:id="rId3"/>
              </a:rPr>
              <a:t>https</a:t>
            </a:r>
            <a:r>
              <a:rPr lang="de-DE" sz="9600" dirty="0">
                <a:hlinkClick r:id="rId3"/>
              </a:rPr>
              <a:t>://bildungsserver.berlin-brandenburg.de/rlp-online/c-faecher/franzoesisch/materialien</a:t>
            </a:r>
            <a:r>
              <a:rPr lang="de-DE" sz="9600" dirty="0" smtClean="0">
                <a:hlinkClick r:id="rId3"/>
              </a:rPr>
              <a:t>/</a:t>
            </a:r>
            <a:r>
              <a:rPr lang="de-DE" sz="9600" dirty="0"/>
              <a:t> </a:t>
            </a:r>
            <a:r>
              <a:rPr lang="de-DE" sz="9600" dirty="0">
                <a:sym typeface="Wingdings"/>
              </a:rPr>
              <a:t> Aufgabenbeispiele</a:t>
            </a:r>
            <a:endParaRPr lang="de-DE" sz="9600" dirty="0" smtClean="0">
              <a:sym typeface="Wingdings"/>
            </a:endParaRPr>
          </a:p>
          <a:p>
            <a:pPr lvl="1">
              <a:tabLst>
                <a:tab pos="5018088" algn="l"/>
              </a:tabLst>
            </a:pPr>
            <a:r>
              <a:rPr lang="de-DE" sz="9600" dirty="0">
                <a:hlinkClick r:id="rId4"/>
              </a:rPr>
              <a:t>https://</a:t>
            </a:r>
            <a:r>
              <a:rPr lang="de-DE" sz="9600" dirty="0" smtClean="0">
                <a:hlinkClick r:id="rId4"/>
              </a:rPr>
              <a:t>bildungsserver.berlin-brandenburg.de/rlp-online/c-faecher/spanisch/materialien</a:t>
            </a:r>
            <a:r>
              <a:rPr lang="de-DE" sz="9600" dirty="0">
                <a:hlinkClick r:id="rId4"/>
              </a:rPr>
              <a:t>/</a:t>
            </a:r>
            <a:r>
              <a:rPr lang="de-DE" sz="9600" dirty="0"/>
              <a:t> </a:t>
            </a:r>
            <a:r>
              <a:rPr lang="de-DE" sz="9600" dirty="0" smtClean="0"/>
              <a:t>	</a:t>
            </a:r>
            <a:r>
              <a:rPr lang="de-DE" sz="9600" dirty="0" smtClean="0">
                <a:sym typeface="Wingdings"/>
              </a:rPr>
              <a:t> Aufgabenbeispiele</a:t>
            </a:r>
          </a:p>
          <a:p>
            <a:pPr lvl="1">
              <a:tabLst>
                <a:tab pos="5018088" algn="l"/>
              </a:tabLst>
            </a:pPr>
            <a:r>
              <a:rPr lang="de-DE" sz="9600" dirty="0">
                <a:hlinkClick r:id="rId5"/>
              </a:rPr>
              <a:t>https://</a:t>
            </a:r>
            <a:r>
              <a:rPr lang="de-DE" sz="9600" dirty="0" smtClean="0">
                <a:hlinkClick r:id="rId5"/>
              </a:rPr>
              <a:t>bildungsserver.berlin-brandenburg.de/rlp-online/c-faecher/italienisch/materialien</a:t>
            </a:r>
            <a:r>
              <a:rPr lang="de-DE" sz="9600" dirty="0">
                <a:hlinkClick r:id="rId5"/>
              </a:rPr>
              <a:t>/</a:t>
            </a:r>
            <a:r>
              <a:rPr lang="de-DE" sz="9600" dirty="0"/>
              <a:t> </a:t>
            </a:r>
            <a:r>
              <a:rPr lang="de-DE" sz="9600" dirty="0" smtClean="0"/>
              <a:t>	</a:t>
            </a:r>
            <a:r>
              <a:rPr lang="de-DE" sz="9600" dirty="0" smtClean="0">
                <a:sym typeface="Wingdings"/>
              </a:rPr>
              <a:t> </a:t>
            </a:r>
            <a:r>
              <a:rPr lang="de-DE" sz="9600" dirty="0">
                <a:sym typeface="Wingdings"/>
              </a:rPr>
              <a:t>Aufgabenbeispiele</a:t>
            </a:r>
            <a:endParaRPr lang="de-DE" sz="9600" dirty="0"/>
          </a:p>
          <a:p>
            <a:pPr marL="457200" lvl="1" indent="0">
              <a:buNone/>
            </a:pPr>
            <a:endParaRPr lang="de-DE" sz="9600" dirty="0"/>
          </a:p>
          <a:p>
            <a:pPr marL="0" lvl="1" indent="0">
              <a:buNone/>
              <a:tabLst>
                <a:tab pos="0" algn="l"/>
              </a:tabLst>
            </a:pPr>
            <a:r>
              <a:rPr lang="de-DE" sz="9600" dirty="0" smtClean="0"/>
              <a:t>z.B. standardillustrierende Aufgaben zum Sprechen in F, I, </a:t>
            </a:r>
            <a:r>
              <a:rPr lang="de-DE" sz="9600" dirty="0" err="1" smtClean="0"/>
              <a:t>Sp</a:t>
            </a:r>
            <a:endParaRPr lang="de-DE" sz="9600" dirty="0" smtClean="0"/>
          </a:p>
          <a:p>
            <a:pPr marL="0" lvl="1" indent="0">
              <a:buNone/>
              <a:tabLst>
                <a:tab pos="0" algn="l"/>
              </a:tabLst>
            </a:pPr>
            <a:r>
              <a:rPr lang="de-DE" sz="9600" dirty="0" smtClean="0"/>
              <a:t>Lernaufgabe zum Sprechen in Französisch</a:t>
            </a:r>
          </a:p>
          <a:p>
            <a:pPr marL="0" lvl="1" indent="0">
              <a:buNone/>
            </a:pPr>
            <a:r>
              <a:rPr lang="de-DE" sz="9600" dirty="0" smtClean="0"/>
              <a:t>Lernaufgabe zur Sprachmittlung (auch mündlich, monologisches und dialogisches Sprechen) in Spanisch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79512" y="53012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179512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79512" y="56612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6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1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SUM-Vorlage">
  <a:themeElements>
    <a:clrScheme name="Larissa-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Bildschirmpräsentation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1_Larissa</vt:lpstr>
      <vt:lpstr>LISUM-Vorlage</vt:lpstr>
      <vt:lpstr>    Sprechen überprüfen  Andrea Schinschke, LISUM Berlin-Brandenburg      </vt:lpstr>
      <vt:lpstr>Anlässe zur Überprüfung der Kompetenz „Sprechen“</vt:lpstr>
      <vt:lpstr>Informationen gibt es hier:</vt:lpstr>
      <vt:lpstr>PowerPoint-Präsentation</vt:lpstr>
      <vt:lpstr>Beispielaufgaben zum Fördern</vt:lpstr>
      <vt:lpstr>PowerPoint-Präsentation</vt:lpstr>
    </vt:vector>
  </TitlesOfParts>
  <Company>L I S U 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Sprechen überprüfen  Andrea Schinschke, LISUM Berlin-Brandenburg</dc:title>
  <dc:creator>Schinschke</dc:creator>
  <cp:lastModifiedBy>Andrea Schinschke</cp:lastModifiedBy>
  <cp:revision>5</cp:revision>
  <dcterms:created xsi:type="dcterms:W3CDTF">2020-01-14T12:29:24Z</dcterms:created>
  <dcterms:modified xsi:type="dcterms:W3CDTF">2021-05-17T09:58:10Z</dcterms:modified>
</cp:coreProperties>
</file>