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281" r:id="rId2"/>
    <p:sldId id="325" r:id="rId3"/>
    <p:sldId id="298" r:id="rId4"/>
    <p:sldId id="292" r:id="rId5"/>
    <p:sldId id="314" r:id="rId6"/>
    <p:sldId id="299" r:id="rId7"/>
    <p:sldId id="346" r:id="rId8"/>
    <p:sldId id="339" r:id="rId9"/>
    <p:sldId id="316" r:id="rId10"/>
    <p:sldId id="315" r:id="rId11"/>
    <p:sldId id="330" r:id="rId12"/>
    <p:sldId id="300" r:id="rId13"/>
    <p:sldId id="351" r:id="rId14"/>
    <p:sldId id="306" r:id="rId15"/>
    <p:sldId id="310" r:id="rId16"/>
    <p:sldId id="302" r:id="rId17"/>
    <p:sldId id="328" r:id="rId18"/>
    <p:sldId id="313" r:id="rId19"/>
    <p:sldId id="352" r:id="rId20"/>
    <p:sldId id="332" r:id="rId21"/>
    <p:sldId id="334" r:id="rId22"/>
    <p:sldId id="331" r:id="rId23"/>
    <p:sldId id="350" r:id="rId24"/>
    <p:sldId id="327" r:id="rId25"/>
    <p:sldId id="345" r:id="rId26"/>
    <p:sldId id="342" r:id="rId27"/>
    <p:sldId id="344" r:id="rId28"/>
    <p:sldId id="323" r:id="rId29"/>
    <p:sldId id="319" r:id="rId30"/>
    <p:sldId id="347" r:id="rId31"/>
    <p:sldId id="337" r:id="rId32"/>
    <p:sldId id="348" r:id="rId33"/>
    <p:sldId id="336" r:id="rId34"/>
    <p:sldId id="340" r:id="rId35"/>
    <p:sldId id="341" r:id="rId36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gelika Buß" initials="AB" lastIdx="32" clrIdx="0"/>
  <p:cmAuthor id="2" name="Anett Pilz" initials="AP" lastIdx="34" clrIdx="1">
    <p:extLst>
      <p:ext uri="{19B8F6BF-5375-455C-9EA6-DF929625EA0E}">
        <p15:presenceInfo xmlns:p15="http://schemas.microsoft.com/office/powerpoint/2012/main" userId="Anett Pilz" providerId="None"/>
      </p:ext>
    </p:extLst>
  </p:cmAuthor>
  <p:cmAuthor id="3" name="Jacqueline Bauer" initials="JB" lastIdx="35" clrIdx="2">
    <p:extLst>
      <p:ext uri="{19B8F6BF-5375-455C-9EA6-DF929625EA0E}">
        <p15:presenceInfo xmlns:p15="http://schemas.microsoft.com/office/powerpoint/2012/main" userId="cfa0555076a8e29f" providerId="Windows Live"/>
      </p:ext>
    </p:extLst>
  </p:cmAuthor>
  <p:cmAuthor id="4" name="grit.englisch@outlook.de" initials="g" lastIdx="4" clrIdx="3">
    <p:extLst>
      <p:ext uri="{19B8F6BF-5375-455C-9EA6-DF929625EA0E}">
        <p15:presenceInfo xmlns:p15="http://schemas.microsoft.com/office/powerpoint/2012/main" userId="87a65b88a78390f6" providerId="Windows Live"/>
      </p:ext>
    </p:extLst>
  </p:cmAuthor>
  <p:cmAuthor id="5" name="Martin Lehmann" initials="ML" lastIdx="24" clrIdx="4">
    <p:extLst>
      <p:ext uri="{19B8F6BF-5375-455C-9EA6-DF929625EA0E}">
        <p15:presenceInfo xmlns:p15="http://schemas.microsoft.com/office/powerpoint/2012/main" userId="fea6e0c0feaa805c" providerId="Windows Live"/>
      </p:ext>
    </p:extLst>
  </p:cmAuthor>
  <p:cmAuthor id="6" name="André Lehmann" initials="AL" lastIdx="7" clrIdx="5">
    <p:extLst>
      <p:ext uri="{19B8F6BF-5375-455C-9EA6-DF929625EA0E}">
        <p15:presenceInfo xmlns:p15="http://schemas.microsoft.com/office/powerpoint/2012/main" userId="5bb689742e79fc5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81259" autoAdjust="0"/>
  </p:normalViewPr>
  <p:slideViewPr>
    <p:cSldViewPr>
      <p:cViewPr varScale="1">
        <p:scale>
          <a:sx n="66" d="100"/>
          <a:sy n="66" d="100"/>
        </p:scale>
        <p:origin x="802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F8562D-D53A-4349-88DA-330173BCFF23}" type="doc">
      <dgm:prSet loTypeId="urn:microsoft.com/office/officeart/2005/8/layout/arrow2" loCatId="" qsTypeId="urn:microsoft.com/office/officeart/2005/8/quickstyle/simple1" qsCatId="simple" csTypeId="urn:microsoft.com/office/officeart/2005/8/colors/accent1_2" csCatId="accent1" phldr="1"/>
      <dgm:spPr/>
    </dgm:pt>
    <dgm:pt modelId="{06A5EE6A-A05E-E647-AD9E-57348F93B355}">
      <dgm:prSet phldrT="[Text]"/>
      <dgm:spPr/>
      <dgm:t>
        <a:bodyPr/>
        <a:lstStyle/>
        <a:p>
          <a:r>
            <a:rPr lang="de-DE" dirty="0"/>
            <a:t>schwach dominant</a:t>
          </a:r>
        </a:p>
      </dgm:t>
    </dgm:pt>
    <dgm:pt modelId="{CC2F2EE7-9755-D240-8B86-E272394B619A}" type="parTrans" cxnId="{D3856EAF-794B-1941-AC35-1C11D4902536}">
      <dgm:prSet/>
      <dgm:spPr/>
      <dgm:t>
        <a:bodyPr/>
        <a:lstStyle/>
        <a:p>
          <a:endParaRPr lang="de-DE"/>
        </a:p>
      </dgm:t>
    </dgm:pt>
    <dgm:pt modelId="{AA4CCA9D-7292-1A4F-9A3C-795717681FE0}" type="sibTrans" cxnId="{D3856EAF-794B-1941-AC35-1C11D4902536}">
      <dgm:prSet/>
      <dgm:spPr/>
      <dgm:t>
        <a:bodyPr/>
        <a:lstStyle/>
        <a:p>
          <a:endParaRPr lang="de-DE"/>
        </a:p>
      </dgm:t>
    </dgm:pt>
    <dgm:pt modelId="{8539E36A-5369-F440-BD22-2C8CA68FF487}">
      <dgm:prSet phldrT="[Text]"/>
      <dgm:spPr/>
      <dgm:t>
        <a:bodyPr/>
        <a:lstStyle/>
        <a:p>
          <a:r>
            <a:rPr lang="de-DE" dirty="0"/>
            <a:t>dominant</a:t>
          </a:r>
        </a:p>
      </dgm:t>
    </dgm:pt>
    <dgm:pt modelId="{1640CB93-FCF9-9941-BEDA-DB44AB42EA66}" type="parTrans" cxnId="{DC48F7F3-2641-3646-B838-6227AF3991E5}">
      <dgm:prSet/>
      <dgm:spPr/>
      <dgm:t>
        <a:bodyPr/>
        <a:lstStyle/>
        <a:p>
          <a:endParaRPr lang="de-DE"/>
        </a:p>
      </dgm:t>
    </dgm:pt>
    <dgm:pt modelId="{F046B10B-DCA1-D94B-8541-1BF38B6BE650}" type="sibTrans" cxnId="{DC48F7F3-2641-3646-B838-6227AF3991E5}">
      <dgm:prSet/>
      <dgm:spPr/>
      <dgm:t>
        <a:bodyPr/>
        <a:lstStyle/>
        <a:p>
          <a:endParaRPr lang="de-DE"/>
        </a:p>
      </dgm:t>
    </dgm:pt>
    <dgm:pt modelId="{BA99D42A-94CD-774A-B05C-388C81E19F16}">
      <dgm:prSet phldrT="[Text]"/>
      <dgm:spPr/>
      <dgm:t>
        <a:bodyPr/>
        <a:lstStyle/>
        <a:p>
          <a:r>
            <a:rPr lang="de-DE" dirty="0"/>
            <a:t>stark dominant</a:t>
          </a:r>
        </a:p>
      </dgm:t>
    </dgm:pt>
    <dgm:pt modelId="{7C685764-8C66-EF45-BD60-59597A2101D5}" type="parTrans" cxnId="{6D9A44CF-3285-BC41-B2E7-9749306DA484}">
      <dgm:prSet/>
      <dgm:spPr/>
      <dgm:t>
        <a:bodyPr/>
        <a:lstStyle/>
        <a:p>
          <a:endParaRPr lang="de-DE"/>
        </a:p>
      </dgm:t>
    </dgm:pt>
    <dgm:pt modelId="{F73F8A30-D0B4-B04C-BD58-F3E8857E8673}" type="sibTrans" cxnId="{6D9A44CF-3285-BC41-B2E7-9749306DA484}">
      <dgm:prSet/>
      <dgm:spPr/>
      <dgm:t>
        <a:bodyPr/>
        <a:lstStyle/>
        <a:p>
          <a:endParaRPr lang="de-DE"/>
        </a:p>
      </dgm:t>
    </dgm:pt>
    <dgm:pt modelId="{278E089E-445B-244D-A1D7-99900D10C46E}" type="pres">
      <dgm:prSet presAssocID="{50F8562D-D53A-4349-88DA-330173BCFF23}" presName="arrowDiagram" presStyleCnt="0">
        <dgm:presLayoutVars>
          <dgm:chMax val="5"/>
          <dgm:dir/>
          <dgm:resizeHandles val="exact"/>
        </dgm:presLayoutVars>
      </dgm:prSet>
      <dgm:spPr/>
    </dgm:pt>
    <dgm:pt modelId="{41DEDA77-EBE0-9D43-803E-B002CF4F2AEB}" type="pres">
      <dgm:prSet presAssocID="{50F8562D-D53A-4349-88DA-330173BCFF23}" presName="arrow" presStyleLbl="bgShp" presStyleIdx="0" presStyleCnt="1"/>
      <dgm:spPr/>
    </dgm:pt>
    <dgm:pt modelId="{B80ED71E-3E5D-074E-95B0-191879D63296}" type="pres">
      <dgm:prSet presAssocID="{50F8562D-D53A-4349-88DA-330173BCFF23}" presName="arrowDiagram3" presStyleCnt="0"/>
      <dgm:spPr/>
    </dgm:pt>
    <dgm:pt modelId="{E14CD4B7-B04E-C747-A9C1-595D4724EAF6}" type="pres">
      <dgm:prSet presAssocID="{06A5EE6A-A05E-E647-AD9E-57348F93B355}" presName="bullet3a" presStyleLbl="node1" presStyleIdx="0" presStyleCnt="3"/>
      <dgm:spPr/>
    </dgm:pt>
    <dgm:pt modelId="{35D136E3-E671-E54B-9BEE-6FAFB79E7AB6}" type="pres">
      <dgm:prSet presAssocID="{06A5EE6A-A05E-E647-AD9E-57348F93B355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3D777C9-67BC-7240-B2CE-804BF418745B}" type="pres">
      <dgm:prSet presAssocID="{8539E36A-5369-F440-BD22-2C8CA68FF487}" presName="bullet3b" presStyleLbl="node1" presStyleIdx="1" presStyleCnt="3"/>
      <dgm:spPr/>
    </dgm:pt>
    <dgm:pt modelId="{94D90D18-8DBC-1947-8141-5D586C4CB7E1}" type="pres">
      <dgm:prSet presAssocID="{8539E36A-5369-F440-BD22-2C8CA68FF487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66633DC-98C5-C041-9347-9110619B9A46}" type="pres">
      <dgm:prSet presAssocID="{BA99D42A-94CD-774A-B05C-388C81E19F16}" presName="bullet3c" presStyleLbl="node1" presStyleIdx="2" presStyleCnt="3"/>
      <dgm:spPr/>
    </dgm:pt>
    <dgm:pt modelId="{5A22B100-0E8D-5C48-A829-87DCF5C14418}" type="pres">
      <dgm:prSet presAssocID="{BA99D42A-94CD-774A-B05C-388C81E19F16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9A7B0587-1B0B-0040-87D3-6B5F39598965}" type="presOf" srcId="{50F8562D-D53A-4349-88DA-330173BCFF23}" destId="{278E089E-445B-244D-A1D7-99900D10C46E}" srcOrd="0" destOrd="0" presId="urn:microsoft.com/office/officeart/2005/8/layout/arrow2"/>
    <dgm:cxn modelId="{4B7049D7-41CB-474C-8BAA-06E6B344672C}" type="presOf" srcId="{BA99D42A-94CD-774A-B05C-388C81E19F16}" destId="{5A22B100-0E8D-5C48-A829-87DCF5C14418}" srcOrd="0" destOrd="0" presId="urn:microsoft.com/office/officeart/2005/8/layout/arrow2"/>
    <dgm:cxn modelId="{D3856EAF-794B-1941-AC35-1C11D4902536}" srcId="{50F8562D-D53A-4349-88DA-330173BCFF23}" destId="{06A5EE6A-A05E-E647-AD9E-57348F93B355}" srcOrd="0" destOrd="0" parTransId="{CC2F2EE7-9755-D240-8B86-E272394B619A}" sibTransId="{AA4CCA9D-7292-1A4F-9A3C-795717681FE0}"/>
    <dgm:cxn modelId="{6D9A44CF-3285-BC41-B2E7-9749306DA484}" srcId="{50F8562D-D53A-4349-88DA-330173BCFF23}" destId="{BA99D42A-94CD-774A-B05C-388C81E19F16}" srcOrd="2" destOrd="0" parTransId="{7C685764-8C66-EF45-BD60-59597A2101D5}" sibTransId="{F73F8A30-D0B4-B04C-BD58-F3E8857E8673}"/>
    <dgm:cxn modelId="{52743743-D5AC-0144-BDF2-F8B8DD254FE3}" type="presOf" srcId="{06A5EE6A-A05E-E647-AD9E-57348F93B355}" destId="{35D136E3-E671-E54B-9BEE-6FAFB79E7AB6}" srcOrd="0" destOrd="0" presId="urn:microsoft.com/office/officeart/2005/8/layout/arrow2"/>
    <dgm:cxn modelId="{DC48F7F3-2641-3646-B838-6227AF3991E5}" srcId="{50F8562D-D53A-4349-88DA-330173BCFF23}" destId="{8539E36A-5369-F440-BD22-2C8CA68FF487}" srcOrd="1" destOrd="0" parTransId="{1640CB93-FCF9-9941-BEDA-DB44AB42EA66}" sibTransId="{F046B10B-DCA1-D94B-8541-1BF38B6BE650}"/>
    <dgm:cxn modelId="{5A4C3423-A749-1448-88BC-163784EDE00F}" type="presOf" srcId="{8539E36A-5369-F440-BD22-2C8CA68FF487}" destId="{94D90D18-8DBC-1947-8141-5D586C4CB7E1}" srcOrd="0" destOrd="0" presId="urn:microsoft.com/office/officeart/2005/8/layout/arrow2"/>
    <dgm:cxn modelId="{55996B3B-6F45-0146-94C6-0C3A3B8CCEA7}" type="presParOf" srcId="{278E089E-445B-244D-A1D7-99900D10C46E}" destId="{41DEDA77-EBE0-9D43-803E-B002CF4F2AEB}" srcOrd="0" destOrd="0" presId="urn:microsoft.com/office/officeart/2005/8/layout/arrow2"/>
    <dgm:cxn modelId="{81AF7317-AF01-4B49-95A0-717E8DDA3A5D}" type="presParOf" srcId="{278E089E-445B-244D-A1D7-99900D10C46E}" destId="{B80ED71E-3E5D-074E-95B0-191879D63296}" srcOrd="1" destOrd="0" presId="urn:microsoft.com/office/officeart/2005/8/layout/arrow2"/>
    <dgm:cxn modelId="{6018BA5E-B1E7-8746-B57B-95637B16AF77}" type="presParOf" srcId="{B80ED71E-3E5D-074E-95B0-191879D63296}" destId="{E14CD4B7-B04E-C747-A9C1-595D4724EAF6}" srcOrd="0" destOrd="0" presId="urn:microsoft.com/office/officeart/2005/8/layout/arrow2"/>
    <dgm:cxn modelId="{1E042967-94E1-694F-A07F-B7CAE639AB22}" type="presParOf" srcId="{B80ED71E-3E5D-074E-95B0-191879D63296}" destId="{35D136E3-E671-E54B-9BEE-6FAFB79E7AB6}" srcOrd="1" destOrd="0" presId="urn:microsoft.com/office/officeart/2005/8/layout/arrow2"/>
    <dgm:cxn modelId="{C8A27A7C-2381-D14F-A2DE-EBB42D0C6946}" type="presParOf" srcId="{B80ED71E-3E5D-074E-95B0-191879D63296}" destId="{83D777C9-67BC-7240-B2CE-804BF418745B}" srcOrd="2" destOrd="0" presId="urn:microsoft.com/office/officeart/2005/8/layout/arrow2"/>
    <dgm:cxn modelId="{C3FF7852-8D33-F242-840F-F15BEC6E1D4F}" type="presParOf" srcId="{B80ED71E-3E5D-074E-95B0-191879D63296}" destId="{94D90D18-8DBC-1947-8141-5D586C4CB7E1}" srcOrd="3" destOrd="0" presId="urn:microsoft.com/office/officeart/2005/8/layout/arrow2"/>
    <dgm:cxn modelId="{99327AAC-CC33-BC45-A015-3CC5FAADAF61}" type="presParOf" srcId="{B80ED71E-3E5D-074E-95B0-191879D63296}" destId="{866633DC-98C5-C041-9347-9110619B9A46}" srcOrd="4" destOrd="0" presId="urn:microsoft.com/office/officeart/2005/8/layout/arrow2"/>
    <dgm:cxn modelId="{43EE0DA1-D512-6346-9EA3-864ACEA32A98}" type="presParOf" srcId="{B80ED71E-3E5D-074E-95B0-191879D63296}" destId="{5A22B100-0E8D-5C48-A829-87DCF5C14418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34F1CC-2DC2-9746-8D49-438455970772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2ED1C91-C172-3C41-9C85-C0EFE686CEE1}">
      <dgm:prSet phldrT="[Text]" custT="1"/>
      <dgm:spPr/>
      <dgm:t>
        <a:bodyPr/>
        <a:lstStyle/>
        <a:p>
          <a:endParaRPr lang="de-DE" sz="2800" dirty="0"/>
        </a:p>
        <a:p>
          <a:endParaRPr lang="de-DE" sz="2800"/>
        </a:p>
        <a:p>
          <a:endParaRPr lang="de-DE" sz="6500" dirty="0"/>
        </a:p>
      </dgm:t>
    </dgm:pt>
    <dgm:pt modelId="{0A00952D-965A-314B-B3B3-C3E8C9E66D64}" type="parTrans" cxnId="{5C6BA64C-F163-E843-88EC-AE7AB1373155}">
      <dgm:prSet/>
      <dgm:spPr/>
      <dgm:t>
        <a:bodyPr/>
        <a:lstStyle/>
        <a:p>
          <a:endParaRPr lang="de-DE"/>
        </a:p>
      </dgm:t>
    </dgm:pt>
    <dgm:pt modelId="{9602CBF4-AEE4-2F4B-B23E-99EE4315472B}" type="sibTrans" cxnId="{5C6BA64C-F163-E843-88EC-AE7AB1373155}">
      <dgm:prSet/>
      <dgm:spPr/>
      <dgm:t>
        <a:bodyPr/>
        <a:lstStyle/>
        <a:p>
          <a:endParaRPr lang="de-DE"/>
        </a:p>
      </dgm:t>
    </dgm:pt>
    <dgm:pt modelId="{40196B03-9633-824F-97BC-E2A261614AAB}">
      <dgm:prSet phldrT="[Text]" custT="1"/>
      <dgm:spPr/>
      <dgm:t>
        <a:bodyPr/>
        <a:lstStyle/>
        <a:p>
          <a:endParaRPr lang="de-DE" sz="2800" dirty="0"/>
        </a:p>
        <a:p>
          <a:endParaRPr lang="de-DE" sz="6300" dirty="0"/>
        </a:p>
      </dgm:t>
    </dgm:pt>
    <dgm:pt modelId="{1E9CD0F6-BC99-574E-AFD1-94099173B446}" type="parTrans" cxnId="{1A50A093-CB35-4442-AF1F-E7F85964BB3E}">
      <dgm:prSet/>
      <dgm:spPr/>
      <dgm:t>
        <a:bodyPr/>
        <a:lstStyle/>
        <a:p>
          <a:endParaRPr lang="de-DE"/>
        </a:p>
      </dgm:t>
    </dgm:pt>
    <dgm:pt modelId="{894136C4-F184-EC48-92FB-8DC96AE8B6A4}" type="sibTrans" cxnId="{1A50A093-CB35-4442-AF1F-E7F85964BB3E}">
      <dgm:prSet/>
      <dgm:spPr/>
      <dgm:t>
        <a:bodyPr/>
        <a:lstStyle/>
        <a:p>
          <a:endParaRPr lang="de-DE"/>
        </a:p>
      </dgm:t>
    </dgm:pt>
    <dgm:pt modelId="{91036EB1-5947-454D-94E4-233F52E5AC54}" type="pres">
      <dgm:prSet presAssocID="{5134F1CC-2DC2-9746-8D49-43845597077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90F19A71-80A7-2240-A9FC-B13B0ECD5DF3}" type="pres">
      <dgm:prSet presAssocID="{22ED1C91-C172-3C41-9C85-C0EFE686CEE1}" presName="circ1" presStyleLbl="vennNode1" presStyleIdx="0" presStyleCnt="2" custLinFactNeighborX="8787" custLinFactNeighborY="48"/>
      <dgm:spPr/>
      <dgm:t>
        <a:bodyPr/>
        <a:lstStyle/>
        <a:p>
          <a:endParaRPr lang="de-DE"/>
        </a:p>
      </dgm:t>
    </dgm:pt>
    <dgm:pt modelId="{078BC899-F4B4-FA48-9E30-98953C95C89A}" type="pres">
      <dgm:prSet presAssocID="{22ED1C91-C172-3C41-9C85-C0EFE686CEE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51F1596-EB65-1B41-997D-31D7932EA1F1}" type="pres">
      <dgm:prSet presAssocID="{40196B03-9633-824F-97BC-E2A261614AAB}" presName="circ2" presStyleLbl="vennNode1" presStyleIdx="1" presStyleCnt="2" custLinFactNeighborX="-30037" custLinFactNeighborY="274"/>
      <dgm:spPr/>
      <dgm:t>
        <a:bodyPr/>
        <a:lstStyle/>
        <a:p>
          <a:endParaRPr lang="de-DE"/>
        </a:p>
      </dgm:t>
    </dgm:pt>
    <dgm:pt modelId="{6F761A41-7585-0446-B9CC-6BAB5039B047}" type="pres">
      <dgm:prSet presAssocID="{40196B03-9633-824F-97BC-E2A261614AA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656CC338-3D4E-4340-919A-C3173D73FBFA}" type="presOf" srcId="{40196B03-9633-824F-97BC-E2A261614AAB}" destId="{251F1596-EB65-1B41-997D-31D7932EA1F1}" srcOrd="0" destOrd="0" presId="urn:microsoft.com/office/officeart/2005/8/layout/venn1"/>
    <dgm:cxn modelId="{38EAE4D4-243C-274F-967F-BF2EAE0AF2C8}" type="presOf" srcId="{5134F1CC-2DC2-9746-8D49-438455970772}" destId="{91036EB1-5947-454D-94E4-233F52E5AC54}" srcOrd="0" destOrd="0" presId="urn:microsoft.com/office/officeart/2005/8/layout/venn1"/>
    <dgm:cxn modelId="{F9671DA9-8042-9F49-9CBA-3C8B58A4C4E1}" type="presOf" srcId="{22ED1C91-C172-3C41-9C85-C0EFE686CEE1}" destId="{078BC899-F4B4-FA48-9E30-98953C95C89A}" srcOrd="1" destOrd="0" presId="urn:microsoft.com/office/officeart/2005/8/layout/venn1"/>
    <dgm:cxn modelId="{1A50A093-CB35-4442-AF1F-E7F85964BB3E}" srcId="{5134F1CC-2DC2-9746-8D49-438455970772}" destId="{40196B03-9633-824F-97BC-E2A261614AAB}" srcOrd="1" destOrd="0" parTransId="{1E9CD0F6-BC99-574E-AFD1-94099173B446}" sibTransId="{894136C4-F184-EC48-92FB-8DC96AE8B6A4}"/>
    <dgm:cxn modelId="{0986688B-586B-1C4D-99C9-171E480D1DF0}" type="presOf" srcId="{22ED1C91-C172-3C41-9C85-C0EFE686CEE1}" destId="{90F19A71-80A7-2240-A9FC-B13B0ECD5DF3}" srcOrd="0" destOrd="0" presId="urn:microsoft.com/office/officeart/2005/8/layout/venn1"/>
    <dgm:cxn modelId="{5C6BA64C-F163-E843-88EC-AE7AB1373155}" srcId="{5134F1CC-2DC2-9746-8D49-438455970772}" destId="{22ED1C91-C172-3C41-9C85-C0EFE686CEE1}" srcOrd="0" destOrd="0" parTransId="{0A00952D-965A-314B-B3B3-C3E8C9E66D64}" sibTransId="{9602CBF4-AEE4-2F4B-B23E-99EE4315472B}"/>
    <dgm:cxn modelId="{2D668775-CBC1-9B45-A58D-C7D010C482ED}" type="presOf" srcId="{40196B03-9633-824F-97BC-E2A261614AAB}" destId="{6F761A41-7585-0446-B9CC-6BAB5039B047}" srcOrd="1" destOrd="0" presId="urn:microsoft.com/office/officeart/2005/8/layout/venn1"/>
    <dgm:cxn modelId="{73BEEA8F-6792-5F47-A3A6-7D6C3486BB41}" type="presParOf" srcId="{91036EB1-5947-454D-94E4-233F52E5AC54}" destId="{90F19A71-80A7-2240-A9FC-B13B0ECD5DF3}" srcOrd="0" destOrd="0" presId="urn:microsoft.com/office/officeart/2005/8/layout/venn1"/>
    <dgm:cxn modelId="{363E3249-30B3-404F-8219-62182CDCB5DE}" type="presParOf" srcId="{91036EB1-5947-454D-94E4-233F52E5AC54}" destId="{078BC899-F4B4-FA48-9E30-98953C95C89A}" srcOrd="1" destOrd="0" presId="urn:microsoft.com/office/officeart/2005/8/layout/venn1"/>
    <dgm:cxn modelId="{A91405CC-0526-B142-BE35-2F2A7C180062}" type="presParOf" srcId="{91036EB1-5947-454D-94E4-233F52E5AC54}" destId="{251F1596-EB65-1B41-997D-31D7932EA1F1}" srcOrd="2" destOrd="0" presId="urn:microsoft.com/office/officeart/2005/8/layout/venn1"/>
    <dgm:cxn modelId="{FABE6F00-6641-BF4E-9D12-089D89588A59}" type="presParOf" srcId="{91036EB1-5947-454D-94E4-233F52E5AC54}" destId="{6F761A41-7585-0446-B9CC-6BAB5039B047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5D7D83-6972-6F4B-9356-B2CEBFAD7019}" type="doc">
      <dgm:prSet loTypeId="urn:microsoft.com/office/officeart/2008/layout/RadialCluster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7B4F446E-BF94-5842-9A9D-77E295756766}">
      <dgm:prSet phldrT="[Text]" custT="1"/>
      <dgm:spPr>
        <a:solidFill>
          <a:srgbClr val="00B050"/>
        </a:solidFill>
      </dgm:spPr>
      <dgm:t>
        <a:bodyPr/>
        <a:lstStyle/>
        <a:p>
          <a:r>
            <a:rPr lang="de-DE" sz="2800" dirty="0">
              <a:solidFill>
                <a:srgbClr val="002060"/>
              </a:solidFill>
            </a:rPr>
            <a:t>öffentlicher Raum</a:t>
          </a:r>
        </a:p>
      </dgm:t>
    </dgm:pt>
    <dgm:pt modelId="{52B0CC71-078A-9D43-AE49-B333C3C5B550}" type="parTrans" cxnId="{99F750B8-1D0C-E146-B1B2-7EC9F8CB7C9D}">
      <dgm:prSet/>
      <dgm:spPr/>
      <dgm:t>
        <a:bodyPr/>
        <a:lstStyle/>
        <a:p>
          <a:endParaRPr lang="de-DE"/>
        </a:p>
      </dgm:t>
    </dgm:pt>
    <dgm:pt modelId="{9E50A8D1-31BE-7742-8781-117977378895}" type="sibTrans" cxnId="{99F750B8-1D0C-E146-B1B2-7EC9F8CB7C9D}">
      <dgm:prSet/>
      <dgm:spPr/>
      <dgm:t>
        <a:bodyPr/>
        <a:lstStyle/>
        <a:p>
          <a:endParaRPr lang="de-DE"/>
        </a:p>
      </dgm:t>
    </dgm:pt>
    <dgm:pt modelId="{F19AA46B-DF65-154E-AA72-73C39AA9D3D9}">
      <dgm:prSet phldrT="[Text]" custT="1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r>
            <a:rPr lang="de-DE" sz="2600" dirty="0">
              <a:solidFill>
                <a:srgbClr val="002060"/>
              </a:solidFill>
            </a:rPr>
            <a:t>Verkehrs-raum</a:t>
          </a:r>
        </a:p>
      </dgm:t>
    </dgm:pt>
    <dgm:pt modelId="{2E0A55FA-92C6-ED4D-8EAF-F383599C32A8}" type="parTrans" cxnId="{B841E06C-5483-624D-A56F-61108EF46AC3}">
      <dgm:prSet/>
      <dgm:spPr/>
      <dgm:t>
        <a:bodyPr/>
        <a:lstStyle/>
        <a:p>
          <a:endParaRPr lang="de-DE"/>
        </a:p>
      </dgm:t>
    </dgm:pt>
    <dgm:pt modelId="{95562F64-9306-FF45-8654-27A77BC998BD}" type="sibTrans" cxnId="{B841E06C-5483-624D-A56F-61108EF46AC3}">
      <dgm:prSet/>
      <dgm:spPr/>
      <dgm:t>
        <a:bodyPr/>
        <a:lstStyle/>
        <a:p>
          <a:endParaRPr lang="de-DE"/>
        </a:p>
      </dgm:t>
    </dgm:pt>
    <dgm:pt modelId="{92D791D2-715F-E54D-8C18-09607285C7B1}">
      <dgm:prSet phldrT="[Text]" custT="1"/>
      <dgm:spPr>
        <a:solidFill>
          <a:srgbClr val="00B0F0"/>
        </a:solidFill>
      </dgm:spPr>
      <dgm:t>
        <a:bodyPr/>
        <a:lstStyle/>
        <a:p>
          <a:r>
            <a:rPr lang="de-DE" sz="2600" dirty="0">
              <a:solidFill>
                <a:srgbClr val="002060"/>
              </a:solidFill>
            </a:rPr>
            <a:t>Kommunikations-raum</a:t>
          </a:r>
        </a:p>
      </dgm:t>
    </dgm:pt>
    <dgm:pt modelId="{0EC15D6C-8E1B-5645-9B47-7EFF2CD6AD20}" type="parTrans" cxnId="{4774D3EC-6B7B-B445-94E9-8081DA26C189}">
      <dgm:prSet/>
      <dgm:spPr>
        <a:ln>
          <a:solidFill>
            <a:srgbClr val="00B0F0"/>
          </a:solidFill>
        </a:ln>
      </dgm:spPr>
      <dgm:t>
        <a:bodyPr/>
        <a:lstStyle/>
        <a:p>
          <a:endParaRPr lang="de-DE"/>
        </a:p>
      </dgm:t>
    </dgm:pt>
    <dgm:pt modelId="{3D8C1619-755C-FF43-BC9B-2CDBDCAE5230}" type="sibTrans" cxnId="{4774D3EC-6B7B-B445-94E9-8081DA26C189}">
      <dgm:prSet/>
      <dgm:spPr/>
      <dgm:t>
        <a:bodyPr/>
        <a:lstStyle/>
        <a:p>
          <a:endParaRPr lang="de-DE"/>
        </a:p>
      </dgm:t>
    </dgm:pt>
    <dgm:pt modelId="{93AD9863-E7D8-BA4E-8F3B-99FF619D4264}">
      <dgm:prSet phldrT="[Text]" custT="1"/>
      <dgm:spPr>
        <a:solidFill>
          <a:srgbClr val="00B0F0"/>
        </a:solidFill>
      </dgm:spPr>
      <dgm:t>
        <a:bodyPr/>
        <a:lstStyle/>
        <a:p>
          <a:r>
            <a:rPr lang="de-DE" sz="2600" dirty="0">
              <a:solidFill>
                <a:srgbClr val="002060"/>
              </a:solidFill>
            </a:rPr>
            <a:t>Erholungs-raum</a:t>
          </a:r>
        </a:p>
      </dgm:t>
    </dgm:pt>
    <dgm:pt modelId="{28747EE7-FF28-C947-B344-56DD7725D3FC}" type="parTrans" cxnId="{8BD9AB2C-AA60-114F-AAE6-B2E49BA45353}">
      <dgm:prSet/>
      <dgm:spPr>
        <a:ln>
          <a:solidFill>
            <a:srgbClr val="00B0F0"/>
          </a:solidFill>
        </a:ln>
      </dgm:spPr>
      <dgm:t>
        <a:bodyPr/>
        <a:lstStyle/>
        <a:p>
          <a:endParaRPr lang="de-DE"/>
        </a:p>
      </dgm:t>
    </dgm:pt>
    <dgm:pt modelId="{D8BCD1F6-009E-254E-8D71-066F21FD97FD}" type="sibTrans" cxnId="{8BD9AB2C-AA60-114F-AAE6-B2E49BA45353}">
      <dgm:prSet/>
      <dgm:spPr/>
      <dgm:t>
        <a:bodyPr/>
        <a:lstStyle/>
        <a:p>
          <a:endParaRPr lang="de-DE"/>
        </a:p>
      </dgm:t>
    </dgm:pt>
    <dgm:pt modelId="{141E2B56-BE4C-F74C-B9F6-846DFE1F2350}">
      <dgm:prSet custT="1"/>
      <dgm:spPr>
        <a:solidFill>
          <a:srgbClr val="00B050"/>
        </a:solidFill>
      </dgm:spPr>
      <dgm:t>
        <a:bodyPr/>
        <a:lstStyle/>
        <a:p>
          <a:r>
            <a:rPr lang="de-DE" sz="2600" dirty="0">
              <a:solidFill>
                <a:srgbClr val="002060"/>
              </a:solidFill>
            </a:rPr>
            <a:t>Konsum-raum</a:t>
          </a:r>
        </a:p>
      </dgm:t>
    </dgm:pt>
    <dgm:pt modelId="{3F8D57C9-838E-A94F-9CF5-B02FE187B757}" type="parTrans" cxnId="{4E6C2417-EE98-334A-8715-9E08046EA305}">
      <dgm:prSet/>
      <dgm:spPr/>
      <dgm:t>
        <a:bodyPr/>
        <a:lstStyle/>
        <a:p>
          <a:endParaRPr lang="de-DE"/>
        </a:p>
      </dgm:t>
    </dgm:pt>
    <dgm:pt modelId="{2C6EF229-F37E-FD48-ADB1-F017D32D4E40}" type="sibTrans" cxnId="{4E6C2417-EE98-334A-8715-9E08046EA305}">
      <dgm:prSet/>
      <dgm:spPr/>
      <dgm:t>
        <a:bodyPr/>
        <a:lstStyle/>
        <a:p>
          <a:endParaRPr lang="de-DE"/>
        </a:p>
      </dgm:t>
    </dgm:pt>
    <dgm:pt modelId="{96085995-E791-474A-BA97-C4749EF96751}">
      <dgm:prSet custT="1"/>
      <dgm:spPr>
        <a:solidFill>
          <a:srgbClr val="00B050"/>
        </a:solidFill>
      </dgm:spPr>
      <dgm:t>
        <a:bodyPr/>
        <a:lstStyle/>
        <a:p>
          <a:r>
            <a:rPr lang="de-DE" sz="2600" dirty="0">
              <a:solidFill>
                <a:srgbClr val="002060"/>
              </a:solidFill>
            </a:rPr>
            <a:t>Versammlungs-raum</a:t>
          </a:r>
        </a:p>
      </dgm:t>
    </dgm:pt>
    <dgm:pt modelId="{7A9BFBC4-B779-494D-A932-2AAD150215CC}" type="parTrans" cxnId="{5A5DEB0E-E742-9046-BDB6-D9D11F5D5410}">
      <dgm:prSet/>
      <dgm:spPr/>
      <dgm:t>
        <a:bodyPr/>
        <a:lstStyle/>
        <a:p>
          <a:endParaRPr lang="de-DE"/>
        </a:p>
      </dgm:t>
    </dgm:pt>
    <dgm:pt modelId="{C9B867A5-3B65-9047-BA51-C379AECED661}" type="sibTrans" cxnId="{5A5DEB0E-E742-9046-BDB6-D9D11F5D5410}">
      <dgm:prSet/>
      <dgm:spPr/>
      <dgm:t>
        <a:bodyPr/>
        <a:lstStyle/>
        <a:p>
          <a:endParaRPr lang="de-DE"/>
        </a:p>
      </dgm:t>
    </dgm:pt>
    <dgm:pt modelId="{E141D02E-CA3A-E54B-8835-24CA3B32A73C}">
      <dgm:prSet custT="1"/>
      <dgm:spPr>
        <a:solidFill>
          <a:srgbClr val="00B050"/>
        </a:solidFill>
      </dgm:spPr>
      <dgm:t>
        <a:bodyPr/>
        <a:lstStyle/>
        <a:p>
          <a:r>
            <a:rPr lang="de-DE" sz="2600" dirty="0">
              <a:solidFill>
                <a:srgbClr val="002060"/>
              </a:solidFill>
            </a:rPr>
            <a:t>Kultur-raum</a:t>
          </a:r>
        </a:p>
      </dgm:t>
    </dgm:pt>
    <dgm:pt modelId="{9E264A6C-920F-CF49-92C3-70F163320DEA}" type="parTrans" cxnId="{28D1B4BF-7164-0D4E-ADA8-81D4C55F9087}">
      <dgm:prSet/>
      <dgm:spPr/>
      <dgm:t>
        <a:bodyPr/>
        <a:lstStyle/>
        <a:p>
          <a:endParaRPr lang="de-DE"/>
        </a:p>
      </dgm:t>
    </dgm:pt>
    <dgm:pt modelId="{388FBEA9-0149-5A40-B32C-56E3C1B11B97}" type="sibTrans" cxnId="{28D1B4BF-7164-0D4E-ADA8-81D4C55F9087}">
      <dgm:prSet/>
      <dgm:spPr/>
      <dgm:t>
        <a:bodyPr/>
        <a:lstStyle/>
        <a:p>
          <a:endParaRPr lang="de-DE"/>
        </a:p>
      </dgm:t>
    </dgm:pt>
    <dgm:pt modelId="{A9F5B4E5-0C0F-1944-9301-78A71B43A607}">
      <dgm:prSet/>
      <dgm:spPr>
        <a:solidFill>
          <a:srgbClr val="00B050"/>
        </a:solidFill>
      </dgm:spPr>
      <dgm:t>
        <a:bodyPr/>
        <a:lstStyle/>
        <a:p>
          <a:r>
            <a:rPr lang="de-DE" dirty="0">
              <a:solidFill>
                <a:srgbClr val="002060"/>
              </a:solidFill>
            </a:rPr>
            <a:t>Verhandlungs-raum</a:t>
          </a:r>
        </a:p>
      </dgm:t>
    </dgm:pt>
    <dgm:pt modelId="{B6CD8875-C9B3-6449-BDC6-08899242E9C5}" type="parTrans" cxnId="{AC8047A0-AAA0-A74F-97FB-7F6F195E31A0}">
      <dgm:prSet/>
      <dgm:spPr/>
      <dgm:t>
        <a:bodyPr/>
        <a:lstStyle/>
        <a:p>
          <a:endParaRPr lang="de-DE"/>
        </a:p>
      </dgm:t>
    </dgm:pt>
    <dgm:pt modelId="{F5DA2B87-F6F8-2C42-961B-6D12EF05ABCD}" type="sibTrans" cxnId="{AC8047A0-AAA0-A74F-97FB-7F6F195E31A0}">
      <dgm:prSet/>
      <dgm:spPr/>
      <dgm:t>
        <a:bodyPr/>
        <a:lstStyle/>
        <a:p>
          <a:endParaRPr lang="de-DE"/>
        </a:p>
      </dgm:t>
    </dgm:pt>
    <dgm:pt modelId="{1F331CB2-1E3F-EB4A-81C9-D7EED33A6DC8}">
      <dgm:prSet phldrT="[Text]" custScaleX="130435"/>
      <dgm:spPr/>
      <dgm:t>
        <a:bodyPr/>
        <a:lstStyle/>
        <a:p>
          <a:endParaRPr lang="de-DE"/>
        </a:p>
      </dgm:t>
    </dgm:pt>
    <dgm:pt modelId="{C9BBB26B-8D43-4A4F-9287-DFDE50CB0A18}" type="parTrans" cxnId="{1BF99984-0169-2843-96D0-1B395474FDF1}">
      <dgm:prSet/>
      <dgm:spPr/>
      <dgm:t>
        <a:bodyPr/>
        <a:lstStyle/>
        <a:p>
          <a:endParaRPr lang="de-DE"/>
        </a:p>
      </dgm:t>
    </dgm:pt>
    <dgm:pt modelId="{F96A4B21-7822-C449-AE2F-98B14F90126D}" type="sibTrans" cxnId="{1BF99984-0169-2843-96D0-1B395474FDF1}">
      <dgm:prSet/>
      <dgm:spPr/>
      <dgm:t>
        <a:bodyPr/>
        <a:lstStyle/>
        <a:p>
          <a:endParaRPr lang="de-DE"/>
        </a:p>
      </dgm:t>
    </dgm:pt>
    <dgm:pt modelId="{7F7014DE-C5D3-6D4E-A83E-B66176A7E468}" type="pres">
      <dgm:prSet presAssocID="{FD5D7D83-6972-6F4B-9356-B2CEBFAD701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de-DE"/>
        </a:p>
      </dgm:t>
    </dgm:pt>
    <dgm:pt modelId="{FAB0463C-F0F6-E24B-A251-A4F8914E3641}" type="pres">
      <dgm:prSet presAssocID="{7B4F446E-BF94-5842-9A9D-77E295756766}" presName="singleCycle" presStyleCnt="0"/>
      <dgm:spPr/>
    </dgm:pt>
    <dgm:pt modelId="{75281796-9D0C-074F-8E23-74131F272A0F}" type="pres">
      <dgm:prSet presAssocID="{7B4F446E-BF94-5842-9A9D-77E295756766}" presName="singleCenter" presStyleLbl="node1" presStyleIdx="0" presStyleCnt="8" custScaleX="147422">
        <dgm:presLayoutVars>
          <dgm:chMax val="7"/>
          <dgm:chPref val="7"/>
        </dgm:presLayoutVars>
      </dgm:prSet>
      <dgm:spPr/>
      <dgm:t>
        <a:bodyPr/>
        <a:lstStyle/>
        <a:p>
          <a:endParaRPr lang="de-DE"/>
        </a:p>
      </dgm:t>
    </dgm:pt>
    <dgm:pt modelId="{8F0EECF0-5B5C-6D47-9336-19E4E07E24CF}" type="pres">
      <dgm:prSet presAssocID="{2E0A55FA-92C6-ED4D-8EAF-F383599C32A8}" presName="Name56" presStyleLbl="parChTrans1D2" presStyleIdx="0" presStyleCnt="7"/>
      <dgm:spPr/>
      <dgm:t>
        <a:bodyPr/>
        <a:lstStyle/>
        <a:p>
          <a:endParaRPr lang="de-DE"/>
        </a:p>
      </dgm:t>
    </dgm:pt>
    <dgm:pt modelId="{926A17EA-A23C-0F44-903C-8D3D639C95FE}" type="pres">
      <dgm:prSet presAssocID="{F19AA46B-DF65-154E-AA72-73C39AA9D3D9}" presName="text0" presStyleLbl="node1" presStyleIdx="1" presStyleCnt="8" custScaleX="18499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E0D3E62-9B0A-2341-BA4A-893125EE3119}" type="pres">
      <dgm:prSet presAssocID="{3F8D57C9-838E-A94F-9CF5-B02FE187B757}" presName="Name56" presStyleLbl="parChTrans1D2" presStyleIdx="1" presStyleCnt="7"/>
      <dgm:spPr/>
      <dgm:t>
        <a:bodyPr/>
        <a:lstStyle/>
        <a:p>
          <a:endParaRPr lang="de-DE"/>
        </a:p>
      </dgm:t>
    </dgm:pt>
    <dgm:pt modelId="{FBD210E9-4F9F-FB4C-850E-98A73E6E5AAE}" type="pres">
      <dgm:prSet presAssocID="{141E2B56-BE4C-F74C-B9F6-846DFE1F2350}" presName="text0" presStyleLbl="node1" presStyleIdx="2" presStyleCnt="8" custScaleX="179457" custRadScaleRad="124528" custRadScaleInc="971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A4F666D-01F3-1147-B2D0-97CDF3C07B22}" type="pres">
      <dgm:prSet presAssocID="{0EC15D6C-8E1B-5645-9B47-7EFF2CD6AD20}" presName="Name56" presStyleLbl="parChTrans1D2" presStyleIdx="2" presStyleCnt="7"/>
      <dgm:spPr/>
      <dgm:t>
        <a:bodyPr/>
        <a:lstStyle/>
        <a:p>
          <a:endParaRPr lang="de-DE"/>
        </a:p>
      </dgm:t>
    </dgm:pt>
    <dgm:pt modelId="{C9E26B02-930F-3D43-BC74-475A8070E5FC}" type="pres">
      <dgm:prSet presAssocID="{92D791D2-715F-E54D-8C18-09607285C7B1}" presName="text0" presStyleLbl="node1" presStyleIdx="3" presStyleCnt="8" custScaleX="283008" custRadScaleRad="135752" custRadScaleInc="-2076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9149594-6253-9447-A018-A60182AF8858}" type="pres">
      <dgm:prSet presAssocID="{28747EE7-FF28-C947-B344-56DD7725D3FC}" presName="Name56" presStyleLbl="parChTrans1D2" presStyleIdx="3" presStyleCnt="7"/>
      <dgm:spPr/>
      <dgm:t>
        <a:bodyPr/>
        <a:lstStyle/>
        <a:p>
          <a:endParaRPr lang="de-DE"/>
        </a:p>
      </dgm:t>
    </dgm:pt>
    <dgm:pt modelId="{604E8CA6-DBCA-D549-9A98-8E92989DBFB5}" type="pres">
      <dgm:prSet presAssocID="{93AD9863-E7D8-BA4E-8F3B-99FF619D4264}" presName="text0" presStyleLbl="node1" presStyleIdx="4" presStyleCnt="8" custScaleX="206531" custRadScaleRad="103958" custRadScaleInc="-1178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AF0E8B5-7434-AF48-ABC9-08644342EC0E}" type="pres">
      <dgm:prSet presAssocID="{9E264A6C-920F-CF49-92C3-70F163320DEA}" presName="Name56" presStyleLbl="parChTrans1D2" presStyleIdx="4" presStyleCnt="7"/>
      <dgm:spPr/>
      <dgm:t>
        <a:bodyPr/>
        <a:lstStyle/>
        <a:p>
          <a:endParaRPr lang="de-DE"/>
        </a:p>
      </dgm:t>
    </dgm:pt>
    <dgm:pt modelId="{C178A440-BD49-9443-B108-5C6F6547E795}" type="pres">
      <dgm:prSet presAssocID="{E141D02E-CA3A-E54B-8835-24CA3B32A73C}" presName="text0" presStyleLbl="node1" presStyleIdx="5" presStyleCnt="8" custScaleX="13774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DDE24D8-F8F1-3F47-A905-92E2EE1F062B}" type="pres">
      <dgm:prSet presAssocID="{7A9BFBC4-B779-494D-A932-2AAD150215CC}" presName="Name56" presStyleLbl="parChTrans1D2" presStyleIdx="5" presStyleCnt="7"/>
      <dgm:spPr/>
      <dgm:t>
        <a:bodyPr/>
        <a:lstStyle/>
        <a:p>
          <a:endParaRPr lang="de-DE"/>
        </a:p>
      </dgm:t>
    </dgm:pt>
    <dgm:pt modelId="{8351C9FF-1B2B-664D-ADE5-0C195EBB5EA7}" type="pres">
      <dgm:prSet presAssocID="{96085995-E791-474A-BA97-C4749EF96751}" presName="text0" presStyleLbl="node1" presStyleIdx="6" presStyleCnt="8" custScaleX="252022" custRadScaleRad="131464" custRadScaleInc="98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37DFE9D-C642-FF4B-A53D-3312805563A3}" type="pres">
      <dgm:prSet presAssocID="{B6CD8875-C9B3-6449-BDC6-08899242E9C5}" presName="Name56" presStyleLbl="parChTrans1D2" presStyleIdx="6" presStyleCnt="7"/>
      <dgm:spPr/>
      <dgm:t>
        <a:bodyPr/>
        <a:lstStyle/>
        <a:p>
          <a:endParaRPr lang="de-DE"/>
        </a:p>
      </dgm:t>
    </dgm:pt>
    <dgm:pt modelId="{89E98AC5-ADF8-A24A-93F2-294E87BE47DC}" type="pres">
      <dgm:prSet presAssocID="{A9F5B4E5-0C0F-1944-9301-78A71B43A607}" presName="text0" presStyleLbl="node1" presStyleIdx="7" presStyleCnt="8" custScaleX="239600" custRadScaleRad="139807" custRadScaleInc="-4038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92B1CF40-D240-144F-A6DB-F7EF6D488697}" type="presOf" srcId="{F19AA46B-DF65-154E-AA72-73C39AA9D3D9}" destId="{926A17EA-A23C-0F44-903C-8D3D639C95FE}" srcOrd="0" destOrd="0" presId="urn:microsoft.com/office/officeart/2008/layout/RadialCluster"/>
    <dgm:cxn modelId="{4774D3EC-6B7B-B445-94E9-8081DA26C189}" srcId="{7B4F446E-BF94-5842-9A9D-77E295756766}" destId="{92D791D2-715F-E54D-8C18-09607285C7B1}" srcOrd="2" destOrd="0" parTransId="{0EC15D6C-8E1B-5645-9B47-7EFF2CD6AD20}" sibTransId="{3D8C1619-755C-FF43-BC9B-2CDBDCAE5230}"/>
    <dgm:cxn modelId="{1BF99984-0169-2843-96D0-1B395474FDF1}" srcId="{FD5D7D83-6972-6F4B-9356-B2CEBFAD7019}" destId="{1F331CB2-1E3F-EB4A-81C9-D7EED33A6DC8}" srcOrd="1" destOrd="0" parTransId="{C9BBB26B-8D43-4A4F-9287-DFDE50CB0A18}" sibTransId="{F96A4B21-7822-C449-AE2F-98B14F90126D}"/>
    <dgm:cxn modelId="{AC8047A0-AAA0-A74F-97FB-7F6F195E31A0}" srcId="{7B4F446E-BF94-5842-9A9D-77E295756766}" destId="{A9F5B4E5-0C0F-1944-9301-78A71B43A607}" srcOrd="6" destOrd="0" parTransId="{B6CD8875-C9B3-6449-BDC6-08899242E9C5}" sibTransId="{F5DA2B87-F6F8-2C42-961B-6D12EF05ABCD}"/>
    <dgm:cxn modelId="{28D1B4BF-7164-0D4E-ADA8-81D4C55F9087}" srcId="{7B4F446E-BF94-5842-9A9D-77E295756766}" destId="{E141D02E-CA3A-E54B-8835-24CA3B32A73C}" srcOrd="4" destOrd="0" parTransId="{9E264A6C-920F-CF49-92C3-70F163320DEA}" sibTransId="{388FBEA9-0149-5A40-B32C-56E3C1B11B97}"/>
    <dgm:cxn modelId="{B841E06C-5483-624D-A56F-61108EF46AC3}" srcId="{7B4F446E-BF94-5842-9A9D-77E295756766}" destId="{F19AA46B-DF65-154E-AA72-73C39AA9D3D9}" srcOrd="0" destOrd="0" parTransId="{2E0A55FA-92C6-ED4D-8EAF-F383599C32A8}" sibTransId="{95562F64-9306-FF45-8654-27A77BC998BD}"/>
    <dgm:cxn modelId="{CCDF7DB0-7D2D-504F-B6DE-3D7ACD40A555}" type="presOf" srcId="{141E2B56-BE4C-F74C-B9F6-846DFE1F2350}" destId="{FBD210E9-4F9F-FB4C-850E-98A73E6E5AAE}" srcOrd="0" destOrd="0" presId="urn:microsoft.com/office/officeart/2008/layout/RadialCluster"/>
    <dgm:cxn modelId="{967B6DB5-C063-AB4A-9A5E-71F572DBD3ED}" type="presOf" srcId="{B6CD8875-C9B3-6449-BDC6-08899242E9C5}" destId="{437DFE9D-C642-FF4B-A53D-3312805563A3}" srcOrd="0" destOrd="0" presId="urn:microsoft.com/office/officeart/2008/layout/RadialCluster"/>
    <dgm:cxn modelId="{C7FC5D82-0FF7-DC4D-A072-0F7412143234}" type="presOf" srcId="{96085995-E791-474A-BA97-C4749EF96751}" destId="{8351C9FF-1B2B-664D-ADE5-0C195EBB5EA7}" srcOrd="0" destOrd="0" presId="urn:microsoft.com/office/officeart/2008/layout/RadialCluster"/>
    <dgm:cxn modelId="{4E6C2417-EE98-334A-8715-9E08046EA305}" srcId="{7B4F446E-BF94-5842-9A9D-77E295756766}" destId="{141E2B56-BE4C-F74C-B9F6-846DFE1F2350}" srcOrd="1" destOrd="0" parTransId="{3F8D57C9-838E-A94F-9CF5-B02FE187B757}" sibTransId="{2C6EF229-F37E-FD48-ADB1-F017D32D4E40}"/>
    <dgm:cxn modelId="{214D76C5-8DF3-DF4F-9E7B-A451820D349D}" type="presOf" srcId="{7B4F446E-BF94-5842-9A9D-77E295756766}" destId="{75281796-9D0C-074F-8E23-74131F272A0F}" srcOrd="0" destOrd="0" presId="urn:microsoft.com/office/officeart/2008/layout/RadialCluster"/>
    <dgm:cxn modelId="{99F750B8-1D0C-E146-B1B2-7EC9F8CB7C9D}" srcId="{FD5D7D83-6972-6F4B-9356-B2CEBFAD7019}" destId="{7B4F446E-BF94-5842-9A9D-77E295756766}" srcOrd="0" destOrd="0" parTransId="{52B0CC71-078A-9D43-AE49-B333C3C5B550}" sibTransId="{9E50A8D1-31BE-7742-8781-117977378895}"/>
    <dgm:cxn modelId="{9ADA63B2-2BD5-A141-88A1-8743EB1BFA04}" type="presOf" srcId="{FD5D7D83-6972-6F4B-9356-B2CEBFAD7019}" destId="{7F7014DE-C5D3-6D4E-A83E-B66176A7E468}" srcOrd="0" destOrd="0" presId="urn:microsoft.com/office/officeart/2008/layout/RadialCluster"/>
    <dgm:cxn modelId="{3FDE656E-AB74-3047-96CD-24005DED4AE6}" type="presOf" srcId="{28747EE7-FF28-C947-B344-56DD7725D3FC}" destId="{29149594-6253-9447-A018-A60182AF8858}" srcOrd="0" destOrd="0" presId="urn:microsoft.com/office/officeart/2008/layout/RadialCluster"/>
    <dgm:cxn modelId="{85307476-5F95-6C4C-A22E-CA9FA28A3C56}" type="presOf" srcId="{92D791D2-715F-E54D-8C18-09607285C7B1}" destId="{C9E26B02-930F-3D43-BC74-475A8070E5FC}" srcOrd="0" destOrd="0" presId="urn:microsoft.com/office/officeart/2008/layout/RadialCluster"/>
    <dgm:cxn modelId="{085C4871-6AC0-8845-B97E-7A0E86B198C9}" type="presOf" srcId="{3F8D57C9-838E-A94F-9CF5-B02FE187B757}" destId="{4E0D3E62-9B0A-2341-BA4A-893125EE3119}" srcOrd="0" destOrd="0" presId="urn:microsoft.com/office/officeart/2008/layout/RadialCluster"/>
    <dgm:cxn modelId="{C3EB10C6-CE9C-9C43-A7A9-320D8E07304F}" type="presOf" srcId="{9E264A6C-920F-CF49-92C3-70F163320DEA}" destId="{CAF0E8B5-7434-AF48-ABC9-08644342EC0E}" srcOrd="0" destOrd="0" presId="urn:microsoft.com/office/officeart/2008/layout/RadialCluster"/>
    <dgm:cxn modelId="{247B9F40-1D4C-444B-ABB1-61CD2D6B4DDD}" type="presOf" srcId="{2E0A55FA-92C6-ED4D-8EAF-F383599C32A8}" destId="{8F0EECF0-5B5C-6D47-9336-19E4E07E24CF}" srcOrd="0" destOrd="0" presId="urn:microsoft.com/office/officeart/2008/layout/RadialCluster"/>
    <dgm:cxn modelId="{CD994317-758C-7949-B8D8-82DA64F3318D}" type="presOf" srcId="{7A9BFBC4-B779-494D-A932-2AAD150215CC}" destId="{DDDE24D8-F8F1-3F47-A905-92E2EE1F062B}" srcOrd="0" destOrd="0" presId="urn:microsoft.com/office/officeart/2008/layout/RadialCluster"/>
    <dgm:cxn modelId="{30F86C35-DF4E-904F-9023-560600480BEB}" type="presOf" srcId="{0EC15D6C-8E1B-5645-9B47-7EFF2CD6AD20}" destId="{5A4F666D-01F3-1147-B2D0-97CDF3C07B22}" srcOrd="0" destOrd="0" presId="urn:microsoft.com/office/officeart/2008/layout/RadialCluster"/>
    <dgm:cxn modelId="{A799E8AF-2BD0-0D46-BF67-81850B4B66A6}" type="presOf" srcId="{93AD9863-E7D8-BA4E-8F3B-99FF619D4264}" destId="{604E8CA6-DBCA-D549-9A98-8E92989DBFB5}" srcOrd="0" destOrd="0" presId="urn:microsoft.com/office/officeart/2008/layout/RadialCluster"/>
    <dgm:cxn modelId="{1F57B486-EDF7-F040-ADCD-02F063B157D8}" type="presOf" srcId="{A9F5B4E5-0C0F-1944-9301-78A71B43A607}" destId="{89E98AC5-ADF8-A24A-93F2-294E87BE47DC}" srcOrd="0" destOrd="0" presId="urn:microsoft.com/office/officeart/2008/layout/RadialCluster"/>
    <dgm:cxn modelId="{8BD9AB2C-AA60-114F-AAE6-B2E49BA45353}" srcId="{7B4F446E-BF94-5842-9A9D-77E295756766}" destId="{93AD9863-E7D8-BA4E-8F3B-99FF619D4264}" srcOrd="3" destOrd="0" parTransId="{28747EE7-FF28-C947-B344-56DD7725D3FC}" sibTransId="{D8BCD1F6-009E-254E-8D71-066F21FD97FD}"/>
    <dgm:cxn modelId="{D51BCFAD-0151-D843-BA8D-93C6059BD5F3}" type="presOf" srcId="{E141D02E-CA3A-E54B-8835-24CA3B32A73C}" destId="{C178A440-BD49-9443-B108-5C6F6547E795}" srcOrd="0" destOrd="0" presId="urn:microsoft.com/office/officeart/2008/layout/RadialCluster"/>
    <dgm:cxn modelId="{5A5DEB0E-E742-9046-BDB6-D9D11F5D5410}" srcId="{7B4F446E-BF94-5842-9A9D-77E295756766}" destId="{96085995-E791-474A-BA97-C4749EF96751}" srcOrd="5" destOrd="0" parTransId="{7A9BFBC4-B779-494D-A932-2AAD150215CC}" sibTransId="{C9B867A5-3B65-9047-BA51-C379AECED661}"/>
    <dgm:cxn modelId="{7A285955-CF36-0249-BEA6-2134190F960E}" type="presParOf" srcId="{7F7014DE-C5D3-6D4E-A83E-B66176A7E468}" destId="{FAB0463C-F0F6-E24B-A251-A4F8914E3641}" srcOrd="0" destOrd="0" presId="urn:microsoft.com/office/officeart/2008/layout/RadialCluster"/>
    <dgm:cxn modelId="{8E510358-9389-C946-8531-BF24A9B2AA0C}" type="presParOf" srcId="{FAB0463C-F0F6-E24B-A251-A4F8914E3641}" destId="{75281796-9D0C-074F-8E23-74131F272A0F}" srcOrd="0" destOrd="0" presId="urn:microsoft.com/office/officeart/2008/layout/RadialCluster"/>
    <dgm:cxn modelId="{42492D1F-C038-AA4B-8465-6AD3B812FF22}" type="presParOf" srcId="{FAB0463C-F0F6-E24B-A251-A4F8914E3641}" destId="{8F0EECF0-5B5C-6D47-9336-19E4E07E24CF}" srcOrd="1" destOrd="0" presId="urn:microsoft.com/office/officeart/2008/layout/RadialCluster"/>
    <dgm:cxn modelId="{13FD9D3E-7415-3E45-A445-C1F38DF7F893}" type="presParOf" srcId="{FAB0463C-F0F6-E24B-A251-A4F8914E3641}" destId="{926A17EA-A23C-0F44-903C-8D3D639C95FE}" srcOrd="2" destOrd="0" presId="urn:microsoft.com/office/officeart/2008/layout/RadialCluster"/>
    <dgm:cxn modelId="{D5108C2F-93BB-9C4D-91C8-F3D98110FC03}" type="presParOf" srcId="{FAB0463C-F0F6-E24B-A251-A4F8914E3641}" destId="{4E0D3E62-9B0A-2341-BA4A-893125EE3119}" srcOrd="3" destOrd="0" presId="urn:microsoft.com/office/officeart/2008/layout/RadialCluster"/>
    <dgm:cxn modelId="{9E062FE7-E6B7-F948-9A10-46D355CA1AED}" type="presParOf" srcId="{FAB0463C-F0F6-E24B-A251-A4F8914E3641}" destId="{FBD210E9-4F9F-FB4C-850E-98A73E6E5AAE}" srcOrd="4" destOrd="0" presId="urn:microsoft.com/office/officeart/2008/layout/RadialCluster"/>
    <dgm:cxn modelId="{97CDA865-B2D2-574F-B0C3-1DF76FEADD1A}" type="presParOf" srcId="{FAB0463C-F0F6-E24B-A251-A4F8914E3641}" destId="{5A4F666D-01F3-1147-B2D0-97CDF3C07B22}" srcOrd="5" destOrd="0" presId="urn:microsoft.com/office/officeart/2008/layout/RadialCluster"/>
    <dgm:cxn modelId="{723D4E87-A9A5-254B-965E-CC1019360212}" type="presParOf" srcId="{FAB0463C-F0F6-E24B-A251-A4F8914E3641}" destId="{C9E26B02-930F-3D43-BC74-475A8070E5FC}" srcOrd="6" destOrd="0" presId="urn:microsoft.com/office/officeart/2008/layout/RadialCluster"/>
    <dgm:cxn modelId="{2357B404-F622-EF45-A8EE-07A738B5F11F}" type="presParOf" srcId="{FAB0463C-F0F6-E24B-A251-A4F8914E3641}" destId="{29149594-6253-9447-A018-A60182AF8858}" srcOrd="7" destOrd="0" presId="urn:microsoft.com/office/officeart/2008/layout/RadialCluster"/>
    <dgm:cxn modelId="{0E360745-9812-2D4E-A64F-5CE27C8A94DA}" type="presParOf" srcId="{FAB0463C-F0F6-E24B-A251-A4F8914E3641}" destId="{604E8CA6-DBCA-D549-9A98-8E92989DBFB5}" srcOrd="8" destOrd="0" presId="urn:microsoft.com/office/officeart/2008/layout/RadialCluster"/>
    <dgm:cxn modelId="{7CB6DC46-75AE-6E44-BA1E-F93D337E258E}" type="presParOf" srcId="{FAB0463C-F0F6-E24B-A251-A4F8914E3641}" destId="{CAF0E8B5-7434-AF48-ABC9-08644342EC0E}" srcOrd="9" destOrd="0" presId="urn:microsoft.com/office/officeart/2008/layout/RadialCluster"/>
    <dgm:cxn modelId="{2A678D0A-49E7-9A4A-B418-8D4135B656BE}" type="presParOf" srcId="{FAB0463C-F0F6-E24B-A251-A4F8914E3641}" destId="{C178A440-BD49-9443-B108-5C6F6547E795}" srcOrd="10" destOrd="0" presId="urn:microsoft.com/office/officeart/2008/layout/RadialCluster"/>
    <dgm:cxn modelId="{C6BE8F1B-34F2-4445-88F7-606DCC8863EE}" type="presParOf" srcId="{FAB0463C-F0F6-E24B-A251-A4F8914E3641}" destId="{DDDE24D8-F8F1-3F47-A905-92E2EE1F062B}" srcOrd="11" destOrd="0" presId="urn:microsoft.com/office/officeart/2008/layout/RadialCluster"/>
    <dgm:cxn modelId="{AAD72E3B-304B-6345-9F4B-65EB00A6C710}" type="presParOf" srcId="{FAB0463C-F0F6-E24B-A251-A4F8914E3641}" destId="{8351C9FF-1B2B-664D-ADE5-0C195EBB5EA7}" srcOrd="12" destOrd="0" presId="urn:microsoft.com/office/officeart/2008/layout/RadialCluster"/>
    <dgm:cxn modelId="{6ABA305A-207B-B842-BD5D-B2BE2F4B8BEC}" type="presParOf" srcId="{FAB0463C-F0F6-E24B-A251-A4F8914E3641}" destId="{437DFE9D-C642-FF4B-A53D-3312805563A3}" srcOrd="13" destOrd="0" presId="urn:microsoft.com/office/officeart/2008/layout/RadialCluster"/>
    <dgm:cxn modelId="{679E288D-6911-F845-888E-19A2B64C32E7}" type="presParOf" srcId="{FAB0463C-F0F6-E24B-A251-A4F8914E3641}" destId="{89E98AC5-ADF8-A24A-93F2-294E87BE47DC}" srcOrd="14" destOrd="0" presId="urn:microsoft.com/office/officeart/2008/layout/RadialCluster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EDA77-EBE0-9D43-803E-B002CF4F2AEB}">
      <dsp:nvSpPr>
        <dsp:cNvPr id="0" name=""/>
        <dsp:cNvSpPr/>
      </dsp:nvSpPr>
      <dsp:spPr>
        <a:xfrm>
          <a:off x="0" y="4993"/>
          <a:ext cx="4848200" cy="303012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4CD4B7-B04E-C747-A9C1-595D4724EAF6}">
      <dsp:nvSpPr>
        <dsp:cNvPr id="0" name=""/>
        <dsp:cNvSpPr/>
      </dsp:nvSpPr>
      <dsp:spPr>
        <a:xfrm>
          <a:off x="615721" y="2096385"/>
          <a:ext cx="126053" cy="1260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D136E3-E671-E54B-9BEE-6FAFB79E7AB6}">
      <dsp:nvSpPr>
        <dsp:cNvPr id="0" name=""/>
        <dsp:cNvSpPr/>
      </dsp:nvSpPr>
      <dsp:spPr>
        <a:xfrm>
          <a:off x="678748" y="2159412"/>
          <a:ext cx="1129630" cy="875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793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900" kern="1200" dirty="0"/>
            <a:t>schwach dominant</a:t>
          </a:r>
        </a:p>
      </dsp:txBody>
      <dsp:txXfrm>
        <a:off x="678748" y="2159412"/>
        <a:ext cx="1129630" cy="875706"/>
      </dsp:txXfrm>
    </dsp:sp>
    <dsp:sp modelId="{83D777C9-67BC-7240-B2CE-804BF418745B}">
      <dsp:nvSpPr>
        <dsp:cNvPr id="0" name=""/>
        <dsp:cNvSpPr/>
      </dsp:nvSpPr>
      <dsp:spPr>
        <a:xfrm>
          <a:off x="1728383" y="1272797"/>
          <a:ext cx="227865" cy="2278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D90D18-8DBC-1947-8141-5D586C4CB7E1}">
      <dsp:nvSpPr>
        <dsp:cNvPr id="0" name=""/>
        <dsp:cNvSpPr/>
      </dsp:nvSpPr>
      <dsp:spPr>
        <a:xfrm>
          <a:off x="1842316" y="1386730"/>
          <a:ext cx="1163568" cy="1648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741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900" kern="1200" dirty="0"/>
            <a:t>dominant</a:t>
          </a:r>
        </a:p>
      </dsp:txBody>
      <dsp:txXfrm>
        <a:off x="1842316" y="1386730"/>
        <a:ext cx="1163568" cy="1648388"/>
      </dsp:txXfrm>
    </dsp:sp>
    <dsp:sp modelId="{866633DC-98C5-C041-9347-9110619B9A46}">
      <dsp:nvSpPr>
        <dsp:cNvPr id="0" name=""/>
        <dsp:cNvSpPr/>
      </dsp:nvSpPr>
      <dsp:spPr>
        <a:xfrm>
          <a:off x="3066486" y="771615"/>
          <a:ext cx="315133" cy="315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2B100-0E8D-5C48-A829-87DCF5C14418}">
      <dsp:nvSpPr>
        <dsp:cNvPr id="0" name=""/>
        <dsp:cNvSpPr/>
      </dsp:nvSpPr>
      <dsp:spPr>
        <a:xfrm>
          <a:off x="3224053" y="929181"/>
          <a:ext cx="1163568" cy="2105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982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900" kern="1200" dirty="0"/>
            <a:t>stark dominant</a:t>
          </a:r>
        </a:p>
      </dsp:txBody>
      <dsp:txXfrm>
        <a:off x="3224053" y="929181"/>
        <a:ext cx="1163568" cy="21059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F19A71-80A7-2240-A9FC-B13B0ECD5DF3}">
      <dsp:nvSpPr>
        <dsp:cNvPr id="0" name=""/>
        <dsp:cNvSpPr/>
      </dsp:nvSpPr>
      <dsp:spPr>
        <a:xfrm>
          <a:off x="627674" y="15409"/>
          <a:ext cx="4793282" cy="47932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800" kern="1200" dirty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800" kern="120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6500" kern="1200" dirty="0"/>
        </a:p>
      </dsp:txBody>
      <dsp:txXfrm>
        <a:off x="1297006" y="580640"/>
        <a:ext cx="2763694" cy="3662820"/>
      </dsp:txXfrm>
    </dsp:sp>
    <dsp:sp modelId="{251F1596-EB65-1B41-997D-31D7932EA1F1}">
      <dsp:nvSpPr>
        <dsp:cNvPr id="0" name=""/>
        <dsp:cNvSpPr/>
      </dsp:nvSpPr>
      <dsp:spPr>
        <a:xfrm>
          <a:off x="2221348" y="26218"/>
          <a:ext cx="4793282" cy="47932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800" kern="1200" dirty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6300" kern="1200" dirty="0"/>
        </a:p>
      </dsp:txBody>
      <dsp:txXfrm>
        <a:off x="3581604" y="591449"/>
        <a:ext cx="2763694" cy="36628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281796-9D0C-074F-8E23-74131F272A0F}">
      <dsp:nvSpPr>
        <dsp:cNvPr id="0" name=""/>
        <dsp:cNvSpPr/>
      </dsp:nvSpPr>
      <dsp:spPr>
        <a:xfrm>
          <a:off x="2782451" y="1786453"/>
          <a:ext cx="2133728" cy="1447360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800" kern="1200" dirty="0">
              <a:solidFill>
                <a:srgbClr val="002060"/>
              </a:solidFill>
            </a:rPr>
            <a:t>öffentlicher Raum</a:t>
          </a:r>
        </a:p>
      </dsp:txBody>
      <dsp:txXfrm>
        <a:off x="2853105" y="1857107"/>
        <a:ext cx="1992420" cy="1306052"/>
      </dsp:txXfrm>
    </dsp:sp>
    <dsp:sp modelId="{8F0EECF0-5B5C-6D47-9336-19E4E07E24CF}">
      <dsp:nvSpPr>
        <dsp:cNvPr id="0" name=""/>
        <dsp:cNvSpPr/>
      </dsp:nvSpPr>
      <dsp:spPr>
        <a:xfrm rot="16200000">
          <a:off x="3465359" y="1402497"/>
          <a:ext cx="76791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6791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6A17EA-A23C-0F44-903C-8D3D639C95FE}">
      <dsp:nvSpPr>
        <dsp:cNvPr id="0" name=""/>
        <dsp:cNvSpPr/>
      </dsp:nvSpPr>
      <dsp:spPr>
        <a:xfrm>
          <a:off x="2952328" y="48809"/>
          <a:ext cx="1793974" cy="969731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kern="1200" dirty="0">
              <a:solidFill>
                <a:srgbClr val="002060"/>
              </a:solidFill>
            </a:rPr>
            <a:t>Verkehrs-raum</a:t>
          </a:r>
        </a:p>
      </dsp:txBody>
      <dsp:txXfrm>
        <a:off x="2999666" y="96147"/>
        <a:ext cx="1699298" cy="875055"/>
      </dsp:txXfrm>
    </dsp:sp>
    <dsp:sp modelId="{4E0D3E62-9B0A-2341-BA4A-893125EE3119}">
      <dsp:nvSpPr>
        <dsp:cNvPr id="0" name=""/>
        <dsp:cNvSpPr/>
      </dsp:nvSpPr>
      <dsp:spPr>
        <a:xfrm rot="19435649">
          <a:off x="4803548" y="1666125"/>
          <a:ext cx="40871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8715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D210E9-4F9F-FB4C-850E-98A73E6E5AAE}">
      <dsp:nvSpPr>
        <dsp:cNvPr id="0" name=""/>
        <dsp:cNvSpPr/>
      </dsp:nvSpPr>
      <dsp:spPr>
        <a:xfrm>
          <a:off x="4968545" y="576066"/>
          <a:ext cx="1740251" cy="969731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kern="1200" dirty="0">
              <a:solidFill>
                <a:srgbClr val="002060"/>
              </a:solidFill>
            </a:rPr>
            <a:t>Konsum-raum</a:t>
          </a:r>
        </a:p>
      </dsp:txBody>
      <dsp:txXfrm>
        <a:off x="5015883" y="623404"/>
        <a:ext cx="1645575" cy="875055"/>
      </dsp:txXfrm>
    </dsp:sp>
    <dsp:sp modelId="{5A4F666D-01F3-1147-B2D0-97CDF3C07B22}">
      <dsp:nvSpPr>
        <dsp:cNvPr id="0" name=""/>
        <dsp:cNvSpPr/>
      </dsp:nvSpPr>
      <dsp:spPr>
        <a:xfrm rot="456552">
          <a:off x="4915343" y="2665233"/>
          <a:ext cx="18994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9946" y="0"/>
              </a:lnTo>
            </a:path>
          </a:pathLst>
        </a:cu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E26B02-930F-3D43-BC74-475A8070E5FC}">
      <dsp:nvSpPr>
        <dsp:cNvPr id="0" name=""/>
        <dsp:cNvSpPr/>
      </dsp:nvSpPr>
      <dsp:spPr>
        <a:xfrm>
          <a:off x="5104453" y="2376259"/>
          <a:ext cx="2744418" cy="969731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kern="1200" dirty="0">
              <a:solidFill>
                <a:srgbClr val="002060"/>
              </a:solidFill>
            </a:rPr>
            <a:t>Kommunikations-raum</a:t>
          </a:r>
        </a:p>
      </dsp:txBody>
      <dsp:txXfrm>
        <a:off x="5151791" y="2423597"/>
        <a:ext cx="2649742" cy="875055"/>
      </dsp:txXfrm>
    </dsp:sp>
    <dsp:sp modelId="{29149594-6253-9447-A018-A60182AF8858}">
      <dsp:nvSpPr>
        <dsp:cNvPr id="0" name=""/>
        <dsp:cNvSpPr/>
      </dsp:nvSpPr>
      <dsp:spPr>
        <a:xfrm rot="3675271">
          <a:off x="4070746" y="3530278"/>
          <a:ext cx="67627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6270" y="0"/>
              </a:lnTo>
            </a:path>
          </a:pathLst>
        </a:cu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4E8CA6-DBCA-D549-9A98-8E92989DBFB5}">
      <dsp:nvSpPr>
        <dsp:cNvPr id="0" name=""/>
        <dsp:cNvSpPr/>
      </dsp:nvSpPr>
      <dsp:spPr>
        <a:xfrm>
          <a:off x="3836056" y="3826743"/>
          <a:ext cx="2002796" cy="969731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kern="1200" dirty="0">
              <a:solidFill>
                <a:srgbClr val="002060"/>
              </a:solidFill>
            </a:rPr>
            <a:t>Erholungs-raum</a:t>
          </a:r>
        </a:p>
      </dsp:txBody>
      <dsp:txXfrm>
        <a:off x="3883394" y="3874081"/>
        <a:ext cx="1908120" cy="875055"/>
      </dsp:txXfrm>
    </dsp:sp>
    <dsp:sp modelId="{CAF0E8B5-7434-AF48-ABC9-08644342EC0E}">
      <dsp:nvSpPr>
        <dsp:cNvPr id="0" name=""/>
        <dsp:cNvSpPr/>
      </dsp:nvSpPr>
      <dsp:spPr>
        <a:xfrm rot="6942857">
          <a:off x="3045499" y="3519904"/>
          <a:ext cx="6350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3507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78A440-BD49-9443-B108-5C6F6547E795}">
      <dsp:nvSpPr>
        <dsp:cNvPr id="0" name=""/>
        <dsp:cNvSpPr/>
      </dsp:nvSpPr>
      <dsp:spPr>
        <a:xfrm>
          <a:off x="2323894" y="3805994"/>
          <a:ext cx="1335737" cy="969731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kern="1200" dirty="0">
              <a:solidFill>
                <a:srgbClr val="002060"/>
              </a:solidFill>
            </a:rPr>
            <a:t>Kultur-raum</a:t>
          </a:r>
        </a:p>
      </dsp:txBody>
      <dsp:txXfrm>
        <a:off x="2371232" y="3853332"/>
        <a:ext cx="1241061" cy="875055"/>
      </dsp:txXfrm>
    </dsp:sp>
    <dsp:sp modelId="{DDDE24D8-F8F1-3F47-A905-92E2EE1F062B}">
      <dsp:nvSpPr>
        <dsp:cNvPr id="0" name=""/>
        <dsp:cNvSpPr/>
      </dsp:nvSpPr>
      <dsp:spPr>
        <a:xfrm rot="10043707">
          <a:off x="2532529" y="2776303"/>
          <a:ext cx="25297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297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51C9FF-1B2B-664D-ADE5-0C195EBB5EA7}">
      <dsp:nvSpPr>
        <dsp:cNvPr id="0" name=""/>
        <dsp:cNvSpPr/>
      </dsp:nvSpPr>
      <dsp:spPr>
        <a:xfrm>
          <a:off x="91641" y="2592292"/>
          <a:ext cx="2443937" cy="969731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kern="1200" dirty="0">
              <a:solidFill>
                <a:srgbClr val="002060"/>
              </a:solidFill>
            </a:rPr>
            <a:t>Versammlungs-raum</a:t>
          </a:r>
        </a:p>
      </dsp:txBody>
      <dsp:txXfrm>
        <a:off x="138979" y="2639630"/>
        <a:ext cx="2349261" cy="875055"/>
      </dsp:txXfrm>
    </dsp:sp>
    <dsp:sp modelId="{437DFE9D-C642-FF4B-A53D-3312805563A3}">
      <dsp:nvSpPr>
        <dsp:cNvPr id="0" name=""/>
        <dsp:cNvSpPr/>
      </dsp:nvSpPr>
      <dsp:spPr>
        <a:xfrm rot="12491187">
          <a:off x="2287344" y="1814110"/>
          <a:ext cx="5263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631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E98AC5-ADF8-A24A-93F2-294E87BE47DC}">
      <dsp:nvSpPr>
        <dsp:cNvPr id="0" name=""/>
        <dsp:cNvSpPr/>
      </dsp:nvSpPr>
      <dsp:spPr>
        <a:xfrm>
          <a:off x="252027" y="720078"/>
          <a:ext cx="2323477" cy="969731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kern="1200" dirty="0">
              <a:solidFill>
                <a:srgbClr val="002060"/>
              </a:solidFill>
            </a:rPr>
            <a:t>Verhandlungs-raum</a:t>
          </a:r>
        </a:p>
      </dsp:txBody>
      <dsp:txXfrm>
        <a:off x="299365" y="767416"/>
        <a:ext cx="2228801" cy="875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856C49-3A8A-43BF-9048-876BCAFE6B59}" type="datetimeFigureOut">
              <a:rPr lang="de-DE" smtClean="0"/>
              <a:t>27.07.2021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9913A1-7E1E-4A26-BF7B-69659F68ED7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1473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E1403-29D9-4D0A-85D1-1ACC1F94C749}" type="datetimeFigureOut">
              <a:rPr lang="de-DE" smtClean="0"/>
              <a:t>27.07.2021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7DAEE-F793-4140-BA17-176C19B4A16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623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DAEE-F793-4140-BA17-176C19B4A16C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6583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DAEE-F793-4140-BA17-176C19B4A16C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1979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DAEE-F793-4140-BA17-176C19B4A16C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2422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DAEE-F793-4140-BA17-176C19B4A16C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4917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DAEE-F793-4140-BA17-176C19B4A16C}" type="slidenum">
              <a:rPr lang="de-DE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4909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DAEE-F793-4140-BA17-176C19B4A16C}" type="slidenum">
              <a:rPr lang="de-DE" smtClean="0"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4309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DAEE-F793-4140-BA17-176C19B4A16C}" type="slidenum">
              <a:rPr lang="de-DE" smtClean="0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69172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DAEE-F793-4140-BA17-176C19B4A16C}" type="slidenum">
              <a:rPr lang="de-DE" smtClean="0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30352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DAEE-F793-4140-BA17-176C19B4A16C}" type="slidenum">
              <a:rPr lang="de-DE" smtClean="0"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9004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DAEE-F793-4140-BA17-176C19B4A16C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9204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DAEE-F793-4140-BA17-176C19B4A16C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6748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DAEE-F793-4140-BA17-176C19B4A16C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5634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DAEE-F793-4140-BA17-176C19B4A16C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0557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DAEE-F793-4140-BA17-176C19B4A16C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5281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DAEE-F793-4140-BA17-176C19B4A16C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9312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DAEE-F793-4140-BA17-176C19B4A16C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9541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DAEE-F793-4140-BA17-176C19B4A16C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8362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1" descr="Hintergrund_Titel_ppt_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7788"/>
            <a:ext cx="9215438" cy="69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62" descr="D:\Eigene Dateien\Logos\LISUMLISUM\NEUNEUNEU\nur Logo\LOGO original Kopie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438" y="6024563"/>
            <a:ext cx="147637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3" descr="Logos_Brandenbg_Berlin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1788" y="260350"/>
            <a:ext cx="3192462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2"/>
          <p:cNvGrpSpPr>
            <a:grpSpLocks noChangeAspect="1"/>
          </p:cNvGrpSpPr>
          <p:nvPr/>
        </p:nvGrpSpPr>
        <p:grpSpPr bwMode="auto">
          <a:xfrm>
            <a:off x="323850" y="6005513"/>
            <a:ext cx="647700" cy="606425"/>
            <a:chOff x="179" y="10307"/>
            <a:chExt cx="1814" cy="1814"/>
          </a:xfrm>
        </p:grpSpPr>
        <p:sp>
          <p:nvSpPr>
            <p:cNvPr id="8" name="Rectangle 3"/>
            <p:cNvSpPr>
              <a:spLocks noChangeAspect="1" noChangeArrowheads="1"/>
            </p:cNvSpPr>
            <p:nvPr/>
          </p:nvSpPr>
          <p:spPr bwMode="auto">
            <a:xfrm>
              <a:off x="450" y="10473"/>
              <a:ext cx="1543" cy="154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altLang="de-DE" dirty="0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cxnSp>
          <p:nvCxnSpPr>
            <p:cNvPr id="9" name="AutoShape 4"/>
            <p:cNvCxnSpPr>
              <a:cxnSpLocks noChangeAspect="1" noChangeShapeType="1"/>
            </p:cNvCxnSpPr>
            <p:nvPr/>
          </p:nvCxnSpPr>
          <p:spPr bwMode="auto">
            <a:xfrm rot="20400000" flipV="1">
              <a:off x="909" y="10307"/>
              <a:ext cx="0" cy="1814"/>
            </a:xfrm>
            <a:prstGeom prst="straightConnector1">
              <a:avLst/>
            </a:prstGeom>
            <a:noFill/>
            <a:ln w="222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AutoShape 5"/>
            <p:cNvCxnSpPr>
              <a:cxnSpLocks noChangeAspect="1" noChangeShapeType="1"/>
            </p:cNvCxnSpPr>
            <p:nvPr/>
          </p:nvCxnSpPr>
          <p:spPr bwMode="auto">
            <a:xfrm rot="2400000">
              <a:off x="179" y="11462"/>
              <a:ext cx="1814" cy="0"/>
            </a:xfrm>
            <a:prstGeom prst="straightConnector1">
              <a:avLst/>
            </a:prstGeom>
            <a:noFill/>
            <a:ln w="222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006475" y="6308725"/>
            <a:ext cx="3205163" cy="2936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ts val="1000"/>
              </a:spcAft>
              <a:defRPr/>
            </a:pPr>
            <a:r>
              <a:rPr lang="de-DE" altLang="de-DE" sz="1300" b="1" dirty="0">
                <a:solidFill>
                  <a:srgbClr val="FF0000"/>
                </a:solidFill>
                <a:latin typeface="Arial" charset="0"/>
                <a:cs typeface="Arial" charset="0"/>
              </a:rPr>
              <a:t>Bildungsregion Berlin-Brandenburg</a:t>
            </a:r>
            <a:endParaRPr lang="de-DE" altLang="de-DE" b="1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2" name="Bild 11" descr="Modulare_Qualifizierung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325" y="6021388"/>
            <a:ext cx="78263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22" descr="by-nd_K.p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313" y="6659563"/>
            <a:ext cx="8128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atumsplatzhalter 3"/>
          <p:cNvSpPr txBox="1">
            <a:spLocks/>
          </p:cNvSpPr>
          <p:nvPr/>
        </p:nvSpPr>
        <p:spPr>
          <a:xfrm>
            <a:off x="1187450" y="6604000"/>
            <a:ext cx="7705725" cy="258763"/>
          </a:xfrm>
          <a:prstGeom prst="rect">
            <a:avLst/>
          </a:prstGeom>
        </p:spPr>
        <p:txBody>
          <a:bodyPr anchor="ctr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ea typeface="MS PGothic" pitchFamily="34" charset="-128"/>
                <a:cs typeface="Arial" charset="0"/>
              </a:rPr>
              <a:t>Landesinstitut für Schule und Medien Berlin-Brandenburg (2021)</a:t>
            </a:r>
          </a:p>
        </p:txBody>
      </p:sp>
      <p:sp>
        <p:nvSpPr>
          <p:cNvPr id="3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4015" y="4701200"/>
            <a:ext cx="8344208" cy="838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1" baseline="0">
                <a:solidFill>
                  <a:srgbClr val="003366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8AF2B4-8498-2641-8494-74275D3B3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64120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platzhalter 3">
            <a:extLst>
              <a:ext uri="{FF2B5EF4-FFF2-40B4-BE49-F238E27FC236}">
                <a16:creationId xmlns:a16="http://schemas.microsoft.com/office/drawing/2014/main" id="{F69C94BD-560B-6845-9483-576C37532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3" y="836712"/>
            <a:ext cx="890835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AB5C08E-DC74-5D44-B3DD-C8270EAB6ECC}"/>
              </a:ext>
            </a:extLst>
          </p:cNvPr>
          <p:cNvSpPr txBox="1"/>
          <p:nvPr userDrawn="1"/>
        </p:nvSpPr>
        <p:spPr>
          <a:xfrm>
            <a:off x="6372200" y="565195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Ohne Foliennummer</a:t>
            </a:r>
          </a:p>
        </p:txBody>
      </p:sp>
    </p:spTree>
    <p:extLst>
      <p:ext uri="{BB962C8B-B14F-4D97-AF65-F5344CB8AC3E}">
        <p14:creationId xmlns:p14="http://schemas.microsoft.com/office/powerpoint/2010/main" val="4159687287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184275" y="6408738"/>
            <a:ext cx="7056438" cy="2587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8293100" y="6408738"/>
            <a:ext cx="600075" cy="2587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7B29CD7-5C19-479C-80BE-28FADFEC3221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269875" y="6408738"/>
            <a:ext cx="865188" cy="25400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dirty="0">
              <a:solidFill>
                <a:srgbClr val="FFFFFF">
                  <a:lumMod val="50000"/>
                </a:srgbClr>
              </a:solidFill>
              <a:latin typeface="Arial Narrow" pitchFamily="34" charset="0"/>
            </a:endParaRPr>
          </a:p>
        </p:txBody>
      </p:sp>
      <p:sp>
        <p:nvSpPr>
          <p:cNvPr id="7" name="Titelplatzhalter 3">
            <a:extLst>
              <a:ext uri="{FF2B5EF4-FFF2-40B4-BE49-F238E27FC236}">
                <a16:creationId xmlns:a16="http://schemas.microsoft.com/office/drawing/2014/main" id="{170F3186-A1B5-554B-8747-9617FDEA3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3" y="836712"/>
            <a:ext cx="890835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825F87E-AE9A-D548-AF73-ADC1B6D28A36}"/>
              </a:ext>
            </a:extLst>
          </p:cNvPr>
          <p:cNvSpPr txBox="1"/>
          <p:nvPr userDrawn="1"/>
        </p:nvSpPr>
        <p:spPr>
          <a:xfrm>
            <a:off x="6372200" y="565195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Mit Foliennummer</a:t>
            </a:r>
          </a:p>
        </p:txBody>
      </p:sp>
    </p:spTree>
    <p:extLst>
      <p:ext uri="{BB962C8B-B14F-4D97-AF65-F5344CB8AC3E}">
        <p14:creationId xmlns:p14="http://schemas.microsoft.com/office/powerpoint/2010/main" val="1052782121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6867" y="1772816"/>
            <a:ext cx="8928992" cy="453650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baseline="0">
                <a:solidFill>
                  <a:srgbClr val="003366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baseline="0">
                <a:solidFill>
                  <a:srgbClr val="003366"/>
                </a:solidFill>
                <a:latin typeface="+mj-lt"/>
                <a:ea typeface="Verdana" pitchFamily="34" charset="0"/>
                <a:cs typeface="Verdana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baseline="0">
                <a:solidFill>
                  <a:srgbClr val="003366"/>
                </a:solidFill>
                <a:latin typeface="+mj-lt"/>
                <a:ea typeface="Verdana" pitchFamily="34" charset="0"/>
                <a:cs typeface="Verdana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aseline="0">
                <a:solidFill>
                  <a:srgbClr val="003366"/>
                </a:solidFill>
                <a:latin typeface="+mj-lt"/>
                <a:ea typeface="Verdana" pitchFamily="34" charset="0"/>
                <a:cs typeface="Verdana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baseline="0">
                <a:solidFill>
                  <a:srgbClr val="003366"/>
                </a:solidFill>
                <a:latin typeface="+mj-lt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3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93100" y="6408738"/>
            <a:ext cx="600075" cy="255587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lang="de-DE" altLang="de-DE" sz="1200" kern="1200">
                <a:solidFill>
                  <a:srgbClr val="002060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5B9AD42D-4EAC-44C3-93B8-B64E64DA30C7}" type="slidenum">
              <a:rPr/>
              <a:pPr>
                <a:defRPr/>
              </a:pPr>
              <a:t>‹Nr.›</a:t>
            </a:fld>
            <a:endParaRPr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1"/>
          </p:nvPr>
        </p:nvSpPr>
        <p:spPr>
          <a:xfrm>
            <a:off x="269875" y="6408738"/>
            <a:ext cx="865188" cy="254000"/>
          </a:xfrm>
          <a:prstGeom prst="rect">
            <a:avLst/>
          </a:prstGeom>
        </p:spPr>
        <p:txBody>
          <a:bodyPr/>
          <a:lstStyle>
            <a:lvl1pPr eaLnBrk="1" hangingPunct="1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de-DE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Titelplatzhalter 3">
            <a:extLst>
              <a:ext uri="{FF2B5EF4-FFF2-40B4-BE49-F238E27FC236}">
                <a16:creationId xmlns:a16="http://schemas.microsoft.com/office/drawing/2014/main" id="{2A8EB0EA-C108-F943-BC21-EB686EE5F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3" y="836712"/>
            <a:ext cx="890835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57756064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86866" y="1772816"/>
            <a:ext cx="8928991" cy="4536504"/>
          </a:xfrm>
        </p:spPr>
        <p:txBody>
          <a:bodyPr/>
          <a:lstStyle/>
          <a:p>
            <a:pPr lvl="0"/>
            <a:r>
              <a:rPr lang="de-DE" noProof="0" dirty="0"/>
              <a:t>Tabelle durch Klicken auf Symbol hinzufügen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84275" y="6408738"/>
            <a:ext cx="7056438" cy="258762"/>
          </a:xfrm>
          <a:prstGeom prst="rect">
            <a:avLst/>
          </a:prstGeom>
        </p:spPr>
        <p:txBody>
          <a:bodyPr/>
          <a:lstStyle>
            <a:lvl1pPr algn="r" eaLnBrk="1" hangingPunct="1">
              <a:defRPr lang="de-DE" sz="1200" kern="1200">
                <a:solidFill>
                  <a:srgbClr val="002060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293100" y="6408738"/>
            <a:ext cx="600075" cy="258762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lang="de-DE" altLang="de-DE" sz="1200" kern="1200">
                <a:solidFill>
                  <a:srgbClr val="002060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304AA5C7-075B-4BE0-ACA1-6A9B3406D65E}" type="slidenum">
              <a:rPr/>
              <a:pPr>
                <a:defRPr/>
              </a:pPr>
              <a:t>‹Nr.›</a:t>
            </a:fld>
            <a:endParaRPr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2"/>
          </p:nvPr>
        </p:nvSpPr>
        <p:spPr>
          <a:xfrm>
            <a:off x="269875" y="6408738"/>
            <a:ext cx="865188" cy="254000"/>
          </a:xfrm>
          <a:prstGeom prst="rect">
            <a:avLst/>
          </a:prstGeom>
        </p:spPr>
        <p:txBody>
          <a:bodyPr/>
          <a:lstStyle>
            <a:lvl1pPr eaLnBrk="1" hangingPunct="1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de-DE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Titelplatzhalter 3">
            <a:extLst>
              <a:ext uri="{FF2B5EF4-FFF2-40B4-BE49-F238E27FC236}">
                <a16:creationId xmlns:a16="http://schemas.microsoft.com/office/drawing/2014/main" id="{C1096321-A81D-F243-995E-B2BE0FBD8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3" y="836712"/>
            <a:ext cx="890835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08393761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2C81CF-AB20-4947-BFDB-A0C4970F2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SmartArt-Platzhalter 3">
            <a:extLst>
              <a:ext uri="{FF2B5EF4-FFF2-40B4-BE49-F238E27FC236}">
                <a16:creationId xmlns:a16="http://schemas.microsoft.com/office/drawing/2014/main" id="{92A2913F-AE78-584A-AC3D-500914C895C8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86421" y="1772816"/>
            <a:ext cx="8928992" cy="4680519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9385225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84275" y="6408738"/>
            <a:ext cx="7056438" cy="258762"/>
          </a:xfrm>
          <a:prstGeom prst="rect">
            <a:avLst/>
          </a:prstGeom>
        </p:spPr>
        <p:txBody>
          <a:bodyPr/>
          <a:lstStyle>
            <a:lvl1pPr algn="r" eaLnBrk="1" hangingPunct="1">
              <a:defRPr lang="de-DE" sz="1200" kern="1200">
                <a:solidFill>
                  <a:srgbClr val="002060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4" name="Rectangle 3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293100" y="6408738"/>
            <a:ext cx="600075" cy="258762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lang="de-DE" altLang="de-DE" sz="1200" kern="1200">
                <a:solidFill>
                  <a:srgbClr val="002060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416EEABB-2C15-4636-8C48-91423283BA9C}" type="slidenum">
              <a:rPr/>
              <a:pPr>
                <a:defRPr/>
              </a:pPr>
              <a:t>‹Nr.›</a:t>
            </a:fld>
            <a:endParaRPr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2"/>
          </p:nvPr>
        </p:nvSpPr>
        <p:spPr>
          <a:xfrm>
            <a:off x="269875" y="6408738"/>
            <a:ext cx="865188" cy="254000"/>
          </a:xfrm>
          <a:prstGeom prst="rect">
            <a:avLst/>
          </a:prstGeom>
        </p:spPr>
        <p:txBody>
          <a:bodyPr/>
          <a:lstStyle>
            <a:lvl1pPr eaLnBrk="1" hangingPunct="1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de-DE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Titelplatzhalter 3">
            <a:extLst>
              <a:ext uri="{FF2B5EF4-FFF2-40B4-BE49-F238E27FC236}">
                <a16:creationId xmlns:a16="http://schemas.microsoft.com/office/drawing/2014/main" id="{F38B05F5-67AE-7342-9C5D-4EE3DCA09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3" y="836712"/>
            <a:ext cx="890835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2536396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84275" y="6408738"/>
            <a:ext cx="7056438" cy="2587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/>
          </a:p>
        </p:txBody>
      </p:sp>
      <p:sp>
        <p:nvSpPr>
          <p:cNvPr id="3" name="Rectangle 3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293100" y="6408738"/>
            <a:ext cx="600075" cy="2587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41A44-F8F6-4A38-AD27-9002920E904F}" type="slidenum">
              <a:rPr altLang="de-DE"/>
              <a:pPr>
                <a:defRPr/>
              </a:pPr>
              <a:t>‹Nr.›</a:t>
            </a:fld>
            <a:endParaRPr alt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>
          <a:xfrm>
            <a:off x="269875" y="6408738"/>
            <a:ext cx="865188" cy="25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312966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6867" y="1743236"/>
            <a:ext cx="4308028" cy="4551066"/>
          </a:xfrm>
        </p:spPr>
        <p:txBody>
          <a:bodyPr/>
          <a:lstStyle>
            <a:lvl1pPr>
              <a:defRPr sz="2800" baseline="0">
                <a:solidFill>
                  <a:srgbClr val="003366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  <a:lvl2pPr>
              <a:defRPr sz="2400" baseline="0">
                <a:solidFill>
                  <a:srgbClr val="003366"/>
                </a:solidFill>
                <a:latin typeface="+mj-lt"/>
                <a:ea typeface="Verdana" pitchFamily="34" charset="0"/>
                <a:cs typeface="Verdana" pitchFamily="34" charset="0"/>
              </a:defRPr>
            </a:lvl2pPr>
            <a:lvl3pPr>
              <a:defRPr sz="2000" baseline="0">
                <a:solidFill>
                  <a:srgbClr val="003366"/>
                </a:solidFill>
                <a:latin typeface="+mj-lt"/>
                <a:ea typeface="Verdana" pitchFamily="34" charset="0"/>
                <a:cs typeface="Verdana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sz="1800" baseline="0">
                <a:solidFill>
                  <a:srgbClr val="003366"/>
                </a:solidFill>
                <a:latin typeface="+mj-lt"/>
                <a:ea typeface="Verdana" pitchFamily="34" charset="0"/>
                <a:cs typeface="Verdana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1800" baseline="0">
                <a:solidFill>
                  <a:srgbClr val="003366"/>
                </a:solidFill>
                <a:latin typeface="+mj-lt"/>
                <a:ea typeface="Verdana" pitchFamily="34" charset="0"/>
                <a:cs typeface="Verdan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3439" y="1743236"/>
            <a:ext cx="4372420" cy="4551066"/>
          </a:xfrm>
        </p:spPr>
        <p:txBody>
          <a:bodyPr/>
          <a:lstStyle>
            <a:lvl1pPr>
              <a:defRPr sz="2800" baseline="0">
                <a:solidFill>
                  <a:srgbClr val="002060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  <a:lvl2pPr>
              <a:defRPr sz="2400" baseline="0">
                <a:solidFill>
                  <a:srgbClr val="002060"/>
                </a:solidFill>
                <a:latin typeface="+mj-lt"/>
                <a:ea typeface="Verdana" pitchFamily="34" charset="0"/>
                <a:cs typeface="Verdana" pitchFamily="34" charset="0"/>
              </a:defRPr>
            </a:lvl2pPr>
            <a:lvl3pPr>
              <a:defRPr sz="2000">
                <a:solidFill>
                  <a:srgbClr val="002060"/>
                </a:solidFill>
                <a:latin typeface="+mj-lt"/>
                <a:ea typeface="Verdana" pitchFamily="34" charset="0"/>
                <a:cs typeface="Verdana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sz="1800">
                <a:solidFill>
                  <a:srgbClr val="002060"/>
                </a:solidFill>
                <a:latin typeface="+mj-lt"/>
                <a:ea typeface="Verdana" pitchFamily="34" charset="0"/>
                <a:cs typeface="Verdana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1800">
                <a:solidFill>
                  <a:srgbClr val="002060"/>
                </a:solidFill>
                <a:latin typeface="+mj-lt"/>
                <a:ea typeface="Verdana" pitchFamily="34" charset="0"/>
                <a:cs typeface="Verdan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84275" y="6408738"/>
            <a:ext cx="7056438" cy="2587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/>
          </a:p>
        </p:txBody>
      </p:sp>
      <p:sp>
        <p:nvSpPr>
          <p:cNvPr id="6" name="Rectangle 3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293100" y="6408738"/>
            <a:ext cx="600075" cy="2587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C0A50-CA61-491D-AFC7-3AD04EFBC265}" type="slidenum">
              <a:rPr altLang="de-DE"/>
              <a:pPr>
                <a:defRPr/>
              </a:pPr>
              <a:t>‹Nr.›</a:t>
            </a:fld>
            <a:endParaRPr alt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2"/>
          </p:nvPr>
        </p:nvSpPr>
        <p:spPr>
          <a:xfrm>
            <a:off x="269875" y="6408738"/>
            <a:ext cx="865188" cy="25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Titelplatzhalter 3">
            <a:extLst>
              <a:ext uri="{FF2B5EF4-FFF2-40B4-BE49-F238E27FC236}">
                <a16:creationId xmlns:a16="http://schemas.microsoft.com/office/drawing/2014/main" id="{D4395AF6-A0B9-BA40-8B90-4FF366540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3" y="836712"/>
            <a:ext cx="890835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33276927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10" descr="Hintergrund_2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-100013"/>
            <a:ext cx="9178926" cy="70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-36513" y="-26988"/>
            <a:ext cx="9178926" cy="8636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eaLnBrk="0" hangingPunct="0"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6867" y="1772816"/>
            <a:ext cx="8928992" cy="473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Klicken Sie, um die Formate des Vorlagentextes zu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</p:txBody>
      </p:sp>
      <p:sp>
        <p:nvSpPr>
          <p:cNvPr id="3080" name="Rectangle 2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alt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" name="Datumsplatzhalter 3"/>
          <p:cNvSpPr txBox="1">
            <a:spLocks/>
          </p:cNvSpPr>
          <p:nvPr/>
        </p:nvSpPr>
        <p:spPr>
          <a:xfrm>
            <a:off x="3851275" y="6381750"/>
            <a:ext cx="865188" cy="476250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dirty="0">
              <a:solidFill>
                <a:srgbClr val="FFFFFF">
                  <a:lumMod val="50000"/>
                </a:srgbClr>
              </a:solidFill>
              <a:latin typeface="Arial Narrow" pitchFamily="34" charset="0"/>
              <a:ea typeface="MS PGothic" pitchFamily="34" charset="-128"/>
              <a:cs typeface="Arial" charset="0"/>
            </a:endParaRPr>
          </a:p>
        </p:txBody>
      </p:sp>
      <p:grpSp>
        <p:nvGrpSpPr>
          <p:cNvPr id="1035" name="Gruppieren 16"/>
          <p:cNvGrpSpPr>
            <a:grpSpLocks/>
          </p:cNvGrpSpPr>
          <p:nvPr/>
        </p:nvGrpSpPr>
        <p:grpSpPr bwMode="auto">
          <a:xfrm>
            <a:off x="-36513" y="-100013"/>
            <a:ext cx="9180513" cy="6962776"/>
            <a:chOff x="-36513" y="-100013"/>
            <a:chExt cx="9180513" cy="6962776"/>
          </a:xfrm>
        </p:grpSpPr>
        <p:grpSp>
          <p:nvGrpSpPr>
            <p:cNvPr id="1036" name="Gruppieren 22"/>
            <p:cNvGrpSpPr>
              <a:grpSpLocks/>
            </p:cNvGrpSpPr>
            <p:nvPr/>
          </p:nvGrpSpPr>
          <p:grpSpPr bwMode="auto">
            <a:xfrm>
              <a:off x="-36513" y="-100013"/>
              <a:ext cx="9180513" cy="936626"/>
              <a:chOff x="-36513" y="-100013"/>
              <a:chExt cx="9180513" cy="936626"/>
            </a:xfrm>
          </p:grpSpPr>
          <p:sp>
            <p:nvSpPr>
              <p:cNvPr id="14" name="Rectangle 24"/>
              <p:cNvSpPr>
                <a:spLocks noChangeArrowheads="1"/>
              </p:cNvSpPr>
              <p:nvPr/>
            </p:nvSpPr>
            <p:spPr bwMode="auto">
              <a:xfrm>
                <a:off x="-36513" y="-100013"/>
                <a:ext cx="9180513" cy="93662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9pPr>
              </a:lstStyle>
              <a:p>
                <a:pPr eaLnBrk="0" hangingPunct="0">
                  <a:defRPr/>
                </a:pPr>
                <a:endParaRPr lang="de-DE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040" name="Picture 38" descr="D:\Eigene Dateien\Logos\LISUMLISUM\NEUNEUNEU\nur Logo\LOGO original Kopie.gif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8588" y="317500"/>
                <a:ext cx="1000125" cy="384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1" name="Grafik 11" descr="Logos_Brandenbg_Berlin.jpg"/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602" y="73571"/>
                <a:ext cx="1914525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37" name="Grafik 22" descr="by-nd_K.png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313" y="6659563"/>
              <a:ext cx="8128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Datumsplatzhalter 3"/>
            <p:cNvSpPr txBox="1">
              <a:spLocks/>
            </p:cNvSpPr>
            <p:nvPr/>
          </p:nvSpPr>
          <p:spPr>
            <a:xfrm>
              <a:off x="1187450" y="6604000"/>
              <a:ext cx="7705725" cy="258763"/>
            </a:xfrm>
            <a:prstGeom prst="rect">
              <a:avLst/>
            </a:prstGeom>
          </p:spPr>
          <p:txBody>
            <a:bodyPr anchor="ctr"/>
            <a:lstStyle>
              <a:lvl1pPr eaLnBrk="1" hangingPunct="1">
                <a:defRPr sz="1200">
                  <a:solidFill>
                    <a:srgbClr val="898989"/>
                  </a:solidFill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000" dirty="0">
                  <a:solidFill>
                    <a:srgbClr val="FFFFFF">
                      <a:lumMod val="50000"/>
                    </a:srgbClr>
                  </a:solidFill>
                  <a:ea typeface="MS PGothic" pitchFamily="34" charset="-128"/>
                  <a:cs typeface="Arial" charset="0"/>
                </a:rPr>
                <a:t>Landesinstitut für Schule und Medien Berlin-Brandenburg (2021)</a:t>
              </a:r>
            </a:p>
          </p:txBody>
        </p:sp>
      </p:grpSp>
      <p:sp>
        <p:nvSpPr>
          <p:cNvPr id="4" name="Titelplatzhalter 3">
            <a:extLst>
              <a:ext uri="{FF2B5EF4-FFF2-40B4-BE49-F238E27FC236}">
                <a16:creationId xmlns:a16="http://schemas.microsoft.com/office/drawing/2014/main" id="{A478FEAB-718C-C743-AAEB-96B969289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7" y="836712"/>
            <a:ext cx="8928992" cy="793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8156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0" r:id="rId2"/>
    <p:sldLayoutId id="2147483667" r:id="rId3"/>
    <p:sldLayoutId id="2147483662" r:id="rId4"/>
    <p:sldLayoutId id="2147483663" r:id="rId5"/>
    <p:sldLayoutId id="2147483681" r:id="rId6"/>
    <p:sldLayoutId id="2147483664" r:id="rId7"/>
    <p:sldLayoutId id="2147483665" r:id="rId8"/>
    <p:sldLayoutId id="2147483666" r:id="rId9"/>
  </p:sldLayoutIdLst>
  <p:transition>
    <p:wipe dir="r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+mj-lt"/>
          <a:ea typeface="ＭＳ Ｐゴシック" pitchFamily="-107" charset="-128"/>
          <a:cs typeface="Verdan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Verdana" pitchFamily="34" charset="0"/>
          <a:ea typeface="ＭＳ Ｐゴシック" pitchFamily="-107" charset="-128"/>
          <a:cs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Verdana" pitchFamily="34" charset="0"/>
          <a:ea typeface="ＭＳ Ｐゴシック" pitchFamily="-107" charset="-128"/>
          <a:cs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Verdana" pitchFamily="34" charset="0"/>
          <a:ea typeface="ＭＳ Ｐゴシック" pitchFamily="-107" charset="-128"/>
          <a:cs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Verdana" pitchFamily="34" charset="0"/>
          <a:ea typeface="ＭＳ Ｐゴシック" pitchFamily="-107" charset="-128"/>
          <a:cs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1111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1111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1111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11111"/>
          </a:solidFill>
          <a:latin typeface="Verdana" pitchFamily="34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ED2403"/>
        </a:buClr>
        <a:buFont typeface="Arial" panose="020B0604020202020204" pitchFamily="34" charset="0"/>
        <a:buChar char="•"/>
        <a:defRPr sz="2800">
          <a:solidFill>
            <a:schemeClr val="accent6">
              <a:lumMod val="50000"/>
            </a:schemeClr>
          </a:solidFill>
          <a:latin typeface="+mj-lt"/>
          <a:ea typeface="ＭＳ Ｐゴシック" pitchFamily="-107" charset="-128"/>
          <a:cs typeface="Verdana" pitchFamily="34" charset="0"/>
        </a:defRPr>
      </a:lvl1pPr>
      <a:lvl2pPr marL="800100" indent="-342900" algn="l" rtl="0" eaLnBrk="0" fontAlgn="base" hangingPunct="0">
        <a:spcBef>
          <a:spcPct val="20000"/>
        </a:spcBef>
        <a:spcAft>
          <a:spcPct val="0"/>
        </a:spcAft>
        <a:buClr>
          <a:srgbClr val="ED2403"/>
        </a:buClr>
        <a:buFont typeface="Arial" panose="020B0604020202020204" pitchFamily="34" charset="0"/>
        <a:buChar char="•"/>
        <a:defRPr sz="2400">
          <a:solidFill>
            <a:schemeClr val="accent6">
              <a:lumMod val="50000"/>
            </a:schemeClr>
          </a:solidFill>
          <a:latin typeface="+mj-lt"/>
          <a:ea typeface="Verdana" pitchFamily="34" charset="0"/>
          <a:cs typeface="Verdana" pitchFamily="34" charset="0"/>
        </a:defRPr>
      </a:lvl2pPr>
      <a:lvl3pPr marL="1257300" indent="-342900" algn="l" rtl="0" eaLnBrk="0" fontAlgn="base" hangingPunct="0">
        <a:spcBef>
          <a:spcPct val="20000"/>
        </a:spcBef>
        <a:spcAft>
          <a:spcPct val="0"/>
        </a:spcAft>
        <a:buClr>
          <a:srgbClr val="ED2403"/>
        </a:buClr>
        <a:buFont typeface="Arial" panose="020B0604020202020204" pitchFamily="34" charset="0"/>
        <a:buChar char="•"/>
        <a:defRPr sz="2000">
          <a:solidFill>
            <a:schemeClr val="accent6">
              <a:lumMod val="50000"/>
            </a:schemeClr>
          </a:solidFill>
          <a:latin typeface="+mj-lt"/>
          <a:ea typeface="Verdana" pitchFamily="34" charset="0"/>
          <a:cs typeface="Verdan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ED2403"/>
        </a:buClr>
        <a:buFont typeface="Wingdings" pitchFamily="2" charset="2"/>
        <a:buChar char="§"/>
        <a:defRPr sz="2000">
          <a:solidFill>
            <a:srgbClr val="0E8182"/>
          </a:solidFill>
          <a:latin typeface="Arial Narrow" pitchFamily="34" charset="0"/>
          <a:ea typeface="ＭＳ Ｐゴシック" pitchFamily="-107" charset="-128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ED2403"/>
        </a:buClr>
        <a:buFont typeface="Wingdings" pitchFamily="2" charset="2"/>
        <a:buChar char="§"/>
        <a:defRPr sz="2000">
          <a:solidFill>
            <a:srgbClr val="0E8182"/>
          </a:solidFill>
          <a:latin typeface="Arial Narrow" pitchFamily="34" charset="0"/>
          <a:ea typeface="Arial" charset="0"/>
          <a:cs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ED2403"/>
        </a:buClr>
        <a:buFont typeface="Wingdings" pitchFamily="2" charset="2"/>
        <a:buChar char="§"/>
        <a:defRPr sz="2000">
          <a:solidFill>
            <a:srgbClr val="0E8182"/>
          </a:solidFill>
          <a:latin typeface="Arial Narrow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ED2403"/>
        </a:buClr>
        <a:buFont typeface="Wingdings" pitchFamily="2" charset="2"/>
        <a:buChar char="§"/>
        <a:defRPr sz="2000">
          <a:solidFill>
            <a:srgbClr val="0E8182"/>
          </a:solidFill>
          <a:latin typeface="Arial Narrow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ED2403"/>
        </a:buClr>
        <a:buFont typeface="Wingdings" pitchFamily="2" charset="2"/>
        <a:buChar char="§"/>
        <a:defRPr sz="2000">
          <a:solidFill>
            <a:srgbClr val="0E8182"/>
          </a:solidFill>
          <a:latin typeface="Arial Narrow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ED2403"/>
        </a:buClr>
        <a:buFont typeface="Wingdings" pitchFamily="2" charset="2"/>
        <a:buChar char="§"/>
        <a:defRPr sz="2000">
          <a:solidFill>
            <a:srgbClr val="0E8182"/>
          </a:solidFill>
          <a:latin typeface="Arial Narrow" pitchFamily="34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kommunal.de/leichte-sprache-gesetz" TargetMode="External"/><Relationship Id="rId7" Type="http://schemas.openxmlformats.org/officeDocument/2006/relationships/hyperlink" Target="https://www.mpfs.de/fileadmin/files/Studien/JIM/2020/JIM-2020_Grafiken.pdf" TargetMode="External"/><Relationship Id="rId2" Type="http://schemas.openxmlformats.org/officeDocument/2006/relationships/hyperlink" Target="http://www.gespraechsforschung-online.de/fileadmin/dateien/heft2004/ga-brock.pdf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linglit.tu-darmstadt.de/media/linglit/mitarbeitende/janich/abschlussarbeiten/heitmann_c.pdf" TargetMode="External"/><Relationship Id="rId5" Type="http://schemas.openxmlformats.org/officeDocument/2006/relationships/hyperlink" Target="https://www.bpb.de/politik/grundfragen/sprache-und-politik/42678/einstieg" TargetMode="External"/><Relationship Id="rId4" Type="http://schemas.openxmlformats.org/officeDocument/2006/relationships/hyperlink" Target="https://frauenbeauftragte.hu-berlin.de/de/informationen/geschlechtergerechte-sprache/leitfaden-geschlechtergerechte-sprache-humboldt.pdf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" TargetMode="External"/><Relationship Id="rId2" Type="http://schemas.openxmlformats.org/officeDocument/2006/relationships/hyperlink" Target="https://www.goettinger-tageblatt.de/Nachrichten/Panorama/Herrscht-in-Deutschland-eine-Sprachpolizei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handelsblatt.com/politik/deutschland/bund-laender-treffen-da-brauchen-sie-nicht-so-schlumpfig-herumgrinsen-so-gerieten-soeder-und-scholz-beim-corona-gipfel-aneinander/26974050.html" TargetMode="External"/><Relationship Id="rId4" Type="http://schemas.openxmlformats.org/officeDocument/2006/relationships/hyperlink" Target="https://ars-philosophandi.de/macht-kommt-von-machen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838CDBDB-ACA4-8B4E-8797-B8F4E74E2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7" y="1052736"/>
            <a:ext cx="8785225" cy="864096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de-DE" altLang="de-DE" dirty="0">
                <a:solidFill>
                  <a:srgbClr val="002060"/>
                </a:solidFill>
                <a:latin typeface="+mj-lt"/>
                <a:ea typeface="MS PGothic" pitchFamily="34" charset="-128"/>
              </a:rPr>
              <a:t/>
            </a:r>
            <a:br>
              <a:rPr lang="de-DE" altLang="de-DE" dirty="0">
                <a:solidFill>
                  <a:srgbClr val="002060"/>
                </a:solidFill>
                <a:latin typeface="+mj-lt"/>
                <a:ea typeface="MS PGothic" pitchFamily="34" charset="-128"/>
              </a:rPr>
            </a:br>
            <a:r>
              <a:rPr lang="de-DE" altLang="de-DE" dirty="0">
                <a:solidFill>
                  <a:srgbClr val="002060"/>
                </a:solidFill>
                <a:latin typeface="+mj-lt"/>
                <a:ea typeface="MS PGothic" pitchFamily="34" charset="-128"/>
              </a:rPr>
              <a:t>Das </a:t>
            </a:r>
            <a:r>
              <a:rPr lang="de-DE" altLang="de-DE" dirty="0" err="1">
                <a:solidFill>
                  <a:srgbClr val="002060"/>
                </a:solidFill>
                <a:latin typeface="+mj-lt"/>
                <a:ea typeface="MS PGothic" pitchFamily="34" charset="-128"/>
              </a:rPr>
              <a:t>Additum</a:t>
            </a:r>
            <a:r>
              <a:rPr lang="de-DE" altLang="de-DE" dirty="0">
                <a:solidFill>
                  <a:srgbClr val="002060"/>
                </a:solidFill>
                <a:latin typeface="+mj-lt"/>
                <a:ea typeface="MS PGothic" pitchFamily="34" charset="-128"/>
              </a:rPr>
              <a:t> </a:t>
            </a:r>
            <a:r>
              <a:rPr lang="de-DE" altLang="de-DE" dirty="0">
                <a:solidFill>
                  <a:srgbClr val="002060"/>
                </a:solidFill>
                <a:ea typeface="MS PGothic" pitchFamily="34" charset="-128"/>
              </a:rPr>
              <a:t>–</a:t>
            </a:r>
            <a:r>
              <a:rPr lang="de-DE" altLang="de-DE" dirty="0">
                <a:solidFill>
                  <a:srgbClr val="002060"/>
                </a:solidFill>
                <a:latin typeface="+mj-lt"/>
                <a:ea typeface="MS PGothic" pitchFamily="34" charset="-128"/>
              </a:rPr>
              <a:t> Macht und Dominanz</a:t>
            </a:r>
            <a:endParaRPr altLang="de-DE" sz="2800" dirty="0">
              <a:solidFill>
                <a:srgbClr val="002060"/>
              </a:solidFill>
              <a:latin typeface="+mj-lt"/>
              <a:ea typeface="MS PGothic" pitchFamily="34" charset="-128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4775711-E27D-FB4D-A6C5-E29505EE1FAC}"/>
              </a:ext>
            </a:extLst>
          </p:cNvPr>
          <p:cNvSpPr txBox="1"/>
          <p:nvPr/>
        </p:nvSpPr>
        <p:spPr>
          <a:xfrm>
            <a:off x="4423144" y="55927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26078E9-6D77-DA49-8AC1-AD01F253CF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1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2D8768D-B271-E543-B55C-CA9907DB11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988"/>
          <a:stretch/>
        </p:blipFill>
        <p:spPr>
          <a:xfrm>
            <a:off x="105435" y="2492896"/>
            <a:ext cx="8890661" cy="221545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132E69A-A34E-1D47-8F8A-630677A7D17A}"/>
              </a:ext>
            </a:extLst>
          </p:cNvPr>
          <p:cNvSpPr txBox="1"/>
          <p:nvPr/>
        </p:nvSpPr>
        <p:spPr>
          <a:xfrm>
            <a:off x="2247981" y="4915087"/>
            <a:ext cx="6748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2060"/>
                </a:solidFill>
              </a:rPr>
              <a:t>Prüfungsschwerpunkte für das Abitur 2023 – Leistungskurs – BE/BB</a:t>
            </a: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2966006F-C35A-D84A-A916-EC9591E27390}"/>
              </a:ext>
            </a:extLst>
          </p:cNvPr>
          <p:cNvSpPr/>
          <p:nvPr/>
        </p:nvSpPr>
        <p:spPr>
          <a:xfrm>
            <a:off x="2699792" y="4149080"/>
            <a:ext cx="4464496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492313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1CA75B5-A883-354B-92E8-FA695E364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Macht – differenzierter betrachtet:</a:t>
            </a:r>
          </a:p>
        </p:txBody>
      </p:sp>
      <p:pic>
        <p:nvPicPr>
          <p:cNvPr id="1026" name="Picture 2" descr="Bildergebnis für Macht">
            <a:extLst>
              <a:ext uri="{FF2B5EF4-FFF2-40B4-BE49-F238E27FC236}">
                <a16:creationId xmlns:a16="http://schemas.microsoft.com/office/drawing/2014/main" id="{CA93E930-F4FE-234D-8978-27B4FFB3F8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529"/>
          <a:stretch/>
        </p:blipFill>
        <p:spPr bwMode="auto">
          <a:xfrm>
            <a:off x="128142" y="1628800"/>
            <a:ext cx="4535487" cy="378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C98A2ACB-BBDA-AC40-903C-C42125BCEEBE}"/>
              </a:ext>
            </a:extLst>
          </p:cNvPr>
          <p:cNvSpPr/>
          <p:nvPr/>
        </p:nvSpPr>
        <p:spPr>
          <a:xfrm>
            <a:off x="251520" y="569812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>
                <a:solidFill>
                  <a:srgbClr val="002060"/>
                </a:solidFill>
              </a:rPr>
              <a:t>https://</a:t>
            </a:r>
            <a:r>
              <a:rPr lang="de-DE" dirty="0" err="1">
                <a:solidFill>
                  <a:srgbClr val="002060"/>
                </a:solidFill>
              </a:rPr>
              <a:t>ars-philosophandi.de</a:t>
            </a:r>
            <a:r>
              <a:rPr lang="de-DE" dirty="0">
                <a:solidFill>
                  <a:srgbClr val="002060"/>
                </a:solidFill>
              </a:rPr>
              <a:t>/macht-kommt-von-machen/ 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62B088D6-901A-4749-A98C-76A380C6DBEF}"/>
              </a:ext>
            </a:extLst>
          </p:cNvPr>
          <p:cNvSpPr txBox="1">
            <a:spLocks/>
          </p:cNvSpPr>
          <p:nvPr/>
        </p:nvSpPr>
        <p:spPr bwMode="auto">
          <a:xfrm>
            <a:off x="4823520" y="1833331"/>
            <a:ext cx="4308028" cy="276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2403"/>
              </a:buClr>
              <a:buFont typeface="Arial" panose="020B0604020202020204" pitchFamily="34" charset="0"/>
              <a:buChar char="•"/>
              <a:defRPr sz="2800" baseline="0">
                <a:solidFill>
                  <a:srgbClr val="003366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2403"/>
              </a:buClr>
              <a:buFont typeface="Arial" panose="020B0604020202020204" pitchFamily="34" charset="0"/>
              <a:buChar char="•"/>
              <a:defRPr sz="2400" baseline="0">
                <a:solidFill>
                  <a:srgbClr val="003366"/>
                </a:solidFill>
                <a:latin typeface="+mj-lt"/>
                <a:ea typeface="Verdana" pitchFamily="34" charset="0"/>
                <a:cs typeface="Verdana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2403"/>
              </a:buClr>
              <a:buFont typeface="Arial" panose="020B0604020202020204" pitchFamily="34" charset="0"/>
              <a:buChar char="•"/>
              <a:defRPr sz="2000" baseline="0">
                <a:solidFill>
                  <a:srgbClr val="003366"/>
                </a:solidFill>
                <a:latin typeface="+mj-lt"/>
                <a:ea typeface="Verdana" pitchFamily="34" charset="0"/>
                <a:cs typeface="Verdana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2403"/>
              </a:buClr>
              <a:buFont typeface="Arial" panose="020B0604020202020204" pitchFamily="34" charset="0"/>
              <a:buChar char="•"/>
              <a:defRPr sz="2000" baseline="0">
                <a:solidFill>
                  <a:srgbClr val="003366"/>
                </a:solidFill>
                <a:latin typeface="+mj-lt"/>
                <a:ea typeface="Verdana" pitchFamily="34" charset="0"/>
                <a:cs typeface="Verdana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2403"/>
              </a:buClr>
              <a:buFont typeface="Arial" panose="020B0604020202020204" pitchFamily="34" charset="0"/>
              <a:buChar char="•"/>
              <a:defRPr sz="2000" baseline="0">
                <a:solidFill>
                  <a:srgbClr val="003366"/>
                </a:solidFill>
                <a:latin typeface="+mj-lt"/>
                <a:ea typeface="Verdana" pitchFamily="34" charset="0"/>
                <a:cs typeface="Verdana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D2403"/>
              </a:buClr>
              <a:buFont typeface="Wingdings" pitchFamily="2" charset="2"/>
              <a:buChar char="§"/>
              <a:defRPr sz="2000">
                <a:solidFill>
                  <a:srgbClr val="0E8182"/>
                </a:solidFill>
                <a:latin typeface="Arial Narrow" pitchFamily="34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D2403"/>
              </a:buClr>
              <a:buFont typeface="Wingdings" pitchFamily="2" charset="2"/>
              <a:buChar char="§"/>
              <a:defRPr sz="2000">
                <a:solidFill>
                  <a:srgbClr val="0E8182"/>
                </a:solidFill>
                <a:latin typeface="Arial Narrow" pitchFamily="34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D2403"/>
              </a:buClr>
              <a:buFont typeface="Wingdings" pitchFamily="2" charset="2"/>
              <a:buChar char="§"/>
              <a:defRPr sz="2000">
                <a:solidFill>
                  <a:srgbClr val="0E8182"/>
                </a:solidFill>
                <a:latin typeface="Arial Narrow" pitchFamily="34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D2403"/>
              </a:buClr>
              <a:buFont typeface="Wingdings" pitchFamily="2" charset="2"/>
              <a:buChar char="§"/>
              <a:defRPr sz="2000">
                <a:solidFill>
                  <a:srgbClr val="0E8182"/>
                </a:solidFill>
                <a:latin typeface="Arial Narrow" pitchFamily="34" charset="0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kern="0" dirty="0"/>
              <a:t>Macht sollte </a:t>
            </a:r>
            <a:r>
              <a:rPr lang="de-DE" u="sng" kern="0" dirty="0"/>
              <a:t>nicht</a:t>
            </a:r>
            <a:r>
              <a:rPr lang="de-DE" kern="0" dirty="0"/>
              <a:t> </a:t>
            </a:r>
            <a:r>
              <a:rPr lang="de-DE" u="sng" kern="0" dirty="0"/>
              <a:t>nur </a:t>
            </a:r>
            <a:r>
              <a:rPr lang="de-DE" b="1" kern="0" dirty="0"/>
              <a:t>negativ konnotiert </a:t>
            </a:r>
            <a:r>
              <a:rPr lang="de-DE" kern="0" dirty="0"/>
              <a:t>werden (im Sinne von Repression oder Unterdrückung).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kern="0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D7BF8AA-DF09-C440-8704-BFC264B6F2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186787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C40D6F4-B384-7648-AD1C-9DAD7981A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dirty="0">
                <a:solidFill>
                  <a:srgbClr val="002060"/>
                </a:solidFill>
                <a:ea typeface="MS PGothic" pitchFamily="34" charset="-128"/>
              </a:rPr>
              <a:t>Macht und Dominanz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566178-681A-5643-9135-96743B3D5F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4186E99-E1F5-C445-B809-F171437F75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37677"/>
            <a:ext cx="9144000" cy="1982645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DFAEED72-EB97-8245-AE27-421583393526}"/>
              </a:ext>
            </a:extLst>
          </p:cNvPr>
          <p:cNvSpPr/>
          <p:nvPr/>
        </p:nvSpPr>
        <p:spPr>
          <a:xfrm>
            <a:off x="4353931" y="4063566"/>
            <a:ext cx="415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3E3E40"/>
                </a:solidFill>
                <a:latin typeface="Helvetica" pitchFamily="2" charset="0"/>
              </a:rPr>
              <a:t>✅</a:t>
            </a:r>
            <a:endParaRPr lang="de-DE" dirty="0"/>
          </a:p>
        </p:txBody>
      </p:sp>
      <p:sp>
        <p:nvSpPr>
          <p:cNvPr id="8" name="Pfeil nach unten 7">
            <a:extLst>
              <a:ext uri="{FF2B5EF4-FFF2-40B4-BE49-F238E27FC236}">
                <a16:creationId xmlns:a16="http://schemas.microsoft.com/office/drawing/2014/main" id="{297ABEC0-C49B-F944-A750-605FDC3CF293}"/>
              </a:ext>
            </a:extLst>
          </p:cNvPr>
          <p:cNvSpPr/>
          <p:nvPr/>
        </p:nvSpPr>
        <p:spPr>
          <a:xfrm rot="2814016">
            <a:off x="6008001" y="3071064"/>
            <a:ext cx="463019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E88D60CD-18BF-1949-8F86-11BBA40C9C4B}"/>
              </a:ext>
            </a:extLst>
          </p:cNvPr>
          <p:cNvSpPr/>
          <p:nvPr/>
        </p:nvSpPr>
        <p:spPr>
          <a:xfrm>
            <a:off x="5220072" y="3933056"/>
            <a:ext cx="936104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54EB035-7DF5-B042-A578-1842047AFB85}"/>
              </a:ext>
            </a:extLst>
          </p:cNvPr>
          <p:cNvSpPr txBox="1"/>
          <p:nvPr/>
        </p:nvSpPr>
        <p:spPr>
          <a:xfrm>
            <a:off x="2267744" y="4653136"/>
            <a:ext cx="6748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2060"/>
                </a:solidFill>
              </a:rPr>
              <a:t>Prüfungsschwerpunkte für das Abitur 2023 </a:t>
            </a:r>
            <a:r>
              <a:rPr lang="de-DE">
                <a:solidFill>
                  <a:srgbClr val="002060"/>
                </a:solidFill>
              </a:rPr>
              <a:t>– Leistungskurs – </a:t>
            </a:r>
            <a:r>
              <a:rPr lang="de-DE" dirty="0">
                <a:solidFill>
                  <a:srgbClr val="002060"/>
                </a:solidFill>
              </a:rPr>
              <a:t>BE/BB</a:t>
            </a:r>
          </a:p>
        </p:txBody>
      </p:sp>
    </p:spTree>
    <p:extLst>
      <p:ext uri="{BB962C8B-B14F-4D97-AF65-F5344CB8AC3E}">
        <p14:creationId xmlns:p14="http://schemas.microsoft.com/office/powerpoint/2010/main" val="32939645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0ECFF52-7D1F-704B-8758-96BE29457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/>
              <a:t>Dominanz – in Abgrenzung zur Macht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1FB21A-210D-7240-B756-6CF572078F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pic>
        <p:nvPicPr>
          <p:cNvPr id="7" name="Inhaltsplatzhalter 6" descr="Ein Bild, das Person, drinnen, computer, Decke enthält.&#10;&#10;Automatisch generierte Beschreibung">
            <a:extLst>
              <a:ext uri="{FF2B5EF4-FFF2-40B4-BE49-F238E27FC236}">
                <a16:creationId xmlns:a16="http://schemas.microsoft.com/office/drawing/2014/main" id="{9535EBBE-EF5C-1D4F-8748-08E53312A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24" y="1773238"/>
            <a:ext cx="6813877" cy="4535487"/>
          </a:xfrm>
        </p:spPr>
      </p:pic>
    </p:spTree>
    <p:extLst>
      <p:ext uri="{BB962C8B-B14F-4D97-AF65-F5344CB8AC3E}">
        <p14:creationId xmlns:p14="http://schemas.microsoft.com/office/powerpoint/2010/main" val="234965728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3669DBB-E3AF-934E-B8D4-7C7E6E196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7" y="1772815"/>
            <a:ext cx="8928992" cy="4891509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Dominanz </a:t>
            </a:r>
          </a:p>
          <a:p>
            <a:r>
              <a:rPr lang="de-DE" dirty="0"/>
              <a:t>wird innerhalb psychologischer Modelle als ein „Streben einer Person nach einer Machtposition innerhalb der Bezugsgruppe“ verstanden. </a:t>
            </a:r>
          </a:p>
          <a:p>
            <a:pPr marL="0" indent="0" algn="r">
              <a:buNone/>
            </a:pPr>
            <a:r>
              <a:rPr lang="de-DE" sz="1800" dirty="0"/>
              <a:t>(Hermann 1976, 292 in Heitmann 2006, 41)</a:t>
            </a:r>
          </a:p>
          <a:p>
            <a:pPr marL="0" indent="0" algn="r">
              <a:buNone/>
            </a:pPr>
            <a:endParaRPr lang="de-DE" sz="1800" dirty="0"/>
          </a:p>
          <a:p>
            <a:r>
              <a:rPr lang="de-DE" dirty="0"/>
              <a:t>muss im Gegensatz zur Macht „kein fixes Attribut“ sein, sondern kann eine „in der Situation genutzte Möglichkeit“ sein.</a:t>
            </a:r>
          </a:p>
          <a:p>
            <a:pPr marL="0" indent="0" algn="r">
              <a:buNone/>
            </a:pPr>
            <a:r>
              <a:rPr lang="de-DE" sz="1800" dirty="0"/>
              <a:t>(vgl. </a:t>
            </a:r>
            <a:r>
              <a:rPr lang="de-DE" sz="1800" dirty="0" err="1"/>
              <a:t>Poro</a:t>
            </a:r>
            <a:r>
              <a:rPr lang="de-DE" sz="1800" dirty="0"/>
              <a:t> 1999, 55 in Heitmann 2006, 42)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0ECFF52-7D1F-704B-8758-96BE29457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/>
              <a:t>Dominanz – in Abgrenzung zur Macht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1FB21A-210D-7240-B756-6CF572078F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59823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3669DBB-E3AF-934E-B8D4-7C7E6E196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Dominanz</a:t>
            </a:r>
          </a:p>
          <a:p>
            <a:r>
              <a:rPr lang="de-DE" dirty="0"/>
              <a:t>ist stärker als Macht an </a:t>
            </a:r>
            <a:r>
              <a:rPr lang="de-DE" u="sng" dirty="0"/>
              <a:t>konkretes</a:t>
            </a:r>
            <a:r>
              <a:rPr lang="de-DE" dirty="0"/>
              <a:t> kommunikatives Verhalten gekoppelt </a:t>
            </a:r>
            <a:r>
              <a:rPr lang="de-DE" sz="1800" dirty="0"/>
              <a:t>(„interaktionell vollzogenes kommunikatives Übergewicht“ Brock/Meer 2004, S. 202)</a:t>
            </a:r>
          </a:p>
          <a:p>
            <a:r>
              <a:rPr lang="de-DE" dirty="0"/>
              <a:t>kann aus Macht resultieren, </a:t>
            </a:r>
            <a:r>
              <a:rPr lang="de-DE" u="sng" dirty="0"/>
              <a:t>aber</a:t>
            </a:r>
            <a:r>
              <a:rPr lang="de-DE" dirty="0"/>
              <a:t>: </a:t>
            </a:r>
          </a:p>
          <a:p>
            <a:pPr lvl="1"/>
            <a:r>
              <a:rPr lang="de-DE" dirty="0"/>
              <a:t>Macht muss sich nicht als dominantes Handeln manifestieren und</a:t>
            </a:r>
          </a:p>
          <a:p>
            <a:pPr lvl="1"/>
            <a:r>
              <a:rPr lang="de-DE" dirty="0"/>
              <a:t>Dominanz muss nicht auf struktureller Macht begründet sein.</a:t>
            </a:r>
          </a:p>
          <a:p>
            <a:pPr marL="0" indent="0">
              <a:buNone/>
            </a:pPr>
            <a:r>
              <a:rPr lang="de-DE" dirty="0"/>
              <a:t>Dominantes Handeln steht nicht nur den hierarchisch höher gestellten Personen zur Verfügung, sondern auch hierarchisch unterstellten.</a:t>
            </a: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0ECFF52-7D1F-704B-8758-96BE29457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Was ist Dominanz?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1BC78B0-EB4F-8648-8F11-A041D4D190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917854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974B1F6-035E-DA4A-BE66-CDA413DD3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... tritt (ebenso wie Macht) in unterschiedlich starken Ausprägungen auf. </a:t>
            </a:r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0904A69-7058-7E4F-B729-252DDDF58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Dominanz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11EDCE0B-874E-9542-B72B-DD0660F090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1009044"/>
              </p:ext>
            </p:extLst>
          </p:nvPr>
        </p:nvGraphicFramePr>
        <p:xfrm>
          <a:off x="1979712" y="2521012"/>
          <a:ext cx="4848200" cy="3040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01D891-1BA1-D248-BE47-7B795D45A5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983497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0ECFF52-7D1F-704B-8758-96BE29457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Gemeinsamkeiten von Macht und Dominanz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FDC37E97-FD21-8643-BE72-42DAA384B4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7848756"/>
              </p:ext>
            </p:extLst>
          </p:nvPr>
        </p:nvGraphicFramePr>
        <p:xfrm>
          <a:off x="323528" y="1844823"/>
          <a:ext cx="8660878" cy="4819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CE2B5257-DD19-6C4B-9D0A-2D93430C3FB3}"/>
              </a:ext>
            </a:extLst>
          </p:cNvPr>
          <p:cNvSpPr txBox="1"/>
          <p:nvPr/>
        </p:nvSpPr>
        <p:spPr>
          <a:xfrm>
            <a:off x="3428879" y="2362223"/>
            <a:ext cx="2016225" cy="403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>
                <a:solidFill>
                  <a:srgbClr val="002060"/>
                </a:solidFill>
              </a:rPr>
              <a:t>Voraussetzungen: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50" dirty="0">
                <a:solidFill>
                  <a:srgbClr val="002060"/>
                </a:solidFill>
              </a:rPr>
              <a:t>Anwesenheit eines Gegenübers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50" dirty="0">
                <a:solidFill>
                  <a:srgbClr val="002060"/>
                </a:solidFill>
              </a:rPr>
              <a:t>Interaktion</a:t>
            </a:r>
          </a:p>
          <a:p>
            <a:endParaRPr lang="de-DE" sz="1350" dirty="0">
              <a:solidFill>
                <a:srgbClr val="002060"/>
              </a:solidFill>
            </a:endParaRPr>
          </a:p>
          <a:p>
            <a:r>
              <a:rPr lang="de-DE" sz="1350" u="sng" dirty="0">
                <a:solidFill>
                  <a:srgbClr val="002060"/>
                </a:solidFill>
              </a:rPr>
              <a:t>können</a:t>
            </a:r>
            <a:r>
              <a:rPr lang="de-DE" sz="1350" dirty="0">
                <a:solidFill>
                  <a:srgbClr val="002060"/>
                </a:solidFill>
              </a:rPr>
              <a:t> Auswirkungen auf Handeln oder Denken des Gegenübers haben</a:t>
            </a:r>
          </a:p>
          <a:p>
            <a:endParaRPr lang="de-DE" sz="1350" dirty="0">
              <a:solidFill>
                <a:srgbClr val="002060"/>
              </a:solidFill>
            </a:endParaRPr>
          </a:p>
          <a:p>
            <a:r>
              <a:rPr lang="de-DE" sz="1350" dirty="0">
                <a:solidFill>
                  <a:srgbClr val="002060"/>
                </a:solidFill>
              </a:rPr>
              <a:t>häufig negative Konnotation der Begriffe</a:t>
            </a:r>
          </a:p>
          <a:p>
            <a:endParaRPr lang="de-DE" sz="1350" dirty="0">
              <a:solidFill>
                <a:srgbClr val="002060"/>
              </a:solidFill>
            </a:endParaRPr>
          </a:p>
          <a:p>
            <a:r>
              <a:rPr lang="de-DE" sz="1350" dirty="0">
                <a:solidFill>
                  <a:srgbClr val="002060"/>
                </a:solidFill>
              </a:rPr>
              <a:t>können negativ/feindselig oder freundlich/ konstruktiv ausgelebt werden</a:t>
            </a:r>
          </a:p>
          <a:p>
            <a:endParaRPr lang="de-DE" sz="1350" dirty="0">
              <a:solidFill>
                <a:srgbClr val="002060"/>
              </a:solidFill>
            </a:endParaRPr>
          </a:p>
          <a:p>
            <a:r>
              <a:rPr lang="de-DE" sz="1350" dirty="0">
                <a:solidFill>
                  <a:srgbClr val="002060"/>
                </a:solidFill>
              </a:rPr>
              <a:t>treten in unterschiedlich starken Ausprägungen auf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5D173E2-2AAB-5746-A89F-C7C70411396E}"/>
              </a:ext>
            </a:extLst>
          </p:cNvPr>
          <p:cNvSpPr txBox="1"/>
          <p:nvPr/>
        </p:nvSpPr>
        <p:spPr>
          <a:xfrm>
            <a:off x="1264514" y="3525909"/>
            <a:ext cx="1223379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002060"/>
                </a:solidFill>
              </a:rPr>
              <a:t>Macht</a:t>
            </a:r>
          </a:p>
          <a:p>
            <a:endParaRPr lang="de-DE" sz="135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61CDE1A-B8A7-6248-ADDD-6B815F2DCA57}"/>
              </a:ext>
            </a:extLst>
          </p:cNvPr>
          <p:cNvSpPr txBox="1"/>
          <p:nvPr/>
        </p:nvSpPr>
        <p:spPr>
          <a:xfrm>
            <a:off x="5652120" y="3651038"/>
            <a:ext cx="1776931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002060"/>
                </a:solidFill>
              </a:rPr>
              <a:t>Dominanz</a:t>
            </a:r>
          </a:p>
          <a:p>
            <a:endParaRPr lang="de-DE" sz="1350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F99029C-42AB-5A4C-9B17-4BFAC792CB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091630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8046FBF-6858-3946-A3C7-023D9A2E5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>
                <a:solidFill>
                  <a:srgbClr val="002060"/>
                </a:solidFill>
              </a:rPr>
              <a:t/>
            </a:r>
            <a:br>
              <a:rPr lang="de-DE" dirty="0">
                <a:solidFill>
                  <a:srgbClr val="002060"/>
                </a:solidFill>
              </a:rPr>
            </a:br>
            <a:r>
              <a:rPr lang="de-DE" dirty="0">
                <a:solidFill>
                  <a:srgbClr val="002060"/>
                </a:solidFill>
              </a:rPr>
              <a:t>Wie schlagen sich Macht und Dominanz in der Kommunikation im öffentlichen Raum nieder?</a:t>
            </a:r>
            <a:br>
              <a:rPr lang="de-DE" dirty="0">
                <a:solidFill>
                  <a:srgbClr val="002060"/>
                </a:solidFill>
              </a:rPr>
            </a:br>
            <a:endParaRPr lang="de-DE" dirty="0"/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5162D279-74DE-244F-A048-C8A041D78C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7359449"/>
              </p:ext>
            </p:extLst>
          </p:nvPr>
        </p:nvGraphicFramePr>
        <p:xfrm>
          <a:off x="647564" y="1712020"/>
          <a:ext cx="7848872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6A7F8F5-BEFC-1943-BBD9-4F8699EA14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085811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991ECA4B-937B-6B4E-A240-25BFEF211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0555" y="1773238"/>
            <a:ext cx="3401615" cy="453548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6C3D806-13F7-654F-B12B-89EC06877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>
                <a:solidFill>
                  <a:srgbClr val="002060"/>
                </a:solidFill>
              </a:rPr>
              <a:t/>
            </a:r>
            <a:br>
              <a:rPr lang="de-DE" dirty="0">
                <a:solidFill>
                  <a:srgbClr val="002060"/>
                </a:solidFill>
              </a:rPr>
            </a:br>
            <a:r>
              <a:rPr lang="de-DE" dirty="0">
                <a:solidFill>
                  <a:srgbClr val="002060"/>
                </a:solidFill>
              </a:rPr>
              <a:t>Wie schlagen sich Macht und Dominanz in der Kommunikation im öffentlichen Raum nieder?</a:t>
            </a:r>
            <a:br>
              <a:rPr lang="de-DE" dirty="0">
                <a:solidFill>
                  <a:srgbClr val="002060"/>
                </a:solidFill>
              </a:rPr>
            </a:b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F22A084-B7A9-7C40-B90B-CD3116FB3B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738296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CA36C60-2C59-2C44-AC5B-2839CC80FD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FAB58CF-BEDD-4346-A151-FD3C3C046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3">
            <a:extLst>
              <a:ext uri="{FF2B5EF4-FFF2-40B4-BE49-F238E27FC236}">
                <a16:creationId xmlns:a16="http://schemas.microsoft.com/office/drawing/2014/main" id="{535B509C-F234-0B47-94F1-7D54C5B12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12" t="9744" r="12418" b="50791"/>
          <a:stretch/>
        </p:blipFill>
        <p:spPr>
          <a:xfrm>
            <a:off x="91133" y="964009"/>
            <a:ext cx="5040465" cy="3528393"/>
          </a:xfrm>
          <a:prstGeom prst="rect">
            <a:avLst/>
          </a:prstGeom>
        </p:spPr>
      </p:pic>
      <p:pic>
        <p:nvPicPr>
          <p:cNvPr id="6" name="Inhaltsplatzhalter 3">
            <a:extLst>
              <a:ext uri="{FF2B5EF4-FFF2-40B4-BE49-F238E27FC236}">
                <a16:creationId xmlns:a16="http://schemas.microsoft.com/office/drawing/2014/main" id="{87AB0169-ED98-7E4E-B6AF-9F73DEFBBB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54" t="49208" r="17641" b="19039"/>
          <a:stretch/>
        </p:blipFill>
        <p:spPr bwMode="auto">
          <a:xfrm>
            <a:off x="3995936" y="3135932"/>
            <a:ext cx="5292590" cy="352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14251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838CDBDB-ACA4-8B4E-8797-B8F4E74E2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7" y="1052736"/>
            <a:ext cx="8785225" cy="864096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de-DE" altLang="de-DE" dirty="0">
                <a:solidFill>
                  <a:srgbClr val="002060"/>
                </a:solidFill>
                <a:latin typeface="+mj-lt"/>
                <a:ea typeface="MS PGothic" pitchFamily="34" charset="-128"/>
              </a:rPr>
              <a:t>Macht und Dominanz</a:t>
            </a:r>
            <a:endParaRPr altLang="de-DE" sz="2800" dirty="0">
              <a:solidFill>
                <a:srgbClr val="002060"/>
              </a:solidFill>
              <a:latin typeface="+mj-lt"/>
              <a:ea typeface="MS PGothic" pitchFamily="34" charset="-128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FE18CAA-EF82-464A-9F2D-4E0665275DF7}"/>
              </a:ext>
            </a:extLst>
          </p:cNvPr>
          <p:cNvSpPr txBox="1"/>
          <p:nvPr/>
        </p:nvSpPr>
        <p:spPr>
          <a:xfrm>
            <a:off x="395536" y="2060848"/>
            <a:ext cx="78488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2060"/>
                </a:solidFill>
              </a:rPr>
              <a:t>Was ist Macht?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2060"/>
                </a:solidFill>
              </a:rPr>
              <a:t>Was ist Dominanz?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2060"/>
                </a:solidFill>
              </a:rPr>
              <a:t>Wie schlagen sich Macht und Dominanz in der Kommunikation im öffentlichen Raum nieder?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2060"/>
                </a:solidFill>
              </a:rPr>
              <a:t>Wie lässt sich das </a:t>
            </a:r>
            <a:r>
              <a:rPr lang="de-DE" sz="2800" dirty="0" err="1">
                <a:solidFill>
                  <a:srgbClr val="002060"/>
                </a:solidFill>
              </a:rPr>
              <a:t>Additum</a:t>
            </a:r>
            <a:r>
              <a:rPr lang="de-DE" sz="2800" dirty="0">
                <a:solidFill>
                  <a:srgbClr val="002060"/>
                </a:solidFill>
              </a:rPr>
              <a:t> im Unterricht umsetzen?</a:t>
            </a:r>
          </a:p>
          <a:p>
            <a:pPr>
              <a:spcAft>
                <a:spcPts val="600"/>
              </a:spcAft>
            </a:pPr>
            <a:endParaRPr lang="de-DE" sz="2800" dirty="0">
              <a:solidFill>
                <a:srgbClr val="002060"/>
              </a:solidFill>
              <a:highlight>
                <a:srgbClr val="FFFF00"/>
              </a:highlight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701724D-E464-0841-AE5A-83EF155A0F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612426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991ECA4B-937B-6B4E-A240-25BFEF211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12" t="9744" r="12418" b="50791"/>
          <a:stretch/>
        </p:blipFill>
        <p:spPr>
          <a:xfrm>
            <a:off x="107502" y="2005387"/>
            <a:ext cx="5529611" cy="3870729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6C3D806-13F7-654F-B12B-89EC06877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>
                <a:solidFill>
                  <a:srgbClr val="002060"/>
                </a:solidFill>
              </a:rPr>
              <a:t/>
            </a:r>
            <a:br>
              <a:rPr lang="de-DE" dirty="0">
                <a:solidFill>
                  <a:srgbClr val="002060"/>
                </a:solidFill>
              </a:rPr>
            </a:br>
            <a:r>
              <a:rPr lang="de-DE" dirty="0">
                <a:solidFill>
                  <a:srgbClr val="002060"/>
                </a:solidFill>
              </a:rPr>
              <a:t>Wie schlagen sich Macht und Dominanz in der Kommunikation im öffentlichen Raum nieder?</a:t>
            </a:r>
            <a:br>
              <a:rPr lang="de-DE" dirty="0">
                <a:solidFill>
                  <a:srgbClr val="002060"/>
                </a:solidFill>
              </a:rPr>
            </a:b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655F724-B4AC-CD41-9270-A8ACA7832356}"/>
              </a:ext>
            </a:extLst>
          </p:cNvPr>
          <p:cNvSpPr txBox="1"/>
          <p:nvPr/>
        </p:nvSpPr>
        <p:spPr>
          <a:xfrm>
            <a:off x="6148559" y="1899427"/>
            <a:ext cx="280831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2060"/>
                </a:solidFill>
              </a:rPr>
              <a:t>öffentlich zugänglich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2060"/>
                </a:solidFill>
              </a:rPr>
              <a:t>schriftlich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2060"/>
                </a:solidFill>
              </a:rPr>
              <a:t>Warnung (</a:t>
            </a:r>
            <a:r>
              <a:rPr lang="de-DE" sz="1600" dirty="0" err="1">
                <a:solidFill>
                  <a:srgbClr val="002060"/>
                </a:solidFill>
              </a:rPr>
              <a:t>appellativer</a:t>
            </a:r>
            <a:r>
              <a:rPr lang="de-DE" sz="1600" dirty="0">
                <a:solidFill>
                  <a:srgbClr val="002060"/>
                </a:solidFill>
              </a:rPr>
              <a:t> Charakter)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2060"/>
                </a:solidFill>
              </a:rPr>
              <a:t>elliptische Struktur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2060"/>
                </a:solidFill>
              </a:rPr>
              <a:t>(unfreiwillige?) Alliteration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2060"/>
                </a:solidFill>
              </a:rPr>
              <a:t>Kompositum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2060"/>
                </a:solidFill>
              </a:rPr>
              <a:t>graphische und interpunktuelle Hervorhebung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rgbClr val="002060"/>
              </a:solidFill>
            </a:endParaRPr>
          </a:p>
          <a:p>
            <a:endParaRPr lang="de-DE" sz="16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2060"/>
                </a:solidFill>
              </a:rPr>
              <a:t>Übersetzung (partiell)</a:t>
            </a:r>
          </a:p>
        </p:txBody>
      </p:sp>
      <p:sp>
        <p:nvSpPr>
          <p:cNvPr id="8" name="Geschweifte Klammer rechts 7">
            <a:extLst>
              <a:ext uri="{FF2B5EF4-FFF2-40B4-BE49-F238E27FC236}">
                <a16:creationId xmlns:a16="http://schemas.microsoft.com/office/drawing/2014/main" id="{CBFE73E7-82CA-C147-A3EB-FFD4428E78CF}"/>
              </a:ext>
            </a:extLst>
          </p:cNvPr>
          <p:cNvSpPr/>
          <p:nvPr/>
        </p:nvSpPr>
        <p:spPr>
          <a:xfrm>
            <a:off x="5683336" y="2005388"/>
            <a:ext cx="419788" cy="2071684"/>
          </a:xfrm>
          <a:prstGeom prst="righ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Geschweifte Klammer rechts 8">
            <a:extLst>
              <a:ext uri="{FF2B5EF4-FFF2-40B4-BE49-F238E27FC236}">
                <a16:creationId xmlns:a16="http://schemas.microsoft.com/office/drawing/2014/main" id="{D0313FE6-117E-D04B-AA44-D0C59B49FB60}"/>
              </a:ext>
            </a:extLst>
          </p:cNvPr>
          <p:cNvSpPr/>
          <p:nvPr/>
        </p:nvSpPr>
        <p:spPr>
          <a:xfrm>
            <a:off x="5764759" y="4351443"/>
            <a:ext cx="419788" cy="1385432"/>
          </a:xfrm>
          <a:prstGeom prst="righ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ABD0EA1-341D-7B4F-89A8-640D90ECAE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787038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991ECA4B-937B-6B4E-A240-25BFEF211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0555" y="1773238"/>
            <a:ext cx="3401615" cy="453548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6C3D806-13F7-654F-B12B-89EC06877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>
                <a:solidFill>
                  <a:srgbClr val="002060"/>
                </a:solidFill>
              </a:rPr>
              <a:t/>
            </a:r>
            <a:br>
              <a:rPr lang="de-DE" dirty="0">
                <a:solidFill>
                  <a:srgbClr val="002060"/>
                </a:solidFill>
              </a:rPr>
            </a:br>
            <a:r>
              <a:rPr lang="de-DE" dirty="0">
                <a:solidFill>
                  <a:srgbClr val="002060"/>
                </a:solidFill>
              </a:rPr>
              <a:t>Wie schlagen sich Macht und Dominanz in der Kommunikation im öffentlichen Raum nieder?</a:t>
            </a:r>
            <a:br>
              <a:rPr lang="de-DE" dirty="0">
                <a:solidFill>
                  <a:srgbClr val="002060"/>
                </a:solidFill>
              </a:rPr>
            </a:b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D1BE5DA-631C-A54C-A32E-6EA8ED705C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103590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991ECA4B-937B-6B4E-A240-25BFEF211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54" t="49208" r="17641" b="19039"/>
          <a:stretch/>
        </p:blipFill>
        <p:spPr>
          <a:xfrm>
            <a:off x="359530" y="1916832"/>
            <a:ext cx="5292590" cy="3528393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6C3D806-13F7-654F-B12B-89EC06877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>
                <a:solidFill>
                  <a:srgbClr val="002060"/>
                </a:solidFill>
              </a:rPr>
              <a:t/>
            </a:r>
            <a:br>
              <a:rPr lang="de-DE" dirty="0">
                <a:solidFill>
                  <a:srgbClr val="002060"/>
                </a:solidFill>
              </a:rPr>
            </a:br>
            <a:r>
              <a:rPr lang="de-DE" dirty="0">
                <a:solidFill>
                  <a:srgbClr val="002060"/>
                </a:solidFill>
              </a:rPr>
              <a:t>Wie schlagen sich Macht und Dominanz in der Kommunikation im öffentlichen Raum nieder?</a:t>
            </a:r>
            <a:br>
              <a:rPr lang="de-DE" dirty="0">
                <a:solidFill>
                  <a:srgbClr val="002060"/>
                </a:solidFill>
              </a:rPr>
            </a:b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7271572-7043-5345-92CD-31FF138B6CCC}"/>
              </a:ext>
            </a:extLst>
          </p:cNvPr>
          <p:cNvSpPr txBox="1"/>
          <p:nvPr/>
        </p:nvSpPr>
        <p:spPr>
          <a:xfrm>
            <a:off x="5796136" y="1997839"/>
            <a:ext cx="2808312" cy="424731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2060"/>
                </a:solidFill>
              </a:rPr>
              <a:t>schriftlich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2060"/>
                </a:solidFill>
              </a:rPr>
              <a:t>öffentlich zugänglich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2060"/>
                </a:solidFill>
              </a:rPr>
              <a:t>Ziel: Warnung (</a:t>
            </a:r>
            <a:r>
              <a:rPr lang="de-DE" dirty="0" err="1">
                <a:solidFill>
                  <a:srgbClr val="002060"/>
                </a:solidFill>
              </a:rPr>
              <a:t>appellativer</a:t>
            </a:r>
            <a:r>
              <a:rPr lang="de-DE" dirty="0">
                <a:solidFill>
                  <a:srgbClr val="002060"/>
                </a:solidFill>
              </a:rPr>
              <a:t> Charakter) und juristische Absicherung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2060"/>
                </a:solidFill>
              </a:rPr>
              <a:t>Struktur: Information, daraus abgeleitete Aufforderung, Warnung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2060"/>
                </a:solidFill>
              </a:rPr>
              <a:t>passivische Nominalstruktur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2060"/>
                </a:solidFill>
              </a:rPr>
              <a:t>graphische und interpunktuelle Hervorhebung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77375B7D-EC20-0F45-B26E-7DD3C827D1F7}"/>
              </a:ext>
            </a:extLst>
          </p:cNvPr>
          <p:cNvCxnSpPr>
            <a:cxnSpLocks/>
          </p:cNvCxnSpPr>
          <p:nvPr/>
        </p:nvCxnSpPr>
        <p:spPr>
          <a:xfrm>
            <a:off x="2987824" y="2924944"/>
            <a:ext cx="2952328" cy="180020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984DEDEB-28BD-224C-9EEC-7AD1D2117AF8}"/>
              </a:ext>
            </a:extLst>
          </p:cNvPr>
          <p:cNvCxnSpPr>
            <a:cxnSpLocks/>
          </p:cNvCxnSpPr>
          <p:nvPr/>
        </p:nvCxnSpPr>
        <p:spPr>
          <a:xfrm>
            <a:off x="3959932" y="2420888"/>
            <a:ext cx="2177088" cy="291632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CD6D84FA-AAC9-8443-B95A-607DCE2C9B99}"/>
              </a:ext>
            </a:extLst>
          </p:cNvPr>
          <p:cNvCxnSpPr>
            <a:cxnSpLocks/>
          </p:cNvCxnSpPr>
          <p:nvPr/>
        </p:nvCxnSpPr>
        <p:spPr>
          <a:xfrm>
            <a:off x="4139952" y="4293096"/>
            <a:ext cx="1872208" cy="115212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0A68C63-60CA-FE48-B1EA-96821EF684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851938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C9CD14F-3FF0-D14F-A26A-CFC961CE6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03" y="1773238"/>
            <a:ext cx="8139534" cy="4891087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BB04085-E5BF-C84A-81DC-71914439C1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5BE5F4-529D-1444-82FE-D815DBAD3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>
                <a:solidFill>
                  <a:srgbClr val="002060"/>
                </a:solidFill>
              </a:rPr>
              <a:t/>
            </a:r>
            <a:br>
              <a:rPr lang="de-DE" dirty="0">
                <a:solidFill>
                  <a:srgbClr val="002060"/>
                </a:solidFill>
              </a:rPr>
            </a:br>
            <a:r>
              <a:rPr lang="de-DE" dirty="0">
                <a:solidFill>
                  <a:srgbClr val="002060"/>
                </a:solidFill>
              </a:rPr>
              <a:t>Wie schlagen sich Macht und Dominanz in der Kommunikation im öffentlichen Raum nieder?</a:t>
            </a:r>
            <a:br>
              <a:rPr lang="de-DE" dirty="0">
                <a:solidFill>
                  <a:srgbClr val="002060"/>
                </a:solidFill>
              </a:rPr>
            </a:br>
            <a:endParaRPr lang="de-DE" dirty="0"/>
          </a:p>
        </p:txBody>
      </p:sp>
      <p:sp>
        <p:nvSpPr>
          <p:cNvPr id="6" name="Multiplizieren 5">
            <a:extLst>
              <a:ext uri="{FF2B5EF4-FFF2-40B4-BE49-F238E27FC236}">
                <a16:creationId xmlns:a16="http://schemas.microsoft.com/office/drawing/2014/main" id="{36667D29-A269-6245-863D-E637FBC0C50F}"/>
              </a:ext>
            </a:extLst>
          </p:cNvPr>
          <p:cNvSpPr/>
          <p:nvPr/>
        </p:nvSpPr>
        <p:spPr>
          <a:xfrm>
            <a:off x="5076056" y="2420888"/>
            <a:ext cx="360040" cy="576064"/>
          </a:xfrm>
          <a:prstGeom prst="mathMultiply">
            <a:avLst>
              <a:gd name="adj1" fmla="val 9410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Multiplizieren 6">
            <a:extLst>
              <a:ext uri="{FF2B5EF4-FFF2-40B4-BE49-F238E27FC236}">
                <a16:creationId xmlns:a16="http://schemas.microsoft.com/office/drawing/2014/main" id="{25A814F8-5B9E-334C-AD0F-071AEF3DC1E8}"/>
              </a:ext>
            </a:extLst>
          </p:cNvPr>
          <p:cNvSpPr/>
          <p:nvPr/>
        </p:nvSpPr>
        <p:spPr>
          <a:xfrm>
            <a:off x="4110507" y="2821875"/>
            <a:ext cx="360040" cy="576064"/>
          </a:xfrm>
          <a:prstGeom prst="mathMultiply">
            <a:avLst>
              <a:gd name="adj1" fmla="val 9410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Multiplizieren 7">
            <a:extLst>
              <a:ext uri="{FF2B5EF4-FFF2-40B4-BE49-F238E27FC236}">
                <a16:creationId xmlns:a16="http://schemas.microsoft.com/office/drawing/2014/main" id="{B440EB75-CF55-0C45-8CD8-ACCB1E6913D7}"/>
              </a:ext>
            </a:extLst>
          </p:cNvPr>
          <p:cNvSpPr/>
          <p:nvPr/>
        </p:nvSpPr>
        <p:spPr>
          <a:xfrm>
            <a:off x="5256076" y="3324386"/>
            <a:ext cx="360040" cy="576064"/>
          </a:xfrm>
          <a:prstGeom prst="mathMultiply">
            <a:avLst>
              <a:gd name="adj1" fmla="val 9410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Multiplizieren 8">
            <a:extLst>
              <a:ext uri="{FF2B5EF4-FFF2-40B4-BE49-F238E27FC236}">
                <a16:creationId xmlns:a16="http://schemas.microsoft.com/office/drawing/2014/main" id="{AD6B1762-210A-D64A-A9B8-4AB2749251AD}"/>
              </a:ext>
            </a:extLst>
          </p:cNvPr>
          <p:cNvSpPr/>
          <p:nvPr/>
        </p:nvSpPr>
        <p:spPr>
          <a:xfrm>
            <a:off x="5314567" y="3867284"/>
            <a:ext cx="360040" cy="576064"/>
          </a:xfrm>
          <a:prstGeom prst="mathMultiply">
            <a:avLst>
              <a:gd name="adj1" fmla="val 9410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Multiplizieren 9">
            <a:extLst>
              <a:ext uri="{FF2B5EF4-FFF2-40B4-BE49-F238E27FC236}">
                <a16:creationId xmlns:a16="http://schemas.microsoft.com/office/drawing/2014/main" id="{3DD1F490-5355-7240-B288-0E706F5BB545}"/>
              </a:ext>
            </a:extLst>
          </p:cNvPr>
          <p:cNvSpPr/>
          <p:nvPr/>
        </p:nvSpPr>
        <p:spPr>
          <a:xfrm>
            <a:off x="4750146" y="4254574"/>
            <a:ext cx="360040" cy="576064"/>
          </a:xfrm>
          <a:prstGeom prst="mathMultiply">
            <a:avLst>
              <a:gd name="adj1" fmla="val 9410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Multiplizieren 10">
            <a:extLst>
              <a:ext uri="{FF2B5EF4-FFF2-40B4-BE49-F238E27FC236}">
                <a16:creationId xmlns:a16="http://schemas.microsoft.com/office/drawing/2014/main" id="{238F947C-BE3E-404D-8E9C-AB3CD779C10C}"/>
              </a:ext>
            </a:extLst>
          </p:cNvPr>
          <p:cNvSpPr/>
          <p:nvPr/>
        </p:nvSpPr>
        <p:spPr>
          <a:xfrm>
            <a:off x="5689430" y="5445224"/>
            <a:ext cx="360040" cy="576064"/>
          </a:xfrm>
          <a:prstGeom prst="mathMultiply">
            <a:avLst>
              <a:gd name="adj1" fmla="val 9410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Multiplizieren 11">
            <a:extLst>
              <a:ext uri="{FF2B5EF4-FFF2-40B4-BE49-F238E27FC236}">
                <a16:creationId xmlns:a16="http://schemas.microsoft.com/office/drawing/2014/main" id="{A2A18135-22AE-0F4A-AB8B-DDE1D3EC8110}"/>
              </a:ext>
            </a:extLst>
          </p:cNvPr>
          <p:cNvSpPr/>
          <p:nvPr/>
        </p:nvSpPr>
        <p:spPr>
          <a:xfrm>
            <a:off x="2555776" y="4653136"/>
            <a:ext cx="360040" cy="494692"/>
          </a:xfrm>
          <a:prstGeom prst="mathMultiply">
            <a:avLst>
              <a:gd name="adj1" fmla="val 9410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Multiplizieren 12">
            <a:extLst>
              <a:ext uri="{FF2B5EF4-FFF2-40B4-BE49-F238E27FC236}">
                <a16:creationId xmlns:a16="http://schemas.microsoft.com/office/drawing/2014/main" id="{E60BF1C3-2B59-3847-A35B-494E0F96C7B4}"/>
              </a:ext>
            </a:extLst>
          </p:cNvPr>
          <p:cNvSpPr/>
          <p:nvPr/>
        </p:nvSpPr>
        <p:spPr>
          <a:xfrm>
            <a:off x="5494587" y="5013176"/>
            <a:ext cx="360040" cy="576064"/>
          </a:xfrm>
          <a:prstGeom prst="mathMultiply">
            <a:avLst>
              <a:gd name="adj1" fmla="val 9410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Multiplizieren 13">
            <a:extLst>
              <a:ext uri="{FF2B5EF4-FFF2-40B4-BE49-F238E27FC236}">
                <a16:creationId xmlns:a16="http://schemas.microsoft.com/office/drawing/2014/main" id="{8304D6E9-542A-4E45-95BA-9AE8FF00210E}"/>
              </a:ext>
            </a:extLst>
          </p:cNvPr>
          <p:cNvSpPr/>
          <p:nvPr/>
        </p:nvSpPr>
        <p:spPr>
          <a:xfrm>
            <a:off x="5257870" y="5948858"/>
            <a:ext cx="360040" cy="576064"/>
          </a:xfrm>
          <a:prstGeom prst="mathMultiply">
            <a:avLst>
              <a:gd name="adj1" fmla="val 9410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350288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6C3D806-13F7-654F-B12B-89EC06877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>
                <a:solidFill>
                  <a:srgbClr val="002060"/>
                </a:solidFill>
              </a:rPr>
              <a:t/>
            </a:r>
            <a:br>
              <a:rPr lang="de-DE">
                <a:solidFill>
                  <a:srgbClr val="002060"/>
                </a:solidFill>
              </a:rPr>
            </a:br>
            <a:r>
              <a:rPr lang="de-DE">
                <a:solidFill>
                  <a:srgbClr val="002060"/>
                </a:solidFill>
              </a:rPr>
              <a:t>Wie schlagen sich Macht und Dominanz in der Kommunikation im öffentlichen Raum nieder?</a:t>
            </a:r>
            <a:br>
              <a:rPr lang="de-DE">
                <a:solidFill>
                  <a:srgbClr val="002060"/>
                </a:solidFill>
              </a:rPr>
            </a:br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81DC4C2-E521-4843-93C9-8343EDFA12EC}"/>
              </a:ext>
            </a:extLst>
          </p:cNvPr>
          <p:cNvSpPr txBox="1"/>
          <p:nvPr/>
        </p:nvSpPr>
        <p:spPr>
          <a:xfrm>
            <a:off x="107503" y="1876360"/>
            <a:ext cx="202875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B050"/>
                </a:solidFill>
              </a:rPr>
              <a:t>Macht:</a:t>
            </a:r>
          </a:p>
          <a:p>
            <a:r>
              <a:rPr lang="de-DE" sz="2000" dirty="0">
                <a:solidFill>
                  <a:srgbClr val="002060"/>
                </a:solidFill>
              </a:rPr>
              <a:t>ursprünglich</a:t>
            </a:r>
          </a:p>
          <a:p>
            <a:r>
              <a:rPr lang="de-DE" sz="2000" dirty="0">
                <a:solidFill>
                  <a:srgbClr val="002060"/>
                </a:solidFill>
              </a:rPr>
              <a:t>Kommunikation zwischen öffentlicher Instanz </a:t>
            </a:r>
            <a:r>
              <a:rPr lang="de-DE" sz="1600" dirty="0">
                <a:solidFill>
                  <a:srgbClr val="002060"/>
                </a:solidFill>
              </a:rPr>
              <a:t>(Stiftung preußischer Schlösser und Gärten) </a:t>
            </a:r>
            <a:r>
              <a:rPr lang="de-DE" sz="2000" dirty="0">
                <a:solidFill>
                  <a:srgbClr val="002060"/>
                </a:solidFill>
              </a:rPr>
              <a:t>und Parkbesuchern </a:t>
            </a:r>
            <a:r>
              <a:rPr lang="de-DE" sz="1600" dirty="0">
                <a:solidFill>
                  <a:srgbClr val="002060"/>
                </a:solidFill>
              </a:rPr>
              <a:t>(= Öffentlichkeit)</a:t>
            </a:r>
          </a:p>
          <a:p>
            <a:endParaRPr lang="de-DE" sz="1600" dirty="0">
              <a:solidFill>
                <a:srgbClr val="002060"/>
              </a:solidFill>
            </a:endParaRPr>
          </a:p>
          <a:p>
            <a:r>
              <a:rPr lang="de-DE" sz="2000" dirty="0">
                <a:solidFill>
                  <a:srgbClr val="002060"/>
                </a:solidFill>
              </a:rPr>
              <a:t>legal</a:t>
            </a:r>
          </a:p>
          <a:p>
            <a:endParaRPr lang="de-DE" sz="2000" dirty="0"/>
          </a:p>
          <a:p>
            <a:endParaRPr lang="de-DE" sz="2000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591A2249-EF25-6E41-BA45-1D079426B3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687" y="1844824"/>
            <a:ext cx="3401615" cy="4535487"/>
          </a:xfrm>
          <a:prstGeom prst="rect">
            <a:avLst/>
          </a:prstGeom>
        </p:spPr>
      </p:pic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CCF920CD-1947-E240-ACF7-A72781CC117B}"/>
              </a:ext>
            </a:extLst>
          </p:cNvPr>
          <p:cNvCxnSpPr>
            <a:cxnSpLocks/>
          </p:cNvCxnSpPr>
          <p:nvPr/>
        </p:nvCxnSpPr>
        <p:spPr>
          <a:xfrm flipH="1">
            <a:off x="5004048" y="2276872"/>
            <a:ext cx="1220688" cy="183569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949B144F-5A17-134D-957C-0C1893FAADEB}"/>
              </a:ext>
            </a:extLst>
          </p:cNvPr>
          <p:cNvCxnSpPr>
            <a:cxnSpLocks/>
          </p:cNvCxnSpPr>
          <p:nvPr/>
        </p:nvCxnSpPr>
        <p:spPr>
          <a:xfrm>
            <a:off x="1095307" y="2088863"/>
            <a:ext cx="2468581" cy="67360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B45D6414-D4CF-714B-A6EE-2EB7914011AE}"/>
              </a:ext>
            </a:extLst>
          </p:cNvPr>
          <p:cNvSpPr txBox="1"/>
          <p:nvPr/>
        </p:nvSpPr>
        <p:spPr>
          <a:xfrm>
            <a:off x="6300825" y="2079559"/>
            <a:ext cx="244827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70C0"/>
                </a:solidFill>
              </a:rPr>
              <a:t>Dominanz:</a:t>
            </a:r>
          </a:p>
          <a:p>
            <a:r>
              <a:rPr lang="de-DE" sz="2000" dirty="0">
                <a:solidFill>
                  <a:srgbClr val="002060"/>
                </a:solidFill>
              </a:rPr>
              <a:t>Graffiti in Form eines </a:t>
            </a:r>
            <a:r>
              <a:rPr lang="de-DE" sz="2000" i="1" dirty="0">
                <a:solidFill>
                  <a:srgbClr val="002060"/>
                </a:solidFill>
              </a:rPr>
              <a:t>Tag</a:t>
            </a:r>
          </a:p>
          <a:p>
            <a:r>
              <a:rPr lang="de-DE" sz="2000" dirty="0">
                <a:solidFill>
                  <a:srgbClr val="002060"/>
                </a:solidFill>
              </a:rPr>
              <a:t>zumindest </a:t>
            </a:r>
            <a:r>
              <a:rPr lang="de-DE" sz="2000" dirty="0" err="1">
                <a:solidFill>
                  <a:srgbClr val="002060"/>
                </a:solidFill>
              </a:rPr>
              <a:t>Infragestellen</a:t>
            </a:r>
            <a:r>
              <a:rPr lang="de-DE" sz="2000" dirty="0">
                <a:solidFill>
                  <a:srgbClr val="002060"/>
                </a:solidFill>
              </a:rPr>
              <a:t> der sich in dem Schild manifestierenden Macht </a:t>
            </a:r>
          </a:p>
          <a:p>
            <a:endParaRPr lang="de-DE" sz="2000" dirty="0">
              <a:solidFill>
                <a:srgbClr val="002060"/>
              </a:solidFill>
            </a:endParaRPr>
          </a:p>
          <a:p>
            <a:r>
              <a:rPr lang="de-DE" sz="2000" dirty="0">
                <a:solidFill>
                  <a:srgbClr val="002060"/>
                </a:solidFill>
              </a:rPr>
              <a:t>illegal</a:t>
            </a:r>
            <a:endParaRPr lang="de-DE" sz="2400" dirty="0">
              <a:solidFill>
                <a:srgbClr val="002060"/>
              </a:solidFill>
            </a:endParaRP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EA7825B-35E5-9B4E-927E-171EA741D2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501714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556A0F1-622B-BC40-B0DD-53FA3FE97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i="1" dirty="0"/>
          </a:p>
          <a:p>
            <a:pPr marL="0" indent="0">
              <a:buNone/>
            </a:pPr>
            <a:r>
              <a:rPr lang="de-DE" i="1" dirty="0"/>
              <a:t>Finden Sie (ähnliche) Beispiele für die Repräsentation von Macht und Dominanz in der Kommunikation im öffentlichen Raum. </a:t>
            </a:r>
          </a:p>
          <a:p>
            <a:pPr marL="0" indent="0">
              <a:buNone/>
            </a:pPr>
            <a:r>
              <a:rPr lang="de-DE" i="1" dirty="0"/>
              <a:t>Untersuchen Sie, auf welche </a:t>
            </a:r>
            <a:r>
              <a:rPr lang="de-DE" i="1" dirty="0">
                <a:solidFill>
                  <a:srgbClr val="002060"/>
                </a:solidFill>
              </a:rPr>
              <a:t>Weise sich Macht und Dominanz dabei niederschlagen</a:t>
            </a:r>
            <a:r>
              <a:rPr lang="de-DE" i="1" dirty="0"/>
              <a:t>.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2B10F36-93C8-F04D-83D1-08D1425E82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671848C-9166-B143-9125-F5A8E9F2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Vorschlag für ein Projekt in Ihrem Leistungskurs</a:t>
            </a:r>
          </a:p>
        </p:txBody>
      </p:sp>
    </p:spTree>
    <p:extLst>
      <p:ext uri="{BB962C8B-B14F-4D97-AF65-F5344CB8AC3E}">
        <p14:creationId xmlns:p14="http://schemas.microsoft.com/office/powerpoint/2010/main" val="272333597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62A713D-94AD-3246-BDEE-7CE4EE3359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EE18A3E-C844-5E4C-8C12-04CB501A1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22" y="1646910"/>
            <a:ext cx="8908355" cy="1512168"/>
          </a:xfrm>
        </p:spPr>
        <p:txBody>
          <a:bodyPr>
            <a:normAutofit fontScale="90000"/>
          </a:bodyPr>
          <a:lstStyle/>
          <a:p>
            <a:r>
              <a:rPr lang="de-DE" dirty="0"/>
              <a:t>Wie lassen sich die Aspekte „Macht“ und „Dominanz“ mit den bereits vorgestellten Themen zur Kommunikation im öffentlichen Raum verbinden?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b="0" dirty="0"/>
              <a:t>Oder pragmatisch </a:t>
            </a:r>
            <a:br>
              <a:rPr lang="de-DE" b="0" dirty="0"/>
            </a:br>
            <a:r>
              <a:rPr lang="de-DE" b="0" dirty="0"/>
              <a:t>betrachtet: 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E812769-8CC1-894A-BB3B-04F3920970EA}"/>
              </a:ext>
            </a:extLst>
          </p:cNvPr>
          <p:cNvSpPr txBox="1">
            <a:spLocks/>
          </p:cNvSpPr>
          <p:nvPr/>
        </p:nvSpPr>
        <p:spPr>
          <a:xfrm rot="10800000" flipV="1">
            <a:off x="3707904" y="2894315"/>
            <a:ext cx="2304256" cy="1957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ＭＳ Ｐゴシック" pitchFamily="-107" charset="-128"/>
                <a:cs typeface="Verdana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Verdana" pitchFamily="34" charset="0"/>
                <a:ea typeface="ＭＳ Ｐゴシック" pitchFamily="-107" charset="-128"/>
                <a:cs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Verdana" pitchFamily="34" charset="0"/>
                <a:ea typeface="ＭＳ Ｐゴシック" pitchFamily="-107" charset="-128"/>
                <a:cs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Verdana" pitchFamily="34" charset="0"/>
                <a:ea typeface="ＭＳ Ｐゴシック" pitchFamily="-107" charset="-128"/>
                <a:cs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Verdana" pitchFamily="34" charset="0"/>
                <a:ea typeface="ＭＳ Ｐゴシック" pitchFamily="-107" charset="-128"/>
                <a:cs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1111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1111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1111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11111"/>
                </a:solidFill>
                <a:latin typeface="Verdana" pitchFamily="34" charset="0"/>
              </a:defRPr>
            </a:lvl9pPr>
          </a:lstStyle>
          <a:p>
            <a:r>
              <a:rPr lang="de-DE" sz="1900" b="0" kern="0" dirty="0">
                <a:solidFill>
                  <a:srgbClr val="002060"/>
                </a:solidFill>
                <a:latin typeface="+mn-lt"/>
              </a:rPr>
              <a:t>Gibt es für GK- und LK-Lehrende Möglichkeiten der Zusammenarbeit?</a:t>
            </a:r>
          </a:p>
          <a:p>
            <a:endParaRPr lang="de-DE" sz="1875" kern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Abgerundete rechteckige Legende 4">
            <a:extLst>
              <a:ext uri="{FF2B5EF4-FFF2-40B4-BE49-F238E27FC236}">
                <a16:creationId xmlns:a16="http://schemas.microsoft.com/office/drawing/2014/main" id="{78255688-B428-914D-A33F-A05BBB370B7E}"/>
              </a:ext>
            </a:extLst>
          </p:cNvPr>
          <p:cNvSpPr/>
          <p:nvPr/>
        </p:nvSpPr>
        <p:spPr>
          <a:xfrm>
            <a:off x="3707904" y="3008629"/>
            <a:ext cx="2304256" cy="1658513"/>
          </a:xfrm>
          <a:prstGeom prst="wedgeRoundRectCallou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 descr="C:\Users\Angelika Buß\Pictures\img791.jpg">
            <a:extLst>
              <a:ext uri="{FF2B5EF4-FFF2-40B4-BE49-F238E27FC236}">
                <a16:creationId xmlns:a16="http://schemas.microsoft.com/office/drawing/2014/main" id="{A57FFFC9-A5BB-664D-A73D-7761D95EFFCE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5035811"/>
            <a:ext cx="3352800" cy="11226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bgerundete rechteckige Legende 7">
            <a:extLst>
              <a:ext uri="{FF2B5EF4-FFF2-40B4-BE49-F238E27FC236}">
                <a16:creationId xmlns:a16="http://schemas.microsoft.com/office/drawing/2014/main" id="{D7C3262B-433E-A746-AC06-325095DEBA61}"/>
              </a:ext>
            </a:extLst>
          </p:cNvPr>
          <p:cNvSpPr/>
          <p:nvPr/>
        </p:nvSpPr>
        <p:spPr>
          <a:xfrm rot="5400000">
            <a:off x="6280076" y="4697875"/>
            <a:ext cx="1122680" cy="1658513"/>
          </a:xfrm>
          <a:prstGeom prst="wedgeRoundRectCallout">
            <a:avLst/>
          </a:prstGeom>
          <a:noFill/>
          <a:ln>
            <a:solidFill>
              <a:srgbClr val="FF4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B1F641B-2930-8943-A8D9-8CA2963EB8D6}"/>
              </a:ext>
            </a:extLst>
          </p:cNvPr>
          <p:cNvSpPr txBox="1"/>
          <p:nvPr/>
        </p:nvSpPr>
        <p:spPr>
          <a:xfrm>
            <a:off x="6258564" y="5135486"/>
            <a:ext cx="1165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</a:rPr>
              <a:t>Na klar!</a:t>
            </a:r>
          </a:p>
        </p:txBody>
      </p:sp>
    </p:spTree>
    <p:extLst>
      <p:ext uri="{BB962C8B-B14F-4D97-AF65-F5344CB8AC3E}">
        <p14:creationId xmlns:p14="http://schemas.microsoft.com/office/powerpoint/2010/main" val="97277675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5" grpId="0" animBg="1"/>
      <p:bldP spid="8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26">
            <a:extLst>
              <a:ext uri="{FF2B5EF4-FFF2-40B4-BE49-F238E27FC236}">
                <a16:creationId xmlns:a16="http://schemas.microsoft.com/office/drawing/2014/main" id="{20EC75E1-633F-F241-BECE-AB8ADE5AA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811" y="808581"/>
            <a:ext cx="5835273" cy="5835273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36DDC178-C606-F944-ACAF-23436F1CAC64}"/>
              </a:ext>
            </a:extLst>
          </p:cNvPr>
          <p:cNvSpPr txBox="1"/>
          <p:nvPr/>
        </p:nvSpPr>
        <p:spPr>
          <a:xfrm rot="515623">
            <a:off x="3404394" y="1068223"/>
            <a:ext cx="2194699" cy="796492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3816541"/>
              </a:avLst>
            </a:prstTxWarp>
            <a:spAutoFit/>
          </a:bodyPr>
          <a:lstStyle/>
          <a:p>
            <a:r>
              <a:rPr lang="de-DE" sz="1350" dirty="0"/>
              <a:t>Politik(-wissenschaft)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D8AA8930-F590-4E45-A2D6-6360DEF11593}"/>
              </a:ext>
            </a:extLst>
          </p:cNvPr>
          <p:cNvSpPr txBox="1"/>
          <p:nvPr/>
        </p:nvSpPr>
        <p:spPr>
          <a:xfrm rot="20252983">
            <a:off x="2266101" y="1315383"/>
            <a:ext cx="1606144" cy="979978"/>
          </a:xfrm>
          <a:prstGeom prst="rect">
            <a:avLst/>
          </a:prstGeom>
          <a:noFill/>
        </p:spPr>
        <p:txBody>
          <a:bodyPr wrap="square" lIns="72000" rtlCol="0">
            <a:prstTxWarp prst="textArchUp">
              <a:avLst>
                <a:gd name="adj" fmla="val 13187059"/>
              </a:avLst>
            </a:prstTxWarp>
            <a:spAutoFit/>
          </a:bodyPr>
          <a:lstStyle/>
          <a:p>
            <a:r>
              <a:rPr lang="de-DE" sz="1350" dirty="0"/>
              <a:t>Geschichte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A7C4CC61-AD24-2D49-BFB1-B1CF04B550F1}"/>
              </a:ext>
            </a:extLst>
          </p:cNvPr>
          <p:cNvSpPr txBox="1"/>
          <p:nvPr/>
        </p:nvSpPr>
        <p:spPr>
          <a:xfrm rot="3072638">
            <a:off x="5100745" y="1847466"/>
            <a:ext cx="1727569" cy="506369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695541"/>
              </a:avLst>
            </a:prstTxWarp>
            <a:spAutoFit/>
          </a:bodyPr>
          <a:lstStyle/>
          <a:p>
            <a:pPr algn="ctr"/>
            <a:r>
              <a:rPr lang="de-DE" sz="1350" dirty="0"/>
              <a:t>Psychologie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6BA4E69-3EF3-8C43-B29D-BE1AA84C2055}"/>
              </a:ext>
            </a:extLst>
          </p:cNvPr>
          <p:cNvSpPr txBox="1"/>
          <p:nvPr/>
        </p:nvSpPr>
        <p:spPr>
          <a:xfrm rot="17360657">
            <a:off x="5632824" y="4267202"/>
            <a:ext cx="1667961" cy="587606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968943"/>
              </a:avLst>
            </a:prstTxWarp>
            <a:spAutoFit/>
          </a:bodyPr>
          <a:lstStyle/>
          <a:p>
            <a:pPr algn="ctr"/>
            <a:r>
              <a:rPr lang="de-DE" sz="1350" dirty="0"/>
              <a:t>(Sozio-)Linguistik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C0A8EC42-F9BD-4E45-A270-42D8B26FADB9}"/>
              </a:ext>
            </a:extLst>
          </p:cNvPr>
          <p:cNvSpPr txBox="1"/>
          <p:nvPr/>
        </p:nvSpPr>
        <p:spPr>
          <a:xfrm rot="2346904">
            <a:off x="1421535" y="4795286"/>
            <a:ext cx="2689521" cy="1161600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117343"/>
              </a:avLst>
            </a:prstTxWarp>
            <a:spAutoFit/>
          </a:bodyPr>
          <a:lstStyle/>
          <a:p>
            <a:pPr algn="ctr"/>
            <a:r>
              <a:rPr lang="de-DE" sz="1350" dirty="0"/>
              <a:t>Kommunikationswissenschaft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2AC976EA-4A89-9C42-9569-EE0DA349D57C}"/>
              </a:ext>
            </a:extLst>
          </p:cNvPr>
          <p:cNvSpPr txBox="1"/>
          <p:nvPr/>
        </p:nvSpPr>
        <p:spPr>
          <a:xfrm rot="4635735">
            <a:off x="5585999" y="2678631"/>
            <a:ext cx="1487647" cy="9304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3636553"/>
              </a:avLst>
            </a:prstTxWarp>
            <a:spAutoFit/>
          </a:bodyPr>
          <a:lstStyle/>
          <a:p>
            <a:pPr algn="ctr"/>
            <a:r>
              <a:rPr lang="de-DE" sz="1350" dirty="0"/>
              <a:t>Soziologie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58C4D7B4-0ACB-294C-8D2B-E0A05A220919}"/>
              </a:ext>
            </a:extLst>
          </p:cNvPr>
          <p:cNvSpPr txBox="1"/>
          <p:nvPr/>
        </p:nvSpPr>
        <p:spPr>
          <a:xfrm>
            <a:off x="2597587" y="1799334"/>
            <a:ext cx="3090026" cy="3384376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17164451"/>
              </a:avLst>
            </a:prstTxWarp>
            <a:spAutoFit/>
          </a:bodyPr>
          <a:lstStyle/>
          <a:p>
            <a:pPr algn="ctr"/>
            <a:r>
              <a:rPr lang="de-DE" sz="1050" b="1" dirty="0"/>
              <a:t>Unterrichtsfaches Deutsch in der Sekundarstufe II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B68E4860-7A45-FA4B-9C7E-212F6CE93A18}"/>
              </a:ext>
            </a:extLst>
          </p:cNvPr>
          <p:cNvSpPr txBox="1"/>
          <p:nvPr/>
        </p:nvSpPr>
        <p:spPr>
          <a:xfrm>
            <a:off x="2705378" y="2288605"/>
            <a:ext cx="2877253" cy="2988277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9512958"/>
              </a:avLst>
            </a:prstTxWarp>
            <a:spAutoFit/>
          </a:bodyPr>
          <a:lstStyle/>
          <a:p>
            <a:pPr algn="ctr"/>
            <a:r>
              <a:rPr lang="de-DE" sz="1050" b="1" dirty="0"/>
              <a:t>domänenspezifischer Kompetenzerwerb innerhalb des</a:t>
            </a:r>
            <a:endParaRPr lang="de-DE" sz="1050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9E757353-D64D-884F-8C8D-E201B5DF6C60}"/>
              </a:ext>
            </a:extLst>
          </p:cNvPr>
          <p:cNvSpPr txBox="1"/>
          <p:nvPr/>
        </p:nvSpPr>
        <p:spPr>
          <a:xfrm rot="20641375">
            <a:off x="4342555" y="5988327"/>
            <a:ext cx="1055399" cy="399481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785267"/>
              </a:avLst>
            </a:prstTxWarp>
            <a:spAutoFit/>
          </a:bodyPr>
          <a:lstStyle/>
          <a:p>
            <a:pPr algn="ctr"/>
            <a:r>
              <a:rPr lang="de-DE" sz="1350" dirty="0"/>
              <a:t>Semiotik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BC152914-289A-BF43-9388-E931C8E89821}"/>
              </a:ext>
            </a:extLst>
          </p:cNvPr>
          <p:cNvSpPr txBox="1"/>
          <p:nvPr/>
        </p:nvSpPr>
        <p:spPr>
          <a:xfrm rot="18991993">
            <a:off x="5552623" y="5618124"/>
            <a:ext cx="412938" cy="30008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18168695"/>
              </a:avLst>
            </a:prstTxWarp>
            <a:spAutoFit/>
          </a:bodyPr>
          <a:lstStyle/>
          <a:p>
            <a:pPr algn="ctr"/>
            <a:r>
              <a:rPr lang="de-DE" sz="1350" b="1" dirty="0"/>
              <a:t>…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46A3E0FA-1D93-0041-9C50-83AD7E8C7B95}"/>
              </a:ext>
            </a:extLst>
          </p:cNvPr>
          <p:cNvSpPr txBox="1"/>
          <p:nvPr/>
        </p:nvSpPr>
        <p:spPr>
          <a:xfrm rot="16647868">
            <a:off x="872615" y="2969340"/>
            <a:ext cx="1931437" cy="74061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de-DE" sz="1350" dirty="0"/>
              <a:t>Medienwissenschaft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1804C68-AAB4-4D33-BE47-84EF898C0646}"/>
              </a:ext>
            </a:extLst>
          </p:cNvPr>
          <p:cNvSpPr txBox="1"/>
          <p:nvPr/>
        </p:nvSpPr>
        <p:spPr>
          <a:xfrm rot="20105199">
            <a:off x="3923135" y="2093735"/>
            <a:ext cx="11572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,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3CDEAA69-9A05-4550-82B6-01BCE3C28A9D}"/>
              </a:ext>
            </a:extLst>
          </p:cNvPr>
          <p:cNvSpPr txBox="1"/>
          <p:nvPr/>
        </p:nvSpPr>
        <p:spPr>
          <a:xfrm>
            <a:off x="2929795" y="1324937"/>
            <a:ext cx="287725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i="1" dirty="0"/>
              <a:t>Diskussion und Analyse von Merkmalen populistischer Kommunikation und Sprache </a:t>
            </a:r>
            <a:r>
              <a:rPr lang="de-DE" sz="1050" b="1" i="1" dirty="0">
                <a:solidFill>
                  <a:srgbClr val="FF0000"/>
                </a:solidFill>
              </a:rPr>
              <a:t>unter der Fragestellung, woraus  die hohe Persuasionskraft populistischer Kommunikation resultiert.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97EC5317-0144-4BC0-8767-6151437B3CF6}"/>
              </a:ext>
            </a:extLst>
          </p:cNvPr>
          <p:cNvSpPr txBox="1"/>
          <p:nvPr/>
        </p:nvSpPr>
        <p:spPr>
          <a:xfrm>
            <a:off x="3058081" y="5340304"/>
            <a:ext cx="223600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i="1" dirty="0"/>
              <a:t>Behörden-Bürger-Kommunikation </a:t>
            </a:r>
            <a:r>
              <a:rPr lang="de-DE" sz="1050" b="1" i="1" dirty="0">
                <a:solidFill>
                  <a:srgbClr val="FF0000"/>
                </a:solidFill>
              </a:rPr>
              <a:t>unter Berücksichtigung von sprachlichen Markmalen von Macht.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1555ABE9-0658-45DB-8792-C8C2CE482DBB}"/>
              </a:ext>
            </a:extLst>
          </p:cNvPr>
          <p:cNvSpPr txBox="1"/>
          <p:nvPr/>
        </p:nvSpPr>
        <p:spPr>
          <a:xfrm>
            <a:off x="5658095" y="2825540"/>
            <a:ext cx="1101521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i="1" dirty="0"/>
              <a:t>Leichte Sprache </a:t>
            </a:r>
            <a:r>
              <a:rPr lang="de-DE" sz="1050" b="1" i="1" dirty="0">
                <a:solidFill>
                  <a:srgbClr val="FF0000"/>
                </a:solidFill>
              </a:rPr>
              <a:t>als Instrument gegen oder als Ausdruck von Macht?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FA74F257-2AEC-45F4-B2C1-5EA35129A87C}"/>
              </a:ext>
            </a:extLst>
          </p:cNvPr>
          <p:cNvSpPr txBox="1"/>
          <p:nvPr/>
        </p:nvSpPr>
        <p:spPr>
          <a:xfrm>
            <a:off x="2438043" y="2206312"/>
            <a:ext cx="10392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b="1" dirty="0"/>
              <a:t>…</a:t>
            </a:r>
          </a:p>
        </p:txBody>
      </p:sp>
      <p:sp>
        <p:nvSpPr>
          <p:cNvPr id="56" name="Pfeil: nach rechts 55">
            <a:extLst>
              <a:ext uri="{FF2B5EF4-FFF2-40B4-BE49-F238E27FC236}">
                <a16:creationId xmlns:a16="http://schemas.microsoft.com/office/drawing/2014/main" id="{534EDE47-2DB5-4A20-B71E-6F66E0C0827A}"/>
              </a:ext>
            </a:extLst>
          </p:cNvPr>
          <p:cNvSpPr/>
          <p:nvPr/>
        </p:nvSpPr>
        <p:spPr>
          <a:xfrm rot="10800000">
            <a:off x="2845003" y="3702658"/>
            <a:ext cx="1110054" cy="158389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8" name="Pfeil: nach rechts 47">
            <a:extLst>
              <a:ext uri="{FF2B5EF4-FFF2-40B4-BE49-F238E27FC236}">
                <a16:creationId xmlns:a16="http://schemas.microsoft.com/office/drawing/2014/main" id="{45C2DC2E-2529-42A9-9092-EA91F99D0ADA}"/>
              </a:ext>
            </a:extLst>
          </p:cNvPr>
          <p:cNvSpPr/>
          <p:nvPr/>
        </p:nvSpPr>
        <p:spPr>
          <a:xfrm>
            <a:off x="4367877" y="3697413"/>
            <a:ext cx="1110054" cy="125996"/>
          </a:xfrm>
          <a:prstGeom prst="rightArrow">
            <a:avLst>
              <a:gd name="adj1" fmla="val 66860"/>
              <a:gd name="adj2" fmla="val 5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1" name="Pfeil: nach rechts 30">
            <a:extLst>
              <a:ext uri="{FF2B5EF4-FFF2-40B4-BE49-F238E27FC236}">
                <a16:creationId xmlns:a16="http://schemas.microsoft.com/office/drawing/2014/main" id="{29BEF0A3-56F5-4314-8EC0-7BAB814AFD45}"/>
              </a:ext>
            </a:extLst>
          </p:cNvPr>
          <p:cNvSpPr/>
          <p:nvPr/>
        </p:nvSpPr>
        <p:spPr>
          <a:xfrm rot="5400000">
            <a:off x="3554407" y="4414455"/>
            <a:ext cx="1194098" cy="146240"/>
          </a:xfrm>
          <a:prstGeom prst="rightArrow">
            <a:avLst>
              <a:gd name="adj1" fmla="val 66860"/>
              <a:gd name="adj2" fmla="val 5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2" name="Pfeil: nach rechts 31">
            <a:extLst>
              <a:ext uri="{FF2B5EF4-FFF2-40B4-BE49-F238E27FC236}">
                <a16:creationId xmlns:a16="http://schemas.microsoft.com/office/drawing/2014/main" id="{765D22E1-3467-49D0-84F6-C753CE8A1FBC}"/>
              </a:ext>
            </a:extLst>
          </p:cNvPr>
          <p:cNvSpPr/>
          <p:nvPr/>
        </p:nvSpPr>
        <p:spPr>
          <a:xfrm rot="16200000">
            <a:off x="3537725" y="2987604"/>
            <a:ext cx="1199109" cy="115730"/>
          </a:xfrm>
          <a:prstGeom prst="rightArrow">
            <a:avLst>
              <a:gd name="adj1" fmla="val 66860"/>
              <a:gd name="adj2" fmla="val 5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535911B5-B9DE-DD45-B2D9-910B5A386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-23966" y="877356"/>
            <a:ext cx="2436118" cy="1687548"/>
          </a:xfrm>
        </p:spPr>
        <p:txBody>
          <a:bodyPr>
            <a:normAutofit/>
          </a:bodyPr>
          <a:lstStyle/>
          <a:p>
            <a:r>
              <a:rPr lang="de-DE" sz="1875" dirty="0">
                <a:solidFill>
                  <a:srgbClr val="002060"/>
                </a:solidFill>
                <a:latin typeface="+mn-lt"/>
              </a:rPr>
              <a:t>Kommunikation im öffentlichen Raum - </a:t>
            </a:r>
            <a:br>
              <a:rPr lang="de-DE" sz="1875" dirty="0">
                <a:solidFill>
                  <a:srgbClr val="002060"/>
                </a:solidFill>
                <a:latin typeface="+mn-lt"/>
              </a:rPr>
            </a:br>
            <a:r>
              <a:rPr lang="de-DE" sz="1875" dirty="0">
                <a:solidFill>
                  <a:srgbClr val="FF0000"/>
                </a:solidFill>
                <a:latin typeface="+mn-lt"/>
              </a:rPr>
              <a:t>Aspekte von Macht und Dominanz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D3C14F9-75A8-E44C-AD0E-5745BBA978D4}"/>
              </a:ext>
            </a:extLst>
          </p:cNvPr>
          <p:cNvSpPr txBox="1"/>
          <p:nvPr/>
        </p:nvSpPr>
        <p:spPr>
          <a:xfrm>
            <a:off x="1705141" y="2904691"/>
            <a:ext cx="1070049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i="1" dirty="0"/>
              <a:t>Untersuchung von Twitter- Kommunikation und -Sprache  </a:t>
            </a:r>
            <a:r>
              <a:rPr lang="de-DE" sz="1050" b="1" i="1" dirty="0"/>
              <a:t>unter Rückgriff auf Merkmale mündlicher und schriftlicher Sprache</a:t>
            </a:r>
          </a:p>
        </p:txBody>
      </p:sp>
    </p:spTree>
    <p:extLst>
      <p:ext uri="{BB962C8B-B14F-4D97-AF65-F5344CB8AC3E}">
        <p14:creationId xmlns:p14="http://schemas.microsoft.com/office/powerpoint/2010/main" val="13289930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6C3D806-13F7-654F-B12B-89EC06877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>
                <a:solidFill>
                  <a:srgbClr val="002060"/>
                </a:solidFill>
              </a:rPr>
              <a:t>Ausgewählte Beispiele zur Thematisierung des </a:t>
            </a:r>
            <a:r>
              <a:rPr lang="de-DE" dirty="0" err="1">
                <a:solidFill>
                  <a:srgbClr val="002060"/>
                </a:solidFill>
              </a:rPr>
              <a:t>Additums</a:t>
            </a:r>
            <a:r>
              <a:rPr lang="de-DE" dirty="0">
                <a:solidFill>
                  <a:srgbClr val="002060"/>
                </a:solidFill>
              </a:rPr>
              <a:t> im Unterricht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4DAA1F7-FAE6-3946-A5F0-28A8715938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3" y="2276872"/>
            <a:ext cx="9144000" cy="401035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4F69422-E55C-E149-B7D3-66CDAA794385}"/>
              </a:ext>
            </a:extLst>
          </p:cNvPr>
          <p:cNvSpPr txBox="1"/>
          <p:nvPr/>
        </p:nvSpPr>
        <p:spPr>
          <a:xfrm rot="294428">
            <a:off x="6065613" y="2345500"/>
            <a:ext cx="2414560" cy="132343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de-DE" sz="2000" dirty="0"/>
              <a:t>zudem: Macht und Dominanz durch Sprachregelung im öffentlichen Raum?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37213363-AE3C-E04E-A6A3-2AC69FE079F9}"/>
              </a:ext>
            </a:extLst>
          </p:cNvPr>
          <p:cNvCxnSpPr>
            <a:cxnSpLocks/>
          </p:cNvCxnSpPr>
          <p:nvPr/>
        </p:nvCxnSpPr>
        <p:spPr>
          <a:xfrm flipH="1">
            <a:off x="4355976" y="3607583"/>
            <a:ext cx="1944216" cy="84863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82D5B6BC-BBE2-2E43-BC11-0BA4F11D8B4C}"/>
              </a:ext>
            </a:extLst>
          </p:cNvPr>
          <p:cNvSpPr txBox="1"/>
          <p:nvPr/>
        </p:nvSpPr>
        <p:spPr>
          <a:xfrm rot="21013823">
            <a:off x="827584" y="1804912"/>
            <a:ext cx="216024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de-DE" sz="2000" dirty="0"/>
              <a:t>Macht und Dominanz durch (komplexe) Sprache =&gt; Gefahr der Ausgrenzung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E7FAE568-5021-B04F-B3DD-BC5E741E2DC0}"/>
              </a:ext>
            </a:extLst>
          </p:cNvPr>
          <p:cNvCxnSpPr>
            <a:cxnSpLocks/>
          </p:cNvCxnSpPr>
          <p:nvPr/>
        </p:nvCxnSpPr>
        <p:spPr>
          <a:xfrm>
            <a:off x="2411760" y="3429000"/>
            <a:ext cx="2267743" cy="216024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49AB6C4F-A620-C546-92BD-8A7B8B7D8ADA}"/>
              </a:ext>
            </a:extLst>
          </p:cNvPr>
          <p:cNvSpPr txBox="1"/>
          <p:nvPr/>
        </p:nvSpPr>
        <p:spPr>
          <a:xfrm>
            <a:off x="4355976" y="6093296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2060"/>
                </a:solidFill>
              </a:rPr>
              <a:t>https://</a:t>
            </a:r>
            <a:r>
              <a:rPr lang="de-DE" dirty="0" err="1">
                <a:solidFill>
                  <a:srgbClr val="002060"/>
                </a:solidFill>
              </a:rPr>
              <a:t>kommunal.de</a:t>
            </a:r>
            <a:r>
              <a:rPr lang="de-DE" dirty="0">
                <a:solidFill>
                  <a:srgbClr val="002060"/>
                </a:solidFill>
              </a:rPr>
              <a:t>/leichte-sprache-gesetz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011262-0738-7A45-B64D-C769582F7B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853953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6C3D806-13F7-654F-B12B-89EC06877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>
                <a:solidFill>
                  <a:srgbClr val="002060"/>
                </a:solidFill>
              </a:rPr>
              <a:t/>
            </a:r>
            <a:br>
              <a:rPr lang="de-DE" dirty="0">
                <a:solidFill>
                  <a:srgbClr val="002060"/>
                </a:solidFill>
              </a:rPr>
            </a:br>
            <a:r>
              <a:rPr lang="de-DE" dirty="0">
                <a:solidFill>
                  <a:srgbClr val="002060"/>
                </a:solidFill>
              </a:rPr>
              <a:t>Ausgewählte Beispiele zur Thematisierung des </a:t>
            </a:r>
            <a:r>
              <a:rPr lang="de-DE" dirty="0" err="1">
                <a:solidFill>
                  <a:srgbClr val="002060"/>
                </a:solidFill>
              </a:rPr>
              <a:t>Additums</a:t>
            </a:r>
            <a:r>
              <a:rPr lang="de-DE" dirty="0">
                <a:solidFill>
                  <a:srgbClr val="002060"/>
                </a:solidFill>
              </a:rPr>
              <a:t> im Unterricht</a:t>
            </a:r>
            <a:br>
              <a:rPr lang="de-DE" dirty="0">
                <a:solidFill>
                  <a:srgbClr val="002060"/>
                </a:solidFill>
              </a:rPr>
            </a:b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6A5BCE3-79E4-EE4A-A4A7-1F08AD3556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15765">
            <a:off x="107254" y="2348880"/>
            <a:ext cx="8908356" cy="33456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04B695E-7D35-984A-AC9B-F142E5B82AC3}"/>
              </a:ext>
            </a:extLst>
          </p:cNvPr>
          <p:cNvSpPr txBox="1"/>
          <p:nvPr/>
        </p:nvSpPr>
        <p:spPr>
          <a:xfrm rot="21013823">
            <a:off x="824790" y="1464452"/>
            <a:ext cx="2545489" cy="224676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de-DE" sz="2000" dirty="0"/>
              <a:t>Macht und Dominanz durch Sprache  - Gefahr der Ausgrenzung durch fehlende geschlechtergerechte Sprache?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0D33CEC-8839-6A4C-883A-4584131C2B85}"/>
              </a:ext>
            </a:extLst>
          </p:cNvPr>
          <p:cNvSpPr txBox="1"/>
          <p:nvPr/>
        </p:nvSpPr>
        <p:spPr>
          <a:xfrm rot="458040">
            <a:off x="4962322" y="2347154"/>
            <a:ext cx="2358589" cy="132343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de-DE" sz="2000" dirty="0"/>
              <a:t>zudem: Macht (und Dominanz) durch Sprachregelung im öffentlichen Raum?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30C13D63-A624-2942-BDDD-487D002B90DC}"/>
              </a:ext>
            </a:extLst>
          </p:cNvPr>
          <p:cNvCxnSpPr>
            <a:cxnSpLocks/>
          </p:cNvCxnSpPr>
          <p:nvPr/>
        </p:nvCxnSpPr>
        <p:spPr>
          <a:xfrm flipH="1">
            <a:off x="2195736" y="3429000"/>
            <a:ext cx="3263641" cy="136815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48261132-C500-7F47-ABF1-9927B3E145CD}"/>
              </a:ext>
            </a:extLst>
          </p:cNvPr>
          <p:cNvCxnSpPr>
            <a:cxnSpLocks/>
          </p:cNvCxnSpPr>
          <p:nvPr/>
        </p:nvCxnSpPr>
        <p:spPr>
          <a:xfrm>
            <a:off x="2195736" y="3573016"/>
            <a:ext cx="1152128" cy="158417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03A4287E-1BBA-1C40-B092-9E783106EF88}"/>
              </a:ext>
            </a:extLst>
          </p:cNvPr>
          <p:cNvSpPr txBox="1"/>
          <p:nvPr/>
        </p:nvSpPr>
        <p:spPr>
          <a:xfrm>
            <a:off x="1932889" y="5775648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2060"/>
                </a:solidFill>
              </a:rPr>
              <a:t>https://</a:t>
            </a:r>
            <a:r>
              <a:rPr lang="de-DE" dirty="0" err="1">
                <a:solidFill>
                  <a:srgbClr val="002060"/>
                </a:solidFill>
              </a:rPr>
              <a:t>frauenbeauftragte.hu-berlin.de</a:t>
            </a:r>
            <a:r>
              <a:rPr lang="de-DE" dirty="0">
                <a:solidFill>
                  <a:srgbClr val="002060"/>
                </a:solidFill>
              </a:rPr>
              <a:t>/de/</a:t>
            </a:r>
            <a:r>
              <a:rPr lang="de-DE" dirty="0" err="1">
                <a:solidFill>
                  <a:srgbClr val="002060"/>
                </a:solidFill>
              </a:rPr>
              <a:t>informationen</a:t>
            </a:r>
            <a:r>
              <a:rPr lang="de-DE" dirty="0">
                <a:solidFill>
                  <a:srgbClr val="002060"/>
                </a:solidFill>
              </a:rPr>
              <a:t>/geschlechtergerechte-sprache/leitfaden-geschlechtergerechte-sprache-</a:t>
            </a:r>
            <a:r>
              <a:rPr lang="de-DE" dirty="0" err="1">
                <a:solidFill>
                  <a:srgbClr val="002060"/>
                </a:solidFill>
              </a:rPr>
              <a:t>humboldt.pdf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97F86B4-ACE4-7242-A877-5E5E568547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52009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FB31909-67DD-5643-9D25-44A2E046B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7" y="1772816"/>
            <a:ext cx="8928992" cy="4824536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/>
              <a:t>Die Schülerinnen und Schüler können ...</a:t>
            </a:r>
          </a:p>
          <a:p>
            <a:r>
              <a:rPr lang="de-DE" sz="2400" dirty="0"/>
              <a:t>Bedingungen gelingender Kommunikation analysieren, auch auf der Basis theoretischer Modelle</a:t>
            </a:r>
          </a:p>
          <a:p>
            <a:r>
              <a:rPr lang="de-DE" sz="2400" dirty="0"/>
              <a:t>sprachliche Handlungen </a:t>
            </a:r>
            <a:r>
              <a:rPr lang="de-DE" sz="2400" dirty="0" err="1"/>
              <a:t>kriterienorientiert</a:t>
            </a:r>
            <a:r>
              <a:rPr lang="de-DE" sz="2400" dirty="0"/>
              <a:t> in authentischen und fiktiven Kommunikationssituationen bewerten</a:t>
            </a:r>
          </a:p>
          <a:p>
            <a:r>
              <a:rPr lang="de-DE" sz="2400" dirty="0"/>
              <a:t>persuasive und manipulative Strategien in öffentlichen Bereichen analysieren und sie kritisch bewerten.</a:t>
            </a:r>
          </a:p>
          <a:p>
            <a:r>
              <a:rPr lang="de-DE" sz="2400" dirty="0"/>
              <a:t>verbale, paraverbale und nonverbale Signale für </a:t>
            </a:r>
            <a:r>
              <a:rPr lang="de-DE" sz="2400" b="1" dirty="0"/>
              <a:t>Macht-</a:t>
            </a:r>
            <a:r>
              <a:rPr lang="de-DE" sz="2400" dirty="0"/>
              <a:t> </a:t>
            </a:r>
            <a:r>
              <a:rPr lang="de-DE" sz="2400" b="1" dirty="0"/>
              <a:t>und</a:t>
            </a:r>
            <a:r>
              <a:rPr lang="de-DE" sz="2400" dirty="0"/>
              <a:t> </a:t>
            </a:r>
            <a:r>
              <a:rPr lang="de-DE" sz="2400" b="1" dirty="0"/>
              <a:t>Dominanz</a:t>
            </a:r>
            <a:r>
              <a:rPr lang="de-DE" sz="2400" dirty="0"/>
              <a:t>verhältnisse identifizieren</a:t>
            </a:r>
          </a:p>
          <a:p>
            <a:pPr marL="0" indent="0" algn="r">
              <a:buNone/>
            </a:pPr>
            <a:r>
              <a:rPr lang="de-DE" sz="2000" dirty="0"/>
              <a:t>(RLP Deutsch Sekundarstufe II</a:t>
            </a:r>
          </a:p>
          <a:p>
            <a:pPr marL="0" indent="0" algn="r">
              <a:buNone/>
            </a:pPr>
            <a:r>
              <a:rPr lang="de-DE" sz="2000" dirty="0"/>
              <a:t>Sprache und Sprachgebrauch reflektieren, GK und LK)</a:t>
            </a:r>
          </a:p>
          <a:p>
            <a:pPr marL="0" indent="0" algn="r">
              <a:buNone/>
            </a:pPr>
            <a:endParaRPr lang="de-DE" sz="2400" dirty="0">
              <a:highlight>
                <a:srgbClr val="FFFF00"/>
              </a:highlight>
            </a:endParaRPr>
          </a:p>
          <a:p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3E09A63-C911-2443-BDF7-A5CA485C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/>
              <a:t>Vorab ein Blick in den Rahmenlehrplan (RLP)</a:t>
            </a:r>
            <a:br>
              <a:rPr lang="de-DE" dirty="0"/>
            </a:br>
            <a:r>
              <a:rPr lang="de-DE" dirty="0"/>
              <a:t>- abschlussorientierte Standards</a:t>
            </a:r>
          </a:p>
        </p:txBody>
      </p:sp>
      <p:sp>
        <p:nvSpPr>
          <p:cNvPr id="4" name="Pfeil nach unten 3">
            <a:extLst>
              <a:ext uri="{FF2B5EF4-FFF2-40B4-BE49-F238E27FC236}">
                <a16:creationId xmlns:a16="http://schemas.microsoft.com/office/drawing/2014/main" id="{518F8A59-B123-0F45-9B15-0CE88174FE82}"/>
              </a:ext>
            </a:extLst>
          </p:cNvPr>
          <p:cNvSpPr/>
          <p:nvPr/>
        </p:nvSpPr>
        <p:spPr>
          <a:xfrm rot="1356457">
            <a:off x="7333728" y="3695880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159A9FD-F6F4-904F-A665-3EC7F7A651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334947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0E3146C-901B-3743-BE60-F0FE7FEA5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616136"/>
            <a:ext cx="2694491" cy="479260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38981A7-097B-7045-B025-F9C0EEE235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359C69C-C0A6-1C4A-90F9-C69BBE4FE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>
                <a:solidFill>
                  <a:srgbClr val="002060"/>
                </a:solidFill>
              </a:rPr>
              <a:t>Ausgewählte Beispiele zur Thematisierung des </a:t>
            </a:r>
            <a:r>
              <a:rPr lang="de-DE" dirty="0" err="1">
                <a:solidFill>
                  <a:srgbClr val="002060"/>
                </a:solidFill>
              </a:rPr>
              <a:t>Additums</a:t>
            </a:r>
            <a:r>
              <a:rPr lang="de-DE" dirty="0">
                <a:solidFill>
                  <a:srgbClr val="002060"/>
                </a:solidFill>
              </a:rPr>
              <a:t> im Unterricht</a:t>
            </a:r>
            <a:endParaRPr lang="de-DE" dirty="0"/>
          </a:p>
        </p:txBody>
      </p:sp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A7054321-03F1-514A-A046-6DF796DDF3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26" t="74940" b="11537"/>
          <a:stretch/>
        </p:blipFill>
        <p:spPr bwMode="auto">
          <a:xfrm>
            <a:off x="3779912" y="4413355"/>
            <a:ext cx="4968552" cy="163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70A5E71B-31E8-5346-82D0-0997127ACEC2}"/>
              </a:ext>
            </a:extLst>
          </p:cNvPr>
          <p:cNvCxnSpPr>
            <a:cxnSpLocks/>
          </p:cNvCxnSpPr>
          <p:nvPr/>
        </p:nvCxnSpPr>
        <p:spPr>
          <a:xfrm flipH="1">
            <a:off x="3347864" y="5241864"/>
            <a:ext cx="792088" cy="593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98528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7F43DB5-16B5-694C-98E7-FF8DFEA72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>
                <a:solidFill>
                  <a:srgbClr val="002060"/>
                </a:solidFill>
              </a:rPr>
              <a:t>Ausgewählte Beispiele zur Thematisierung des </a:t>
            </a:r>
            <a:r>
              <a:rPr lang="de-DE" dirty="0" err="1">
                <a:solidFill>
                  <a:srgbClr val="002060"/>
                </a:solidFill>
              </a:rPr>
              <a:t>Additums</a:t>
            </a:r>
            <a:r>
              <a:rPr lang="de-DE" dirty="0">
                <a:solidFill>
                  <a:srgbClr val="002060"/>
                </a:solidFill>
              </a:rPr>
              <a:t> im Unterricht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265C9D6-86C5-054D-8404-E9EB2FD6D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89" y="1832315"/>
            <a:ext cx="8153400" cy="23114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6D8A130-41C4-4C48-A10E-B24A600F04DA}"/>
              </a:ext>
            </a:extLst>
          </p:cNvPr>
          <p:cNvSpPr txBox="1"/>
          <p:nvPr/>
        </p:nvSpPr>
        <p:spPr>
          <a:xfrm>
            <a:off x="5868144" y="4941168"/>
            <a:ext cx="2807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2060"/>
                </a:solidFill>
              </a:rPr>
              <a:t>https://</a:t>
            </a:r>
            <a:r>
              <a:rPr lang="de-DE" dirty="0" err="1">
                <a:solidFill>
                  <a:srgbClr val="002060"/>
                </a:solidFill>
              </a:rPr>
              <a:t>www.bpb.de</a:t>
            </a:r>
            <a:r>
              <a:rPr lang="de-DE" dirty="0">
                <a:solidFill>
                  <a:srgbClr val="002060"/>
                </a:solidFill>
              </a:rPr>
              <a:t>/</a:t>
            </a:r>
            <a:r>
              <a:rPr lang="de-DE" dirty="0" err="1">
                <a:solidFill>
                  <a:srgbClr val="002060"/>
                </a:solidFill>
              </a:rPr>
              <a:t>politik</a:t>
            </a:r>
            <a:r>
              <a:rPr lang="de-DE" dirty="0">
                <a:solidFill>
                  <a:srgbClr val="002060"/>
                </a:solidFill>
              </a:rPr>
              <a:t>/</a:t>
            </a:r>
            <a:r>
              <a:rPr lang="de-DE" dirty="0" err="1">
                <a:solidFill>
                  <a:srgbClr val="002060"/>
                </a:solidFill>
              </a:rPr>
              <a:t>grundfragen</a:t>
            </a:r>
            <a:r>
              <a:rPr lang="de-DE" dirty="0">
                <a:solidFill>
                  <a:srgbClr val="002060"/>
                </a:solidFill>
              </a:rPr>
              <a:t>/sprache-und-politik/42678/einstieg</a:t>
            </a:r>
          </a:p>
          <a:p>
            <a:endParaRPr lang="de-DE" dirty="0"/>
          </a:p>
        </p:txBody>
      </p:sp>
      <p:pic>
        <p:nvPicPr>
          <p:cNvPr id="10" name="Inhaltsplatzhalter 7">
            <a:extLst>
              <a:ext uri="{FF2B5EF4-FFF2-40B4-BE49-F238E27FC236}">
                <a16:creationId xmlns:a16="http://schemas.microsoft.com/office/drawing/2014/main" id="{D1999DB3-8511-7A49-AC9C-F11BE19CDE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59632" y="1758662"/>
            <a:ext cx="4392070" cy="477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D172DBC-1614-FA49-B7FB-3F3219A3E0F8}"/>
              </a:ext>
            </a:extLst>
          </p:cNvPr>
          <p:cNvSpPr txBox="1"/>
          <p:nvPr/>
        </p:nvSpPr>
        <p:spPr>
          <a:xfrm rot="294428">
            <a:off x="6294398" y="1667318"/>
            <a:ext cx="2316057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de-DE" sz="2000" dirty="0"/>
              <a:t>Macht und Dominanz durch Sprachverwendung in der politischen Kommunikation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00C7524-7E7A-D949-99CD-BE66B468D0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697705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A58A11B-CF3D-CC40-B4B6-23AE09B05A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32</a:t>
            </a:fld>
            <a:endParaRPr lang="de-DE" dirty="0"/>
          </a:p>
        </p:txBody>
      </p:sp>
      <p:sp>
        <p:nvSpPr>
          <p:cNvPr id="6" name="AutoShape 6" descr="Groko: Große GroKo-Lustlosigkeit bei ARD-Talkshow Anne Will">
            <a:extLst>
              <a:ext uri="{FF2B5EF4-FFF2-40B4-BE49-F238E27FC236}">
                <a16:creationId xmlns:a16="http://schemas.microsoft.com/office/drawing/2014/main" id="{896CD864-AB3E-2B45-AFC6-2CF991A59654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07503" y="836712"/>
            <a:ext cx="8908355" cy="93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de-DE" dirty="0">
                <a:solidFill>
                  <a:srgbClr val="002060"/>
                </a:solidFill>
              </a:rPr>
              <a:t>Ausgewählte Beispiele zur Thematisierung des </a:t>
            </a:r>
            <a:r>
              <a:rPr lang="de-DE" dirty="0" err="1">
                <a:solidFill>
                  <a:srgbClr val="002060"/>
                </a:solidFill>
              </a:rPr>
              <a:t>Additums</a:t>
            </a:r>
            <a:r>
              <a:rPr lang="de-DE" dirty="0">
                <a:solidFill>
                  <a:srgbClr val="002060"/>
                </a:solidFill>
              </a:rPr>
              <a:t> im Unterricht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F79EEAB-F619-2D49-A9FA-957552444202}"/>
              </a:ext>
            </a:extLst>
          </p:cNvPr>
          <p:cNvSpPr txBox="1"/>
          <p:nvPr/>
        </p:nvSpPr>
        <p:spPr>
          <a:xfrm rot="294428">
            <a:off x="5789651" y="1458988"/>
            <a:ext cx="2316057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de-DE" sz="2000" dirty="0"/>
              <a:t>Non-verbale und paraverbale Elemente von Macht und Dominanz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7500DD7-0481-374A-B324-0FBDA74A78C1}"/>
              </a:ext>
            </a:extLst>
          </p:cNvPr>
          <p:cNvSpPr txBox="1"/>
          <p:nvPr/>
        </p:nvSpPr>
        <p:spPr>
          <a:xfrm>
            <a:off x="868859" y="6274921"/>
            <a:ext cx="7992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https://</a:t>
            </a:r>
            <a:r>
              <a:rPr lang="de-DE" sz="1400" dirty="0" err="1"/>
              <a:t>www.handelsblatt.com</a:t>
            </a:r>
            <a:r>
              <a:rPr lang="de-DE" sz="1400" dirty="0"/>
              <a:t>/</a:t>
            </a:r>
            <a:r>
              <a:rPr lang="de-DE" sz="1400" dirty="0" err="1"/>
              <a:t>politik</a:t>
            </a:r>
            <a:r>
              <a:rPr lang="de-DE" sz="1400" dirty="0"/>
              <a:t>/</a:t>
            </a:r>
            <a:r>
              <a:rPr lang="de-DE" sz="1400" dirty="0" err="1"/>
              <a:t>deutschland</a:t>
            </a:r>
            <a:r>
              <a:rPr lang="de-DE" sz="1400" dirty="0"/>
              <a:t>/bund-laender-treffen-da-brauchen-sie-nicht-so-schlumpfig-herumgrinsen-so-gerieten-soeder-und-scholz-beim-corona-gipfel-aneinander/26974050.html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C822E32-EAC3-854E-A428-E02681EF87B2}"/>
              </a:ext>
            </a:extLst>
          </p:cNvPr>
          <p:cNvSpPr>
            <a:spLocks noGrp="1"/>
          </p:cNvSpPr>
          <p:nvPr>
            <p:ph idx="1"/>
          </p:nvPr>
        </p:nvSpPr>
        <p:spPr>
          <a:ln w="28575">
            <a:solidFill>
              <a:srgbClr val="002060"/>
            </a:solidFill>
          </a:ln>
        </p:spPr>
        <p:txBody>
          <a:bodyPr anchor="ctr"/>
          <a:lstStyle/>
          <a:p>
            <a:pPr marL="0" indent="0" algn="ctr">
              <a:buNone/>
            </a:pPr>
            <a:r>
              <a:rPr lang="de-DE" sz="1800" b="1" i="1" dirty="0"/>
              <a:t>An dieser Stelle finden Sie aus rechtlichen Gründen leider nicht das Bild aus der Veranstaltung. Um das Bild zu zeigen, folgen Sie einfach dem Link in der Quellenangabe.</a:t>
            </a:r>
          </a:p>
        </p:txBody>
      </p:sp>
    </p:spTree>
    <p:extLst>
      <p:ext uri="{BB962C8B-B14F-4D97-AF65-F5344CB8AC3E}">
        <p14:creationId xmlns:p14="http://schemas.microsoft.com/office/powerpoint/2010/main" val="242757990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6C3D806-13F7-654F-B12B-89EC06877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>
                <a:solidFill>
                  <a:srgbClr val="002060"/>
                </a:solidFill>
              </a:rPr>
              <a:t>Ausgewählte Beispiele zur Thematisierung des </a:t>
            </a:r>
            <a:r>
              <a:rPr lang="de-DE" dirty="0" err="1">
                <a:solidFill>
                  <a:srgbClr val="002060"/>
                </a:solidFill>
              </a:rPr>
              <a:t>Additums</a:t>
            </a:r>
            <a:r>
              <a:rPr lang="de-DE" dirty="0">
                <a:solidFill>
                  <a:srgbClr val="002060"/>
                </a:solidFill>
              </a:rPr>
              <a:t> im Unterricht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0E7D8EA-7793-5744-A718-A4066F5BE1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33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C176D6F-6F96-3A41-859F-99F19F41B5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55" y="1672665"/>
            <a:ext cx="7215474" cy="494945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2AF01A2-230A-F04F-BA56-7B9D5F843C07}"/>
              </a:ext>
            </a:extLst>
          </p:cNvPr>
          <p:cNvSpPr txBox="1"/>
          <p:nvPr/>
        </p:nvSpPr>
        <p:spPr>
          <a:xfrm rot="294428">
            <a:off x="6001609" y="2140945"/>
            <a:ext cx="216024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de-DE" sz="2000" dirty="0"/>
              <a:t>Macht </a:t>
            </a:r>
            <a:r>
              <a:rPr lang="de-DE" sz="2000" u="sng" dirty="0"/>
              <a:t>oder</a:t>
            </a:r>
            <a:r>
              <a:rPr lang="de-DE" sz="2000" dirty="0"/>
              <a:t> Dominanz in der Kommunikation im öffentlichen Raum?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5541275-D1BD-CE49-9124-C8625A4220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2234" y="1755601"/>
            <a:ext cx="3279517" cy="465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6447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ED74026-2EF0-8E46-A100-44FB95101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03" y="1517229"/>
            <a:ext cx="8928992" cy="4891509"/>
          </a:xfrm>
        </p:spPr>
        <p:txBody>
          <a:bodyPr/>
          <a:lstStyle/>
          <a:p>
            <a:pPr marL="0" indent="0">
              <a:buNone/>
            </a:pPr>
            <a:r>
              <a:rPr lang="de-DE" sz="1400" dirty="0"/>
              <a:t>Brock, Alexander/Meer, Dorothee (2004): Macht, Hierarchie, Dominanz, A-/Symmetrie: Begriffliche Überlegungen zur kommunikativen Ungleichheit in institutionellen Gesprächen. In: Gesprächsforschung 5. S. 184-209. </a:t>
            </a:r>
            <a:r>
              <a:rPr lang="de-DE" sz="1400" dirty="0">
                <a:hlinkClick r:id="rId2"/>
              </a:rPr>
              <a:t>http://www.gespraechsforschung-online.de/fileadmin/dateien/heft2004/ga-brock.pdf</a:t>
            </a:r>
            <a:endParaRPr lang="de-DE" sz="1400" dirty="0"/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r>
              <a:rPr lang="de-DE" sz="1400" dirty="0"/>
              <a:t>Erhardt, Christian (2020): Gesetz in Kraft: Leichte Sprache - Tipps für Kommunen! In: Kommunal. 21.09.2020. </a:t>
            </a:r>
            <a:r>
              <a:rPr lang="de-DE" sz="1400" dirty="0">
                <a:solidFill>
                  <a:srgbClr val="002060"/>
                </a:solidFill>
                <a:hlinkClick r:id="rId3"/>
              </a:rPr>
              <a:t>https://kommunal.de/leichte-sprache-gesetz</a:t>
            </a:r>
            <a:endParaRPr lang="de-DE" sz="1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r>
              <a:rPr lang="de-DE" sz="1400" dirty="0"/>
              <a:t>Fuhrich-</a:t>
            </a:r>
            <a:r>
              <a:rPr lang="de-DE" sz="1400" dirty="0" err="1"/>
              <a:t>Grubert</a:t>
            </a:r>
            <a:r>
              <a:rPr lang="de-DE" sz="1400" dirty="0"/>
              <a:t>, Ursula et. al. (2019): Sprache ist vielfältig </a:t>
            </a:r>
            <a:r>
              <a:rPr lang="de-DE" sz="1400" i="1" dirty="0"/>
              <a:t>– </a:t>
            </a:r>
            <a:r>
              <a:rPr lang="de-DE" sz="1400" dirty="0"/>
              <a:t>Leitfaden der HU für geschlechtergerechte Sprache. Berlin. </a:t>
            </a:r>
            <a:r>
              <a:rPr lang="de-DE" sz="1400" dirty="0">
                <a:solidFill>
                  <a:srgbClr val="002060"/>
                </a:solidFill>
                <a:hlinkClick r:id="rId4"/>
              </a:rPr>
              <a:t>https://frauenbeauftragte.hu-berlin.de/de/informationen/geschlechtergerechte-sprache/leitfaden-geschlechtergerechte-sprache-humboldt.pdf</a:t>
            </a:r>
            <a:endParaRPr lang="de-DE" sz="1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r>
              <a:rPr lang="de-DE" sz="1400" dirty="0" err="1"/>
              <a:t>Girnth</a:t>
            </a:r>
            <a:r>
              <a:rPr lang="de-DE" sz="1400" dirty="0"/>
              <a:t>, Heiko (2010). Einstieg: Sprache und Politik. In: Bundeszentrale für politische Bildung. </a:t>
            </a:r>
            <a:r>
              <a:rPr lang="de-DE" sz="1400" dirty="0">
                <a:hlinkClick r:id="rId5"/>
              </a:rPr>
              <a:t>https://www.bpb.de/politik/grundfragen/sprache-und-politik/42678/einstieg</a:t>
            </a:r>
            <a:endParaRPr lang="de-DE" sz="1400" dirty="0"/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r>
              <a:rPr lang="de-DE" sz="1400" dirty="0"/>
              <a:t>Heitmann, Caroline (2006): Macht in Besprechungen – eine Untersuchung zur Dominanz. Technische Universität Darmstadt. </a:t>
            </a:r>
            <a:r>
              <a:rPr lang="de-DE" sz="1400" dirty="0">
                <a:hlinkClick r:id="rId6"/>
              </a:rPr>
              <a:t>https://www.linglit.tu-darmstadt.de/media/linglit/mitarbeitende/ janich/abschlussarbeiten/heitmann_c.pdf</a:t>
            </a:r>
            <a:endParaRPr lang="de-DE" sz="1400" dirty="0"/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r>
              <a:rPr lang="de-DE" sz="1400" dirty="0">
                <a:hlinkClick r:id="rId7"/>
              </a:rPr>
              <a:t>https://www.mpfs.de/fileadmin/files/Studien/JIM/2020/JIM-2020_Grafiken.pdf</a:t>
            </a:r>
            <a:endParaRPr lang="de-DE" sz="1400" dirty="0"/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endParaRPr lang="de-DE" sz="1400" dirty="0"/>
          </a:p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E87780E-8F6F-724A-94C3-B5741A450D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34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680CCC3-5BFF-EE4F-A871-5AE3F086C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Quellen</a:t>
            </a:r>
          </a:p>
        </p:txBody>
      </p:sp>
    </p:spTree>
    <p:extLst>
      <p:ext uri="{BB962C8B-B14F-4D97-AF65-F5344CB8AC3E}">
        <p14:creationId xmlns:p14="http://schemas.microsoft.com/office/powerpoint/2010/main" val="390498415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ED74026-2EF0-8E46-A100-44FB95101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03" y="1517229"/>
            <a:ext cx="8928992" cy="4891509"/>
          </a:xfrm>
        </p:spPr>
        <p:txBody>
          <a:bodyPr/>
          <a:lstStyle/>
          <a:p>
            <a:pPr marL="0" indent="0">
              <a:buNone/>
            </a:pPr>
            <a:r>
              <a:rPr lang="de-DE" sz="1400"/>
              <a:t>Stefanowitsch</a:t>
            </a:r>
            <a:r>
              <a:rPr lang="de-DE" sz="1400" dirty="0"/>
              <a:t>, Anatol (2018): Herrscht in Deutschland eine Sprachpolizei? Göttinger Tageblatt 14.04.2018. </a:t>
            </a:r>
            <a:r>
              <a:rPr lang="de-DE" sz="1400" dirty="0">
                <a:hlinkClick r:id="rId2"/>
              </a:rPr>
              <a:t>https://www.goettinger-tageblatt.de/Nachrichten/Panorama/Herrscht-in-Deutschland-eine-Sprachpolizei</a:t>
            </a:r>
            <a:endParaRPr lang="de-DE" sz="1100" dirty="0"/>
          </a:p>
          <a:p>
            <a:endParaRPr lang="de-DE" sz="1100" dirty="0"/>
          </a:p>
          <a:p>
            <a:pPr marL="0" indent="0">
              <a:buNone/>
            </a:pPr>
            <a:endParaRPr lang="de-DE" sz="1100" dirty="0"/>
          </a:p>
          <a:p>
            <a:pPr marL="0" indent="0">
              <a:buNone/>
            </a:pPr>
            <a:r>
              <a:rPr lang="de-DE" sz="1400" dirty="0">
                <a:solidFill>
                  <a:srgbClr val="002060"/>
                </a:solidFill>
              </a:rPr>
              <a:t>Abbildungen: </a:t>
            </a:r>
          </a:p>
          <a:p>
            <a:pPr marL="0" indent="0">
              <a:buNone/>
            </a:pPr>
            <a:r>
              <a:rPr lang="de-DE" sz="1400" dirty="0">
                <a:solidFill>
                  <a:srgbClr val="002060"/>
                </a:solidFill>
                <a:hlinkClick r:id="rId3"/>
              </a:rPr>
              <a:t>https://pixabay.com/de/</a:t>
            </a:r>
            <a:endParaRPr lang="de-DE" sz="1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de-DE" sz="1400" dirty="0">
                <a:solidFill>
                  <a:srgbClr val="002060"/>
                </a:solidFill>
                <a:hlinkClick r:id="rId4"/>
              </a:rPr>
              <a:t>https://ars-philosophandi.de/macht-kommt-von-machen/ </a:t>
            </a:r>
            <a:endParaRPr lang="de-DE" sz="1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de-DE" sz="1400" dirty="0">
                <a:solidFill>
                  <a:srgbClr val="002060"/>
                </a:solidFill>
                <a:hlinkClick r:id="rId5"/>
              </a:rPr>
              <a:t>https://www.handelsblatt.com/politik/deutschland/bund-laender-treffen-da-brauchen-sie-nicht-so-schlumpfig-herumgrinsen-so-gerieten-soeder-und-scholz-beim-corona-gipfel-aneinander/26974050.html</a:t>
            </a:r>
            <a:endParaRPr lang="de-DE" sz="1400" dirty="0">
              <a:solidFill>
                <a:srgbClr val="002060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E87780E-8F6F-724A-94C3-B5741A450D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35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680CCC3-5BFF-EE4F-A871-5AE3F086C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Quellen</a:t>
            </a:r>
          </a:p>
        </p:txBody>
      </p:sp>
    </p:spTree>
    <p:extLst>
      <p:ext uri="{BB962C8B-B14F-4D97-AF65-F5344CB8AC3E}">
        <p14:creationId xmlns:p14="http://schemas.microsoft.com/office/powerpoint/2010/main" val="115566759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3669DBB-E3AF-934E-B8D4-7C7E6E196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6" y="1492299"/>
            <a:ext cx="8928992" cy="5177061"/>
          </a:xfrm>
        </p:spPr>
        <p:txBody>
          <a:bodyPr/>
          <a:lstStyle/>
          <a:p>
            <a:pPr marL="0" indent="0">
              <a:buNone/>
            </a:pPr>
            <a:r>
              <a:rPr lang="de-DE" u="sng" dirty="0"/>
              <a:t>strukturell/institutionell: </a:t>
            </a:r>
          </a:p>
          <a:p>
            <a:pPr marL="0" indent="0">
              <a:buNone/>
            </a:pPr>
            <a:r>
              <a:rPr lang="de-DE" dirty="0"/>
              <a:t>„Potential oder Ressource, die von Personen (in bestimmten Positionen) ausgeübt werden kann und zu Formen ungleicher Beziehungen zwischen Interaktionspartner/inne/</a:t>
            </a:r>
            <a:r>
              <a:rPr lang="de-DE" dirty="0" err="1"/>
              <a:t>n</a:t>
            </a:r>
            <a:r>
              <a:rPr lang="de-DE" dirty="0"/>
              <a:t> führt.“  </a:t>
            </a:r>
            <a:r>
              <a:rPr lang="de-DE" sz="1800" dirty="0"/>
              <a:t>(Brock/Meer 2004, S. 190)</a:t>
            </a:r>
          </a:p>
          <a:p>
            <a:pPr marL="0" indent="0">
              <a:buNone/>
            </a:pPr>
            <a:endParaRPr lang="de-DE" sz="1800" dirty="0"/>
          </a:p>
          <a:p>
            <a:pPr>
              <a:buFont typeface="Wingdings" pitchFamily="2" charset="2"/>
              <a:buChar char="à"/>
            </a:pPr>
            <a:r>
              <a:rPr lang="de-DE" dirty="0"/>
              <a:t> Macht resultiert aus institutionellen/strukturellen Hierarchien.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0ECFF52-7D1F-704B-8758-96BE29457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Was ist Macht?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1872D4-E8D0-AB42-A3FB-F9118C8C46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C5A1A7D6-4A90-7746-9775-445D84700D63}"/>
              </a:ext>
            </a:extLst>
          </p:cNvPr>
          <p:cNvSpPr/>
          <p:nvPr/>
        </p:nvSpPr>
        <p:spPr>
          <a:xfrm>
            <a:off x="4427984" y="2558972"/>
            <a:ext cx="792088" cy="432048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Pfeil nach unten 5">
            <a:extLst>
              <a:ext uri="{FF2B5EF4-FFF2-40B4-BE49-F238E27FC236}">
                <a16:creationId xmlns:a16="http://schemas.microsoft.com/office/drawing/2014/main" id="{0386A500-9588-B24A-B276-93CA2275131D}"/>
              </a:ext>
            </a:extLst>
          </p:cNvPr>
          <p:cNvSpPr/>
          <p:nvPr/>
        </p:nvSpPr>
        <p:spPr>
          <a:xfrm rot="573298">
            <a:off x="1049443" y="164535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 descr="Ein Bild, das Wand, drinnen, aus Holz, Stapel enthält.&#10;&#10;Automatisch generierte Beschreibung">
            <a:extLst>
              <a:ext uri="{FF2B5EF4-FFF2-40B4-BE49-F238E27FC236}">
                <a16:creationId xmlns:a16="http://schemas.microsoft.com/office/drawing/2014/main" id="{FA01806D-18E3-ED40-9A33-3DDBF8E5E2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245" y="4835723"/>
            <a:ext cx="2267744" cy="1700808"/>
          </a:xfrm>
          <a:prstGeom prst="rect">
            <a:avLst/>
          </a:prstGeom>
        </p:spPr>
      </p:pic>
      <p:pic>
        <p:nvPicPr>
          <p:cNvPr id="8" name="Grafik 7" descr="Ein Bild, das Mädchen, Kleidung, klein, Pink enthält.&#10;&#10;Automatisch generierte Beschreibung">
            <a:extLst>
              <a:ext uri="{FF2B5EF4-FFF2-40B4-BE49-F238E27FC236}">
                <a16:creationId xmlns:a16="http://schemas.microsoft.com/office/drawing/2014/main" id="{20F1097D-0D9A-0D4D-9D40-9733508680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3" y="4835723"/>
            <a:ext cx="2367631" cy="15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433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3669DBB-E3AF-934E-B8D4-7C7E6E196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6" y="1484784"/>
            <a:ext cx="8928992" cy="3672408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u="sng" dirty="0" err="1"/>
              <a:t>individuenbezogen</a:t>
            </a:r>
            <a:r>
              <a:rPr lang="de-DE" u="sng" dirty="0"/>
              <a:t>: </a:t>
            </a:r>
          </a:p>
          <a:p>
            <a:pPr marL="0" indent="0">
              <a:buNone/>
            </a:pPr>
            <a:r>
              <a:rPr lang="de-DE" dirty="0"/>
              <a:t>Macht „als eine Chance, innerhalb einer sozialen Beziehung den eigenen Willen auch gegen Widerstreben durchzusetzen“ </a:t>
            </a:r>
            <a:r>
              <a:rPr lang="de-DE" sz="1800" dirty="0"/>
              <a:t>(Weber, 1972, S. 38, zitiert in Heitmann 2006, S. 39.)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de-DE" dirty="0"/>
              <a:t> Macht resultiert (zudem) aus einer individuellen Disposition, die sich gebotene Chance zu nutzen.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0ECFF52-7D1F-704B-8758-96BE29457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Was ist Macht?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91C81EA-9D98-424E-A1DF-B21D44E942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pic>
        <p:nvPicPr>
          <p:cNvPr id="17" name="Grafik 16" descr="Ein Bild, das Mädchen, Kleidung, klein, Pink enthält.&#10;&#10;Automatisch generierte Beschreibung">
            <a:extLst>
              <a:ext uri="{FF2B5EF4-FFF2-40B4-BE49-F238E27FC236}">
                <a16:creationId xmlns:a16="http://schemas.microsoft.com/office/drawing/2014/main" id="{0183FD36-2D1A-5949-ACC1-C9F4455D0E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5469" y="5091310"/>
            <a:ext cx="2367631" cy="15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4047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3669DBB-E3AF-934E-B8D4-7C7E6E196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Hierarchie </a:t>
            </a:r>
            <a:r>
              <a:rPr lang="de-DE" sz="2000" dirty="0"/>
              <a:t>(für alle Beteiligten erkennbar symbolisiert und kontinuierlich reproduziert)</a:t>
            </a:r>
          </a:p>
          <a:p>
            <a:r>
              <a:rPr lang="de-DE" dirty="0"/>
              <a:t>Status </a:t>
            </a:r>
            <a:r>
              <a:rPr lang="de-DE" sz="2000" dirty="0"/>
              <a:t>(Wertschätzung, die jemandem aufgrund angeborener oder erworbener Fähigkeiten zugeschrieben wird)</a:t>
            </a:r>
          </a:p>
          <a:p>
            <a:r>
              <a:rPr lang="de-DE" dirty="0"/>
              <a:t>Asymmetrien </a:t>
            </a:r>
            <a:r>
              <a:rPr lang="de-DE" sz="2000" dirty="0"/>
              <a:t>(Ungleichgewicht als Resultat unterschiedlicher Beteiligungschancen)</a:t>
            </a:r>
          </a:p>
          <a:p>
            <a:r>
              <a:rPr lang="de-DE" dirty="0"/>
              <a:t>Autorität </a:t>
            </a:r>
            <a:r>
              <a:rPr lang="de-DE" sz="2000" dirty="0"/>
              <a:t>(kann sich auf organisatorische und persönliche Eigenschaften oder Merkmale begründen)</a:t>
            </a:r>
          </a:p>
          <a:p>
            <a:pPr marL="0" indent="0" algn="r">
              <a:buNone/>
            </a:pPr>
            <a:r>
              <a:rPr lang="de-DE" sz="1800" dirty="0"/>
              <a:t>(Heitmann 2006, S. 40)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0ECFF52-7D1F-704B-8758-96BE29457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/>
              <a:t/>
            </a:r>
            <a:br>
              <a:rPr lang="de-DE" dirty="0"/>
            </a:br>
            <a:r>
              <a:rPr lang="de-DE" dirty="0"/>
              <a:t>Voraussetzungen für das Entstehen von Macht</a:t>
            </a:r>
            <a:br>
              <a:rPr lang="de-DE" dirty="0"/>
            </a:b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DD37DE-430A-284C-A85D-044551AB74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645398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3669DBB-E3AF-934E-B8D4-7C7E6E196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endParaRPr lang="de-DE" sz="1800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Und: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de-DE" dirty="0"/>
              <a:t>Macht ist auf ein Gegenüber angewiesen.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0ECFF52-7D1F-704B-8758-96BE29457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/>
              <a:t/>
            </a:r>
            <a:br>
              <a:rPr lang="de-DE" dirty="0"/>
            </a:br>
            <a:r>
              <a:rPr lang="de-DE" dirty="0"/>
              <a:t>Voraussetzungen für das Entstehen von Macht</a:t>
            </a:r>
            <a:br>
              <a:rPr lang="de-DE" dirty="0"/>
            </a:b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DD37DE-430A-284C-A85D-044551AB74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383656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3">
            <a:extLst>
              <a:ext uri="{FF2B5EF4-FFF2-40B4-BE49-F238E27FC236}">
                <a16:creationId xmlns:a16="http://schemas.microsoft.com/office/drawing/2014/main" id="{A400E455-EAAB-4D09-826E-3C6DC562D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3" y="836712"/>
            <a:ext cx="8908355" cy="792088"/>
          </a:xfrm>
        </p:spPr>
        <p:txBody>
          <a:bodyPr/>
          <a:lstStyle/>
          <a:p>
            <a:pPr algn="ctr"/>
            <a:r>
              <a:rPr lang="de-DE" dirty="0"/>
              <a:t>Konnotationen von Macht</a:t>
            </a:r>
            <a:endParaRPr lang="en-US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0648DBE-BB07-7946-AB45-987014EB80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AC0A50-CA61-491D-AFC7-3AD04EFBC265}" type="slidenum">
              <a:rPr lang="de-DE" altLang="de-DE" smtClean="0"/>
              <a:pPr>
                <a:defRPr/>
              </a:pPr>
              <a:t>8</a:t>
            </a:fld>
            <a:endParaRPr lang="de-DE" alt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B43CC07-C295-F44E-ADB9-E033255446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02282"/>
            <a:ext cx="9144000" cy="345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0910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3E6E90B-3D71-244B-9752-10FCB6257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5817" y="1538737"/>
            <a:ext cx="8928992" cy="5125588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Macht als </a:t>
            </a:r>
            <a:r>
              <a:rPr lang="de-DE" b="1" dirty="0"/>
              <a:t>notwendiger Bestandteil </a:t>
            </a:r>
            <a:r>
              <a:rPr lang="de-DE" dirty="0"/>
              <a:t>eines jeden Systems, denn ein </a:t>
            </a:r>
          </a:p>
          <a:p>
            <a:pPr marL="400050" lvl="1" indent="0">
              <a:buNone/>
            </a:pPr>
            <a:r>
              <a:rPr lang="de-DE" dirty="0"/>
              <a:t>„System würde handlungsunfähig, wenn die Abhängigkeiten alle als gleichberechtigt (symmetrische) ausgeprägt wären.“ </a:t>
            </a:r>
            <a:r>
              <a:rPr lang="de-DE" sz="1800" dirty="0"/>
              <a:t>(Luhmann 1993, 148 zitiert in Heitmann 2006, 41)</a:t>
            </a:r>
          </a:p>
          <a:p>
            <a:pPr marL="400050" lvl="1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dirty="0"/>
              <a:t>Macht kann eine „Entlastungs- und Motivationsfunktion für die Handelnden“ besitzen.</a:t>
            </a:r>
            <a:endParaRPr lang="de-DE" sz="1800" dirty="0"/>
          </a:p>
          <a:p>
            <a:pPr marL="400050" lvl="1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de-DE" dirty="0"/>
              <a:t> Macht als </a:t>
            </a:r>
            <a:r>
              <a:rPr lang="de-DE" b="1" dirty="0"/>
              <a:t>positiver Faktor: </a:t>
            </a:r>
            <a:r>
              <a:rPr lang="de-DE" dirty="0"/>
              <a:t>kann vorantreiben und bewegen, andere anspornen und zu Veränderungen anregen </a:t>
            </a:r>
            <a:r>
              <a:rPr lang="de-DE" sz="1800" dirty="0"/>
              <a:t>(vgl. Heitmann 2006, S. 41)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D1F6574-511D-3143-A576-1A29C17DB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Macht – differenzierter betrachtet: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7F9FC6-A83F-984E-9F72-A8C6CD5B6D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D42D-4EAC-44C3-93B8-B64E64DA30C7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453077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ISUM-Vorlage">
  <a:themeElements>
    <a:clrScheme name="Benutzerdefinier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72"/>
      </a:hlink>
      <a:folHlink>
        <a:srgbClr val="0000E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arissa-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-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1431</Words>
  <Application>Microsoft Office PowerPoint</Application>
  <PresentationFormat>Bildschirmpräsentation (4:3)</PresentationFormat>
  <Paragraphs>251</Paragraphs>
  <Slides>35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4" baseType="lpstr">
      <vt:lpstr>ＭＳ Ｐゴシック</vt:lpstr>
      <vt:lpstr>ＭＳ Ｐゴシック</vt:lpstr>
      <vt:lpstr>Arial</vt:lpstr>
      <vt:lpstr>Arial Narrow</vt:lpstr>
      <vt:lpstr>Calibri</vt:lpstr>
      <vt:lpstr>Helvetica</vt:lpstr>
      <vt:lpstr>Verdana</vt:lpstr>
      <vt:lpstr>Wingdings</vt:lpstr>
      <vt:lpstr>LISUM-Vorlage</vt:lpstr>
      <vt:lpstr> Das Additum – Macht und Dominanz</vt:lpstr>
      <vt:lpstr>Macht und Dominanz</vt:lpstr>
      <vt:lpstr>Vorab ein Blick in den Rahmenlehrplan (RLP) - abschlussorientierte Standards</vt:lpstr>
      <vt:lpstr>Was ist Macht?</vt:lpstr>
      <vt:lpstr>Was ist Macht?</vt:lpstr>
      <vt:lpstr> Voraussetzungen für das Entstehen von Macht </vt:lpstr>
      <vt:lpstr> Voraussetzungen für das Entstehen von Macht </vt:lpstr>
      <vt:lpstr>Konnotationen von Macht</vt:lpstr>
      <vt:lpstr>Macht – differenzierter betrachtet:</vt:lpstr>
      <vt:lpstr>Macht – differenzierter betrachtet:</vt:lpstr>
      <vt:lpstr>Macht und Dominanz</vt:lpstr>
      <vt:lpstr>Dominanz – in Abgrenzung zur Macht</vt:lpstr>
      <vt:lpstr>Dominanz – in Abgrenzung zur Macht</vt:lpstr>
      <vt:lpstr>Was ist Dominanz?</vt:lpstr>
      <vt:lpstr>Dominanz</vt:lpstr>
      <vt:lpstr>Gemeinsamkeiten von Macht und Dominanz</vt:lpstr>
      <vt:lpstr> Wie schlagen sich Macht und Dominanz in der Kommunikation im öffentlichen Raum nieder? </vt:lpstr>
      <vt:lpstr> Wie schlagen sich Macht und Dominanz in der Kommunikation im öffentlichen Raum nieder? </vt:lpstr>
      <vt:lpstr>PowerPoint-Präsentation</vt:lpstr>
      <vt:lpstr> Wie schlagen sich Macht und Dominanz in der Kommunikation im öffentlichen Raum nieder? </vt:lpstr>
      <vt:lpstr> Wie schlagen sich Macht und Dominanz in der Kommunikation im öffentlichen Raum nieder? </vt:lpstr>
      <vt:lpstr> Wie schlagen sich Macht und Dominanz in der Kommunikation im öffentlichen Raum nieder? </vt:lpstr>
      <vt:lpstr> Wie schlagen sich Macht und Dominanz in der Kommunikation im öffentlichen Raum nieder? </vt:lpstr>
      <vt:lpstr> Wie schlagen sich Macht und Dominanz in der Kommunikation im öffentlichen Raum nieder? </vt:lpstr>
      <vt:lpstr>Vorschlag für ein Projekt in Ihrem Leistungskurs</vt:lpstr>
      <vt:lpstr>Wie lassen sich die Aspekte „Macht“ und „Dominanz“ mit den bereits vorgestellten Themen zur Kommunikation im öffentlichen Raum verbinden?  Oder pragmatisch  betrachtet:  </vt:lpstr>
      <vt:lpstr>Kommunikation im öffentlichen Raum -  Aspekte von Macht und Dominanz</vt:lpstr>
      <vt:lpstr>Ausgewählte Beispiele zur Thematisierung des Additums im Unterricht</vt:lpstr>
      <vt:lpstr> Ausgewählte Beispiele zur Thematisierung des Additums im Unterricht </vt:lpstr>
      <vt:lpstr>Ausgewählte Beispiele zur Thematisierung des Additums im Unterricht</vt:lpstr>
      <vt:lpstr>Ausgewählte Beispiele zur Thematisierung des Additums im Unterricht</vt:lpstr>
      <vt:lpstr>Ausgewählte Beispiele zur Thematisierung des Additums im Unterricht</vt:lpstr>
      <vt:lpstr>Ausgewählte Beispiele zur Thematisierung des Additums im Unterricht</vt:lpstr>
      <vt:lpstr>Quellen</vt:lpstr>
      <vt:lpstr>Quellen</vt:lpstr>
    </vt:vector>
  </TitlesOfParts>
  <Company>L I S U 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 die Geschichten wohnen …        Erweiterungsmodul:  Deutschunterricht in einer digitalen Gesellschaft/ Literarisches Lernen im Medienverbund</dc:title>
  <dc:creator>Hoppe</dc:creator>
  <cp:lastModifiedBy>Pilz</cp:lastModifiedBy>
  <cp:revision>581</cp:revision>
  <cp:lastPrinted>2021-05-27T05:15:24Z</cp:lastPrinted>
  <dcterms:created xsi:type="dcterms:W3CDTF">2018-02-07T12:09:56Z</dcterms:created>
  <dcterms:modified xsi:type="dcterms:W3CDTF">2021-07-27T07:30:45Z</dcterms:modified>
</cp:coreProperties>
</file>