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1" r:id="rId2"/>
    <p:sldId id="304" r:id="rId3"/>
    <p:sldId id="298" r:id="rId4"/>
    <p:sldId id="299" r:id="rId5"/>
    <p:sldId id="301" r:id="rId6"/>
    <p:sldId id="303" r:id="rId7"/>
    <p:sldId id="321" r:id="rId8"/>
    <p:sldId id="306" r:id="rId9"/>
    <p:sldId id="315" r:id="rId10"/>
    <p:sldId id="311" r:id="rId11"/>
    <p:sldId id="312" r:id="rId12"/>
    <p:sldId id="313" r:id="rId13"/>
    <p:sldId id="322" r:id="rId14"/>
    <p:sldId id="319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DE5782C-BF21-4567-A643-FD156F834980}">
          <p14:sldIdLst>
            <p14:sldId id="281"/>
            <p14:sldId id="304"/>
            <p14:sldId id="298"/>
            <p14:sldId id="299"/>
            <p14:sldId id="301"/>
            <p14:sldId id="303"/>
            <p14:sldId id="321"/>
            <p14:sldId id="306"/>
            <p14:sldId id="315"/>
            <p14:sldId id="311"/>
            <p14:sldId id="312"/>
            <p14:sldId id="313"/>
            <p14:sldId id="322"/>
            <p14:sldId id="319"/>
          </p14:sldIdLst>
        </p14:section>
        <p14:section name="Abschnitt ohne Titel" id="{237BF20A-D218-4D08-B9A8-8669C8EA4D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ka Buß" initials="AB" lastIdx="28" clrIdx="0"/>
  <p:cmAuthor id="2" name="Martin Lehmann" initials="ML" lastIdx="22" clrIdx="1">
    <p:extLst>
      <p:ext uri="{19B8F6BF-5375-455C-9EA6-DF929625EA0E}">
        <p15:presenceInfo xmlns:p15="http://schemas.microsoft.com/office/powerpoint/2012/main" userId="fea6e0c0feaa805c" providerId="Windows Live"/>
      </p:ext>
    </p:extLst>
  </p:cmAuthor>
  <p:cmAuthor id="3" name="Jacqueline Bauer" initials="JB" lastIdx="6" clrIdx="2">
    <p:extLst>
      <p:ext uri="{19B8F6BF-5375-455C-9EA6-DF929625EA0E}">
        <p15:presenceInfo xmlns:p15="http://schemas.microsoft.com/office/powerpoint/2012/main" userId="cfa0555076a8e29f" providerId="Windows Live"/>
      </p:ext>
    </p:extLst>
  </p:cmAuthor>
  <p:cmAuthor id="4" name="André Lehmann" initials="AL" lastIdx="10" clrIdx="3">
    <p:extLst>
      <p:ext uri="{19B8F6BF-5375-455C-9EA6-DF929625EA0E}">
        <p15:presenceInfo xmlns:p15="http://schemas.microsoft.com/office/powerpoint/2012/main" userId="5bb689742e79fc54" providerId="Windows Live"/>
      </p:ext>
    </p:extLst>
  </p:cmAuthor>
  <p:cmAuthor id="5" name="Anett Pilz" initials="AP" lastIdx="21" clrIdx="4">
    <p:extLst>
      <p:ext uri="{19B8F6BF-5375-455C-9EA6-DF929625EA0E}">
        <p15:presenceInfo xmlns:p15="http://schemas.microsoft.com/office/powerpoint/2012/main" userId="Anett Pil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FDD99-B013-47D3-A13C-D3697BE966B8}" v="25" dt="2021-05-20T17:26:36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/>
    <p:restoredTop sz="93853" autoAdjust="0"/>
  </p:normalViewPr>
  <p:slideViewPr>
    <p:cSldViewPr>
      <p:cViewPr varScale="1">
        <p:scale>
          <a:sx n="77" d="100"/>
          <a:sy n="77" d="100"/>
        </p:scale>
        <p:origin x="105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Lehmann" userId="fea6e0c0feaa805c" providerId="LiveId" clId="{9F0FDD99-B013-47D3-A13C-D3697BE966B8}"/>
    <pc:docChg chg="modSld">
      <pc:chgData name="Martin Lehmann" userId="fea6e0c0feaa805c" providerId="LiveId" clId="{9F0FDD99-B013-47D3-A13C-D3697BE966B8}" dt="2021-05-20T17:26:36.960" v="24" actId="20577"/>
      <pc:docMkLst>
        <pc:docMk/>
      </pc:docMkLst>
      <pc:sldChg chg="modSp">
        <pc:chgData name="Martin Lehmann" userId="fea6e0c0feaa805c" providerId="LiveId" clId="{9F0FDD99-B013-47D3-A13C-D3697BE966B8}" dt="2021-05-20T17:26:36.960" v="24" actId="20577"/>
        <pc:sldMkLst>
          <pc:docMk/>
          <pc:sldMk cId="3267031347" sldId="309"/>
        </pc:sldMkLst>
        <pc:spChg chg="mod">
          <ac:chgData name="Martin Lehmann" userId="fea6e0c0feaa805c" providerId="LiveId" clId="{9F0FDD99-B013-47D3-A13C-D3697BE966B8}" dt="2021-05-20T17:26:36.960" v="24" actId="20577"/>
          <ac:spMkLst>
            <pc:docMk/>
            <pc:sldMk cId="3267031347" sldId="309"/>
            <ac:spMk id="2" creationId="{FECEAAF2-86FE-4184-ACA2-E9E2D48F54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6C49-3A8A-43BF-9048-876BCAFE6B59}" type="datetimeFigureOut">
              <a:rPr lang="de-DE" smtClean="0"/>
              <a:t>27.07.2021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13A1-7E1E-4A26-BF7B-69659F68ED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4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1403-29D9-4D0A-85D1-1ACC1F94C749}" type="datetimeFigureOut">
              <a:rPr lang="de-DE" smtClean="0"/>
              <a:t>27.07.2021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DAEE-F793-4140-BA17-176C19B4A16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DAEE-F793-4140-BA17-176C19B4A16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95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DAEE-F793-4140-BA17-176C19B4A16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9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Titel_ppt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215438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62" descr="D:\Eigene Dateien\Logos\LISUMLISUM\NEUNEUNEU\nur Logo\LOGO original Kop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24563"/>
            <a:ext cx="14763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 descr="Logos_Brandenbg_Berli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60350"/>
            <a:ext cx="3192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23850" y="6005513"/>
            <a:ext cx="647700" cy="606425"/>
            <a:chOff x="179" y="10307"/>
            <a:chExt cx="1814" cy="1814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450" y="10473"/>
              <a:ext cx="1543" cy="15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9" name="AutoShape 4"/>
            <p:cNvCxnSpPr>
              <a:cxnSpLocks noChangeAspect="1" noChangeShapeType="1"/>
            </p:cNvCxnSpPr>
            <p:nvPr/>
          </p:nvCxnSpPr>
          <p:spPr bwMode="auto">
            <a:xfrm rot="20400000" flipV="1">
              <a:off x="909" y="10307"/>
              <a:ext cx="0" cy="1814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"/>
            <p:cNvCxnSpPr>
              <a:cxnSpLocks noChangeAspect="1" noChangeShapeType="1"/>
            </p:cNvCxnSpPr>
            <p:nvPr/>
          </p:nvCxnSpPr>
          <p:spPr bwMode="auto">
            <a:xfrm rot="2400000">
              <a:off x="179" y="11462"/>
              <a:ext cx="181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6475" y="6308725"/>
            <a:ext cx="3205163" cy="293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de-DE" altLang="de-DE" sz="1300" b="1" dirty="0">
                <a:solidFill>
                  <a:srgbClr val="FF0000"/>
                </a:solidFill>
                <a:latin typeface="Arial" charset="0"/>
                <a:cs typeface="Arial" charset="0"/>
              </a:rPr>
              <a:t>Bildungsregion Berlin-Brandenburg</a:t>
            </a:r>
            <a:endParaRPr lang="de-DE" altLang="de-DE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Bild 11" descr="Modulare_Qualifizieru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1388"/>
            <a:ext cx="7826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2" descr="by-nd_K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659563"/>
            <a:ext cx="812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 txBox="1">
            <a:spLocks/>
          </p:cNvSpPr>
          <p:nvPr/>
        </p:nvSpPr>
        <p:spPr>
          <a:xfrm>
            <a:off x="1187450" y="6604000"/>
            <a:ext cx="7705725" cy="258763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FFFFFF">
                    <a:lumMod val="50000"/>
                  </a:srgbClr>
                </a:solidFill>
                <a:ea typeface="MS PGothic" pitchFamily="34" charset="-128"/>
                <a:cs typeface="Arial" charset="0"/>
              </a:rPr>
              <a:t>Landesinstitut für Schule und Medien Berlin-Brandenburg (2021)</a:t>
            </a: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9375" y="3415324"/>
            <a:ext cx="8348848" cy="1143000"/>
          </a:xfrm>
          <a:prstGeom prst="rect">
            <a:avLst/>
          </a:prstGeom>
        </p:spPr>
        <p:txBody>
          <a:bodyPr/>
          <a:lstStyle>
            <a:lvl1pPr algn="ctr">
              <a:defRPr sz="3600" cap="none" baseline="0">
                <a:solidFill>
                  <a:srgbClr val="003366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4015" y="4701200"/>
            <a:ext cx="8344208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6412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3">
            <a:extLst>
              <a:ext uri="{FF2B5EF4-FFF2-40B4-BE49-F238E27FC236}">
                <a16:creationId xmlns:a16="http://schemas.microsoft.com/office/drawing/2014/main" id="{F69C94BD-560B-6845-9483-576C3753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B5C08E-DC74-5D44-B3DD-C8270EAB6ECC}"/>
              </a:ext>
            </a:extLst>
          </p:cNvPr>
          <p:cNvSpPr txBox="1"/>
          <p:nvPr userDrawn="1"/>
        </p:nvSpPr>
        <p:spPr>
          <a:xfrm>
            <a:off x="6372200" y="56519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Ohne Foliennummer</a:t>
            </a:r>
          </a:p>
        </p:txBody>
      </p:sp>
    </p:spTree>
    <p:extLst>
      <p:ext uri="{BB962C8B-B14F-4D97-AF65-F5344CB8AC3E}">
        <p14:creationId xmlns:p14="http://schemas.microsoft.com/office/powerpoint/2010/main" val="41596872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4275" y="6408738"/>
            <a:ext cx="7056438" cy="25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293100" y="6408738"/>
            <a:ext cx="600075" cy="25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B29CD7-5C19-479C-80BE-28FADFEC322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7" name="Titelplatzhalter 3">
            <a:extLst>
              <a:ext uri="{FF2B5EF4-FFF2-40B4-BE49-F238E27FC236}">
                <a16:creationId xmlns:a16="http://schemas.microsoft.com/office/drawing/2014/main" id="{170F3186-A1B5-554B-8747-9617FDEA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25F87E-AE9A-D548-AF73-ADC1B6D28A36}"/>
              </a:ext>
            </a:extLst>
          </p:cNvPr>
          <p:cNvSpPr txBox="1"/>
          <p:nvPr userDrawn="1"/>
        </p:nvSpPr>
        <p:spPr>
          <a:xfrm>
            <a:off x="6372200" y="56519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Foliennummer</a:t>
            </a:r>
          </a:p>
        </p:txBody>
      </p:sp>
    </p:spTree>
    <p:extLst>
      <p:ext uri="{BB962C8B-B14F-4D97-AF65-F5344CB8AC3E}">
        <p14:creationId xmlns:p14="http://schemas.microsoft.com/office/powerpoint/2010/main" val="105278212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6867" y="1772816"/>
            <a:ext cx="8928992" cy="45365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3100" y="6408738"/>
            <a:ext cx="600075" cy="25558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B9AD42D-4EAC-44C3-93B8-B64E64DA30C7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platzhalter 3">
            <a:extLst>
              <a:ext uri="{FF2B5EF4-FFF2-40B4-BE49-F238E27FC236}">
                <a16:creationId xmlns:a16="http://schemas.microsoft.com/office/drawing/2014/main" id="{2A8EB0EA-C108-F943-BC21-EB686EE5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775606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6866" y="1772816"/>
            <a:ext cx="8928991" cy="4536504"/>
          </a:xfrm>
        </p:spPr>
        <p:txBody>
          <a:bodyPr/>
          <a:lstStyle/>
          <a:p>
            <a:pPr lvl="0"/>
            <a:r>
              <a:rPr lang="de-DE" noProof="0" dirty="0"/>
              <a:t>Tabelle durch Klicken auf Symbol hinzufügen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4275" y="6408738"/>
            <a:ext cx="7056438" cy="258762"/>
          </a:xfrm>
          <a:prstGeom prst="rect">
            <a:avLst/>
          </a:prstGeom>
        </p:spPr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876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04AA5C7-075B-4BE0-ACA1-6A9B3406D65E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platzhalter 3">
            <a:extLst>
              <a:ext uri="{FF2B5EF4-FFF2-40B4-BE49-F238E27FC236}">
                <a16:creationId xmlns:a16="http://schemas.microsoft.com/office/drawing/2014/main" id="{C1096321-A81D-F243-995E-B2BE0FB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839376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C81CF-AB20-4947-BFDB-A0C4970F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92A2913F-AE78-584A-AC3D-500914C895C8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6421" y="1772816"/>
            <a:ext cx="8928992" cy="468051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8522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4275" y="6408738"/>
            <a:ext cx="7056438" cy="258762"/>
          </a:xfrm>
          <a:prstGeom prst="rect">
            <a:avLst/>
          </a:prstGeom>
        </p:spPr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876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16EEABB-2C15-4636-8C48-91423283BA9C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platzhalter 3">
            <a:extLst>
              <a:ext uri="{FF2B5EF4-FFF2-40B4-BE49-F238E27FC236}">
                <a16:creationId xmlns:a16="http://schemas.microsoft.com/office/drawing/2014/main" id="{F38B05F5-67AE-7342-9C5D-4EE3DCA0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3639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4275" y="6408738"/>
            <a:ext cx="7056438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1A44-F8F6-4A38-AD27-9002920E904F}" type="slidenum">
              <a:rPr altLang="de-DE"/>
              <a:pPr>
                <a:defRPr/>
              </a:pPr>
              <a:t>‹Nr.›</a:t>
            </a:fld>
            <a:endParaRPr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296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867" y="1743236"/>
            <a:ext cx="4308028" cy="4551066"/>
          </a:xfrm>
        </p:spPr>
        <p:txBody>
          <a:bodyPr/>
          <a:lstStyle>
            <a:lvl1pPr>
              <a:defRPr sz="2800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2000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743236"/>
            <a:ext cx="4372420" cy="4551066"/>
          </a:xfrm>
        </p:spPr>
        <p:txBody>
          <a:bodyPr/>
          <a:lstStyle>
            <a:lvl1pPr>
              <a:defRPr sz="2800" baseline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4275" y="6408738"/>
            <a:ext cx="7056438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0A50-CA61-491D-AFC7-3AD04EFBC265}" type="slidenum">
              <a:rPr altLang="de-DE"/>
              <a:pPr>
                <a:defRPr/>
              </a:pPr>
              <a:t>‹Nr.›</a:t>
            </a:fld>
            <a:endParaRPr alt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elplatzhalter 3">
            <a:extLst>
              <a:ext uri="{FF2B5EF4-FFF2-40B4-BE49-F238E27FC236}">
                <a16:creationId xmlns:a16="http://schemas.microsoft.com/office/drawing/2014/main" id="{D4395AF6-A0B9-BA40-8B90-4FF3665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327692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 descr="Hintergrund_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00013"/>
            <a:ext cx="9178926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-36513" y="-26988"/>
            <a:ext cx="9178926" cy="863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67" y="1772816"/>
            <a:ext cx="8928992" cy="473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Datumsplatzhalter 3"/>
          <p:cNvSpPr txBox="1">
            <a:spLocks/>
          </p:cNvSpPr>
          <p:nvPr/>
        </p:nvSpPr>
        <p:spPr>
          <a:xfrm>
            <a:off x="3851275" y="6381750"/>
            <a:ext cx="865188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1035" name="Gruppieren 16"/>
          <p:cNvGrpSpPr>
            <a:grpSpLocks/>
          </p:cNvGrpSpPr>
          <p:nvPr/>
        </p:nvGrpSpPr>
        <p:grpSpPr bwMode="auto">
          <a:xfrm>
            <a:off x="-36513" y="-100013"/>
            <a:ext cx="9180513" cy="6962776"/>
            <a:chOff x="-36513" y="-100013"/>
            <a:chExt cx="9180513" cy="6962776"/>
          </a:xfrm>
        </p:grpSpPr>
        <p:grpSp>
          <p:nvGrpSpPr>
            <p:cNvPr id="1036" name="Gruppieren 22"/>
            <p:cNvGrpSpPr>
              <a:grpSpLocks/>
            </p:cNvGrpSpPr>
            <p:nvPr/>
          </p:nvGrpSpPr>
          <p:grpSpPr bwMode="auto">
            <a:xfrm>
              <a:off x="-36513" y="-100013"/>
              <a:ext cx="9180513" cy="936626"/>
              <a:chOff x="-36513" y="-100013"/>
              <a:chExt cx="9180513" cy="936626"/>
            </a:xfrm>
          </p:grpSpPr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>
                <a:off x="-36513" y="-100013"/>
                <a:ext cx="9180513" cy="9366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40" name="Picture 38" descr="D:\Eigene Dateien\Logos\LISUMLISUM\NEUNEUNEU\nur Logo\LOGO original Kopie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8588" y="317500"/>
                <a:ext cx="100012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1" name="Grafik 11" descr="Logos_Brandenbg_Berlin.jp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2" y="73571"/>
                <a:ext cx="19145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7" name="Grafik 22" descr="by-nd_K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6659563"/>
              <a:ext cx="812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Datumsplatzhalter 3"/>
            <p:cNvSpPr txBox="1">
              <a:spLocks/>
            </p:cNvSpPr>
            <p:nvPr/>
          </p:nvSpPr>
          <p:spPr>
            <a:xfrm>
              <a:off x="1187450" y="6604000"/>
              <a:ext cx="7705725" cy="258763"/>
            </a:xfrm>
            <a:prstGeom prst="rect">
              <a:avLst/>
            </a:prstGeom>
          </p:spPr>
          <p:txBody>
            <a:bodyPr anchor="ctr"/>
            <a:lstStyle>
              <a:lvl1pPr eaLnBrk="1" hangingPunct="1">
                <a:defRPr sz="1200">
                  <a:solidFill>
                    <a:srgbClr val="898989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00" dirty="0">
                  <a:solidFill>
                    <a:srgbClr val="FFFFFF">
                      <a:lumMod val="50000"/>
                    </a:srgbClr>
                  </a:solidFill>
                  <a:ea typeface="MS PGothic" pitchFamily="34" charset="-128"/>
                  <a:cs typeface="Arial" charset="0"/>
                </a:rPr>
                <a:t>Landesinstitut für Schule und Medien Berlin-Brandenburg (2021)</a:t>
              </a:r>
            </a:p>
          </p:txBody>
        </p:sp>
      </p:grp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A478FEAB-718C-C743-AAEB-96B96928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" y="836712"/>
            <a:ext cx="8928992" cy="79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15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7" r:id="rId3"/>
    <p:sldLayoutId id="2147483662" r:id="rId4"/>
    <p:sldLayoutId id="2147483663" r:id="rId5"/>
    <p:sldLayoutId id="2147483681" r:id="rId6"/>
    <p:sldLayoutId id="2147483664" r:id="rId7"/>
    <p:sldLayoutId id="2147483665" r:id="rId8"/>
    <p:sldLayoutId id="2147483666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ＭＳ Ｐゴシック" pitchFamily="-107" charset="-128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Arial" panose="020B0604020202020204" pitchFamily="34" charset="0"/>
        <a:buChar char="•"/>
        <a:defRPr sz="2800">
          <a:solidFill>
            <a:schemeClr val="accent6">
              <a:lumMod val="50000"/>
            </a:schemeClr>
          </a:solidFill>
          <a:latin typeface="+mj-lt"/>
          <a:ea typeface="ＭＳ Ｐゴシック" pitchFamily="-107" charset="-128"/>
          <a:cs typeface="Verdana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Arial" panose="020B0604020202020204" pitchFamily="34" charset="0"/>
        <a:buChar char="•"/>
        <a:defRPr sz="2400">
          <a:solidFill>
            <a:schemeClr val="accent6">
              <a:lumMod val="50000"/>
            </a:schemeClr>
          </a:solidFill>
          <a:latin typeface="+mj-lt"/>
          <a:ea typeface="Verdana" pitchFamily="34" charset="0"/>
          <a:cs typeface="Verdana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Arial" panose="020B0604020202020204" pitchFamily="34" charset="0"/>
        <a:buChar char="•"/>
        <a:defRPr sz="2000">
          <a:solidFill>
            <a:schemeClr val="accent6">
              <a:lumMod val="50000"/>
            </a:schemeClr>
          </a:solidFill>
          <a:latin typeface="+mj-lt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ＭＳ Ｐゴシック" pitchFamily="-107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38CDBDB-ACA4-8B4E-8797-B8F4E74E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687"/>
            <a:ext cx="8785225" cy="3775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Von der definitorischen Abgrenzung </a:t>
            </a:r>
            <a:br>
              <a:rPr lang="de-DE" dirty="0"/>
            </a:br>
            <a:r>
              <a:rPr lang="de-DE" dirty="0"/>
              <a:t>zum konkreten Unterricht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Leitfrage:</a:t>
            </a:r>
            <a:br>
              <a:rPr lang="de-DE" dirty="0"/>
            </a:br>
            <a:r>
              <a:rPr lang="de-DE" b="0" dirty="0"/>
              <a:t>Wie können wir die theoretischen Erkenntnisse für uns nutzen und erweitern, um domänenspezifisch geeignete(</a:t>
            </a:r>
            <a:r>
              <a:rPr lang="de-DE" b="0" dirty="0" err="1"/>
              <a:t>re</a:t>
            </a:r>
            <a:r>
              <a:rPr lang="de-DE" b="0" dirty="0"/>
              <a:t>) von domänenspezifisch ungeeignete(</a:t>
            </a:r>
            <a:r>
              <a:rPr lang="de-DE" b="0" dirty="0" err="1"/>
              <a:t>re</a:t>
            </a:r>
            <a:r>
              <a:rPr lang="de-DE" b="0" dirty="0"/>
              <a:t>)n Unterrichtsinhalten unterscheiden zu können?</a:t>
            </a:r>
            <a:endParaRPr altLang="de-DE" b="0" dirty="0">
              <a:solidFill>
                <a:srgbClr val="002060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2C5E6F-9C05-43C1-B781-648CDE940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1340768"/>
            <a:ext cx="1843404" cy="230425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3C23AA2-6FEA-4433-BD55-1E8DAC95E31A}"/>
              </a:ext>
            </a:extLst>
          </p:cNvPr>
          <p:cNvSpPr txBox="1"/>
          <p:nvPr/>
        </p:nvSpPr>
        <p:spPr>
          <a:xfrm>
            <a:off x="6645830" y="364502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002060"/>
                </a:solidFill>
              </a:rPr>
              <a:t>Bildquelle</a:t>
            </a:r>
            <a:r>
              <a:rPr lang="de-DE" sz="1100" baseline="30000" dirty="0">
                <a:solidFill>
                  <a:srgbClr val="002060"/>
                </a:solidFill>
              </a:rPr>
              <a:t>1</a:t>
            </a:r>
            <a:r>
              <a:rPr lang="de-DE" sz="1100" dirty="0">
                <a:solidFill>
                  <a:srgbClr val="002060"/>
                </a:solidFill>
              </a:rPr>
              <a:t>: Unsplash.com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1A569A-8CE8-4471-823B-5F350B92629A}"/>
              </a:ext>
            </a:extLst>
          </p:cNvPr>
          <p:cNvSpPr/>
          <p:nvPr/>
        </p:nvSpPr>
        <p:spPr>
          <a:xfrm>
            <a:off x="2836400" y="6309320"/>
            <a:ext cx="61189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>
                <a:solidFill>
                  <a:srgbClr val="002060"/>
                </a:solidFill>
              </a:rPr>
              <a:t>Bildquelle</a:t>
            </a:r>
            <a:r>
              <a:rPr lang="de-DE" sz="1000" baseline="30000" dirty="0">
                <a:solidFill>
                  <a:srgbClr val="002060"/>
                </a:solidFill>
              </a:rPr>
              <a:t>1</a:t>
            </a:r>
            <a:r>
              <a:rPr lang="de-DE" sz="1000" dirty="0">
                <a:solidFill>
                  <a:srgbClr val="002060"/>
                </a:solidFill>
              </a:rPr>
              <a:t>: alle weiteren hier verwendeten Bilder wurden ebenfalls derselben o.g. lizenzfreien Quelle entnommen</a:t>
            </a:r>
          </a:p>
        </p:txBody>
      </p:sp>
    </p:spTree>
    <p:extLst>
      <p:ext uri="{BB962C8B-B14F-4D97-AF65-F5344CB8AC3E}">
        <p14:creationId xmlns:p14="http://schemas.microsoft.com/office/powerpoint/2010/main" val="2324923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40D2651-2F8F-4444-802D-F955EC6726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439739">
            <a:off x="148897" y="4922434"/>
            <a:ext cx="5414832" cy="99575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41C736A-A395-0240-8EC9-130C9DB5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1" y="874159"/>
            <a:ext cx="8908355" cy="792088"/>
          </a:xfrm>
        </p:spPr>
        <p:txBody>
          <a:bodyPr>
            <a:normAutofit/>
          </a:bodyPr>
          <a:lstStyle/>
          <a:p>
            <a:r>
              <a:rPr lang="de-DE" dirty="0"/>
              <a:t>Recyclingmöglichkeiten aus den letzten Jahren </a:t>
            </a:r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60577CF5-8267-CA4A-95CD-B7B8FE07990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1323" t="19421" r="28428" b="65528"/>
          <a:stretch/>
        </p:blipFill>
        <p:spPr bwMode="auto">
          <a:xfrm rot="21329908">
            <a:off x="436407" y="2278362"/>
            <a:ext cx="4570766" cy="12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7D8F0-BF3B-8A42-AE30-75932BBAE45D}"/>
              </a:ext>
            </a:extLst>
          </p:cNvPr>
          <p:cNvSpPr txBox="1"/>
          <p:nvPr/>
        </p:nvSpPr>
        <p:spPr>
          <a:xfrm>
            <a:off x="406672" y="1916209"/>
            <a:ext cx="19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PSP 2019/2020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C0E3A2-040F-3A42-8F3E-09F1E7713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229799"/>
            <a:ext cx="2631127" cy="366965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EAFC5AB-88D4-4E25-9448-48261141F6A5}"/>
              </a:ext>
            </a:extLst>
          </p:cNvPr>
          <p:cNvSpPr txBox="1"/>
          <p:nvPr/>
        </p:nvSpPr>
        <p:spPr>
          <a:xfrm>
            <a:off x="2617707" y="4509120"/>
            <a:ext cx="19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PSP 2021/2022</a:t>
            </a:r>
          </a:p>
        </p:txBody>
      </p:sp>
    </p:spTree>
    <p:extLst>
      <p:ext uri="{BB962C8B-B14F-4D97-AF65-F5344CB8AC3E}">
        <p14:creationId xmlns:p14="http://schemas.microsoft.com/office/powerpoint/2010/main" val="29532195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1C736A-A395-0240-8EC9-130C9DB5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836712"/>
            <a:ext cx="8908355" cy="88669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Recyclingmöglichkeiten aus den letzten Jahren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47D3E5-6CB1-E144-944A-C9D9E33AC5BC}"/>
              </a:ext>
            </a:extLst>
          </p:cNvPr>
          <p:cNvSpPr txBox="1"/>
          <p:nvPr/>
        </p:nvSpPr>
        <p:spPr>
          <a:xfrm>
            <a:off x="6732240" y="19168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83C9F11-4032-4DD6-BEFD-3F94921FF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123" y="1743236"/>
            <a:ext cx="4644008" cy="4609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Entwicklungstendenzen der dt. Sprache im digitalen Zeitalter</a:t>
            </a:r>
            <a:endParaRPr lang="de-DE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                                </a:t>
            </a:r>
            <a:r>
              <a:rPr lang="de-DE" sz="2000" b="1" dirty="0"/>
              <a:t>Beispiele</a:t>
            </a:r>
            <a:r>
              <a:rPr lang="de-DE" sz="2000" dirty="0"/>
              <a:t>:</a:t>
            </a:r>
          </a:p>
          <a:p>
            <a:pPr>
              <a:spcBef>
                <a:spcPts val="0"/>
              </a:spcBef>
            </a:pPr>
            <a:r>
              <a:rPr lang="de-DE" dirty="0"/>
              <a:t>		</a:t>
            </a:r>
            <a:r>
              <a:rPr lang="de-DE" sz="2000" dirty="0"/>
              <a:t>sprachliche Varietäten 		(z. B. Mediolekte, 		Sprache der/in den 		sozialen Medien, 			Fachsprachen)</a:t>
            </a:r>
          </a:p>
          <a:p>
            <a:pPr>
              <a:spcBef>
                <a:spcPts val="0"/>
              </a:spcBef>
            </a:pPr>
            <a:endParaRPr lang="de-DE" sz="2000" dirty="0"/>
          </a:p>
          <a:p>
            <a:pPr marL="457200" lvl="1" indent="0">
              <a:buNone/>
            </a:pPr>
            <a:r>
              <a:rPr lang="de-DE" sz="1600" dirty="0"/>
              <a:t>		</a:t>
            </a:r>
            <a:r>
              <a:rPr lang="de-DE" sz="2000" dirty="0"/>
              <a:t>konzeptionelle 			Mündlichkeit/ 			Schriftlichkeit 		…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F0C7E6DF-0CA3-4D4A-84AA-EF0119292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7" y="1743236"/>
            <a:ext cx="4308028" cy="311428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Kommunikation im Kontext neuer Medien</a:t>
            </a:r>
            <a:endParaRPr lang="de-DE" sz="2400" dirty="0"/>
          </a:p>
          <a:p>
            <a:pPr marL="0" indent="0">
              <a:buNone/>
            </a:pPr>
            <a:r>
              <a:rPr lang="de-DE" sz="2000" dirty="0"/>
              <a:t>        </a:t>
            </a:r>
          </a:p>
          <a:p>
            <a:pPr marL="0" indent="0">
              <a:buNone/>
            </a:pPr>
            <a:r>
              <a:rPr lang="de-DE" sz="2000" b="1" dirty="0"/>
              <a:t>        Beispiele:</a:t>
            </a:r>
          </a:p>
          <a:p>
            <a:r>
              <a:rPr lang="de-DE" sz="2000" dirty="0"/>
              <a:t>Bedingungen für </a:t>
            </a:r>
          </a:p>
          <a:p>
            <a:pPr marL="0" indent="0">
              <a:buNone/>
            </a:pPr>
            <a:r>
              <a:rPr lang="de-DE" sz="2000" dirty="0"/>
              <a:t>        (</a:t>
            </a:r>
            <a:r>
              <a:rPr lang="de-DE" sz="2000" dirty="0" err="1"/>
              <a:t>ge</a:t>
            </a:r>
            <a:r>
              <a:rPr lang="de-DE" sz="2000" dirty="0"/>
              <a:t>-)/misslingende</a:t>
            </a:r>
          </a:p>
          <a:p>
            <a:pPr marL="0" indent="0">
              <a:buNone/>
            </a:pPr>
            <a:r>
              <a:rPr lang="de-DE" sz="2000" dirty="0"/>
              <a:t>        Kommunikation </a:t>
            </a:r>
          </a:p>
          <a:p>
            <a:pPr marL="0" indent="0">
              <a:buNone/>
            </a:pPr>
            <a:endParaRPr lang="de-DE" sz="400" dirty="0"/>
          </a:p>
          <a:p>
            <a:r>
              <a:rPr lang="de-DE" sz="2000" dirty="0"/>
              <a:t>Kommunikation in </a:t>
            </a:r>
          </a:p>
          <a:p>
            <a:pPr marL="0" indent="0">
              <a:buNone/>
            </a:pPr>
            <a:r>
              <a:rPr lang="de-DE" sz="2000" dirty="0"/>
              <a:t>        den sozialen Medien</a:t>
            </a:r>
          </a:p>
          <a:p>
            <a:r>
              <a:rPr lang="de-DE" sz="2000" dirty="0"/>
              <a:t>(einige der) </a:t>
            </a:r>
            <a:r>
              <a:rPr lang="de-DE" sz="2000" dirty="0" err="1"/>
              <a:t>Kommuni</a:t>
            </a:r>
            <a:r>
              <a:rPr lang="de-DE" sz="2000" dirty="0"/>
              <a:t>-  </a:t>
            </a:r>
          </a:p>
          <a:p>
            <a:pPr marL="0" indent="0">
              <a:buNone/>
            </a:pPr>
            <a:r>
              <a:rPr lang="de-DE" sz="2000" dirty="0"/>
              <a:t>        </a:t>
            </a:r>
            <a:r>
              <a:rPr lang="de-DE" sz="2000" dirty="0" err="1"/>
              <a:t>kationsmodelle</a:t>
            </a:r>
            <a:r>
              <a:rPr lang="de-DE" sz="2000" dirty="0"/>
              <a:t> </a:t>
            </a:r>
            <a:endParaRPr lang="de-DE" sz="400" dirty="0"/>
          </a:p>
          <a:p>
            <a:pPr marL="0" indent="0">
              <a:buNone/>
            </a:pPr>
            <a:r>
              <a:rPr lang="de-DE" sz="2000" dirty="0"/>
              <a:t>        …</a:t>
            </a:r>
          </a:p>
          <a:p>
            <a:endParaRPr lang="de-DE" sz="2400" dirty="0"/>
          </a:p>
        </p:txBody>
      </p:sp>
      <p:pic>
        <p:nvPicPr>
          <p:cNvPr id="23" name="Grafik 22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336486C4-85BA-4435-AEE9-0AFDB5F13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7" y="2736463"/>
            <a:ext cx="2410805" cy="361620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Grafik 2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83B57DC4-A061-4E9E-9F54-F47318A84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31" y="3329177"/>
            <a:ext cx="656016" cy="656016"/>
          </a:xfrm>
          <a:prstGeom prst="rect">
            <a:avLst/>
          </a:prstGeom>
        </p:spPr>
      </p:pic>
      <p:pic>
        <p:nvPicPr>
          <p:cNvPr id="6" name="Grafik 5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70B5AA45-2D72-40C8-94C7-65BE72636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41" y="4293096"/>
            <a:ext cx="656017" cy="6560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A2E629-C43D-4F30-82C8-3855ED09E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400" y="5301225"/>
            <a:ext cx="259129" cy="6860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F25142-5ED5-471C-9BCA-32103F9F2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4054" y="3613200"/>
            <a:ext cx="226418" cy="599471"/>
          </a:xfrm>
          <a:prstGeom prst="rect">
            <a:avLst/>
          </a:prstGeom>
        </p:spPr>
      </p:pic>
      <p:pic>
        <p:nvPicPr>
          <p:cNvPr id="13" name="Grafik 12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0F3A49E3-D1CE-4E9E-B9B5-71589CA1B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0379" y="5301225"/>
            <a:ext cx="134868" cy="5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2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1C736A-A395-0240-8EC9-130C9DB5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Recyclingmöglichkeiten aus den letzten Jahren?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C0E3A2-040F-3A42-8F3E-09F1E7713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1772816"/>
            <a:ext cx="2530356" cy="31627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026A159-78C5-49A7-BB64-EA694D55FEAF}"/>
              </a:ext>
            </a:extLst>
          </p:cNvPr>
          <p:cNvSpPr txBox="1"/>
          <p:nvPr/>
        </p:nvSpPr>
        <p:spPr>
          <a:xfrm>
            <a:off x="5148064" y="5190291"/>
            <a:ext cx="331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Anders gesagt:</a:t>
            </a:r>
          </a:p>
          <a:p>
            <a:pPr marL="0" indent="0">
              <a:buNone/>
            </a:pPr>
            <a:r>
              <a:rPr lang="de-DE" altLang="de-DE" sz="2400" b="1" dirty="0">
                <a:solidFill>
                  <a:srgbClr val="002060"/>
                </a:solidFill>
                <a:ea typeface="MS PGothic" pitchFamily="34" charset="-128"/>
              </a:rPr>
              <a:t>Was nicht passt, </a:t>
            </a:r>
          </a:p>
          <a:p>
            <a:pPr marL="0" indent="0">
              <a:buNone/>
            </a:pPr>
            <a:r>
              <a:rPr lang="de-DE" altLang="de-DE" sz="2400" b="1" dirty="0">
                <a:solidFill>
                  <a:srgbClr val="002060"/>
                </a:solidFill>
                <a:ea typeface="MS PGothic" pitchFamily="34" charset="-128"/>
              </a:rPr>
              <a:t>wird passend gemacht!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C2E009-5593-450E-8B8C-F4E5DE082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7" y="1743236"/>
            <a:ext cx="4308028" cy="326994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These: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b="1" dirty="0"/>
              <a:t>In dienender Funktion lassen sich</a:t>
            </a:r>
            <a:br>
              <a:rPr lang="de-DE" sz="2000" b="1" dirty="0"/>
            </a:br>
            <a:r>
              <a:rPr lang="de-DE" sz="2000" b="1" dirty="0"/>
              <a:t>einige Aspekte bisheriger Themen/Schwerpunkte sowie „Evergreens“ sinnvoll einpassen, z.B.</a:t>
            </a:r>
            <a:br>
              <a:rPr lang="de-DE" sz="2000" b="1" dirty="0"/>
            </a:br>
            <a:endParaRPr lang="de-DE" sz="2000" dirty="0"/>
          </a:p>
          <a:p>
            <a:r>
              <a:rPr lang="de-DE" sz="2000" dirty="0"/>
              <a:t>Kommunikationsmodelle,</a:t>
            </a:r>
            <a:endParaRPr lang="de-DE" sz="2000" dirty="0">
              <a:solidFill>
                <a:srgbClr val="FF9900"/>
              </a:solidFill>
            </a:endParaRPr>
          </a:p>
          <a:p>
            <a:r>
              <a:rPr lang="de-DE" sz="2000" dirty="0"/>
              <a:t>sprachliche Varietäten (z.B. Mediolekte, Sprache der/in den sozialen Medien, Fachsprachen),</a:t>
            </a:r>
            <a:endParaRPr lang="de-DE" sz="2000" b="1" dirty="0">
              <a:solidFill>
                <a:srgbClr val="C00000"/>
              </a:solidFill>
            </a:endParaRPr>
          </a:p>
          <a:p>
            <a:r>
              <a:rPr lang="de-DE" sz="2000" dirty="0"/>
              <a:t>konzeptionelle Mündlichkeit/ Schriftlichkeit,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2060"/>
                </a:solidFill>
              </a:rPr>
              <a:t>auch ganz konkret in Bezug auf die vorgestellten Themenkomplexe…</a:t>
            </a:r>
          </a:p>
        </p:txBody>
      </p:sp>
    </p:spTree>
    <p:extLst>
      <p:ext uri="{BB962C8B-B14F-4D97-AF65-F5344CB8AC3E}">
        <p14:creationId xmlns:p14="http://schemas.microsoft.com/office/powerpoint/2010/main" val="2501037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26">
            <a:extLst>
              <a:ext uri="{FF2B5EF4-FFF2-40B4-BE49-F238E27FC236}">
                <a16:creationId xmlns:a16="http://schemas.microsoft.com/office/drawing/2014/main" id="{20EC75E1-633F-F241-BECE-AB8ADE5A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1" y="808581"/>
            <a:ext cx="5835273" cy="5835273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36DDC178-C606-F944-ACAF-23436F1CAC64}"/>
              </a:ext>
            </a:extLst>
          </p:cNvPr>
          <p:cNvSpPr txBox="1"/>
          <p:nvPr/>
        </p:nvSpPr>
        <p:spPr>
          <a:xfrm rot="515623">
            <a:off x="3404394" y="1068223"/>
            <a:ext cx="2194699" cy="7964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816541"/>
              </a:avLst>
            </a:prstTxWarp>
            <a:spAutoFit/>
          </a:bodyPr>
          <a:lstStyle/>
          <a:p>
            <a:r>
              <a:rPr lang="de-DE" sz="1350" dirty="0"/>
              <a:t>Politik(-wissenschaft)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8AA8930-F590-4E45-A2D6-6360DEF11593}"/>
              </a:ext>
            </a:extLst>
          </p:cNvPr>
          <p:cNvSpPr txBox="1"/>
          <p:nvPr/>
        </p:nvSpPr>
        <p:spPr>
          <a:xfrm rot="20252983">
            <a:off x="2266101" y="1315383"/>
            <a:ext cx="1606144" cy="979978"/>
          </a:xfrm>
          <a:prstGeom prst="rect">
            <a:avLst/>
          </a:prstGeom>
          <a:noFill/>
        </p:spPr>
        <p:txBody>
          <a:bodyPr wrap="square" lIns="72000" rtlCol="0">
            <a:prstTxWarp prst="textArchUp">
              <a:avLst>
                <a:gd name="adj" fmla="val 13187059"/>
              </a:avLst>
            </a:prstTxWarp>
            <a:spAutoFit/>
          </a:bodyPr>
          <a:lstStyle/>
          <a:p>
            <a:r>
              <a:rPr lang="de-DE" sz="1350" dirty="0"/>
              <a:t>Geschichte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7C4CC61-AD24-2D49-BFB1-B1CF04B550F1}"/>
              </a:ext>
            </a:extLst>
          </p:cNvPr>
          <p:cNvSpPr txBox="1"/>
          <p:nvPr/>
        </p:nvSpPr>
        <p:spPr>
          <a:xfrm rot="3072638">
            <a:off x="5100745" y="1847466"/>
            <a:ext cx="1727569" cy="5063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95541"/>
              </a:avLst>
            </a:prstTxWarp>
            <a:spAutoFit/>
          </a:bodyPr>
          <a:lstStyle/>
          <a:p>
            <a:pPr algn="ctr"/>
            <a:r>
              <a:rPr lang="de-DE" sz="1350" dirty="0"/>
              <a:t>Psychologie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6BA4E69-3EF3-8C43-B29D-BE1AA84C2055}"/>
              </a:ext>
            </a:extLst>
          </p:cNvPr>
          <p:cNvSpPr txBox="1"/>
          <p:nvPr/>
        </p:nvSpPr>
        <p:spPr>
          <a:xfrm rot="17360657">
            <a:off x="5632824" y="4267202"/>
            <a:ext cx="1667961" cy="58760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968943"/>
              </a:avLst>
            </a:prstTxWarp>
            <a:spAutoFit/>
          </a:bodyPr>
          <a:lstStyle/>
          <a:p>
            <a:pPr algn="ctr"/>
            <a:r>
              <a:rPr lang="de-DE" sz="1350" dirty="0"/>
              <a:t>(Sozio-)Linguistik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0A8EC42-F9BD-4E45-A270-42D8B26FADB9}"/>
              </a:ext>
            </a:extLst>
          </p:cNvPr>
          <p:cNvSpPr txBox="1"/>
          <p:nvPr/>
        </p:nvSpPr>
        <p:spPr>
          <a:xfrm rot="2346904">
            <a:off x="1421535" y="4795286"/>
            <a:ext cx="2689521" cy="11616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17343"/>
              </a:avLst>
            </a:prstTxWarp>
            <a:spAutoFit/>
          </a:bodyPr>
          <a:lstStyle/>
          <a:p>
            <a:pPr algn="ctr"/>
            <a:r>
              <a:rPr lang="de-DE" sz="1350" dirty="0"/>
              <a:t>Kommunikationswissenschaft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AC976EA-4A89-9C42-9569-EE0DA349D57C}"/>
              </a:ext>
            </a:extLst>
          </p:cNvPr>
          <p:cNvSpPr txBox="1"/>
          <p:nvPr/>
        </p:nvSpPr>
        <p:spPr>
          <a:xfrm rot="4635735">
            <a:off x="5585999" y="2678631"/>
            <a:ext cx="1487647" cy="9304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36553"/>
              </a:avLst>
            </a:prstTxWarp>
            <a:spAutoFit/>
          </a:bodyPr>
          <a:lstStyle/>
          <a:p>
            <a:pPr algn="ctr"/>
            <a:r>
              <a:rPr lang="de-DE" sz="1350" dirty="0"/>
              <a:t>Soziologie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8C4D7B4-0ACB-294C-8D2B-E0A05A220919}"/>
              </a:ext>
            </a:extLst>
          </p:cNvPr>
          <p:cNvSpPr txBox="1"/>
          <p:nvPr/>
        </p:nvSpPr>
        <p:spPr>
          <a:xfrm>
            <a:off x="2597587" y="1799334"/>
            <a:ext cx="3090026" cy="338437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7164451"/>
              </a:avLst>
            </a:prstTxWarp>
            <a:spAutoFit/>
          </a:bodyPr>
          <a:lstStyle/>
          <a:p>
            <a:pPr algn="ctr"/>
            <a:r>
              <a:rPr lang="de-DE" sz="1050" b="1" dirty="0"/>
              <a:t>Unterrichtsfaches Deutsch in der Sekundarstufe II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68E4860-7A45-FA4B-9C7E-212F6CE93A18}"/>
              </a:ext>
            </a:extLst>
          </p:cNvPr>
          <p:cNvSpPr txBox="1"/>
          <p:nvPr/>
        </p:nvSpPr>
        <p:spPr>
          <a:xfrm>
            <a:off x="2705378" y="2288605"/>
            <a:ext cx="2877253" cy="298827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512958"/>
              </a:avLst>
            </a:prstTxWarp>
            <a:spAutoFit/>
          </a:bodyPr>
          <a:lstStyle/>
          <a:p>
            <a:pPr algn="ctr"/>
            <a:r>
              <a:rPr lang="de-DE" sz="1050" b="1" dirty="0"/>
              <a:t>domänenspezifischer Kompetenzerwerb innerhalb des</a:t>
            </a:r>
            <a:endParaRPr lang="de-DE" sz="105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E757353-D64D-884F-8C8D-E201B5DF6C60}"/>
              </a:ext>
            </a:extLst>
          </p:cNvPr>
          <p:cNvSpPr txBox="1"/>
          <p:nvPr/>
        </p:nvSpPr>
        <p:spPr>
          <a:xfrm rot="20641375">
            <a:off x="4342555" y="5988327"/>
            <a:ext cx="1055399" cy="39948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85267"/>
              </a:avLst>
            </a:prstTxWarp>
            <a:spAutoFit/>
          </a:bodyPr>
          <a:lstStyle/>
          <a:p>
            <a:pPr algn="ctr"/>
            <a:r>
              <a:rPr lang="de-DE" sz="1350" dirty="0"/>
              <a:t>Semiotik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C152914-289A-BF43-9388-E931C8E89821}"/>
              </a:ext>
            </a:extLst>
          </p:cNvPr>
          <p:cNvSpPr txBox="1"/>
          <p:nvPr/>
        </p:nvSpPr>
        <p:spPr>
          <a:xfrm rot="18991993">
            <a:off x="5552623" y="5618124"/>
            <a:ext cx="412938" cy="30008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168695"/>
              </a:avLst>
            </a:prstTxWarp>
            <a:spAutoFit/>
          </a:bodyPr>
          <a:lstStyle/>
          <a:p>
            <a:pPr algn="ctr"/>
            <a:r>
              <a:rPr lang="de-DE" sz="1350" b="1" dirty="0"/>
              <a:t>…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6A3E0FA-1D93-0041-9C50-83AD7E8C7B95}"/>
              </a:ext>
            </a:extLst>
          </p:cNvPr>
          <p:cNvSpPr txBox="1"/>
          <p:nvPr/>
        </p:nvSpPr>
        <p:spPr>
          <a:xfrm rot="16647868">
            <a:off x="872615" y="2969340"/>
            <a:ext cx="1931437" cy="7406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350" dirty="0"/>
              <a:t>Medienwissenschaft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1804C68-AAB4-4D33-BE47-84EF898C0646}"/>
              </a:ext>
            </a:extLst>
          </p:cNvPr>
          <p:cNvSpPr txBox="1"/>
          <p:nvPr/>
        </p:nvSpPr>
        <p:spPr>
          <a:xfrm rot="20105199">
            <a:off x="3923135" y="2093735"/>
            <a:ext cx="11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,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CDEAA69-9A05-4550-82B6-01BCE3C28A9D}"/>
              </a:ext>
            </a:extLst>
          </p:cNvPr>
          <p:cNvSpPr txBox="1"/>
          <p:nvPr/>
        </p:nvSpPr>
        <p:spPr>
          <a:xfrm>
            <a:off x="2929795" y="1324937"/>
            <a:ext cx="287725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Diskussion und Analyse von Merkmalen populistischer Kommunikation und Sprache </a:t>
            </a:r>
            <a:r>
              <a:rPr lang="de-DE" sz="1050" b="1" i="1" dirty="0"/>
              <a:t>unter Einbezug von Kenntnissen  zu rhetorischen Mitteln und Strategien (und ggf. öffentlicher Sprache im NS-Staat)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7EC5317-0144-4BC0-8767-6151437B3CF6}"/>
              </a:ext>
            </a:extLst>
          </p:cNvPr>
          <p:cNvSpPr txBox="1"/>
          <p:nvPr/>
        </p:nvSpPr>
        <p:spPr>
          <a:xfrm>
            <a:off x="3058081" y="5340304"/>
            <a:ext cx="2236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Behörden-Bürger-Kommunikation im Spannungsfeld von Transparenz und Präzision</a:t>
            </a:r>
            <a:r>
              <a:rPr lang="de-DE" sz="1050" b="1" i="1" dirty="0"/>
              <a:t> unter Rückgriff auf Kenntnisse zu Fachsprachen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555ABE9-0658-45DB-8792-C8C2CE482DBB}"/>
              </a:ext>
            </a:extLst>
          </p:cNvPr>
          <p:cNvSpPr txBox="1"/>
          <p:nvPr/>
        </p:nvSpPr>
        <p:spPr>
          <a:xfrm>
            <a:off x="5658095" y="2825540"/>
            <a:ext cx="110152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Chancen und Gefahren Leichter Sprache als Mittel der öffentlichen Kommunikation </a:t>
            </a:r>
            <a:r>
              <a:rPr lang="de-DE" sz="1050" b="1" i="1" dirty="0"/>
              <a:t>unter Rückgriff auf theoretische Überlegungen zu gelingender Kommunikation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8E77C9E-61C6-40D4-A555-2A7650600027}"/>
              </a:ext>
            </a:extLst>
          </p:cNvPr>
          <p:cNvSpPr txBox="1"/>
          <p:nvPr/>
        </p:nvSpPr>
        <p:spPr>
          <a:xfrm>
            <a:off x="1705141" y="2904691"/>
            <a:ext cx="107004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Untersuchung von Twitter- Kommunikation und -Sprache  </a:t>
            </a:r>
            <a:r>
              <a:rPr lang="de-DE" sz="1050" b="1" i="1" dirty="0"/>
              <a:t>unter Rückgriff auf Merkmale mündlicher und schriftlicher Sprache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A74F257-2AEC-45F4-B2C1-5EA35129A87C}"/>
              </a:ext>
            </a:extLst>
          </p:cNvPr>
          <p:cNvSpPr txBox="1"/>
          <p:nvPr/>
        </p:nvSpPr>
        <p:spPr>
          <a:xfrm>
            <a:off x="2438043" y="2206312"/>
            <a:ext cx="10392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…</a:t>
            </a:r>
          </a:p>
        </p:txBody>
      </p:sp>
      <p:sp>
        <p:nvSpPr>
          <p:cNvPr id="56" name="Pfeil: nach rechts 55">
            <a:extLst>
              <a:ext uri="{FF2B5EF4-FFF2-40B4-BE49-F238E27FC236}">
                <a16:creationId xmlns:a16="http://schemas.microsoft.com/office/drawing/2014/main" id="{534EDE47-2DB5-4A20-B71E-6F66E0C0827A}"/>
              </a:ext>
            </a:extLst>
          </p:cNvPr>
          <p:cNvSpPr/>
          <p:nvPr/>
        </p:nvSpPr>
        <p:spPr>
          <a:xfrm rot="10800000">
            <a:off x="2845003" y="3702658"/>
            <a:ext cx="1110054" cy="1583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45C2DC2E-2529-42A9-9092-EA91F99D0ADA}"/>
              </a:ext>
            </a:extLst>
          </p:cNvPr>
          <p:cNvSpPr/>
          <p:nvPr/>
        </p:nvSpPr>
        <p:spPr>
          <a:xfrm>
            <a:off x="4367877" y="3697413"/>
            <a:ext cx="1110054" cy="125996"/>
          </a:xfrm>
          <a:prstGeom prst="rightArrow">
            <a:avLst>
              <a:gd name="adj1" fmla="val 6686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29BEF0A3-56F5-4314-8EC0-7BAB814AFD45}"/>
              </a:ext>
            </a:extLst>
          </p:cNvPr>
          <p:cNvSpPr/>
          <p:nvPr/>
        </p:nvSpPr>
        <p:spPr>
          <a:xfrm rot="5400000">
            <a:off x="3554407" y="4414455"/>
            <a:ext cx="1194098" cy="146240"/>
          </a:xfrm>
          <a:prstGeom prst="rightArrow">
            <a:avLst>
              <a:gd name="adj1" fmla="val 6686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765D22E1-3467-49D0-84F6-C753CE8A1FBC}"/>
              </a:ext>
            </a:extLst>
          </p:cNvPr>
          <p:cNvSpPr/>
          <p:nvPr/>
        </p:nvSpPr>
        <p:spPr>
          <a:xfrm rot="16200000">
            <a:off x="3537725" y="2987604"/>
            <a:ext cx="1199109" cy="115730"/>
          </a:xfrm>
          <a:prstGeom prst="rightArrow">
            <a:avLst>
              <a:gd name="adj1" fmla="val 6686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FB1F6F16-B91C-4555-9C44-0CD93F111768}"/>
              </a:ext>
            </a:extLst>
          </p:cNvPr>
          <p:cNvCxnSpPr/>
          <p:nvPr/>
        </p:nvCxnSpPr>
        <p:spPr>
          <a:xfrm rot="16200000" flipH="1">
            <a:off x="6873488" y="3598682"/>
            <a:ext cx="1639862" cy="110197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Grafik 44">
            <a:extLst>
              <a:ext uri="{FF2B5EF4-FFF2-40B4-BE49-F238E27FC236}">
                <a16:creationId xmlns:a16="http://schemas.microsoft.com/office/drawing/2014/main" id="{890A05F7-252C-4145-9E00-ED7213BF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87" y="4969602"/>
            <a:ext cx="2066445" cy="19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05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6" grpId="0" animBg="1"/>
      <p:bldP spid="48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39650" y="1628800"/>
            <a:ext cx="5976664" cy="2688586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/>
              <a:t>Prüfen Sie die vorliegenden </a:t>
            </a:r>
            <a:r>
              <a:rPr lang="de-DE" sz="2200"/>
              <a:t>Themenbereiche </a:t>
            </a:r>
            <a:r>
              <a:rPr lang="de-DE" sz="2200" smtClean="0"/>
              <a:t>in </a:t>
            </a:r>
            <a:r>
              <a:rPr lang="de-DE" sz="2200" dirty="0"/>
              <a:t>Bezug auf ihre grundsätzliche Eignung im Deutschunterricht des 1. Semesters: </a:t>
            </a:r>
          </a:p>
          <a:p>
            <a:pPr marL="0" indent="0">
              <a:buNone/>
            </a:pPr>
            <a:r>
              <a:rPr lang="de-DE" sz="2200" b="1" dirty="0"/>
              <a:t>Welche Themenbereiche halten Sie warum für geeignet bzw. ungeeignet? Fallen </a:t>
            </a:r>
            <a:r>
              <a:rPr lang="de-DE" sz="2200" b="1"/>
              <a:t>Ihnen </a:t>
            </a:r>
            <a:r>
              <a:rPr lang="de-DE" sz="2200" b="1" smtClean="0"/>
              <a:t>weitere </a:t>
            </a:r>
            <a:r>
              <a:rPr lang="de-DE" sz="2200" b="1" dirty="0"/>
              <a:t>mögliche Themen ein?</a:t>
            </a:r>
            <a:endParaRPr lang="de-DE" sz="2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Prüfen (und ggf. Ergänzen) möglicher Themen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AC0A50-CA61-491D-AFC7-3AD04EFBC265}" type="slidenum">
              <a:rPr lang="de-DE" altLang="de-DE" sz="1200" smtClean="0"/>
              <a:pPr>
                <a:defRPr/>
              </a:pPr>
              <a:t>14</a:t>
            </a:fld>
            <a:endParaRPr lang="de-DE" altLang="de-DE" sz="1200" dirty="0"/>
          </a:p>
        </p:txBody>
      </p:sp>
      <p:pic>
        <p:nvPicPr>
          <p:cNvPr id="7" name="Grafik 6" descr="Ein Bild, das Person, drinnen, Mann, Kaffee enthält.&#10;&#10;Automatisch generierte Beschreibung">
            <a:extLst>
              <a:ext uri="{FF2B5EF4-FFF2-40B4-BE49-F238E27FC236}">
                <a16:creationId xmlns:a16="http://schemas.microsoft.com/office/drawing/2014/main" id="{A95A1872-2030-4CB4-8856-F47754D26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3" y="1972962"/>
            <a:ext cx="2808313" cy="187220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CD4D6E7-9169-45F2-A3D0-F0266513C5AE}"/>
              </a:ext>
            </a:extLst>
          </p:cNvPr>
          <p:cNvSpPr txBox="1"/>
          <p:nvPr/>
        </p:nvSpPr>
        <p:spPr>
          <a:xfrm rot="20746953">
            <a:off x="448180" y="4337000"/>
            <a:ext cx="393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Kommunikation in WhatsApp-Gruppen oder anderen Messenger-Diensten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C8968E5-B75D-49EB-B259-DDC5F03A4AFF}"/>
              </a:ext>
            </a:extLst>
          </p:cNvPr>
          <p:cNvSpPr txBox="1"/>
          <p:nvPr/>
        </p:nvSpPr>
        <p:spPr>
          <a:xfrm rot="603839">
            <a:off x="5181225" y="4247264"/>
            <a:ext cx="414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Werbeplakate im öffentlichen Raum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(ggf. im Vergleich mit Online-Werbung)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9CC7838-F220-47E6-A259-45A5E71E6D25}"/>
              </a:ext>
            </a:extLst>
          </p:cNvPr>
          <p:cNvSpPr txBox="1"/>
          <p:nvPr/>
        </p:nvSpPr>
        <p:spPr>
          <a:xfrm rot="496607">
            <a:off x="434012" y="56722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Kommunikation politischer Anliegen 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auf öffentlichen Demonstrationen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F322BE-2901-484C-B25F-1AA7D2C402AF}"/>
              </a:ext>
            </a:extLst>
          </p:cNvPr>
          <p:cNvSpPr txBox="1"/>
          <p:nvPr/>
        </p:nvSpPr>
        <p:spPr>
          <a:xfrm>
            <a:off x="3724297" y="5066062"/>
            <a:ext cx="352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Dialekt im öffentlichen Raum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3B8E813-40A1-41D9-AC9B-0F4204C7649E}"/>
              </a:ext>
            </a:extLst>
          </p:cNvPr>
          <p:cNvSpPr txBox="1"/>
          <p:nvPr/>
        </p:nvSpPr>
        <p:spPr>
          <a:xfrm rot="20848476">
            <a:off x="5101950" y="578333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Code-Switching/Zweisprachigkeit im öffentlichen Raum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0A5D449-8640-47BB-90FB-29D164DB8E8B}"/>
              </a:ext>
            </a:extLst>
          </p:cNvPr>
          <p:cNvSpPr txBox="1"/>
          <p:nvPr/>
        </p:nvSpPr>
        <p:spPr>
          <a:xfrm>
            <a:off x="2948282" y="4988190"/>
            <a:ext cx="15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5025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584202"/>
            <a:ext cx="8928992" cy="482453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möglicherweise größere </a:t>
            </a:r>
            <a:r>
              <a:rPr lang="de-DE" sz="2400" b="1" dirty="0"/>
              <a:t>Schwierigkeit,</a:t>
            </a:r>
            <a:r>
              <a:rPr lang="de-DE" sz="2400" dirty="0"/>
              <a:t> </a:t>
            </a:r>
            <a:r>
              <a:rPr lang="de-DE" sz="2400" b="1" dirty="0"/>
              <a:t>den neuen Schwerpunkt </a:t>
            </a:r>
            <a:r>
              <a:rPr lang="de-DE" sz="2400" dirty="0"/>
              <a:t>„Kommunikation im öffentlichen Raum“ </a:t>
            </a:r>
            <a:r>
              <a:rPr lang="de-DE" sz="2400" b="1" dirty="0"/>
              <a:t>thematisch für den Unterricht zu konkretisieren </a:t>
            </a:r>
            <a:r>
              <a:rPr lang="de-DE" sz="2400" dirty="0"/>
              <a:t>als ‚klassischere‘ Abiturschwerpunkte wie „Drama des Sturm und Drang“, „Exillyrik“, usw.</a:t>
            </a:r>
          </a:p>
          <a:p>
            <a:pPr marL="0" indent="0">
              <a:buNone/>
            </a:pPr>
            <a:r>
              <a:rPr lang="de-DE" sz="2400" dirty="0"/>
              <a:t>mögliche </a:t>
            </a:r>
            <a:r>
              <a:rPr lang="de-DE" sz="2400" b="1" dirty="0"/>
              <a:t>Gründe </a:t>
            </a:r>
            <a:r>
              <a:rPr lang="de-DE" sz="2400" dirty="0"/>
              <a:t>dafür: </a:t>
            </a:r>
          </a:p>
          <a:p>
            <a:r>
              <a:rPr lang="de-DE" sz="2400" dirty="0"/>
              <a:t>eventuell mehr Überlappungen mit anderen Fachdisziplinen </a:t>
            </a:r>
          </a:p>
          <a:p>
            <a:pPr marL="0" indent="0">
              <a:buNone/>
            </a:pPr>
            <a:r>
              <a:rPr lang="de-DE" sz="2400" dirty="0"/>
              <a:t>     (und Unterrichtsfächern) </a:t>
            </a:r>
          </a:p>
          <a:p>
            <a:r>
              <a:rPr lang="de-DE" sz="2400" dirty="0"/>
              <a:t>eventuell eigene Wahrnehmung, dies sei ein eher untypisches Thema im Fachunterricht Deutsch der Sekundarstufe II</a:t>
            </a:r>
          </a:p>
          <a:p>
            <a:pPr marL="0" indent="0">
              <a:buNone/>
            </a:pPr>
            <a:r>
              <a:rPr lang="de-DE" b="1" dirty="0"/>
              <a:t>Was können wir tun, um dieses Problem zu lösen?</a:t>
            </a:r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Problematisierung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9554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" y="1772816"/>
            <a:ext cx="8928992" cy="482453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Schülerinnen und Schüler können ...</a:t>
            </a:r>
          </a:p>
          <a:p>
            <a:r>
              <a:rPr lang="de-DE" sz="2400" b="1" dirty="0"/>
              <a:t>Bedingungen gelingender Kommunikation </a:t>
            </a:r>
            <a:r>
              <a:rPr lang="de-DE" sz="2400" dirty="0"/>
              <a:t>analysieren</a:t>
            </a:r>
            <a:r>
              <a:rPr lang="de-DE" sz="2400" b="1" dirty="0"/>
              <a:t>, </a:t>
            </a:r>
            <a:r>
              <a:rPr lang="de-DE" sz="2400" dirty="0"/>
              <a:t>auch auf der Basis </a:t>
            </a:r>
            <a:r>
              <a:rPr lang="de-DE" sz="2400" b="1" dirty="0"/>
              <a:t>theoretischer Modelle</a:t>
            </a:r>
          </a:p>
          <a:p>
            <a:r>
              <a:rPr lang="de-DE" sz="2400" b="1" dirty="0">
                <a:ea typeface="Verdana"/>
                <a:cs typeface="Verdana"/>
              </a:rPr>
              <a:t>sprachliche Handlungen kriterienorientiert </a:t>
            </a:r>
            <a:r>
              <a:rPr lang="de-DE" sz="2400" dirty="0">
                <a:ea typeface="Verdana"/>
                <a:cs typeface="Verdana"/>
              </a:rPr>
              <a:t>in authentischen und fiktiven </a:t>
            </a:r>
            <a:r>
              <a:rPr lang="de-DE" sz="2400" b="1" dirty="0">
                <a:ea typeface="Verdana"/>
                <a:cs typeface="Verdana"/>
              </a:rPr>
              <a:t>Kommunikationssituationen bewerten</a:t>
            </a:r>
          </a:p>
          <a:p>
            <a:r>
              <a:rPr lang="de-DE" sz="2400" b="1" dirty="0"/>
              <a:t>persuasive und manipulative Strategien in öffentlichen Bereichen analysieren und </a:t>
            </a:r>
            <a:r>
              <a:rPr lang="de-DE" sz="2400" dirty="0"/>
              <a:t>sie kritisch </a:t>
            </a:r>
            <a:r>
              <a:rPr lang="de-DE" sz="2400" b="1" dirty="0"/>
              <a:t>bewerten</a:t>
            </a:r>
            <a:r>
              <a:rPr lang="de-DE" sz="2400" dirty="0"/>
              <a:t>.</a:t>
            </a:r>
          </a:p>
          <a:p>
            <a:pPr marL="0" indent="0" algn="r">
              <a:buNone/>
            </a:pPr>
            <a:r>
              <a:rPr lang="de-DE" sz="2400" dirty="0"/>
              <a:t>(RLP Deutsch Sekundarstufe II, S. 23,</a:t>
            </a:r>
          </a:p>
          <a:p>
            <a:pPr marL="0" indent="0" algn="r">
              <a:buNone/>
            </a:pPr>
            <a:r>
              <a:rPr lang="de-DE" sz="2400" dirty="0"/>
              <a:t>Sprache und Sprachgebrauch reflektieren, GK und LK)</a:t>
            </a:r>
          </a:p>
          <a:p>
            <a:pPr marL="0" indent="0" algn="r">
              <a:buNone/>
            </a:pPr>
            <a:endParaRPr lang="de-DE" sz="12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b="1" dirty="0"/>
              <a:t>Der Abiturschwerpunkt ist „rahmenlehrplankonform“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Schritt 1: Wir fragen den Rahmenlehrplan: </a:t>
            </a:r>
            <a:br>
              <a:rPr lang="de-DE" dirty="0"/>
            </a:br>
            <a:r>
              <a:rPr lang="de-DE" dirty="0"/>
              <a:t>Wie helfen uns die abschlussorientierten Standards?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6960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" y="1772816"/>
            <a:ext cx="8928992" cy="4824536"/>
          </a:xfrm>
        </p:spPr>
        <p:txBody>
          <a:bodyPr/>
          <a:lstStyle/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Schritt 2: Wir nutzen unsere theoretischen Erkenntnisse: </a:t>
            </a:r>
            <a:br>
              <a:rPr lang="de-DE" dirty="0"/>
            </a:br>
            <a:r>
              <a:rPr lang="de-DE" dirty="0"/>
              <a:t>Abgrenzung öffentlicher Raum vs. privater Raum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14CB73-336E-49FC-A675-27C2491B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99" y="1716033"/>
            <a:ext cx="8281615" cy="47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7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" y="1772816"/>
            <a:ext cx="8928992" cy="4824536"/>
          </a:xfrm>
        </p:spPr>
        <p:txBody>
          <a:bodyPr/>
          <a:lstStyle/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altLang="de-DE" sz="2400" b="1" kern="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Frage</a:t>
            </a:r>
            <a:r>
              <a:rPr lang="de-DE" altLang="de-DE" sz="2400" kern="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: Wie bitte? Was hat denn ausgerechnet </a:t>
            </a:r>
            <a:r>
              <a:rPr lang="de-DE" altLang="de-DE" sz="2400" b="1" kern="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ein Donut </a:t>
            </a:r>
            <a:r>
              <a:rPr lang="de-DE" altLang="de-DE" sz="2400" kern="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mit unserem Schwerpunkt zu tun?</a:t>
            </a:r>
          </a:p>
          <a:p>
            <a:pPr marL="0" indent="0">
              <a:buNone/>
            </a:pPr>
            <a:r>
              <a:rPr lang="de-DE" altLang="de-DE" sz="2400" b="1" dirty="0">
                <a:solidFill>
                  <a:srgbClr val="002060"/>
                </a:solidFill>
                <a:ea typeface="MS PGothic" pitchFamily="34" charset="-128"/>
              </a:rPr>
              <a:t>Antwort</a:t>
            </a:r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: Mehr, als man auf Anhieb denkt: </a:t>
            </a:r>
            <a:r>
              <a:rPr lang="de-DE" sz="2400" dirty="0"/>
              <a:t>Ein mentales Modell, das an die Form eines Donuts erinnert, kann uns Deutschlehrkräften dabei helfen, domänenspezifisch angemessen zu agieren.</a:t>
            </a:r>
          </a:p>
          <a:p>
            <a:pPr marL="0" indent="0">
              <a:buNone/>
            </a:pPr>
            <a:endParaRPr lang="de-DE" altLang="de-DE" sz="2400" kern="0" dirty="0">
              <a:solidFill>
                <a:srgbClr val="002060"/>
              </a:solidFill>
              <a:latin typeface="+mj-lt"/>
              <a:ea typeface="MS PGothic" pitchFamily="34" charset="-128"/>
            </a:endParaRPr>
          </a:p>
          <a:p>
            <a:pPr marL="0" indent="0">
              <a:buNone/>
            </a:pPr>
            <a:r>
              <a:rPr lang="de-DE" altLang="de-DE" sz="2400" kern="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 </a:t>
            </a:r>
          </a:p>
          <a:p>
            <a:pPr marL="0" indent="0">
              <a:buNone/>
            </a:pPr>
            <a:endParaRPr lang="de-DE" altLang="de-DE" sz="2400" kern="0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Schritt 3: Wir nutzen eine Hilfskonstruktion: </a:t>
            </a:r>
            <a:br>
              <a:rPr lang="de-DE" dirty="0"/>
            </a:br>
            <a:r>
              <a:rPr lang="de-DE" dirty="0"/>
              <a:t>Das Donut-Modell als Denkhilfe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7" name="Grafik 6" descr="Ein Bild, das Doughnut, Donut, Person, Hand enthält.&#10;&#10;Automatisch generierte Beschreibung">
            <a:extLst>
              <a:ext uri="{FF2B5EF4-FFF2-40B4-BE49-F238E27FC236}">
                <a16:creationId xmlns:a16="http://schemas.microsoft.com/office/drawing/2014/main" id="{AB298926-EA18-4859-8844-FE74101FC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6" y="1772817"/>
            <a:ext cx="395726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6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" y="1772816"/>
            <a:ext cx="8928992" cy="4824536"/>
          </a:xfrm>
        </p:spPr>
        <p:txBody>
          <a:bodyPr/>
          <a:lstStyle/>
          <a:p>
            <a:r>
              <a:rPr lang="de-DE" sz="2400" dirty="0"/>
              <a:t>also noch </a:t>
            </a:r>
            <a:r>
              <a:rPr lang="de-DE" sz="2400"/>
              <a:t>einmal kurz zurück </a:t>
            </a:r>
            <a:r>
              <a:rPr lang="de-DE" sz="2400" dirty="0"/>
              <a:t>zu dem erwähnten Problem bezüglich der Domänenspezifik: </a:t>
            </a:r>
          </a:p>
          <a:p>
            <a:pPr marL="0" indent="0">
              <a:buNone/>
            </a:pPr>
            <a:r>
              <a:rPr lang="de-DE" sz="2400" dirty="0"/>
              <a:t>beim </a:t>
            </a:r>
            <a:r>
              <a:rPr lang="de-DE" sz="2400" b="1" dirty="0"/>
              <a:t>Schwerpunkt „Kommunikation im öffentlichen Raum“ </a:t>
            </a:r>
            <a:r>
              <a:rPr lang="de-DE" sz="2400" dirty="0"/>
              <a:t>sind wir eventuell</a:t>
            </a:r>
            <a:r>
              <a:rPr lang="de-DE" sz="2400" b="1" dirty="0"/>
              <a:t> </a:t>
            </a:r>
            <a:r>
              <a:rPr lang="de-DE" sz="2400" dirty="0"/>
              <a:t>einem </a:t>
            </a:r>
            <a:r>
              <a:rPr lang="de-DE" sz="2400" b="1" dirty="0"/>
              <a:t>doppelten Problem </a:t>
            </a:r>
            <a:r>
              <a:rPr lang="de-DE" sz="2400" dirty="0"/>
              <a:t>ausgesetzt: </a:t>
            </a:r>
          </a:p>
          <a:p>
            <a:pPr marL="0" indent="0">
              <a:buNone/>
            </a:pPr>
            <a:r>
              <a:rPr lang="de-DE" sz="2400" dirty="0"/>
              <a:t>     	(1) ein </a:t>
            </a:r>
            <a:r>
              <a:rPr lang="de-DE" sz="2400" b="1" dirty="0">
                <a:solidFill>
                  <a:srgbClr val="C00000"/>
                </a:solidFill>
              </a:rPr>
              <a:t>zu</a:t>
            </a:r>
            <a:r>
              <a:rPr lang="de-DE" sz="2400" dirty="0"/>
              <a:t> </a:t>
            </a:r>
            <a:r>
              <a:rPr lang="de-DE" sz="2400" b="1" dirty="0">
                <a:solidFill>
                  <a:srgbClr val="C00000"/>
                </a:solidFill>
              </a:rPr>
              <a:t>weites Verständnis </a:t>
            </a:r>
            <a:r>
              <a:rPr lang="de-DE" sz="2400" dirty="0"/>
              <a:t>birgt </a:t>
            </a:r>
            <a:r>
              <a:rPr lang="de-DE" sz="2400" b="1" dirty="0"/>
              <a:t>die Gefahr, </a:t>
            </a:r>
          </a:p>
          <a:p>
            <a:pPr marL="0" indent="0">
              <a:buNone/>
            </a:pPr>
            <a:r>
              <a:rPr lang="de-DE" sz="2400" b="1" dirty="0"/>
              <a:t>	thematisch in fachfremde Gefilde abzudriften</a:t>
            </a:r>
          </a:p>
          <a:p>
            <a:pPr marL="0" indent="0">
              <a:buNone/>
            </a:pPr>
            <a:r>
              <a:rPr lang="de-DE" sz="2400" dirty="0"/>
              <a:t>	(2) ein </a:t>
            </a:r>
            <a:r>
              <a:rPr lang="de-DE" sz="2400" b="1" dirty="0">
                <a:solidFill>
                  <a:srgbClr val="C00000"/>
                </a:solidFill>
              </a:rPr>
              <a:t>zu begrenztes Verständnis </a:t>
            </a:r>
            <a:r>
              <a:rPr lang="de-DE" sz="2400" dirty="0"/>
              <a:t>birgt hingegen </a:t>
            </a:r>
            <a:r>
              <a:rPr lang="de-DE" sz="2400" b="1" dirty="0"/>
              <a:t>die Gefahr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b="1" dirty="0"/>
              <a:t>bspw. eher „Sprache“ statt „Kommunikation“ zu unterrichten</a:t>
            </a:r>
          </a:p>
          <a:p>
            <a:pPr mar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 w</a:t>
            </a:r>
            <a:r>
              <a:rPr lang="de-DE" sz="2400" b="1" dirty="0"/>
              <a:t>ir könnten </a:t>
            </a:r>
            <a:r>
              <a:rPr lang="de-DE" sz="2400" b="1" dirty="0">
                <a:solidFill>
                  <a:srgbClr val="00B050"/>
                </a:solidFill>
              </a:rPr>
              <a:t>den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00B050"/>
                </a:solidFill>
              </a:rPr>
              <a:t>Schwerpunkt</a:t>
            </a:r>
            <a:r>
              <a:rPr lang="de-DE" sz="2400" b="1" dirty="0"/>
              <a:t> also von zwei Seiten „</a:t>
            </a:r>
            <a:r>
              <a:rPr lang="de-DE" sz="2400" b="1" dirty="0">
                <a:solidFill>
                  <a:srgbClr val="C00000"/>
                </a:solidFill>
              </a:rPr>
              <a:t>verfehlen</a:t>
            </a:r>
            <a:r>
              <a:rPr lang="de-DE" sz="2400" b="1" dirty="0"/>
              <a:t>“: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Schritt 3: Wir nutzen eine Hilfskonstruktion: </a:t>
            </a:r>
            <a:br>
              <a:rPr lang="de-DE" dirty="0"/>
            </a:br>
            <a:r>
              <a:rPr lang="de-DE" dirty="0"/>
              <a:t>Das Donut-Modell als Denkhilfe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545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6">
            <a:extLst>
              <a:ext uri="{FF2B5EF4-FFF2-40B4-BE49-F238E27FC236}">
                <a16:creationId xmlns:a16="http://schemas.microsoft.com/office/drawing/2014/main" id="{5674AAFB-E097-AA42-A5BB-10692AA6B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1105"/>
            <a:ext cx="5269531" cy="5269531"/>
          </a:xfr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6F6425E6-0F20-CE4B-888A-84DC831F825D}"/>
              </a:ext>
            </a:extLst>
          </p:cNvPr>
          <p:cNvSpPr txBox="1"/>
          <p:nvPr/>
        </p:nvSpPr>
        <p:spPr>
          <a:xfrm>
            <a:off x="372778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79097F6-023F-A841-B9A0-E371844F32E4}"/>
              </a:ext>
            </a:extLst>
          </p:cNvPr>
          <p:cNvSpPr txBox="1"/>
          <p:nvPr/>
        </p:nvSpPr>
        <p:spPr>
          <a:xfrm>
            <a:off x="372778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EDB1F48-E75A-4F6C-9136-835C41053FA0}"/>
              </a:ext>
            </a:extLst>
          </p:cNvPr>
          <p:cNvSpPr txBox="1"/>
          <p:nvPr/>
        </p:nvSpPr>
        <p:spPr>
          <a:xfrm>
            <a:off x="2969633" y="1215798"/>
            <a:ext cx="2944275" cy="366509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050" b="1" dirty="0"/>
              <a:t>Unterrichtsfaches Deutsch in der Sekundarstufe II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A018179-CD3B-6549-9A1C-2E373B0C8429}"/>
              </a:ext>
            </a:extLst>
          </p:cNvPr>
          <p:cNvSpPr txBox="1"/>
          <p:nvPr/>
        </p:nvSpPr>
        <p:spPr>
          <a:xfrm>
            <a:off x="370790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2D1E28-7416-4151-91C3-73A85AC414C7}"/>
              </a:ext>
            </a:extLst>
          </p:cNvPr>
          <p:cNvSpPr txBox="1"/>
          <p:nvPr/>
        </p:nvSpPr>
        <p:spPr>
          <a:xfrm>
            <a:off x="2857318" y="2222956"/>
            <a:ext cx="3060683" cy="47180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512958"/>
              </a:avLst>
            </a:prstTxWarp>
            <a:spAutoFit/>
          </a:bodyPr>
          <a:lstStyle/>
          <a:p>
            <a:pPr algn="ctr"/>
            <a:r>
              <a:rPr lang="de-DE" sz="1050" b="1" dirty="0"/>
              <a:t>domänenspezifischer Kompetenzerwerb innerhalb des</a:t>
            </a:r>
            <a:endParaRPr lang="de-DE" sz="10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D6BF4B-ED4A-492E-92A4-0F7EF2DB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9141" y="1215797"/>
            <a:ext cx="2436118" cy="757626"/>
          </a:xfrm>
        </p:spPr>
        <p:txBody>
          <a:bodyPr>
            <a:normAutofit fontScale="90000"/>
          </a:bodyPr>
          <a:lstStyle/>
          <a:p>
            <a:r>
              <a:rPr lang="de-DE" sz="1875" dirty="0">
                <a:solidFill>
                  <a:srgbClr val="002060"/>
                </a:solidFill>
                <a:latin typeface="+mn-lt"/>
              </a:rPr>
              <a:t>Kommunikation </a:t>
            </a:r>
            <a:br>
              <a:rPr lang="de-DE" sz="1875" dirty="0">
                <a:solidFill>
                  <a:srgbClr val="002060"/>
                </a:solidFill>
                <a:latin typeface="+mn-lt"/>
              </a:rPr>
            </a:br>
            <a:r>
              <a:rPr lang="de-DE" sz="1875" dirty="0">
                <a:solidFill>
                  <a:srgbClr val="002060"/>
                </a:solidFill>
                <a:latin typeface="+mn-lt"/>
              </a:rPr>
              <a:t>im öffentlichen </a:t>
            </a:r>
            <a:br>
              <a:rPr lang="de-DE" sz="1875" dirty="0">
                <a:solidFill>
                  <a:srgbClr val="002060"/>
                </a:solidFill>
                <a:latin typeface="+mn-lt"/>
              </a:rPr>
            </a:br>
            <a:r>
              <a:rPr lang="de-DE" sz="1875" dirty="0">
                <a:solidFill>
                  <a:srgbClr val="002060"/>
                </a:solidFill>
                <a:latin typeface="+mn-lt"/>
              </a:rPr>
              <a:t>Raum?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4FB3B6-5457-40C0-8BC2-32B2DA33543B}"/>
              </a:ext>
            </a:extLst>
          </p:cNvPr>
          <p:cNvSpPr txBox="1"/>
          <p:nvPr/>
        </p:nvSpPr>
        <p:spPr>
          <a:xfrm rot="180000">
            <a:off x="3441151" y="1113034"/>
            <a:ext cx="2194699" cy="7964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816541"/>
              </a:avLst>
            </a:prstTxWarp>
            <a:spAutoFit/>
          </a:bodyPr>
          <a:lstStyle/>
          <a:p>
            <a:r>
              <a:rPr lang="de-DE" sz="1350" dirty="0"/>
              <a:t>Politik(-wissenschaft)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CFA32-2478-43E8-AA54-CC04D18E2348}"/>
              </a:ext>
            </a:extLst>
          </p:cNvPr>
          <p:cNvSpPr txBox="1"/>
          <p:nvPr/>
        </p:nvSpPr>
        <p:spPr>
          <a:xfrm rot="20160000">
            <a:off x="2684449" y="1280565"/>
            <a:ext cx="1606144" cy="620024"/>
          </a:xfrm>
          <a:prstGeom prst="rect">
            <a:avLst/>
          </a:prstGeom>
          <a:noFill/>
        </p:spPr>
        <p:txBody>
          <a:bodyPr wrap="square" lIns="72000" rtlCol="0">
            <a:prstTxWarp prst="textArchUp">
              <a:avLst>
                <a:gd name="adj" fmla="val 13187059"/>
              </a:avLst>
            </a:prstTxWarp>
            <a:spAutoFit/>
          </a:bodyPr>
          <a:lstStyle/>
          <a:p>
            <a:r>
              <a:rPr lang="de-DE" sz="1350" dirty="0"/>
              <a:t>Geschichte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724EA9-C694-43D2-9B28-69FA750FA5B5}"/>
              </a:ext>
            </a:extLst>
          </p:cNvPr>
          <p:cNvSpPr txBox="1"/>
          <p:nvPr/>
        </p:nvSpPr>
        <p:spPr>
          <a:xfrm rot="3480000">
            <a:off x="5340022" y="2044173"/>
            <a:ext cx="1727569" cy="5063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95541"/>
              </a:avLst>
            </a:prstTxWarp>
            <a:spAutoFit/>
          </a:bodyPr>
          <a:lstStyle/>
          <a:p>
            <a:r>
              <a:rPr lang="de-DE" sz="1350" dirty="0"/>
              <a:t>Psychologie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9AB521-57EB-42A5-A876-0AF9A4566476}"/>
              </a:ext>
            </a:extLst>
          </p:cNvPr>
          <p:cNvSpPr txBox="1"/>
          <p:nvPr/>
        </p:nvSpPr>
        <p:spPr>
          <a:xfrm rot="17013108">
            <a:off x="5659225" y="3835404"/>
            <a:ext cx="1667961" cy="58760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968943"/>
              </a:avLst>
            </a:prstTxWarp>
            <a:spAutoFit/>
          </a:bodyPr>
          <a:lstStyle/>
          <a:p>
            <a:r>
              <a:rPr lang="de-DE" sz="1350" dirty="0"/>
              <a:t>(Sozio-)Linguistik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9A1659-3C82-4FBE-A744-E16C091EAC71}"/>
              </a:ext>
            </a:extLst>
          </p:cNvPr>
          <p:cNvSpPr txBox="1"/>
          <p:nvPr/>
        </p:nvSpPr>
        <p:spPr>
          <a:xfrm rot="16982585">
            <a:off x="1425214" y="2675850"/>
            <a:ext cx="1931437" cy="7406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350" dirty="0"/>
              <a:t>Medienwissenschaft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A857A8-917E-433B-B70F-29DD615A62DD}"/>
              </a:ext>
            </a:extLst>
          </p:cNvPr>
          <p:cNvSpPr txBox="1"/>
          <p:nvPr/>
        </p:nvSpPr>
        <p:spPr>
          <a:xfrm rot="2545512">
            <a:off x="1689012" y="4344886"/>
            <a:ext cx="2952610" cy="11616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4483"/>
              </a:avLst>
            </a:prstTxWarp>
            <a:spAutoFit/>
          </a:bodyPr>
          <a:lstStyle/>
          <a:p>
            <a:pPr algn="ctr"/>
            <a:r>
              <a:rPr lang="de-DE" sz="1350" dirty="0"/>
              <a:t>Kommunikationswissenschaft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D12B3D-7B3C-4664-B6ED-C4AC06E058DD}"/>
              </a:ext>
            </a:extLst>
          </p:cNvPr>
          <p:cNvSpPr txBox="1"/>
          <p:nvPr/>
        </p:nvSpPr>
        <p:spPr>
          <a:xfrm rot="4980000">
            <a:off x="5580025" y="2532685"/>
            <a:ext cx="1487647" cy="9304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36553"/>
              </a:avLst>
            </a:prstTxWarp>
            <a:spAutoFit/>
          </a:bodyPr>
          <a:lstStyle/>
          <a:p>
            <a:r>
              <a:rPr lang="de-DE" sz="1350" dirty="0"/>
              <a:t>Soziologie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829DDD-B060-4E90-89E3-E87BD8ABFC6F}"/>
              </a:ext>
            </a:extLst>
          </p:cNvPr>
          <p:cNvSpPr txBox="1"/>
          <p:nvPr/>
        </p:nvSpPr>
        <p:spPr>
          <a:xfrm rot="20976849">
            <a:off x="4224597" y="5623349"/>
            <a:ext cx="1777482" cy="30008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85267"/>
              </a:avLst>
            </a:prstTxWarp>
            <a:spAutoFit/>
          </a:bodyPr>
          <a:lstStyle/>
          <a:p>
            <a:r>
              <a:rPr lang="de-DE" sz="1350" dirty="0"/>
              <a:t>Semiotik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3BAA1D-9D23-4B5C-BC41-084212CD6CCF}"/>
              </a:ext>
            </a:extLst>
          </p:cNvPr>
          <p:cNvSpPr txBox="1"/>
          <p:nvPr/>
        </p:nvSpPr>
        <p:spPr>
          <a:xfrm rot="17307570">
            <a:off x="5416651" y="4858973"/>
            <a:ext cx="1105677" cy="30008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37452"/>
              </a:avLst>
            </a:prstTxWarp>
            <a:spAutoFit/>
          </a:bodyPr>
          <a:lstStyle/>
          <a:p>
            <a:r>
              <a:rPr lang="de-DE" sz="1350" b="1" dirty="0"/>
              <a:t>…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00137E00-2AD6-44CB-A379-3C76B9EED305}"/>
              </a:ext>
            </a:extLst>
          </p:cNvPr>
          <p:cNvSpPr/>
          <p:nvPr/>
        </p:nvSpPr>
        <p:spPr>
          <a:xfrm>
            <a:off x="6830553" y="3363671"/>
            <a:ext cx="1269740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03296A3-A24F-4960-A275-6302F982688E}"/>
              </a:ext>
            </a:extLst>
          </p:cNvPr>
          <p:cNvSpPr/>
          <p:nvPr/>
        </p:nvSpPr>
        <p:spPr>
          <a:xfrm>
            <a:off x="3344778" y="3381519"/>
            <a:ext cx="968391" cy="2970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006FF3B-E631-421C-958C-0F5ED86B862C}"/>
              </a:ext>
            </a:extLst>
          </p:cNvPr>
          <p:cNvCxnSpPr>
            <a:cxnSpLocks/>
          </p:cNvCxnSpPr>
          <p:nvPr/>
        </p:nvCxnSpPr>
        <p:spPr>
          <a:xfrm flipH="1">
            <a:off x="782139" y="3608815"/>
            <a:ext cx="3095094" cy="111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249642B-7B7E-44B1-8868-652F277404A9}"/>
              </a:ext>
            </a:extLst>
          </p:cNvPr>
          <p:cNvSpPr txBox="1"/>
          <p:nvPr/>
        </p:nvSpPr>
        <p:spPr>
          <a:xfrm>
            <a:off x="31236" y="4839209"/>
            <a:ext cx="2189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C00000"/>
                </a:solidFill>
              </a:rPr>
              <a:t>für sich allein im gegebenen Themenzuschnitt eher unpassend </a:t>
            </a:r>
          </a:p>
          <a:p>
            <a:endParaRPr lang="de-DE" sz="1350" b="1" dirty="0">
              <a:solidFill>
                <a:srgbClr val="C00000"/>
              </a:solidFill>
            </a:endParaRPr>
          </a:p>
          <a:p>
            <a:r>
              <a:rPr lang="de-DE" sz="1350" b="1" dirty="0">
                <a:solidFill>
                  <a:srgbClr val="C00000"/>
                </a:solidFill>
              </a:rPr>
              <a:t>Gefahr der „inneren“</a:t>
            </a:r>
          </a:p>
          <a:p>
            <a:r>
              <a:rPr lang="de-DE" sz="1350" b="1" dirty="0">
                <a:solidFill>
                  <a:srgbClr val="C00000"/>
                </a:solidFill>
              </a:rPr>
              <a:t>Verfehlung des Schwerpunktes</a:t>
            </a:r>
          </a:p>
          <a:p>
            <a:endParaRPr lang="de-DE" sz="1350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D8EA28C-547E-4CF5-A375-F60238ACF5FC}"/>
              </a:ext>
            </a:extLst>
          </p:cNvPr>
          <p:cNvCxnSpPr>
            <a:cxnSpLocks/>
          </p:cNvCxnSpPr>
          <p:nvPr/>
        </p:nvCxnSpPr>
        <p:spPr>
          <a:xfrm>
            <a:off x="7472581" y="3545408"/>
            <a:ext cx="459812" cy="1064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F2993C8E-267D-4ACC-BF3C-FCABF528334F}"/>
              </a:ext>
            </a:extLst>
          </p:cNvPr>
          <p:cNvSpPr txBox="1"/>
          <p:nvPr/>
        </p:nvSpPr>
        <p:spPr>
          <a:xfrm>
            <a:off x="7181008" y="4535341"/>
            <a:ext cx="196299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C00000"/>
                </a:solidFill>
              </a:rPr>
              <a:t>bei Überbetonung zu umfangreich, fach- oder sachfremd</a:t>
            </a:r>
            <a:r>
              <a:rPr lang="de-DE" sz="1350" dirty="0">
                <a:solidFill>
                  <a:srgbClr val="C00000"/>
                </a:solidFill>
              </a:rPr>
              <a:t> </a:t>
            </a:r>
          </a:p>
          <a:p>
            <a:endParaRPr lang="de-DE" sz="1350" b="1" dirty="0">
              <a:solidFill>
                <a:srgbClr val="C00000"/>
              </a:solidFill>
            </a:endParaRPr>
          </a:p>
          <a:p>
            <a:r>
              <a:rPr lang="de-DE" sz="1350" b="1" dirty="0">
                <a:solidFill>
                  <a:srgbClr val="C00000"/>
                </a:solidFill>
              </a:rPr>
              <a:t>Gefahr der „äußeren“ Verfehlung des Schwerpunktes </a:t>
            </a:r>
            <a:r>
              <a:rPr lang="de-DE" sz="135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de-DE" sz="1350" b="1" dirty="0">
                <a:solidFill>
                  <a:srgbClr val="C00000"/>
                </a:solidFill>
              </a:rPr>
              <a:t> Abdriften = fehlende Domänenspezifik</a:t>
            </a:r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FC2A6581-E8CA-4FF4-B5C8-F275C5943ED6}"/>
              </a:ext>
            </a:extLst>
          </p:cNvPr>
          <p:cNvSpPr/>
          <p:nvPr/>
        </p:nvSpPr>
        <p:spPr>
          <a:xfrm>
            <a:off x="703273" y="1857736"/>
            <a:ext cx="2834640" cy="4088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9F4A026-25D8-45CB-81C2-36873F1EBECF}"/>
              </a:ext>
            </a:extLst>
          </p:cNvPr>
          <p:cNvSpPr txBox="1"/>
          <p:nvPr/>
        </p:nvSpPr>
        <p:spPr>
          <a:xfrm>
            <a:off x="3499065" y="3020527"/>
            <a:ext cx="2062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C00000"/>
                </a:solidFill>
              </a:rPr>
              <a:t>rhetorische Mittel und -strategien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B2CF806-7051-47E8-BD59-3533649822EA}"/>
              </a:ext>
            </a:extLst>
          </p:cNvPr>
          <p:cNvSpPr txBox="1"/>
          <p:nvPr/>
        </p:nvSpPr>
        <p:spPr>
          <a:xfrm>
            <a:off x="3671597" y="2700377"/>
            <a:ext cx="1842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C00000"/>
                </a:solidFill>
              </a:rPr>
              <a:t>klassische Rhetoriklehre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82C2AE-5DFB-4E23-B5B3-5665860DD1ED}"/>
              </a:ext>
            </a:extLst>
          </p:cNvPr>
          <p:cNvSpPr txBox="1"/>
          <p:nvPr/>
        </p:nvSpPr>
        <p:spPr>
          <a:xfrm>
            <a:off x="3517035" y="3662885"/>
            <a:ext cx="2020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C00000"/>
                </a:solidFill>
              </a:rPr>
              <a:t>Sprache des Nationalsozialismus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7863F4C-A404-483F-B863-79FDDCF640EC}"/>
              </a:ext>
            </a:extLst>
          </p:cNvPr>
          <p:cNvSpPr txBox="1"/>
          <p:nvPr/>
        </p:nvSpPr>
        <p:spPr>
          <a:xfrm>
            <a:off x="4297625" y="3308122"/>
            <a:ext cx="1043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C00000"/>
                </a:solidFill>
              </a:rPr>
              <a:t>Merkmale von Fachsprachen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6BDB2D5-6337-42BB-BB06-E33EF44D0717}"/>
              </a:ext>
            </a:extLst>
          </p:cNvPr>
          <p:cNvSpPr txBox="1"/>
          <p:nvPr/>
        </p:nvSpPr>
        <p:spPr>
          <a:xfrm>
            <a:off x="3762779" y="3917812"/>
            <a:ext cx="15732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C00000"/>
                </a:solidFill>
              </a:rPr>
              <a:t>Merkmale mündlicher und schriftlicher Sprache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A660207-CA80-4DC2-A918-AED90CB7AAB4}"/>
              </a:ext>
            </a:extLst>
          </p:cNvPr>
          <p:cNvSpPr txBox="1"/>
          <p:nvPr/>
        </p:nvSpPr>
        <p:spPr>
          <a:xfrm>
            <a:off x="4342563" y="4195884"/>
            <a:ext cx="346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CDEAA69-9A05-4550-82B6-01BCE3C28A9D}"/>
              </a:ext>
            </a:extLst>
          </p:cNvPr>
          <p:cNvSpPr txBox="1"/>
          <p:nvPr/>
        </p:nvSpPr>
        <p:spPr>
          <a:xfrm>
            <a:off x="3510318" y="1515776"/>
            <a:ext cx="1780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/>
              <a:t>Populistische Kommunikation und Sprache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7EC5317-0144-4BC0-8767-6151437B3CF6}"/>
              </a:ext>
            </a:extLst>
          </p:cNvPr>
          <p:cNvSpPr txBox="1"/>
          <p:nvPr/>
        </p:nvSpPr>
        <p:spPr>
          <a:xfrm>
            <a:off x="5612090" y="2307150"/>
            <a:ext cx="1576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/>
              <a:t>Aspekte der</a:t>
            </a:r>
          </a:p>
          <a:p>
            <a:r>
              <a:rPr lang="de-DE" sz="1050" b="1" i="1" dirty="0"/>
              <a:t>Behörden-</a:t>
            </a:r>
          </a:p>
          <a:p>
            <a:r>
              <a:rPr lang="de-DE" sz="1050" b="1" i="1" dirty="0"/>
              <a:t>Bürger-</a:t>
            </a:r>
          </a:p>
          <a:p>
            <a:r>
              <a:rPr lang="de-DE" sz="1050" b="1" i="1" dirty="0"/>
              <a:t>Kommunikation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555ABE9-0658-45DB-8792-C8C2CE482DBB}"/>
              </a:ext>
            </a:extLst>
          </p:cNvPr>
          <p:cNvSpPr txBox="1"/>
          <p:nvPr/>
        </p:nvSpPr>
        <p:spPr>
          <a:xfrm>
            <a:off x="3518481" y="4997161"/>
            <a:ext cx="1101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/>
              <a:t>Leichte Sprache als Mittel der öffentlichen Kommunikation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8E77C9E-61C6-40D4-A555-2A7650600027}"/>
              </a:ext>
            </a:extLst>
          </p:cNvPr>
          <p:cNvSpPr txBox="1"/>
          <p:nvPr/>
        </p:nvSpPr>
        <p:spPr>
          <a:xfrm>
            <a:off x="2073809" y="3212762"/>
            <a:ext cx="10700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/>
              <a:t>Kommunikation und Sprache </a:t>
            </a:r>
          </a:p>
          <a:p>
            <a:r>
              <a:rPr lang="de-DE" sz="1050" b="1" i="1" dirty="0"/>
              <a:t>bei Twitter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A74F257-2AEC-45F4-B2C1-5EA35129A87C}"/>
              </a:ext>
            </a:extLst>
          </p:cNvPr>
          <p:cNvSpPr txBox="1"/>
          <p:nvPr/>
        </p:nvSpPr>
        <p:spPr>
          <a:xfrm>
            <a:off x="2593668" y="2297766"/>
            <a:ext cx="10392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…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289E3C9-5B43-4ED6-B682-B5E9862CD6B0}"/>
              </a:ext>
            </a:extLst>
          </p:cNvPr>
          <p:cNvSpPr txBox="1"/>
          <p:nvPr/>
        </p:nvSpPr>
        <p:spPr>
          <a:xfrm>
            <a:off x="2839092" y="4581980"/>
            <a:ext cx="1183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…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07CD737-5869-44FD-BA5C-3682E822FC25}"/>
              </a:ext>
            </a:extLst>
          </p:cNvPr>
          <p:cNvSpPr txBox="1"/>
          <p:nvPr/>
        </p:nvSpPr>
        <p:spPr>
          <a:xfrm>
            <a:off x="5579263" y="4225092"/>
            <a:ext cx="8958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 err="1"/>
              <a:t>linguistic</a:t>
            </a:r>
            <a:endParaRPr lang="de-DE" sz="1050" b="1" i="1" dirty="0"/>
          </a:p>
          <a:p>
            <a:r>
              <a:rPr lang="de-DE" sz="1050" b="1" i="1" dirty="0" err="1"/>
              <a:t>Landscapes</a:t>
            </a:r>
            <a:endParaRPr lang="de-DE" sz="1050" b="1" i="1" dirty="0"/>
          </a:p>
          <a:p>
            <a:r>
              <a:rPr lang="de-DE" sz="900" b="1" i="1" dirty="0"/>
              <a:t>(„Sprach-landschaft“)</a:t>
            </a:r>
          </a:p>
        </p:txBody>
      </p:sp>
      <p:sp>
        <p:nvSpPr>
          <p:cNvPr id="56" name="Pfeil: nach rechts 55">
            <a:extLst>
              <a:ext uri="{FF2B5EF4-FFF2-40B4-BE49-F238E27FC236}">
                <a16:creationId xmlns:a16="http://schemas.microsoft.com/office/drawing/2014/main" id="{534EDE47-2DB5-4A20-B71E-6F66E0C0827A}"/>
              </a:ext>
            </a:extLst>
          </p:cNvPr>
          <p:cNvSpPr/>
          <p:nvPr/>
        </p:nvSpPr>
        <p:spPr>
          <a:xfrm>
            <a:off x="839025" y="4093015"/>
            <a:ext cx="1112771" cy="2624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B6F3DDE-275B-4898-9853-FE7B0C67AF7B}"/>
              </a:ext>
            </a:extLst>
          </p:cNvPr>
          <p:cNvSpPr txBox="1"/>
          <p:nvPr/>
        </p:nvSpPr>
        <p:spPr>
          <a:xfrm>
            <a:off x="66661" y="2750144"/>
            <a:ext cx="16881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002060"/>
                </a:solidFill>
              </a:rPr>
              <a:t>fachfremde Kontexte müssen dienende Funktion haben:           </a:t>
            </a:r>
          </a:p>
          <a:p>
            <a:r>
              <a:rPr lang="de-DE" sz="1350" b="1" dirty="0">
                <a:solidFill>
                  <a:srgbClr val="002060"/>
                </a:solidFill>
              </a:rPr>
              <a:t>Primat des Unterrichtsfaches Deutsch wahren!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EE2CB28-E766-4775-81EA-006A5559A55F}"/>
              </a:ext>
            </a:extLst>
          </p:cNvPr>
          <p:cNvSpPr txBox="1"/>
          <p:nvPr/>
        </p:nvSpPr>
        <p:spPr>
          <a:xfrm>
            <a:off x="7011863" y="961778"/>
            <a:ext cx="2176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002060"/>
                </a:solidFill>
              </a:rPr>
              <a:t>Das Donut-Modell:</a:t>
            </a:r>
          </a:p>
          <a:p>
            <a:r>
              <a:rPr lang="de-DE" sz="1500" dirty="0">
                <a:solidFill>
                  <a:srgbClr val="002060"/>
                </a:solidFill>
              </a:rPr>
              <a:t>Vorschlag zu</a:t>
            </a:r>
          </a:p>
          <a:p>
            <a:r>
              <a:rPr lang="de-DE" sz="1500" dirty="0">
                <a:solidFill>
                  <a:srgbClr val="002060"/>
                </a:solidFill>
              </a:rPr>
              <a:t>geeignete(</a:t>
            </a:r>
            <a:r>
              <a:rPr lang="de-DE" sz="1500" dirty="0" err="1">
                <a:solidFill>
                  <a:srgbClr val="002060"/>
                </a:solidFill>
              </a:rPr>
              <a:t>re</a:t>
            </a:r>
            <a:r>
              <a:rPr lang="de-DE" sz="1500" dirty="0">
                <a:solidFill>
                  <a:srgbClr val="002060"/>
                </a:solidFill>
              </a:rPr>
              <a:t>)n und weniger geeignete(</a:t>
            </a:r>
            <a:r>
              <a:rPr lang="de-DE" sz="1500" dirty="0" err="1">
                <a:solidFill>
                  <a:srgbClr val="002060"/>
                </a:solidFill>
              </a:rPr>
              <a:t>re</a:t>
            </a:r>
            <a:r>
              <a:rPr lang="de-DE" sz="1500" dirty="0">
                <a:solidFill>
                  <a:srgbClr val="002060"/>
                </a:solidFill>
              </a:rPr>
              <a:t>)n Unterrichtsgegenständen auf der Ebene des domänenspezifischen Kompetenzerwerbs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84807F6-4DAC-464A-909A-810B6A48BBED}"/>
              </a:ext>
            </a:extLst>
          </p:cNvPr>
          <p:cNvSpPr txBox="1"/>
          <p:nvPr/>
        </p:nvSpPr>
        <p:spPr>
          <a:xfrm>
            <a:off x="372778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5423359-6B41-1542-B445-5C01E96B62AC}"/>
              </a:ext>
            </a:extLst>
          </p:cNvPr>
          <p:cNvSpPr txBox="1"/>
          <p:nvPr/>
        </p:nvSpPr>
        <p:spPr>
          <a:xfrm>
            <a:off x="1722274" y="1569019"/>
            <a:ext cx="15157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Der NS-Staat</a:t>
            </a:r>
            <a:endParaRPr lang="de-DE" sz="1050" dirty="0">
              <a:solidFill>
                <a:srgbClr val="FF0000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F9A1657-D54A-A14E-B235-503E2EBE5C93}"/>
              </a:ext>
            </a:extLst>
          </p:cNvPr>
          <p:cNvSpPr txBox="1"/>
          <p:nvPr/>
        </p:nvSpPr>
        <p:spPr>
          <a:xfrm>
            <a:off x="372778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4A8FEF-51AC-4BD5-8479-56C13524A2A0}"/>
              </a:ext>
            </a:extLst>
          </p:cNvPr>
          <p:cNvSpPr txBox="1"/>
          <p:nvPr/>
        </p:nvSpPr>
        <p:spPr>
          <a:xfrm>
            <a:off x="6067875" y="1027746"/>
            <a:ext cx="9992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Psychologie der Manipulation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B139A5A-F736-46BB-A7E1-AA8C98C9FCD2}"/>
              </a:ext>
            </a:extLst>
          </p:cNvPr>
          <p:cNvSpPr txBox="1"/>
          <p:nvPr/>
        </p:nvSpPr>
        <p:spPr>
          <a:xfrm>
            <a:off x="1973705" y="5516379"/>
            <a:ext cx="1101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Öffentlichkeits-arbeit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0526E5-6D55-4213-997E-9F30D5246940}"/>
              </a:ext>
            </a:extLst>
          </p:cNvPr>
          <p:cNvSpPr txBox="1"/>
          <p:nvPr/>
        </p:nvSpPr>
        <p:spPr>
          <a:xfrm>
            <a:off x="2724145" y="839445"/>
            <a:ext cx="12412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Populistische Parteien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2D6756-3D8D-468F-A8D6-4B33571FA8D5}"/>
              </a:ext>
            </a:extLst>
          </p:cNvPr>
          <p:cNvSpPr txBox="1"/>
          <p:nvPr/>
        </p:nvSpPr>
        <p:spPr>
          <a:xfrm>
            <a:off x="6497429" y="4939298"/>
            <a:ext cx="818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Varietäten-linguistik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5502F8-8EA1-491E-B8A6-813D1E2A1565}"/>
              </a:ext>
            </a:extLst>
          </p:cNvPr>
          <p:cNvSpPr txBox="1"/>
          <p:nvPr/>
        </p:nvSpPr>
        <p:spPr>
          <a:xfrm>
            <a:off x="4728301" y="6058388"/>
            <a:ext cx="15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FF0000"/>
                </a:solidFill>
              </a:rPr>
              <a:t>Wahrnehmung und Zeichenbegriff bei C.S. Peirce</a:t>
            </a:r>
          </a:p>
        </p:txBody>
      </p:sp>
    </p:spTree>
    <p:extLst>
      <p:ext uri="{BB962C8B-B14F-4D97-AF65-F5344CB8AC3E}">
        <p14:creationId xmlns:p14="http://schemas.microsoft.com/office/powerpoint/2010/main" val="3419399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3" grpId="0" animBg="1"/>
      <p:bldP spid="4" grpId="0" animBg="1"/>
      <p:bldP spid="36" grpId="0" animBg="1"/>
      <p:bldP spid="49" grpId="0"/>
      <p:bldP spid="50" grpId="0"/>
      <p:bldP spid="51" grpId="0"/>
      <p:bldP spid="53" grpId="0"/>
      <p:bldP spid="54" grpId="0"/>
      <p:bldP spid="55" grpId="0"/>
      <p:bldP spid="56" grpId="0" animBg="1"/>
      <p:bldP spid="5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1B88E67-1F2A-4CAF-9F17-5D3BCDFFB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" y="3257295"/>
            <a:ext cx="2280299" cy="3298074"/>
          </a:xfrm>
          <a:prstGeom prst="rect">
            <a:avLst/>
          </a:prstGeom>
          <a:effectLst>
            <a:glow rad="127000">
              <a:schemeClr val="accent3">
                <a:lumMod val="65000"/>
              </a:schemeClr>
            </a:glow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48078">
            <a:off x="9146" y="1776797"/>
            <a:ext cx="8928992" cy="3303445"/>
          </a:xfrm>
        </p:spPr>
        <p:txBody>
          <a:bodyPr/>
          <a:lstStyle/>
          <a:p>
            <a:pPr marL="0" indent="0" algn="r">
              <a:buNone/>
            </a:pPr>
            <a:endParaRPr lang="de-DE" sz="2400" dirty="0"/>
          </a:p>
          <a:p>
            <a:pPr marL="0" indent="0">
              <a:buNone/>
            </a:pPr>
            <a:endParaRPr lang="de-DE" altLang="de-DE" sz="2400" kern="0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74320"/>
            <a:ext cx="8908355" cy="89211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/>
            </a:r>
            <a:br>
              <a:rPr lang="de-DE" dirty="0"/>
            </a:br>
            <a:r>
              <a:rPr lang="de-DE" sz="900" dirty="0"/>
              <a:t>.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018286D6-7AF0-4EF1-9270-7D7B3663B65F}"/>
              </a:ext>
            </a:extLst>
          </p:cNvPr>
          <p:cNvSpPr/>
          <p:nvPr/>
        </p:nvSpPr>
        <p:spPr>
          <a:xfrm>
            <a:off x="201639" y="869889"/>
            <a:ext cx="8740721" cy="1330633"/>
          </a:xfrm>
          <a:prstGeom prst="wedgeRoundRectCallout">
            <a:avLst>
              <a:gd name="adj1" fmla="val -27584"/>
              <a:gd name="adj2" fmla="val 127537"/>
              <a:gd name="adj3" fmla="val 16667"/>
            </a:avLst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Schade! Können wir diese „inneren“ Themen nicht trotzdem irgendwie retten?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01DF526-79AE-4EB5-8B81-30043127288D}"/>
              </a:ext>
            </a:extLst>
          </p:cNvPr>
          <p:cNvSpPr/>
          <p:nvPr/>
        </p:nvSpPr>
        <p:spPr>
          <a:xfrm rot="21312970">
            <a:off x="3639814" y="2483018"/>
            <a:ext cx="49868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Sprachliche Varietäten: </a:t>
            </a:r>
          </a:p>
          <a:p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Fachsprache, Soziolekt, Mediolekt… </a:t>
            </a:r>
          </a:p>
          <a:p>
            <a:endParaRPr lang="de-DE" altLang="de-DE" kern="0" dirty="0">
              <a:solidFill>
                <a:srgbClr val="002060"/>
              </a:solidFill>
              <a:ea typeface="MS PGothic" pitchFamily="34" charset="-128"/>
            </a:endParaRPr>
          </a:p>
          <a:p>
            <a:r>
              <a:rPr lang="de-DE" altLang="de-DE" kern="0" dirty="0">
                <a:solidFill>
                  <a:srgbClr val="002060"/>
                </a:solidFill>
                <a:ea typeface="MS PGothic" pitchFamily="34" charset="-128"/>
              </a:rPr>
              <a:t> </a:t>
            </a:r>
          </a:p>
          <a:p>
            <a:endParaRPr lang="de-DE" altLang="de-DE" kern="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2FDCE7-97B3-47EF-B860-40B55985EC8F}"/>
              </a:ext>
            </a:extLst>
          </p:cNvPr>
          <p:cNvSpPr/>
          <p:nvPr/>
        </p:nvSpPr>
        <p:spPr>
          <a:xfrm rot="702306">
            <a:off x="4253870" y="38798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Merkmale mündlicher und schriftlicher Sprache, mediale vs. konzeptionelle Mündlichkeit…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8D1436-F5FD-4CF0-98D5-B0562A15DA2D}"/>
              </a:ext>
            </a:extLst>
          </p:cNvPr>
          <p:cNvSpPr/>
          <p:nvPr/>
        </p:nvSpPr>
        <p:spPr>
          <a:xfrm>
            <a:off x="3579197" y="5385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Rhetoriklehre, rhetorische Strategien, Redeanalyse...</a:t>
            </a:r>
          </a:p>
        </p:txBody>
      </p:sp>
    </p:spTree>
    <p:extLst>
      <p:ext uri="{BB962C8B-B14F-4D97-AF65-F5344CB8AC3E}">
        <p14:creationId xmlns:p14="http://schemas.microsoft.com/office/powerpoint/2010/main" val="219903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B31909-67DD-5643-9D25-44A2E046B98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48078">
            <a:off x="9146" y="1776797"/>
            <a:ext cx="8928992" cy="3303445"/>
          </a:xfrm>
        </p:spPr>
        <p:txBody>
          <a:bodyPr/>
          <a:lstStyle/>
          <a:p>
            <a:pPr marL="0" indent="0" algn="r">
              <a:buNone/>
            </a:pPr>
            <a:endParaRPr lang="de-DE" sz="2400" dirty="0"/>
          </a:p>
          <a:p>
            <a:pPr marL="0" indent="0">
              <a:buNone/>
            </a:pPr>
            <a:endParaRPr lang="de-DE" altLang="de-DE" sz="2400" kern="0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09A63-C911-2443-BDF7-A5CA485C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74320"/>
            <a:ext cx="8908355" cy="89211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/>
            </a:r>
            <a:br>
              <a:rPr lang="de-DE" dirty="0"/>
            </a:br>
            <a:r>
              <a:rPr lang="de-DE" sz="900" dirty="0"/>
              <a:t>.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06313-F179-8342-8222-5EAA8F6C3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D42D-4EAC-44C3-93B8-B64E64DA30C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298926-EA18-4859-8844-FE74101FC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012">
            <a:off x="137507" y="3377518"/>
            <a:ext cx="1956218" cy="3019954"/>
          </a:xfrm>
          <a:prstGeom prst="rect">
            <a:avLst/>
          </a:prstGeom>
          <a:effectLst>
            <a:glow rad="139700">
              <a:srgbClr val="FFC000">
                <a:alpha val="40000"/>
              </a:srgbClr>
            </a:glow>
          </a:effectLst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018286D6-7AF0-4EF1-9270-7D7B3663B65F}"/>
              </a:ext>
            </a:extLst>
          </p:cNvPr>
          <p:cNvSpPr/>
          <p:nvPr/>
        </p:nvSpPr>
        <p:spPr>
          <a:xfrm>
            <a:off x="846120" y="1105982"/>
            <a:ext cx="4014780" cy="1330633"/>
          </a:xfrm>
          <a:prstGeom prst="wedgeRoundRectCallout">
            <a:avLst>
              <a:gd name="adj1" fmla="val -27290"/>
              <a:gd name="adj2" fmla="val 129821"/>
              <a:gd name="adj3" fmla="val 16667"/>
            </a:avLst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2060"/>
                </a:solidFill>
              </a:rPr>
              <a:t>Ja, das geht!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4C0D5F-3BD4-463C-AB4B-2EF572EF6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2012">
            <a:off x="5846784" y="1324786"/>
            <a:ext cx="2646703" cy="176446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3F64416-B6FB-405B-8A63-4AA9C2A04C37}"/>
              </a:ext>
            </a:extLst>
          </p:cNvPr>
          <p:cNvSpPr/>
          <p:nvPr/>
        </p:nvSpPr>
        <p:spPr>
          <a:xfrm>
            <a:off x="3418999" y="403377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200" dirty="0">
                <a:solidFill>
                  <a:srgbClr val="002060"/>
                </a:solidFill>
                <a:ea typeface="MS PGothic" pitchFamily="34" charset="-128"/>
              </a:rPr>
              <a:t>Merkmale mündlicher und schriftlicher Sprache, mediale vs. konzeptionelle Mündlichkeit…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FEB4C05-9F16-4C60-897B-5C8A99AFBC35}"/>
              </a:ext>
            </a:extLst>
          </p:cNvPr>
          <p:cNvSpPr/>
          <p:nvPr/>
        </p:nvSpPr>
        <p:spPr>
          <a:xfrm>
            <a:off x="2767272" y="310944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200" dirty="0">
                <a:solidFill>
                  <a:srgbClr val="002060"/>
                </a:solidFill>
                <a:ea typeface="MS PGothic" pitchFamily="34" charset="-128"/>
              </a:rPr>
              <a:t>Sprachliche Varietäten: </a:t>
            </a:r>
          </a:p>
          <a:p>
            <a:r>
              <a:rPr lang="de-DE" altLang="de-DE" sz="2200" dirty="0">
                <a:solidFill>
                  <a:srgbClr val="002060"/>
                </a:solidFill>
                <a:ea typeface="MS PGothic" pitchFamily="34" charset="-128"/>
              </a:rPr>
              <a:t>Fachsprache, Soziolekt, Mediolekt…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35763D-B67B-4862-A697-0C7F6621148C}"/>
              </a:ext>
            </a:extLst>
          </p:cNvPr>
          <p:cNvSpPr/>
          <p:nvPr/>
        </p:nvSpPr>
        <p:spPr>
          <a:xfrm>
            <a:off x="4021137" y="52699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200" dirty="0">
                <a:solidFill>
                  <a:srgbClr val="002060"/>
                </a:solidFill>
                <a:ea typeface="MS PGothic" pitchFamily="34" charset="-128"/>
              </a:rPr>
              <a:t>Rhetoriklehre, rhetorische Strategien, Redeanalyse...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C7783B2-1E93-49A8-8E11-5825539B996C}"/>
              </a:ext>
            </a:extLst>
          </p:cNvPr>
          <p:cNvSpPr/>
          <p:nvPr/>
        </p:nvSpPr>
        <p:spPr>
          <a:xfrm>
            <a:off x="4668157" y="61624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002060"/>
                </a:solidFill>
                <a:ea typeface="MS PGothic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3067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SUM-Vorlage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0000E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Bildschirmpräsentation (4:3)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Arial Narrow</vt:lpstr>
      <vt:lpstr>Calibri</vt:lpstr>
      <vt:lpstr>Verdana</vt:lpstr>
      <vt:lpstr>Wingdings</vt:lpstr>
      <vt:lpstr>LISUM-Vorlage</vt:lpstr>
      <vt:lpstr> Von der definitorischen Abgrenzung  zum konkreten Unterricht  Leitfrage: Wie können wir die theoretischen Erkenntnisse für uns nutzen und erweitern, um domänenspezifisch geeignete(re) von domänenspezifisch ungeeignete(re)n Unterrichtsinhalten unterscheiden zu können?</vt:lpstr>
      <vt:lpstr>Problematisierung</vt:lpstr>
      <vt:lpstr>Schritt 1: Wir fragen den Rahmenlehrplan:  Wie helfen uns die abschlussorientierten Standards? </vt:lpstr>
      <vt:lpstr>Schritt 2: Wir nutzen unsere theoretischen Erkenntnisse:  Abgrenzung öffentlicher Raum vs. privater Raum</vt:lpstr>
      <vt:lpstr>Schritt 3: Wir nutzen eine Hilfskonstruktion:  Das Donut-Modell als Denkhilfe</vt:lpstr>
      <vt:lpstr>Schritt 3: Wir nutzen eine Hilfskonstruktion:  Das Donut-Modell als Denkhilfe</vt:lpstr>
      <vt:lpstr>Kommunikation  im öffentlichen  Raum?</vt:lpstr>
      <vt:lpstr> . </vt:lpstr>
      <vt:lpstr> . </vt:lpstr>
      <vt:lpstr>Recyclingmöglichkeiten aus den letzten Jahren </vt:lpstr>
      <vt:lpstr>Recyclingmöglichkeiten aus den letzten Jahren </vt:lpstr>
      <vt:lpstr>Recyclingmöglichkeiten aus den letzten Jahren?</vt:lpstr>
      <vt:lpstr>PowerPoint-Präsentation</vt:lpstr>
      <vt:lpstr>Prüfen (und ggf. Ergänzen) möglicher Themen</vt:lpstr>
    </vt:vector>
  </TitlesOfParts>
  <Company>L I S U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die Geschichten wohnen …        Erweiterungsmodul:  Deutschunterricht in einer digitalen Gesellschaft/ Literarisches Lernen im Medienverbund</dc:title>
  <dc:creator>Hoppe</dc:creator>
  <cp:lastModifiedBy>Pilz</cp:lastModifiedBy>
  <cp:revision>339</cp:revision>
  <cp:lastPrinted>2018-10-10T06:44:39Z</cp:lastPrinted>
  <dcterms:created xsi:type="dcterms:W3CDTF">2018-02-07T12:09:56Z</dcterms:created>
  <dcterms:modified xsi:type="dcterms:W3CDTF">2021-07-27T07:24:37Z</dcterms:modified>
</cp:coreProperties>
</file>