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34" y="-90"/>
      </p:cViewPr>
      <p:guideLst>
        <p:guide orient="horz" pos="2380"/>
        <p:guide pos="3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4210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11" descr="Grafik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88" y="-28575"/>
            <a:ext cx="10120315" cy="777716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4"/>
          <p:cNvSpPr/>
          <p:nvPr/>
        </p:nvSpPr>
        <p:spPr>
          <a:xfrm>
            <a:off x="0" y="0"/>
            <a:ext cx="10080625" cy="920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23" name="Picture 36" descr="Picture 3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3725" y="207960"/>
            <a:ext cx="1444625" cy="554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15" descr="Grafik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312" y="128587"/>
            <a:ext cx="2109791" cy="71437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511521" y="7243760"/>
            <a:ext cx="291293" cy="296440"/>
          </a:xfrm>
          <a:prstGeom prst="rect">
            <a:avLst/>
          </a:prstGeom>
        </p:spPr>
        <p:txBody>
          <a:bodyPr lIns="50396" tIns="50396" rIns="50396" bIns="50396"/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6"/>
          <p:cNvSpPr/>
          <p:nvPr/>
        </p:nvSpPr>
        <p:spPr>
          <a:xfrm>
            <a:off x="0" y="4319587"/>
            <a:ext cx="503238" cy="1079504"/>
          </a:xfrm>
          <a:prstGeom prst="rect">
            <a:avLst/>
          </a:prstGeom>
          <a:solidFill>
            <a:srgbClr val="EF292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03237" y="100009"/>
            <a:ext cx="9063040" cy="166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503237" y="1762125"/>
            <a:ext cx="9063040" cy="5792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7216775" y="7002460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431800" marR="0" indent="-32385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1pPr>
      <a:lvl2pPr marL="971550" marR="0" indent="-4318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2pPr>
      <a:lvl3pPr marL="1391707" marR="0" indent="-385232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3pPr>
      <a:lvl4pPr marL="1799164" marR="0" indent="-287864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4pPr>
      <a:lvl5pPr marL="2230964" marR="0" indent="-287864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Pct val="4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333333"/>
        </a:buClr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333333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1WnZD7E8FK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b-web.de/material/medien/die-cc-lizenzen-im-uberblick-welche-lizenz-fur-welche-zwecke-1.html" TargetMode="External"/><Relationship Id="rId3" Type="http://schemas.openxmlformats.org/officeDocument/2006/relationships/hyperlink" Target="https://creativecommons.org/licenses/by-sa/4.0/deed.de" TargetMode="External"/><Relationship Id="rId7" Type="http://schemas.openxmlformats.org/officeDocument/2006/relationships/hyperlink" Target="https://creativecommons.org/licenses/by-sa/3.0/legalcode" TargetMode="External"/><Relationship Id="rId2" Type="http://schemas.openxmlformats.org/officeDocument/2006/relationships/hyperlink" Target="http://creativecommons.org/licenses/by-sa/3.0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yberscape.de/lisum/pluginfile.php/495/mod_resource/content/5/infografik_auswahl_cc_lizenz.jpg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creativecommons.org/licenses/by-sa/3.0/de/" TargetMode="External"/><Relationship Id="rId10" Type="http://schemas.openxmlformats.org/officeDocument/2006/relationships/hyperlink" Target="https://open-educational-resources.de/oer-canvas-im-einsatz-in-oer-weiterbildungen/#more-7118" TargetMode="External"/><Relationship Id="rId4" Type="http://schemas.openxmlformats.org/officeDocument/2006/relationships/hyperlink" Target="https://opencontent.org/blog/archives/355" TargetMode="External"/><Relationship Id="rId9" Type="http://schemas.openxmlformats.org/officeDocument/2006/relationships/hyperlink" Target="https://creativecommons.org/licenses/by/3.0/legalco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dungsserver.de/elixier/" TargetMode="External"/><Relationship Id="rId13" Type="http://schemas.openxmlformats.org/officeDocument/2006/relationships/hyperlink" Target="https://lizenzhinweisgenerator.de/" TargetMode="External"/><Relationship Id="rId18" Type="http://schemas.openxmlformats.org/officeDocument/2006/relationships/hyperlink" Target="https://cyberscape.de/lisum/course/view.php?id=7" TargetMode="External"/><Relationship Id="rId3" Type="http://schemas.openxmlformats.org/officeDocument/2006/relationships/hyperlink" Target="https://search.creativecommons.org/" TargetMode="External"/><Relationship Id="rId7" Type="http://schemas.openxmlformats.org/officeDocument/2006/relationships/hyperlink" Target="https://medienportal.siemens-stiftung.org/" TargetMode="External"/><Relationship Id="rId12" Type="http://schemas.openxmlformats.org/officeDocument/2006/relationships/hyperlink" Target="https://bildungsserver.berlin-brandenburg.de/unterricht/faecher/mathematik-naturwissenschaften/mint/i-mint-akademie/unterrichtsmaterialien-zum-download/" TargetMode="External"/><Relationship Id="rId17" Type="http://schemas.openxmlformats.org/officeDocument/2006/relationships/hyperlink" Target="http://policy.lumenlearning.com/" TargetMode="External"/><Relationship Id="rId2" Type="http://schemas.openxmlformats.org/officeDocument/2006/relationships/hyperlink" Target="http://open-educational-resources.de/freie-lehr-lern-ressourcen-im-netz/" TargetMode="External"/><Relationship Id="rId16" Type="http://schemas.openxmlformats.org/officeDocument/2006/relationships/hyperlink" Target="http://l3t.eu/homepa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um.de/portal/" TargetMode="External"/><Relationship Id="rId11" Type="http://schemas.openxmlformats.org/officeDocument/2006/relationships/hyperlink" Target="https://www.oerup.eu/de/modul-1/" TargetMode="External"/><Relationship Id="rId5" Type="http://schemas.openxmlformats.org/officeDocument/2006/relationships/hyperlink" Target="https://de.serlo.org/" TargetMode="External"/><Relationship Id="rId15" Type="http://schemas.openxmlformats.org/officeDocument/2006/relationships/hyperlink" Target="http://open-educational-resources.de/wp-content/uploads/Canvas_Foto.png" TargetMode="External"/><Relationship Id="rId10" Type="http://schemas.openxmlformats.org/officeDocument/2006/relationships/hyperlink" Target="https://www.google.de/advanced_search" TargetMode="External"/><Relationship Id="rId4" Type="http://schemas.openxmlformats.org/officeDocument/2006/relationships/hyperlink" Target="http://www.photosforclass.com" TargetMode="External"/><Relationship Id="rId9" Type="http://schemas.openxmlformats.org/officeDocument/2006/relationships/hyperlink" Target="https://open-educational-resources.de/5rs-auf-deutsch/" TargetMode="External"/><Relationship Id="rId14" Type="http://schemas.openxmlformats.org/officeDocument/2006/relationships/hyperlink" Target="https://www.flickr.com/help/guidelin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lab.tugraz.at/ap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2"/>
          <p:cNvSpPr txBox="1"/>
          <p:nvPr/>
        </p:nvSpPr>
        <p:spPr>
          <a:xfrm>
            <a:off x="503236" y="2804346"/>
            <a:ext cx="9072565" cy="2663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halkboard"/>
                <a:ea typeface="Chalkboard"/>
                <a:cs typeface="Chalkboard"/>
                <a:sym typeface="Chalkboard"/>
              </a:defRPr>
            </a:pPr>
            <a:r>
              <a:rPr>
                <a:hlinkClick r:id="rId2"/>
              </a:rPr>
              <a:t>Open Educational Ressources - eine sehr kurze Definition</a:t>
            </a:r>
            <a:endParaRPr sz="3400"/>
          </a:p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t>Welche Vorteile könnten sich ergeben, wenn ich OER verwende?</a:t>
            </a:r>
            <a:endParaRPr sz="3400"/>
          </a:p>
          <a:p>
            <a:pPr marL="312735" indent="-209550" algn="ctr" defTabSz="885825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Pct val="45000"/>
              <a:buChar char="●"/>
              <a:defRPr sz="3200">
                <a:latin typeface="Chalkboard"/>
                <a:ea typeface="Chalkboard"/>
                <a:cs typeface="Chalkboard"/>
                <a:sym typeface="Chalkboard"/>
              </a:defRPr>
            </a:pPr>
            <a:r>
              <a:t>Wo finde ich diese OER?</a:t>
            </a:r>
          </a:p>
        </p:txBody>
      </p:sp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775" y="1187450"/>
            <a:ext cx="9070975" cy="85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le"/>
          <p:cNvGraphicFramePr/>
          <p:nvPr/>
        </p:nvGraphicFramePr>
        <p:xfrm>
          <a:off x="1517749" y="1429691"/>
          <a:ext cx="7487592" cy="5752858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208637"/>
                <a:gridCol w="2443328"/>
                <a:gridCol w="2835627"/>
              </a:tblGrid>
              <a:tr h="152400">
                <a:tc gridSpan="3"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ym typeface="Helvetica"/>
                        </a:rPr>
                        <a:t>Tabelle 2</a:t>
                      </a:r>
                    </a:p>
                  </a:txBody>
                  <a:tcPr marL="0" marR="0" marT="0" marB="0" anchor="ctr" horzOverflow="overflow">
                    <a:lnL/>
                    <a:lnR/>
                    <a:lnT/>
                    <a:lnB w="12700">
                      <a:solidFill>
                        <a:srgbClr val="FFFFFF"/>
                      </a:solidFill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496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Inhalt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FFFFFF"/>
                      </a:solidFill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Konkretisierung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Meine Einrichtung</a:t>
                      </a:r>
                    </a:p>
                  </a:txBody>
                  <a:tcPr marL="0" marR="0" marT="0" marB="0" horzOverflow="overflow"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78406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Allgemeines
	Haltung/ Vision
	Strategie
	Mission/ Kontext
	Wandel,Zielbezogene         Prozesse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</a:tr>
              <a:tr h="586658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Urheber- und Lizenzrecht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1282135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Material- und Lehrplanentwicklung
	a) Externe Beschaffung
	b) Dokumentenformate
	c) Qualitätssicherung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586658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Personalverwaltung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  <a:tr h="695044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IT Infrastruktur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CFD7E7"/>
                    </a:solidFill>
                  </a:tcPr>
                </a:tc>
              </a:tr>
              <a:tr h="694675">
                <a:tc>
                  <a:txBody>
                    <a:bodyPr/>
                    <a:lstStyle/>
                    <a:p>
                      <a:pPr defTabSz="449580">
                        <a:tabLst>
                          <a:tab pos="3556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Kosten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65" name="TextShape 1"/>
          <p:cNvSpPr txBox="1"/>
          <p:nvPr/>
        </p:nvSpPr>
        <p:spPr>
          <a:xfrm>
            <a:off x="2714002" y="3288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27830" y="1277893"/>
            <a:ext cx="9215440" cy="46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Warum es hilft, gleich von Anfang an OER zu denken!</a:t>
            </a:r>
          </a:p>
        </p:txBody>
      </p:sp>
      <p:sp>
        <p:nvSpPr>
          <p:cNvPr id="68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pic>
        <p:nvPicPr>
          <p:cNvPr id="69" name="Canvas_Foto.png" descr="Canvas_Fo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485" y="2099885"/>
            <a:ext cx="6894132" cy="4905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1"/>
          <p:cNvSpPr txBox="1">
            <a:spLocks noGrp="1"/>
          </p:cNvSpPr>
          <p:nvPr>
            <p:ph type="title" idx="4294967295"/>
          </p:nvPr>
        </p:nvSpPr>
        <p:spPr>
          <a:xfrm>
            <a:off x="276224" y="1239837"/>
            <a:ext cx="9526590" cy="944564"/>
          </a:xfrm>
          <a:prstGeom prst="rect">
            <a:avLst/>
          </a:prstGeom>
        </p:spPr>
        <p:txBody>
          <a:bodyPr lIns="50396" tIns="50396" rIns="50396" bIns="50396"/>
          <a:lstStyle>
            <a:lvl1pPr algn="ctr">
              <a:defRPr sz="3600" b="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Quellen/ Lizenzhinweise</a:t>
            </a:r>
          </a:p>
        </p:txBody>
      </p:sp>
      <p:sp>
        <p:nvSpPr>
          <p:cNvPr id="7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276224" y="2301875"/>
            <a:ext cx="9526590" cy="4652963"/>
          </a:xfrm>
          <a:prstGeom prst="rect">
            <a:avLst/>
          </a:prstGeom>
        </p:spPr>
        <p:txBody>
          <a:bodyPr lIns="50396" tIns="50396" rIns="50396" bIns="50396"/>
          <a:lstStyle/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Tabelle 1: Einsatzmöglichkeiten und Vorteile für Lehrende und Studierende, eigene Darstellung unter Verwendung der Broschüre zu OER, Arbeitshilfe 1 des Projekts Bremen konstruktiv von Miriam Kahrs &amp; Thea Rudkowski, veröffentlicht April 2016 unter CC-BY-SA 3.0 DE. Eine Beschreibung der Lizenz findet sich hier: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http://creativecommons.org/licenses/by-sa/3.0/de/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Tabelle 2: eigene Erstellung unter Verwendung der unveröffentlichten Arbeitsergebnisse der „Arbeitsgemeinschaft Policy der BMBF- geförderten Projekte zu OER/ jointly- Contentbuffet“, Franziska Richter &amp; Claudia Lehmann, M. Nestler, 2017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Video Grundlagen OER: Bundeszentrale für politische Bildung, https://www.bpb.de/lernen/digitale-bildung/oer-material-fuer-alle/234954/oer-erklaert-die-grundlagen veröffentlicht unter CC BY- SA 4.0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https:/creativecommons.org/licenses/by-sa/4.0/deed.de </a:t>
            </a:r>
            <a:r>
              <a:t>, zuletzt aufgerufen am 11.09.2017</a:t>
            </a:r>
            <a:endParaRPr sz="1386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Die 4 R´s nach D. Wiley, unter CC BY: This material is based on original work by David Wiley, and you can copy, edit, and share the original for free under the terms of the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Creative Commons Attribution 4.0 license</a:t>
            </a:r>
            <a:r>
              <a:t> from: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https://opencontent.org/blog/archives/355</a:t>
            </a:r>
            <a:r>
              <a:t>.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Grafik „Lizenzschienen“[Name=Anmerk. d. Verf.], veröffentlicht von Barbara Klute und Jöran Muuß-Merholz unter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CC BY SA 3.0</a:t>
            </a:r>
            <a:r>
              <a:t>; verfügbar unter: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https://cyberscape.de/lisum/pluginfile.php/495/mod_resource/content/5/infografik_auswahl_cc_lizenz.jpg</a:t>
            </a:r>
            <a:r>
              <a:t>, zuletzt abgerufen: 12.12.2017</a:t>
            </a:r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Grafik Übersicht über die Lizenzen: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CC BY SA 3.0</a:t>
            </a:r>
            <a:r>
              <a:t> by Jöran Muuß-Merholz für wb-web unter: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https://wb-web.de/material/medien/die-cc-lizenzen-im-uberblick-welche-lizenz-fur-welche-zwecke-1.html</a:t>
            </a:r>
            <a:endParaRPr sz="1386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188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Der OER-Canvas. Eine Hilfe zur Planung von OER-Projekten.von Sandra Schön &amp; Martin Ebner unter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CC BY, 2017, </a:t>
            </a:r>
            <a:r>
              <a:t>verfügbar unter: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https://open-educational-resources.de/oer-canvas-im-einsatz-in-oer-weiterbildungen/#more-7118</a:t>
            </a:r>
            <a:endParaRPr sz="1386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386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86"/>
          </a:p>
          <a:p>
            <a:pPr marL="374046" indent="-374046" defTabSz="905255">
              <a:spcBef>
                <a:spcPts val="200"/>
              </a:spcBef>
              <a:buClr>
                <a:srgbClr val="ED2403"/>
              </a:buClr>
              <a:buSzPct val="100000"/>
              <a:buChar char="▪"/>
              <a:defRPr sz="1386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1386"/>
          </a:p>
          <a:p>
            <a:pPr lvl="5" indent="1131569" defTabSz="905255">
              <a:spcBef>
                <a:spcPts val="200"/>
              </a:spcBef>
              <a:defRPr sz="138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Was sind OER und was hab ich davon?! von OSM@BB Nestler/ Freye ist</a:t>
            </a:r>
            <a:r>
              <a:rPr>
                <a:solidFill>
                  <a:srgbClr val="003366"/>
                </a:solidFill>
              </a:rPr>
              <a:t>, bis auf die eingebauten Logos vom Lisum und Berlin und Brandenburg,</a:t>
            </a:r>
            <a:r>
              <a:t> lizenziert unter einer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Creative Commons Namensnennung - Weitergabe unter gleichen Bedingungen 3.0 Deutschland Lizenz</a:t>
            </a:r>
            <a:r>
              <a:t>.</a:t>
            </a:r>
          </a:p>
        </p:txBody>
      </p:sp>
      <p:pic>
        <p:nvPicPr>
          <p:cNvPr id="73" name="88x31.png" descr="88x31.png">
            <a:hlinkClick r:id="rId5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0831" y="5908402"/>
            <a:ext cx="1117603" cy="39370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Shape 1"/>
          <p:cNvSpPr txBox="1"/>
          <p:nvPr/>
        </p:nvSpPr>
        <p:spPr>
          <a:xfrm>
            <a:off x="2551109" y="2907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38" name="TextShape 2"/>
          <p:cNvSpPr txBox="1"/>
          <p:nvPr/>
        </p:nvSpPr>
        <p:spPr>
          <a:xfrm>
            <a:off x="539750" y="2698749"/>
            <a:ext cx="8639175" cy="1919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71434" indent="-36512" algn="ctr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Chalkboard"/>
              <a:buChar char="✓"/>
              <a:defRPr sz="29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Open Educational Resources (OER) bezeichnen Materialien und Ressourcen, die Lehrenden und Lernenden frei zur Verfügung stehen – also ohne Lizenzschranken und technischen Hürden genutzt, bearbeitet und weitergegeben werden können. </a:t>
            </a:r>
          </a:p>
        </p:txBody>
      </p:sp>
      <p:sp>
        <p:nvSpPr>
          <p:cNvPr id="39" name="Rechteck 1"/>
          <p:cNvSpPr txBox="1"/>
          <p:nvPr/>
        </p:nvSpPr>
        <p:spPr>
          <a:xfrm>
            <a:off x="898525" y="1403350"/>
            <a:ext cx="8280400" cy="59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OER - eine sehr kurze Definition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42" name="längere Definition:…"/>
          <p:cNvSpPr txBox="1"/>
          <p:nvPr/>
        </p:nvSpPr>
        <p:spPr>
          <a:xfrm>
            <a:off x="1003300" y="1833559"/>
            <a:ext cx="7632700" cy="339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spcBef>
                <a:spcPts val="1400"/>
              </a:spcBef>
              <a:defRPr sz="3600">
                <a:latin typeface="Chalkboard"/>
                <a:ea typeface="Chalkboard"/>
                <a:cs typeface="Chalkboard"/>
                <a:sym typeface="Chalkboard"/>
              </a:defRPr>
            </a:pPr>
            <a:r>
              <a:t>längere Definition:</a:t>
            </a:r>
          </a:p>
          <a:p>
            <a:pPr algn="ctr">
              <a:lnSpc>
                <a:spcPct val="80000"/>
              </a:lnSpc>
              <a:spcBef>
                <a:spcPts val="140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>
              <a:lnSpc>
                <a:spcPct val="80000"/>
              </a:lnSpc>
              <a:buSzPct val="100000"/>
              <a:buFont typeface="Arial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Freedom to copy</a:t>
            </a:r>
          </a:p>
          <a:p>
            <a:pPr algn="ctr">
              <a:lnSpc>
                <a:spcPct val="80000"/>
              </a:lnSpc>
              <a:buSzPct val="100000"/>
              <a:buFont typeface="Arial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Freedom to modify</a:t>
            </a:r>
          </a:p>
          <a:p>
            <a:pPr algn="ctr">
              <a:lnSpc>
                <a:spcPct val="80000"/>
              </a:lnSpc>
              <a:buSzPct val="100000"/>
              <a:buFont typeface="Arial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Freedom to redistribute</a:t>
            </a:r>
          </a:p>
          <a:p>
            <a:pPr algn="ctr">
              <a:lnSpc>
                <a:spcPct val="80000"/>
              </a:lnSpc>
              <a:buSzPct val="100000"/>
              <a:buFont typeface="Arial"/>
              <a:buChar char="•"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t>Freedom to redistribute modified versions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18" y="1114424"/>
            <a:ext cx="9054866" cy="624715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pic>
        <p:nvPicPr>
          <p:cNvPr id="48" name="Objekt 2" descr="Objek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681" y="1128712"/>
            <a:ext cx="8567740" cy="6249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pic>
        <p:nvPicPr>
          <p:cNvPr id="51" name="Objekt 1" descr="Objek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824" y="1643059"/>
            <a:ext cx="7155454" cy="443389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echteck 3"/>
          <p:cNvSpPr txBox="1"/>
          <p:nvPr/>
        </p:nvSpPr>
        <p:spPr>
          <a:xfrm>
            <a:off x="2158999" y="5435599"/>
            <a:ext cx="506748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CC BY SA 3.0 by Jöran Muuß-Merholz für wb-web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1" descr="Grafi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711" y="1329978"/>
            <a:ext cx="7581680" cy="536050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extfeld 3"/>
          <p:cNvSpPr txBox="1"/>
          <p:nvPr/>
        </p:nvSpPr>
        <p:spPr>
          <a:xfrm>
            <a:off x="1507158" y="6835065"/>
            <a:ext cx="7200801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Veröffentlicht von Barbara Klute und Jöran Muuß-Merholz unter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CC BY SA 3.0</a:t>
            </a:r>
          </a:p>
        </p:txBody>
      </p:sp>
      <p:sp>
        <p:nvSpPr>
          <p:cNvPr id="56" name="TextShape 1"/>
          <p:cNvSpPr txBox="1"/>
          <p:nvPr/>
        </p:nvSpPr>
        <p:spPr>
          <a:xfrm>
            <a:off x="2911473" y="164498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2"/>
          <p:cNvSpPr txBox="1"/>
          <p:nvPr/>
        </p:nvSpPr>
        <p:spPr>
          <a:xfrm>
            <a:off x="1511300" y="1893884"/>
            <a:ext cx="6553200" cy="53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2"/>
              </a:rPr>
              <a:t>http://open-educational-resources.de/freie-lehr-lern-ressourcen-im-netz/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3"/>
              </a:rPr>
              <a:t>CC- Search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4"/>
              </a:rPr>
              <a:t>http://www.photosforclass.com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5"/>
              </a:rPr>
              <a:t>Serlo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Mathematik</a:t>
            </a:r>
            <a:r>
              <a:rPr dirty="0">
                <a:hlinkClick r:id="rId5"/>
              </a:rPr>
              <a:t>, </a:t>
            </a:r>
            <a:r>
              <a:rPr dirty="0" err="1">
                <a:hlinkClick r:id="rId5"/>
              </a:rPr>
              <a:t>Biologie</a:t>
            </a:r>
            <a:r>
              <a:rPr dirty="0">
                <a:hlinkClick r:id="rId5"/>
              </a:rPr>
              <a:t>, </a:t>
            </a:r>
            <a:r>
              <a:rPr dirty="0" err="1">
                <a:hlinkClick r:id="rId5"/>
              </a:rPr>
              <a:t>Willkommensklassen</a:t>
            </a:r>
            <a:endParaRPr dirty="0">
              <a:hlinkClick r:id="rId5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6"/>
              </a:rPr>
              <a:t>Zum.wiki</a:t>
            </a:r>
            <a:endParaRPr dirty="0">
              <a:hlinkClick r:id="rId6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7"/>
              </a:rPr>
              <a:t>Siemens </a:t>
            </a:r>
            <a:r>
              <a:rPr dirty="0" err="1">
                <a:hlinkClick r:id="rId7"/>
              </a:rPr>
              <a:t>Medienportal</a:t>
            </a:r>
            <a:endParaRPr dirty="0">
              <a:hlinkClick r:id="rId7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8"/>
              </a:rPr>
              <a:t>Elixier</a:t>
            </a:r>
            <a:r>
              <a:rPr dirty="0">
                <a:hlinkClick r:id="rId8"/>
              </a:rPr>
              <a:t> die </a:t>
            </a:r>
            <a:r>
              <a:rPr dirty="0" err="1">
                <a:hlinkClick r:id="rId8"/>
              </a:rPr>
              <a:t>Suche</a:t>
            </a:r>
            <a:r>
              <a:rPr dirty="0">
                <a:hlinkClick r:id="rId8"/>
              </a:rPr>
              <a:t> der </a:t>
            </a:r>
            <a:r>
              <a:rPr dirty="0" err="1" smtClean="0">
                <a:hlinkClick r:id="rId8"/>
              </a:rPr>
              <a:t>Bildungsserver</a:t>
            </a:r>
            <a:endParaRPr lang="de-DE" dirty="0">
              <a:hlinkClick r:id="rId8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smtClean="0">
                <a:hlinkClick r:id="rId9"/>
              </a:rPr>
              <a:t>OER </a:t>
            </a:r>
            <a:r>
              <a:rPr lang="de-DE" dirty="0" err="1" smtClean="0">
                <a:hlinkClick r:id="rId9"/>
              </a:rPr>
              <a:t>HOERnchen</a:t>
            </a:r>
            <a:r>
              <a:rPr lang="de-DE" dirty="0" smtClean="0">
                <a:hlinkClick r:id="rId9"/>
              </a:rPr>
              <a:t> – Suchmaschine mit Lizenzhinweisersteller</a:t>
            </a:r>
            <a:endParaRPr dirty="0">
              <a:hlinkClick r:id="rId8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10"/>
              </a:rPr>
              <a:t>Google- </a:t>
            </a:r>
            <a:r>
              <a:rPr dirty="0" err="1">
                <a:hlinkClick r:id="rId10"/>
              </a:rPr>
              <a:t>Suche</a:t>
            </a:r>
            <a:endParaRPr dirty="0">
              <a:hlinkClick r:id="rId10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11"/>
              </a:rPr>
              <a:t>OER- UP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12"/>
              </a:rPr>
              <a:t>iMint</a:t>
            </a:r>
            <a:r>
              <a:rPr dirty="0">
                <a:hlinkClick r:id="rId12"/>
              </a:rPr>
              <a:t>- </a:t>
            </a:r>
            <a:r>
              <a:rPr dirty="0" err="1">
                <a:hlinkClick r:id="rId12"/>
              </a:rPr>
              <a:t>Akademie</a:t>
            </a:r>
            <a:r>
              <a:rPr dirty="0">
                <a:hlinkClick r:id="rId12"/>
              </a:rPr>
              <a:t> auf </a:t>
            </a:r>
            <a:r>
              <a:rPr dirty="0" err="1">
                <a:hlinkClick r:id="rId12"/>
              </a:rPr>
              <a:t>dem</a:t>
            </a:r>
            <a:r>
              <a:rPr dirty="0">
                <a:hlinkClick r:id="rId12"/>
              </a:rPr>
              <a:t> </a:t>
            </a:r>
            <a:r>
              <a:rPr dirty="0" err="1">
                <a:hlinkClick r:id="rId12"/>
              </a:rPr>
              <a:t>Bildungsserver</a:t>
            </a:r>
            <a:r>
              <a:rPr dirty="0">
                <a:hlinkClick r:id="rId12"/>
              </a:rPr>
              <a:t> Berlin Brandenburg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13"/>
              </a:rPr>
              <a:t>Lizenzhinweisgenerator</a:t>
            </a:r>
            <a:endParaRPr dirty="0">
              <a:hlinkClick r:id="rId13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14"/>
              </a:rPr>
              <a:t>Flickr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hlinkClick r:id="rId15"/>
              </a:rPr>
              <a:t>OER- Canvas </a:t>
            </a:r>
            <a:r>
              <a:rPr dirty="0" err="1">
                <a:hlinkClick r:id="rId15"/>
              </a:rPr>
              <a:t>zur</a:t>
            </a:r>
            <a:r>
              <a:rPr dirty="0">
                <a:hlinkClick r:id="rId15"/>
              </a:rPr>
              <a:t> </a:t>
            </a:r>
            <a:r>
              <a:rPr dirty="0" err="1">
                <a:hlinkClick r:id="rId15"/>
              </a:rPr>
              <a:t>Projektplanung</a:t>
            </a:r>
            <a:endParaRPr dirty="0">
              <a:hlinkClick r:id="rId15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16"/>
              </a:rPr>
              <a:t>Lehren</a:t>
            </a:r>
            <a:r>
              <a:rPr dirty="0">
                <a:hlinkClick r:id="rId16"/>
              </a:rPr>
              <a:t> und </a:t>
            </a:r>
            <a:r>
              <a:rPr dirty="0" err="1">
                <a:hlinkClick r:id="rId16"/>
              </a:rPr>
              <a:t>Lernen</a:t>
            </a:r>
            <a:r>
              <a:rPr dirty="0">
                <a:hlinkClick r:id="rId16"/>
              </a:rPr>
              <a:t> </a:t>
            </a:r>
            <a:r>
              <a:rPr dirty="0" err="1">
                <a:hlinkClick r:id="rId16"/>
              </a:rPr>
              <a:t>mit</a:t>
            </a:r>
            <a:r>
              <a:rPr dirty="0">
                <a:hlinkClick r:id="rId16"/>
              </a:rPr>
              <a:t> </a:t>
            </a:r>
            <a:r>
              <a:rPr dirty="0" err="1">
                <a:hlinkClick r:id="rId16"/>
              </a:rPr>
              <a:t>digitalen</a:t>
            </a:r>
            <a:r>
              <a:rPr dirty="0">
                <a:hlinkClick r:id="rId16"/>
              </a:rPr>
              <a:t> </a:t>
            </a:r>
            <a:r>
              <a:rPr dirty="0" err="1">
                <a:hlinkClick r:id="rId16"/>
              </a:rPr>
              <a:t>Werkzeugen</a:t>
            </a:r>
            <a:endParaRPr dirty="0">
              <a:hlinkClick r:id="rId16"/>
            </a:endParaRP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hlinkClick r:id="rId17"/>
              </a:rPr>
              <a:t>Tool </a:t>
            </a:r>
            <a:r>
              <a:rPr dirty="0" err="1">
                <a:hlinkClick r:id="rId17"/>
              </a:rPr>
              <a:t>zur</a:t>
            </a:r>
            <a:r>
              <a:rPr dirty="0">
                <a:hlinkClick r:id="rId17"/>
              </a:rPr>
              <a:t> Policy- </a:t>
            </a:r>
            <a:r>
              <a:rPr dirty="0" err="1">
                <a:hlinkClick r:id="rId17"/>
              </a:rPr>
              <a:t>Entwicklung</a:t>
            </a:r>
            <a:r>
              <a:rPr dirty="0">
                <a:hlinkClick r:id="rId17"/>
              </a:rPr>
              <a:t> (</a:t>
            </a:r>
            <a:r>
              <a:rPr dirty="0" err="1">
                <a:hlinkClick r:id="rId17"/>
              </a:rPr>
              <a:t>englisch</a:t>
            </a:r>
            <a:r>
              <a:rPr dirty="0">
                <a:hlinkClick r:id="rId17"/>
              </a:rPr>
              <a:t>)</a:t>
            </a:r>
            <a:r>
              <a:rPr dirty="0"/>
              <a:t/>
            </a:r>
            <a:br>
              <a:rPr dirty="0"/>
            </a:br>
            <a:endParaRPr dirty="0"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hlinkClick r:id="rId18"/>
              </a:rPr>
              <a:t>Weitere</a:t>
            </a:r>
            <a:r>
              <a:rPr dirty="0">
                <a:hlinkClick r:id="rId18"/>
              </a:rPr>
              <a:t> </a:t>
            </a:r>
            <a:r>
              <a:rPr dirty="0" err="1">
                <a:hlinkClick r:id="rId18"/>
              </a:rPr>
              <a:t>Informationen</a:t>
            </a:r>
            <a:r>
              <a:rPr dirty="0">
                <a:hlinkClick r:id="rId18"/>
              </a:rPr>
              <a:t> </a:t>
            </a:r>
            <a:r>
              <a:rPr dirty="0" err="1">
                <a:hlinkClick r:id="rId18"/>
              </a:rPr>
              <a:t>auch</a:t>
            </a:r>
            <a:r>
              <a:rPr dirty="0">
                <a:hlinkClick r:id="rId18"/>
              </a:rPr>
              <a:t> </a:t>
            </a:r>
            <a:r>
              <a:rPr dirty="0" err="1">
                <a:hlinkClick r:id="rId18"/>
              </a:rPr>
              <a:t>im</a:t>
            </a:r>
            <a:r>
              <a:rPr dirty="0">
                <a:hlinkClick r:id="rId18"/>
              </a:rPr>
              <a:t> </a:t>
            </a:r>
            <a:r>
              <a:rPr dirty="0" err="1">
                <a:hlinkClick r:id="rId18"/>
              </a:rPr>
              <a:t>Kurs</a:t>
            </a:r>
            <a:r>
              <a:rPr dirty="0">
                <a:hlinkClick r:id="rId18"/>
              </a:rPr>
              <a:t> für </a:t>
            </a:r>
            <a:r>
              <a:rPr dirty="0" err="1">
                <a:hlinkClick r:id="rId18"/>
              </a:rPr>
              <a:t>Lehrende</a:t>
            </a:r>
            <a:r>
              <a:rPr dirty="0">
                <a:hlinkClick r:id="rId18"/>
              </a:rPr>
              <a:t> </a:t>
            </a:r>
            <a:r>
              <a:rPr dirty="0" err="1">
                <a:hlinkClick r:id="rId18"/>
              </a:rPr>
              <a:t>vom</a:t>
            </a:r>
            <a:r>
              <a:rPr dirty="0">
                <a:hlinkClick r:id="rId18"/>
              </a:rPr>
              <a:t> Lisum</a:t>
            </a:r>
          </a:p>
        </p:txBody>
      </p:sp>
      <p:sp>
        <p:nvSpPr>
          <p:cNvPr id="59" name="TextShape 1"/>
          <p:cNvSpPr txBox="1"/>
          <p:nvPr/>
        </p:nvSpPr>
        <p:spPr>
          <a:xfrm>
            <a:off x="2786059" y="164498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951159" y="252605"/>
            <a:ext cx="4968881" cy="64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0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OSM@BB</a:t>
            </a:r>
          </a:p>
        </p:txBody>
      </p:sp>
      <p:sp>
        <p:nvSpPr>
          <p:cNvPr id="62" name="Rechteck 2"/>
          <p:cNvSpPr txBox="1"/>
          <p:nvPr/>
        </p:nvSpPr>
        <p:spPr>
          <a:xfrm>
            <a:off x="1511300" y="1906584"/>
            <a:ext cx="6553200" cy="374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Gibt´s da keine App für??</a:t>
            </a:r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80734" lvl="4" indent="-280734">
              <a:buSzPct val="1000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Klar (für iOS):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License App</a:t>
            </a:r>
            <a:r>
              <a:t/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OER- WOERksheet</a:t>
            </a:r>
          </a:p>
          <a:p>
            <a: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Benutzerdefiniert</PresentationFormat>
  <Paragraphs>68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Quellen/ Lizenzhinweise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Donath</dc:creator>
  <cp:lastModifiedBy>Donath</cp:lastModifiedBy>
  <cp:revision>2</cp:revision>
  <dcterms:modified xsi:type="dcterms:W3CDTF">2018-03-02T12:55:40Z</dcterms:modified>
</cp:coreProperties>
</file>