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42"/>
  </p:notesMasterIdLst>
  <p:sldIdLst>
    <p:sldId id="286" r:id="rId2"/>
    <p:sldId id="280" r:id="rId3"/>
    <p:sldId id="260" r:id="rId4"/>
    <p:sldId id="309" r:id="rId5"/>
    <p:sldId id="310" r:id="rId6"/>
    <p:sldId id="312" r:id="rId7"/>
    <p:sldId id="315" r:id="rId8"/>
    <p:sldId id="258" r:id="rId9"/>
    <p:sldId id="259" r:id="rId10"/>
    <p:sldId id="273" r:id="rId11"/>
    <p:sldId id="272" r:id="rId12"/>
    <p:sldId id="300" r:id="rId13"/>
    <p:sldId id="301" r:id="rId14"/>
    <p:sldId id="281" r:id="rId15"/>
    <p:sldId id="290" r:id="rId16"/>
    <p:sldId id="287" r:id="rId17"/>
    <p:sldId id="288" r:id="rId18"/>
    <p:sldId id="323" r:id="rId19"/>
    <p:sldId id="298" r:id="rId20"/>
    <p:sldId id="297" r:id="rId21"/>
    <p:sldId id="282" r:id="rId22"/>
    <p:sldId id="283" r:id="rId23"/>
    <p:sldId id="324" r:id="rId24"/>
    <p:sldId id="316" r:id="rId25"/>
    <p:sldId id="302" r:id="rId26"/>
    <p:sldId id="317" r:id="rId27"/>
    <p:sldId id="318" r:id="rId28"/>
    <p:sldId id="314" r:id="rId29"/>
    <p:sldId id="313" r:id="rId30"/>
    <p:sldId id="322" r:id="rId31"/>
    <p:sldId id="319" r:id="rId32"/>
    <p:sldId id="321" r:id="rId33"/>
    <p:sldId id="320" r:id="rId34"/>
    <p:sldId id="268" r:id="rId35"/>
    <p:sldId id="277" r:id="rId36"/>
    <p:sldId id="278" r:id="rId37"/>
    <p:sldId id="303" r:id="rId38"/>
    <p:sldId id="307" r:id="rId39"/>
    <p:sldId id="269" r:id="rId40"/>
    <p:sldId id="325" r:id="rId41"/>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93" d="100"/>
          <a:sy n="93" d="100"/>
        </p:scale>
        <p:origin x="-274" y="-2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A2F841D-8D11-434D-8EF2-FEAA364D60C7}" type="datetimeFigureOut">
              <a:rPr lang="de-DE" smtClean="0"/>
              <a:t>10.05.2019</a:t>
            </a:fld>
            <a:endParaRPr lang="de-DE"/>
          </a:p>
        </p:txBody>
      </p:sp>
      <p:sp>
        <p:nvSpPr>
          <p:cNvPr id="4" name="Folienbildplatzhalt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8E56CFD0-5C82-47FC-9AEC-0AB8EA9C613E}" type="slidenum">
              <a:rPr lang="de-DE" smtClean="0"/>
              <a:t>‹Nr.›</a:t>
            </a:fld>
            <a:endParaRPr lang="de-DE"/>
          </a:p>
        </p:txBody>
      </p:sp>
    </p:spTree>
    <p:extLst>
      <p:ext uri="{BB962C8B-B14F-4D97-AF65-F5344CB8AC3E}">
        <p14:creationId xmlns:p14="http://schemas.microsoft.com/office/powerpoint/2010/main" val="1054750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F10A62DF-7346-45D9-9D14-C522227F2153}" type="datetime1">
              <a:rPr lang="en-US" smtClean="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918290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C1CF5DA-ED62-4C29-AA76-01A382C83F23}" type="datetime1">
              <a:rPr lang="en-US" smtClean="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205899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6B36F35-9791-4DE8-A75B-B54EE66603A9}" type="datetime1">
              <a:rPr lang="en-US" smtClean="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943738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6CFC222C-7314-466F-B93F-A59AC134AF09}" type="datetime1">
              <a:rPr lang="en-US" smtClean="0"/>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8429333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5F96ACA1-FF1F-4074-92B0-36EB9B71902E}" type="datetime1">
              <a:rPr lang="en-US" smtClean="0"/>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668860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C770E1A7-1212-4A74-BAFE-078942BF1C3C}" type="datetime1">
              <a:rPr lang="en-US" smtClean="0"/>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1858571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3F171337-D2FD-48B7-A5B6-3D4E0A3A9E08}" type="datetime1">
              <a:rPr lang="en-US" smtClean="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16360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8DA36CF-522C-4635-94A0-ACAE02DC30EB}" type="datetime1">
              <a:rPr lang="en-US" smtClean="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087425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Mastertitelformat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1E60C4C-8F4C-4299-8BD9-4BE2F9AB2C3F}" type="datetime1">
              <a:rPr lang="en-US" smtClean="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90819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5C14A5D-E576-42F3-9863-44EF67864229}" type="datetime1">
              <a:rPr lang="en-US" smtClean="0"/>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787008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D2A64F7A-313D-4274-BC24-5CC7CA1E32CD}" type="datetime1">
              <a:rPr lang="en-US" smtClean="0"/>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512452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C281CCA2-B54E-43B0-8F47-815490AF2594}" type="datetime1">
              <a:rPr lang="en-US" smtClean="0"/>
              <a:t>5/10/2019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86414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F9658ECE-DD51-4D3D-B81D-FA6C56266DA3}" type="datetime1">
              <a:rPr lang="en-US" smtClean="0"/>
              <a:t>5/10/2019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315439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3BE1C-8D9F-46FA-AC58-861B3E4163EF}" type="datetime1">
              <a:rPr lang="en-US" smtClean="0"/>
              <a:t>5/10/2019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2367612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BCD7A1C5-948B-4199-841E-D7BAD83C618E}" type="datetime1">
              <a:rPr lang="en-US" smtClean="0"/>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985937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6C3BCDDB-19E7-4D5E-9236-B9575A811FE0}" type="datetime1">
              <a:rPr lang="en-US" smtClean="0"/>
              <a:t>5/10/2019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‹Nr.›</a:t>
            </a:fld>
            <a:endParaRPr lang="en-US" dirty="0"/>
          </a:p>
        </p:txBody>
      </p:sp>
    </p:spTree>
    <p:extLst>
      <p:ext uri="{BB962C8B-B14F-4D97-AF65-F5344CB8AC3E}">
        <p14:creationId xmlns:p14="http://schemas.microsoft.com/office/powerpoint/2010/main" val="1959551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65B20EA8-00F5-492C-BDBB-5AC449812386}" type="datetime1">
              <a:rPr lang="en-US" smtClean="0"/>
              <a:t>5/10/2019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‹Nr.›</a:t>
            </a:fld>
            <a:endParaRPr lang="en-US" dirty="0"/>
          </a:p>
        </p:txBody>
      </p:sp>
    </p:spTree>
    <p:extLst>
      <p:ext uri="{BB962C8B-B14F-4D97-AF65-F5344CB8AC3E}">
        <p14:creationId xmlns:p14="http://schemas.microsoft.com/office/powerpoint/2010/main" val="728474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oesz.a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b-web.de/wissen/lehren-lernen/ermoglichungsdidaktik.html"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ueberaus.de/wws/analphabetismus-und-ausbildung.php"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wirtschaftsdeutsch.de/lehrmaterialien/ueberblick-tour2.php"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7E9EC9C-80B1-4A5B-9167-88B52AA6314D}"/>
              </a:ext>
            </a:extLst>
          </p:cNvPr>
          <p:cNvSpPr>
            <a:spLocks noGrp="1"/>
          </p:cNvSpPr>
          <p:nvPr>
            <p:ph type="ctrTitle"/>
          </p:nvPr>
        </p:nvSpPr>
        <p:spPr/>
        <p:txBody>
          <a:bodyPr/>
          <a:lstStyle/>
          <a:p>
            <a:r>
              <a:rPr lang="de-DE" dirty="0"/>
              <a:t>Methodologie</a:t>
            </a:r>
            <a:br>
              <a:rPr lang="de-DE" dirty="0"/>
            </a:br>
            <a:r>
              <a:rPr lang="de-DE" dirty="0"/>
              <a:t>Methodik und Didaktik</a:t>
            </a:r>
          </a:p>
        </p:txBody>
      </p:sp>
      <p:sp>
        <p:nvSpPr>
          <p:cNvPr id="3" name="Untertitel 2">
            <a:extLst>
              <a:ext uri="{FF2B5EF4-FFF2-40B4-BE49-F238E27FC236}">
                <a16:creationId xmlns:a16="http://schemas.microsoft.com/office/drawing/2014/main" xmlns="" id="{BDBF0548-EC7D-4EFC-A053-E1AA3529A48A}"/>
              </a:ext>
            </a:extLst>
          </p:cNvPr>
          <p:cNvSpPr>
            <a:spLocks noGrp="1"/>
          </p:cNvSpPr>
          <p:nvPr>
            <p:ph type="subTitle" idx="1"/>
          </p:nvPr>
        </p:nvSpPr>
        <p:spPr/>
        <p:txBody>
          <a:bodyPr/>
          <a:lstStyle/>
          <a:p>
            <a:endParaRPr lang="de-DE"/>
          </a:p>
        </p:txBody>
      </p:sp>
      <p:sp>
        <p:nvSpPr>
          <p:cNvPr id="4" name="Rechteck 3">
            <a:extLst>
              <a:ext uri="{FF2B5EF4-FFF2-40B4-BE49-F238E27FC236}">
                <a16:creationId xmlns:a16="http://schemas.microsoft.com/office/drawing/2014/main" xmlns="" id="{5533738D-DD61-4099-A40C-AA0ACA0D7BBB}"/>
              </a:ext>
            </a:extLst>
          </p:cNvPr>
          <p:cNvSpPr/>
          <p:nvPr/>
        </p:nvSpPr>
        <p:spPr>
          <a:xfrm>
            <a:off x="5887449" y="3244334"/>
            <a:ext cx="417102" cy="369332"/>
          </a:xfrm>
          <a:prstGeom prst="rect">
            <a:avLst/>
          </a:prstGeom>
        </p:spPr>
        <p:txBody>
          <a:bodyPr wrap="none">
            <a:spAutoFit/>
          </a:bodyPr>
          <a:lstStyle/>
          <a:p>
            <a:r>
              <a:rPr lang="de-DE" spc="600" dirty="0">
                <a:effectLst>
                  <a:outerShdw blurRad="38100" dist="38100" dir="2700000" algn="tl">
                    <a:srgbClr val="000000">
                      <a:alpha val="43137"/>
                    </a:srgbClr>
                  </a:outerShdw>
                </a:effectLst>
                <a:latin typeface="Arial Narrow" panose="020B0606020202030204" pitchFamily="34" charset="0"/>
                <a:sym typeface="Wingdings" panose="05000000000000000000" pitchFamily="2" charset="2"/>
              </a:rPr>
              <a:t></a:t>
            </a:r>
            <a:endParaRPr lang="de-DE" dirty="0"/>
          </a:p>
        </p:txBody>
      </p:sp>
      <p:sp>
        <p:nvSpPr>
          <p:cNvPr id="5" name="Foliennummernplatzhalter 4">
            <a:extLst>
              <a:ext uri="{FF2B5EF4-FFF2-40B4-BE49-F238E27FC236}">
                <a16:creationId xmlns:a16="http://schemas.microsoft.com/office/drawing/2014/main" xmlns="" id="{79889BD2-DB26-416F-AD14-7919ED5A5013}"/>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897236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063553" y="624110"/>
            <a:ext cx="9441060" cy="1280890"/>
          </a:xfrm>
          <a:solidFill>
            <a:schemeClr val="accent6">
              <a:lumMod val="40000"/>
              <a:lumOff val="60000"/>
            </a:schemeClr>
          </a:solidFill>
        </p:spPr>
        <p:txBody>
          <a:bodyPr>
            <a:normAutofit/>
          </a:bodyPr>
          <a:lstStyle/>
          <a:p>
            <a:r>
              <a:rPr lang="de-DE" dirty="0"/>
              <a:t>Ko-Konstruktion</a:t>
            </a:r>
            <a:br>
              <a:rPr lang="de-DE" dirty="0"/>
            </a:br>
            <a:r>
              <a:rPr lang="de-DE" sz="1600" dirty="0"/>
              <a:t>Schaubild: Leisen (2017)</a:t>
            </a:r>
          </a:p>
        </p:txBody>
      </p:sp>
      <p:sp>
        <p:nvSpPr>
          <p:cNvPr id="4" name="Foliennummernplatzhalter 3"/>
          <p:cNvSpPr>
            <a:spLocks noGrp="1"/>
          </p:cNvSpPr>
          <p:nvPr>
            <p:ph type="sldNum" sz="quarter" idx="12"/>
          </p:nvPr>
        </p:nvSpPr>
        <p:spPr/>
        <p:txBody>
          <a:bodyPr/>
          <a:lstStyle/>
          <a:p>
            <a:fld id="{6902F524-4884-4DD4-B80E-DF837C753393}" type="slidenum">
              <a:rPr lang="de-DE" smtClean="0"/>
              <a:pPr/>
              <a:t>10</a:t>
            </a:fld>
            <a:endParaRPr lang="de-DE"/>
          </a:p>
        </p:txBody>
      </p:sp>
      <p:pic>
        <p:nvPicPr>
          <p:cNvPr id="5" name="Inhaltsplatzhalter 4" descr="Ko-Konstruktion"/>
          <p:cNvPicPr>
            <a:picLocks noGrp="1"/>
          </p:cNvPicPr>
          <p:nvPr>
            <p:ph idx="1"/>
          </p:nvPr>
        </p:nvPicPr>
        <p:blipFill>
          <a:blip r:embed="rId2" cstate="print"/>
          <a:srcRect/>
          <a:stretch>
            <a:fillRect/>
          </a:stretch>
        </p:blipFill>
        <p:spPr bwMode="auto">
          <a:xfrm>
            <a:off x="2063552" y="1484784"/>
            <a:ext cx="9441060" cy="482453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6163" y="624110"/>
            <a:ext cx="9778449" cy="1280890"/>
          </a:xfrm>
          <a:solidFill>
            <a:schemeClr val="accent6">
              <a:lumMod val="40000"/>
              <a:lumOff val="60000"/>
            </a:schemeClr>
          </a:solidFill>
        </p:spPr>
        <p:txBody>
          <a:bodyPr/>
          <a:lstStyle/>
          <a:p>
            <a:r>
              <a:rPr lang="de-DE" dirty="0"/>
              <a:t>Ko-Konstruktion</a:t>
            </a:r>
          </a:p>
        </p:txBody>
      </p:sp>
      <p:sp>
        <p:nvSpPr>
          <p:cNvPr id="3" name="Inhaltsplatzhalter 2"/>
          <p:cNvSpPr>
            <a:spLocks noGrp="1"/>
          </p:cNvSpPr>
          <p:nvPr>
            <p:ph idx="1"/>
          </p:nvPr>
        </p:nvSpPr>
        <p:spPr>
          <a:xfrm>
            <a:off x="1981200" y="2127380"/>
            <a:ext cx="9523412" cy="4594095"/>
          </a:xfrm>
        </p:spPr>
        <p:txBody>
          <a:bodyPr>
            <a:normAutofit fontScale="25000" lnSpcReduction="20000"/>
          </a:bodyPr>
          <a:lstStyle/>
          <a:p>
            <a:pPr marL="0" indent="0">
              <a:lnSpc>
                <a:spcPct val="120000"/>
              </a:lnSpc>
              <a:spcBef>
                <a:spcPts val="0"/>
              </a:spcBef>
              <a:spcAft>
                <a:spcPts val="600"/>
              </a:spcAft>
              <a:buNone/>
            </a:pPr>
            <a:r>
              <a:rPr lang="de-DE" sz="8300" dirty="0"/>
              <a:t>Bei der </a:t>
            </a:r>
            <a:r>
              <a:rPr lang="de-DE" sz="8300" b="1" dirty="0"/>
              <a:t>Ko-Konstruktion </a:t>
            </a:r>
            <a:r>
              <a:rPr lang="de-DE" sz="8300" dirty="0"/>
              <a:t>erarbeiten sich die Lernenden ihre sprachlichen Lernfortschritte gemeinsam. Dazu</a:t>
            </a:r>
          </a:p>
          <a:p>
            <a:pPr>
              <a:lnSpc>
                <a:spcPct val="120000"/>
              </a:lnSpc>
              <a:spcBef>
                <a:spcPts val="0"/>
              </a:spcBef>
              <a:spcAft>
                <a:spcPts val="600"/>
              </a:spcAft>
            </a:pPr>
            <a:r>
              <a:rPr lang="de-DE" sz="10000" dirty="0"/>
              <a:t>erstellen, bearbeiten und diskutieren sie zielgerichtet sprachliche Texte (mündlich, schriftlich; kontinuierliche und diskontinuierliche),</a:t>
            </a:r>
          </a:p>
          <a:p>
            <a:pPr>
              <a:lnSpc>
                <a:spcPct val="120000"/>
              </a:lnSpc>
              <a:spcBef>
                <a:spcPts val="0"/>
              </a:spcBef>
              <a:spcAft>
                <a:spcPts val="600"/>
              </a:spcAft>
            </a:pPr>
            <a:r>
              <a:rPr lang="de-DE" sz="10000" dirty="0"/>
              <a:t>bringen sie ihre Ideen, Spracherfahrungen und Sprachverwendungserfahrungen, ihre Vorstellungen, Lebenserfahrungen und Wissensbestände ein,</a:t>
            </a:r>
          </a:p>
          <a:p>
            <a:pPr>
              <a:lnSpc>
                <a:spcPct val="120000"/>
              </a:lnSpc>
              <a:spcBef>
                <a:spcPts val="0"/>
              </a:spcBef>
              <a:spcAft>
                <a:spcPts val="600"/>
              </a:spcAft>
            </a:pPr>
            <a:r>
              <a:rPr lang="de-DE" sz="10000" dirty="0"/>
              <a:t>setzen sich mit verschiedenen Perspektiven und Erwartungen (von innerhalb und außerhalb der Gruppe) auseinander.</a:t>
            </a:r>
          </a:p>
          <a:p>
            <a:pPr marL="0" indent="0">
              <a:lnSpc>
                <a:spcPct val="120000"/>
              </a:lnSpc>
              <a:spcBef>
                <a:spcPts val="0"/>
              </a:spcBef>
              <a:spcAft>
                <a:spcPts val="600"/>
              </a:spcAft>
              <a:buNone/>
            </a:pPr>
            <a:endParaRPr lang="de-DE" dirty="0"/>
          </a:p>
        </p:txBody>
      </p:sp>
      <p:sp>
        <p:nvSpPr>
          <p:cNvPr id="4" name="Foliennummernplatzhalter 3"/>
          <p:cNvSpPr>
            <a:spLocks noGrp="1"/>
          </p:cNvSpPr>
          <p:nvPr>
            <p:ph type="sldNum" sz="quarter" idx="12"/>
          </p:nvPr>
        </p:nvSpPr>
        <p:spPr/>
        <p:txBody>
          <a:bodyPr/>
          <a:lstStyle/>
          <a:p>
            <a:fld id="{6902F524-4884-4DD4-B80E-DF837C753393}" type="slidenum">
              <a:rPr lang="de-DE" smtClean="0"/>
              <a:pPr/>
              <a:t>11</a:t>
            </a:fld>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129BE73C-62BE-47F1-80E4-4CF5A46F1DC6}"/>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F5AA2E82-DC71-4D88-8AE1-561EA7D87E77}"/>
              </a:ext>
            </a:extLst>
          </p:cNvPr>
          <p:cNvSpPr>
            <a:spLocks noGrp="1"/>
          </p:cNvSpPr>
          <p:nvPr>
            <p:ph idx="1"/>
          </p:nvPr>
        </p:nvSpPr>
        <p:spPr>
          <a:xfrm>
            <a:off x="1981200" y="1484784"/>
            <a:ext cx="8229600" cy="5098578"/>
          </a:xfrm>
        </p:spPr>
        <p:txBody>
          <a:bodyPr>
            <a:normAutofit/>
          </a:bodyPr>
          <a:lstStyle/>
          <a:p>
            <a:pPr marL="0" indent="0">
              <a:spcBef>
                <a:spcPts val="0"/>
              </a:spcBef>
              <a:spcAft>
                <a:spcPts val="600"/>
              </a:spcAft>
              <a:buNone/>
            </a:pPr>
            <a:r>
              <a:rPr lang="de-DE" sz="3000" dirty="0"/>
              <a:t>Die Qualität eines </a:t>
            </a:r>
            <a:r>
              <a:rPr lang="de-DE" sz="3000" dirty="0" err="1"/>
              <a:t>ko</a:t>
            </a:r>
            <a:r>
              <a:rPr lang="de-DE" sz="3000" dirty="0"/>
              <a:t>-konstruktiven Unterrichts hängt nicht zuletzt davon ab, </a:t>
            </a:r>
          </a:p>
          <a:p>
            <a:pPr marL="0" indent="0">
              <a:spcBef>
                <a:spcPts val="0"/>
              </a:spcBef>
              <a:spcAft>
                <a:spcPts val="600"/>
              </a:spcAft>
              <a:buNone/>
            </a:pPr>
            <a:endParaRPr lang="de-DE" sz="3000" dirty="0"/>
          </a:p>
          <a:p>
            <a:pPr>
              <a:spcBef>
                <a:spcPts val="0"/>
              </a:spcBef>
              <a:spcAft>
                <a:spcPts val="600"/>
              </a:spcAft>
            </a:pPr>
            <a:r>
              <a:rPr lang="de-DE" sz="3000" dirty="0"/>
              <a:t>wie intensiv die Lernenden sich durch die Aufgabenstellung angesprochen fühlen, </a:t>
            </a:r>
          </a:p>
          <a:p>
            <a:pPr>
              <a:spcBef>
                <a:spcPts val="0"/>
              </a:spcBef>
              <a:spcAft>
                <a:spcPts val="600"/>
              </a:spcAft>
            </a:pPr>
            <a:endParaRPr lang="de-DE" sz="3000" dirty="0"/>
          </a:p>
          <a:p>
            <a:pPr>
              <a:spcBef>
                <a:spcPts val="0"/>
              </a:spcBef>
              <a:spcAft>
                <a:spcPts val="600"/>
              </a:spcAft>
            </a:pPr>
            <a:r>
              <a:rPr lang="de-DE" sz="3000" dirty="0"/>
              <a:t>sie sich selbst einbringen und ihnen Anleitung und Hilfestellung von Seiten der Lehrperson notwendig und hilfreich erscheint.</a:t>
            </a:r>
          </a:p>
          <a:p>
            <a:endParaRPr lang="de-DE" dirty="0"/>
          </a:p>
        </p:txBody>
      </p:sp>
      <p:sp>
        <p:nvSpPr>
          <p:cNvPr id="4" name="Foliennummernplatzhalter 3">
            <a:extLst>
              <a:ext uri="{FF2B5EF4-FFF2-40B4-BE49-F238E27FC236}">
                <a16:creationId xmlns:a16="http://schemas.microsoft.com/office/drawing/2014/main" xmlns="" id="{0FD74AC5-948F-4D8B-8417-0B1784CF303D}"/>
              </a:ext>
            </a:extLst>
          </p:cNvPr>
          <p:cNvSpPr>
            <a:spLocks noGrp="1"/>
          </p:cNvSpPr>
          <p:nvPr>
            <p:ph type="sldNum" sz="quarter" idx="12"/>
          </p:nvPr>
        </p:nvSpPr>
        <p:spPr/>
        <p:txBody>
          <a:bodyPr/>
          <a:lstStyle/>
          <a:p>
            <a:fld id="{3A31CFB0-EA2B-4631-B076-4BA75E75DB7B}" type="slidenum">
              <a:rPr lang="de-DE" smtClean="0"/>
              <a:pPr/>
              <a:t>12</a:t>
            </a:fld>
            <a:endParaRPr lang="de-DE"/>
          </a:p>
        </p:txBody>
      </p:sp>
    </p:spTree>
    <p:extLst>
      <p:ext uri="{BB962C8B-B14F-4D97-AF65-F5344CB8AC3E}">
        <p14:creationId xmlns:p14="http://schemas.microsoft.com/office/powerpoint/2010/main" val="170060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AE3BB9E-4BA4-4F3E-A2B9-1272C91023E7}"/>
              </a:ext>
            </a:extLst>
          </p:cNvPr>
          <p:cNvSpPr>
            <a:spLocks noGrp="1"/>
          </p:cNvSpPr>
          <p:nvPr>
            <p:ph type="title"/>
          </p:nvPr>
        </p:nvSpPr>
        <p:spPr>
          <a:xfrm>
            <a:off x="1679511" y="624110"/>
            <a:ext cx="9825102" cy="1280890"/>
          </a:xfrm>
          <a:solidFill>
            <a:schemeClr val="accent4">
              <a:lumMod val="20000"/>
              <a:lumOff val="80000"/>
            </a:schemeClr>
          </a:solidFill>
        </p:spPr>
        <p:txBody>
          <a:bodyPr>
            <a:normAutofit fontScale="90000"/>
          </a:bodyPr>
          <a:lstStyle/>
          <a:p>
            <a:r>
              <a:rPr lang="de-DE" dirty="0"/>
              <a:t>Ko-operativer Unterricht aus + in der </a:t>
            </a:r>
            <a:r>
              <a:rPr lang="de-DE" b="1" dirty="0" err="1"/>
              <a:t>Lernerperspektive</a:t>
            </a:r>
            <a:r>
              <a:rPr lang="de-DE" dirty="0"/>
              <a:t/>
            </a:r>
            <a:br>
              <a:rPr lang="de-DE" dirty="0"/>
            </a:br>
            <a:endParaRPr lang="de-DE" dirty="0"/>
          </a:p>
        </p:txBody>
      </p:sp>
      <p:sp>
        <p:nvSpPr>
          <p:cNvPr id="3" name="Inhaltsplatzhalter 2">
            <a:extLst>
              <a:ext uri="{FF2B5EF4-FFF2-40B4-BE49-F238E27FC236}">
                <a16:creationId xmlns:a16="http://schemas.microsoft.com/office/drawing/2014/main" xmlns="" id="{211C345E-3368-4F17-8638-E0645ABA1667}"/>
              </a:ext>
            </a:extLst>
          </p:cNvPr>
          <p:cNvSpPr>
            <a:spLocks noGrp="1"/>
          </p:cNvSpPr>
          <p:nvPr>
            <p:ph idx="1"/>
          </p:nvPr>
        </p:nvSpPr>
        <p:spPr>
          <a:xfrm>
            <a:off x="2589212" y="2133599"/>
            <a:ext cx="8915400" cy="4285861"/>
          </a:xfrm>
        </p:spPr>
        <p:txBody>
          <a:bodyPr>
            <a:normAutofit fontScale="85000" lnSpcReduction="20000"/>
          </a:bodyPr>
          <a:lstStyle/>
          <a:p>
            <a:pPr>
              <a:lnSpc>
                <a:spcPct val="120000"/>
              </a:lnSpc>
              <a:spcBef>
                <a:spcPts val="0"/>
              </a:spcBef>
              <a:spcAft>
                <a:spcPts val="600"/>
              </a:spcAft>
              <a:buFont typeface="Wingdings" panose="05000000000000000000" pitchFamily="2" charset="2"/>
              <a:buChar char="à"/>
            </a:pPr>
            <a:r>
              <a:rPr lang="de-DE" sz="3200" dirty="0"/>
              <a:t>Lerner wird nicht „abgeholt“, sondern bringt sich / sein Wissen / seine Vorstellungen selber ein</a:t>
            </a:r>
          </a:p>
          <a:p>
            <a:pPr>
              <a:lnSpc>
                <a:spcPct val="120000"/>
              </a:lnSpc>
              <a:spcBef>
                <a:spcPts val="0"/>
              </a:spcBef>
              <a:spcAft>
                <a:spcPts val="600"/>
              </a:spcAft>
              <a:buFont typeface="Wingdings" panose="05000000000000000000" pitchFamily="2" charset="2"/>
              <a:buChar char="à"/>
            </a:pPr>
            <a:endParaRPr lang="de-DE" sz="3200" dirty="0"/>
          </a:p>
          <a:p>
            <a:pPr>
              <a:lnSpc>
                <a:spcPct val="120000"/>
              </a:lnSpc>
              <a:spcBef>
                <a:spcPts val="0"/>
              </a:spcBef>
              <a:spcAft>
                <a:spcPts val="600"/>
              </a:spcAft>
              <a:buFont typeface="Wingdings" panose="05000000000000000000" pitchFamily="2" charset="2"/>
              <a:buChar char="à"/>
            </a:pPr>
            <a:r>
              <a:rPr lang="de-DE" sz="3200" dirty="0"/>
              <a:t>Vorhandene Vorstellungen über angemessene Sprachverwendung </a:t>
            </a:r>
          </a:p>
          <a:p>
            <a:pPr lvl="1">
              <a:lnSpc>
                <a:spcPct val="120000"/>
              </a:lnSpc>
              <a:spcBef>
                <a:spcPts val="0"/>
              </a:spcBef>
              <a:spcAft>
                <a:spcPts val="600"/>
              </a:spcAft>
              <a:buFont typeface="Wingdings" panose="05000000000000000000" pitchFamily="2" charset="2"/>
              <a:buChar char="à"/>
            </a:pPr>
            <a:r>
              <a:rPr lang="de-DE" sz="3200" dirty="0"/>
              <a:t>Implizites „Wissen“ um die Unzulänglichkeiten (auch) der (eigenen) Sprachprodukte</a:t>
            </a:r>
          </a:p>
          <a:p>
            <a:pPr lvl="1">
              <a:lnSpc>
                <a:spcPct val="120000"/>
              </a:lnSpc>
              <a:spcBef>
                <a:spcPts val="0"/>
              </a:spcBef>
              <a:spcAft>
                <a:spcPts val="600"/>
              </a:spcAft>
              <a:buFont typeface="Wingdings" panose="05000000000000000000" pitchFamily="2" charset="2"/>
              <a:buChar char="à"/>
            </a:pPr>
            <a:endParaRPr lang="de-DE" sz="3200" dirty="0"/>
          </a:p>
          <a:p>
            <a:pPr>
              <a:lnSpc>
                <a:spcPct val="120000"/>
              </a:lnSpc>
              <a:spcBef>
                <a:spcPts val="0"/>
              </a:spcBef>
              <a:spcAft>
                <a:spcPts val="600"/>
              </a:spcAft>
              <a:buFont typeface="Wingdings" panose="05000000000000000000" pitchFamily="2" charset="2"/>
              <a:buChar char="à"/>
            </a:pPr>
            <a:r>
              <a:rPr lang="de-DE" sz="3200" dirty="0"/>
              <a:t>Methodik des ‚Lernens durch Lehren‘ einbinden</a:t>
            </a:r>
          </a:p>
          <a:p>
            <a:pPr>
              <a:lnSpc>
                <a:spcPct val="120000"/>
              </a:lnSpc>
              <a:spcBef>
                <a:spcPts val="0"/>
              </a:spcBef>
              <a:spcAft>
                <a:spcPts val="600"/>
              </a:spcAft>
              <a:buFont typeface="Wingdings" panose="05000000000000000000" pitchFamily="2" charset="2"/>
              <a:buChar char="à"/>
            </a:pPr>
            <a:endParaRPr lang="de-DE" dirty="0"/>
          </a:p>
          <a:p>
            <a:endParaRPr lang="de-DE" dirty="0"/>
          </a:p>
        </p:txBody>
      </p:sp>
      <p:sp>
        <p:nvSpPr>
          <p:cNvPr id="4" name="Foliennummernplatzhalter 3">
            <a:extLst>
              <a:ext uri="{FF2B5EF4-FFF2-40B4-BE49-F238E27FC236}">
                <a16:creationId xmlns:a16="http://schemas.microsoft.com/office/drawing/2014/main" xmlns="" id="{30CDC914-D31A-42A3-902E-A724E6B1F136}"/>
              </a:ext>
            </a:extLst>
          </p:cNvPr>
          <p:cNvSpPr>
            <a:spLocks noGrp="1"/>
          </p:cNvSpPr>
          <p:nvPr>
            <p:ph type="sldNum" sz="quarter" idx="12"/>
          </p:nvPr>
        </p:nvSpPr>
        <p:spPr/>
        <p:txBody>
          <a:bodyPr/>
          <a:lstStyle/>
          <a:p>
            <a:fld id="{3A31CFB0-EA2B-4631-B076-4BA75E75DB7B}" type="slidenum">
              <a:rPr lang="de-DE" smtClean="0"/>
              <a:pPr/>
              <a:t>13</a:t>
            </a:fld>
            <a:endParaRPr lang="de-DE"/>
          </a:p>
        </p:txBody>
      </p:sp>
    </p:spTree>
    <p:extLst>
      <p:ext uri="{BB962C8B-B14F-4D97-AF65-F5344CB8AC3E}">
        <p14:creationId xmlns:p14="http://schemas.microsoft.com/office/powerpoint/2010/main" val="374787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47461" y="624110"/>
            <a:ext cx="9657151" cy="1280890"/>
          </a:xfrm>
          <a:solidFill>
            <a:schemeClr val="accent4">
              <a:lumMod val="20000"/>
              <a:lumOff val="80000"/>
            </a:schemeClr>
          </a:solidFill>
        </p:spPr>
        <p:txBody>
          <a:bodyPr>
            <a:normAutofit/>
          </a:bodyPr>
          <a:lstStyle/>
          <a:p>
            <a:r>
              <a:rPr lang="de-DE" dirty="0"/>
              <a:t>Die Lerner dort abzuholen, wo sie sind… </a:t>
            </a:r>
          </a:p>
        </p:txBody>
      </p:sp>
      <p:sp>
        <p:nvSpPr>
          <p:cNvPr id="3" name="Inhaltsplatzhalter 2"/>
          <p:cNvSpPr>
            <a:spLocks noGrp="1"/>
          </p:cNvSpPr>
          <p:nvPr>
            <p:ph idx="1"/>
          </p:nvPr>
        </p:nvSpPr>
        <p:spPr>
          <a:xfrm>
            <a:off x="1981200" y="1987419"/>
            <a:ext cx="9657150" cy="4730621"/>
          </a:xfrm>
        </p:spPr>
        <p:txBody>
          <a:bodyPr>
            <a:normAutofit fontScale="92500" lnSpcReduction="10000"/>
          </a:bodyPr>
          <a:lstStyle/>
          <a:p>
            <a:pPr marL="0" indent="0">
              <a:lnSpc>
                <a:spcPct val="120000"/>
              </a:lnSpc>
              <a:spcBef>
                <a:spcPts val="0"/>
              </a:spcBef>
              <a:spcAft>
                <a:spcPts val="600"/>
              </a:spcAft>
              <a:buNone/>
            </a:pPr>
            <a:r>
              <a:rPr lang="de-DE" sz="2600" dirty="0"/>
              <a:t>… bedeutet, sie über und mit Spracharbeit zu einer genaueren und berufsbezogenen Sicht und zu führen. </a:t>
            </a:r>
          </a:p>
          <a:p>
            <a:pPr marL="0" indent="0">
              <a:lnSpc>
                <a:spcPct val="120000"/>
              </a:lnSpc>
              <a:spcBef>
                <a:spcPts val="0"/>
              </a:spcBef>
              <a:spcAft>
                <a:spcPts val="600"/>
              </a:spcAft>
              <a:buNone/>
            </a:pPr>
            <a:r>
              <a:rPr lang="de-DE" sz="2600" dirty="0"/>
              <a:t>… bedeutet eine Stärkung und einen Ausbau der Fähigkeiten der Selbsteinschätzung.</a:t>
            </a:r>
          </a:p>
          <a:p>
            <a:pPr>
              <a:lnSpc>
                <a:spcPct val="120000"/>
              </a:lnSpc>
              <a:spcBef>
                <a:spcPts val="0"/>
              </a:spcBef>
              <a:spcAft>
                <a:spcPts val="600"/>
              </a:spcAft>
              <a:buNone/>
            </a:pPr>
            <a:endParaRPr lang="de-DE" dirty="0"/>
          </a:p>
          <a:p>
            <a:pPr marL="0" indent="0">
              <a:lnSpc>
                <a:spcPct val="120000"/>
              </a:lnSpc>
              <a:spcBef>
                <a:spcPts val="0"/>
              </a:spcBef>
              <a:spcAft>
                <a:spcPts val="600"/>
              </a:spcAft>
              <a:buNone/>
            </a:pPr>
            <a:r>
              <a:rPr lang="de-DE" sz="2200" dirty="0"/>
              <a:t>Fach- und berufsbezogene Spracharbeit ermöglicht auf kognitiver Ebene einen erhöhten Erkenntnisgewinn durch </a:t>
            </a:r>
          </a:p>
          <a:p>
            <a:pPr lvl="1">
              <a:lnSpc>
                <a:spcPct val="120000"/>
              </a:lnSpc>
              <a:spcBef>
                <a:spcPts val="0"/>
              </a:spcBef>
              <a:spcAft>
                <a:spcPts val="600"/>
              </a:spcAft>
            </a:pPr>
            <a:r>
              <a:rPr lang="de-DE" sz="2200" dirty="0"/>
              <a:t>Präzisierung</a:t>
            </a:r>
          </a:p>
          <a:p>
            <a:pPr lvl="1">
              <a:lnSpc>
                <a:spcPct val="120000"/>
              </a:lnSpc>
              <a:spcBef>
                <a:spcPts val="0"/>
              </a:spcBef>
              <a:spcAft>
                <a:spcPts val="600"/>
              </a:spcAft>
            </a:pPr>
            <a:r>
              <a:rPr lang="de-DE" sz="2200" dirty="0" err="1"/>
              <a:t>Dekontextualisierung</a:t>
            </a:r>
            <a:endParaRPr lang="de-DE" sz="2200" dirty="0"/>
          </a:p>
          <a:p>
            <a:pPr lvl="1">
              <a:lnSpc>
                <a:spcPct val="120000"/>
              </a:lnSpc>
              <a:spcBef>
                <a:spcPts val="0"/>
              </a:spcBef>
              <a:spcAft>
                <a:spcPts val="600"/>
              </a:spcAft>
            </a:pPr>
            <a:r>
              <a:rPr lang="de-DE" sz="2200" dirty="0"/>
              <a:t>Zweckbezug </a:t>
            </a:r>
          </a:p>
          <a:p>
            <a:pPr lvl="2">
              <a:lnSpc>
                <a:spcPct val="120000"/>
              </a:lnSpc>
              <a:spcBef>
                <a:spcPts val="0"/>
              </a:spcBef>
              <a:spcAft>
                <a:spcPts val="600"/>
              </a:spcAft>
            </a:pPr>
            <a:r>
              <a:rPr lang="de-DE" sz="2200" dirty="0"/>
              <a:t>Operatoren</a:t>
            </a:r>
          </a:p>
        </p:txBody>
      </p:sp>
      <p:sp>
        <p:nvSpPr>
          <p:cNvPr id="4" name="Foliennummernplatzhalter 3"/>
          <p:cNvSpPr>
            <a:spLocks noGrp="1"/>
          </p:cNvSpPr>
          <p:nvPr>
            <p:ph type="sldNum" sz="quarter" idx="12"/>
          </p:nvPr>
        </p:nvSpPr>
        <p:spPr/>
        <p:txBody>
          <a:bodyPr/>
          <a:lstStyle/>
          <a:p>
            <a:fld id="{3A31CFB0-EA2B-4631-B076-4BA75E75DB7B}" type="slidenum">
              <a:rPr lang="de-DE" smtClean="0"/>
              <a:pPr/>
              <a:t>14</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07503" y="624110"/>
            <a:ext cx="9797110" cy="906110"/>
          </a:xfrm>
          <a:solidFill>
            <a:schemeClr val="accent5">
              <a:lumMod val="60000"/>
              <a:lumOff val="40000"/>
            </a:schemeClr>
          </a:solidFill>
        </p:spPr>
        <p:txBody>
          <a:bodyPr/>
          <a:lstStyle/>
          <a:p>
            <a:r>
              <a:rPr lang="de-DE" dirty="0"/>
              <a:t>Makro- und Mikro-Ebenen</a:t>
            </a:r>
          </a:p>
        </p:txBody>
      </p:sp>
      <p:sp>
        <p:nvSpPr>
          <p:cNvPr id="3" name="Inhaltsplatzhalter 2"/>
          <p:cNvSpPr>
            <a:spLocks noGrp="1"/>
          </p:cNvSpPr>
          <p:nvPr>
            <p:ph idx="1"/>
          </p:nvPr>
        </p:nvSpPr>
        <p:spPr>
          <a:xfrm>
            <a:off x="1791478" y="1698171"/>
            <a:ext cx="9713134" cy="5159829"/>
          </a:xfrm>
        </p:spPr>
        <p:txBody>
          <a:bodyPr>
            <a:normAutofit fontScale="92500" lnSpcReduction="10000"/>
          </a:bodyPr>
          <a:lstStyle/>
          <a:p>
            <a:pPr marL="0" indent="0">
              <a:lnSpc>
                <a:spcPct val="120000"/>
              </a:lnSpc>
              <a:buNone/>
            </a:pPr>
            <a:r>
              <a:rPr lang="de-DE" sz="2400" dirty="0"/>
              <a:t>Gestaltung von Unterrichtsaktivitäten, die Registerwechsel unterstützen und Schüler*innen bewusst an kontextreduzierte, fachsprachliche Formulierungen und berufliche Kommunikationsgegebenheiten heranführen.</a:t>
            </a:r>
          </a:p>
          <a:p>
            <a:pPr>
              <a:buNone/>
            </a:pPr>
            <a:endParaRPr lang="de-DE" dirty="0"/>
          </a:p>
          <a:p>
            <a:pPr>
              <a:buNone/>
            </a:pPr>
            <a:endParaRPr lang="de-DE" dirty="0"/>
          </a:p>
          <a:p>
            <a:pPr>
              <a:buNone/>
            </a:pPr>
            <a:r>
              <a:rPr lang="de-DE" sz="2300" dirty="0"/>
              <a:t>Verlangsamung der Lehrer-Schüler-Interaktion </a:t>
            </a:r>
          </a:p>
          <a:p>
            <a:pPr lvl="1"/>
            <a:r>
              <a:rPr lang="de-DE" sz="2300" dirty="0"/>
              <a:t>Schüler*innen Zeit zum Planen ihrer Äußerungen lassen; aktives Zuhören der Lk</a:t>
            </a:r>
          </a:p>
          <a:p>
            <a:pPr lvl="1"/>
            <a:r>
              <a:rPr lang="de-DE" sz="2300" dirty="0"/>
              <a:t>Re-Codierung von Schüleräußerungen</a:t>
            </a:r>
          </a:p>
          <a:p>
            <a:pPr lvl="1"/>
            <a:r>
              <a:rPr lang="de-DE" sz="2300" dirty="0"/>
              <a:t>Neue Register explizit machen</a:t>
            </a:r>
          </a:p>
          <a:p>
            <a:pPr lvl="1"/>
            <a:r>
              <a:rPr lang="de-DE" sz="2300" dirty="0"/>
              <a:t>Über Sprache und situationsbezogener Sprachverwendung sprechen</a:t>
            </a:r>
          </a:p>
        </p:txBody>
      </p:sp>
      <p:sp>
        <p:nvSpPr>
          <p:cNvPr id="4" name="Pfeil nach oben und unten 3"/>
          <p:cNvSpPr/>
          <p:nvPr/>
        </p:nvSpPr>
        <p:spPr>
          <a:xfrm>
            <a:off x="9106745" y="3223358"/>
            <a:ext cx="484632" cy="864096"/>
          </a:xfrm>
          <a:prstGeom prst="up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3A31CFB0-EA2B-4631-B076-4BA75E75DB7B}" type="slidenum">
              <a:rPr lang="de-DE" smtClean="0"/>
              <a:pPr/>
              <a:t>15</a:t>
            </a:fld>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35495" y="624110"/>
            <a:ext cx="9769118" cy="887449"/>
          </a:xfrm>
          <a:solidFill>
            <a:schemeClr val="accent5">
              <a:lumMod val="60000"/>
              <a:lumOff val="40000"/>
            </a:schemeClr>
          </a:solidFill>
        </p:spPr>
        <p:txBody>
          <a:bodyPr/>
          <a:lstStyle/>
          <a:p>
            <a:r>
              <a:rPr lang="de-DE" dirty="0"/>
              <a:t>Ebenen und Phasen</a:t>
            </a:r>
          </a:p>
        </p:txBody>
      </p:sp>
      <p:sp>
        <p:nvSpPr>
          <p:cNvPr id="3" name="Inhaltsplatzhalter 2"/>
          <p:cNvSpPr>
            <a:spLocks noGrp="1"/>
          </p:cNvSpPr>
          <p:nvPr>
            <p:ph idx="1"/>
          </p:nvPr>
        </p:nvSpPr>
        <p:spPr>
          <a:xfrm>
            <a:off x="1735494" y="1511559"/>
            <a:ext cx="9769118" cy="4399663"/>
          </a:xfrm>
        </p:spPr>
        <p:txBody>
          <a:bodyPr>
            <a:normAutofit/>
          </a:bodyPr>
          <a:lstStyle/>
          <a:p>
            <a:pPr>
              <a:buNone/>
            </a:pPr>
            <a:endParaRPr lang="de-DE" sz="2600" dirty="0"/>
          </a:p>
          <a:p>
            <a:pPr>
              <a:buNone/>
            </a:pPr>
            <a:r>
              <a:rPr lang="de-DE" sz="2600" dirty="0"/>
              <a:t>1.: Makro-Ebene: Planung</a:t>
            </a:r>
          </a:p>
          <a:p>
            <a:pPr lvl="1"/>
            <a:r>
              <a:rPr lang="de-DE" sz="2600" dirty="0"/>
              <a:t>Unterrichtsaktivitäten in sinnvolle (</a:t>
            </a:r>
            <a:r>
              <a:rPr lang="de-DE" sz="2600" dirty="0" err="1"/>
              <a:t>scaffolding</a:t>
            </a:r>
            <a:r>
              <a:rPr lang="de-DE" sz="2600" dirty="0"/>
              <a:t>-) Reihenfolge bringen, damit Schüler*innen Notwendigkeit und Sinnhaftigkeit von Registerwechsel (Mündlichkeit </a:t>
            </a:r>
            <a:r>
              <a:rPr lang="de-DE" sz="2600" dirty="0">
                <a:sym typeface="Wingdings" pitchFamily="2" charset="2"/>
              </a:rPr>
              <a:t> Schriftlichkeit) und fach-/berufssprachlicher Ausdrucksweise </a:t>
            </a:r>
            <a:r>
              <a:rPr lang="de-DE" sz="2600" dirty="0"/>
              <a:t>erkennen</a:t>
            </a:r>
          </a:p>
        </p:txBody>
      </p:sp>
      <p:sp>
        <p:nvSpPr>
          <p:cNvPr id="4" name="Foliennummernplatzhalter 3"/>
          <p:cNvSpPr>
            <a:spLocks noGrp="1"/>
          </p:cNvSpPr>
          <p:nvPr>
            <p:ph type="sldNum" sz="quarter" idx="12"/>
          </p:nvPr>
        </p:nvSpPr>
        <p:spPr/>
        <p:txBody>
          <a:bodyPr/>
          <a:lstStyle/>
          <a:p>
            <a:fld id="{3A31CFB0-EA2B-4631-B076-4BA75E75DB7B}" type="slidenum">
              <a:rPr lang="de-DE" smtClean="0"/>
              <a:pPr/>
              <a:t>16</a:t>
            </a:fld>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86204" y="624110"/>
            <a:ext cx="9918409" cy="1280890"/>
          </a:xfrm>
          <a:noFill/>
        </p:spPr>
        <p:txBody>
          <a:bodyPr/>
          <a:lstStyle/>
          <a:p>
            <a:endParaRPr lang="de-DE" dirty="0"/>
          </a:p>
        </p:txBody>
      </p:sp>
      <p:sp>
        <p:nvSpPr>
          <p:cNvPr id="3" name="Inhaltsplatzhalter 2"/>
          <p:cNvSpPr>
            <a:spLocks noGrp="1"/>
          </p:cNvSpPr>
          <p:nvPr>
            <p:ph idx="1"/>
          </p:nvPr>
        </p:nvSpPr>
        <p:spPr>
          <a:xfrm>
            <a:off x="1586203" y="307910"/>
            <a:ext cx="9918409" cy="6289442"/>
          </a:xfrm>
        </p:spPr>
        <p:txBody>
          <a:bodyPr>
            <a:noAutofit/>
          </a:bodyPr>
          <a:lstStyle/>
          <a:p>
            <a:pPr>
              <a:buNone/>
            </a:pPr>
            <a:r>
              <a:rPr lang="de-DE" sz="2600" dirty="0"/>
              <a:t>2.: Mikro-Ebene: Durchführung</a:t>
            </a:r>
          </a:p>
          <a:p>
            <a:r>
              <a:rPr lang="de-DE" sz="2600" dirty="0"/>
              <a:t>Aufmerksamkeit bewusst auf sprachliche Formulierungen lenken</a:t>
            </a:r>
          </a:p>
          <a:p>
            <a:r>
              <a:rPr lang="de-DE" sz="2600" dirty="0"/>
              <a:t>Formulierungshilfen anbieten</a:t>
            </a:r>
          </a:p>
          <a:p>
            <a:pPr lvl="1"/>
            <a:r>
              <a:rPr lang="de-DE" sz="2600" dirty="0"/>
              <a:t>Direkte Unterstützung durch passende Begriffe und Wendungen</a:t>
            </a:r>
          </a:p>
          <a:p>
            <a:r>
              <a:rPr lang="de-DE" sz="2600" dirty="0"/>
              <a:t>Ermutigung zu längeren und /oder fachlichen Äußerungen</a:t>
            </a:r>
          </a:p>
          <a:p>
            <a:r>
              <a:rPr lang="de-DE" sz="2600" dirty="0"/>
              <a:t>Indirekte Bereitstellung von Fachsprache durch Nachfragen</a:t>
            </a:r>
          </a:p>
          <a:p>
            <a:r>
              <a:rPr lang="de-DE" sz="2600" dirty="0"/>
              <a:t>Übergang / Unterschied zwischen Alltagssprache und Fachsprache und </a:t>
            </a:r>
            <a:r>
              <a:rPr lang="de-DE" sz="2600" dirty="0" err="1"/>
              <a:t>beruflichbezogener</a:t>
            </a:r>
            <a:r>
              <a:rPr lang="de-DE" sz="2600" dirty="0"/>
              <a:t> Kommunikation wird bewusst</a:t>
            </a:r>
          </a:p>
          <a:p>
            <a:pPr lvl="1"/>
            <a:r>
              <a:rPr lang="de-DE" sz="2600" dirty="0"/>
              <a:t>Präzisere Wahrnehmung und Darstellung </a:t>
            </a:r>
          </a:p>
        </p:txBody>
      </p:sp>
      <p:sp>
        <p:nvSpPr>
          <p:cNvPr id="4" name="Pfeil nach unten 3"/>
          <p:cNvSpPr/>
          <p:nvPr/>
        </p:nvSpPr>
        <p:spPr>
          <a:xfrm>
            <a:off x="11504612" y="1654155"/>
            <a:ext cx="484632" cy="4176464"/>
          </a:xfrm>
          <a:prstGeom prst="down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3A31CFB0-EA2B-4631-B076-4BA75E75DB7B}" type="slidenum">
              <a:rPr lang="de-DE" smtClean="0"/>
              <a:pPr/>
              <a:t>17</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981200" y="624110"/>
            <a:ext cx="8229600" cy="5502054"/>
          </a:xfrm>
          <a:solidFill>
            <a:schemeClr val="accent6">
              <a:lumMod val="60000"/>
              <a:lumOff val="40000"/>
            </a:schemeClr>
          </a:solidFill>
        </p:spPr>
        <p:txBody>
          <a:bodyPr/>
          <a:lstStyle/>
          <a:p>
            <a:pPr algn="ctr">
              <a:buNone/>
            </a:pPr>
            <a:endParaRPr lang="de-DE" dirty="0"/>
          </a:p>
          <a:p>
            <a:pPr algn="ctr">
              <a:buNone/>
            </a:pPr>
            <a:endParaRPr lang="de-DE" dirty="0"/>
          </a:p>
          <a:p>
            <a:pPr algn="ctr">
              <a:buNone/>
            </a:pPr>
            <a:endParaRPr lang="de-DE" dirty="0"/>
          </a:p>
          <a:p>
            <a:pPr algn="ctr">
              <a:buNone/>
            </a:pPr>
            <a:r>
              <a:rPr lang="de-DE" sz="5500" dirty="0"/>
              <a:t>Von der Mündlichkeit zur Schriftlichkeit</a:t>
            </a:r>
          </a:p>
          <a:p>
            <a:pPr algn="ctr">
              <a:buNone/>
            </a:pPr>
            <a:endParaRPr lang="de-DE" dirty="0"/>
          </a:p>
          <a:p>
            <a:pPr algn="ctr">
              <a:buFont typeface="Wingdings"/>
              <a:buChar char="à"/>
            </a:pPr>
            <a:r>
              <a:rPr lang="de-DE" sz="2600" dirty="0">
                <a:sym typeface="Wingdings" pitchFamily="2" charset="2"/>
              </a:rPr>
              <a:t>Prinzipien</a:t>
            </a:r>
          </a:p>
          <a:p>
            <a:pPr algn="ctr">
              <a:buFont typeface="Wingdings"/>
              <a:buChar char="à"/>
            </a:pPr>
            <a:r>
              <a:rPr lang="de-DE" sz="2600" dirty="0">
                <a:sym typeface="Wingdings" pitchFamily="2" charset="2"/>
              </a:rPr>
              <a:t>Operatoren</a:t>
            </a:r>
          </a:p>
          <a:p>
            <a:pPr algn="ctr">
              <a:buFont typeface="Wingdings"/>
              <a:buChar char="à"/>
            </a:pPr>
            <a:endParaRPr lang="de-DE" sz="2600" dirty="0">
              <a:sym typeface="Wingdings" pitchFamily="2" charset="2"/>
            </a:endParaRPr>
          </a:p>
          <a:p>
            <a:pPr algn="ctr">
              <a:buFont typeface="Wingdings"/>
              <a:buChar char="à"/>
            </a:pPr>
            <a:r>
              <a:rPr lang="de-DE" sz="2600" dirty="0">
                <a:sym typeface="Wingdings" pitchFamily="2" charset="2"/>
              </a:rPr>
              <a:t>Bewusstmachung der wesentlichen Elemente</a:t>
            </a:r>
            <a:endParaRPr lang="de-DE" sz="2600" dirty="0"/>
          </a:p>
        </p:txBody>
      </p:sp>
      <p:sp>
        <p:nvSpPr>
          <p:cNvPr id="4" name="Foliennummernplatzhalter 3"/>
          <p:cNvSpPr>
            <a:spLocks noGrp="1"/>
          </p:cNvSpPr>
          <p:nvPr>
            <p:ph type="sldNum" sz="quarter" idx="12"/>
          </p:nvPr>
        </p:nvSpPr>
        <p:spPr/>
        <p:txBody>
          <a:bodyPr/>
          <a:lstStyle/>
          <a:p>
            <a:fld id="{3A31CFB0-EA2B-4631-B076-4BA75E75DB7B}" type="slidenum">
              <a:rPr lang="de-DE" smtClean="0"/>
              <a:pPr/>
              <a:t>18</a:t>
            </a:fld>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490009634"/>
              </p:ext>
            </p:extLst>
          </p:nvPr>
        </p:nvGraphicFramePr>
        <p:xfrm>
          <a:off x="1775520" y="116630"/>
          <a:ext cx="9813100" cy="6492964"/>
        </p:xfrm>
        <a:graphic>
          <a:graphicData uri="http://schemas.openxmlformats.org/drawingml/2006/table">
            <a:tbl>
              <a:tblPr firstRow="1" bandRow="1">
                <a:tableStyleId>{5C22544A-7EE6-4342-B048-85BDC9FD1C3A}</a:tableStyleId>
              </a:tblPr>
              <a:tblGrid>
                <a:gridCol w="4906550">
                  <a:extLst>
                    <a:ext uri="{9D8B030D-6E8A-4147-A177-3AD203B41FA5}">
                      <a16:colId xmlns:a16="http://schemas.microsoft.com/office/drawing/2014/main" xmlns="" val="20000"/>
                    </a:ext>
                  </a:extLst>
                </a:gridCol>
                <a:gridCol w="4906550">
                  <a:extLst>
                    <a:ext uri="{9D8B030D-6E8A-4147-A177-3AD203B41FA5}">
                      <a16:colId xmlns:a16="http://schemas.microsoft.com/office/drawing/2014/main" xmlns="" val="20001"/>
                    </a:ext>
                  </a:extLst>
                </a:gridCol>
              </a:tblGrid>
              <a:tr h="1193898">
                <a:tc>
                  <a:txBody>
                    <a:bodyPr/>
                    <a:lstStyle/>
                    <a:p>
                      <a:pPr>
                        <a:spcBef>
                          <a:spcPts val="600"/>
                        </a:spcBef>
                      </a:pPr>
                      <a:r>
                        <a:rPr lang="de-DE" sz="2600" dirty="0"/>
                        <a:t>(Konzeptuelle)</a:t>
                      </a:r>
                      <a:r>
                        <a:rPr lang="de-DE" sz="2600" baseline="0" dirty="0"/>
                        <a:t> </a:t>
                      </a:r>
                      <a:r>
                        <a:rPr lang="de-DE" sz="2600" dirty="0"/>
                        <a:t>Mündlichkeit</a:t>
                      </a:r>
                    </a:p>
                    <a:p>
                      <a:pPr>
                        <a:spcBef>
                          <a:spcPts val="600"/>
                        </a:spcBef>
                      </a:pPr>
                      <a:r>
                        <a:rPr lang="de-DE" sz="2000" dirty="0">
                          <a:sym typeface="Wingdings" pitchFamily="2" charset="2"/>
                        </a:rPr>
                        <a:t></a:t>
                      </a:r>
                      <a:r>
                        <a:rPr lang="de-DE" sz="2000" dirty="0"/>
                        <a:t>Alltagssprache</a:t>
                      </a:r>
                    </a:p>
                  </a:txBody>
                  <a:tcPr/>
                </a:tc>
                <a:tc>
                  <a:txBody>
                    <a:bodyPr/>
                    <a:lstStyle/>
                    <a:p>
                      <a:pPr>
                        <a:spcBef>
                          <a:spcPts val="600"/>
                        </a:spcBef>
                      </a:pPr>
                      <a:r>
                        <a:rPr lang="de-DE" sz="2600" dirty="0"/>
                        <a:t>(Konzeptuelle) Schriftlichkeit</a:t>
                      </a:r>
                    </a:p>
                    <a:p>
                      <a:pPr>
                        <a:spcBef>
                          <a:spcPts val="600"/>
                        </a:spcBef>
                      </a:pPr>
                      <a:r>
                        <a:rPr lang="de-DE" sz="2000" dirty="0">
                          <a:sym typeface="Wingdings" pitchFamily="2" charset="2"/>
                        </a:rPr>
                        <a:t></a:t>
                      </a:r>
                      <a:r>
                        <a:rPr lang="de-DE" sz="2000" dirty="0"/>
                        <a:t>Schriftsprache,</a:t>
                      </a:r>
                      <a:r>
                        <a:rPr lang="de-DE" sz="2000" baseline="0" dirty="0"/>
                        <a:t> Fachsprache, Bildungssprache</a:t>
                      </a:r>
                      <a:endParaRPr lang="de-DE" sz="2000" dirty="0"/>
                    </a:p>
                  </a:txBody>
                  <a:tcPr/>
                </a:tc>
                <a:extLst>
                  <a:ext uri="{0D108BD9-81ED-4DB2-BD59-A6C34878D82A}">
                    <a16:rowId xmlns:a16="http://schemas.microsoft.com/office/drawing/2014/main" xmlns="" val="10000"/>
                  </a:ext>
                </a:extLst>
              </a:tr>
              <a:tr h="492803">
                <a:tc>
                  <a:txBody>
                    <a:bodyPr/>
                    <a:lstStyle/>
                    <a:p>
                      <a:r>
                        <a:rPr lang="de-DE" sz="2100" dirty="0"/>
                        <a:t>(eher) dialogisch</a:t>
                      </a:r>
                    </a:p>
                  </a:txBody>
                  <a:tcPr/>
                </a:tc>
                <a:tc>
                  <a:txBody>
                    <a:bodyPr/>
                    <a:lstStyle/>
                    <a:p>
                      <a:r>
                        <a:rPr lang="de-DE" sz="2100" dirty="0"/>
                        <a:t>(eher) monologisch</a:t>
                      </a:r>
                    </a:p>
                  </a:txBody>
                  <a:tcPr/>
                </a:tc>
                <a:extLst>
                  <a:ext uri="{0D108BD9-81ED-4DB2-BD59-A6C34878D82A}">
                    <a16:rowId xmlns:a16="http://schemas.microsoft.com/office/drawing/2014/main" xmlns="" val="10001"/>
                  </a:ext>
                </a:extLst>
              </a:tr>
              <a:tr h="492803">
                <a:tc>
                  <a:txBody>
                    <a:bodyPr/>
                    <a:lstStyle/>
                    <a:p>
                      <a:r>
                        <a:rPr lang="de-DE" sz="2100" dirty="0"/>
                        <a:t>situations- und kontextbezogen</a:t>
                      </a:r>
                    </a:p>
                  </a:txBody>
                  <a:tcPr/>
                </a:tc>
                <a:tc>
                  <a:txBody>
                    <a:bodyPr/>
                    <a:lstStyle/>
                    <a:p>
                      <a:r>
                        <a:rPr lang="de-DE" sz="2100" dirty="0" err="1"/>
                        <a:t>dekontextualisiert</a:t>
                      </a:r>
                      <a:endParaRPr lang="de-DE" sz="2100" dirty="0"/>
                    </a:p>
                  </a:txBody>
                  <a:tcPr/>
                </a:tc>
                <a:extLst>
                  <a:ext uri="{0D108BD9-81ED-4DB2-BD59-A6C34878D82A}">
                    <a16:rowId xmlns:a16="http://schemas.microsoft.com/office/drawing/2014/main" xmlns="" val="10002"/>
                  </a:ext>
                </a:extLst>
              </a:tr>
              <a:tr h="750934">
                <a:tc>
                  <a:txBody>
                    <a:bodyPr/>
                    <a:lstStyle/>
                    <a:p>
                      <a:r>
                        <a:rPr lang="de-DE" sz="2100" dirty="0"/>
                        <a:t>Prozess: Flüchtig und dynamisch</a:t>
                      </a:r>
                    </a:p>
                  </a:txBody>
                  <a:tcPr/>
                </a:tc>
                <a:tc>
                  <a:txBody>
                    <a:bodyPr/>
                    <a:lstStyle/>
                    <a:p>
                      <a:r>
                        <a:rPr lang="de-DE" sz="2100" dirty="0"/>
                        <a:t>Prozess: wiederholbar, Korrektur</a:t>
                      </a:r>
                      <a:r>
                        <a:rPr lang="de-DE" sz="2100" baseline="0" dirty="0"/>
                        <a:t> möglich </a:t>
                      </a:r>
                      <a:endParaRPr lang="de-DE" sz="2100" dirty="0"/>
                    </a:p>
                  </a:txBody>
                  <a:tcPr/>
                </a:tc>
                <a:extLst>
                  <a:ext uri="{0D108BD9-81ED-4DB2-BD59-A6C34878D82A}">
                    <a16:rowId xmlns:a16="http://schemas.microsoft.com/office/drawing/2014/main" xmlns="" val="10003"/>
                  </a:ext>
                </a:extLst>
              </a:tr>
              <a:tr h="4885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100" dirty="0"/>
                        <a:t>Produkt: linear und irreversibel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100" baseline="0" dirty="0"/>
                        <a:t>Produkt: statisch und bleibend</a:t>
                      </a:r>
                      <a:endParaRPr lang="de-DE" sz="2100" dirty="0"/>
                    </a:p>
                  </a:txBody>
                  <a:tcPr/>
                </a:tc>
                <a:extLst>
                  <a:ext uri="{0D108BD9-81ED-4DB2-BD59-A6C34878D82A}">
                    <a16:rowId xmlns:a16="http://schemas.microsoft.com/office/drawing/2014/main" xmlns="" val="10004"/>
                  </a:ext>
                </a:extLst>
              </a:tr>
              <a:tr h="1758261">
                <a:tc>
                  <a: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2100" dirty="0"/>
                        <a:t>vorrangig Parataxen</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2100" dirty="0"/>
                        <a:t>hohe lexikalische Redundanz</a:t>
                      </a:r>
                    </a:p>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2100" dirty="0"/>
                        <a:t>unvollständige Sätze, Versprecher,</a:t>
                      </a:r>
                      <a:r>
                        <a:rPr lang="de-DE" sz="2100" baseline="0" dirty="0"/>
                        <a:t> Fehlstarts, Wiederholungen, Auslassungen etc.</a:t>
                      </a:r>
                      <a:endParaRPr lang="de-DE" sz="2100" dirty="0"/>
                    </a:p>
                  </a:txBody>
                  <a:tcPr/>
                </a:tc>
                <a:tc>
                  <a: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Char char="•"/>
                        <a:tabLst/>
                        <a:defRPr/>
                      </a:pPr>
                      <a:r>
                        <a:rPr lang="de-DE" sz="2100" baseline="0" dirty="0"/>
                        <a:t>vorrangig Hypotaxen</a:t>
                      </a:r>
                      <a:endParaRPr lang="de-DE" sz="2100" dirty="0"/>
                    </a:p>
                    <a:p>
                      <a:pPr marL="180000" indent="-180000">
                        <a:buFont typeface="Arial" pitchFamily="34" charset="0"/>
                        <a:buChar char="•"/>
                      </a:pPr>
                      <a:r>
                        <a:rPr lang="de-DE" sz="2100" dirty="0"/>
                        <a:t>hohe lexikalische Variation</a:t>
                      </a:r>
                    </a:p>
                    <a:p>
                      <a:pPr marL="180000" indent="-180000">
                        <a:buFont typeface="Arial" pitchFamily="34" charset="0"/>
                        <a:buChar char="•"/>
                      </a:pPr>
                      <a:r>
                        <a:rPr lang="de-DE" sz="2100" dirty="0"/>
                        <a:t>vollständige und grammatisch korrekte Sätze + Satzgefüge</a:t>
                      </a:r>
                    </a:p>
                  </a:txBody>
                  <a:tcPr/>
                </a:tc>
                <a:extLst>
                  <a:ext uri="{0D108BD9-81ED-4DB2-BD59-A6C34878D82A}">
                    <a16:rowId xmlns:a16="http://schemas.microsoft.com/office/drawing/2014/main" xmlns="" val="10005"/>
                  </a:ext>
                </a:extLst>
              </a:tr>
              <a:tr h="405359">
                <a:tc>
                  <a:txBody>
                    <a:bodyPr/>
                    <a:lstStyle/>
                    <a:p>
                      <a:pPr marL="180000" marR="0" indent="-180000" algn="l" defTabSz="914400" rtl="0" eaLnBrk="1" fontAlgn="auto" latinLnBrk="0" hangingPunct="1">
                        <a:lnSpc>
                          <a:spcPct val="100000"/>
                        </a:lnSpc>
                        <a:spcBef>
                          <a:spcPts val="0"/>
                        </a:spcBef>
                        <a:spcAft>
                          <a:spcPts val="0"/>
                        </a:spcAft>
                        <a:buClrTx/>
                        <a:buSzTx/>
                        <a:buFont typeface="Arial" pitchFamily="34" charset="0"/>
                        <a:buNone/>
                        <a:tabLst/>
                        <a:defRPr/>
                      </a:pPr>
                      <a:r>
                        <a:rPr lang="de-DE" sz="2100" dirty="0"/>
                        <a:t>Phonetik / Phonologie</a:t>
                      </a:r>
                    </a:p>
                  </a:txBody>
                  <a:tcPr/>
                </a:tc>
                <a:tc>
                  <a:txBody>
                    <a:bodyPr/>
                    <a:lstStyle/>
                    <a:p>
                      <a:pPr marL="180000" indent="-180000">
                        <a:buFont typeface="Arial" pitchFamily="34" charset="0"/>
                        <a:buNone/>
                      </a:pPr>
                      <a:r>
                        <a:rPr lang="de-DE" sz="2100" dirty="0"/>
                        <a:t>Orthographie / Phonologie</a:t>
                      </a:r>
                    </a:p>
                  </a:txBody>
                  <a:tcPr/>
                </a:tc>
                <a:extLst>
                  <a:ext uri="{0D108BD9-81ED-4DB2-BD59-A6C34878D82A}">
                    <a16:rowId xmlns:a16="http://schemas.microsoft.com/office/drawing/2014/main" xmlns="" val="10006"/>
                  </a:ext>
                </a:extLst>
              </a:tr>
              <a:tr h="405359">
                <a:tc>
                  <a:txBody>
                    <a:bodyPr/>
                    <a:lstStyle/>
                    <a:p>
                      <a:r>
                        <a:rPr lang="de-DE" sz="2100" dirty="0"/>
                        <a:t>nonverbale Elemente</a:t>
                      </a:r>
                    </a:p>
                  </a:txBody>
                  <a:tcPr/>
                </a:tc>
                <a:tc>
                  <a:txBody>
                    <a:bodyPr/>
                    <a:lstStyle/>
                    <a:p>
                      <a:r>
                        <a:rPr lang="de-DE" sz="2100" dirty="0"/>
                        <a:t>Zeichensetzung</a:t>
                      </a:r>
                    </a:p>
                  </a:txBody>
                  <a:tcPr/>
                </a:tc>
                <a:extLst>
                  <a:ext uri="{0D108BD9-81ED-4DB2-BD59-A6C34878D82A}">
                    <a16:rowId xmlns:a16="http://schemas.microsoft.com/office/drawing/2014/main" xmlns="" val="10007"/>
                  </a:ext>
                </a:extLst>
              </a:tr>
              <a:tr h="492803">
                <a:tc>
                  <a:txBody>
                    <a:bodyPr/>
                    <a:lstStyle/>
                    <a:p>
                      <a:r>
                        <a:rPr lang="de-DE" sz="2100" dirty="0"/>
                        <a:t>Akzeptabilität</a:t>
                      </a:r>
                    </a:p>
                  </a:txBody>
                  <a:tcPr/>
                </a:tc>
                <a:tc>
                  <a:txBody>
                    <a:bodyPr/>
                    <a:lstStyle/>
                    <a:p>
                      <a:r>
                        <a:rPr lang="de-DE" sz="2100" dirty="0"/>
                        <a:t>Grammatikalität</a:t>
                      </a:r>
                    </a:p>
                  </a:txBody>
                  <a:tcPr/>
                </a:tc>
                <a:extLst>
                  <a:ext uri="{0D108BD9-81ED-4DB2-BD59-A6C34878D82A}">
                    <a16:rowId xmlns:a16="http://schemas.microsoft.com/office/drawing/2014/main" xmlns="" val="10008"/>
                  </a:ext>
                </a:extLst>
              </a:tr>
            </a:tbl>
          </a:graphicData>
        </a:graphic>
      </p:graphicFrame>
      <p:sp>
        <p:nvSpPr>
          <p:cNvPr id="4" name="Foliennummernplatzhalter 3"/>
          <p:cNvSpPr>
            <a:spLocks noGrp="1"/>
          </p:cNvSpPr>
          <p:nvPr>
            <p:ph type="sldNum" sz="quarter" idx="12"/>
          </p:nvPr>
        </p:nvSpPr>
        <p:spPr/>
        <p:txBody>
          <a:bodyPr/>
          <a:lstStyle/>
          <a:p>
            <a:fld id="{396389DD-D669-4840-A539-74B742FE9D0E}" type="slidenum">
              <a:rPr lang="de-DE" smtClean="0"/>
              <a:pPr/>
              <a:t>19</a:t>
            </a:fld>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26163" y="624110"/>
            <a:ext cx="9778449" cy="1280890"/>
          </a:xfrm>
          <a:solidFill>
            <a:schemeClr val="accent4">
              <a:lumMod val="20000"/>
              <a:lumOff val="80000"/>
            </a:schemeClr>
          </a:solidFill>
        </p:spPr>
        <p:txBody>
          <a:bodyPr/>
          <a:lstStyle/>
          <a:p>
            <a:r>
              <a:rPr lang="de-DE" dirty="0"/>
              <a:t>Grundlegendes</a:t>
            </a:r>
          </a:p>
        </p:txBody>
      </p:sp>
      <p:sp>
        <p:nvSpPr>
          <p:cNvPr id="3" name="Inhaltsplatzhalter 2"/>
          <p:cNvSpPr>
            <a:spLocks noGrp="1"/>
          </p:cNvSpPr>
          <p:nvPr>
            <p:ph idx="1"/>
          </p:nvPr>
        </p:nvSpPr>
        <p:spPr>
          <a:xfrm>
            <a:off x="1959429" y="2133600"/>
            <a:ext cx="9545183" cy="3777622"/>
          </a:xfrm>
        </p:spPr>
        <p:txBody>
          <a:bodyPr>
            <a:normAutofit/>
          </a:bodyPr>
          <a:lstStyle/>
          <a:p>
            <a:r>
              <a:rPr lang="de-DE" sz="3000" dirty="0"/>
              <a:t>Fachliches, berufliches und sprachliches Lernen sind nicht voneinander zu trennen.</a:t>
            </a:r>
          </a:p>
          <a:p>
            <a:r>
              <a:rPr lang="de-DE" sz="3000" dirty="0"/>
              <a:t>Fachkompetenz drückt sich (auch) in Sprachkompetenz aus.</a:t>
            </a:r>
          </a:p>
          <a:p>
            <a:r>
              <a:rPr lang="de-DE" sz="3000" dirty="0"/>
              <a:t>Mündliche Sprachkompetenz </a:t>
            </a:r>
            <a:r>
              <a:rPr lang="de-DE" sz="3000" dirty="0">
                <a:sym typeface="Wingdings" pitchFamily="2" charset="2"/>
              </a:rPr>
              <a:t> Schriftsprach-kompetenz</a:t>
            </a:r>
          </a:p>
          <a:p>
            <a:r>
              <a:rPr lang="de-DE" sz="3000" dirty="0">
                <a:sym typeface="Wingdings" pitchFamily="2" charset="2"/>
              </a:rPr>
              <a:t>Situationsgebundenheit der Sprachebene</a:t>
            </a:r>
            <a:endParaRPr lang="de-DE" sz="3000" dirty="0"/>
          </a:p>
        </p:txBody>
      </p:sp>
      <p:sp>
        <p:nvSpPr>
          <p:cNvPr id="4" name="Foliennummernplatzhalter 3"/>
          <p:cNvSpPr>
            <a:spLocks noGrp="1"/>
          </p:cNvSpPr>
          <p:nvPr>
            <p:ph type="sldNum" sz="quarter" idx="12"/>
          </p:nvPr>
        </p:nvSpPr>
        <p:spPr/>
        <p:txBody>
          <a:bodyPr/>
          <a:lstStyle/>
          <a:p>
            <a:fld id="{3A31CFB0-EA2B-4631-B076-4BA75E75DB7B}" type="slidenum">
              <a:rPr lang="de-DE" smtClean="0"/>
              <a:pPr/>
              <a:t>2</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6523" y="624110"/>
            <a:ext cx="9848090" cy="780620"/>
          </a:xfrm>
          <a:solidFill>
            <a:schemeClr val="accent4">
              <a:lumMod val="40000"/>
              <a:lumOff val="60000"/>
            </a:schemeClr>
          </a:solidFill>
        </p:spPr>
        <p:txBody>
          <a:bodyPr>
            <a:normAutofit/>
          </a:bodyPr>
          <a:lstStyle/>
          <a:p>
            <a:r>
              <a:rPr lang="de-DE" dirty="0"/>
              <a:t>Operatoren als sprachlicher Handlungen</a:t>
            </a:r>
          </a:p>
        </p:txBody>
      </p:sp>
      <p:sp>
        <p:nvSpPr>
          <p:cNvPr id="3" name="Inhaltsplatzhalter 2"/>
          <p:cNvSpPr>
            <a:spLocks noGrp="1"/>
          </p:cNvSpPr>
          <p:nvPr>
            <p:ph idx="1"/>
          </p:nvPr>
        </p:nvSpPr>
        <p:spPr>
          <a:xfrm>
            <a:off x="1749287" y="1404730"/>
            <a:ext cx="9755325" cy="5206267"/>
          </a:xfrm>
        </p:spPr>
        <p:txBody>
          <a:bodyPr>
            <a:normAutofit/>
          </a:bodyPr>
          <a:lstStyle/>
          <a:p>
            <a:pPr marL="0" indent="0">
              <a:buNone/>
            </a:pPr>
            <a:endParaRPr lang="de-DE" sz="2500" dirty="0"/>
          </a:p>
          <a:p>
            <a:pPr marL="0" indent="0">
              <a:buNone/>
            </a:pPr>
            <a:r>
              <a:rPr lang="de-DE" sz="2500" dirty="0"/>
              <a:t>Ausgehend von den beruflichen Gegebenheiten entstehen unterschiedliche Anforderungen:</a:t>
            </a:r>
          </a:p>
          <a:p>
            <a:pPr marL="0" indent="0">
              <a:buNone/>
            </a:pPr>
            <a:endParaRPr lang="de-DE" sz="2500" dirty="0"/>
          </a:p>
          <a:p>
            <a:pPr marL="0" indent="0">
              <a:buNone/>
            </a:pPr>
            <a:endParaRPr lang="de-DE" sz="2500" dirty="0"/>
          </a:p>
        </p:txBody>
      </p:sp>
      <p:graphicFrame>
        <p:nvGraphicFramePr>
          <p:cNvPr id="4" name="Tabelle 3"/>
          <p:cNvGraphicFramePr>
            <a:graphicFrameLocks noGrp="1"/>
          </p:cNvGraphicFramePr>
          <p:nvPr>
            <p:extLst>
              <p:ext uri="{D42A27DB-BD31-4B8C-83A1-F6EECF244321}">
                <p14:modId xmlns:p14="http://schemas.microsoft.com/office/powerpoint/2010/main" val="3848178665"/>
              </p:ext>
            </p:extLst>
          </p:nvPr>
        </p:nvGraphicFramePr>
        <p:xfrm>
          <a:off x="1749286" y="2780930"/>
          <a:ext cx="9848091" cy="3605011"/>
        </p:xfrm>
        <a:graphic>
          <a:graphicData uri="http://schemas.openxmlformats.org/drawingml/2006/table">
            <a:tbl>
              <a:tblPr firstRow="1" bandRow="1">
                <a:tableStyleId>{5C22544A-7EE6-4342-B048-85BDC9FD1C3A}</a:tableStyleId>
              </a:tblPr>
              <a:tblGrid>
                <a:gridCol w="2809462">
                  <a:extLst>
                    <a:ext uri="{9D8B030D-6E8A-4147-A177-3AD203B41FA5}">
                      <a16:colId xmlns:a16="http://schemas.microsoft.com/office/drawing/2014/main" xmlns="" val="20000"/>
                    </a:ext>
                  </a:extLst>
                </a:gridCol>
                <a:gridCol w="3193774">
                  <a:extLst>
                    <a:ext uri="{9D8B030D-6E8A-4147-A177-3AD203B41FA5}">
                      <a16:colId xmlns:a16="http://schemas.microsoft.com/office/drawing/2014/main" xmlns="" val="20001"/>
                    </a:ext>
                  </a:extLst>
                </a:gridCol>
                <a:gridCol w="3844855">
                  <a:extLst>
                    <a:ext uri="{9D8B030D-6E8A-4147-A177-3AD203B41FA5}">
                      <a16:colId xmlns:a16="http://schemas.microsoft.com/office/drawing/2014/main" xmlns="" val="20002"/>
                    </a:ext>
                  </a:extLst>
                </a:gridCol>
              </a:tblGrid>
              <a:tr h="484514">
                <a:tc gridSpan="3">
                  <a:txBody>
                    <a:bodyPr/>
                    <a:lstStyle/>
                    <a:p>
                      <a:pPr algn="ctr"/>
                      <a:r>
                        <a:rPr lang="de-DE" sz="2500" dirty="0"/>
                        <a:t>vorrangig deskriptiv</a:t>
                      </a:r>
                      <a:r>
                        <a:rPr lang="de-DE" sz="2500" baseline="0" dirty="0"/>
                        <a:t> </a:t>
                      </a:r>
                      <a:r>
                        <a:rPr lang="de-DE" sz="2500" baseline="0" dirty="0">
                          <a:sym typeface="Wingdings" pitchFamily="2" charset="2"/>
                        </a:rPr>
                        <a:t> vorrangig analytisch</a:t>
                      </a:r>
                      <a:endParaRPr lang="de-DE" sz="2500"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xmlns="" val="10000"/>
                  </a:ext>
                </a:extLst>
              </a:tr>
              <a:tr h="1909858">
                <a:tc>
                  <a:txBody>
                    <a:bodyPr/>
                    <a:lstStyle/>
                    <a:p>
                      <a:pPr algn="ctr">
                        <a:lnSpc>
                          <a:spcPct val="150000"/>
                        </a:lnSpc>
                      </a:pPr>
                      <a:r>
                        <a:rPr lang="de-DE" sz="3000" i="0" dirty="0">
                          <a:solidFill>
                            <a:schemeClr val="tx1"/>
                          </a:solidFill>
                        </a:rPr>
                        <a:t>(be)nennen, </a:t>
                      </a:r>
                    </a:p>
                    <a:p>
                      <a:pPr algn="ctr">
                        <a:lnSpc>
                          <a:spcPct val="150000"/>
                        </a:lnSpc>
                      </a:pPr>
                      <a:r>
                        <a:rPr lang="de-DE" sz="3000" i="0" dirty="0">
                          <a:solidFill>
                            <a:schemeClr val="tx1"/>
                          </a:solidFill>
                        </a:rPr>
                        <a:t>aufzählen, </a:t>
                      </a:r>
                    </a:p>
                    <a:p>
                      <a:pPr algn="ctr">
                        <a:lnSpc>
                          <a:spcPct val="150000"/>
                        </a:lnSpc>
                      </a:pPr>
                      <a:r>
                        <a:rPr lang="de-DE" sz="3000" i="0" dirty="0">
                          <a:solidFill>
                            <a:schemeClr val="tx1"/>
                          </a:solidFill>
                        </a:rPr>
                        <a:t>darstellen</a:t>
                      </a:r>
                    </a:p>
                  </a:txBody>
                  <a:tcPr/>
                </a:tc>
                <a:tc>
                  <a:txBody>
                    <a:bodyPr/>
                    <a:lstStyle/>
                    <a:p>
                      <a:pPr algn="ctr">
                        <a:lnSpc>
                          <a:spcPct val="150000"/>
                        </a:lnSpc>
                      </a:pPr>
                      <a:r>
                        <a:rPr lang="de-DE" sz="3000" i="0" dirty="0">
                          <a:solidFill>
                            <a:schemeClr val="tx1"/>
                          </a:solidFill>
                        </a:rPr>
                        <a:t>erklären, </a:t>
                      </a:r>
                    </a:p>
                    <a:p>
                      <a:pPr algn="ctr">
                        <a:lnSpc>
                          <a:spcPct val="150000"/>
                        </a:lnSpc>
                      </a:pPr>
                      <a:r>
                        <a:rPr lang="de-DE" sz="3000" i="0" dirty="0">
                          <a:solidFill>
                            <a:schemeClr val="tx1"/>
                          </a:solidFill>
                        </a:rPr>
                        <a:t>beschreiben, </a:t>
                      </a:r>
                    </a:p>
                    <a:p>
                      <a:pPr algn="ctr">
                        <a:lnSpc>
                          <a:spcPct val="150000"/>
                        </a:lnSpc>
                      </a:pPr>
                      <a:r>
                        <a:rPr lang="de-DE" sz="3000" i="0" dirty="0">
                          <a:solidFill>
                            <a:schemeClr val="tx1"/>
                          </a:solidFill>
                        </a:rPr>
                        <a:t>erläutern </a:t>
                      </a:r>
                    </a:p>
                  </a:txBody>
                  <a:tcPr/>
                </a:tc>
                <a:tc>
                  <a:txBody>
                    <a:bodyPr/>
                    <a:lstStyle/>
                    <a:p>
                      <a:pPr marL="0" indent="0" algn="ctr">
                        <a:lnSpc>
                          <a:spcPct val="150000"/>
                        </a:lnSpc>
                        <a:spcBef>
                          <a:spcPts val="0"/>
                        </a:spcBef>
                        <a:buFont typeface="Wingdings" panose="05000000000000000000" pitchFamily="2" charset="2"/>
                        <a:buNone/>
                        <a:defRPr/>
                      </a:pPr>
                      <a:r>
                        <a:rPr lang="de-DE" sz="3000" i="0" dirty="0">
                          <a:solidFill>
                            <a:schemeClr val="tx1"/>
                          </a:solidFill>
                        </a:rPr>
                        <a:t>diskutieren/erörtern beurteilen/</a:t>
                      </a:r>
                    </a:p>
                    <a:p>
                      <a:pPr marL="0" indent="0" algn="ctr">
                        <a:lnSpc>
                          <a:spcPct val="150000"/>
                        </a:lnSpc>
                        <a:spcBef>
                          <a:spcPts val="0"/>
                        </a:spcBef>
                        <a:buFont typeface="Wingdings" panose="05000000000000000000" pitchFamily="2" charset="2"/>
                        <a:buNone/>
                        <a:defRPr/>
                      </a:pPr>
                      <a:r>
                        <a:rPr lang="de-DE" sz="3000" i="0" dirty="0">
                          <a:solidFill>
                            <a:schemeClr val="tx1"/>
                          </a:solidFill>
                        </a:rPr>
                        <a:t>bewerten</a:t>
                      </a:r>
                    </a:p>
                  </a:txBody>
                  <a:tcPr/>
                </a:tc>
                <a:extLst>
                  <a:ext uri="{0D108BD9-81ED-4DB2-BD59-A6C34878D82A}">
                    <a16:rowId xmlns:a16="http://schemas.microsoft.com/office/drawing/2014/main" xmlns="" val="10001"/>
                  </a:ext>
                </a:extLst>
              </a:tr>
              <a:tr h="1058588">
                <a:tc gridSpan="3">
                  <a:txBody>
                    <a:bodyPr/>
                    <a:lstStyle/>
                    <a:p>
                      <a:pPr algn="ctr">
                        <a:lnSpc>
                          <a:spcPct val="100000"/>
                        </a:lnSpc>
                      </a:pPr>
                      <a:r>
                        <a:rPr lang="de-DE" sz="3000" b="1" i="0" dirty="0">
                          <a:solidFill>
                            <a:schemeClr val="tx1"/>
                          </a:solidFill>
                        </a:rPr>
                        <a:t>Unterschiedliche kognitive</a:t>
                      </a:r>
                      <a:r>
                        <a:rPr lang="de-DE" sz="3000" b="1" i="0" baseline="0" dirty="0">
                          <a:solidFill>
                            <a:schemeClr val="tx1"/>
                          </a:solidFill>
                        </a:rPr>
                        <a:t> und sprachliche Anforderungen </a:t>
                      </a:r>
                      <a:endParaRPr lang="de-DE" sz="3000" b="1" i="0" dirty="0">
                        <a:solidFill>
                          <a:schemeClr val="tx1"/>
                        </a:solidFill>
                      </a:endParaRPr>
                    </a:p>
                  </a:txBody>
                  <a:tcPr/>
                </a:tc>
                <a:tc hMerge="1">
                  <a:txBody>
                    <a:bodyPr/>
                    <a:lstStyle/>
                    <a:p>
                      <a:pPr algn="ctr">
                        <a:lnSpc>
                          <a:spcPct val="200000"/>
                        </a:lnSpc>
                      </a:pPr>
                      <a:endParaRPr lang="de-DE" sz="2000" i="0" dirty="0">
                        <a:solidFill>
                          <a:schemeClr val="tx1"/>
                        </a:solidFill>
                      </a:endParaRPr>
                    </a:p>
                  </a:txBody>
                  <a:tcPr/>
                </a:tc>
                <a:tc hMerge="1">
                  <a:txBody>
                    <a:bodyPr/>
                    <a:lstStyle/>
                    <a:p>
                      <a:pPr marL="0" indent="0" algn="ctr">
                        <a:lnSpc>
                          <a:spcPct val="200000"/>
                        </a:lnSpc>
                        <a:spcBef>
                          <a:spcPts val="0"/>
                        </a:spcBef>
                        <a:buFont typeface="Wingdings" panose="05000000000000000000" pitchFamily="2" charset="2"/>
                        <a:buNone/>
                        <a:defRPr/>
                      </a:pPr>
                      <a:endParaRPr lang="de-DE" sz="2000" i="0" dirty="0">
                        <a:solidFill>
                          <a:schemeClr val="tx1"/>
                        </a:solidFill>
                      </a:endParaRPr>
                    </a:p>
                  </a:txBody>
                  <a:tcPr/>
                </a:tc>
                <a:extLst>
                  <a:ext uri="{0D108BD9-81ED-4DB2-BD59-A6C34878D82A}">
                    <a16:rowId xmlns:a16="http://schemas.microsoft.com/office/drawing/2014/main" xmlns="" val="10002"/>
                  </a:ext>
                </a:extLst>
              </a:tr>
            </a:tbl>
          </a:graphicData>
        </a:graphic>
      </p:graphicFrame>
      <p:sp>
        <p:nvSpPr>
          <p:cNvPr id="5" name="Foliennummernplatzhalter 4">
            <a:extLst>
              <a:ext uri="{FF2B5EF4-FFF2-40B4-BE49-F238E27FC236}">
                <a16:creationId xmlns:a16="http://schemas.microsoft.com/office/drawing/2014/main" xmlns="" id="{137F5C5B-2560-48CD-92C3-8F5345AD5616}"/>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1426170"/>
          </a:xfrm>
          <a:solidFill>
            <a:schemeClr val="accent4">
              <a:lumMod val="20000"/>
              <a:lumOff val="80000"/>
            </a:schemeClr>
          </a:solidFill>
        </p:spPr>
        <p:txBody>
          <a:bodyPr>
            <a:normAutofit/>
          </a:bodyPr>
          <a:lstStyle/>
          <a:p>
            <a:r>
              <a:rPr lang="de-DE" dirty="0"/>
              <a:t>Tipps für einen sprachsensiblen Unterricht</a:t>
            </a:r>
            <a:br>
              <a:rPr lang="de-DE" dirty="0"/>
            </a:br>
            <a:r>
              <a:rPr lang="de-DE" sz="1500" dirty="0"/>
              <a:t>Österreichisches Sprachenkompetenz-Zentrum (</a:t>
            </a:r>
            <a:r>
              <a:rPr lang="de-DE" sz="1500" dirty="0">
                <a:hlinkClick r:id="rId2"/>
              </a:rPr>
              <a:t>www.oesz.at</a:t>
            </a:r>
            <a:r>
              <a:rPr lang="de-DE" sz="1500" dirty="0"/>
              <a:t>) </a:t>
            </a:r>
            <a:endParaRPr lang="de-DE" dirty="0"/>
          </a:p>
        </p:txBody>
      </p:sp>
      <p:sp>
        <p:nvSpPr>
          <p:cNvPr id="3" name="Inhaltsplatzhalter 2"/>
          <p:cNvSpPr>
            <a:spLocks noGrp="1"/>
          </p:cNvSpPr>
          <p:nvPr>
            <p:ph idx="1"/>
          </p:nvPr>
        </p:nvSpPr>
        <p:spPr>
          <a:xfrm>
            <a:off x="1981200" y="1916832"/>
            <a:ext cx="8229600" cy="4666530"/>
          </a:xfrm>
        </p:spPr>
        <p:txBody>
          <a:bodyPr>
            <a:normAutofit fontScale="62500" lnSpcReduction="20000"/>
          </a:bodyPr>
          <a:lstStyle/>
          <a:p>
            <a:pPr marL="514350" indent="-514350">
              <a:buFont typeface="+mj-lt"/>
              <a:buAutoNum type="arabicPeriod"/>
            </a:pPr>
            <a:r>
              <a:rPr lang="de-DE" sz="3400" dirty="0"/>
              <a:t>Schaffen Sie ein positives und angstfreies Lernklima, in dem die Notwendigkeit des sprachlichen Lernens klar wird</a:t>
            </a:r>
          </a:p>
          <a:p>
            <a:pPr lvl="1">
              <a:buFont typeface="Wingdings" pitchFamily="2" charset="2"/>
              <a:buChar char="Ø"/>
            </a:pPr>
            <a:r>
              <a:rPr lang="de-DE" sz="2900" dirty="0"/>
              <a:t>Statt permanenter Korrektur sprachlicher Fehler („Nein, das ist nicht richtig; du musst das so formulieren…“) Mut machen, indem ich als Lehrperson die richtige Version wiederhole („Aha, du meinst also, … reagiert mit … zu …, gut, dann schreiben wir das doch so auf…“)</a:t>
            </a:r>
          </a:p>
          <a:p>
            <a:pPr lvl="1">
              <a:buFont typeface="Wingdings" pitchFamily="2" charset="2"/>
              <a:buChar char="Ø"/>
            </a:pPr>
            <a:r>
              <a:rPr lang="de-DE" sz="2900" dirty="0"/>
              <a:t>Wichtig: Gemeinsames Aushandeln</a:t>
            </a:r>
          </a:p>
          <a:p>
            <a:pPr marL="514350" indent="-514350">
              <a:buFont typeface="+mj-lt"/>
              <a:buAutoNum type="arabicPeriod"/>
            </a:pPr>
            <a:r>
              <a:rPr lang="de-DE" sz="3400" dirty="0"/>
              <a:t>Orientieren Sie Ihre Sprache am Verstehen der Schüler*innen.</a:t>
            </a:r>
          </a:p>
          <a:p>
            <a:pPr marL="514350" indent="-514350">
              <a:buFont typeface="+mj-lt"/>
              <a:buAutoNum type="arabicPeriod"/>
            </a:pPr>
            <a:r>
              <a:rPr lang="de-DE" sz="3400" dirty="0"/>
              <a:t>Variieren Sie Sozialformen, damit sich der Sprechanteil der Schülerinnen und Schüler erhöht: Gruppen-, Partner-, Projektarbeit.</a:t>
            </a:r>
          </a:p>
          <a:p>
            <a:pPr marL="514350" indent="-514350">
              <a:buFont typeface="+mj-lt"/>
              <a:buAutoNum type="arabicPeriod"/>
            </a:pPr>
            <a:r>
              <a:rPr lang="de-DE" sz="3400" dirty="0"/>
              <a:t>Verwenden Sie unterschiedliche Darstellungsformen. Neben der sprachlichen auch Bilder (z.B. Fotoserie eines Versuchs), Grafiken, Symbole, Gegenstände…</a:t>
            </a:r>
          </a:p>
          <a:p>
            <a:pPr marL="514350" indent="-514350">
              <a:buFont typeface="+mj-lt"/>
              <a:buAutoNum type="arabicPeriod"/>
            </a:pPr>
            <a:endParaRPr lang="de-DE" dirty="0"/>
          </a:p>
        </p:txBody>
      </p:sp>
      <p:sp>
        <p:nvSpPr>
          <p:cNvPr id="4" name="Foliennummernplatzhalter 3"/>
          <p:cNvSpPr>
            <a:spLocks noGrp="1"/>
          </p:cNvSpPr>
          <p:nvPr>
            <p:ph type="sldNum" sz="quarter" idx="12"/>
          </p:nvPr>
        </p:nvSpPr>
        <p:spPr/>
        <p:txBody>
          <a:bodyPr/>
          <a:lstStyle/>
          <a:p>
            <a:fld id="{3A31CFB0-EA2B-4631-B076-4BA75E75DB7B}" type="slidenum">
              <a:rPr lang="de-DE" smtClean="0"/>
              <a:pPr/>
              <a:t>21</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a:xfrm>
            <a:off x="1981200" y="1342768"/>
            <a:ext cx="8229600" cy="5182576"/>
          </a:xfrm>
        </p:spPr>
        <p:txBody>
          <a:bodyPr>
            <a:normAutofit fontScale="92500"/>
          </a:bodyPr>
          <a:lstStyle/>
          <a:p>
            <a:pPr marL="514350" indent="-514350">
              <a:buFont typeface="+mj-lt"/>
              <a:buAutoNum type="arabicPeriod" startAt="6"/>
            </a:pPr>
            <a:r>
              <a:rPr lang="de-DE" sz="2500" dirty="0"/>
              <a:t>Formulieren Sie kurze, klare, eindeutige Aufgaben. </a:t>
            </a:r>
          </a:p>
          <a:p>
            <a:pPr marL="514350" indent="-514350">
              <a:buFont typeface="+mj-lt"/>
              <a:buAutoNum type="arabicPeriod" startAt="7"/>
            </a:pPr>
            <a:r>
              <a:rPr lang="de-DE" sz="2500" dirty="0"/>
              <a:t>Stellen Sie so viele Sprachhilfen zur Verfügung, wie für die erfolgreiche Bewältigung einer Aufgabe notwendig sind (Wortlisten, Worterklärungen, Modellsätze…) </a:t>
            </a:r>
          </a:p>
          <a:p>
            <a:pPr marL="514350" indent="-514350">
              <a:buFont typeface="+mj-lt"/>
              <a:buAutoNum type="arabicPeriod" startAt="8"/>
            </a:pPr>
            <a:r>
              <a:rPr lang="de-DE" sz="2500" dirty="0"/>
              <a:t>Verwenden Sie sprachsensible Unterrichts-materialien und bauen sie vorhandene dazu aus.</a:t>
            </a:r>
          </a:p>
          <a:p>
            <a:pPr marL="514350" indent="-514350">
              <a:buFont typeface="+mj-lt"/>
              <a:buAutoNum type="arabicPeriod" startAt="9"/>
            </a:pPr>
            <a:r>
              <a:rPr lang="de-DE" sz="2500" dirty="0"/>
              <a:t>Nutzen Sie die Mehrsprachigkeit der Schüler*innen.</a:t>
            </a:r>
          </a:p>
          <a:p>
            <a:pPr marL="514350" indent="-514350">
              <a:buFont typeface="+mj-lt"/>
              <a:buAutoNum type="arabicPeriod" startAt="9"/>
            </a:pPr>
            <a:r>
              <a:rPr lang="de-DE" sz="2500" dirty="0"/>
              <a:t>Seien Sie Sprachvorbild.</a:t>
            </a:r>
          </a:p>
          <a:p>
            <a:pPr marL="514350" indent="-514350">
              <a:buFont typeface="+mj-lt"/>
              <a:buAutoNum type="arabicPeriod" startAt="11"/>
            </a:pPr>
            <a:r>
              <a:rPr lang="de-DE" sz="2500" dirty="0"/>
              <a:t>Haben Sie Geduld. </a:t>
            </a:r>
          </a:p>
          <a:p>
            <a:pPr marL="0" indent="-514350">
              <a:buFont typeface="+mj-lt"/>
              <a:buAutoNum type="arabicPeriod" startAt="11"/>
            </a:pPr>
            <a:r>
              <a:rPr lang="de-DE" sz="2500" dirty="0"/>
              <a:t>Tauschen Sie sich mit Kolleg/innen aus. </a:t>
            </a:r>
          </a:p>
          <a:p>
            <a:pPr marL="514350" indent="-514350">
              <a:buFont typeface="+mj-lt"/>
              <a:buAutoNum type="arabicPeriod" startAt="8"/>
            </a:pPr>
            <a:endParaRPr lang="de-DE" dirty="0"/>
          </a:p>
          <a:p>
            <a:pPr marL="914400" lvl="1" indent="-514350">
              <a:buFont typeface="Wingdings" pitchFamily="2" charset="2"/>
              <a:buChar char="Ø"/>
            </a:pPr>
            <a:endParaRPr lang="de-DE" dirty="0"/>
          </a:p>
          <a:p>
            <a:pPr marL="514350" indent="-514350">
              <a:buFont typeface="+mj-lt"/>
              <a:buAutoNum type="arabicPeriod" startAt="8"/>
            </a:pPr>
            <a:endParaRPr lang="de-DE" dirty="0"/>
          </a:p>
          <a:p>
            <a:pPr marL="514350" indent="-514350">
              <a:buNone/>
            </a:pPr>
            <a:endParaRPr lang="de-DE" dirty="0"/>
          </a:p>
        </p:txBody>
      </p:sp>
      <p:sp>
        <p:nvSpPr>
          <p:cNvPr id="4" name="Foliennummernplatzhalter 3"/>
          <p:cNvSpPr>
            <a:spLocks noGrp="1"/>
          </p:cNvSpPr>
          <p:nvPr>
            <p:ph type="sldNum" sz="quarter" idx="12"/>
          </p:nvPr>
        </p:nvSpPr>
        <p:spPr/>
        <p:txBody>
          <a:bodyPr/>
          <a:lstStyle/>
          <a:p>
            <a:fld id="{3A31CFB0-EA2B-4631-B076-4BA75E75DB7B}" type="slidenum">
              <a:rPr lang="de-DE" smtClean="0"/>
              <a:pPr/>
              <a:t>22</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274638"/>
            <a:ext cx="8229600" cy="878269"/>
          </a:xfrm>
          <a:solidFill>
            <a:schemeClr val="accent4">
              <a:lumMod val="20000"/>
              <a:lumOff val="80000"/>
            </a:schemeClr>
          </a:solidFill>
        </p:spPr>
        <p:txBody>
          <a:bodyPr>
            <a:normAutofit/>
          </a:bodyPr>
          <a:lstStyle/>
          <a:p>
            <a:r>
              <a:rPr lang="de-DE" dirty="0"/>
              <a:t>Berufliche Ausbildung</a:t>
            </a:r>
          </a:p>
        </p:txBody>
      </p:sp>
      <p:sp>
        <p:nvSpPr>
          <p:cNvPr id="3" name="Inhaltsplatzhalter 2"/>
          <p:cNvSpPr>
            <a:spLocks noGrp="1"/>
          </p:cNvSpPr>
          <p:nvPr>
            <p:ph idx="1"/>
          </p:nvPr>
        </p:nvSpPr>
        <p:spPr>
          <a:xfrm>
            <a:off x="1981200" y="1268627"/>
            <a:ext cx="9523412" cy="4642595"/>
          </a:xfrm>
        </p:spPr>
        <p:txBody>
          <a:bodyPr>
            <a:normAutofit fontScale="92500" lnSpcReduction="10000"/>
          </a:bodyPr>
          <a:lstStyle/>
          <a:p>
            <a:pPr marL="0" algn="ctr">
              <a:buNone/>
            </a:pPr>
            <a:r>
              <a:rPr lang="de-DE" sz="2800" dirty="0"/>
              <a:t>ist für ALLE Schüler*innen fachliches </a:t>
            </a:r>
            <a:r>
              <a:rPr lang="de-DE" sz="2800" b="1" dirty="0"/>
              <a:t>und</a:t>
            </a:r>
            <a:r>
              <a:rPr lang="de-DE" sz="2800" dirty="0"/>
              <a:t> sprachliches Lernen:</a:t>
            </a:r>
          </a:p>
          <a:p>
            <a:pPr>
              <a:buNone/>
            </a:pPr>
            <a:r>
              <a:rPr lang="de-DE" dirty="0"/>
              <a:t>	</a:t>
            </a:r>
          </a:p>
          <a:p>
            <a:pPr algn="ctr">
              <a:buNone/>
            </a:pPr>
            <a:r>
              <a:rPr lang="de-DE" sz="3000" dirty="0"/>
              <a:t>CLIL: </a:t>
            </a:r>
          </a:p>
          <a:p>
            <a:pPr algn="ctr">
              <a:buNone/>
            </a:pPr>
            <a:r>
              <a:rPr lang="de-DE" sz="3500" dirty="0"/>
              <a:t>Content + Language Integrated Learning</a:t>
            </a:r>
          </a:p>
          <a:p>
            <a:endParaRPr lang="de-DE" dirty="0"/>
          </a:p>
          <a:p>
            <a:endParaRPr lang="de-DE" dirty="0"/>
          </a:p>
          <a:p>
            <a:endParaRPr lang="de-DE" dirty="0"/>
          </a:p>
          <a:p>
            <a:endParaRPr lang="de-DE" dirty="0"/>
          </a:p>
          <a:p>
            <a:pPr algn="ctr"/>
            <a:r>
              <a:rPr lang="de-DE" sz="2800" dirty="0"/>
              <a:t>(*)CLIT: Content + Language Integrated Teaching (Sprachorientierung in allen Fächern)</a:t>
            </a:r>
          </a:p>
        </p:txBody>
      </p:sp>
      <p:sp>
        <p:nvSpPr>
          <p:cNvPr id="4" name="Pfeil nach unten 3"/>
          <p:cNvSpPr/>
          <p:nvPr/>
        </p:nvSpPr>
        <p:spPr>
          <a:xfrm>
            <a:off x="6382776" y="388014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p:cNvSpPr>
            <a:spLocks noGrp="1"/>
          </p:cNvSpPr>
          <p:nvPr>
            <p:ph type="sldNum" sz="quarter" idx="12"/>
          </p:nvPr>
        </p:nvSpPr>
        <p:spPr/>
        <p:txBody>
          <a:bodyPr/>
          <a:lstStyle/>
          <a:p>
            <a:fld id="{3A31CFB0-EA2B-4631-B076-4BA75E75DB7B}" type="slidenum">
              <a:rPr lang="de-DE" smtClean="0"/>
              <a:pPr/>
              <a:t>23</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43684DE-2221-42C3-9F48-BFA2ABFF577E}"/>
              </a:ext>
            </a:extLst>
          </p:cNvPr>
          <p:cNvSpPr>
            <a:spLocks noGrp="1"/>
          </p:cNvSpPr>
          <p:nvPr>
            <p:ph type="title"/>
          </p:nvPr>
        </p:nvSpPr>
        <p:spPr>
          <a:solidFill>
            <a:schemeClr val="accent1">
              <a:lumMod val="60000"/>
              <a:lumOff val="40000"/>
            </a:schemeClr>
          </a:solidFill>
        </p:spPr>
        <p:txBody>
          <a:bodyPr/>
          <a:lstStyle/>
          <a:p>
            <a:pPr algn="ctr"/>
            <a:r>
              <a:rPr lang="de-DE" dirty="0"/>
              <a:t>Erwachsenenbildung</a:t>
            </a:r>
          </a:p>
        </p:txBody>
      </p:sp>
      <p:sp>
        <p:nvSpPr>
          <p:cNvPr id="3" name="Inhaltsplatzhalter 2">
            <a:extLst>
              <a:ext uri="{FF2B5EF4-FFF2-40B4-BE49-F238E27FC236}">
                <a16:creationId xmlns:a16="http://schemas.microsoft.com/office/drawing/2014/main" xmlns="" id="{FF0A950B-C1E3-4D22-BCBD-F647737E078C}"/>
              </a:ext>
            </a:extLst>
          </p:cNvPr>
          <p:cNvSpPr>
            <a:spLocks noGrp="1"/>
          </p:cNvSpPr>
          <p:nvPr>
            <p:ph idx="1"/>
          </p:nvPr>
        </p:nvSpPr>
        <p:spPr>
          <a:xfrm>
            <a:off x="2589212" y="1707502"/>
            <a:ext cx="8915400" cy="4203720"/>
          </a:xfrm>
        </p:spPr>
        <p:txBody>
          <a:bodyPr/>
          <a:lstStyle/>
          <a:p>
            <a:endParaRPr lang="de-DE" dirty="0"/>
          </a:p>
          <a:p>
            <a:endParaRPr lang="de-DE" dirty="0"/>
          </a:p>
          <a:p>
            <a:endParaRPr lang="de-DE" dirty="0"/>
          </a:p>
          <a:p>
            <a:endParaRPr lang="de-DE" dirty="0"/>
          </a:p>
          <a:p>
            <a:r>
              <a:rPr lang="de-DE" sz="2500" dirty="0"/>
              <a:t>Es handelt sich um </a:t>
            </a:r>
            <a:r>
              <a:rPr lang="de-DE" sz="2500" b="1" dirty="0"/>
              <a:t>junge Erwachsene</a:t>
            </a:r>
            <a:r>
              <a:rPr lang="de-DE" sz="2500" dirty="0"/>
              <a:t>, die auch außerhalb des Schulkontextes agieren und sich beweisen (müssen).</a:t>
            </a:r>
          </a:p>
          <a:p>
            <a:endParaRPr lang="de-DE" dirty="0"/>
          </a:p>
        </p:txBody>
      </p:sp>
      <p:sp>
        <p:nvSpPr>
          <p:cNvPr id="5" name="Pfeil: gestreift nach rechts 4">
            <a:extLst>
              <a:ext uri="{FF2B5EF4-FFF2-40B4-BE49-F238E27FC236}">
                <a16:creationId xmlns:a16="http://schemas.microsoft.com/office/drawing/2014/main" xmlns="" id="{17CE7147-40A6-42DE-B8C3-3110A9E9D5B6}"/>
              </a:ext>
            </a:extLst>
          </p:cNvPr>
          <p:cNvSpPr/>
          <p:nvPr/>
        </p:nvSpPr>
        <p:spPr>
          <a:xfrm rot="15876778">
            <a:off x="5952930" y="1829717"/>
            <a:ext cx="2018522" cy="970384"/>
          </a:xfrm>
          <a:prstGeom prst="striped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Legende: mit Pfeil nach oben 5">
            <a:extLst>
              <a:ext uri="{FF2B5EF4-FFF2-40B4-BE49-F238E27FC236}">
                <a16:creationId xmlns:a16="http://schemas.microsoft.com/office/drawing/2014/main" xmlns="" id="{3416E58E-26A5-4082-94DD-4C3DBB599755}"/>
              </a:ext>
            </a:extLst>
          </p:cNvPr>
          <p:cNvSpPr/>
          <p:nvPr/>
        </p:nvSpPr>
        <p:spPr>
          <a:xfrm rot="21183292">
            <a:off x="5318449" y="4284317"/>
            <a:ext cx="4730621" cy="201745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Methodisch-didaktische Modelle, die auf Stärkung der Lernerautonomie ausgerichtet sind</a:t>
            </a:r>
          </a:p>
        </p:txBody>
      </p:sp>
      <p:sp>
        <p:nvSpPr>
          <p:cNvPr id="7" name="Foliennummernplatzhalter 6">
            <a:extLst>
              <a:ext uri="{FF2B5EF4-FFF2-40B4-BE49-F238E27FC236}">
                <a16:creationId xmlns:a16="http://schemas.microsoft.com/office/drawing/2014/main" xmlns="" id="{78054A3C-BFEA-4CF5-8255-FD8BD642DF23}"/>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700757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65946A-1180-4FC8-A8B0-0A1C9A3B321C}"/>
              </a:ext>
            </a:extLst>
          </p:cNvPr>
          <p:cNvSpPr>
            <a:spLocks noGrp="1"/>
          </p:cNvSpPr>
          <p:nvPr>
            <p:ph type="title"/>
          </p:nvPr>
        </p:nvSpPr>
        <p:spPr/>
        <p:txBody>
          <a:bodyPr/>
          <a:lstStyle/>
          <a:p>
            <a:endParaRPr lang="de-DE"/>
          </a:p>
        </p:txBody>
      </p:sp>
      <p:pic>
        <p:nvPicPr>
          <p:cNvPr id="4" name="Inhaltsplatzhalter 3" descr="Tabelle SPASS">
            <a:extLst>
              <a:ext uri="{FF2B5EF4-FFF2-40B4-BE49-F238E27FC236}">
                <a16:creationId xmlns:a16="http://schemas.microsoft.com/office/drawing/2014/main" xmlns="" id="{D1011FE4-A3ED-49D2-958E-A4591DE31001}"/>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0809" y="205273"/>
            <a:ext cx="7361819" cy="6652727"/>
          </a:xfrm>
          <a:prstGeom prst="rect">
            <a:avLst/>
          </a:prstGeom>
          <a:noFill/>
          <a:ln>
            <a:noFill/>
          </a:ln>
        </p:spPr>
      </p:pic>
      <p:sp>
        <p:nvSpPr>
          <p:cNvPr id="5" name="Foliennummernplatzhalter 4">
            <a:extLst>
              <a:ext uri="{FF2B5EF4-FFF2-40B4-BE49-F238E27FC236}">
                <a16:creationId xmlns:a16="http://schemas.microsoft.com/office/drawing/2014/main" xmlns="" id="{B77ADDB5-97C4-449C-A440-A7881649CEDD}"/>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1313437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DF223A0E-FB5C-47B0-A0BC-981F5948BAC0}"/>
              </a:ext>
            </a:extLst>
          </p:cNvPr>
          <p:cNvSpPr>
            <a:spLocks noGrp="1"/>
          </p:cNvSpPr>
          <p:nvPr>
            <p:ph type="title"/>
          </p:nvPr>
        </p:nvSpPr>
        <p:spPr>
          <a:xfrm>
            <a:off x="2592925" y="167951"/>
            <a:ext cx="8911687" cy="1737049"/>
          </a:xfrm>
          <a:solidFill>
            <a:schemeClr val="accent1"/>
          </a:solidFill>
        </p:spPr>
        <p:txBody>
          <a:bodyPr>
            <a:normAutofit/>
          </a:bodyPr>
          <a:lstStyle/>
          <a:p>
            <a:r>
              <a:rPr lang="de-DE" dirty="0" err="1"/>
              <a:t>Methodenkritierien</a:t>
            </a:r>
            <a:r>
              <a:rPr lang="de-DE" dirty="0"/>
              <a:t>:      </a:t>
            </a:r>
            <a:r>
              <a:rPr lang="de-DE" b="1" spc="600" dirty="0">
                <a:effectLst>
                  <a:outerShdw blurRad="38100" dist="38100" dir="2700000" algn="tl">
                    <a:srgbClr val="000000">
                      <a:alpha val="43137"/>
                    </a:srgbClr>
                  </a:outerShdw>
                </a:effectLst>
              </a:rPr>
              <a:t>S.P.A.S.S.</a:t>
            </a:r>
            <a:br>
              <a:rPr lang="de-DE" b="1" spc="600" dirty="0">
                <a:effectLst>
                  <a:outerShdw blurRad="38100" dist="38100" dir="2700000" algn="tl">
                    <a:srgbClr val="000000">
                      <a:alpha val="43137"/>
                    </a:srgbClr>
                  </a:outerShdw>
                </a:effectLst>
              </a:rPr>
            </a:br>
            <a:r>
              <a:rPr lang="de-DE" sz="1300" dirty="0">
                <a:effectLst>
                  <a:outerShdw blurRad="38100" dist="38100" dir="2700000" algn="tl">
                    <a:srgbClr val="000000">
                      <a:alpha val="43137"/>
                    </a:srgbClr>
                  </a:outerShdw>
                </a:effectLst>
                <a:hlinkClick r:id="rId2"/>
              </a:rPr>
              <a:t>https://wb-web.de/wissen/lehren-lernen/ermoglichungsdidaktik.html</a:t>
            </a:r>
            <a:r>
              <a:rPr lang="de-DE" sz="1300" dirty="0">
                <a:effectLst>
                  <a:outerShdw blurRad="38100" dist="38100" dir="2700000" algn="tl">
                    <a:srgbClr val="000000">
                      <a:alpha val="43137"/>
                    </a:srgbClr>
                  </a:outerShdw>
                </a:effectLst>
              </a:rPr>
              <a:t/>
            </a:r>
            <a:br>
              <a:rPr lang="de-DE" sz="1300" dirty="0">
                <a:effectLst>
                  <a:outerShdw blurRad="38100" dist="38100" dir="2700000" algn="tl">
                    <a:srgbClr val="000000">
                      <a:alpha val="43137"/>
                    </a:srgbClr>
                  </a:outerShdw>
                </a:effectLst>
              </a:rPr>
            </a:br>
            <a:r>
              <a:rPr lang="de-DE" sz="1300" dirty="0">
                <a:effectLst>
                  <a:outerShdw blurRad="38100" dist="38100" dir="2700000" algn="tl">
                    <a:srgbClr val="000000">
                      <a:alpha val="43137"/>
                    </a:srgbClr>
                  </a:outerShdw>
                </a:effectLst>
              </a:rPr>
              <a:t>Hervorhebung HS</a:t>
            </a:r>
          </a:p>
        </p:txBody>
      </p:sp>
      <p:graphicFrame>
        <p:nvGraphicFramePr>
          <p:cNvPr id="4" name="Inhaltsplatzhalter 3">
            <a:extLst>
              <a:ext uri="{FF2B5EF4-FFF2-40B4-BE49-F238E27FC236}">
                <a16:creationId xmlns:a16="http://schemas.microsoft.com/office/drawing/2014/main" xmlns="" id="{CF0D33C9-3D92-4C11-AAA5-9E200CACE1EB}"/>
              </a:ext>
            </a:extLst>
          </p:cNvPr>
          <p:cNvGraphicFramePr>
            <a:graphicFrameLocks noGrp="1"/>
          </p:cNvGraphicFramePr>
          <p:nvPr>
            <p:ph idx="1"/>
            <p:extLst>
              <p:ext uri="{D42A27DB-BD31-4B8C-83A1-F6EECF244321}">
                <p14:modId xmlns:p14="http://schemas.microsoft.com/office/powerpoint/2010/main" val="4025013263"/>
              </p:ext>
            </p:extLst>
          </p:nvPr>
        </p:nvGraphicFramePr>
        <p:xfrm>
          <a:off x="391886" y="1264555"/>
          <a:ext cx="11635273" cy="5241992"/>
        </p:xfrm>
        <a:graphic>
          <a:graphicData uri="http://schemas.openxmlformats.org/drawingml/2006/table">
            <a:tbl>
              <a:tblPr firstRow="1" bandRow="1">
                <a:tableStyleId>{5C22544A-7EE6-4342-B048-85BDC9FD1C3A}</a:tableStyleId>
              </a:tblPr>
              <a:tblGrid>
                <a:gridCol w="2295330">
                  <a:extLst>
                    <a:ext uri="{9D8B030D-6E8A-4147-A177-3AD203B41FA5}">
                      <a16:colId xmlns:a16="http://schemas.microsoft.com/office/drawing/2014/main" xmlns="" val="3573589281"/>
                    </a:ext>
                  </a:extLst>
                </a:gridCol>
                <a:gridCol w="9339943">
                  <a:extLst>
                    <a:ext uri="{9D8B030D-6E8A-4147-A177-3AD203B41FA5}">
                      <a16:colId xmlns:a16="http://schemas.microsoft.com/office/drawing/2014/main" xmlns="" val="3641723186"/>
                    </a:ext>
                  </a:extLst>
                </a:gridCol>
              </a:tblGrid>
              <a:tr h="2803592">
                <a:tc>
                  <a:txBody>
                    <a:bodyPr/>
                    <a:lstStyle/>
                    <a:p>
                      <a:r>
                        <a:rPr lang="de-DE" sz="2200" b="0" dirty="0">
                          <a:solidFill>
                            <a:schemeClr val="tx1"/>
                          </a:solidFill>
                        </a:rPr>
                        <a:t>Selbstgesteuert</a:t>
                      </a:r>
                    </a:p>
                  </a:txBody>
                  <a:tcPr>
                    <a:solidFill>
                      <a:schemeClr val="bg2"/>
                    </a:solidFill>
                  </a:tcPr>
                </a:tc>
                <a:tc>
                  <a:txBody>
                    <a:bodyPr/>
                    <a:lstStyle/>
                    <a:p>
                      <a:pPr marL="285750" indent="-285750">
                        <a:buFont typeface="Arial" panose="020B0604020202020204" pitchFamily="34" charset="0"/>
                        <a:buChar char="•"/>
                      </a:pPr>
                      <a:r>
                        <a:rPr lang="de-DE" sz="2200" b="1" dirty="0">
                          <a:solidFill>
                            <a:schemeClr val="tx1"/>
                          </a:solidFill>
                        </a:rPr>
                        <a:t>Lernende haben die Möglichkeit, Wissen und Lernwege selbst zu bestimmen</a:t>
                      </a:r>
                    </a:p>
                    <a:p>
                      <a:pPr marL="285750" indent="-285750">
                        <a:buFont typeface="Arial" panose="020B0604020202020204" pitchFamily="34" charset="0"/>
                        <a:buChar char="•"/>
                      </a:pPr>
                      <a:r>
                        <a:rPr lang="de-DE" sz="2200" b="1" dirty="0">
                          <a:solidFill>
                            <a:schemeClr val="tx1"/>
                          </a:solidFill>
                        </a:rPr>
                        <a:t>Lernende überprüfen ihre Lernergebnisse selbst</a:t>
                      </a:r>
                    </a:p>
                    <a:p>
                      <a:pPr marL="285750" indent="-285750">
                        <a:buFont typeface="Arial" panose="020B0604020202020204" pitchFamily="34" charset="0"/>
                        <a:buChar char="•"/>
                      </a:pPr>
                      <a:r>
                        <a:rPr lang="de-DE" sz="2200" b="1" dirty="0">
                          <a:solidFill>
                            <a:schemeClr val="tx1"/>
                          </a:solidFill>
                        </a:rPr>
                        <a:t>Lernende gestalten Ziele, Prozesse und Lernbedingungen mit</a:t>
                      </a:r>
                    </a:p>
                    <a:p>
                      <a:pPr marL="285750" indent="-285750">
                        <a:buFont typeface="Arial" panose="020B0604020202020204" pitchFamily="34" charset="0"/>
                        <a:buChar char="•"/>
                      </a:pPr>
                      <a:r>
                        <a:rPr lang="de-DE" sz="2200" b="1" dirty="0">
                          <a:solidFill>
                            <a:schemeClr val="tx1"/>
                          </a:solidFill>
                        </a:rPr>
                        <a:t>Lernende werden darin unterstützt, die Verantwortung für ihr Lernen selbst zu übernehmen</a:t>
                      </a:r>
                    </a:p>
                    <a:p>
                      <a:pPr marL="285750" indent="-285750">
                        <a:buFont typeface="Arial" panose="020B0604020202020204" pitchFamily="34" charset="0"/>
                        <a:buChar char="•"/>
                      </a:pPr>
                      <a:r>
                        <a:rPr lang="de-DE" sz="2200" b="0" dirty="0">
                          <a:solidFill>
                            <a:schemeClr val="tx1"/>
                          </a:solidFill>
                        </a:rPr>
                        <a:t>Der/die Lehrende ist prozessverantwortlich: Er/Sie schafft die Bedingungen für das gelingende Selbstlernen der Lernenden</a:t>
                      </a:r>
                    </a:p>
                  </a:txBody>
                  <a:tcPr>
                    <a:solidFill>
                      <a:schemeClr val="bg2"/>
                    </a:solidFill>
                  </a:tcPr>
                </a:tc>
                <a:extLst>
                  <a:ext uri="{0D108BD9-81ED-4DB2-BD59-A6C34878D82A}">
                    <a16:rowId xmlns:a16="http://schemas.microsoft.com/office/drawing/2014/main" xmlns="" val="2236840391"/>
                  </a:ext>
                </a:extLst>
              </a:tr>
              <a:tr h="1707748">
                <a:tc>
                  <a:txBody>
                    <a:bodyPr/>
                    <a:lstStyle/>
                    <a:p>
                      <a:r>
                        <a:rPr lang="de-DE" sz="2200" dirty="0"/>
                        <a:t>Produktiv</a:t>
                      </a:r>
                    </a:p>
                  </a:txBody>
                  <a:tcPr/>
                </a:tc>
                <a:tc>
                  <a:txBody>
                    <a:bodyPr/>
                    <a:lstStyle/>
                    <a:p>
                      <a:pPr marL="285750" indent="-285750">
                        <a:buFont typeface="Arial" panose="020B0604020202020204" pitchFamily="34" charset="0"/>
                        <a:buChar char="•"/>
                      </a:pPr>
                      <a:r>
                        <a:rPr lang="de-DE" sz="2200" dirty="0"/>
                        <a:t>Vorerfahrungen und Vorwissen der Lernenden werden eingebunden.</a:t>
                      </a:r>
                    </a:p>
                    <a:p>
                      <a:pPr marL="285750" indent="-285750">
                        <a:buFont typeface="Arial" panose="020B0604020202020204" pitchFamily="34" charset="0"/>
                        <a:buChar char="•"/>
                      </a:pPr>
                      <a:r>
                        <a:rPr lang="de-DE" sz="2200" b="1" dirty="0"/>
                        <a:t>Lernenden wird Raum gegeben für Neugier und Entdeckung(</a:t>
                      </a:r>
                      <a:r>
                        <a:rPr lang="de-DE" sz="2200" b="1" dirty="0" err="1"/>
                        <a:t>sarbeit</a:t>
                      </a:r>
                      <a:r>
                        <a:rPr lang="de-DE" sz="2200" b="1" dirty="0"/>
                        <a:t>)</a:t>
                      </a:r>
                    </a:p>
                    <a:p>
                      <a:pPr marL="285750" indent="-285750">
                        <a:buFont typeface="Arial" panose="020B0604020202020204" pitchFamily="34" charset="0"/>
                        <a:buChar char="•"/>
                      </a:pPr>
                      <a:r>
                        <a:rPr lang="de-DE" sz="2200" b="1" dirty="0"/>
                        <a:t>Lernende nehmen unterschiedliche Perspektiven ein.</a:t>
                      </a:r>
                    </a:p>
                    <a:p>
                      <a:pPr marL="285750" indent="-285750">
                        <a:buFont typeface="Arial" panose="020B0604020202020204" pitchFamily="34" charset="0"/>
                        <a:buChar char="•"/>
                      </a:pPr>
                      <a:r>
                        <a:rPr lang="de-DE" sz="2200" b="1" dirty="0"/>
                        <a:t>Lernende erhalten die Möglichkeit, eigene Sichtweisen zu hinterfragen</a:t>
                      </a:r>
                    </a:p>
                  </a:txBody>
                  <a:tcPr/>
                </a:tc>
                <a:extLst>
                  <a:ext uri="{0D108BD9-81ED-4DB2-BD59-A6C34878D82A}">
                    <a16:rowId xmlns:a16="http://schemas.microsoft.com/office/drawing/2014/main" xmlns="" val="1925810285"/>
                  </a:ext>
                </a:extLst>
              </a:tr>
            </a:tbl>
          </a:graphicData>
        </a:graphic>
      </p:graphicFrame>
      <p:sp>
        <p:nvSpPr>
          <p:cNvPr id="5" name="Foliennummernplatzhalter 4">
            <a:extLst>
              <a:ext uri="{FF2B5EF4-FFF2-40B4-BE49-F238E27FC236}">
                <a16:creationId xmlns:a16="http://schemas.microsoft.com/office/drawing/2014/main" xmlns="" id="{D7AEB9B8-A976-40E7-BF6B-E19DFF25E123}"/>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56692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80EF1211-B46B-45CB-BB43-C020A56B2F4F}"/>
              </a:ext>
            </a:extLst>
          </p:cNvPr>
          <p:cNvSpPr>
            <a:spLocks noGrp="1"/>
          </p:cNvSpPr>
          <p:nvPr>
            <p:ph type="title"/>
          </p:nvPr>
        </p:nvSpPr>
        <p:spPr/>
        <p:txBody>
          <a:bodyPr/>
          <a:lstStyle/>
          <a:p>
            <a:endParaRPr lang="de-DE" dirty="0"/>
          </a:p>
        </p:txBody>
      </p:sp>
      <p:graphicFrame>
        <p:nvGraphicFramePr>
          <p:cNvPr id="4" name="Inhaltsplatzhalter 3">
            <a:extLst>
              <a:ext uri="{FF2B5EF4-FFF2-40B4-BE49-F238E27FC236}">
                <a16:creationId xmlns:a16="http://schemas.microsoft.com/office/drawing/2014/main" xmlns="" id="{080B21D4-3793-4933-9AAE-CFF0A195F42F}"/>
              </a:ext>
            </a:extLst>
          </p:cNvPr>
          <p:cNvGraphicFramePr>
            <a:graphicFrameLocks noGrp="1"/>
          </p:cNvGraphicFramePr>
          <p:nvPr>
            <p:ph idx="1"/>
            <p:extLst>
              <p:ext uri="{D42A27DB-BD31-4B8C-83A1-F6EECF244321}">
                <p14:modId xmlns:p14="http://schemas.microsoft.com/office/powerpoint/2010/main" val="1206928580"/>
              </p:ext>
            </p:extLst>
          </p:nvPr>
        </p:nvGraphicFramePr>
        <p:xfrm>
          <a:off x="578497" y="503852"/>
          <a:ext cx="10926115" cy="6116235"/>
        </p:xfrm>
        <a:graphic>
          <a:graphicData uri="http://schemas.openxmlformats.org/drawingml/2006/table">
            <a:tbl>
              <a:tblPr firstRow="1" bandRow="1">
                <a:tableStyleId>{5C22544A-7EE6-4342-B048-85BDC9FD1C3A}</a:tableStyleId>
              </a:tblPr>
              <a:tblGrid>
                <a:gridCol w="1679510">
                  <a:extLst>
                    <a:ext uri="{9D8B030D-6E8A-4147-A177-3AD203B41FA5}">
                      <a16:colId xmlns:a16="http://schemas.microsoft.com/office/drawing/2014/main" xmlns="" val="2454223391"/>
                    </a:ext>
                  </a:extLst>
                </a:gridCol>
                <a:gridCol w="9246605">
                  <a:extLst>
                    <a:ext uri="{9D8B030D-6E8A-4147-A177-3AD203B41FA5}">
                      <a16:colId xmlns:a16="http://schemas.microsoft.com/office/drawing/2014/main" xmlns="" val="91322611"/>
                    </a:ext>
                  </a:extLst>
                </a:gridCol>
              </a:tblGrid>
              <a:tr h="1876368">
                <a:tc>
                  <a:txBody>
                    <a:bodyPr/>
                    <a:lstStyle/>
                    <a:p>
                      <a:r>
                        <a:rPr lang="de-DE" sz="2100" b="0" dirty="0">
                          <a:solidFill>
                            <a:schemeClr val="tx1"/>
                          </a:solidFill>
                        </a:rPr>
                        <a:t>Aktivierend</a:t>
                      </a:r>
                    </a:p>
                  </a:txBody>
                  <a:tcPr>
                    <a:solidFill>
                      <a:schemeClr val="accent4">
                        <a:lumMod val="20000"/>
                        <a:lumOff val="80000"/>
                      </a:schemeClr>
                    </a:solidFill>
                  </a:tcPr>
                </a:tc>
                <a:tc>
                  <a:txBody>
                    <a:bodyPr/>
                    <a:lstStyle/>
                    <a:p>
                      <a:pPr marL="285750" indent="-285750">
                        <a:buFont typeface="Arial" panose="020B0604020202020204" pitchFamily="34" charset="0"/>
                        <a:buChar char="•"/>
                      </a:pPr>
                      <a:r>
                        <a:rPr lang="de-DE" sz="2100" b="0" dirty="0">
                          <a:solidFill>
                            <a:schemeClr val="tx1"/>
                          </a:solidFill>
                        </a:rPr>
                        <a:t>Lernende bearbeiten konkrete Arbeitsaufträge</a:t>
                      </a:r>
                    </a:p>
                    <a:p>
                      <a:pPr marL="285750" indent="-285750">
                        <a:buFont typeface="Arial" panose="020B0604020202020204" pitchFamily="34" charset="0"/>
                        <a:buChar char="•"/>
                      </a:pPr>
                      <a:r>
                        <a:rPr lang="de-DE" sz="2100" b="1" dirty="0">
                          <a:solidFill>
                            <a:schemeClr val="tx1"/>
                          </a:solidFill>
                        </a:rPr>
                        <a:t>Lernenden wird ermöglicht, Lösungswege selbst zu planen, durchzuführen und zu überprüfen</a:t>
                      </a:r>
                    </a:p>
                    <a:p>
                      <a:pPr marL="285750" indent="-285750">
                        <a:buFont typeface="Arial" panose="020B0604020202020204" pitchFamily="34" charset="0"/>
                        <a:buChar char="•"/>
                      </a:pPr>
                      <a:r>
                        <a:rPr lang="de-DE" sz="2100" b="1" dirty="0">
                          <a:solidFill>
                            <a:schemeClr val="tx1"/>
                          </a:solidFill>
                        </a:rPr>
                        <a:t>Lernende entwickeln selbst Initiativen</a:t>
                      </a:r>
                    </a:p>
                    <a:p>
                      <a:pPr marL="285750" indent="-285750">
                        <a:buFont typeface="Arial" panose="020B0604020202020204" pitchFamily="34" charset="0"/>
                        <a:buChar char="•"/>
                      </a:pPr>
                      <a:r>
                        <a:rPr lang="de-DE" sz="2100" b="0" dirty="0">
                          <a:solidFill>
                            <a:schemeClr val="tx1"/>
                          </a:solidFill>
                        </a:rPr>
                        <a:t>Lernenden wird ermöglicht, praxis- und erlebnisorientiert zu arbeiten</a:t>
                      </a:r>
                    </a:p>
                  </a:txBody>
                  <a:tcPr>
                    <a:solidFill>
                      <a:schemeClr val="accent4">
                        <a:lumMod val="20000"/>
                        <a:lumOff val="80000"/>
                      </a:schemeClr>
                    </a:solidFill>
                  </a:tcPr>
                </a:tc>
                <a:extLst>
                  <a:ext uri="{0D108BD9-81ED-4DB2-BD59-A6C34878D82A}">
                    <a16:rowId xmlns:a16="http://schemas.microsoft.com/office/drawing/2014/main" xmlns="" val="3499698846"/>
                  </a:ext>
                </a:extLst>
              </a:tr>
              <a:tr h="2228187">
                <a:tc>
                  <a:txBody>
                    <a:bodyPr/>
                    <a:lstStyle/>
                    <a:p>
                      <a:r>
                        <a:rPr lang="de-DE" sz="2100" dirty="0"/>
                        <a:t>Situativ</a:t>
                      </a:r>
                    </a:p>
                  </a:txBody>
                  <a:tcPr/>
                </a:tc>
                <a:tc>
                  <a:txBody>
                    <a:bodyPr/>
                    <a:lstStyle/>
                    <a:p>
                      <a:pPr marL="285750" indent="-285750">
                        <a:buFont typeface="Arial" panose="020B0604020202020204" pitchFamily="34" charset="0"/>
                        <a:buChar char="•"/>
                      </a:pPr>
                      <a:r>
                        <a:rPr lang="de-DE" sz="2100" dirty="0"/>
                        <a:t>Lernende nützen und reflektieren die Hier- und Jetzt-Situation</a:t>
                      </a:r>
                    </a:p>
                    <a:p>
                      <a:pPr marL="285750" indent="-285750">
                        <a:buFont typeface="Arial" panose="020B0604020202020204" pitchFamily="34" charset="0"/>
                        <a:buChar char="•"/>
                      </a:pPr>
                      <a:r>
                        <a:rPr lang="de-DE" sz="2100" dirty="0"/>
                        <a:t>Die Methode nimmt Bezug auf die Situation der Lerngruppe. Sie ist auf die Situation der Lernenden und der Lerngruppe abgestimmt.</a:t>
                      </a:r>
                    </a:p>
                    <a:p>
                      <a:pPr marL="285750" indent="-285750">
                        <a:buFont typeface="Arial" panose="020B0604020202020204" pitchFamily="34" charset="0"/>
                        <a:buChar char="•"/>
                      </a:pPr>
                      <a:r>
                        <a:rPr lang="de-DE" sz="2100" dirty="0"/>
                        <a:t>Lernende erarbeiten Lösungen anhand von Praxisbeispielen</a:t>
                      </a:r>
                    </a:p>
                    <a:p>
                      <a:pPr marL="285750" indent="-285750">
                        <a:buFont typeface="Arial" panose="020B0604020202020204" pitchFamily="34" charset="0"/>
                        <a:buChar char="•"/>
                      </a:pPr>
                      <a:r>
                        <a:rPr lang="de-DE" sz="2100" dirty="0"/>
                        <a:t>Lernende übertragen Musterlösungen in die eigene Praxis</a:t>
                      </a:r>
                    </a:p>
                    <a:p>
                      <a:pPr marL="285750" indent="-285750">
                        <a:buFont typeface="Arial" panose="020B0604020202020204" pitchFamily="34" charset="0"/>
                        <a:buChar char="•"/>
                      </a:pPr>
                      <a:r>
                        <a:rPr lang="de-DE" sz="2100" dirty="0"/>
                        <a:t>Lernenden werden Empfehlungen für Praxistransfer geboten</a:t>
                      </a:r>
                    </a:p>
                  </a:txBody>
                  <a:tcPr/>
                </a:tc>
                <a:extLst>
                  <a:ext uri="{0D108BD9-81ED-4DB2-BD59-A6C34878D82A}">
                    <a16:rowId xmlns:a16="http://schemas.microsoft.com/office/drawing/2014/main" xmlns="" val="1051865502"/>
                  </a:ext>
                </a:extLst>
              </a:tr>
              <a:tr h="1876368">
                <a:tc>
                  <a:txBody>
                    <a:bodyPr/>
                    <a:lstStyle/>
                    <a:p>
                      <a:r>
                        <a:rPr lang="de-DE" sz="2100" dirty="0"/>
                        <a:t>Sozial</a:t>
                      </a:r>
                    </a:p>
                  </a:txBody>
                  <a:tcPr/>
                </a:tc>
                <a:tc>
                  <a:txBody>
                    <a:bodyPr/>
                    <a:lstStyle/>
                    <a:p>
                      <a:pPr marL="285750" indent="-285750">
                        <a:buFont typeface="Arial" panose="020B0604020202020204" pitchFamily="34" charset="0"/>
                        <a:buChar char="•"/>
                      </a:pPr>
                      <a:r>
                        <a:rPr lang="de-DE" sz="2100" b="1" dirty="0"/>
                        <a:t>Lernende erhalten Wertschätzung</a:t>
                      </a:r>
                    </a:p>
                    <a:p>
                      <a:pPr marL="285750" indent="-285750">
                        <a:buFont typeface="Arial" panose="020B0604020202020204" pitchFamily="34" charset="0"/>
                        <a:buChar char="•"/>
                      </a:pPr>
                      <a:r>
                        <a:rPr lang="de-DE" sz="2100" b="1" dirty="0"/>
                        <a:t>Lernende erhalten Zeit und Raum für ihre Fragen und Feedback</a:t>
                      </a:r>
                    </a:p>
                    <a:p>
                      <a:pPr marL="285750" indent="-285750">
                        <a:buFont typeface="Arial" panose="020B0604020202020204" pitchFamily="34" charset="0"/>
                        <a:buChar char="•"/>
                      </a:pPr>
                      <a:r>
                        <a:rPr lang="de-DE" sz="2100" b="1" dirty="0"/>
                        <a:t>Lernende nehmen Emotionen wahr</a:t>
                      </a:r>
                    </a:p>
                    <a:p>
                      <a:pPr marL="285750" indent="-285750">
                        <a:buFont typeface="Arial" panose="020B0604020202020204" pitchFamily="34" charset="0"/>
                        <a:buChar char="•"/>
                      </a:pPr>
                      <a:r>
                        <a:rPr lang="de-DE" sz="2100" b="1" dirty="0"/>
                        <a:t>Lernende üben konstruktive Formen der Kommunikation</a:t>
                      </a:r>
                    </a:p>
                    <a:p>
                      <a:pPr marL="285750" indent="-285750">
                        <a:buFont typeface="Arial" panose="020B0604020202020204" pitchFamily="34" charset="0"/>
                        <a:buChar char="•"/>
                      </a:pPr>
                      <a:r>
                        <a:rPr lang="de-DE" sz="2100" b="1" dirty="0"/>
                        <a:t>Lernende werden bei der kooperativen Erarbeitung von Lösungen gefördert</a:t>
                      </a:r>
                    </a:p>
                  </a:txBody>
                  <a:tcPr/>
                </a:tc>
                <a:extLst>
                  <a:ext uri="{0D108BD9-81ED-4DB2-BD59-A6C34878D82A}">
                    <a16:rowId xmlns:a16="http://schemas.microsoft.com/office/drawing/2014/main" xmlns="" val="3608814339"/>
                  </a:ext>
                </a:extLst>
              </a:tr>
            </a:tbl>
          </a:graphicData>
        </a:graphic>
      </p:graphicFrame>
      <p:sp>
        <p:nvSpPr>
          <p:cNvPr id="5" name="Foliennummernplatzhalter 4">
            <a:extLst>
              <a:ext uri="{FF2B5EF4-FFF2-40B4-BE49-F238E27FC236}">
                <a16:creationId xmlns:a16="http://schemas.microsoft.com/office/drawing/2014/main" xmlns="" id="{41D0464E-E4EF-4FE6-8B70-C7452689CF26}"/>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60756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8354230-87DE-4C49-BA49-89BA6CB4CA89}"/>
              </a:ext>
            </a:extLst>
          </p:cNvPr>
          <p:cNvSpPr>
            <a:spLocks noGrp="1"/>
          </p:cNvSpPr>
          <p:nvPr>
            <p:ph type="title"/>
          </p:nvPr>
        </p:nvSpPr>
        <p:spPr>
          <a:xfrm rot="3780248">
            <a:off x="6924364" y="2378402"/>
            <a:ext cx="5831854" cy="1690648"/>
          </a:xfrm>
          <a:solidFill>
            <a:schemeClr val="accent1">
              <a:lumMod val="60000"/>
              <a:lumOff val="40000"/>
            </a:schemeClr>
          </a:solidFill>
        </p:spPr>
        <p:txBody>
          <a:bodyPr>
            <a:normAutofit fontScale="90000"/>
          </a:bodyPr>
          <a:lstStyle/>
          <a:p>
            <a:pPr algn="ctr"/>
            <a:r>
              <a:rPr lang="de-DE" dirty="0"/>
              <a:t>Individuelle Lernziele formulieren – Lernziele individuell bestimmen</a:t>
            </a:r>
            <a:br>
              <a:rPr lang="de-DE" dirty="0"/>
            </a:br>
            <a:endParaRPr lang="de-DE" dirty="0"/>
          </a:p>
        </p:txBody>
      </p:sp>
      <p:pic>
        <p:nvPicPr>
          <p:cNvPr id="4" name="Inhaltsplatzhalter 3">
            <a:extLst>
              <a:ext uri="{FF2B5EF4-FFF2-40B4-BE49-F238E27FC236}">
                <a16:creationId xmlns:a16="http://schemas.microsoft.com/office/drawing/2014/main" xmlns="" id="{40DA6369-DD3D-4B4A-B41B-2AC4987057FF}"/>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02413" y="499979"/>
            <a:ext cx="5561045" cy="61582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Foliennummernplatzhalter 4">
            <a:extLst>
              <a:ext uri="{FF2B5EF4-FFF2-40B4-BE49-F238E27FC236}">
                <a16:creationId xmlns:a16="http://schemas.microsoft.com/office/drawing/2014/main" xmlns="" id="{F473A920-FC5F-426C-9CFD-9EEEC2D6BCDE}"/>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40656227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6A7EE0F1-7FB1-49A3-8FEB-040CF3F06E20}"/>
              </a:ext>
            </a:extLst>
          </p:cNvPr>
          <p:cNvSpPr>
            <a:spLocks noGrp="1"/>
          </p:cNvSpPr>
          <p:nvPr>
            <p:ph type="title"/>
          </p:nvPr>
        </p:nvSpPr>
        <p:spPr>
          <a:xfrm>
            <a:off x="1651519" y="624110"/>
            <a:ext cx="9853094" cy="1064731"/>
          </a:xfrm>
        </p:spPr>
        <p:txBody>
          <a:bodyPr/>
          <a:lstStyle/>
          <a:p>
            <a:pPr algn="r">
              <a:tabLst>
                <a:tab pos="2239963" algn="l"/>
              </a:tabLst>
            </a:pPr>
            <a:r>
              <a:rPr lang="de-DE" dirty="0"/>
              <a:t>Ermöglichungsdidaktik                        </a:t>
            </a:r>
            <a:r>
              <a:rPr lang="de-DE" b="1" spc="600" dirty="0"/>
              <a:t> LENA</a:t>
            </a:r>
            <a:r>
              <a:rPr lang="de-DE" dirty="0"/>
              <a:t/>
            </a:r>
            <a:br>
              <a:rPr lang="de-DE" dirty="0"/>
            </a:br>
            <a:r>
              <a:rPr lang="de-DE" sz="2500" u="sng" dirty="0" err="1"/>
              <a:t>LE</a:t>
            </a:r>
            <a:r>
              <a:rPr lang="de-DE" sz="2500" dirty="0" err="1"/>
              <a:t>bendig</a:t>
            </a:r>
            <a:r>
              <a:rPr lang="de-DE" sz="2500" dirty="0"/>
              <a:t> und </a:t>
            </a:r>
            <a:r>
              <a:rPr lang="de-DE" sz="2500" u="sng" dirty="0" err="1"/>
              <a:t>NA</a:t>
            </a:r>
            <a:r>
              <a:rPr lang="de-DE" sz="2500" dirty="0" err="1"/>
              <a:t>chhaltig</a:t>
            </a:r>
            <a:r>
              <a:rPr lang="de-DE" sz="2500" dirty="0"/>
              <a:t> lernen</a:t>
            </a:r>
          </a:p>
        </p:txBody>
      </p:sp>
      <p:sp>
        <p:nvSpPr>
          <p:cNvPr id="3" name="Inhaltsplatzhalter 2">
            <a:extLst>
              <a:ext uri="{FF2B5EF4-FFF2-40B4-BE49-F238E27FC236}">
                <a16:creationId xmlns:a16="http://schemas.microsoft.com/office/drawing/2014/main" xmlns="" id="{8482219C-2B04-4CB9-852D-866130B966EA}"/>
              </a:ext>
            </a:extLst>
          </p:cNvPr>
          <p:cNvSpPr>
            <a:spLocks noGrp="1"/>
          </p:cNvSpPr>
          <p:nvPr>
            <p:ph idx="1"/>
          </p:nvPr>
        </p:nvSpPr>
        <p:spPr/>
        <p:txBody>
          <a:bodyPr/>
          <a:lstStyle/>
          <a:p>
            <a:endParaRPr lang="de-DE" dirty="0"/>
          </a:p>
        </p:txBody>
      </p:sp>
      <p:graphicFrame>
        <p:nvGraphicFramePr>
          <p:cNvPr id="4" name="Tabelle 3">
            <a:extLst>
              <a:ext uri="{FF2B5EF4-FFF2-40B4-BE49-F238E27FC236}">
                <a16:creationId xmlns:a16="http://schemas.microsoft.com/office/drawing/2014/main" xmlns="" id="{3B43D16D-1102-4CDF-B7EB-7EEA9BE1899E}"/>
              </a:ext>
            </a:extLst>
          </p:cNvPr>
          <p:cNvGraphicFramePr>
            <a:graphicFrameLocks noGrp="1"/>
          </p:cNvGraphicFramePr>
          <p:nvPr>
            <p:extLst>
              <p:ext uri="{D42A27DB-BD31-4B8C-83A1-F6EECF244321}">
                <p14:modId xmlns:p14="http://schemas.microsoft.com/office/powerpoint/2010/main" val="1310510288"/>
              </p:ext>
            </p:extLst>
          </p:nvPr>
        </p:nvGraphicFramePr>
        <p:xfrm>
          <a:off x="687388" y="1939211"/>
          <a:ext cx="11199811" cy="4592215"/>
        </p:xfrm>
        <a:graphic>
          <a:graphicData uri="http://schemas.openxmlformats.org/drawingml/2006/table">
            <a:tbl>
              <a:tblPr firstRow="1" bandRow="1">
                <a:tableStyleId>{5C22544A-7EE6-4342-B048-85BDC9FD1C3A}</a:tableStyleId>
              </a:tblPr>
              <a:tblGrid>
                <a:gridCol w="839793">
                  <a:extLst>
                    <a:ext uri="{9D8B030D-6E8A-4147-A177-3AD203B41FA5}">
                      <a16:colId xmlns:a16="http://schemas.microsoft.com/office/drawing/2014/main" xmlns="" val="2465972164"/>
                    </a:ext>
                  </a:extLst>
                </a:gridCol>
                <a:gridCol w="10360018">
                  <a:extLst>
                    <a:ext uri="{9D8B030D-6E8A-4147-A177-3AD203B41FA5}">
                      <a16:colId xmlns:a16="http://schemas.microsoft.com/office/drawing/2014/main" xmlns="" val="3760323795"/>
                    </a:ext>
                  </a:extLst>
                </a:gridCol>
              </a:tblGrid>
              <a:tr h="407329">
                <a:tc gridSpan="2">
                  <a:txBody>
                    <a:bodyPr/>
                    <a:lstStyle/>
                    <a:p>
                      <a:pPr algn="ctr"/>
                      <a:r>
                        <a:rPr lang="de-DE" dirty="0">
                          <a:solidFill>
                            <a:schemeClr val="tx1"/>
                          </a:solidFill>
                        </a:rPr>
                        <a:t>SMART- Modell als Beschreibungsmuster</a:t>
                      </a:r>
                    </a:p>
                  </a:txBody>
                  <a:tcPr/>
                </a:tc>
                <a:tc hMerge="1">
                  <a:txBody>
                    <a:bodyPr/>
                    <a:lstStyle/>
                    <a:p>
                      <a:endParaRPr lang="de-DE" dirty="0"/>
                    </a:p>
                  </a:txBody>
                  <a:tcPr/>
                </a:tc>
                <a:extLst>
                  <a:ext uri="{0D108BD9-81ED-4DB2-BD59-A6C34878D82A}">
                    <a16:rowId xmlns:a16="http://schemas.microsoft.com/office/drawing/2014/main" xmlns="" val="3422229144"/>
                  </a:ext>
                </a:extLst>
              </a:tr>
              <a:tr h="770019">
                <a:tc>
                  <a:txBody>
                    <a:bodyPr/>
                    <a:lstStyle/>
                    <a:p>
                      <a:pPr algn="ctr"/>
                      <a:r>
                        <a:rPr lang="de-DE" sz="2000" dirty="0"/>
                        <a:t>S</a:t>
                      </a:r>
                    </a:p>
                  </a:txBody>
                  <a:tcPr/>
                </a:tc>
                <a:tc>
                  <a:txBody>
                    <a:bodyPr/>
                    <a:lstStyle/>
                    <a:p>
                      <a:r>
                        <a:rPr lang="de-DE" sz="2000" b="1" kern="1200" dirty="0">
                          <a:solidFill>
                            <a:schemeClr val="dk1"/>
                          </a:solidFill>
                          <a:effectLst/>
                          <a:latin typeface="+mn-lt"/>
                          <a:ea typeface="+mn-ea"/>
                          <a:cs typeface="+mn-cs"/>
                        </a:rPr>
                        <a:t>Spezifisch-konkret</a:t>
                      </a:r>
                      <a:r>
                        <a:rPr lang="de-DE" sz="2000" kern="1200" dirty="0">
                          <a:solidFill>
                            <a:schemeClr val="dk1"/>
                          </a:solidFill>
                          <a:effectLst/>
                          <a:latin typeface="+mn-lt"/>
                          <a:ea typeface="+mn-ea"/>
                          <a:cs typeface="+mn-cs"/>
                        </a:rPr>
                        <a:t>: klar definierter, eingegrenzter Ausschnitt des angestrebten Zustands, einfache, eindeutige Formulierung, die zu der betreffenden Person passt.</a:t>
                      </a:r>
                      <a:endParaRPr lang="de-DE" sz="2000" dirty="0"/>
                    </a:p>
                  </a:txBody>
                  <a:tcPr/>
                </a:tc>
                <a:extLst>
                  <a:ext uri="{0D108BD9-81ED-4DB2-BD59-A6C34878D82A}">
                    <a16:rowId xmlns:a16="http://schemas.microsoft.com/office/drawing/2014/main" xmlns="" val="1933447732"/>
                  </a:ext>
                </a:extLst>
              </a:tr>
              <a:tr h="770019">
                <a:tc>
                  <a:txBody>
                    <a:bodyPr/>
                    <a:lstStyle/>
                    <a:p>
                      <a:pPr algn="ctr"/>
                      <a:r>
                        <a:rPr lang="de-DE" sz="2000" dirty="0"/>
                        <a:t>M</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000" b="1" kern="1200" dirty="0">
                          <a:solidFill>
                            <a:schemeClr val="dk1"/>
                          </a:solidFill>
                          <a:effectLst/>
                          <a:latin typeface="+mn-lt"/>
                          <a:ea typeface="+mn-ea"/>
                          <a:cs typeface="+mn-cs"/>
                        </a:rPr>
                        <a:t>Messbar</a:t>
                      </a:r>
                      <a:r>
                        <a:rPr lang="de-DE" sz="2000" kern="1200" dirty="0">
                          <a:solidFill>
                            <a:schemeClr val="dk1"/>
                          </a:solidFill>
                          <a:effectLst/>
                          <a:latin typeface="+mn-lt"/>
                          <a:ea typeface="+mn-ea"/>
                          <a:cs typeface="+mn-cs"/>
                        </a:rPr>
                        <a:t>: Woran lässt sich erkennen, festmachen, zählen etc., dass das Ziel erreicht worden ist?</a:t>
                      </a:r>
                      <a:endParaRPr lang="de-DE" sz="2000" dirty="0"/>
                    </a:p>
                  </a:txBody>
                  <a:tcPr/>
                </a:tc>
                <a:extLst>
                  <a:ext uri="{0D108BD9-81ED-4DB2-BD59-A6C34878D82A}">
                    <a16:rowId xmlns:a16="http://schemas.microsoft.com/office/drawing/2014/main" xmlns="" val="3264750269"/>
                  </a:ext>
                </a:extLst>
              </a:tr>
              <a:tr h="770019">
                <a:tc>
                  <a:txBody>
                    <a:bodyPr/>
                    <a:lstStyle/>
                    <a:p>
                      <a:pPr algn="ctr"/>
                      <a:r>
                        <a:rPr lang="de-DE" sz="2000" dirty="0"/>
                        <a:t>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000" b="1" kern="1200" dirty="0">
                          <a:solidFill>
                            <a:schemeClr val="dk1"/>
                          </a:solidFill>
                          <a:effectLst/>
                          <a:latin typeface="+mn-lt"/>
                          <a:ea typeface="+mn-ea"/>
                          <a:cs typeface="+mn-cs"/>
                        </a:rPr>
                        <a:t>Akzeptabel/attraktiv-motivierend</a:t>
                      </a:r>
                      <a:r>
                        <a:rPr lang="de-DE" sz="2000" kern="1200" dirty="0">
                          <a:solidFill>
                            <a:schemeClr val="dk1"/>
                          </a:solidFill>
                          <a:effectLst/>
                          <a:latin typeface="+mn-lt"/>
                          <a:ea typeface="+mn-ea"/>
                          <a:cs typeface="+mn-cs"/>
                        </a:rPr>
                        <a:t>: Das Ziel muss positiv formuliert sein und den Lernenden emotional positiv ansprechen und die Motivation zum Handeln fördern.</a:t>
                      </a:r>
                    </a:p>
                  </a:txBody>
                  <a:tcPr/>
                </a:tc>
                <a:extLst>
                  <a:ext uri="{0D108BD9-81ED-4DB2-BD59-A6C34878D82A}">
                    <a16:rowId xmlns:a16="http://schemas.microsoft.com/office/drawing/2014/main" xmlns="" val="3110923832"/>
                  </a:ext>
                </a:extLst>
              </a:tr>
              <a:tr h="1439601">
                <a:tc>
                  <a:txBody>
                    <a:bodyPr/>
                    <a:lstStyle/>
                    <a:p>
                      <a:pPr algn="ctr"/>
                      <a:r>
                        <a:rPr lang="de-DE" sz="2000" dirty="0"/>
                        <a:t>R</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2000" b="1" kern="1200" dirty="0">
                          <a:solidFill>
                            <a:schemeClr val="dk1"/>
                          </a:solidFill>
                          <a:effectLst/>
                          <a:latin typeface="+mn-lt"/>
                          <a:ea typeface="+mn-ea"/>
                          <a:cs typeface="+mn-cs"/>
                        </a:rPr>
                        <a:t>Realistisch</a:t>
                      </a:r>
                      <a:r>
                        <a:rPr lang="de-DE" sz="2000" kern="1200" dirty="0">
                          <a:solidFill>
                            <a:schemeClr val="dk1"/>
                          </a:solidFill>
                          <a:effectLst/>
                          <a:latin typeface="+mn-lt"/>
                          <a:ea typeface="+mn-ea"/>
                          <a:cs typeface="+mn-cs"/>
                        </a:rPr>
                        <a:t>: Die Zielerreichung muss im Ermöglichungsrahmen für den Lernenden liegen, d. h. er muss sie selbst beeinflussen und steuern können. Er verfügt über die nötigen Voraussetzungen/Ressourcen wie z. B. Material, finanzielle Ressourcen, zeitliche Möglichkeiten, Kontakte etc., um das Ziel erreichen zu können.</a:t>
                      </a:r>
                    </a:p>
                  </a:txBody>
                  <a:tcPr/>
                </a:tc>
                <a:extLst>
                  <a:ext uri="{0D108BD9-81ED-4DB2-BD59-A6C34878D82A}">
                    <a16:rowId xmlns:a16="http://schemas.microsoft.com/office/drawing/2014/main" xmlns="" val="1511604561"/>
                  </a:ext>
                </a:extLst>
              </a:tr>
              <a:tr h="435228">
                <a:tc>
                  <a:txBody>
                    <a:bodyPr/>
                    <a:lstStyle/>
                    <a:p>
                      <a:pPr algn="ctr"/>
                      <a:r>
                        <a:rPr lang="de-DE" sz="2000" dirty="0"/>
                        <a:t>T</a:t>
                      </a:r>
                    </a:p>
                  </a:txBody>
                  <a:tcPr/>
                </a:tc>
                <a:tc>
                  <a:txBody>
                    <a:bodyPr/>
                    <a:lstStyle/>
                    <a:p>
                      <a:r>
                        <a:rPr lang="de-DE" sz="2000" b="1" kern="1200" dirty="0">
                          <a:solidFill>
                            <a:schemeClr val="dk1"/>
                          </a:solidFill>
                          <a:effectLst/>
                          <a:latin typeface="+mn-lt"/>
                          <a:ea typeface="+mn-ea"/>
                          <a:cs typeface="+mn-cs"/>
                        </a:rPr>
                        <a:t>Terminiert</a:t>
                      </a:r>
                      <a:r>
                        <a:rPr lang="de-DE" sz="2000" kern="1200" dirty="0">
                          <a:solidFill>
                            <a:schemeClr val="dk1"/>
                          </a:solidFill>
                          <a:effectLst/>
                          <a:latin typeface="+mn-lt"/>
                          <a:ea typeface="+mn-ea"/>
                          <a:cs typeface="+mn-cs"/>
                        </a:rPr>
                        <a:t>: Ein Termin für die Zielerreichung ist festgelegt.</a:t>
                      </a:r>
                      <a:endParaRPr lang="de-DE" sz="2000" dirty="0"/>
                    </a:p>
                  </a:txBody>
                  <a:tcPr/>
                </a:tc>
                <a:extLst>
                  <a:ext uri="{0D108BD9-81ED-4DB2-BD59-A6C34878D82A}">
                    <a16:rowId xmlns:a16="http://schemas.microsoft.com/office/drawing/2014/main" xmlns="" val="287808052"/>
                  </a:ext>
                </a:extLst>
              </a:tr>
            </a:tbl>
          </a:graphicData>
        </a:graphic>
      </p:graphicFrame>
      <p:sp>
        <p:nvSpPr>
          <p:cNvPr id="5" name="Foliennummernplatzhalter 4">
            <a:extLst>
              <a:ext uri="{FF2B5EF4-FFF2-40B4-BE49-F238E27FC236}">
                <a16:creationId xmlns:a16="http://schemas.microsoft.com/office/drawing/2014/main" xmlns="" id="{9B798E78-0846-4D26-B4B6-F921A73BBF98}"/>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304636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D9E87AA-BE2D-4954-941E-60F5731B3455}"/>
              </a:ext>
            </a:extLst>
          </p:cNvPr>
          <p:cNvSpPr>
            <a:spLocks noGrp="1"/>
          </p:cNvSpPr>
          <p:nvPr>
            <p:ph type="title"/>
          </p:nvPr>
        </p:nvSpPr>
        <p:spPr>
          <a:xfrm>
            <a:off x="1643507" y="157579"/>
            <a:ext cx="10312400" cy="1069608"/>
          </a:xfrm>
          <a:solidFill>
            <a:schemeClr val="accent1">
              <a:lumMod val="20000"/>
              <a:lumOff val="80000"/>
            </a:schemeClr>
          </a:solidFill>
        </p:spPr>
        <p:txBody>
          <a:bodyPr>
            <a:normAutofit fontScale="90000"/>
          </a:bodyPr>
          <a:lstStyle/>
          <a:p>
            <a:r>
              <a:rPr lang="de-DE" dirty="0"/>
              <a:t>Sprachbeherrschung, Sprachverwendung und ‚</a:t>
            </a:r>
            <a:r>
              <a:rPr lang="de-DE" dirty="0" err="1"/>
              <a:t>employability</a:t>
            </a:r>
            <a:r>
              <a:rPr lang="de-DE" dirty="0"/>
              <a:t>‘</a:t>
            </a:r>
          </a:p>
        </p:txBody>
      </p:sp>
      <p:sp>
        <p:nvSpPr>
          <p:cNvPr id="3" name="Inhaltsplatzhalter 2">
            <a:extLst>
              <a:ext uri="{FF2B5EF4-FFF2-40B4-BE49-F238E27FC236}">
                <a16:creationId xmlns:a16="http://schemas.microsoft.com/office/drawing/2014/main" xmlns="" id="{1A34C852-6769-44EF-ADEC-85650514DC0F}"/>
              </a:ext>
            </a:extLst>
          </p:cNvPr>
          <p:cNvSpPr>
            <a:spLocks noGrp="1"/>
          </p:cNvSpPr>
          <p:nvPr>
            <p:ph idx="1"/>
          </p:nvPr>
        </p:nvSpPr>
        <p:spPr>
          <a:xfrm>
            <a:off x="1866122" y="1343608"/>
            <a:ext cx="9638490" cy="5514392"/>
          </a:xfrm>
        </p:spPr>
        <p:txBody>
          <a:bodyPr>
            <a:normAutofit fontScale="77500" lnSpcReduction="20000"/>
          </a:bodyPr>
          <a:lstStyle/>
          <a:p>
            <a:pPr marL="0" indent="0">
              <a:lnSpc>
                <a:spcPct val="120000"/>
              </a:lnSpc>
              <a:spcBef>
                <a:spcPts val="0"/>
              </a:spcBef>
              <a:spcAft>
                <a:spcPts val="600"/>
              </a:spcAft>
              <a:buNone/>
            </a:pPr>
            <a:r>
              <a:rPr lang="de-DE" sz="3000" dirty="0"/>
              <a:t>Zum Erreichen schulischer Ziele sind BICS und CALP erforderlich.</a:t>
            </a:r>
          </a:p>
          <a:p>
            <a:pPr>
              <a:lnSpc>
                <a:spcPct val="120000"/>
              </a:lnSpc>
              <a:spcBef>
                <a:spcPts val="0"/>
              </a:spcBef>
              <a:spcAft>
                <a:spcPts val="600"/>
              </a:spcAft>
            </a:pPr>
            <a:r>
              <a:rPr lang="de-DE" sz="3000" dirty="0"/>
              <a:t>BICS: </a:t>
            </a:r>
          </a:p>
          <a:p>
            <a:pPr marL="457200" indent="-457200">
              <a:lnSpc>
                <a:spcPct val="120000"/>
              </a:lnSpc>
              <a:spcBef>
                <a:spcPts val="0"/>
              </a:spcBef>
              <a:spcAft>
                <a:spcPts val="600"/>
              </a:spcAft>
              <a:buNone/>
            </a:pPr>
            <a:r>
              <a:rPr lang="de-DE" sz="3000" dirty="0"/>
              <a:t>	</a:t>
            </a:r>
            <a:r>
              <a:rPr lang="de-DE" sz="3000" dirty="0" err="1">
                <a:solidFill>
                  <a:srgbClr val="C00000"/>
                </a:solidFill>
              </a:rPr>
              <a:t>b</a:t>
            </a:r>
            <a:r>
              <a:rPr lang="de-DE" sz="3000" dirty="0" err="1"/>
              <a:t>asic</a:t>
            </a:r>
            <a:r>
              <a:rPr lang="de-DE" sz="3000" dirty="0"/>
              <a:t> </a:t>
            </a:r>
            <a:r>
              <a:rPr lang="de-DE" sz="3000" dirty="0">
                <a:solidFill>
                  <a:srgbClr val="C00000"/>
                </a:solidFill>
              </a:rPr>
              <a:t>i</a:t>
            </a:r>
            <a:r>
              <a:rPr lang="de-DE" sz="3000" dirty="0"/>
              <a:t>nterpersonal </a:t>
            </a:r>
            <a:r>
              <a:rPr lang="de-DE" sz="3000" dirty="0" err="1">
                <a:solidFill>
                  <a:srgbClr val="C00000"/>
                </a:solidFill>
              </a:rPr>
              <a:t>c</a:t>
            </a:r>
            <a:r>
              <a:rPr lang="de-DE" sz="3000" dirty="0" err="1"/>
              <a:t>ommunicative</a:t>
            </a:r>
            <a:r>
              <a:rPr lang="de-DE" sz="3000" dirty="0"/>
              <a:t> </a:t>
            </a:r>
            <a:r>
              <a:rPr lang="de-DE" sz="3000" dirty="0" err="1">
                <a:solidFill>
                  <a:srgbClr val="C00000"/>
                </a:solidFill>
              </a:rPr>
              <a:t>s</a:t>
            </a:r>
            <a:r>
              <a:rPr lang="de-DE" sz="3000" dirty="0" err="1"/>
              <a:t>kills</a:t>
            </a:r>
            <a:r>
              <a:rPr lang="de-DE" sz="3000" dirty="0"/>
              <a:t> = „</a:t>
            </a:r>
            <a:r>
              <a:rPr lang="de-DE" sz="3000" dirty="0" err="1"/>
              <a:t>conversational</a:t>
            </a:r>
            <a:r>
              <a:rPr lang="de-DE" sz="3000" dirty="0"/>
              <a:t> </a:t>
            </a:r>
            <a:r>
              <a:rPr lang="de-DE" sz="3000" dirty="0" err="1"/>
              <a:t>fluency</a:t>
            </a:r>
            <a:r>
              <a:rPr lang="de-DE" sz="3000" dirty="0"/>
              <a:t> in a </a:t>
            </a:r>
            <a:r>
              <a:rPr lang="de-DE" sz="3000" dirty="0" err="1"/>
              <a:t>language</a:t>
            </a:r>
            <a:r>
              <a:rPr lang="de-DE" sz="3000" dirty="0"/>
              <a:t>“</a:t>
            </a:r>
          </a:p>
          <a:p>
            <a:pPr>
              <a:lnSpc>
                <a:spcPct val="120000"/>
              </a:lnSpc>
              <a:spcBef>
                <a:spcPts val="0"/>
              </a:spcBef>
              <a:spcAft>
                <a:spcPts val="600"/>
              </a:spcAft>
            </a:pPr>
            <a:r>
              <a:rPr lang="de-DE" sz="3000" dirty="0"/>
              <a:t>CALP:</a:t>
            </a:r>
          </a:p>
          <a:p>
            <a:pPr marL="457200" indent="-457200">
              <a:lnSpc>
                <a:spcPct val="120000"/>
              </a:lnSpc>
              <a:spcBef>
                <a:spcPts val="0"/>
              </a:spcBef>
              <a:spcAft>
                <a:spcPts val="600"/>
              </a:spcAft>
              <a:buNone/>
            </a:pPr>
            <a:r>
              <a:rPr lang="de-DE" sz="3000" dirty="0"/>
              <a:t>	</a:t>
            </a:r>
            <a:r>
              <a:rPr lang="de-DE" sz="3000" dirty="0">
                <a:solidFill>
                  <a:srgbClr val="C00000"/>
                </a:solidFill>
              </a:rPr>
              <a:t>C</a:t>
            </a:r>
            <a:r>
              <a:rPr lang="en-US" sz="3000" dirty="0" err="1"/>
              <a:t>ognitive</a:t>
            </a:r>
            <a:r>
              <a:rPr lang="en-US" sz="3000" dirty="0"/>
              <a:t> </a:t>
            </a:r>
            <a:r>
              <a:rPr lang="en-US" sz="3000" dirty="0">
                <a:solidFill>
                  <a:srgbClr val="C00000"/>
                </a:solidFill>
              </a:rPr>
              <a:t>a</a:t>
            </a:r>
            <a:r>
              <a:rPr lang="en-US" sz="3000" dirty="0"/>
              <a:t>cademic </a:t>
            </a:r>
            <a:r>
              <a:rPr lang="en-US" sz="3000" dirty="0">
                <a:solidFill>
                  <a:srgbClr val="C00000"/>
                </a:solidFill>
              </a:rPr>
              <a:t>l</a:t>
            </a:r>
            <a:r>
              <a:rPr lang="en-US" sz="3000" dirty="0"/>
              <a:t>anguage </a:t>
            </a:r>
            <a:r>
              <a:rPr lang="en-US" sz="3000" dirty="0">
                <a:solidFill>
                  <a:srgbClr val="C00000"/>
                </a:solidFill>
              </a:rPr>
              <a:t>p</a:t>
            </a:r>
            <a:r>
              <a:rPr lang="en-US" sz="3000" dirty="0"/>
              <a:t>roficiency = “ability to understand and express, in both oral and written modes, concepts and ideas that are relevant to success in school”</a:t>
            </a:r>
          </a:p>
          <a:p>
            <a:r>
              <a:rPr lang="en-US" dirty="0"/>
              <a:t>Cummins, Jim (2008): BICS and CALP: Empirical and Theoretical Status of the Distinction. </a:t>
            </a:r>
            <a:r>
              <a:rPr lang="de-DE" dirty="0"/>
              <a:t>In: </a:t>
            </a:r>
            <a:r>
              <a:rPr lang="en-US" dirty="0"/>
              <a:t>Street, B. &amp; Hornberger, N. H. (Eds.). </a:t>
            </a:r>
            <a:r>
              <a:rPr lang="en-US" i="1" dirty="0"/>
              <a:t>Encyclopedia of Language and Education, 2nd Edition, Volume 2: Literacy. </a:t>
            </a:r>
            <a:r>
              <a:rPr lang="en-US" dirty="0"/>
              <a:t>71. New York: Springer Science + Business Media LLC. </a:t>
            </a:r>
          </a:p>
          <a:p>
            <a:endParaRPr lang="en-US" dirty="0"/>
          </a:p>
          <a:p>
            <a:r>
              <a:rPr lang="en-US" sz="4500" dirty="0"/>
              <a:t>Was </a:t>
            </a:r>
            <a:r>
              <a:rPr lang="en-US" sz="4500" dirty="0" err="1"/>
              <a:t>ist</a:t>
            </a:r>
            <a:r>
              <a:rPr lang="en-US" sz="4500" dirty="0"/>
              <a:t> </a:t>
            </a:r>
            <a:r>
              <a:rPr lang="en-US" sz="4500" dirty="0" err="1"/>
              <a:t>für</a:t>
            </a:r>
            <a:r>
              <a:rPr lang="en-US" sz="4500" dirty="0"/>
              <a:t> </a:t>
            </a:r>
            <a:r>
              <a:rPr lang="en-US" sz="4500" dirty="0" err="1"/>
              <a:t>eine</a:t>
            </a:r>
            <a:r>
              <a:rPr lang="en-US" sz="4500" dirty="0"/>
              <a:t> ‘employability’ </a:t>
            </a:r>
            <a:r>
              <a:rPr lang="en-US" sz="4500" dirty="0" err="1"/>
              <a:t>wichtig</a:t>
            </a:r>
            <a:r>
              <a:rPr lang="en-US" sz="4500" dirty="0"/>
              <a:t>?</a:t>
            </a:r>
            <a:endParaRPr lang="de-DE" sz="4500" dirty="0"/>
          </a:p>
        </p:txBody>
      </p:sp>
      <p:sp>
        <p:nvSpPr>
          <p:cNvPr id="4" name="Foliennummernplatzhalter 3">
            <a:extLst>
              <a:ext uri="{FF2B5EF4-FFF2-40B4-BE49-F238E27FC236}">
                <a16:creationId xmlns:a16="http://schemas.microsoft.com/office/drawing/2014/main" xmlns="" id="{3572063D-D229-421D-81B7-A73AFA36CBA4}"/>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61594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1000"/>
                                        <p:tgtEl>
                                          <p:spTgt spid="3">
                                            <p:txEl>
                                              <p:pRg st="7" end="7"/>
                                            </p:txEl>
                                          </p:spTgt>
                                        </p:tgtEl>
                                      </p:cBhvr>
                                    </p:animEffect>
                                    <p:anim calcmode="lin" valueType="num">
                                      <p:cBhvr>
                                        <p:cTn id="3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DA34EEB-81D9-4225-8A1A-8FF497945ADE}"/>
              </a:ext>
            </a:extLst>
          </p:cNvPr>
          <p:cNvSpPr>
            <a:spLocks noGrp="1"/>
          </p:cNvSpPr>
          <p:nvPr>
            <p:ph type="title"/>
          </p:nvPr>
        </p:nvSpPr>
        <p:spPr/>
        <p:txBody>
          <a:bodyPr/>
          <a:lstStyle/>
          <a:p>
            <a:r>
              <a:rPr lang="de-DE" dirty="0"/>
              <a:t>Lernen</a:t>
            </a:r>
          </a:p>
        </p:txBody>
      </p:sp>
      <p:sp>
        <p:nvSpPr>
          <p:cNvPr id="3" name="Inhaltsplatzhalter 2">
            <a:extLst>
              <a:ext uri="{FF2B5EF4-FFF2-40B4-BE49-F238E27FC236}">
                <a16:creationId xmlns:a16="http://schemas.microsoft.com/office/drawing/2014/main" xmlns="" id="{818A8DF2-55C7-48CD-8D11-9272B282D648}"/>
              </a:ext>
            </a:extLst>
          </p:cNvPr>
          <p:cNvSpPr>
            <a:spLocks noGrp="1"/>
          </p:cNvSpPr>
          <p:nvPr>
            <p:ph idx="1"/>
          </p:nvPr>
        </p:nvSpPr>
        <p:spPr/>
        <p:txBody>
          <a:bodyPr/>
          <a:lstStyle/>
          <a:p>
            <a:pPr marL="0" indent="0">
              <a:buNone/>
            </a:pPr>
            <a:r>
              <a:rPr lang="de-DE" sz="3000" dirty="0"/>
              <a:t>Gemeinsam und kooperativ</a:t>
            </a:r>
          </a:p>
          <a:p>
            <a:r>
              <a:rPr lang="de-DE" sz="2500" dirty="0"/>
              <a:t>≠ Lernen im Gleichschritt</a:t>
            </a:r>
          </a:p>
          <a:p>
            <a:r>
              <a:rPr lang="de-DE" sz="2500" dirty="0"/>
              <a:t>≠ kollektives Lernen</a:t>
            </a:r>
          </a:p>
          <a:p>
            <a:endParaRPr lang="de-DE" sz="2500" dirty="0"/>
          </a:p>
          <a:p>
            <a:r>
              <a:rPr lang="de-DE" sz="2500" dirty="0"/>
              <a:t>SCAFFOLDING + Ko-konstruktives Arbeiten</a:t>
            </a:r>
          </a:p>
        </p:txBody>
      </p:sp>
      <p:sp>
        <p:nvSpPr>
          <p:cNvPr id="4" name="Foliennummernplatzhalter 3">
            <a:extLst>
              <a:ext uri="{FF2B5EF4-FFF2-40B4-BE49-F238E27FC236}">
                <a16:creationId xmlns:a16="http://schemas.microsoft.com/office/drawing/2014/main" xmlns="" id="{28758C87-3044-489C-9416-34D0A0803BAC}"/>
              </a:ext>
            </a:extLst>
          </p:cNvPr>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42436144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8FDB119-00BD-4EE2-BBC1-AB180E283DCF}"/>
              </a:ext>
            </a:extLst>
          </p:cNvPr>
          <p:cNvSpPr>
            <a:spLocks noGrp="1"/>
          </p:cNvSpPr>
          <p:nvPr>
            <p:ph type="title"/>
          </p:nvPr>
        </p:nvSpPr>
        <p:spPr>
          <a:xfrm>
            <a:off x="1866123" y="624110"/>
            <a:ext cx="9638490" cy="1280890"/>
          </a:xfrm>
        </p:spPr>
        <p:txBody>
          <a:bodyPr/>
          <a:lstStyle/>
          <a:p>
            <a:r>
              <a:rPr lang="de-DE" dirty="0"/>
              <a:t>Peer-Korrektur</a:t>
            </a:r>
            <a:br>
              <a:rPr lang="de-DE" dirty="0"/>
            </a:br>
            <a:r>
              <a:rPr lang="de-DE" sz="1200" dirty="0"/>
              <a:t>Bryant, D. &amp; N. </a:t>
            </a:r>
            <a:r>
              <a:rPr lang="de-DE" sz="1200" dirty="0" err="1"/>
              <a:t>Pucciarelli</a:t>
            </a:r>
            <a:r>
              <a:rPr lang="de-DE" sz="1200" dirty="0"/>
              <a:t> (2018); Zum angemessenen Schriftsprachgebrauch im Nähe- und Distanzbereich. Eine Pilotstudie zur Registersensibilität am Anfang der Berufsausbildung. In: Sprache im Beruf 1, 6-26.</a:t>
            </a:r>
            <a:endParaRPr lang="de-DE" dirty="0"/>
          </a:p>
        </p:txBody>
      </p:sp>
      <p:pic>
        <p:nvPicPr>
          <p:cNvPr id="4" name="Inhaltsplatzhalter 3">
            <a:extLst>
              <a:ext uri="{FF2B5EF4-FFF2-40B4-BE49-F238E27FC236}">
                <a16:creationId xmlns:a16="http://schemas.microsoft.com/office/drawing/2014/main" xmlns="" id="{EB95807B-D4C4-4D98-8184-2B8B0044B910}"/>
              </a:ext>
            </a:extLst>
          </p:cNvPr>
          <p:cNvPicPr>
            <a:picLocks noGrp="1" noChangeAspect="1"/>
          </p:cNvPicPr>
          <p:nvPr>
            <p:ph idx="1"/>
          </p:nvPr>
        </p:nvPicPr>
        <p:blipFill>
          <a:blip r:embed="rId2"/>
          <a:stretch>
            <a:fillRect/>
          </a:stretch>
        </p:blipFill>
        <p:spPr>
          <a:xfrm>
            <a:off x="687388" y="1818742"/>
            <a:ext cx="11162256" cy="1171411"/>
          </a:xfrm>
          <a:prstGeom prst="rect">
            <a:avLst/>
          </a:prstGeom>
        </p:spPr>
      </p:pic>
      <p:pic>
        <p:nvPicPr>
          <p:cNvPr id="5" name="Grafik 4">
            <a:extLst>
              <a:ext uri="{FF2B5EF4-FFF2-40B4-BE49-F238E27FC236}">
                <a16:creationId xmlns:a16="http://schemas.microsoft.com/office/drawing/2014/main" xmlns="" id="{61FF8D97-7B39-4DCB-9C18-701EB20CAC15}"/>
              </a:ext>
            </a:extLst>
          </p:cNvPr>
          <p:cNvPicPr>
            <a:picLocks noChangeAspect="1"/>
          </p:cNvPicPr>
          <p:nvPr/>
        </p:nvPicPr>
        <p:blipFill>
          <a:blip r:embed="rId3"/>
          <a:stretch>
            <a:fillRect/>
          </a:stretch>
        </p:blipFill>
        <p:spPr>
          <a:xfrm>
            <a:off x="189969" y="3109762"/>
            <a:ext cx="10978774" cy="1499642"/>
          </a:xfrm>
          <a:prstGeom prst="rect">
            <a:avLst/>
          </a:prstGeom>
        </p:spPr>
      </p:pic>
      <p:pic>
        <p:nvPicPr>
          <p:cNvPr id="6" name="Grafik 5">
            <a:extLst>
              <a:ext uri="{FF2B5EF4-FFF2-40B4-BE49-F238E27FC236}">
                <a16:creationId xmlns:a16="http://schemas.microsoft.com/office/drawing/2014/main" xmlns="" id="{BBBA36BF-EA2F-4A4E-85FE-3CABA99EE0C5}"/>
              </a:ext>
            </a:extLst>
          </p:cNvPr>
          <p:cNvPicPr>
            <a:picLocks noChangeAspect="1"/>
          </p:cNvPicPr>
          <p:nvPr/>
        </p:nvPicPr>
        <p:blipFill>
          <a:blip r:embed="rId4"/>
          <a:stretch>
            <a:fillRect/>
          </a:stretch>
        </p:blipFill>
        <p:spPr>
          <a:xfrm>
            <a:off x="1129004" y="4944720"/>
            <a:ext cx="10797994" cy="1605724"/>
          </a:xfrm>
          <a:prstGeom prst="rect">
            <a:avLst/>
          </a:prstGeom>
        </p:spPr>
      </p:pic>
      <p:sp>
        <p:nvSpPr>
          <p:cNvPr id="7" name="Foliennummernplatzhalter 6">
            <a:extLst>
              <a:ext uri="{FF2B5EF4-FFF2-40B4-BE49-F238E27FC236}">
                <a16:creationId xmlns:a16="http://schemas.microsoft.com/office/drawing/2014/main" xmlns="" id="{0BE44935-3980-4430-9E0A-638D55FD9782}"/>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1032313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C565992B-1B07-4F0C-BC29-BE141D7FD644}"/>
              </a:ext>
            </a:extLst>
          </p:cNvPr>
          <p:cNvSpPr>
            <a:spLocks noGrp="1"/>
          </p:cNvSpPr>
          <p:nvPr>
            <p:ph type="title"/>
          </p:nvPr>
        </p:nvSpPr>
        <p:spPr>
          <a:xfrm rot="16524578">
            <a:off x="-1925120" y="2871960"/>
            <a:ext cx="6599825" cy="1280890"/>
          </a:xfrm>
          <a:solidFill>
            <a:schemeClr val="accent4">
              <a:lumMod val="20000"/>
              <a:lumOff val="80000"/>
            </a:schemeClr>
          </a:solidFill>
        </p:spPr>
        <p:txBody>
          <a:bodyPr>
            <a:normAutofit/>
          </a:bodyPr>
          <a:lstStyle/>
          <a:p>
            <a:r>
              <a:rPr lang="de-DE" sz="1200" dirty="0"/>
              <a:t>Eckhart-Hinz, B. et al. (2013): Funktionaler Analphabetismus als Herausforderung für eine Fachdidaktik Deutsch in der Berufsbildenden </a:t>
            </a:r>
            <a:r>
              <a:rPr lang="de-DE" sz="1300" dirty="0"/>
              <a:t>Schule. Zur Gestaltung von Fachbüchern für individualisierte, adressatenbezogene Lehr-Lernprozesse. In: </a:t>
            </a:r>
            <a:r>
              <a:rPr lang="de-DE" sz="1300" dirty="0" err="1"/>
              <a:t>Bwp</a:t>
            </a:r>
            <a:r>
              <a:rPr lang="de-DE" sz="1300" dirty="0"/>
              <a:t>. 24: Didaktik beruflicher Bildung. www.bwpat.de/ausgabe24/eckardt-hinz_etal_bwpat24.pdf</a:t>
            </a:r>
            <a:br>
              <a:rPr lang="de-DE" sz="1300" dirty="0"/>
            </a:br>
            <a:endParaRPr lang="de-DE" sz="1300" dirty="0"/>
          </a:p>
        </p:txBody>
      </p:sp>
      <p:pic>
        <p:nvPicPr>
          <p:cNvPr id="4" name="Inhaltsplatzhalter 3">
            <a:extLst>
              <a:ext uri="{FF2B5EF4-FFF2-40B4-BE49-F238E27FC236}">
                <a16:creationId xmlns:a16="http://schemas.microsoft.com/office/drawing/2014/main" xmlns="" id="{D951AECE-3E3C-4C9B-8A50-5D8B85D58758}"/>
              </a:ext>
            </a:extLst>
          </p:cNvPr>
          <p:cNvPicPr>
            <a:picLocks noGrp="1" noChangeAspect="1"/>
          </p:cNvPicPr>
          <p:nvPr>
            <p:ph idx="1"/>
          </p:nvPr>
        </p:nvPicPr>
        <p:blipFill>
          <a:blip r:embed="rId2"/>
          <a:stretch>
            <a:fillRect/>
          </a:stretch>
        </p:blipFill>
        <p:spPr>
          <a:xfrm>
            <a:off x="1945011" y="298579"/>
            <a:ext cx="10483363" cy="6392610"/>
          </a:xfrm>
          <a:prstGeom prst="rect">
            <a:avLst/>
          </a:prstGeom>
        </p:spPr>
      </p:pic>
      <p:sp>
        <p:nvSpPr>
          <p:cNvPr id="5" name="Foliennummernplatzhalter 4">
            <a:extLst>
              <a:ext uri="{FF2B5EF4-FFF2-40B4-BE49-F238E27FC236}">
                <a16:creationId xmlns:a16="http://schemas.microsoft.com/office/drawing/2014/main" xmlns="" id="{879FDE59-4878-4707-92E2-45E43DA32E5A}"/>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4170997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C6A33CE-1BBB-4684-867F-8550D8CCF375}"/>
              </a:ext>
            </a:extLst>
          </p:cNvPr>
          <p:cNvSpPr>
            <a:spLocks noGrp="1"/>
          </p:cNvSpPr>
          <p:nvPr>
            <p:ph type="title"/>
          </p:nvPr>
        </p:nvSpPr>
        <p:spPr>
          <a:xfrm>
            <a:off x="1735495" y="624110"/>
            <a:ext cx="9769118" cy="1280890"/>
          </a:xfrm>
        </p:spPr>
        <p:txBody>
          <a:bodyPr>
            <a:normAutofit/>
          </a:bodyPr>
          <a:lstStyle/>
          <a:p>
            <a:r>
              <a:rPr lang="de-DE" sz="1500" dirty="0"/>
              <a:t>Heisler, D. (2016): Funktionaler Analphabetismus und Ausbildung. Praxisbericht zum Projekt „Alpha-</a:t>
            </a:r>
            <a:r>
              <a:rPr lang="de-DE" sz="1500" dirty="0" err="1"/>
              <a:t>Quali</a:t>
            </a:r>
            <a:r>
              <a:rPr lang="de-DE" sz="1500" dirty="0"/>
              <a:t>"</a:t>
            </a:r>
            <a:br>
              <a:rPr lang="de-DE" sz="1500" dirty="0"/>
            </a:br>
            <a:r>
              <a:rPr lang="de-DE" sz="1500" dirty="0">
                <a:hlinkClick r:id="rId2"/>
              </a:rPr>
              <a:t>https://www.ueberaus.de/wws/analphabetismus-und-ausbildung.php</a:t>
            </a:r>
            <a:r>
              <a:rPr lang="de-DE" sz="1500" dirty="0"/>
              <a:t> </a:t>
            </a:r>
            <a:br>
              <a:rPr lang="de-DE" sz="1500" dirty="0"/>
            </a:br>
            <a:endParaRPr lang="de-DE" sz="1500" dirty="0"/>
          </a:p>
        </p:txBody>
      </p:sp>
      <p:pic>
        <p:nvPicPr>
          <p:cNvPr id="4" name="Inhaltsplatzhalter 3" descr="Schriftprobe aus einer Leistungsüberprüfung">
            <a:extLst>
              <a:ext uri="{FF2B5EF4-FFF2-40B4-BE49-F238E27FC236}">
                <a16:creationId xmlns:a16="http://schemas.microsoft.com/office/drawing/2014/main" xmlns="" id="{7A8D767A-62B1-4907-B270-206D2DAEAA7E}"/>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04457" y="1905000"/>
            <a:ext cx="8714792" cy="4057261"/>
          </a:xfrm>
          <a:prstGeom prst="rect">
            <a:avLst/>
          </a:prstGeom>
          <a:noFill/>
          <a:ln>
            <a:noFill/>
          </a:ln>
        </p:spPr>
      </p:pic>
      <p:sp>
        <p:nvSpPr>
          <p:cNvPr id="5" name="Foliennummernplatzhalter 4">
            <a:extLst>
              <a:ext uri="{FF2B5EF4-FFF2-40B4-BE49-F238E27FC236}">
                <a16:creationId xmlns:a16="http://schemas.microsoft.com/office/drawing/2014/main" xmlns="" id="{30F7D414-905D-4845-860D-083C8A756099}"/>
              </a:ext>
            </a:extLst>
          </p:cNvPr>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37631418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BF443FC6-0591-4EC1-880C-886F1CBD441F}"/>
              </a:ext>
            </a:extLst>
          </p:cNvPr>
          <p:cNvSpPr>
            <a:spLocks noGrp="1"/>
          </p:cNvSpPr>
          <p:nvPr>
            <p:ph type="title"/>
          </p:nvPr>
        </p:nvSpPr>
        <p:spPr/>
        <p:txBody>
          <a:bodyPr/>
          <a:lstStyle/>
          <a:p>
            <a:r>
              <a:rPr lang="de-DE" dirty="0" err="1"/>
              <a:t>GI_Deutsch</a:t>
            </a:r>
            <a:r>
              <a:rPr lang="de-DE" dirty="0"/>
              <a:t> AM </a:t>
            </a:r>
            <a:r>
              <a:rPr lang="de-DE" dirty="0" err="1"/>
              <a:t>aRBEITSPLATZ</a:t>
            </a:r>
            <a:endParaRPr lang="de-DE" dirty="0"/>
          </a:p>
        </p:txBody>
      </p:sp>
      <p:pic>
        <p:nvPicPr>
          <p:cNvPr id="4" name="Inhaltsplatzhalter 3">
            <a:extLst>
              <a:ext uri="{FF2B5EF4-FFF2-40B4-BE49-F238E27FC236}">
                <a16:creationId xmlns:a16="http://schemas.microsoft.com/office/drawing/2014/main" xmlns="" id="{A21CCD11-04B3-4F8A-9B46-D955C9455A5A}"/>
              </a:ext>
            </a:extLst>
          </p:cNvPr>
          <p:cNvPicPr>
            <a:picLocks noGrp="1" noChangeAspect="1"/>
          </p:cNvPicPr>
          <p:nvPr>
            <p:ph idx="1"/>
          </p:nvPr>
        </p:nvPicPr>
        <p:blipFill>
          <a:blip r:embed="rId2"/>
          <a:stretch>
            <a:fillRect/>
          </a:stretch>
        </p:blipFill>
        <p:spPr>
          <a:xfrm>
            <a:off x="1980225" y="1905000"/>
            <a:ext cx="9854033" cy="3453282"/>
          </a:xfrm>
          <a:prstGeom prst="rect">
            <a:avLst/>
          </a:prstGeom>
        </p:spPr>
      </p:pic>
      <p:sp>
        <p:nvSpPr>
          <p:cNvPr id="3" name="Foliennummernplatzhalter 2">
            <a:extLst>
              <a:ext uri="{FF2B5EF4-FFF2-40B4-BE49-F238E27FC236}">
                <a16:creationId xmlns:a16="http://schemas.microsoft.com/office/drawing/2014/main" xmlns="" id="{0E38DB9B-20BD-4E53-BC1C-38A887E36DC1}"/>
              </a:ext>
            </a:extLst>
          </p:cNvPr>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146818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1A3DDD7-C8DA-4AE0-AEDE-D844A2A9470D}"/>
              </a:ext>
            </a:extLst>
          </p:cNvPr>
          <p:cNvSpPr>
            <a:spLocks noGrp="1"/>
          </p:cNvSpPr>
          <p:nvPr>
            <p:ph type="title"/>
          </p:nvPr>
        </p:nvSpPr>
        <p:spPr/>
        <p:txBody>
          <a:bodyPr/>
          <a:lstStyle/>
          <a:p>
            <a:endParaRPr lang="de-DE"/>
          </a:p>
        </p:txBody>
      </p:sp>
      <p:pic>
        <p:nvPicPr>
          <p:cNvPr id="4" name="Inhaltsplatzhalter 3">
            <a:extLst>
              <a:ext uri="{FF2B5EF4-FFF2-40B4-BE49-F238E27FC236}">
                <a16:creationId xmlns:a16="http://schemas.microsoft.com/office/drawing/2014/main" xmlns="" id="{09469ADD-9FAE-4DA0-AE28-C1949FEBFF0D}"/>
              </a:ext>
            </a:extLst>
          </p:cNvPr>
          <p:cNvPicPr>
            <a:picLocks noGrp="1" noChangeAspect="1"/>
          </p:cNvPicPr>
          <p:nvPr>
            <p:ph idx="1"/>
          </p:nvPr>
        </p:nvPicPr>
        <p:blipFill>
          <a:blip r:embed="rId2"/>
          <a:stretch>
            <a:fillRect/>
          </a:stretch>
        </p:blipFill>
        <p:spPr>
          <a:xfrm>
            <a:off x="2674374" y="408549"/>
            <a:ext cx="7669161" cy="6339039"/>
          </a:xfrm>
          <a:prstGeom prst="rect">
            <a:avLst/>
          </a:prstGeom>
        </p:spPr>
      </p:pic>
      <p:sp>
        <p:nvSpPr>
          <p:cNvPr id="3" name="Foliennummernplatzhalter 2">
            <a:extLst>
              <a:ext uri="{FF2B5EF4-FFF2-40B4-BE49-F238E27FC236}">
                <a16:creationId xmlns:a16="http://schemas.microsoft.com/office/drawing/2014/main" xmlns="" id="{E1B7BE5C-ADC9-4400-B605-29CE6ADADD3E}"/>
              </a:ext>
            </a:extLst>
          </p:cNvPr>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784544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08F67DFB-2FF0-4907-8A94-9001445ADB7C}"/>
              </a:ext>
            </a:extLst>
          </p:cNvPr>
          <p:cNvSpPr>
            <a:spLocks noGrp="1"/>
          </p:cNvSpPr>
          <p:nvPr>
            <p:ph type="title"/>
          </p:nvPr>
        </p:nvSpPr>
        <p:spPr/>
        <p:txBody>
          <a:bodyPr/>
          <a:lstStyle/>
          <a:p>
            <a:endParaRPr lang="de-DE"/>
          </a:p>
        </p:txBody>
      </p:sp>
      <p:pic>
        <p:nvPicPr>
          <p:cNvPr id="4" name="Inhaltsplatzhalter 3">
            <a:extLst>
              <a:ext uri="{FF2B5EF4-FFF2-40B4-BE49-F238E27FC236}">
                <a16:creationId xmlns:a16="http://schemas.microsoft.com/office/drawing/2014/main" xmlns="" id="{991E8746-1CC5-4E6E-B8D2-3C1056F2765F}"/>
              </a:ext>
            </a:extLst>
          </p:cNvPr>
          <p:cNvPicPr>
            <a:picLocks noGrp="1" noChangeAspect="1"/>
          </p:cNvPicPr>
          <p:nvPr>
            <p:ph idx="1"/>
          </p:nvPr>
        </p:nvPicPr>
        <p:blipFill>
          <a:blip r:embed="rId2"/>
          <a:stretch>
            <a:fillRect/>
          </a:stretch>
        </p:blipFill>
        <p:spPr>
          <a:xfrm>
            <a:off x="3806889" y="63417"/>
            <a:ext cx="5682343" cy="6943823"/>
          </a:xfrm>
          <a:prstGeom prst="rect">
            <a:avLst/>
          </a:prstGeom>
        </p:spPr>
      </p:pic>
      <p:sp>
        <p:nvSpPr>
          <p:cNvPr id="3" name="Foliennummernplatzhalter 2">
            <a:extLst>
              <a:ext uri="{FF2B5EF4-FFF2-40B4-BE49-F238E27FC236}">
                <a16:creationId xmlns:a16="http://schemas.microsoft.com/office/drawing/2014/main" xmlns="" id="{5AECA6E8-0249-40D6-BAB6-4DB826FA7CE6}"/>
              </a:ext>
            </a:extLst>
          </p:cNvPr>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1641975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73AF33C9-8333-441A-9DF9-EE3BE2B82015}"/>
              </a:ext>
            </a:extLst>
          </p:cNvPr>
          <p:cNvSpPr>
            <a:spLocks noGrp="1"/>
          </p:cNvSpPr>
          <p:nvPr>
            <p:ph type="title"/>
          </p:nvPr>
        </p:nvSpPr>
        <p:spPr>
          <a:xfrm>
            <a:off x="1698171" y="624110"/>
            <a:ext cx="9806441" cy="1280890"/>
          </a:xfrm>
          <a:solidFill>
            <a:schemeClr val="accent4">
              <a:lumMod val="20000"/>
              <a:lumOff val="80000"/>
            </a:schemeClr>
          </a:solidFill>
        </p:spPr>
        <p:txBody>
          <a:bodyPr/>
          <a:lstStyle/>
          <a:p>
            <a:r>
              <a:rPr lang="de-DE" dirty="0"/>
              <a:t>Welche Änderungen bringt INDUSTRIE 4.0?</a:t>
            </a:r>
          </a:p>
        </p:txBody>
      </p:sp>
      <p:sp>
        <p:nvSpPr>
          <p:cNvPr id="3" name="Inhaltsplatzhalter 2">
            <a:extLst>
              <a:ext uri="{FF2B5EF4-FFF2-40B4-BE49-F238E27FC236}">
                <a16:creationId xmlns:a16="http://schemas.microsoft.com/office/drawing/2014/main" xmlns="" id="{61D42D77-2371-4802-9CF1-87500A61202C}"/>
              </a:ext>
            </a:extLst>
          </p:cNvPr>
          <p:cNvSpPr>
            <a:spLocks noGrp="1"/>
          </p:cNvSpPr>
          <p:nvPr>
            <p:ph idx="1"/>
          </p:nvPr>
        </p:nvSpPr>
        <p:spPr/>
        <p:txBody>
          <a:bodyPr/>
          <a:lstStyle/>
          <a:p>
            <a:r>
              <a:rPr lang="de-DE" dirty="0"/>
              <a:t>Unterschiedliche Ebenen</a:t>
            </a:r>
          </a:p>
          <a:p>
            <a:pPr lvl="1"/>
            <a:r>
              <a:rPr lang="de-DE" dirty="0"/>
              <a:t>Wortschatz – Fachwortschatz</a:t>
            </a:r>
          </a:p>
          <a:p>
            <a:pPr lvl="1"/>
            <a:r>
              <a:rPr lang="de-DE" dirty="0"/>
              <a:t>Berufliche Kommunikation</a:t>
            </a:r>
          </a:p>
          <a:p>
            <a:pPr lvl="1"/>
            <a:r>
              <a:rPr lang="de-DE" dirty="0"/>
              <a:t>Möglichkeiten des Erwerbs und Transfers von Wissen</a:t>
            </a:r>
          </a:p>
          <a:p>
            <a:pPr marL="457200" lvl="1" indent="0">
              <a:buNone/>
            </a:pPr>
            <a:endParaRPr lang="de-DE" dirty="0"/>
          </a:p>
          <a:p>
            <a:r>
              <a:rPr lang="de-DE" dirty="0"/>
              <a:t>Digitalisierung</a:t>
            </a:r>
          </a:p>
          <a:p>
            <a:pPr lvl="1"/>
            <a:r>
              <a:rPr lang="de-DE" dirty="0"/>
              <a:t>Zugang zu Wissen – jeder und überall</a:t>
            </a:r>
          </a:p>
          <a:p>
            <a:pPr lvl="1"/>
            <a:r>
              <a:rPr lang="de-DE" dirty="0"/>
              <a:t>‚Dokument‘: </a:t>
            </a:r>
            <a:r>
              <a:rPr lang="de-DE" dirty="0" err="1"/>
              <a:t>Cp</a:t>
            </a:r>
            <a:r>
              <a:rPr lang="de-DE" dirty="0"/>
              <a:t>-Sprachgebrauch vs. RA-/Notarbüro</a:t>
            </a:r>
          </a:p>
        </p:txBody>
      </p:sp>
      <p:sp>
        <p:nvSpPr>
          <p:cNvPr id="4" name="Foliennummernplatzhalter 3">
            <a:extLst>
              <a:ext uri="{FF2B5EF4-FFF2-40B4-BE49-F238E27FC236}">
                <a16:creationId xmlns:a16="http://schemas.microsoft.com/office/drawing/2014/main" xmlns="" id="{22B9AE33-1F37-4F01-B4A4-70806F0FA834}"/>
              </a:ext>
            </a:extLst>
          </p:cNvPr>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20268187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CC5D60C-F014-48B2-9EE2-8DDA213143A3}"/>
              </a:ext>
            </a:extLst>
          </p:cNvPr>
          <p:cNvSpPr>
            <a:spLocks noGrp="1"/>
          </p:cNvSpPr>
          <p:nvPr>
            <p:ph type="title"/>
          </p:nvPr>
        </p:nvSpPr>
        <p:spPr>
          <a:xfrm>
            <a:off x="1746423" y="624110"/>
            <a:ext cx="9758190" cy="1624820"/>
          </a:xfrm>
          <a:solidFill>
            <a:schemeClr val="bg2">
              <a:lumMod val="90000"/>
            </a:schemeClr>
          </a:solidFill>
        </p:spPr>
        <p:txBody>
          <a:bodyPr>
            <a:normAutofit fontScale="90000"/>
          </a:bodyPr>
          <a:lstStyle/>
          <a:p>
            <a:pPr marL="0" indent="0"/>
            <a:r>
              <a:rPr lang="de-DE" sz="2800" dirty="0">
                <a:hlinkClick r:id="rId2"/>
              </a:rPr>
              <a:t>z. B.: https://www.wirtschaftsdeutsch.de/lehrmaterialien/ueberblick-tour2.php</a:t>
            </a:r>
            <a:r>
              <a:rPr lang="de-DE" sz="2800" dirty="0"/>
              <a:t>: Lehrmaterialien, auch spielerisch / Gastronomie, Tourismus</a:t>
            </a:r>
            <a:br>
              <a:rPr lang="de-DE" sz="2800" dirty="0"/>
            </a:br>
            <a:endParaRPr lang="de-DE" sz="2500" dirty="0"/>
          </a:p>
        </p:txBody>
      </p:sp>
      <p:sp>
        <p:nvSpPr>
          <p:cNvPr id="3" name="Foliennummernplatzhalter 2">
            <a:extLst>
              <a:ext uri="{FF2B5EF4-FFF2-40B4-BE49-F238E27FC236}">
                <a16:creationId xmlns:a16="http://schemas.microsoft.com/office/drawing/2014/main" xmlns="" id="{509869CC-59E9-4FE7-A2CD-CF59C100463A}"/>
              </a:ext>
            </a:extLst>
          </p:cNvPr>
          <p:cNvSpPr>
            <a:spLocks noGrp="1"/>
          </p:cNvSpPr>
          <p:nvPr>
            <p:ph type="sldNum" sz="quarter" idx="12"/>
          </p:nvPr>
        </p:nvSpPr>
        <p:spPr/>
        <p:txBody>
          <a:bodyPr/>
          <a:lstStyle/>
          <a:p>
            <a:fld id="{6D22F896-40B5-4ADD-8801-0D06FADFA095}" type="slidenum">
              <a:rPr lang="en-US" smtClean="0"/>
              <a:t>38</a:t>
            </a:fld>
            <a:endParaRPr lang="en-US" dirty="0"/>
          </a:p>
        </p:txBody>
      </p:sp>
      <p:sp>
        <p:nvSpPr>
          <p:cNvPr id="5" name="Flussdiagramm: Alternativer Prozess 4">
            <a:extLst>
              <a:ext uri="{FF2B5EF4-FFF2-40B4-BE49-F238E27FC236}">
                <a16:creationId xmlns:a16="http://schemas.microsoft.com/office/drawing/2014/main" xmlns="" id="{383E5D01-65E1-47B6-B696-BCC8F61E79D7}"/>
              </a:ext>
            </a:extLst>
          </p:cNvPr>
          <p:cNvSpPr/>
          <p:nvPr/>
        </p:nvSpPr>
        <p:spPr>
          <a:xfrm>
            <a:off x="1746423" y="3286897"/>
            <a:ext cx="1927653" cy="224893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Online:</a:t>
            </a:r>
          </a:p>
          <a:p>
            <a:pPr algn="ctr"/>
            <a:r>
              <a:rPr lang="de-DE" dirty="0"/>
              <a:t>Vielfältige Materialien „Deutsch im Beruf“ </a:t>
            </a:r>
          </a:p>
        </p:txBody>
      </p:sp>
      <p:sp>
        <p:nvSpPr>
          <p:cNvPr id="6" name="Pfeil: nach unten 5">
            <a:extLst>
              <a:ext uri="{FF2B5EF4-FFF2-40B4-BE49-F238E27FC236}">
                <a16:creationId xmlns:a16="http://schemas.microsoft.com/office/drawing/2014/main" xmlns="" id="{D7A16D94-F586-4650-9833-5420F5D8ACCC}"/>
              </a:ext>
            </a:extLst>
          </p:cNvPr>
          <p:cNvSpPr/>
          <p:nvPr/>
        </p:nvSpPr>
        <p:spPr>
          <a:xfrm rot="11701343">
            <a:off x="96376" y="1728046"/>
            <a:ext cx="2274205" cy="40691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de-DE" dirty="0"/>
              <a:t>Hinweise auf sprachorientiere Lehr- und Lernmaterialien</a:t>
            </a:r>
          </a:p>
        </p:txBody>
      </p:sp>
      <p:sp>
        <p:nvSpPr>
          <p:cNvPr id="7" name="Textfeld 6">
            <a:extLst>
              <a:ext uri="{FF2B5EF4-FFF2-40B4-BE49-F238E27FC236}">
                <a16:creationId xmlns:a16="http://schemas.microsoft.com/office/drawing/2014/main" xmlns="" id="{675DB0BA-FB21-4DF6-84C5-953227101D71}"/>
              </a:ext>
            </a:extLst>
          </p:cNvPr>
          <p:cNvSpPr txBox="1"/>
          <p:nvPr/>
        </p:nvSpPr>
        <p:spPr>
          <a:xfrm>
            <a:off x="11829535" y="461319"/>
            <a:ext cx="184731" cy="369332"/>
          </a:xfrm>
          <a:prstGeom prst="rect">
            <a:avLst/>
          </a:prstGeom>
          <a:noFill/>
        </p:spPr>
        <p:txBody>
          <a:bodyPr wrap="square" rtlCol="0">
            <a:spAutoFit/>
          </a:bodyPr>
          <a:lstStyle/>
          <a:p>
            <a:endParaRPr lang="de-DE" dirty="0"/>
          </a:p>
        </p:txBody>
      </p:sp>
      <p:sp>
        <p:nvSpPr>
          <p:cNvPr id="9" name="Inhaltsplatzhalter 8">
            <a:extLst>
              <a:ext uri="{FF2B5EF4-FFF2-40B4-BE49-F238E27FC236}">
                <a16:creationId xmlns:a16="http://schemas.microsoft.com/office/drawing/2014/main" xmlns="" id="{635A8CE6-560F-4228-98B8-605B5BDA615F}"/>
              </a:ext>
            </a:extLst>
          </p:cNvPr>
          <p:cNvSpPr>
            <a:spLocks noGrp="1"/>
          </p:cNvSpPr>
          <p:nvPr>
            <p:ph idx="1"/>
          </p:nvPr>
        </p:nvSpPr>
        <p:spPr/>
        <p:txBody>
          <a:bodyPr/>
          <a:lstStyle/>
          <a:p>
            <a:endParaRPr lang="de-DE" dirty="0"/>
          </a:p>
        </p:txBody>
      </p:sp>
      <p:pic>
        <p:nvPicPr>
          <p:cNvPr id="10" name="Grafik 9">
            <a:extLst>
              <a:ext uri="{FF2B5EF4-FFF2-40B4-BE49-F238E27FC236}">
                <a16:creationId xmlns:a16="http://schemas.microsoft.com/office/drawing/2014/main" xmlns="" id="{F33BB203-5DB8-4C0C-9DD7-B4A701A43579}"/>
              </a:ext>
            </a:extLst>
          </p:cNvPr>
          <p:cNvPicPr/>
          <p:nvPr/>
        </p:nvPicPr>
        <p:blipFill>
          <a:blip r:embed="rId3"/>
          <a:stretch>
            <a:fillRect/>
          </a:stretch>
        </p:blipFill>
        <p:spPr>
          <a:xfrm>
            <a:off x="3805880" y="1864991"/>
            <a:ext cx="7698731" cy="4708803"/>
          </a:xfrm>
          <a:prstGeom prst="rect">
            <a:avLst/>
          </a:prstGeom>
        </p:spPr>
      </p:pic>
    </p:spTree>
    <p:extLst>
      <p:ext uri="{BB962C8B-B14F-4D97-AF65-F5344CB8AC3E}">
        <p14:creationId xmlns:p14="http://schemas.microsoft.com/office/powerpoint/2010/main" val="111300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3FAF5126-EBF0-4446-96A1-B7DE2B085483}"/>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A9B97C92-A13F-4FE3-B0BE-5BF450B8B291}"/>
              </a:ext>
            </a:extLst>
          </p:cNvPr>
          <p:cNvSpPr>
            <a:spLocks noGrp="1"/>
          </p:cNvSpPr>
          <p:nvPr>
            <p:ph idx="1"/>
          </p:nvPr>
        </p:nvSpPr>
        <p:spPr>
          <a:xfrm>
            <a:off x="1856792" y="624110"/>
            <a:ext cx="9647820" cy="5953972"/>
          </a:xfrm>
        </p:spPr>
        <p:txBody>
          <a:bodyPr>
            <a:normAutofit fontScale="92500"/>
          </a:bodyPr>
          <a:lstStyle/>
          <a:p>
            <a:pPr marL="0" indent="0">
              <a:buNone/>
            </a:pPr>
            <a:r>
              <a:rPr lang="de-DE" sz="2500" dirty="0"/>
              <a:t>„Darüber, welche sprachlichen Anforderungen in der beruflichen Arbeitswelt bestehen, ist erstaunlicherweise recht wenig bekannt. So werden die Anforderungen im Rahmen von Kompetenzfeststellungen meist nicht aus konkreten beruflichen Handlungssituationen, sondern aus allgemeinbildenden Zielen abgeleitet. Damit werden Querschnittskompetenzen abgebildet, die prinzipiell in vielen Berufen und Anforderungssituationen zum Tragen kommen. Das jeweils Spezifische der unterschiedlichen Berufe vermögen sie nicht zu identifizieren. Notwendig sind deshalb berufssystematische Arbeiten zur Kategorisierung der sprachlichen Anforderungen, ebenso empirische Arbeiten zum Spracheneinsatz in beruflichen Handlungssituationen. Sie können dazu beitragen, dem Umgang mit Sprache in der Ausbildung mehr Beachtung zu schenken.“</a:t>
            </a:r>
          </a:p>
          <a:p>
            <a:r>
              <a:rPr lang="de-DE" b="1" dirty="0" err="1"/>
              <a:t>WEIß</a:t>
            </a:r>
            <a:r>
              <a:rPr lang="de-DE" b="1" dirty="0"/>
              <a:t>, Reinhold (2016): </a:t>
            </a:r>
            <a:r>
              <a:rPr lang="de-DE" dirty="0"/>
              <a:t>„Sprache als Medium der Ausbildung“. In: Sprache im Beruf. BWF (Berufsbildung in Wissenschaft und Praxis. Zeitschrift des Bundesinstituts für Berufsbildung), 6, S. 3. </a:t>
            </a:r>
          </a:p>
          <a:p>
            <a:endParaRPr lang="de-DE" dirty="0"/>
          </a:p>
        </p:txBody>
      </p:sp>
      <p:sp>
        <p:nvSpPr>
          <p:cNvPr id="4" name="Foliennummernplatzhalter 3">
            <a:extLst>
              <a:ext uri="{FF2B5EF4-FFF2-40B4-BE49-F238E27FC236}">
                <a16:creationId xmlns:a16="http://schemas.microsoft.com/office/drawing/2014/main" xmlns="" id="{44FB532D-054A-4665-9EC2-52941D4A2544}"/>
              </a:ext>
            </a:extLst>
          </p:cNvPr>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31843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ACFE8C17-08F7-492A-BCFB-EE8412F2B02F}"/>
              </a:ext>
            </a:extLst>
          </p:cNvPr>
          <p:cNvSpPr>
            <a:spLocks noGrp="1"/>
          </p:cNvSpPr>
          <p:nvPr>
            <p:ph type="title"/>
          </p:nvPr>
        </p:nvSpPr>
        <p:spPr>
          <a:xfrm>
            <a:off x="1810139" y="624110"/>
            <a:ext cx="9694473" cy="812804"/>
          </a:xfrm>
          <a:solidFill>
            <a:schemeClr val="bg2">
              <a:lumMod val="90000"/>
            </a:schemeClr>
          </a:solidFill>
        </p:spPr>
        <p:txBody>
          <a:bodyPr/>
          <a:lstStyle/>
          <a:p>
            <a:r>
              <a:rPr lang="de-DE" dirty="0"/>
              <a:t>Deutschunterricht – Fachunterricht </a:t>
            </a:r>
          </a:p>
        </p:txBody>
      </p:sp>
      <p:sp>
        <p:nvSpPr>
          <p:cNvPr id="3" name="Inhaltsplatzhalter 2">
            <a:extLst>
              <a:ext uri="{FF2B5EF4-FFF2-40B4-BE49-F238E27FC236}">
                <a16:creationId xmlns:a16="http://schemas.microsoft.com/office/drawing/2014/main" xmlns="" id="{95691068-8D24-4017-BFB1-ED55085C3B45}"/>
              </a:ext>
            </a:extLst>
          </p:cNvPr>
          <p:cNvSpPr>
            <a:spLocks noGrp="1"/>
          </p:cNvSpPr>
          <p:nvPr>
            <p:ph idx="1"/>
          </p:nvPr>
        </p:nvSpPr>
        <p:spPr>
          <a:xfrm>
            <a:off x="933061" y="1604865"/>
            <a:ext cx="10571551" cy="5150498"/>
          </a:xfrm>
        </p:spPr>
        <p:txBody>
          <a:bodyPr>
            <a:noAutofit/>
          </a:bodyPr>
          <a:lstStyle/>
          <a:p>
            <a:pPr>
              <a:spcBef>
                <a:spcPts val="0"/>
              </a:spcBef>
              <a:spcAft>
                <a:spcPts val="1200"/>
              </a:spcAft>
            </a:pPr>
            <a:r>
              <a:rPr lang="de-DE" sz="2500" dirty="0"/>
              <a:t>Absprache und Kooperation in Hinsicht auf die Verbesserung der Sprach- und Sprachverwendungskompetenzen der Schülerklientel</a:t>
            </a:r>
          </a:p>
          <a:p>
            <a:pPr lvl="2">
              <a:spcBef>
                <a:spcPts val="0"/>
              </a:spcBef>
              <a:spcAft>
                <a:spcPts val="1200"/>
              </a:spcAft>
            </a:pPr>
            <a:r>
              <a:rPr lang="de-DE" sz="2500" dirty="0"/>
              <a:t>Aufgabenverteilung</a:t>
            </a:r>
          </a:p>
          <a:p>
            <a:pPr lvl="2">
              <a:spcBef>
                <a:spcPts val="0"/>
              </a:spcBef>
              <a:spcAft>
                <a:spcPts val="1800"/>
              </a:spcAft>
            </a:pPr>
            <a:r>
              <a:rPr lang="de-DE" sz="2500" dirty="0"/>
              <a:t>Gegenseitige Erwartungen</a:t>
            </a:r>
          </a:p>
          <a:p>
            <a:pPr>
              <a:spcBef>
                <a:spcPts val="0"/>
              </a:spcBef>
              <a:spcAft>
                <a:spcPts val="1800"/>
              </a:spcAft>
            </a:pPr>
            <a:r>
              <a:rPr lang="de-DE" sz="2500" dirty="0"/>
              <a:t>Spezifische methodisch-didaktische Situation der Schülerklientel (sowohl Schulbesuch als auch Ausbildung in Betrieben)</a:t>
            </a:r>
          </a:p>
          <a:p>
            <a:pPr>
              <a:spcBef>
                <a:spcPts val="0"/>
              </a:spcBef>
              <a:spcAft>
                <a:spcPts val="1800"/>
              </a:spcAft>
            </a:pPr>
            <a:r>
              <a:rPr lang="de-DE" sz="2500" dirty="0"/>
              <a:t>Sprachliche und kulturelle Diversität der Schülerklientel</a:t>
            </a:r>
          </a:p>
          <a:p>
            <a:pPr>
              <a:spcBef>
                <a:spcPts val="0"/>
              </a:spcBef>
              <a:spcAft>
                <a:spcPts val="1800"/>
              </a:spcAft>
            </a:pPr>
            <a:r>
              <a:rPr lang="de-DE" sz="2500" dirty="0"/>
              <a:t>‚Einordnung‘ der Schüler*innen als junge Erwachsene</a:t>
            </a:r>
          </a:p>
        </p:txBody>
      </p:sp>
      <p:sp>
        <p:nvSpPr>
          <p:cNvPr id="4" name="Foliennummernplatzhalter 3">
            <a:extLst>
              <a:ext uri="{FF2B5EF4-FFF2-40B4-BE49-F238E27FC236}">
                <a16:creationId xmlns:a16="http://schemas.microsoft.com/office/drawing/2014/main" xmlns="" id="{9BECFDB4-7674-4A67-8BDD-D703AF88201B}"/>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357206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93C2ADA4-653C-4A5F-8C52-C3C9D41F83DC}"/>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xmlns="" id="{2D5F7A13-8802-4EF0-A0F0-EB7CCA74FEBA}"/>
              </a:ext>
            </a:extLst>
          </p:cNvPr>
          <p:cNvSpPr>
            <a:spLocks noGrp="1"/>
          </p:cNvSpPr>
          <p:nvPr>
            <p:ph idx="1"/>
          </p:nvPr>
        </p:nvSpPr>
        <p:spPr>
          <a:xfrm>
            <a:off x="1482811" y="2133600"/>
            <a:ext cx="10021801" cy="3777622"/>
          </a:xfrm>
        </p:spPr>
        <p:txBody>
          <a:bodyPr>
            <a:normAutofit/>
          </a:bodyPr>
          <a:lstStyle/>
          <a:p>
            <a:pPr marL="0" indent="0" algn="ctr">
              <a:buNone/>
            </a:pPr>
            <a:r>
              <a:rPr lang="de-DE" sz="4000" dirty="0"/>
              <a:t>Vielen Dank für Ihre Aufmerksamkeit!</a:t>
            </a:r>
          </a:p>
        </p:txBody>
      </p:sp>
      <p:sp>
        <p:nvSpPr>
          <p:cNvPr id="4" name="Foliennummernplatzhalter 3">
            <a:extLst>
              <a:ext uri="{FF2B5EF4-FFF2-40B4-BE49-F238E27FC236}">
                <a16:creationId xmlns:a16="http://schemas.microsoft.com/office/drawing/2014/main" xmlns="" id="{BE23DEC1-D1E7-483B-BDBF-A5BF8396DC51}"/>
              </a:ext>
            </a:extLst>
          </p:cNvPr>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1540920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A6DA492-601C-4DB6-B6C8-FB2829962C80}"/>
              </a:ext>
            </a:extLst>
          </p:cNvPr>
          <p:cNvSpPr>
            <a:spLocks noGrp="1"/>
          </p:cNvSpPr>
          <p:nvPr>
            <p:ph type="title"/>
          </p:nvPr>
        </p:nvSpPr>
        <p:spPr>
          <a:xfrm>
            <a:off x="1640156" y="464561"/>
            <a:ext cx="9855158" cy="1280890"/>
          </a:xfrm>
        </p:spPr>
        <p:txBody>
          <a:bodyPr/>
          <a:lstStyle/>
          <a:p>
            <a:pPr algn="ctr"/>
            <a:r>
              <a:rPr lang="de-DE" dirty="0"/>
              <a:t>Aufgabenverteilung</a:t>
            </a:r>
          </a:p>
        </p:txBody>
      </p:sp>
      <p:graphicFrame>
        <p:nvGraphicFramePr>
          <p:cNvPr id="4" name="Inhaltsplatzhalter 3">
            <a:extLst>
              <a:ext uri="{FF2B5EF4-FFF2-40B4-BE49-F238E27FC236}">
                <a16:creationId xmlns:a16="http://schemas.microsoft.com/office/drawing/2014/main" xmlns="" id="{4F0CB0A7-36AD-4493-BFA6-8A329A7FE3A0}"/>
              </a:ext>
            </a:extLst>
          </p:cNvPr>
          <p:cNvGraphicFramePr>
            <a:graphicFrameLocks noGrp="1"/>
          </p:cNvGraphicFramePr>
          <p:nvPr>
            <p:ph idx="1"/>
            <p:extLst>
              <p:ext uri="{D42A27DB-BD31-4B8C-83A1-F6EECF244321}">
                <p14:modId xmlns:p14="http://schemas.microsoft.com/office/powerpoint/2010/main" val="1410718412"/>
              </p:ext>
            </p:extLst>
          </p:nvPr>
        </p:nvGraphicFramePr>
        <p:xfrm>
          <a:off x="186613" y="223935"/>
          <a:ext cx="11896530" cy="6512765"/>
        </p:xfrm>
        <a:graphic>
          <a:graphicData uri="http://schemas.openxmlformats.org/drawingml/2006/table">
            <a:tbl>
              <a:tblPr firstRow="1" bandRow="1">
                <a:tableStyleId>{5C22544A-7EE6-4342-B048-85BDC9FD1C3A}</a:tableStyleId>
              </a:tblPr>
              <a:tblGrid>
                <a:gridCol w="5948265">
                  <a:extLst>
                    <a:ext uri="{9D8B030D-6E8A-4147-A177-3AD203B41FA5}">
                      <a16:colId xmlns:a16="http://schemas.microsoft.com/office/drawing/2014/main" xmlns="" val="677428714"/>
                    </a:ext>
                  </a:extLst>
                </a:gridCol>
                <a:gridCol w="5948265">
                  <a:extLst>
                    <a:ext uri="{9D8B030D-6E8A-4147-A177-3AD203B41FA5}">
                      <a16:colId xmlns:a16="http://schemas.microsoft.com/office/drawing/2014/main" xmlns="" val="2512872660"/>
                    </a:ext>
                  </a:extLst>
                </a:gridCol>
              </a:tblGrid>
              <a:tr h="446710">
                <a:tc gridSpan="2">
                  <a:txBody>
                    <a:bodyPr/>
                    <a:lstStyle/>
                    <a:p>
                      <a:pPr algn="ctr"/>
                      <a:r>
                        <a:rPr lang="de-DE" spc="600" dirty="0">
                          <a:effectLst>
                            <a:outerShdw blurRad="38100" dist="38100" dir="2700000" algn="tl">
                              <a:srgbClr val="000000">
                                <a:alpha val="43137"/>
                              </a:srgbClr>
                            </a:outerShdw>
                          </a:effectLst>
                        </a:rPr>
                        <a:t>Aufgabenverteilung</a:t>
                      </a:r>
                    </a:p>
                  </a:txBody>
                  <a:tcPr/>
                </a:tc>
                <a:tc hMerge="1">
                  <a:txBody>
                    <a:bodyPr/>
                    <a:lstStyle/>
                    <a:p>
                      <a:pPr algn="ctr"/>
                      <a:endParaRPr lang="de-DE" spc="600"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xmlns="" val="2577597971"/>
                  </a:ext>
                </a:extLst>
              </a:tr>
              <a:tr h="446710">
                <a:tc>
                  <a:txBody>
                    <a:bodyPr/>
                    <a:lstStyle/>
                    <a:p>
                      <a:pPr algn="ctr"/>
                      <a:r>
                        <a:rPr lang="de-DE" spc="600" dirty="0">
                          <a:effectLst>
                            <a:outerShdw blurRad="38100" dist="38100" dir="2700000" algn="tl">
                              <a:srgbClr val="000000">
                                <a:alpha val="43137"/>
                              </a:srgbClr>
                            </a:outerShdw>
                          </a:effectLst>
                        </a:rPr>
                        <a:t>Deutschunterricht </a:t>
                      </a:r>
                    </a:p>
                  </a:txBody>
                  <a:tcPr/>
                </a:tc>
                <a:tc>
                  <a:txBody>
                    <a:bodyPr/>
                    <a:lstStyle/>
                    <a:p>
                      <a:pPr algn="ctr"/>
                      <a:r>
                        <a:rPr lang="de-DE" spc="600" dirty="0">
                          <a:effectLst>
                            <a:outerShdw blurRad="38100" dist="38100" dir="2700000" algn="tl">
                              <a:srgbClr val="000000">
                                <a:alpha val="43137"/>
                              </a:srgbClr>
                            </a:outerShdw>
                          </a:effectLst>
                        </a:rPr>
                        <a:t>Fachunterricht</a:t>
                      </a:r>
                    </a:p>
                  </a:txBody>
                  <a:tcPr/>
                </a:tc>
                <a:extLst>
                  <a:ext uri="{0D108BD9-81ED-4DB2-BD59-A6C34878D82A}">
                    <a16:rowId xmlns:a16="http://schemas.microsoft.com/office/drawing/2014/main" xmlns="" val="2021565116"/>
                  </a:ext>
                </a:extLst>
              </a:tr>
              <a:tr h="699642">
                <a:tc>
                  <a:txBody>
                    <a:bodyPr/>
                    <a:lstStyle/>
                    <a:p>
                      <a:pPr algn="ctr"/>
                      <a:r>
                        <a:rPr lang="de-DE" dirty="0"/>
                        <a:t>Sicherung der allgemeinsprachlichen Kenntnisse und Kompetenzen</a:t>
                      </a:r>
                    </a:p>
                  </a:txBody>
                  <a:tcPr/>
                </a:tc>
                <a:tc>
                  <a:txBody>
                    <a:bodyPr/>
                    <a:lstStyle/>
                    <a:p>
                      <a:pPr algn="ctr"/>
                      <a:r>
                        <a:rPr lang="de-DE" dirty="0"/>
                        <a:t>Konkretisierung anhand berufsspezifischer Beispiele</a:t>
                      </a:r>
                    </a:p>
                  </a:txBody>
                  <a:tcPr/>
                </a:tc>
                <a:extLst>
                  <a:ext uri="{0D108BD9-81ED-4DB2-BD59-A6C34878D82A}">
                    <a16:rowId xmlns:a16="http://schemas.microsoft.com/office/drawing/2014/main" xmlns="" val="541867719"/>
                  </a:ext>
                </a:extLst>
              </a:tr>
              <a:tr h="405348">
                <a:tc gridSpan="2">
                  <a:txBody>
                    <a:bodyPr/>
                    <a:lstStyle/>
                    <a:p>
                      <a:pPr marL="0" indent="0" algn="ctr">
                        <a:buFont typeface="Arial" panose="020B0604020202020204" pitchFamily="34" charset="0"/>
                        <a:buNone/>
                      </a:pPr>
                      <a:r>
                        <a:rPr lang="de-DE" b="1" spc="300" dirty="0"/>
                        <a:t>Mündlichkeit und Schriftlichkeit</a:t>
                      </a:r>
                    </a:p>
                  </a:txBody>
                  <a:tcPr/>
                </a:tc>
                <a:tc hMerge="1">
                  <a:txBody>
                    <a:bodyPr/>
                    <a:lstStyle/>
                    <a:p>
                      <a:pPr algn="ctr"/>
                      <a:endParaRPr lang="de-DE" dirty="0"/>
                    </a:p>
                  </a:txBody>
                  <a:tcPr/>
                </a:tc>
                <a:extLst>
                  <a:ext uri="{0D108BD9-81ED-4DB2-BD59-A6C34878D82A}">
                    <a16:rowId xmlns:a16="http://schemas.microsoft.com/office/drawing/2014/main" xmlns="" val="3209219420"/>
                  </a:ext>
                </a:extLst>
              </a:tr>
              <a:tr h="1599181">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dirty="0"/>
                        <a:t>Prinzipien und Beispiele situationsabhängiger und situationsunabhängiger Kommunikation</a:t>
                      </a: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Deixis</a:t>
                      </a:r>
                    </a:p>
                    <a:p>
                      <a:pPr marL="285750" marR="0" lvl="0" indent="-28575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dirty="0"/>
                        <a:t>Lexikon</a:t>
                      </a:r>
                    </a:p>
                  </a:txBody>
                  <a:tcPr/>
                </a:tc>
                <a:tc>
                  <a:txBody>
                    <a:bodyPr/>
                    <a:lstStyle/>
                    <a:p>
                      <a:pPr algn="ctr"/>
                      <a:r>
                        <a:rPr lang="de-DE" dirty="0"/>
                        <a:t>Darstellung fach-/berufsbezogener Gegebenheiten für Laien</a:t>
                      </a:r>
                    </a:p>
                    <a:p>
                      <a:pPr marL="285750" indent="-285750" algn="ctr">
                        <a:buFont typeface="Arial" panose="020B0604020202020204" pitchFamily="34" charset="0"/>
                        <a:buChar char="•"/>
                      </a:pPr>
                      <a:r>
                        <a:rPr lang="de-DE" dirty="0"/>
                        <a:t>Vermittlungsfähigkeit</a:t>
                      </a:r>
                    </a:p>
                    <a:p>
                      <a:pPr marL="285750" indent="-285750" algn="ctr">
                        <a:buFont typeface="Arial" panose="020B0604020202020204" pitchFamily="34" charset="0"/>
                        <a:buChar char="•"/>
                      </a:pPr>
                      <a:r>
                        <a:rPr lang="de-DE" dirty="0"/>
                        <a:t>Fähigkeit, allgemeinsprachliche Formulierungen in fach-/berufssprachliche umzusetzen</a:t>
                      </a:r>
                    </a:p>
                  </a:txBody>
                  <a:tcPr/>
                </a:tc>
                <a:extLst>
                  <a:ext uri="{0D108BD9-81ED-4DB2-BD59-A6C34878D82A}">
                    <a16:rowId xmlns:a16="http://schemas.microsoft.com/office/drawing/2014/main" xmlns="" val="4139743604"/>
                  </a:ext>
                </a:extLst>
              </a:tr>
              <a:tr h="405348">
                <a:tc gridSpan="2">
                  <a:txBody>
                    <a:bodyPr/>
                    <a:lstStyle/>
                    <a:p>
                      <a:pPr marL="0" indent="0" algn="ctr">
                        <a:buFont typeface="Arial" panose="020B0604020202020204" pitchFamily="34" charset="0"/>
                        <a:buNone/>
                      </a:pPr>
                      <a:r>
                        <a:rPr lang="de-DE" b="1" spc="300" dirty="0"/>
                        <a:t>Distanz und Nähe</a:t>
                      </a:r>
                    </a:p>
                  </a:txBody>
                  <a:tcPr/>
                </a:tc>
                <a:tc hMerge="1">
                  <a:txBody>
                    <a:bodyPr/>
                    <a:lstStyle/>
                    <a:p>
                      <a:pPr algn="ctr"/>
                      <a:endParaRPr lang="de-DE" dirty="0"/>
                    </a:p>
                  </a:txBody>
                  <a:tcPr/>
                </a:tc>
                <a:extLst>
                  <a:ext uri="{0D108BD9-81ED-4DB2-BD59-A6C34878D82A}">
                    <a16:rowId xmlns:a16="http://schemas.microsoft.com/office/drawing/2014/main" xmlns="" val="3636759567"/>
                  </a:ext>
                </a:extLst>
              </a:tr>
              <a:tr h="699642">
                <a:tc>
                  <a:txBody>
                    <a:bodyPr/>
                    <a:lstStyle/>
                    <a:p>
                      <a:pPr marL="0" indent="0" algn="ctr">
                        <a:buFont typeface="Arial" panose="020B0604020202020204" pitchFamily="34" charset="0"/>
                        <a:buNone/>
                      </a:pPr>
                      <a:r>
                        <a:rPr lang="de-DE" dirty="0"/>
                        <a:t>Höflichkeit, auch im (</a:t>
                      </a:r>
                      <a:r>
                        <a:rPr lang="de-DE" dirty="0" err="1"/>
                        <a:t>inter</a:t>
                      </a:r>
                      <a:r>
                        <a:rPr lang="de-DE" dirty="0"/>
                        <a:t>)kulturellen Vergleich</a:t>
                      </a:r>
                    </a:p>
                    <a:p>
                      <a:pPr marL="0" indent="0" algn="ctr">
                        <a:buFont typeface="Arial" panose="020B0604020202020204" pitchFamily="34" charset="0"/>
                        <a:buNone/>
                      </a:pPr>
                      <a:r>
                        <a:rPr lang="de-DE" dirty="0"/>
                        <a:t>Routine </a:t>
                      </a:r>
                    </a:p>
                  </a:txBody>
                  <a:tcPr/>
                </a:tc>
                <a:tc>
                  <a:txBody>
                    <a:bodyPr/>
                    <a:lstStyle/>
                    <a:p>
                      <a:pPr algn="ctr"/>
                      <a:r>
                        <a:rPr lang="de-DE" dirty="0"/>
                        <a:t>Berufliche und berufsbezogene Kommunikation</a:t>
                      </a:r>
                    </a:p>
                  </a:txBody>
                  <a:tcPr/>
                </a:tc>
                <a:extLst>
                  <a:ext uri="{0D108BD9-81ED-4DB2-BD59-A6C34878D82A}">
                    <a16:rowId xmlns:a16="http://schemas.microsoft.com/office/drawing/2014/main" xmlns="" val="587264471"/>
                  </a:ext>
                </a:extLst>
              </a:tr>
              <a:tr h="405348">
                <a:tc gridSpan="2">
                  <a:txBody>
                    <a:bodyPr/>
                    <a:lstStyle/>
                    <a:p>
                      <a:pPr marL="0" indent="0" algn="ctr">
                        <a:buFont typeface="Arial" panose="020B0604020202020204" pitchFamily="34" charset="0"/>
                        <a:buNone/>
                      </a:pPr>
                      <a:r>
                        <a:rPr lang="de-DE" b="1" spc="300" dirty="0"/>
                        <a:t>Lexikon und Sprachstrukturen</a:t>
                      </a:r>
                    </a:p>
                  </a:txBody>
                  <a:tcPr/>
                </a:tc>
                <a:tc hMerge="1">
                  <a:txBody>
                    <a:bodyPr/>
                    <a:lstStyle/>
                    <a:p>
                      <a:endParaRPr lang="de-DE" dirty="0"/>
                    </a:p>
                  </a:txBody>
                  <a:tcPr/>
                </a:tc>
                <a:extLst>
                  <a:ext uri="{0D108BD9-81ED-4DB2-BD59-A6C34878D82A}">
                    <a16:rowId xmlns:a16="http://schemas.microsoft.com/office/drawing/2014/main" xmlns="" val="87363066"/>
                  </a:ext>
                </a:extLst>
              </a:tr>
              <a:tr h="999488">
                <a:tc>
                  <a:txBody>
                    <a:bodyPr/>
                    <a:lstStyle/>
                    <a:p>
                      <a:pPr marL="285750" indent="-285750" algn="ctr">
                        <a:buFont typeface="Arial" panose="020B0604020202020204" pitchFamily="34" charset="0"/>
                        <a:buChar char="•"/>
                      </a:pPr>
                      <a:r>
                        <a:rPr lang="de-DE" dirty="0"/>
                        <a:t>‚Aufbrechen‘ komplexer Sprachstrukturen</a:t>
                      </a:r>
                    </a:p>
                    <a:p>
                      <a:pPr marL="285750" indent="-285750" algn="ctr">
                        <a:buFont typeface="Arial" panose="020B0604020202020204" pitchFamily="34" charset="0"/>
                        <a:buChar char="•"/>
                      </a:pPr>
                      <a:r>
                        <a:rPr lang="de-DE" dirty="0"/>
                        <a:t>Nominalisierungen</a:t>
                      </a:r>
                    </a:p>
                    <a:p>
                      <a:pPr marL="285750" indent="-285750" algn="ctr">
                        <a:buFont typeface="Arial" panose="020B0604020202020204" pitchFamily="34" charset="0"/>
                        <a:buChar char="•"/>
                      </a:pPr>
                      <a:r>
                        <a:rPr lang="de-DE" dirty="0"/>
                        <a:t>Satzgefüge/Hypotaxen</a:t>
                      </a:r>
                    </a:p>
                  </a:txBody>
                  <a:tcPr/>
                </a:tc>
                <a:tc>
                  <a:txBody>
                    <a:bodyPr/>
                    <a:lstStyle/>
                    <a:p>
                      <a:pPr algn="ctr"/>
                      <a:r>
                        <a:rPr lang="de-DE" dirty="0"/>
                        <a:t>Spezifika fach- und berufssprachlicher Formulierungen</a:t>
                      </a:r>
                    </a:p>
                  </a:txBody>
                  <a:tcPr/>
                </a:tc>
                <a:extLst>
                  <a:ext uri="{0D108BD9-81ED-4DB2-BD59-A6C34878D82A}">
                    <a16:rowId xmlns:a16="http://schemas.microsoft.com/office/drawing/2014/main" xmlns="" val="2276474847"/>
                  </a:ext>
                </a:extLst>
              </a:tr>
              <a:tr h="405348">
                <a:tc>
                  <a:txBody>
                    <a:bodyPr/>
                    <a:lstStyle/>
                    <a:p>
                      <a:pPr algn="ctr"/>
                      <a:endParaRPr lang="de-DE" dirty="0"/>
                    </a:p>
                  </a:txBody>
                  <a:tcPr/>
                </a:tc>
                <a:tc>
                  <a:txBody>
                    <a:bodyPr/>
                    <a:lstStyle/>
                    <a:p>
                      <a:pPr algn="ctr"/>
                      <a:r>
                        <a:rPr lang="de-DE" dirty="0"/>
                        <a:t>Fach- und berufssprachliche Terminologie</a:t>
                      </a:r>
                    </a:p>
                  </a:txBody>
                  <a:tcPr/>
                </a:tc>
                <a:extLst>
                  <a:ext uri="{0D108BD9-81ED-4DB2-BD59-A6C34878D82A}">
                    <a16:rowId xmlns:a16="http://schemas.microsoft.com/office/drawing/2014/main" xmlns="" val="1202453200"/>
                  </a:ext>
                </a:extLst>
              </a:tr>
            </a:tbl>
          </a:graphicData>
        </a:graphic>
      </p:graphicFrame>
      <p:sp>
        <p:nvSpPr>
          <p:cNvPr id="3" name="Foliennummernplatzhalter 2">
            <a:extLst>
              <a:ext uri="{FF2B5EF4-FFF2-40B4-BE49-F238E27FC236}">
                <a16:creationId xmlns:a16="http://schemas.microsoft.com/office/drawing/2014/main" xmlns="" id="{A8FC60A9-8177-4984-A111-AFDC315A2AD4}"/>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973474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5CC8A6D-00A2-488E-A28D-5323817295DA}"/>
              </a:ext>
            </a:extLst>
          </p:cNvPr>
          <p:cNvSpPr>
            <a:spLocks noGrp="1"/>
          </p:cNvSpPr>
          <p:nvPr>
            <p:ph type="title"/>
          </p:nvPr>
        </p:nvSpPr>
        <p:spPr>
          <a:xfrm>
            <a:off x="1763487" y="615820"/>
            <a:ext cx="9741126" cy="727788"/>
          </a:xfrm>
          <a:solidFill>
            <a:schemeClr val="bg2"/>
          </a:solidFill>
        </p:spPr>
        <p:txBody>
          <a:bodyPr>
            <a:normAutofit/>
          </a:bodyPr>
          <a:lstStyle/>
          <a:p>
            <a:r>
              <a:rPr lang="de-DE" sz="2800" dirty="0"/>
              <a:t>Gemeinsame methodologische Ausgangspositionen</a:t>
            </a:r>
          </a:p>
        </p:txBody>
      </p:sp>
      <p:sp>
        <p:nvSpPr>
          <p:cNvPr id="3" name="Inhaltsplatzhalter 2">
            <a:extLst>
              <a:ext uri="{FF2B5EF4-FFF2-40B4-BE49-F238E27FC236}">
                <a16:creationId xmlns:a16="http://schemas.microsoft.com/office/drawing/2014/main" xmlns="" id="{131807A7-6903-4A7D-BE8C-44B21FDA7479}"/>
              </a:ext>
            </a:extLst>
          </p:cNvPr>
          <p:cNvSpPr>
            <a:spLocks noGrp="1"/>
          </p:cNvSpPr>
          <p:nvPr>
            <p:ph idx="1"/>
          </p:nvPr>
        </p:nvSpPr>
        <p:spPr>
          <a:xfrm>
            <a:off x="1586204" y="1558211"/>
            <a:ext cx="10328988" cy="5178491"/>
          </a:xfrm>
        </p:spPr>
        <p:txBody>
          <a:bodyPr>
            <a:normAutofit lnSpcReduction="10000"/>
          </a:bodyPr>
          <a:lstStyle/>
          <a:p>
            <a:pPr marL="0" indent="0">
              <a:buNone/>
            </a:pPr>
            <a:r>
              <a:rPr lang="de-DE" sz="3000" dirty="0"/>
              <a:t>Es handelt sich um </a:t>
            </a:r>
            <a:r>
              <a:rPr lang="de-DE" sz="3000" b="1" dirty="0"/>
              <a:t>junge Erwachsene</a:t>
            </a:r>
            <a:r>
              <a:rPr lang="de-DE" sz="3000" dirty="0"/>
              <a:t>, die auch außerhalb des Schulkontextes agieren und sich beweisen (müssen).</a:t>
            </a:r>
          </a:p>
          <a:p>
            <a:pPr marL="0" indent="0">
              <a:buNone/>
            </a:pPr>
            <a:endParaRPr lang="de-DE" sz="3000" dirty="0"/>
          </a:p>
          <a:p>
            <a:r>
              <a:rPr lang="de-DE" sz="2600" dirty="0">
                <a:sym typeface="Wingdings" panose="05000000000000000000" pitchFamily="2" charset="2"/>
              </a:rPr>
              <a:t>Gemeinsames Ziel  berufsfähiges sprachliches Agieren</a:t>
            </a:r>
          </a:p>
          <a:p>
            <a:endParaRPr lang="de-DE" sz="2600" dirty="0">
              <a:sym typeface="Wingdings" panose="05000000000000000000" pitchFamily="2" charset="2"/>
            </a:endParaRPr>
          </a:p>
          <a:p>
            <a:r>
              <a:rPr lang="de-DE" sz="2600" dirty="0">
                <a:sym typeface="Wingdings" panose="05000000000000000000" pitchFamily="2" charset="2"/>
              </a:rPr>
              <a:t>Kooperation mit Betrieben oder Kenntnis der wesentlichen sprachlichen Anforderungen im beruflichen Bereich</a:t>
            </a:r>
          </a:p>
          <a:p>
            <a:endParaRPr lang="de-DE" sz="2600" dirty="0">
              <a:sym typeface="Wingdings" panose="05000000000000000000" pitchFamily="2" charset="2"/>
            </a:endParaRPr>
          </a:p>
          <a:p>
            <a:r>
              <a:rPr lang="de-DE" sz="2600" dirty="0">
                <a:sym typeface="Wingdings" panose="05000000000000000000" pitchFamily="2" charset="2"/>
              </a:rPr>
              <a:t>Kollegiale Zusammenarbeit, Absprache der Aufgaben und Zielsetzungen</a:t>
            </a:r>
          </a:p>
          <a:p>
            <a:pPr marL="0" indent="0">
              <a:buNone/>
            </a:pPr>
            <a:endParaRPr lang="de-DE" b="1" dirty="0"/>
          </a:p>
        </p:txBody>
      </p:sp>
      <p:sp>
        <p:nvSpPr>
          <p:cNvPr id="4" name="Foliennummernplatzhalter 3">
            <a:extLst>
              <a:ext uri="{FF2B5EF4-FFF2-40B4-BE49-F238E27FC236}">
                <a16:creationId xmlns:a16="http://schemas.microsoft.com/office/drawing/2014/main" xmlns="" id="{51FEF3E0-71D6-48AE-B6B7-D7DC0D8DEAAE}"/>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57415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 calcmode="lin" valueType="num">
                                      <p:cBhvr additive="base">
                                        <p:cTn id="1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 calcmode="lin" valueType="num">
                                      <p:cBhvr additive="base">
                                        <p:cTn id="24"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2368498C-737B-4AF8-9940-947C2E333A6E}"/>
              </a:ext>
            </a:extLst>
          </p:cNvPr>
          <p:cNvSpPr>
            <a:spLocks noGrp="1"/>
          </p:cNvSpPr>
          <p:nvPr>
            <p:ph type="title"/>
          </p:nvPr>
        </p:nvSpPr>
        <p:spPr>
          <a:xfrm>
            <a:off x="1642189" y="624110"/>
            <a:ext cx="9862424" cy="728829"/>
          </a:xfrm>
          <a:solidFill>
            <a:schemeClr val="bg2"/>
          </a:solidFill>
        </p:spPr>
        <p:txBody>
          <a:bodyPr>
            <a:normAutofit/>
          </a:bodyPr>
          <a:lstStyle/>
          <a:p>
            <a:r>
              <a:rPr lang="de-DE" sz="3000" dirty="0"/>
              <a:t>Gemeinsame methodologische Zielsetzung</a:t>
            </a:r>
          </a:p>
        </p:txBody>
      </p:sp>
      <p:sp>
        <p:nvSpPr>
          <p:cNvPr id="3" name="Inhaltsplatzhalter 2">
            <a:extLst>
              <a:ext uri="{FF2B5EF4-FFF2-40B4-BE49-F238E27FC236}">
                <a16:creationId xmlns:a16="http://schemas.microsoft.com/office/drawing/2014/main" xmlns="" id="{08F99E9B-3B13-4325-BD59-4A615C1E82CF}"/>
              </a:ext>
            </a:extLst>
          </p:cNvPr>
          <p:cNvSpPr>
            <a:spLocks noGrp="1"/>
          </p:cNvSpPr>
          <p:nvPr>
            <p:ph idx="1"/>
          </p:nvPr>
        </p:nvSpPr>
        <p:spPr>
          <a:xfrm>
            <a:off x="2127380" y="1474237"/>
            <a:ext cx="9377232" cy="5187819"/>
          </a:xfrm>
        </p:spPr>
        <p:txBody>
          <a:bodyPr>
            <a:normAutofit/>
          </a:bodyPr>
          <a:lstStyle/>
          <a:p>
            <a:pPr marL="0" indent="0" algn="ctr">
              <a:buNone/>
            </a:pPr>
            <a:r>
              <a:rPr lang="de-DE" sz="3500" dirty="0">
                <a:effectLst>
                  <a:outerShdw blurRad="38100" dist="38100" dir="2700000" algn="tl">
                    <a:srgbClr val="000000">
                      <a:alpha val="43137"/>
                    </a:srgbClr>
                  </a:outerShdw>
                </a:effectLst>
                <a:sym typeface="Wingdings" panose="05000000000000000000" pitchFamily="2" charset="2"/>
              </a:rPr>
              <a:t> </a:t>
            </a:r>
            <a:r>
              <a:rPr lang="de-DE" sz="3500" dirty="0">
                <a:effectLst>
                  <a:outerShdw blurRad="38100" dist="38100" dir="2700000" algn="tl">
                    <a:srgbClr val="000000">
                      <a:alpha val="43137"/>
                    </a:srgbClr>
                  </a:outerShdw>
                </a:effectLst>
              </a:rPr>
              <a:t>„Guter Unterricht“ </a:t>
            </a:r>
          </a:p>
          <a:p>
            <a:endParaRPr lang="de-DE" sz="2000" b="1" dirty="0"/>
          </a:p>
          <a:p>
            <a:endParaRPr lang="de-DE" sz="2000" b="1" dirty="0"/>
          </a:p>
          <a:p>
            <a:endParaRPr lang="de-DE" sz="2000" b="1" dirty="0"/>
          </a:p>
          <a:p>
            <a:endParaRPr lang="de-DE" sz="2000" b="1" dirty="0"/>
          </a:p>
          <a:p>
            <a:pPr marL="0" indent="0" algn="ctr">
              <a:buNone/>
            </a:pPr>
            <a:r>
              <a:rPr lang="de-DE" sz="2200" b="1" dirty="0"/>
              <a:t>Förderung </a:t>
            </a:r>
          </a:p>
          <a:p>
            <a:pPr marL="0" indent="0" algn="ctr">
              <a:buNone/>
            </a:pPr>
            <a:r>
              <a:rPr lang="de-DE" sz="2700" b="1" dirty="0"/>
              <a:t>Lernberatung  </a:t>
            </a:r>
          </a:p>
          <a:p>
            <a:pPr marL="0" indent="0" algn="ctr">
              <a:buNone/>
            </a:pPr>
            <a:r>
              <a:rPr lang="de-DE" sz="3000" b="1" dirty="0"/>
              <a:t>Coaching </a:t>
            </a:r>
          </a:p>
          <a:p>
            <a:pPr marL="0" indent="0" algn="ctr">
              <a:buNone/>
            </a:pPr>
            <a:r>
              <a:rPr lang="de-DE" sz="3300" b="1" spc="300" dirty="0">
                <a:solidFill>
                  <a:srgbClr val="0070C0"/>
                </a:solidFill>
              </a:rPr>
              <a:t>Empowerment</a:t>
            </a:r>
          </a:p>
          <a:p>
            <a:endParaRPr lang="de-DE" sz="2600" b="1" dirty="0"/>
          </a:p>
          <a:p>
            <a:pPr marL="0" indent="0">
              <a:buNone/>
            </a:pPr>
            <a:endParaRPr lang="de-DE" dirty="0">
              <a:sym typeface="Wingdings" panose="05000000000000000000" pitchFamily="2" charset="2"/>
            </a:endParaRPr>
          </a:p>
          <a:p>
            <a:endParaRPr lang="de-DE" dirty="0"/>
          </a:p>
        </p:txBody>
      </p:sp>
      <p:sp>
        <p:nvSpPr>
          <p:cNvPr id="4" name="Pfeil: nach oben 3">
            <a:extLst>
              <a:ext uri="{FF2B5EF4-FFF2-40B4-BE49-F238E27FC236}">
                <a16:creationId xmlns:a16="http://schemas.microsoft.com/office/drawing/2014/main" xmlns="" id="{79857B64-A24D-414C-AE68-9459D346D934}"/>
              </a:ext>
            </a:extLst>
          </p:cNvPr>
          <p:cNvSpPr/>
          <p:nvPr/>
        </p:nvSpPr>
        <p:spPr>
          <a:xfrm>
            <a:off x="6573680" y="2585886"/>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Foliennummernplatzhalter 4">
            <a:extLst>
              <a:ext uri="{FF2B5EF4-FFF2-40B4-BE49-F238E27FC236}">
                <a16:creationId xmlns:a16="http://schemas.microsoft.com/office/drawing/2014/main" xmlns="" id="{9875A708-E831-427C-94DF-06CA5F859A89}"/>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199696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fade">
                                      <p:cBhvr>
                                        <p:cTn id="25" dur="1000"/>
                                        <p:tgtEl>
                                          <p:spTgt spid="3">
                                            <p:txEl>
                                              <p:pRg st="8" end="8"/>
                                            </p:txEl>
                                          </p:spTgt>
                                        </p:tgtEl>
                                      </p:cBhvr>
                                    </p:animEffect>
                                    <p:anim calcmode="lin" valueType="num">
                                      <p:cBhvr>
                                        <p:cTn id="2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51519" y="624110"/>
            <a:ext cx="9853094" cy="1280890"/>
          </a:xfrm>
          <a:solidFill>
            <a:schemeClr val="accent4">
              <a:lumMod val="60000"/>
              <a:lumOff val="40000"/>
            </a:schemeClr>
          </a:solidFill>
        </p:spPr>
        <p:txBody>
          <a:bodyPr>
            <a:normAutofit/>
          </a:bodyPr>
          <a:lstStyle/>
          <a:p>
            <a:r>
              <a:rPr lang="de-DE" dirty="0"/>
              <a:t>„</a:t>
            </a:r>
            <a:r>
              <a:rPr lang="de-DE" dirty="0" err="1"/>
              <a:t>Scaffolding</a:t>
            </a:r>
            <a:r>
              <a:rPr lang="de-DE" dirty="0"/>
              <a:t>“</a:t>
            </a:r>
            <a:br>
              <a:rPr lang="de-DE" dirty="0"/>
            </a:br>
            <a:r>
              <a:rPr lang="de-DE" sz="2200" dirty="0"/>
              <a:t>(engl. ‚Gerüste bauen‘)</a:t>
            </a:r>
          </a:p>
        </p:txBody>
      </p:sp>
      <p:sp>
        <p:nvSpPr>
          <p:cNvPr id="3" name="Inhaltsplatzhalter 2"/>
          <p:cNvSpPr>
            <a:spLocks noGrp="1"/>
          </p:cNvSpPr>
          <p:nvPr>
            <p:ph idx="1"/>
          </p:nvPr>
        </p:nvSpPr>
        <p:spPr/>
        <p:txBody>
          <a:bodyPr/>
          <a:lstStyle/>
          <a:p>
            <a:pPr>
              <a:buNone/>
            </a:pPr>
            <a:endParaRPr lang="de-DE" dirty="0"/>
          </a:p>
          <a:p>
            <a:pPr>
              <a:buNone/>
            </a:pPr>
            <a:endParaRPr lang="de-DE" dirty="0"/>
          </a:p>
        </p:txBody>
      </p:sp>
      <p:sp>
        <p:nvSpPr>
          <p:cNvPr id="4" name="Foliennummernplatzhalter 3"/>
          <p:cNvSpPr>
            <a:spLocks noGrp="1"/>
          </p:cNvSpPr>
          <p:nvPr>
            <p:ph type="sldNum" sz="quarter" idx="12"/>
          </p:nvPr>
        </p:nvSpPr>
        <p:spPr/>
        <p:txBody>
          <a:bodyPr/>
          <a:lstStyle/>
          <a:p>
            <a:fld id="{6902F524-4884-4DD4-B80E-DF837C753393}" type="slidenum">
              <a:rPr lang="de-DE" smtClean="0"/>
              <a:pPr/>
              <a:t>8</a:t>
            </a:fld>
            <a:endParaRPr lang="de-DE"/>
          </a:p>
        </p:txBody>
      </p:sp>
      <p:pic>
        <p:nvPicPr>
          <p:cNvPr id="6" name="Grafik 5" descr="Bildergebnis für scaffolding daz"/>
          <p:cNvPicPr/>
          <p:nvPr/>
        </p:nvPicPr>
        <p:blipFill>
          <a:blip r:embed="rId2" cstate="print"/>
          <a:srcRect/>
          <a:stretch>
            <a:fillRect/>
          </a:stretch>
        </p:blipFill>
        <p:spPr bwMode="auto">
          <a:xfrm>
            <a:off x="1580997" y="2133600"/>
            <a:ext cx="2520280" cy="4392488"/>
          </a:xfrm>
          <a:prstGeom prst="rect">
            <a:avLst/>
          </a:prstGeom>
          <a:noFill/>
          <a:ln w="9525">
            <a:noFill/>
            <a:miter lim="800000"/>
            <a:headEnd/>
            <a:tailEnd/>
          </a:ln>
        </p:spPr>
      </p:pic>
      <p:pic>
        <p:nvPicPr>
          <p:cNvPr id="7" name="Grafik 6" descr="Bildergebnis für scaffolding daz"/>
          <p:cNvPicPr/>
          <p:nvPr/>
        </p:nvPicPr>
        <p:blipFill>
          <a:blip r:embed="rId3" cstate="print"/>
          <a:srcRect/>
          <a:stretch>
            <a:fillRect/>
          </a:stretch>
        </p:blipFill>
        <p:spPr bwMode="auto">
          <a:xfrm>
            <a:off x="5171202" y="2286814"/>
            <a:ext cx="3039145" cy="3471193"/>
          </a:xfrm>
          <a:prstGeom prst="rect">
            <a:avLst/>
          </a:prstGeom>
          <a:noFill/>
          <a:ln w="9525">
            <a:noFill/>
            <a:miter lim="800000"/>
            <a:headEnd/>
            <a:tailEnd/>
          </a:ln>
        </p:spPr>
      </p:pic>
      <p:pic>
        <p:nvPicPr>
          <p:cNvPr id="8" name="Grafik 7" descr="Bildergebnis für scaffolding daz"/>
          <p:cNvPicPr/>
          <p:nvPr/>
        </p:nvPicPr>
        <p:blipFill>
          <a:blip r:embed="rId4" cstate="print"/>
          <a:srcRect/>
          <a:stretch>
            <a:fillRect/>
          </a:stretch>
        </p:blipFill>
        <p:spPr bwMode="auto">
          <a:xfrm>
            <a:off x="8624292" y="1977751"/>
            <a:ext cx="2880320" cy="2232248"/>
          </a:xfrm>
          <a:prstGeom prst="rect">
            <a:avLst/>
          </a:prstGeom>
          <a:noFill/>
          <a:ln w="9525">
            <a:noFill/>
            <a:miter lim="800000"/>
            <a:headEnd/>
            <a:tailEnd/>
          </a:ln>
        </p:spPr>
      </p:pic>
      <p:pic>
        <p:nvPicPr>
          <p:cNvPr id="9" name="Grafik 8" descr="Bildergebnis für scaffolding daz"/>
          <p:cNvPicPr/>
          <p:nvPr/>
        </p:nvPicPr>
        <p:blipFill>
          <a:blip r:embed="rId5" cstate="print"/>
          <a:srcRect/>
          <a:stretch>
            <a:fillRect/>
          </a:stretch>
        </p:blipFill>
        <p:spPr bwMode="auto">
          <a:xfrm>
            <a:off x="8509181" y="4522305"/>
            <a:ext cx="2465070" cy="18510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1+#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2000" fill="hold"/>
                                        <p:tgtEl>
                                          <p:spTgt spid="9"/>
                                        </p:tgtEl>
                                        <p:attrNameLst>
                                          <p:attrName>ppt_x</p:attrName>
                                        </p:attrNameLst>
                                      </p:cBhvr>
                                      <p:tavLst>
                                        <p:tav tm="0">
                                          <p:val>
                                            <p:strVal val="1+#ppt_w/2"/>
                                          </p:val>
                                        </p:tav>
                                        <p:tav tm="100000">
                                          <p:val>
                                            <p:strVal val="#ppt_x"/>
                                          </p:val>
                                        </p:tav>
                                      </p:tavLst>
                                    </p:anim>
                                    <p:anim calcmode="lin" valueType="num">
                                      <p:cBhvr additive="base">
                                        <p:cTn id="26"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4">
              <a:lumMod val="60000"/>
              <a:lumOff val="40000"/>
            </a:schemeClr>
          </a:solidFill>
        </p:spPr>
        <p:txBody>
          <a:bodyPr/>
          <a:lstStyle/>
          <a:p>
            <a:r>
              <a:rPr lang="de-DE" dirty="0" err="1"/>
              <a:t>Scaffolding</a:t>
            </a:r>
            <a:endParaRPr lang="de-DE" dirty="0"/>
          </a:p>
        </p:txBody>
      </p:sp>
      <p:sp>
        <p:nvSpPr>
          <p:cNvPr id="3" name="Inhaltsplatzhalter 2"/>
          <p:cNvSpPr>
            <a:spLocks noGrp="1"/>
          </p:cNvSpPr>
          <p:nvPr>
            <p:ph idx="1"/>
          </p:nvPr>
        </p:nvSpPr>
        <p:spPr/>
        <p:txBody>
          <a:bodyPr>
            <a:normAutofit/>
          </a:bodyPr>
          <a:lstStyle/>
          <a:p>
            <a:pPr marL="514350" indent="-514350">
              <a:buFont typeface="+mj-lt"/>
              <a:buAutoNum type="arabicPeriod"/>
            </a:pPr>
            <a:r>
              <a:rPr lang="de-DE" sz="3000" dirty="0"/>
              <a:t>Aufgabe skizzieren und Interesse wecken </a:t>
            </a:r>
          </a:p>
          <a:p>
            <a:pPr marL="514350" indent="-514350">
              <a:buFont typeface="+mj-lt"/>
              <a:buAutoNum type="arabicPeriod"/>
            </a:pPr>
            <a:r>
              <a:rPr lang="de-DE" sz="3000" dirty="0"/>
              <a:t>Aufgabe in aufeinander aufbauende Unter-Aufgaben/Teilbereiche/Stufen aufgliedern</a:t>
            </a:r>
          </a:p>
          <a:p>
            <a:pPr marL="514350" indent="-514350">
              <a:buFont typeface="+mj-lt"/>
              <a:buAutoNum type="arabicPeriod"/>
            </a:pPr>
            <a:r>
              <a:rPr lang="de-DE" sz="3000" dirty="0"/>
              <a:t>Stufen/Aufgaben nacheinander ‚erklimmen‘</a:t>
            </a:r>
          </a:p>
          <a:p>
            <a:pPr marL="514350" indent="-514350">
              <a:buFont typeface="+mj-lt"/>
              <a:buAutoNum type="arabicPeriod"/>
            </a:pPr>
            <a:r>
              <a:rPr lang="de-DE" sz="3000" dirty="0"/>
              <a:t>Durchgängig vielfältiges Feedback als Ermutigung </a:t>
            </a:r>
          </a:p>
          <a:p>
            <a:pPr marL="514350" indent="-514350">
              <a:buFont typeface="+mj-lt"/>
              <a:buAutoNum type="arabicPeriod"/>
            </a:pPr>
            <a:endParaRPr lang="de-DE" sz="3000" dirty="0"/>
          </a:p>
          <a:p>
            <a:pPr marL="0" indent="0">
              <a:lnSpc>
                <a:spcPct val="120000"/>
              </a:lnSpc>
              <a:buNone/>
            </a:pPr>
            <a:endParaRPr lang="de-DE" sz="3500" b="1" dirty="0"/>
          </a:p>
          <a:p>
            <a:pPr marL="0" indent="0">
              <a:lnSpc>
                <a:spcPct val="120000"/>
              </a:lnSpc>
              <a:buNone/>
            </a:pPr>
            <a:endParaRPr lang="de-DE" sz="4000" b="1" dirty="0"/>
          </a:p>
        </p:txBody>
      </p:sp>
      <p:sp>
        <p:nvSpPr>
          <p:cNvPr id="4" name="Foliennummernplatzhalter 3"/>
          <p:cNvSpPr>
            <a:spLocks noGrp="1"/>
          </p:cNvSpPr>
          <p:nvPr>
            <p:ph type="sldNum" sz="quarter" idx="12"/>
          </p:nvPr>
        </p:nvSpPr>
        <p:spPr/>
        <p:txBody>
          <a:bodyPr/>
          <a:lstStyle/>
          <a:p>
            <a:fld id="{6902F524-4884-4DD4-B80E-DF837C753393}" type="slidenum">
              <a:rPr lang="de-DE" smtClean="0"/>
              <a:pPr/>
              <a:t>9</a:t>
            </a:fld>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etzen">
  <a:themeElements>
    <a:clrScheme name="Gelb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etze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etze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Sprachbildung" id="{9EB018A7-E084-4724-9152-C3E054126A4A}" vid="{6793D914-E428-410D-B20C-C7DF765A2D3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Sprachbildung</Template>
  <TotalTime>0</TotalTime>
  <Words>1674</Words>
  <Application>Microsoft Office PowerPoint</Application>
  <PresentationFormat>Benutzerdefiniert</PresentationFormat>
  <Paragraphs>307</Paragraphs>
  <Slides>40</Slides>
  <Notes>0</Notes>
  <HiddenSlides>0</HiddenSlides>
  <MMClips>0</MMClips>
  <ScaleCrop>false</ScaleCrop>
  <HeadingPairs>
    <vt:vector size="4" baseType="variant">
      <vt:variant>
        <vt:lpstr>Design</vt:lpstr>
      </vt:variant>
      <vt:variant>
        <vt:i4>1</vt:i4>
      </vt:variant>
      <vt:variant>
        <vt:lpstr>Folientitel</vt:lpstr>
      </vt:variant>
      <vt:variant>
        <vt:i4>40</vt:i4>
      </vt:variant>
    </vt:vector>
  </HeadingPairs>
  <TitlesOfParts>
    <vt:vector size="41" baseType="lpstr">
      <vt:lpstr>Fetzen</vt:lpstr>
      <vt:lpstr>Methodologie Methodik und Didaktik</vt:lpstr>
      <vt:lpstr>Grundlegendes</vt:lpstr>
      <vt:lpstr>Sprachbeherrschung, Sprachverwendung und ‚employability‘</vt:lpstr>
      <vt:lpstr>Deutschunterricht – Fachunterricht </vt:lpstr>
      <vt:lpstr>Aufgabenverteilung</vt:lpstr>
      <vt:lpstr>Gemeinsame methodologische Ausgangspositionen</vt:lpstr>
      <vt:lpstr>Gemeinsame methodologische Zielsetzung</vt:lpstr>
      <vt:lpstr>„Scaffolding“ (engl. ‚Gerüste bauen‘)</vt:lpstr>
      <vt:lpstr>Scaffolding</vt:lpstr>
      <vt:lpstr>Ko-Konstruktion Schaubild: Leisen (2017)</vt:lpstr>
      <vt:lpstr>Ko-Konstruktion</vt:lpstr>
      <vt:lpstr>PowerPoint-Präsentation</vt:lpstr>
      <vt:lpstr>Ko-operativer Unterricht aus + in der Lernerperspektive </vt:lpstr>
      <vt:lpstr>Die Lerner dort abzuholen, wo sie sind… </vt:lpstr>
      <vt:lpstr>Makro- und Mikro-Ebenen</vt:lpstr>
      <vt:lpstr>Ebenen und Phasen</vt:lpstr>
      <vt:lpstr>PowerPoint-Präsentation</vt:lpstr>
      <vt:lpstr>PowerPoint-Präsentation</vt:lpstr>
      <vt:lpstr>PowerPoint-Präsentation</vt:lpstr>
      <vt:lpstr>Operatoren als sprachlicher Handlungen</vt:lpstr>
      <vt:lpstr>Tipps für einen sprachsensiblen Unterricht Österreichisches Sprachenkompetenz-Zentrum (www.oesz.at) </vt:lpstr>
      <vt:lpstr>PowerPoint-Präsentation</vt:lpstr>
      <vt:lpstr>Berufliche Ausbildung</vt:lpstr>
      <vt:lpstr>Erwachsenenbildung</vt:lpstr>
      <vt:lpstr>PowerPoint-Präsentation</vt:lpstr>
      <vt:lpstr>Methodenkritierien:      S.P.A.S.S. https://wb-web.de/wissen/lehren-lernen/ermoglichungsdidaktik.html Hervorhebung HS</vt:lpstr>
      <vt:lpstr>PowerPoint-Präsentation</vt:lpstr>
      <vt:lpstr>Individuelle Lernziele formulieren – Lernziele individuell bestimmen </vt:lpstr>
      <vt:lpstr>Ermöglichungsdidaktik                         LENA LEbendig und NAchhaltig lernen</vt:lpstr>
      <vt:lpstr>Lernen</vt:lpstr>
      <vt:lpstr>Peer-Korrektur Bryant, D. &amp; N. Pucciarelli (2018); Zum angemessenen Schriftsprachgebrauch im Nähe- und Distanzbereich. Eine Pilotstudie zur Registersensibilität am Anfang der Berufsausbildung. In: Sprache im Beruf 1, 6-26.</vt:lpstr>
      <vt:lpstr>Eckhart-Hinz, B. et al. (2013): Funktionaler Analphabetismus als Herausforderung für eine Fachdidaktik Deutsch in der Berufsbildenden Schule. Zur Gestaltung von Fachbüchern für individualisierte, adressatenbezogene Lehr-Lernprozesse. In: Bwp. 24: Didaktik beruflicher Bildung. www.bwpat.de/ausgabe24/eckardt-hinz_etal_bwpat24.pdf </vt:lpstr>
      <vt:lpstr>Heisler, D. (2016): Funktionaler Analphabetismus und Ausbildung. Praxisbericht zum Projekt „Alpha-Quali" https://www.ueberaus.de/wws/analphabetismus-und-ausbildung.php  </vt:lpstr>
      <vt:lpstr>GI_Deutsch AM aRBEITSPLATZ</vt:lpstr>
      <vt:lpstr>PowerPoint-Präsentation</vt:lpstr>
      <vt:lpstr>PowerPoint-Präsentation</vt:lpstr>
      <vt:lpstr>Welche Änderungen bringt INDUSTRIE 4.0?</vt:lpstr>
      <vt:lpstr>z. B.: https://www.wirtschaftsdeutsch.de/lehrmaterialien/ueberblick-tour2.php: Lehrmaterialien, auch spielerisch / Gastronomie, Tourismus </vt:lpstr>
      <vt:lpstr>PowerPoint-Präsentation</vt:lpstr>
      <vt:lpstr>PowerPoint-Präsentation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Heidemarie Sarter</dc:creator>
  <cp:lastModifiedBy>Kuhlich</cp:lastModifiedBy>
  <cp:revision>36</cp:revision>
  <cp:lastPrinted>2019-05-08T19:01:01Z</cp:lastPrinted>
  <dcterms:created xsi:type="dcterms:W3CDTF">2019-05-07T15:31:01Z</dcterms:created>
  <dcterms:modified xsi:type="dcterms:W3CDTF">2019-05-10T06:32:21Z</dcterms:modified>
</cp:coreProperties>
</file>