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318" r:id="rId3"/>
    <p:sldId id="304" r:id="rId4"/>
    <p:sldId id="297" r:id="rId5"/>
    <p:sldId id="315" r:id="rId6"/>
    <p:sldId id="316" r:id="rId7"/>
    <p:sldId id="317" r:id="rId8"/>
    <p:sldId id="313" r:id="rId9"/>
    <p:sldId id="314" r:id="rId10"/>
    <p:sldId id="321" r:id="rId11"/>
    <p:sldId id="306" r:id="rId12"/>
    <p:sldId id="308" r:id="rId13"/>
    <p:sldId id="292" r:id="rId14"/>
    <p:sldId id="309" r:id="rId15"/>
    <p:sldId id="311" r:id="rId16"/>
    <p:sldId id="312" r:id="rId17"/>
    <p:sldId id="319" r:id="rId18"/>
    <p:sldId id="320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F6600"/>
    <a:srgbClr val="FFCC99"/>
    <a:srgbClr val="0E8182"/>
    <a:srgbClr val="ED2403"/>
    <a:srgbClr val="C9F9F9"/>
    <a:srgbClr val="66FF66"/>
    <a:srgbClr val="1DFF83"/>
    <a:srgbClr val="99FF33"/>
    <a:srgbClr val="D7E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7401" autoAdjust="0"/>
  </p:normalViewPr>
  <p:slideViewPr>
    <p:cSldViewPr>
      <p:cViewPr>
        <p:scale>
          <a:sx n="77" d="100"/>
          <a:sy n="77" d="100"/>
        </p:scale>
        <p:origin x="-1800" y="-750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CF0958-E32D-4E56-B1C4-D58CC665A7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78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62DFF0-C525-4647-A111-D590058194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87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52141-370E-4764-8730-CD6099057407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EBFEBEC3-BDF0-4C3F-B03E-C4E28997F8CC}" type="slidenum">
              <a:rPr lang="de-DE" smtClean="0">
                <a:cs typeface="Arial" charset="0"/>
              </a:rPr>
              <a:pPr defTabSz="923925"/>
              <a:t>11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AF35134-4FF5-40DA-BCFA-DBA96D977178}" type="slidenum">
              <a:rPr lang="de-DE" smtClean="0">
                <a:cs typeface="Arial" charset="0"/>
              </a:rPr>
              <a:pPr defTabSz="923925"/>
              <a:t>12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990DA74E-C29A-4D38-AE3F-E89186F87030}" type="slidenum">
              <a:rPr lang="de-DE" smtClean="0">
                <a:cs typeface="Arial" charset="0"/>
              </a:rPr>
              <a:pPr defTabSz="923925"/>
              <a:t>13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990DA74E-C29A-4D38-AE3F-E89186F87030}" type="slidenum">
              <a:rPr lang="de-DE" smtClean="0">
                <a:cs typeface="Arial" charset="0"/>
              </a:rPr>
              <a:pPr defTabSz="923925"/>
              <a:t>14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922">
              <a:defRPr/>
            </a:pPr>
            <a:fld id="{C228F34E-E968-45AE-8CFE-D4F0653EC215}" type="slidenum">
              <a:rPr lang="de-DE" smtClean="0">
                <a:cs typeface="Arial" charset="0"/>
              </a:rPr>
              <a:pPr defTabSz="918922">
                <a:defRPr/>
              </a:pPr>
              <a:t>15</a:t>
            </a:fld>
            <a:endParaRPr lang="de-D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922">
              <a:defRPr/>
            </a:pPr>
            <a:fld id="{F79E1080-7026-4224-AB8D-DBF60A231A79}" type="slidenum">
              <a:rPr lang="de-DE" smtClean="0">
                <a:cs typeface="Arial" charset="0"/>
              </a:rPr>
              <a:pPr defTabSz="918922">
                <a:defRPr/>
              </a:pPr>
              <a:t>16</a:t>
            </a:fld>
            <a:endParaRPr lang="de-D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922">
              <a:defRPr/>
            </a:pPr>
            <a:fld id="{F79E1080-7026-4224-AB8D-DBF60A231A79}" type="slidenum">
              <a:rPr lang="de-DE" smtClean="0">
                <a:cs typeface="Arial" charset="0"/>
              </a:rPr>
              <a:pPr defTabSz="918922">
                <a:defRPr/>
              </a:pPr>
              <a:t>17</a:t>
            </a:fld>
            <a:endParaRPr lang="de-D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9940" name="Foliennummernplatzhalter 3"/>
          <p:cNvSpPr txBox="1">
            <a:spLocks noGrp="1"/>
          </p:cNvSpPr>
          <p:nvPr/>
        </p:nvSpPr>
        <p:spPr bwMode="auto">
          <a:xfrm>
            <a:off x="3885453" y="8687751"/>
            <a:ext cx="2972547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3" rIns="91984" bIns="45993" anchor="b"/>
          <a:lstStyle>
            <a:lvl1pPr defTabSz="91916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916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916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916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916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3A9AFD2C-828C-4201-A405-12B87FC330F9}" type="slidenum">
              <a:rPr lang="de-DE" altLang="de-DE" sz="1200"/>
              <a:pPr algn="r" eaLnBrk="1" hangingPunct="1"/>
              <a:t>2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FE364D92-DDB0-4AA6-AAFF-6A55A3B4D2F7}" type="slidenum">
              <a:rPr lang="de-DE" smtClean="0">
                <a:cs typeface="Arial" charset="0"/>
              </a:rPr>
              <a:pPr defTabSz="923925"/>
              <a:t>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Teil A: Bildung und Erziehung in den Jahrgangsstufen 1 – 10 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200" b="0" dirty="0" smtClean="0">
                <a:solidFill>
                  <a:schemeClr val="tx1"/>
                </a:solidFill>
                <a:latin typeface="Arial Narrow" pitchFamily="34" charset="0"/>
              </a:rPr>
              <a:t>(Bildungspolitische Ziele [z.B. Inklusion], Unterrichtsprinzipien …)</a:t>
            </a:r>
            <a:br>
              <a:rPr lang="de-DE" sz="12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de-DE" sz="1200" dirty="0" smtClean="0">
                <a:solidFill>
                  <a:schemeClr val="tx1"/>
                </a:solidFill>
              </a:rPr>
              <a:t/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Teil B: Fachübergreifende Kompetenzentwicklung</a:t>
            </a:r>
            <a:r>
              <a:rPr lang="de-DE" sz="1200" dirty="0" smtClean="0">
                <a:solidFill>
                  <a:schemeClr val="tx1"/>
                </a:solidFill>
              </a:rPr>
              <a:t/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b="0" dirty="0" smtClean="0">
                <a:solidFill>
                  <a:schemeClr val="tx1"/>
                </a:solidFill>
                <a:latin typeface="Arial Narrow" pitchFamily="34" charset="0"/>
              </a:rPr>
              <a:t>(2 Basiscurricula: Sprachbildung, Medienbildung → Standards; 13 übergreifende Themen, z. B: nachhaltige Entwicklung, Demokratiebildung, </a:t>
            </a:r>
            <a:r>
              <a:rPr lang="de-DE" sz="1200" b="0" dirty="0" err="1" smtClean="0">
                <a:solidFill>
                  <a:schemeClr val="tx1"/>
                </a:solidFill>
                <a:latin typeface="Arial Narrow" pitchFamily="34" charset="0"/>
              </a:rPr>
              <a:t>Diversity</a:t>
            </a:r>
            <a:r>
              <a:rPr lang="de-DE" sz="1200" b="0" dirty="0" smtClean="0">
                <a:solidFill>
                  <a:schemeClr val="tx1"/>
                </a:solidFill>
                <a:latin typeface="Arial Narrow" pitchFamily="34" charset="0"/>
              </a:rPr>
              <a:t>,  Gender Mainstreaming… )</a:t>
            </a:r>
            <a:r>
              <a:rPr lang="de-DE" sz="12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DE" sz="12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de-DE" sz="1200" dirty="0" smtClean="0">
                <a:solidFill>
                  <a:schemeClr val="tx1"/>
                </a:solidFill>
              </a:rPr>
              <a:t/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Teil C: 28 Fächer </a:t>
            </a:r>
            <a:r>
              <a:rPr lang="de-DE" sz="1200" b="0" dirty="0" smtClean="0">
                <a:solidFill>
                  <a:schemeClr val="tx1"/>
                </a:solidFill>
                <a:latin typeface="Arial Narrow" pitchFamily="34" charset="0"/>
              </a:rPr>
              <a:t>(Ziele, Kompetenzen, Standards, Inhalte)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2DFF0-C525-4647-A111-D5900581940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990DA74E-C29A-4D38-AE3F-E89186F87030}" type="slidenum">
              <a:rPr lang="de-DE" smtClean="0">
                <a:cs typeface="Arial" charset="0"/>
              </a:rPr>
              <a:pPr defTabSz="923925"/>
              <a:t>5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47AD29A-1C37-45A5-8B15-21B972466D50}" type="slidenum">
              <a:rPr lang="de-DE" altLang="de-DE" sz="1200" smtClean="0">
                <a:cs typeface="Arial" pitchFamily="34" charset="0"/>
              </a:rPr>
              <a:pPr eaLnBrk="1" hangingPunct="1"/>
              <a:t>6</a:t>
            </a:fld>
            <a:endParaRPr lang="de-DE" altLang="de-DE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13DB9D7-1F9D-4889-AEC0-4A9DF9020A6E}" type="slidenum">
              <a:rPr lang="de-DE" altLang="de-DE" sz="1200" smtClean="0">
                <a:cs typeface="Arial" pitchFamily="34" charset="0"/>
              </a:rPr>
              <a:pPr eaLnBrk="1" hangingPunct="1"/>
              <a:t>7</a:t>
            </a:fld>
            <a:endParaRPr lang="de-DE" altLang="de-DE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87B50-1B95-490E-BC68-AACFE362EC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86633-1B20-4D2A-BB33-3CAD525C0AC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Titel_ppt_jp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-71438"/>
            <a:ext cx="9215438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62" descr="D:\Eigene Dateien\Logos\LISUMLISUM\NEUNEUNEU\nur Logo\LOGO original Kopie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024563"/>
            <a:ext cx="14763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3" descr="Logos_Brandenbg_Berlin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1788" y="260350"/>
            <a:ext cx="31924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23850" y="6005513"/>
            <a:ext cx="647700" cy="606425"/>
            <a:chOff x="179" y="10307"/>
            <a:chExt cx="1814" cy="1814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450" y="10473"/>
              <a:ext cx="1543" cy="15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cxnSp>
          <p:nvCxnSpPr>
            <p:cNvPr id="9" name="AutoShape 4"/>
            <p:cNvCxnSpPr>
              <a:cxnSpLocks noChangeAspect="1" noChangeShapeType="1"/>
            </p:cNvCxnSpPr>
            <p:nvPr/>
          </p:nvCxnSpPr>
          <p:spPr bwMode="auto">
            <a:xfrm rot="20400000" flipV="1">
              <a:off x="909" y="10307"/>
              <a:ext cx="0" cy="1814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0" name="AutoShape 5"/>
            <p:cNvCxnSpPr>
              <a:cxnSpLocks noChangeAspect="1" noChangeShapeType="1"/>
            </p:cNvCxnSpPr>
            <p:nvPr/>
          </p:nvCxnSpPr>
          <p:spPr bwMode="auto">
            <a:xfrm rot="2400000">
              <a:off x="179" y="11462"/>
              <a:ext cx="181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</p:cxnSp>
      </p:grp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006475" y="6308725"/>
            <a:ext cx="32051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de-DE" sz="1300" b="1" dirty="0">
                <a:solidFill>
                  <a:srgbClr val="FF0000"/>
                </a:solidFill>
                <a:latin typeface="Arial" pitchFamily="34" charset="0"/>
              </a:rPr>
              <a:t>Bildungsregion Berlin-Brandenburg</a:t>
            </a:r>
            <a:endParaRPr lang="de-DE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3162312"/>
            <a:ext cx="6858000" cy="1143000"/>
          </a:xfrm>
        </p:spPr>
        <p:txBody>
          <a:bodyPr/>
          <a:lstStyle>
            <a:lvl1pPr algn="ctr">
              <a:defRPr sz="3600" cap="none" baseline="0">
                <a:solidFill>
                  <a:srgbClr val="0033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448188"/>
            <a:ext cx="684076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2250"/>
            <a:ext cx="9144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Referent/Veranstaltung mit Datum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rgbClr val="11111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23EC2F-3068-4E33-A083-C2FCB0FBB1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0724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1" y="2088395"/>
            <a:ext cx="8641654" cy="4220925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/>
          </a:p>
        </p:txBody>
      </p:sp>
      <p:sp>
        <p:nvSpPr>
          <p:cNvPr id="10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19E379A3-BF83-4689-9E5B-DE7A99A86F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bellenplatzhalter 8"/>
          <p:cNvSpPr>
            <a:spLocks noGrp="1"/>
          </p:cNvSpPr>
          <p:nvPr>
            <p:ph type="tbl" sz="quarter" idx="12"/>
          </p:nvPr>
        </p:nvSpPr>
        <p:spPr>
          <a:xfrm>
            <a:off x="251520" y="2132856"/>
            <a:ext cx="8641655" cy="4308485"/>
          </a:xfrm>
          <a:noFill/>
        </p:spPr>
        <p:txBody>
          <a:bodyPr>
            <a:normAutofit/>
          </a:bodyPr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24744"/>
            <a:ext cx="864165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/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9CC1B18-3A79-4152-ABDE-FAF65323B7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6B93FF7-E34D-4C8E-BDC1-7FB9539671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FC0466A4-7E8B-4DD3-9BC8-43903883A7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1131603"/>
            <a:ext cx="8535987" cy="857237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132856"/>
            <a:ext cx="4114800" cy="4377470"/>
          </a:xfrm>
        </p:spPr>
        <p:txBody>
          <a:bodyPr/>
          <a:lstStyle>
            <a:lvl1pPr>
              <a:defRPr sz="2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2132856"/>
            <a:ext cx="4249736" cy="4377470"/>
          </a:xfrm>
        </p:spPr>
        <p:txBody>
          <a:bodyPr/>
          <a:lstStyle>
            <a:lvl1pPr>
              <a:defRPr sz="28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 dirty="0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0CD69BE2-302F-4AE2-A00D-4A4333A0F97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1131603"/>
            <a:ext cx="8535987" cy="857237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131788"/>
            <a:ext cx="4114800" cy="367347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2400" b="1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2132856"/>
            <a:ext cx="4249736" cy="3673476"/>
          </a:xfrm>
        </p:spPr>
        <p:txBody>
          <a:bodyPr/>
          <a:lstStyle>
            <a:lvl1pPr>
              <a:defRPr sz="2400" baseline="0">
                <a:solidFill>
                  <a:srgbClr val="003366"/>
                </a:solidFill>
              </a:defRPr>
            </a:lvl1pPr>
            <a:lvl2pPr>
              <a:defRPr sz="2400" baseline="0">
                <a:solidFill>
                  <a:srgbClr val="003366"/>
                </a:solidFill>
              </a:defRPr>
            </a:lvl2pPr>
            <a:lvl3pPr>
              <a:defRPr sz="2000" baseline="0">
                <a:solidFill>
                  <a:srgbClr val="003366"/>
                </a:solidFill>
              </a:defRPr>
            </a:lvl3pPr>
            <a:lvl4pPr>
              <a:defRPr sz="1800" baseline="0">
                <a:solidFill>
                  <a:srgbClr val="003366"/>
                </a:solidFill>
              </a:defRPr>
            </a:lvl4pPr>
            <a:lvl5pPr>
              <a:defRPr sz="1800" baseline="0">
                <a:solidFill>
                  <a:srgbClr val="0033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/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58A0062A-CC89-463F-890E-A1B267B595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1" descr="Hintergrund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Picture 36" descr="D:\Eigene Dateien\Logos\LISUMLISUM\NEUNEUNEU\nur Logo\LOGO original.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5" descr="Logos_Brandenbg_Berl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1124744"/>
            <a:ext cx="8535987" cy="857237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0298" y="2132855"/>
            <a:ext cx="4114800" cy="3456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2400" b="1">
                <a:solidFill>
                  <a:srgbClr val="11111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2"/>
          </p:nvPr>
        </p:nvSpPr>
        <p:spPr>
          <a:xfrm>
            <a:off x="1907704" y="5877272"/>
            <a:ext cx="6048672" cy="480686"/>
          </a:xfr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DE165257-22BF-4BF7-B673-33DF8435E3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pic>
        <p:nvPicPr>
          <p:cNvPr id="5" name="Picture 38" descr="D:\Eigene Dateien\Logos\LISUMLISUM\NEUNEUNEU\nur Logo\LOGO original Kopi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73050"/>
            <a:ext cx="1000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D:\Eigene Dateien\Logos\LISUMLISUM\NEUNEUNEU\nur Logo\BB_tranp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1438"/>
            <a:ext cx="7556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D:\Eigene Dateien\Logos\LISUMLISUM\NEUNEUNEU\nur Logo\Berlin-Signet_Transp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446088"/>
            <a:ext cx="661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pic>
        <p:nvPicPr>
          <p:cNvPr id="9" name="Picture 38" descr="D:\Eigene Dateien\Logos\LISUMLISUM\NEUNEUNEU\nur Logo\LOGO original Kopi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73050"/>
            <a:ext cx="1000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6" descr="D:\Eigene Dateien\Logos\LISUMLISUM\NEUNEUNEU\nur Logo\BB_tranp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1438"/>
            <a:ext cx="7556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 descr="D:\Eigene Dateien\Logos\LISUMLISUM\NEUNEUNEU\nur Logo\Berlin-Signet_Transp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446088"/>
            <a:ext cx="661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2250"/>
            <a:ext cx="9144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rgbClr val="11111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962ABE-B81A-47CC-9BDD-BC3ADA510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387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0" descr="Hintergrund_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-36513" y="-26988"/>
            <a:ext cx="9178926" cy="863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8642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2125663"/>
            <a:ext cx="86328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8913" y="6572250"/>
            <a:ext cx="5514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aseline="0" dirty="0" smtClean="0">
                <a:solidFill>
                  <a:srgbClr val="11111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Leistungsdokumentation</a:t>
            </a:r>
            <a:endParaRPr lang="de-DE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3100" y="6572250"/>
            <a:ext cx="600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11111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5427B71-9FA7-4107-8DDE-402C1292E0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3" name="Picture 36" descr="D:\Eigene Dateien\Logos\LISUMLISUM\NEUNEUNEU\nur Logo\LOGO original.EP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188913"/>
            <a:ext cx="1309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Logos_Brandenbg_Berli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5450" y="117475"/>
            <a:ext cx="191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8" r:id="rId9"/>
    <p:sldLayoutId id="2147484069" r:id="rId10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8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4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584" y="2564904"/>
            <a:ext cx="7605464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Rahmenlehrplan 1-10 BB/BE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(2015) 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789040"/>
            <a:ext cx="6515100" cy="838200"/>
          </a:xfrm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Ludwigsfelde, 15.11.2018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466A4-7E8B-4DD3-9BC8-43903883A71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0982"/>
              </p:ext>
            </p:extLst>
          </p:nvPr>
        </p:nvGraphicFramePr>
        <p:xfrm>
          <a:off x="467544" y="1700808"/>
          <a:ext cx="7776863" cy="48245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66895"/>
                <a:gridCol w="6109968"/>
              </a:tblGrid>
              <a:tr h="224872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Operator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Handlung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Nennen, Angeben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Informationen aufzählen, zusammentragen, wiedergeben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Beschreiben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Sachverhalte, Objekte oder Verfahren mit eigenen Worten darstellen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Vergleichen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Gemeinsamkeiten, Ähnlichkeiten und Unterschiede ermitteln und </a:t>
                      </a:r>
                      <a:b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darstellen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Erklären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Sachverhalte verständlich und nachvollziehbar machen und in Zusammenhängen darstellen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Erläutern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Sachverhalte darstellen und unter Verwendung zusätzlicher Informationen veranschaulichen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Begründen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Sachverhalte, Entscheidungen bzw. Thesen durch nachvollziehbare </a:t>
                      </a:r>
                      <a:b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Argumente stützen und sachlich (beispielhaft) belegen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Analysieren,</a:t>
                      </a:r>
                      <a:b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Untersuchen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unter einer Fragestellung wesentliche Bestandteile, Ursachen oder </a:t>
                      </a:r>
                      <a:b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Eigenschaften herausarbeiten bzw. nachweisen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Diskutieren,</a:t>
                      </a:r>
                      <a:b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Erörtern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sich argumentativ mit verschiedenen Positionen auseinandersetzen und ggf. zu einer begründeten Schlussfolgerung gelangen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4">
                <a:tc>
                  <a:txBody>
                    <a:bodyPr/>
                    <a:lstStyle/>
                    <a:p>
                      <a:pPr marL="3619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Beurteilen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zu Sachverhalten eine selbstständige Einschätzung formulieren und begründen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7663" y="2419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980728"/>
            <a:ext cx="9558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altLang="de-DE" sz="2800" b="1" kern="0" dirty="0">
                <a:solidFill>
                  <a:srgbClr val="002060"/>
                </a:solidFill>
                <a:latin typeface="Arial" charset="0"/>
              </a:rPr>
              <a:t>Teil B: Fachübergreifende </a:t>
            </a:r>
            <a:r>
              <a:rPr lang="de-DE" altLang="de-DE" sz="2800" b="1" kern="0" dirty="0" smtClean="0">
                <a:solidFill>
                  <a:srgbClr val="002060"/>
                </a:solidFill>
                <a:latin typeface="Arial" charset="0"/>
              </a:rPr>
              <a:t>Operatoren</a:t>
            </a:r>
            <a:endParaRPr lang="de-DE" altLang="de-DE" sz="2800" b="1" kern="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11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5"/>
          <p:cNvSpPr txBox="1">
            <a:spLocks/>
          </p:cNvSpPr>
          <p:nvPr/>
        </p:nvSpPr>
        <p:spPr bwMode="auto">
          <a:xfrm>
            <a:off x="474663" y="1407319"/>
            <a:ext cx="69865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de-DE" altLang="de-DE" dirty="0" smtClean="0">
                <a:solidFill>
                  <a:srgbClr val="FF0000"/>
                </a:solidFill>
              </a:rPr>
              <a:t>Basiscurriculum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>
                <a:solidFill>
                  <a:srgbClr val="FF0000"/>
                </a:solidFill>
              </a:rPr>
              <a:t>Medienbildung</a:t>
            </a:r>
            <a:r>
              <a:rPr lang="de-DE" altLang="de-DE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60363" y="4427538"/>
            <a:ext cx="2771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/>
              <a:t>Zwei Niveaus:</a:t>
            </a:r>
          </a:p>
          <a:p>
            <a:r>
              <a:rPr lang="de-DE" altLang="de-DE" sz="2000"/>
              <a:t>D:  </a:t>
            </a:r>
            <a:r>
              <a:rPr lang="de-DE" altLang="de-DE" sz="2000">
                <a:sym typeface="Symbol" pitchFamily="18" charset="2"/>
              </a:rPr>
              <a:t>Übergang GS  Sek I</a:t>
            </a:r>
          </a:p>
          <a:p>
            <a:r>
              <a:rPr lang="de-DE" altLang="de-DE" sz="2000">
                <a:sym typeface="Symbol" pitchFamily="18" charset="2"/>
              </a:rPr>
              <a:t>G:  Ende der Sek I</a:t>
            </a:r>
            <a:endParaRPr lang="de-DE" altLang="de-DE" sz="200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2843213" y="3141663"/>
            <a:ext cx="1008062" cy="1655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843213" y="4365625"/>
            <a:ext cx="1008062" cy="900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2381250" cy="1847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22" name="Gerade Verbindung mit Pfeil 21"/>
          <p:cNvCxnSpPr/>
          <p:nvPr/>
        </p:nvCxnSpPr>
        <p:spPr>
          <a:xfrm flipV="1">
            <a:off x="1547813" y="1772816"/>
            <a:ext cx="2376115" cy="1872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3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347864" y="6572250"/>
            <a:ext cx="5514975" cy="285750"/>
          </a:xfrm>
          <a:noFill/>
        </p:spPr>
        <p:txBody>
          <a:bodyPr/>
          <a:lstStyle/>
          <a:p>
            <a:fld id="{0E2DE6EF-1692-41A5-A815-DEA029ED2B5C}" type="slidenum">
              <a:rPr lang="de-DE" smtClean="0">
                <a:latin typeface="Arial" charset="0"/>
                <a:cs typeface="Arial" charset="0"/>
              </a:rPr>
              <a:pPr/>
              <a:t>11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7" name="Titel 5"/>
          <p:cNvSpPr txBox="1">
            <a:spLocks/>
          </p:cNvSpPr>
          <p:nvPr/>
        </p:nvSpPr>
        <p:spPr bwMode="auto">
          <a:xfrm>
            <a:off x="395288" y="836613"/>
            <a:ext cx="892924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8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Teil B: Fachübergreifende </a:t>
            </a:r>
            <a:r>
              <a:rPr lang="de-DE" altLang="de-DE" sz="2800" b="1" kern="0" dirty="0">
                <a:solidFill>
                  <a:srgbClr val="002060"/>
                </a:solidFill>
                <a:latin typeface="Arial" charset="0"/>
                <a:ea typeface="+mj-ea"/>
              </a:rPr>
              <a:t>Kompetenzentwicklung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56792"/>
            <a:ext cx="5055567" cy="35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382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5"/>
          <p:cNvSpPr txBox="1">
            <a:spLocks/>
          </p:cNvSpPr>
          <p:nvPr/>
        </p:nvSpPr>
        <p:spPr bwMode="auto">
          <a:xfrm>
            <a:off x="468313" y="1404938"/>
            <a:ext cx="8497191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de-DE" altLang="de-DE" dirty="0" smtClean="0">
                <a:solidFill>
                  <a:srgbClr val="FF0000"/>
                </a:solidFill>
              </a:rPr>
              <a:t>Basiscurriculum 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>
                <a:solidFill>
                  <a:srgbClr val="FF0000"/>
                </a:solidFill>
              </a:rPr>
              <a:t>Medienbildung</a:t>
            </a:r>
            <a:r>
              <a:rPr lang="de-DE" altLang="de-DE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3795" name="Textfeld 9"/>
          <p:cNvSpPr txBox="1">
            <a:spLocks noChangeArrowheads="1"/>
          </p:cNvSpPr>
          <p:nvPr/>
        </p:nvSpPr>
        <p:spPr bwMode="auto">
          <a:xfrm>
            <a:off x="360363" y="4427538"/>
            <a:ext cx="2771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/>
              <a:t>Zwei Niveaus:</a:t>
            </a:r>
          </a:p>
          <a:p>
            <a:r>
              <a:rPr lang="de-DE" altLang="de-DE" sz="2000"/>
              <a:t>D:  </a:t>
            </a:r>
            <a:r>
              <a:rPr lang="de-DE" altLang="de-DE" sz="2000">
                <a:sym typeface="Symbol" pitchFamily="18" charset="2"/>
              </a:rPr>
              <a:t>Übergang GS  Sek I</a:t>
            </a:r>
          </a:p>
          <a:p>
            <a:r>
              <a:rPr lang="de-DE" altLang="de-DE" sz="2000">
                <a:sym typeface="Symbol" pitchFamily="18" charset="2"/>
              </a:rPr>
              <a:t>G:  Ende der Sek I</a:t>
            </a:r>
            <a:endParaRPr lang="de-DE" altLang="de-DE" sz="200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80692"/>
            <a:ext cx="2381250" cy="1847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3798" name="Textfeld 14"/>
          <p:cNvSpPr txBox="1">
            <a:spLocks noChangeArrowheads="1"/>
          </p:cNvSpPr>
          <p:nvPr/>
        </p:nvSpPr>
        <p:spPr bwMode="auto">
          <a:xfrm>
            <a:off x="360363" y="5435600"/>
            <a:ext cx="277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/>
              <a:t>Sehr konkrete Standards</a:t>
            </a:r>
          </a:p>
        </p:txBody>
      </p:sp>
      <p:sp>
        <p:nvSpPr>
          <p:cNvPr id="33803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131840" y="6572250"/>
            <a:ext cx="5514975" cy="285750"/>
          </a:xfrm>
          <a:noFill/>
        </p:spPr>
        <p:txBody>
          <a:bodyPr/>
          <a:lstStyle/>
          <a:p>
            <a:fld id="{BC536DD6-7378-4837-967C-C00B496BA40B}" type="slidenum">
              <a:rPr lang="de-DE" smtClean="0">
                <a:latin typeface="Arial" charset="0"/>
                <a:cs typeface="Arial" charset="0"/>
              </a:rPr>
              <a:pPr/>
              <a:t>12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15" name="Titel 5"/>
          <p:cNvSpPr txBox="1">
            <a:spLocks/>
          </p:cNvSpPr>
          <p:nvPr/>
        </p:nvSpPr>
        <p:spPr bwMode="auto">
          <a:xfrm>
            <a:off x="395288" y="836613"/>
            <a:ext cx="892924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8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Teil B: Fachübergreifende </a:t>
            </a:r>
            <a:r>
              <a:rPr lang="de-DE" altLang="de-DE" sz="2800" b="1" kern="0" dirty="0">
                <a:solidFill>
                  <a:srgbClr val="002060"/>
                </a:solidFill>
                <a:latin typeface="Arial" charset="0"/>
                <a:ea typeface="+mj-ea"/>
              </a:rPr>
              <a:t>Kompetenzentwicklung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88840"/>
            <a:ext cx="5055567" cy="35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4067945" y="3140968"/>
            <a:ext cx="2232248" cy="57606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067945" y="3789040"/>
            <a:ext cx="2232248" cy="98266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15068" r="41603" b="65180"/>
          <a:stretch/>
        </p:blipFill>
        <p:spPr bwMode="auto">
          <a:xfrm>
            <a:off x="2933621" y="1718389"/>
            <a:ext cx="6031883" cy="171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5539" r="41250" b="14264"/>
          <a:stretch/>
        </p:blipFill>
        <p:spPr bwMode="auto">
          <a:xfrm>
            <a:off x="2933621" y="3518363"/>
            <a:ext cx="6035589" cy="330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6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998CC2-101D-4384-9387-1318C5CE512F}" type="slidenum">
              <a:rPr lang="de-DE" smtClean="0">
                <a:latin typeface="Arial" charset="0"/>
                <a:cs typeface="Arial" charset="0"/>
              </a:rPr>
              <a:pPr/>
              <a:t>13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-125413" y="10287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530350" algn="l"/>
              </a:tabLs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288" y="836613"/>
            <a:ext cx="8524875" cy="8572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DE" sz="28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Teil C: </a:t>
            </a:r>
            <a:r>
              <a:rPr lang="de-DE" sz="2800" b="1" kern="0" dirty="0">
                <a:solidFill>
                  <a:srgbClr val="002060"/>
                </a:solidFill>
                <a:latin typeface="Arial" charset="0"/>
                <a:ea typeface="+mj-ea"/>
              </a:rPr>
              <a:t>Niveaustufen </a:t>
            </a:r>
            <a:r>
              <a:rPr lang="de-DE" sz="28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am Ende der Sek. I (BB)</a:t>
            </a:r>
            <a:endParaRPr lang="de-DE" sz="2800" b="1" kern="0" dirty="0">
              <a:solidFill>
                <a:srgbClr val="002060"/>
              </a:solidFill>
              <a:latin typeface="Arial" charset="0"/>
              <a:ea typeface="+mj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25413" y="21717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2_Niveaustufen_Brandenburg_EBB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r="4937"/>
          <a:stretch/>
        </p:blipFill>
        <p:spPr bwMode="auto">
          <a:xfrm>
            <a:off x="895350" y="3234158"/>
            <a:ext cx="6153150" cy="108405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6" name="Picture 2" descr="2_Niveaustufen_Brandenburg_F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3959"/>
          <a:stretch/>
        </p:blipFill>
        <p:spPr bwMode="auto">
          <a:xfrm>
            <a:off x="895350" y="4386285"/>
            <a:ext cx="6219825" cy="108303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5" name="Picture 1" descr="2_Niveaustufen_Brandenburg_2_Qualif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-349" r="4294"/>
          <a:stretch/>
        </p:blipFill>
        <p:spPr bwMode="auto">
          <a:xfrm>
            <a:off x="895349" y="5534650"/>
            <a:ext cx="6219825" cy="108012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32" name="Picture 8" descr="2_Niveaustufen_Brandenburg_L_NE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2" t="8092" r="990" b="8587"/>
          <a:stretch/>
        </p:blipFill>
        <p:spPr bwMode="auto">
          <a:xfrm>
            <a:off x="895350" y="2013267"/>
            <a:ext cx="6153150" cy="1184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548062" y="2641889"/>
            <a:ext cx="914400" cy="5559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627784" y="3762300"/>
            <a:ext cx="1801341" cy="5559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3528454" y="4913401"/>
            <a:ext cx="920278" cy="5559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528454" y="6058855"/>
            <a:ext cx="920278" cy="5559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998CC2-101D-4384-9387-1318C5CE512F}" type="slidenum">
              <a:rPr lang="de-DE" smtClean="0">
                <a:latin typeface="Arial" charset="0"/>
                <a:cs typeface="Arial" charset="0"/>
              </a:rPr>
              <a:pPr/>
              <a:t>14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-125413" y="10287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530350" algn="l"/>
              </a:tabLs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84149" y="836613"/>
            <a:ext cx="8524875" cy="8572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Beispiel:</a:t>
            </a:r>
            <a:b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</a:br>
            <a: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Moderne</a:t>
            </a:r>
            <a:b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</a:br>
            <a: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Fremd-</a:t>
            </a:r>
            <a:b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</a:br>
            <a: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sprachen</a:t>
            </a:r>
            <a:endParaRPr lang="de-DE" sz="3200" b="1" kern="0" dirty="0">
              <a:solidFill>
                <a:srgbClr val="002060"/>
              </a:solidFill>
              <a:latin typeface="Arial" charset="0"/>
              <a:ea typeface="+mj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25413" y="21717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/>
          <a:stretch/>
        </p:blipFill>
        <p:spPr bwMode="auto">
          <a:xfrm>
            <a:off x="1261914" y="-99392"/>
            <a:ext cx="6958252" cy="7128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hteck 3"/>
          <p:cNvSpPr/>
          <p:nvPr/>
        </p:nvSpPr>
        <p:spPr>
          <a:xfrm>
            <a:off x="-125414" y="-99392"/>
            <a:ext cx="1385045" cy="71287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84" y="-99392"/>
            <a:ext cx="1034635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>
            <a:stCxn id="2050" idx="1"/>
            <a:endCxn id="4" idx="3"/>
          </p:cNvCxnSpPr>
          <p:nvPr/>
        </p:nvCxnSpPr>
        <p:spPr>
          <a:xfrm flipH="1">
            <a:off x="1259631" y="3465004"/>
            <a:ext cx="2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217884" y="0"/>
            <a:ext cx="0" cy="7052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2050" idx="1"/>
            <a:endCxn id="2050" idx="3"/>
          </p:cNvCxnSpPr>
          <p:nvPr/>
        </p:nvCxnSpPr>
        <p:spPr>
          <a:xfrm>
            <a:off x="1261914" y="3465004"/>
            <a:ext cx="69582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1259632" y="4437112"/>
            <a:ext cx="69582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1259632" y="5661248"/>
            <a:ext cx="69582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772816"/>
            <a:ext cx="39751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el 1"/>
          <p:cNvSpPr txBox="1">
            <a:spLocks/>
          </p:cNvSpPr>
          <p:nvPr/>
        </p:nvSpPr>
        <p:spPr>
          <a:xfrm rot="16200000">
            <a:off x="-3617915" y="2168476"/>
            <a:ext cx="8524875" cy="8572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DE" sz="28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Teil C: Moderne Fremdsprachen</a:t>
            </a:r>
            <a:endParaRPr lang="de-DE" sz="2800" b="1" kern="0" dirty="0">
              <a:solidFill>
                <a:srgbClr val="002060"/>
              </a:solidFill>
              <a:latin typeface="Arial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9447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381000" y="1512512"/>
            <a:ext cx="8524875" cy="857250"/>
          </a:xfrm>
        </p:spPr>
        <p:txBody>
          <a:bodyPr/>
          <a:lstStyle/>
          <a:p>
            <a:r>
              <a:rPr lang="de-DE" sz="3200" dirty="0" smtClean="0">
                <a:latin typeface="Arial" charset="0"/>
                <a:cs typeface="Arial" charset="0"/>
              </a:rPr>
              <a:t>Teil C: Fachbezogene</a:t>
            </a:r>
            <a:br>
              <a:rPr lang="de-DE" sz="3200" dirty="0" smtClean="0">
                <a:latin typeface="Arial" charset="0"/>
                <a:cs typeface="Arial" charset="0"/>
              </a:rPr>
            </a:br>
            <a:r>
              <a:rPr lang="de-DE" sz="3200" dirty="0" smtClean="0">
                <a:latin typeface="Arial" charset="0"/>
                <a:cs typeface="Arial" charset="0"/>
              </a:rPr>
              <a:t>Kompetenzen</a:t>
            </a:r>
          </a:p>
        </p:txBody>
      </p:sp>
      <p:sp>
        <p:nvSpPr>
          <p:cNvPr id="49155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17D1CB-B9D3-4E9A-A4E4-F490F146A895}" type="slidenum">
              <a:rPr lang="de-DE" smtClean="0">
                <a:latin typeface="Arial" charset="0"/>
                <a:cs typeface="Arial" charset="0"/>
              </a:rPr>
              <a:pPr/>
              <a:t>15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9157" name="Textfeld 13"/>
          <p:cNvSpPr txBox="1">
            <a:spLocks noChangeArrowheads="1"/>
          </p:cNvSpPr>
          <p:nvPr/>
        </p:nvSpPr>
        <p:spPr bwMode="auto">
          <a:xfrm>
            <a:off x="6084888" y="6021388"/>
            <a:ext cx="1922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Arial" charset="0"/>
              </a:rPr>
              <a:t>RLP Geschichte 2015</a:t>
            </a:r>
          </a:p>
        </p:txBody>
      </p:sp>
      <p:grpSp>
        <p:nvGrpSpPr>
          <p:cNvPr id="49158" name="Group 1"/>
          <p:cNvGrpSpPr>
            <a:grpSpLocks/>
          </p:cNvGrpSpPr>
          <p:nvPr/>
        </p:nvGrpSpPr>
        <p:grpSpPr bwMode="auto">
          <a:xfrm>
            <a:off x="4775554" y="1479550"/>
            <a:ext cx="4049712" cy="2062163"/>
            <a:chOff x="1604" y="2169"/>
            <a:chExt cx="8761" cy="5176"/>
          </a:xfrm>
        </p:grpSpPr>
        <p:sp>
          <p:nvSpPr>
            <p:cNvPr id="49171" name="AutoShape 7"/>
            <p:cNvSpPr>
              <a:spLocks noChangeArrowheads="1"/>
            </p:cNvSpPr>
            <p:nvPr/>
          </p:nvSpPr>
          <p:spPr bwMode="auto">
            <a:xfrm>
              <a:off x="4638" y="4063"/>
              <a:ext cx="2551" cy="1417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Darstellen -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historisch 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erzählen</a:t>
              </a:r>
              <a:endParaRPr lang="de-DE">
                <a:latin typeface="Arial" charset="0"/>
              </a:endParaRPr>
            </a:p>
          </p:txBody>
        </p:sp>
        <p:sp>
          <p:nvSpPr>
            <p:cNvPr id="49172" name="Oval 6"/>
            <p:cNvSpPr>
              <a:spLocks noChangeArrowheads="1"/>
            </p:cNvSpPr>
            <p:nvPr/>
          </p:nvSpPr>
          <p:spPr bwMode="auto">
            <a:xfrm>
              <a:off x="3617" y="2418"/>
              <a:ext cx="4606" cy="4606"/>
            </a:xfrm>
            <a:prstGeom prst="ellipse">
              <a:avLst/>
            </a:prstGeom>
            <a:noFill/>
            <a:ln w="63500">
              <a:solidFill>
                <a:srgbClr val="D8D8D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73" name="AutoShape 5"/>
            <p:cNvSpPr>
              <a:spLocks noChangeArrowheads="1"/>
            </p:cNvSpPr>
            <p:nvPr/>
          </p:nvSpPr>
          <p:spPr bwMode="auto">
            <a:xfrm>
              <a:off x="1604" y="2169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Deuten</a:t>
              </a:r>
              <a:endParaRPr lang="de-DE">
                <a:latin typeface="Arial" charset="0"/>
              </a:endParaRPr>
            </a:p>
          </p:txBody>
        </p:sp>
        <p:sp>
          <p:nvSpPr>
            <p:cNvPr id="49174" name="AutoShape 4"/>
            <p:cNvSpPr>
              <a:spLocks noChangeArrowheads="1"/>
            </p:cNvSpPr>
            <p:nvPr/>
          </p:nvSpPr>
          <p:spPr bwMode="auto">
            <a:xfrm>
              <a:off x="7530" y="2186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Analysieren </a:t>
              </a:r>
              <a:endParaRPr lang="de-DE">
                <a:latin typeface="Arial" charset="0"/>
              </a:endParaRPr>
            </a:p>
          </p:txBody>
        </p:sp>
        <p:sp>
          <p:nvSpPr>
            <p:cNvPr id="49175" name="AutoShape 3"/>
            <p:cNvSpPr>
              <a:spLocks noChangeArrowheads="1"/>
            </p:cNvSpPr>
            <p:nvPr/>
          </p:nvSpPr>
          <p:spPr bwMode="auto">
            <a:xfrm>
              <a:off x="7530" y="5644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Urteilen und sich orientieren</a:t>
              </a:r>
              <a:endParaRPr lang="de-DE">
                <a:latin typeface="Arial" charset="0"/>
              </a:endParaRPr>
            </a:p>
          </p:txBody>
        </p:sp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1604" y="5627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endParaRPr lang="de-DE" sz="1300" b="1">
                <a:latin typeface="Arial" charset="0"/>
                <a:cs typeface="Times New Roman" pitchFamily="18" charset="0"/>
              </a:endParaRPr>
            </a:p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Methoden 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anwenden</a:t>
              </a:r>
              <a:endParaRPr lang="de-DE" sz="600">
                <a:latin typeface="Arial" charset="0"/>
              </a:endParaRPr>
            </a:p>
            <a:p>
              <a:pPr eaLnBrk="0" hangingPunct="0"/>
              <a:endParaRPr lang="de-DE">
                <a:latin typeface="Arial" charset="0"/>
              </a:endParaRPr>
            </a:p>
          </p:txBody>
        </p:sp>
      </p:grp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49160" name="Group 1"/>
          <p:cNvGrpSpPr>
            <a:grpSpLocks/>
          </p:cNvGrpSpPr>
          <p:nvPr/>
        </p:nvGrpSpPr>
        <p:grpSpPr bwMode="auto">
          <a:xfrm>
            <a:off x="755650" y="3716338"/>
            <a:ext cx="3289300" cy="2278062"/>
            <a:chOff x="1860" y="1984"/>
            <a:chExt cx="8185" cy="5401"/>
          </a:xfrm>
        </p:grpSpPr>
        <p:sp>
          <p:nvSpPr>
            <p:cNvPr id="49165" name="Oval 7"/>
            <p:cNvSpPr>
              <a:spLocks noChangeArrowheads="1"/>
            </p:cNvSpPr>
            <p:nvPr/>
          </p:nvSpPr>
          <p:spPr bwMode="auto">
            <a:xfrm>
              <a:off x="3639" y="2390"/>
              <a:ext cx="4606" cy="4606"/>
            </a:xfrm>
            <a:prstGeom prst="ellipse">
              <a:avLst/>
            </a:prstGeom>
            <a:noFill/>
            <a:ln w="63500">
              <a:solidFill>
                <a:srgbClr val="D8D8D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66" name="AutoShape 6"/>
            <p:cNvSpPr>
              <a:spLocks noChangeArrowheads="1"/>
            </p:cNvSpPr>
            <p:nvPr/>
          </p:nvSpPr>
          <p:spPr bwMode="auto">
            <a:xfrm>
              <a:off x="1860" y="1984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Mit Fach-wissen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umgehen</a:t>
              </a:r>
              <a:endParaRPr lang="de-DE">
                <a:latin typeface="Arial" charset="0"/>
              </a:endParaRPr>
            </a:p>
          </p:txBody>
        </p:sp>
        <p:sp>
          <p:nvSpPr>
            <p:cNvPr id="49167" name="AutoShape 5"/>
            <p:cNvSpPr>
              <a:spLocks noChangeArrowheads="1"/>
            </p:cNvSpPr>
            <p:nvPr/>
          </p:nvSpPr>
          <p:spPr bwMode="auto">
            <a:xfrm>
              <a:off x="7210" y="1984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Erkennt-nisse </a:t>
              </a:r>
              <a:endParaRPr lang="de-DE" sz="600">
                <a:latin typeface="Arial" charset="0"/>
              </a:endParaRPr>
            </a:p>
            <a:p>
              <a:pPr algn="ctr" eaLnBrk="0" hangingPunct="0"/>
              <a:r>
                <a:rPr lang="de-DE" sz="1300" b="1">
                  <a:latin typeface="Arial" charset="0"/>
                  <a:cs typeface="Times New Roman" pitchFamily="18" charset="0"/>
                </a:rPr>
                <a:t>gewinnen</a:t>
              </a:r>
              <a:endParaRPr lang="de-DE">
                <a:latin typeface="Arial" charset="0"/>
              </a:endParaRPr>
            </a:p>
          </p:txBody>
        </p:sp>
        <p:sp>
          <p:nvSpPr>
            <p:cNvPr id="49168" name="AutoShape 4"/>
            <p:cNvSpPr>
              <a:spLocks noChangeArrowheads="1"/>
            </p:cNvSpPr>
            <p:nvPr/>
          </p:nvSpPr>
          <p:spPr bwMode="auto">
            <a:xfrm>
              <a:off x="7210" y="5684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Bewerten</a:t>
              </a:r>
              <a:endParaRPr lang="de-DE">
                <a:latin typeface="Arial" charset="0"/>
              </a:endParaRPr>
            </a:p>
          </p:txBody>
        </p:sp>
        <p:sp>
          <p:nvSpPr>
            <p:cNvPr id="49169" name="AutoShape 3"/>
            <p:cNvSpPr>
              <a:spLocks noChangeArrowheads="1"/>
            </p:cNvSpPr>
            <p:nvPr/>
          </p:nvSpPr>
          <p:spPr bwMode="auto">
            <a:xfrm>
              <a:off x="1860" y="5684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Kommu-nizieren</a:t>
              </a:r>
              <a:endParaRPr lang="de-DE">
                <a:latin typeface="Arial" charset="0"/>
              </a:endParaRPr>
            </a:p>
          </p:txBody>
        </p:sp>
        <p:sp>
          <p:nvSpPr>
            <p:cNvPr id="49170" name="AutoShape 2"/>
            <p:cNvSpPr>
              <a:spLocks noChangeArrowheads="1"/>
            </p:cNvSpPr>
            <p:nvPr/>
          </p:nvSpPr>
          <p:spPr bwMode="auto">
            <a:xfrm>
              <a:off x="4189" y="3521"/>
              <a:ext cx="3583" cy="279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Naturwissen-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schaftliche Kompetenz</a:t>
              </a:r>
              <a:endParaRPr lang="de-DE" sz="600">
                <a:latin typeface="Arial" charset="0"/>
              </a:endParaRPr>
            </a:p>
            <a:p>
              <a:pPr eaLnBrk="0" hangingPunct="0"/>
              <a:endParaRPr lang="de-DE">
                <a:latin typeface="Arial" charset="0"/>
              </a:endParaRPr>
            </a:p>
          </p:txBody>
        </p:sp>
      </p:grpSp>
      <p:pic>
        <p:nvPicPr>
          <p:cNvPr id="4916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653136"/>
            <a:ext cx="40957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feld 24"/>
          <p:cNvSpPr txBox="1">
            <a:spLocks noChangeArrowheads="1"/>
          </p:cNvSpPr>
          <p:nvPr/>
        </p:nvSpPr>
        <p:spPr bwMode="auto">
          <a:xfrm>
            <a:off x="755650" y="3141663"/>
            <a:ext cx="367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Arial" charset="0"/>
              </a:rPr>
              <a:t>Naturwissenschaftliche Fächer</a:t>
            </a:r>
          </a:p>
        </p:txBody>
      </p:sp>
      <p:sp>
        <p:nvSpPr>
          <p:cNvPr id="49163" name="Textfeld 25"/>
          <p:cNvSpPr txBox="1">
            <a:spLocks noChangeArrowheads="1"/>
          </p:cNvSpPr>
          <p:nvPr/>
        </p:nvSpPr>
        <p:spPr bwMode="auto">
          <a:xfrm>
            <a:off x="5937250" y="4117976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Arial" charset="0"/>
              </a:rPr>
              <a:t>Mathematik</a:t>
            </a:r>
          </a:p>
        </p:txBody>
      </p:sp>
      <p:sp>
        <p:nvSpPr>
          <p:cNvPr id="49164" name="Textfeld 26"/>
          <p:cNvSpPr txBox="1">
            <a:spLocks noChangeArrowheads="1"/>
          </p:cNvSpPr>
          <p:nvPr/>
        </p:nvSpPr>
        <p:spPr bwMode="auto">
          <a:xfrm>
            <a:off x="6031586" y="908720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Arial" charset="0"/>
              </a:rPr>
              <a:t>Geschichte</a:t>
            </a:r>
          </a:p>
        </p:txBody>
      </p:sp>
    </p:spTree>
    <p:extLst>
      <p:ext uri="{BB962C8B-B14F-4D97-AF65-F5344CB8AC3E}">
        <p14:creationId xmlns:p14="http://schemas.microsoft.com/office/powerpoint/2010/main" val="33816395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bgerundetes Rechteck 51"/>
          <p:cNvSpPr/>
          <p:nvPr/>
        </p:nvSpPr>
        <p:spPr>
          <a:xfrm>
            <a:off x="2627313" y="2205038"/>
            <a:ext cx="4321175" cy="23764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179" name="Titel 1"/>
          <p:cNvSpPr>
            <a:spLocks noGrp="1"/>
          </p:cNvSpPr>
          <p:nvPr>
            <p:ph type="title"/>
          </p:nvPr>
        </p:nvSpPr>
        <p:spPr>
          <a:xfrm>
            <a:off x="395288" y="690563"/>
            <a:ext cx="9289280" cy="857250"/>
          </a:xfrm>
        </p:spPr>
        <p:txBody>
          <a:bodyPr/>
          <a:lstStyle/>
          <a:p>
            <a:r>
              <a:rPr lang="de-DE" sz="3200" dirty="0" smtClean="0">
                <a:latin typeface="Arial" charset="0"/>
                <a:cs typeface="Arial" charset="0"/>
              </a:rPr>
              <a:t>Teil C: Bezeichnung der Kompetenzbereiche</a:t>
            </a:r>
          </a:p>
        </p:txBody>
      </p:sp>
      <p:sp>
        <p:nvSpPr>
          <p:cNvPr id="50180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474811-0DED-4AF3-AA65-396D4B10D4E2}" type="slidenum">
              <a:rPr lang="de-DE" smtClean="0">
                <a:latin typeface="Arial" charset="0"/>
                <a:cs typeface="Arial" charset="0"/>
              </a:rPr>
              <a:pPr/>
              <a:t>16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0182" name="Group 1"/>
          <p:cNvGrpSpPr>
            <a:grpSpLocks/>
          </p:cNvGrpSpPr>
          <p:nvPr/>
        </p:nvGrpSpPr>
        <p:grpSpPr bwMode="auto">
          <a:xfrm>
            <a:off x="2771775" y="2349500"/>
            <a:ext cx="4049713" cy="2062163"/>
            <a:chOff x="1604" y="2169"/>
            <a:chExt cx="8761" cy="5176"/>
          </a:xfrm>
        </p:grpSpPr>
        <p:sp>
          <p:nvSpPr>
            <p:cNvPr id="50198" name="AutoShape 7"/>
            <p:cNvSpPr>
              <a:spLocks noChangeArrowheads="1"/>
            </p:cNvSpPr>
            <p:nvPr/>
          </p:nvSpPr>
          <p:spPr bwMode="auto">
            <a:xfrm>
              <a:off x="4638" y="4063"/>
              <a:ext cx="2551" cy="1417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Darstellen -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historisch 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erzählen</a:t>
              </a:r>
              <a:endParaRPr lang="de-DE">
                <a:latin typeface="Arial" charset="0"/>
              </a:endParaRPr>
            </a:p>
          </p:txBody>
        </p:sp>
        <p:sp>
          <p:nvSpPr>
            <p:cNvPr id="50199" name="Oval 6"/>
            <p:cNvSpPr>
              <a:spLocks noChangeArrowheads="1"/>
            </p:cNvSpPr>
            <p:nvPr/>
          </p:nvSpPr>
          <p:spPr bwMode="auto">
            <a:xfrm>
              <a:off x="3617" y="2418"/>
              <a:ext cx="4606" cy="4606"/>
            </a:xfrm>
            <a:prstGeom prst="ellipse">
              <a:avLst/>
            </a:prstGeom>
            <a:noFill/>
            <a:ln w="63500">
              <a:solidFill>
                <a:srgbClr val="D8D8D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00" name="AutoShape 5"/>
            <p:cNvSpPr>
              <a:spLocks noChangeArrowheads="1"/>
            </p:cNvSpPr>
            <p:nvPr/>
          </p:nvSpPr>
          <p:spPr bwMode="auto">
            <a:xfrm>
              <a:off x="1604" y="2169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Deuten</a:t>
              </a:r>
              <a:endParaRPr lang="de-DE">
                <a:latin typeface="Arial" charset="0"/>
              </a:endParaRPr>
            </a:p>
          </p:txBody>
        </p:sp>
        <p:sp>
          <p:nvSpPr>
            <p:cNvPr id="50201" name="AutoShape 4"/>
            <p:cNvSpPr>
              <a:spLocks noChangeArrowheads="1"/>
            </p:cNvSpPr>
            <p:nvPr/>
          </p:nvSpPr>
          <p:spPr bwMode="auto">
            <a:xfrm>
              <a:off x="7530" y="2186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Analysieren </a:t>
              </a:r>
              <a:endParaRPr lang="de-DE">
                <a:latin typeface="Arial" charset="0"/>
              </a:endParaRPr>
            </a:p>
          </p:txBody>
        </p:sp>
        <p:sp>
          <p:nvSpPr>
            <p:cNvPr id="50202" name="AutoShape 3"/>
            <p:cNvSpPr>
              <a:spLocks noChangeArrowheads="1"/>
            </p:cNvSpPr>
            <p:nvPr/>
          </p:nvSpPr>
          <p:spPr bwMode="auto">
            <a:xfrm>
              <a:off x="7530" y="5644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Urteilen und sich orientieren</a:t>
              </a:r>
              <a:endParaRPr lang="de-DE">
                <a:latin typeface="Arial" charset="0"/>
              </a:endParaRPr>
            </a:p>
          </p:txBody>
        </p:sp>
        <p:sp>
          <p:nvSpPr>
            <p:cNvPr id="50203" name="AutoShape 2"/>
            <p:cNvSpPr>
              <a:spLocks noChangeArrowheads="1"/>
            </p:cNvSpPr>
            <p:nvPr/>
          </p:nvSpPr>
          <p:spPr bwMode="auto">
            <a:xfrm>
              <a:off x="1604" y="5627"/>
              <a:ext cx="2835" cy="170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28282"/>
              </a:prstShdw>
            </a:effectLst>
          </p:spPr>
          <p:txBody>
            <a:bodyPr anchor="ctr"/>
            <a:lstStyle/>
            <a:p>
              <a:pPr algn="ctr"/>
              <a:endParaRPr lang="de-DE" sz="1300" b="1">
                <a:latin typeface="Arial" charset="0"/>
                <a:cs typeface="Times New Roman" pitchFamily="18" charset="0"/>
              </a:endParaRPr>
            </a:p>
            <a:p>
              <a:pPr algn="ctr"/>
              <a:r>
                <a:rPr lang="de-DE" sz="1300" b="1">
                  <a:latin typeface="Arial" charset="0"/>
                  <a:cs typeface="Times New Roman" pitchFamily="18" charset="0"/>
                </a:rPr>
                <a:t>Methoden </a:t>
              </a:r>
              <a:br>
                <a:rPr lang="de-DE" sz="1300" b="1">
                  <a:latin typeface="Arial" charset="0"/>
                  <a:cs typeface="Times New Roman" pitchFamily="18" charset="0"/>
                </a:rPr>
              </a:br>
              <a:r>
                <a:rPr lang="de-DE" sz="1300" b="1">
                  <a:latin typeface="Arial" charset="0"/>
                  <a:cs typeface="Times New Roman" pitchFamily="18" charset="0"/>
                </a:rPr>
                <a:t>anwenden</a:t>
              </a:r>
              <a:endParaRPr lang="de-DE" sz="600">
                <a:latin typeface="Arial" charset="0"/>
              </a:endParaRPr>
            </a:p>
            <a:p>
              <a:pPr eaLnBrk="0" hangingPunct="0"/>
              <a:endParaRPr lang="de-DE">
                <a:latin typeface="Arial" charset="0"/>
              </a:endParaRPr>
            </a:p>
          </p:txBody>
        </p:sp>
      </p:grp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0184" name="AutoShape 2"/>
          <p:cNvSpPr>
            <a:spLocks noChangeArrowheads="1"/>
          </p:cNvSpPr>
          <p:nvPr/>
        </p:nvSpPr>
        <p:spPr bwMode="auto">
          <a:xfrm>
            <a:off x="2555875" y="4941888"/>
            <a:ext cx="1311275" cy="676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/>
            <a:endParaRPr lang="de-DE" sz="1300" b="1">
              <a:latin typeface="Arial" charset="0"/>
              <a:cs typeface="Times New Roman" pitchFamily="18" charset="0"/>
            </a:endParaRPr>
          </a:p>
          <a:p>
            <a:pPr algn="ctr"/>
            <a:r>
              <a:rPr lang="de-DE" sz="1300" b="1">
                <a:latin typeface="Arial" charset="0"/>
                <a:cs typeface="Times New Roman" pitchFamily="18" charset="0"/>
              </a:rPr>
              <a:t>„Methoden- </a:t>
            </a:r>
            <a:br>
              <a:rPr lang="de-DE" sz="1300" b="1">
                <a:latin typeface="Arial" charset="0"/>
                <a:cs typeface="Times New Roman" pitchFamily="18" charset="0"/>
              </a:rPr>
            </a:br>
            <a:r>
              <a:rPr lang="de-DE" sz="1300" b="1">
                <a:latin typeface="Arial" charset="0"/>
                <a:cs typeface="Times New Roman" pitchFamily="18" charset="0"/>
              </a:rPr>
              <a:t>geleitet handeln“</a:t>
            </a:r>
          </a:p>
          <a:p>
            <a:pPr algn="ctr"/>
            <a:endParaRPr lang="de-DE">
              <a:latin typeface="Arial" charset="0"/>
            </a:endParaRPr>
          </a:p>
        </p:txBody>
      </p:sp>
      <p:sp>
        <p:nvSpPr>
          <p:cNvPr id="50185" name="AutoShape 2"/>
          <p:cNvSpPr>
            <a:spLocks noChangeArrowheads="1"/>
          </p:cNvSpPr>
          <p:nvPr/>
        </p:nvSpPr>
        <p:spPr bwMode="auto">
          <a:xfrm>
            <a:off x="971550" y="4076700"/>
            <a:ext cx="1311275" cy="6778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/>
            <a:endParaRPr lang="de-DE" sz="1300" b="1">
              <a:latin typeface="Arial" charset="0"/>
              <a:cs typeface="Times New Roman" pitchFamily="18" charset="0"/>
            </a:endParaRPr>
          </a:p>
          <a:p>
            <a:pPr algn="ctr"/>
            <a:r>
              <a:rPr lang="de-DE" sz="1300" b="1">
                <a:latin typeface="Arial" charset="0"/>
                <a:cs typeface="Times New Roman" pitchFamily="18" charset="0"/>
              </a:rPr>
              <a:t>„Methoden- </a:t>
            </a:r>
            <a:br>
              <a:rPr lang="de-DE" sz="1300" b="1">
                <a:latin typeface="Arial" charset="0"/>
                <a:cs typeface="Times New Roman" pitchFamily="18" charset="0"/>
              </a:rPr>
            </a:br>
            <a:r>
              <a:rPr lang="de-DE" sz="1300" b="1">
                <a:latin typeface="Arial" charset="0"/>
                <a:cs typeface="Times New Roman" pitchFamily="18" charset="0"/>
              </a:rPr>
              <a:t>kompetenz“</a:t>
            </a:r>
          </a:p>
          <a:p>
            <a:pPr algn="ctr"/>
            <a:endParaRPr lang="de-DE">
              <a:latin typeface="Arial" charset="0"/>
            </a:endParaRPr>
          </a:p>
        </p:txBody>
      </p:sp>
      <p:sp>
        <p:nvSpPr>
          <p:cNvPr id="50186" name="AutoShape 2"/>
          <p:cNvSpPr>
            <a:spLocks noChangeArrowheads="1"/>
          </p:cNvSpPr>
          <p:nvPr/>
        </p:nvSpPr>
        <p:spPr bwMode="auto">
          <a:xfrm>
            <a:off x="7235825" y="4221163"/>
            <a:ext cx="1311275" cy="6778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/>
            <a:endParaRPr lang="de-DE" sz="1300" b="1">
              <a:latin typeface="Arial" charset="0"/>
              <a:cs typeface="Times New Roman" pitchFamily="18" charset="0"/>
            </a:endParaRPr>
          </a:p>
          <a:p>
            <a:pPr algn="ctr"/>
            <a:r>
              <a:rPr lang="de-DE" sz="1300" b="1">
                <a:latin typeface="Arial" charset="0"/>
                <a:cs typeface="Times New Roman" pitchFamily="18" charset="0"/>
              </a:rPr>
              <a:t>„Urteils-kompetenz“</a:t>
            </a:r>
          </a:p>
          <a:p>
            <a:pPr algn="ctr"/>
            <a:endParaRPr lang="de-DE">
              <a:latin typeface="Arial" charset="0"/>
            </a:endParaRPr>
          </a:p>
        </p:txBody>
      </p:sp>
      <p:sp>
        <p:nvSpPr>
          <p:cNvPr id="50187" name="AutoShape 2"/>
          <p:cNvSpPr>
            <a:spLocks noChangeArrowheads="1"/>
          </p:cNvSpPr>
          <p:nvPr/>
        </p:nvSpPr>
        <p:spPr bwMode="auto">
          <a:xfrm>
            <a:off x="6948488" y="1773238"/>
            <a:ext cx="1309687" cy="6778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/>
            <a:endParaRPr lang="de-DE" sz="1300" b="1">
              <a:latin typeface="Arial" charset="0"/>
              <a:cs typeface="Times New Roman" pitchFamily="18" charset="0"/>
            </a:endParaRPr>
          </a:p>
          <a:p>
            <a:pPr algn="ctr"/>
            <a:r>
              <a:rPr lang="de-DE" sz="1300" b="1">
                <a:latin typeface="Arial" charset="0"/>
                <a:cs typeface="Times New Roman" pitchFamily="18" charset="0"/>
              </a:rPr>
              <a:t>„Analyse- </a:t>
            </a:r>
            <a:br>
              <a:rPr lang="de-DE" sz="1300" b="1">
                <a:latin typeface="Arial" charset="0"/>
                <a:cs typeface="Times New Roman" pitchFamily="18" charset="0"/>
              </a:rPr>
            </a:br>
            <a:r>
              <a:rPr lang="de-DE" sz="1300" b="1">
                <a:latin typeface="Arial" charset="0"/>
                <a:cs typeface="Times New Roman" pitchFamily="18" charset="0"/>
              </a:rPr>
              <a:t>kompetenz“</a:t>
            </a:r>
          </a:p>
          <a:p>
            <a:pPr algn="ctr"/>
            <a:endParaRPr lang="de-DE">
              <a:latin typeface="Arial" charset="0"/>
            </a:endParaRPr>
          </a:p>
        </p:txBody>
      </p:sp>
      <p:sp>
        <p:nvSpPr>
          <p:cNvPr id="50188" name="AutoShape 2"/>
          <p:cNvSpPr>
            <a:spLocks noChangeArrowheads="1"/>
          </p:cNvSpPr>
          <p:nvPr/>
        </p:nvSpPr>
        <p:spPr bwMode="auto">
          <a:xfrm>
            <a:off x="5651500" y="5373688"/>
            <a:ext cx="1311275" cy="6778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/>
            <a:endParaRPr lang="de-DE" sz="1300" b="1">
              <a:latin typeface="Arial" charset="0"/>
              <a:cs typeface="Times New Roman" pitchFamily="18" charset="0"/>
            </a:endParaRPr>
          </a:p>
          <a:p>
            <a:pPr algn="ctr"/>
            <a:r>
              <a:rPr lang="de-DE" sz="1300" b="1">
                <a:latin typeface="Arial" charset="0"/>
                <a:cs typeface="Times New Roman" pitchFamily="18" charset="0"/>
              </a:rPr>
              <a:t>„Pol. Urteils- </a:t>
            </a:r>
            <a:br>
              <a:rPr lang="de-DE" sz="1300" b="1">
                <a:latin typeface="Arial" charset="0"/>
                <a:cs typeface="Times New Roman" pitchFamily="18" charset="0"/>
              </a:rPr>
            </a:br>
            <a:r>
              <a:rPr lang="de-DE" sz="1300" b="1">
                <a:latin typeface="Arial" charset="0"/>
                <a:cs typeface="Times New Roman" pitchFamily="18" charset="0"/>
              </a:rPr>
              <a:t>kompetenz“</a:t>
            </a:r>
          </a:p>
          <a:p>
            <a:pPr algn="ctr"/>
            <a:endParaRPr lang="de-DE">
              <a:latin typeface="Arial" charset="0"/>
            </a:endParaRPr>
          </a:p>
        </p:txBody>
      </p:sp>
      <p:sp>
        <p:nvSpPr>
          <p:cNvPr id="50189" name="AutoShape 2"/>
          <p:cNvSpPr>
            <a:spLocks noChangeArrowheads="1"/>
          </p:cNvSpPr>
          <p:nvPr/>
        </p:nvSpPr>
        <p:spPr bwMode="auto">
          <a:xfrm>
            <a:off x="1042988" y="2133600"/>
            <a:ext cx="1311275" cy="676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/>
            <a:endParaRPr lang="de-DE" sz="1300" b="1">
              <a:latin typeface="Arial" charset="0"/>
              <a:cs typeface="Times New Roman" pitchFamily="18" charset="0"/>
            </a:endParaRPr>
          </a:p>
          <a:p>
            <a:pPr algn="ctr"/>
            <a:r>
              <a:rPr lang="de-DE" sz="1300" b="1">
                <a:latin typeface="Arial" charset="0"/>
                <a:cs typeface="Times New Roman" pitchFamily="18" charset="0"/>
              </a:rPr>
              <a:t>„Deutungs- </a:t>
            </a:r>
            <a:br>
              <a:rPr lang="de-DE" sz="1300" b="1">
                <a:latin typeface="Arial" charset="0"/>
                <a:cs typeface="Times New Roman" pitchFamily="18" charset="0"/>
              </a:rPr>
            </a:br>
            <a:r>
              <a:rPr lang="de-DE" sz="1300" b="1">
                <a:latin typeface="Arial" charset="0"/>
                <a:cs typeface="Times New Roman" pitchFamily="18" charset="0"/>
              </a:rPr>
              <a:t>kompetenz“</a:t>
            </a:r>
          </a:p>
          <a:p>
            <a:pPr algn="ctr"/>
            <a:endParaRPr lang="de-DE">
              <a:latin typeface="Arial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 flipH="1">
            <a:off x="6875463" y="2492375"/>
            <a:ext cx="649287" cy="21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endCxn id="50200" idx="1"/>
          </p:cNvCxnSpPr>
          <p:nvPr/>
        </p:nvCxnSpPr>
        <p:spPr>
          <a:xfrm>
            <a:off x="2339975" y="2492375"/>
            <a:ext cx="431800" cy="1952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2339975" y="4149725"/>
            <a:ext cx="360363" cy="2873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3203575" y="4437063"/>
            <a:ext cx="144463" cy="504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50186" idx="1"/>
          </p:cNvCxnSpPr>
          <p:nvPr/>
        </p:nvCxnSpPr>
        <p:spPr>
          <a:xfrm flipH="1" flipV="1">
            <a:off x="6875463" y="4076700"/>
            <a:ext cx="360362" cy="482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 flipV="1">
            <a:off x="6156325" y="4437063"/>
            <a:ext cx="79375" cy="86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6" name="AutoShape 5"/>
          <p:cNvSpPr>
            <a:spLocks noChangeArrowheads="1"/>
          </p:cNvSpPr>
          <p:nvPr/>
        </p:nvSpPr>
        <p:spPr bwMode="auto">
          <a:xfrm>
            <a:off x="4140200" y="4581525"/>
            <a:ext cx="1309688" cy="6778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28282"/>
            </a:prstShdw>
          </a:effectLst>
        </p:spPr>
        <p:txBody>
          <a:bodyPr anchor="ctr"/>
          <a:lstStyle/>
          <a:p>
            <a:pPr algn="ctr"/>
            <a:r>
              <a:rPr lang="de-DE" sz="1300" b="1">
                <a:latin typeface="Arial" charset="0"/>
                <a:cs typeface="Times New Roman" pitchFamily="18" charset="0"/>
              </a:rPr>
              <a:t>„Narrative Kompetenz“</a:t>
            </a:r>
            <a:endParaRPr lang="de-DE">
              <a:latin typeface="Arial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4787900" y="3716338"/>
            <a:ext cx="0" cy="10080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0754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474811-0DED-4AF3-AA65-396D4B10D4E2}" type="slidenum">
              <a:rPr lang="de-DE" smtClean="0">
                <a:latin typeface="Arial" charset="0"/>
                <a:cs typeface="Arial" charset="0"/>
              </a:rPr>
              <a:pPr/>
              <a:t>17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t="13485" r="20533" b="2467"/>
          <a:stretch/>
        </p:blipFill>
        <p:spPr bwMode="auto">
          <a:xfrm>
            <a:off x="467544" y="1484784"/>
            <a:ext cx="69532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2350" cy="857250"/>
          </a:xfrm>
        </p:spPr>
        <p:txBody>
          <a:bodyPr/>
          <a:lstStyle/>
          <a:p>
            <a:r>
              <a:rPr lang="de-DE" sz="1800" dirty="0"/>
              <a:t>https://bildungsserver.berlin-brandenburg.de/rlp-online/home/</a:t>
            </a:r>
          </a:p>
        </p:txBody>
      </p:sp>
    </p:spTree>
    <p:extLst>
      <p:ext uri="{BB962C8B-B14F-4D97-AF65-F5344CB8AC3E}">
        <p14:creationId xmlns:p14="http://schemas.microsoft.com/office/powerpoint/2010/main" val="1290268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993900"/>
            <a:ext cx="8382000" cy="3124200"/>
          </a:xfrm>
        </p:spPr>
        <p:txBody>
          <a:bodyPr>
            <a:spAutoFit/>
          </a:bodyPr>
          <a:lstStyle/>
          <a:p>
            <a:pPr algn="ctr" eaLnBrk="1" hangingPunct="1"/>
            <a:r>
              <a:rPr lang="de-DE" altLang="en-US" dirty="0" smtClean="0">
                <a:latin typeface="Arial" pitchFamily="34" charset="0"/>
                <a:cs typeface="Arial" pitchFamily="34" charset="0"/>
              </a:rPr>
              <a:t>Vielen Dank </a:t>
            </a:r>
            <a:br>
              <a:rPr lang="de-DE" altLang="en-US" dirty="0" smtClean="0">
                <a:latin typeface="Arial" pitchFamily="34" charset="0"/>
                <a:cs typeface="Arial" pitchFamily="34" charset="0"/>
              </a:rPr>
            </a:br>
            <a:r>
              <a:rPr lang="de-DE" altLang="en-US" dirty="0" smtClean="0">
                <a:latin typeface="Arial" pitchFamily="34" charset="0"/>
                <a:cs typeface="Arial" pitchFamily="34" charset="0"/>
              </a:rPr>
              <a:t>für Ihre Aufmerksamkeit! </a:t>
            </a:r>
            <a:br>
              <a:rPr lang="de-DE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000" b="0" dirty="0" err="1" smtClean="0">
                <a:latin typeface="Arial" pitchFamily="34" charset="0"/>
                <a:cs typeface="Arial" pitchFamily="34" charset="0"/>
              </a:rPr>
              <a:t>Kontakt</a:t>
            </a:r>
            <a:r>
              <a:rPr lang="en-US" altLang="en-US" sz="2000" b="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altLang="en-US" sz="2000" b="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000" b="0" dirty="0" smtClean="0">
                <a:latin typeface="Arial" pitchFamily="34" charset="0"/>
                <a:cs typeface="Arial" pitchFamily="34" charset="0"/>
              </a:rPr>
              <a:t>Boris Angerer</a:t>
            </a:r>
            <a:br>
              <a:rPr lang="en-US" altLang="en-US" sz="2000" b="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0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000" b="0" dirty="0" smtClean="0">
                <a:latin typeface="Arial" pitchFamily="34" charset="0"/>
                <a:cs typeface="Arial" pitchFamily="34" charset="0"/>
              </a:rPr>
              <a:t>Tel: 03378 209 218 </a:t>
            </a:r>
            <a:br>
              <a:rPr lang="en-US" altLang="en-US" sz="2000" b="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000" b="0" dirty="0" smtClean="0">
                <a:latin typeface="Arial" pitchFamily="34" charset="0"/>
                <a:cs typeface="Arial" pitchFamily="34" charset="0"/>
              </a:rPr>
              <a:t>E-Mail: boris.angerer@lisum.berlin-brandenburg.de</a:t>
            </a:r>
            <a:endParaRPr lang="de-DE" altLang="de-DE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Textfeld 4"/>
          <p:cNvSpPr txBox="1">
            <a:spLocks noChangeArrowheads="1"/>
          </p:cNvSpPr>
          <p:nvPr/>
        </p:nvSpPr>
        <p:spPr bwMode="auto">
          <a:xfrm>
            <a:off x="2195513" y="5775325"/>
            <a:ext cx="475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www.lisum.berlin-brandenburg.de</a:t>
            </a:r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A18EE50-300B-4DCB-914C-C6D384239295}" type="slidenum">
              <a:rPr lang="de-DE" altLang="de-DE" sz="900" smtClean="0">
                <a:solidFill>
                  <a:srgbClr val="002060"/>
                </a:solidFill>
                <a:latin typeface="Verdana" pitchFamily="34" charset="0"/>
              </a:rPr>
              <a:pPr eaLnBrk="1" hangingPunct="1"/>
              <a:t>18</a:t>
            </a:fld>
            <a:endParaRPr lang="de-DE" altLang="de-DE" sz="900" smtClean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7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 idx="4294967295"/>
          </p:nvPr>
        </p:nvSpPr>
        <p:spPr>
          <a:xfrm>
            <a:off x="323850" y="692150"/>
            <a:ext cx="8524875" cy="857250"/>
          </a:xfrm>
        </p:spPr>
        <p:txBody>
          <a:bodyPr/>
          <a:lstStyle/>
          <a:p>
            <a:r>
              <a:rPr lang="de-DE" altLang="de-DE" smtClean="0">
                <a:latin typeface="Arial" pitchFamily="34" charset="0"/>
                <a:cs typeface="Arial" pitchFamily="34" charset="0"/>
              </a:rPr>
              <a:t>Grundsätze</a:t>
            </a:r>
          </a:p>
        </p:txBody>
      </p:sp>
      <p:sp>
        <p:nvSpPr>
          <p:cNvPr id="14339" name="Rechteck 3"/>
          <p:cNvSpPr>
            <a:spLocks noChangeArrowheads="1"/>
          </p:cNvSpPr>
          <p:nvPr/>
        </p:nvSpPr>
        <p:spPr bwMode="auto">
          <a:xfrm>
            <a:off x="323850" y="1700213"/>
            <a:ext cx="84963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</a:pPr>
            <a:r>
              <a:rPr lang="de-DE" altLang="de-DE" sz="2600" dirty="0" smtClean="0">
                <a:solidFill>
                  <a:srgbClr val="002060"/>
                </a:solidFill>
                <a:latin typeface="Arial" pitchFamily="34" charset="0"/>
              </a:rPr>
              <a:t>Ein schulstufen- und bildungsgangübergreifender Rahmenlehrplan für (fast) alle Schüler/innen</a:t>
            </a:r>
          </a:p>
          <a:p>
            <a:pPr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</a:pPr>
            <a:r>
              <a:rPr lang="de-DE" altLang="de-DE" sz="2600" dirty="0" smtClean="0">
                <a:solidFill>
                  <a:srgbClr val="002060"/>
                </a:solidFill>
                <a:latin typeface="Arial" pitchFamily="34" charset="0"/>
              </a:rPr>
              <a:t>Prinzip </a:t>
            </a:r>
            <a: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  <a:t>der Durchgängigkeit von Jahrgangsstufe</a:t>
            </a:r>
            <a:b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  <a:t>1 bis 10: Niveaustufenkonzept</a:t>
            </a:r>
          </a:p>
          <a:p>
            <a:pPr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</a:pPr>
            <a: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  <a:t>Prinzip der Vernetzung: zwischen fachlichen und überfachlichen </a:t>
            </a:r>
            <a:r>
              <a:rPr lang="de-DE" altLang="de-DE" sz="2600" dirty="0" smtClean="0">
                <a:solidFill>
                  <a:srgbClr val="002060"/>
                </a:solidFill>
                <a:latin typeface="Arial" pitchFamily="34" charset="0"/>
              </a:rPr>
              <a:t>Kompetenzen, zwischen </a:t>
            </a:r>
            <a: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  <a:t>Fächern </a:t>
            </a:r>
            <a:r>
              <a:rPr lang="de-DE" altLang="de-DE" sz="2600" dirty="0" smtClean="0">
                <a:solidFill>
                  <a:srgbClr val="002060"/>
                </a:solidFill>
                <a:latin typeface="Arial" pitchFamily="34" charset="0"/>
              </a:rPr>
              <a:t>und innerhalb </a:t>
            </a:r>
            <a: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  <a:t>des </a:t>
            </a:r>
            <a:r>
              <a:rPr lang="de-DE" altLang="de-DE" sz="2600" dirty="0" smtClean="0">
                <a:solidFill>
                  <a:srgbClr val="002060"/>
                </a:solidFill>
                <a:latin typeface="Arial" pitchFamily="34" charset="0"/>
              </a:rPr>
              <a:t>Faches </a:t>
            </a:r>
            <a:endParaRPr lang="de-DE" altLang="de-DE" sz="26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</a:pPr>
            <a:r>
              <a:rPr lang="de-DE" altLang="de-DE" sz="2600" dirty="0" smtClean="0">
                <a:solidFill>
                  <a:srgbClr val="002060"/>
                </a:solidFill>
                <a:latin typeface="Arial" pitchFamily="34" charset="0"/>
              </a:rPr>
              <a:t>und Darstellung </a:t>
            </a:r>
            <a: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  <a:t>als Onlineplan: </a:t>
            </a:r>
            <a:r>
              <a:rPr lang="de-DE" altLang="de-DE" sz="2600" dirty="0" smtClean="0">
                <a:solidFill>
                  <a:srgbClr val="002060"/>
                </a:solidFill>
                <a:latin typeface="Arial" pitchFamily="34" charset="0"/>
              </a:rPr>
              <a:t>Rahmenlehrplan </a:t>
            </a:r>
            <a:r>
              <a:rPr lang="de-DE" altLang="de-DE" sz="2600" dirty="0">
                <a:solidFill>
                  <a:srgbClr val="002060"/>
                </a:solidFill>
                <a:latin typeface="Arial" pitchFamily="34" charset="0"/>
              </a:rPr>
              <a:t>+ Material für den Unterricht</a:t>
            </a: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80F298-DFB2-4CFF-B994-4716B6B80833}" type="slidenum">
              <a:rPr lang="de-DE" altLang="de-DE" sz="900" smtClean="0">
                <a:solidFill>
                  <a:srgbClr val="111111"/>
                </a:solidFill>
                <a:latin typeface="Arial" pitchFamily="34" charset="0"/>
              </a:rPr>
              <a:pPr eaLnBrk="1" hangingPunct="1"/>
              <a:t>2</a:t>
            </a:fld>
            <a:endParaRPr lang="de-DE" altLang="de-DE" sz="900" smtClean="0">
              <a:solidFill>
                <a:srgbClr val="11111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7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5"/>
          <p:cNvGrpSpPr>
            <a:grpSpLocks/>
          </p:cNvGrpSpPr>
          <p:nvPr/>
        </p:nvGrpSpPr>
        <p:grpSpPr bwMode="auto">
          <a:xfrm>
            <a:off x="1547813" y="692150"/>
            <a:ext cx="6361112" cy="2593975"/>
            <a:chOff x="1547664" y="692150"/>
            <a:chExt cx="6361261" cy="2593975"/>
          </a:xfrm>
        </p:grpSpPr>
        <p:pic>
          <p:nvPicPr>
            <p:cNvPr id="14" name="Grafik 13" descr="C:\Users\Grube\Desktop\doc01083720140626113009_10000340_1.jpeg"/>
            <p:cNvPicPr/>
            <p:nvPr/>
          </p:nvPicPr>
          <p:blipFill>
            <a:blip r:embed="rId3" cstate="print"/>
            <a:srcRect l="26669" t="1454" b="11090"/>
            <a:stretch>
              <a:fillRect/>
            </a:stretch>
          </p:blipFill>
          <p:spPr bwMode="auto">
            <a:xfrm rot="5400000">
              <a:off x="1211930" y="1027884"/>
              <a:ext cx="2586038" cy="1914570"/>
            </a:xfrm>
            <a:prstGeom prst="rect">
              <a:avLst/>
            </a:prstGeom>
            <a:noFill/>
            <a:ln w="9525">
              <a:solidFill>
                <a:schemeClr val="accent4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" name="Bild 1" descr="\\srv-dat-103\Home\Grube\Eigene Dateien\Eigene Bilder\MP Navigator EX\2013_02_14\IMG.jpg"/>
            <p:cNvPicPr>
              <a:picLocks noChangeAspect="1" noChangeArrowheads="1"/>
            </p:cNvPicPr>
            <p:nvPr/>
          </p:nvPicPr>
          <p:blipFill>
            <a:blip r:embed="rId4" cstate="print"/>
            <a:srcRect l="867"/>
            <a:stretch>
              <a:fillRect/>
            </a:stretch>
          </p:blipFill>
          <p:spPr bwMode="auto">
            <a:xfrm>
              <a:off x="6003880" y="692150"/>
              <a:ext cx="1905045" cy="2593975"/>
            </a:xfrm>
            <a:prstGeom prst="rect">
              <a:avLst/>
            </a:prstGeom>
            <a:noFill/>
            <a:ln w="9525">
              <a:solidFill>
                <a:schemeClr val="accent4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5714" name="Picture 2" descr="C:\Users\Wolter\Desktop\IM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2753" y="692150"/>
              <a:ext cx="1916158" cy="2584450"/>
            </a:xfrm>
            <a:prstGeom prst="rect">
              <a:avLst/>
            </a:prstGeom>
            <a:noFill/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</p:pic>
      </p:grpSp>
      <p:sp>
        <p:nvSpPr>
          <p:cNvPr id="13315" name="Textfeld 8"/>
          <p:cNvSpPr txBox="1">
            <a:spLocks noChangeArrowheads="1"/>
          </p:cNvSpPr>
          <p:nvPr/>
        </p:nvSpPr>
        <p:spPr bwMode="auto">
          <a:xfrm rot="-1883426">
            <a:off x="1816100" y="2368550"/>
            <a:ext cx="2244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Grundschule </a:t>
            </a:r>
          </a:p>
          <a:p>
            <a:r>
              <a:rPr lang="de-DE"/>
              <a:t>2004</a:t>
            </a:r>
          </a:p>
        </p:txBody>
      </p:sp>
      <p:sp>
        <p:nvSpPr>
          <p:cNvPr id="13316" name="Textfeld 9"/>
          <p:cNvSpPr txBox="1">
            <a:spLocks noChangeArrowheads="1"/>
          </p:cNvSpPr>
          <p:nvPr/>
        </p:nvSpPr>
        <p:spPr bwMode="auto">
          <a:xfrm rot="-1883426">
            <a:off x="3917950" y="2460625"/>
            <a:ext cx="2047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Sekundarstufe I 2006 bzw. 2008</a:t>
            </a:r>
          </a:p>
        </p:txBody>
      </p:sp>
      <p:sp>
        <p:nvSpPr>
          <p:cNvPr id="13317" name="Textfeld 10"/>
          <p:cNvSpPr txBox="1">
            <a:spLocks noChangeArrowheads="1"/>
          </p:cNvSpPr>
          <p:nvPr/>
        </p:nvSpPr>
        <p:spPr bwMode="auto">
          <a:xfrm rot="-1883426">
            <a:off x="6061075" y="2130425"/>
            <a:ext cx="3263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Förderschwerpunkt Lernen</a:t>
            </a:r>
          </a:p>
          <a:p>
            <a:r>
              <a:rPr lang="de-DE"/>
              <a:t>2005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771775" y="3500438"/>
            <a:ext cx="431800" cy="4333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6516688" y="3573463"/>
            <a:ext cx="431800" cy="36036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859338" y="3429000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3981450"/>
            <a:ext cx="18716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62ABE-B81A-47CC-9BDD-BC3ADA510430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374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7E13EF-A01D-4458-8531-D121033BE04E}" type="slidenum">
              <a:rPr lang="de-DE"/>
              <a:pPr/>
              <a:t>4</a:t>
            </a:fld>
            <a:endParaRPr lang="de-DE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2125138" cy="281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 rot="18285799">
            <a:off x="7742750" y="4623756"/>
            <a:ext cx="87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2015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1628800"/>
            <a:ext cx="6120680" cy="792088"/>
          </a:xfrm>
          <a:prstGeom prst="rect">
            <a:avLst/>
          </a:prstGeom>
          <a:solidFill>
            <a:srgbClr val="FFCC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Teil A</a:t>
            </a:r>
          </a:p>
          <a:p>
            <a:pPr algn="ctr"/>
            <a:r>
              <a:rPr lang="de-DE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Bildungsziele, Unterrichtsprinzipien</a:t>
            </a:r>
            <a:endParaRPr lang="de-DE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2492896"/>
            <a:ext cx="6120680" cy="2232248"/>
          </a:xfrm>
          <a:prstGeom prst="rect">
            <a:avLst/>
          </a:prstGeom>
          <a:solidFill>
            <a:srgbClr val="FFCC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tx1"/>
              </a:solidFill>
            </a:endParaRPr>
          </a:p>
          <a:p>
            <a:pPr algn="ctr"/>
            <a:r>
              <a:rPr lang="de-D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Teil B</a:t>
            </a:r>
          </a:p>
          <a:p>
            <a:pPr algn="ctr"/>
            <a:r>
              <a:rPr lang="de-D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Basiscurricula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Sprachbildung                             Medienbildung </a:t>
            </a:r>
            <a:r>
              <a:rPr lang="de-D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de-DE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Übergreifende Themen </a:t>
            </a:r>
            <a:r>
              <a:rPr lang="de-DE" sz="2000" b="1" dirty="0" smtClean="0">
                <a:solidFill>
                  <a:schemeClr val="tx1"/>
                </a:solidFill>
              </a:rPr>
              <a:t/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1100" b="1" dirty="0" smtClean="0">
                <a:solidFill>
                  <a:schemeClr val="tx1"/>
                </a:solidFill>
              </a:rPr>
              <a:t/>
            </a:r>
            <a:br>
              <a:rPr lang="de-DE" sz="1100" b="1" dirty="0" smtClean="0">
                <a:solidFill>
                  <a:schemeClr val="tx1"/>
                </a:solidFill>
              </a:rPr>
            </a:br>
            <a:r>
              <a:rPr lang="de-DE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Berufs- und Studienorientierung,  </a:t>
            </a:r>
            <a:r>
              <a:rPr lang="de-DE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Diversity</a:t>
            </a:r>
            <a:r>
              <a:rPr lang="de-DE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Demokratieerziehung,  Europabildung, Gesundheits-förderung, Gewaltprävention, Gender Mainstreaming, Interkulturelle Bildung, Kulturelle Bildung, Mobilitätsbildung, Nachhaltige Entwicklung, Sexualerziehung, Verbraucherbildung</a:t>
            </a:r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42350" cy="857250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Rahmenlehrplan 1 – 10 (2015)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67544" y="4841776"/>
            <a:ext cx="6120680" cy="2016224"/>
          </a:xfrm>
          <a:prstGeom prst="rect">
            <a:avLst/>
          </a:prstGeom>
          <a:solidFill>
            <a:srgbClr val="FFCC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Teil C</a:t>
            </a:r>
          </a:p>
          <a:p>
            <a:pPr algn="ctr"/>
            <a:r>
              <a:rPr lang="de-D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Fächer: </a:t>
            </a:r>
            <a:r>
              <a:rPr lang="de-DE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Ziele, Kompetenzen, Standards, Themen und Inhalte                 </a:t>
            </a:r>
            <a:r>
              <a:rPr lang="de-DE" sz="2000" b="1" dirty="0" smtClean="0">
                <a:solidFill>
                  <a:schemeClr val="tx1"/>
                </a:solidFill>
              </a:rPr>
              <a:t/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Altgriechisch, Astronomie, Biologie, Chemie, Deutsch, Deutsche Gebärdensprache, Ethik, Geografie, Geschichte,  Gesellschaftswissenschaften 5/6, Informatik, Kunst,  Latein, L-E-R,  Mathematik, Moderne Fremdsprachen, Musik, Naturwissenschaften 5/6, 7-10, Philosophie, Physik, Politische Bildung, Psychologie, Sachunterricht, Sozialwissenschaften/Wirtschaftswissenschaft, Sport, Theater, W-A-T</a:t>
            </a:r>
            <a:endParaRPr lang="de-DE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998CC2-101D-4384-9387-1318C5CE512F}" type="slidenum">
              <a:rPr lang="de-DE" smtClean="0">
                <a:latin typeface="Arial" charset="0"/>
                <a:cs typeface="Arial" charset="0"/>
              </a:rPr>
              <a:pPr/>
              <a:t>5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-125413" y="10287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530350" algn="l"/>
              </a:tabLst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288" y="836613"/>
            <a:ext cx="8524875" cy="8572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DE" sz="32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Teil C: </a:t>
            </a:r>
            <a:r>
              <a:rPr lang="de-DE" sz="3200" b="1" kern="0" dirty="0">
                <a:solidFill>
                  <a:srgbClr val="002060"/>
                </a:solidFill>
                <a:latin typeface="Arial" charset="0"/>
                <a:ea typeface="+mj-ea"/>
              </a:rPr>
              <a:t>Niveaustufen A - H</a:t>
            </a:r>
          </a:p>
        </p:txBody>
      </p:sp>
      <p:sp>
        <p:nvSpPr>
          <p:cNvPr id="34824" name="Textfeld 26"/>
          <p:cNvSpPr txBox="1">
            <a:spLocks noChangeArrowheads="1"/>
          </p:cNvSpPr>
          <p:nvPr/>
        </p:nvSpPr>
        <p:spPr bwMode="auto">
          <a:xfrm>
            <a:off x="468313" y="1484313"/>
            <a:ext cx="6324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Arial" charset="0"/>
              </a:rPr>
              <a:t>Zuordnung der Niveaustufen zu Jahrgangsstufen (BE)</a:t>
            </a:r>
            <a:endParaRPr lang="de-DE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25413" y="21717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Bild 15" descr="0_Berlin_alle_in_ei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573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524875" cy="857250"/>
          </a:xfrm>
        </p:spPr>
        <p:txBody>
          <a:bodyPr/>
          <a:lstStyle/>
          <a:p>
            <a:r>
              <a:rPr lang="de-DE" altLang="de-DE" dirty="0" smtClean="0">
                <a:latin typeface="Arial" pitchFamily="34" charset="0"/>
                <a:cs typeface="Arial" pitchFamily="34" charset="0"/>
              </a:rPr>
              <a:t>Teil B: 13 übergreifende Themen</a:t>
            </a:r>
          </a:p>
        </p:txBody>
      </p:sp>
      <p:sp>
        <p:nvSpPr>
          <p:cNvPr id="28675" name="Inhaltsplatzhalter 3"/>
          <p:cNvSpPr>
            <a:spLocks noGrp="1"/>
          </p:cNvSpPr>
          <p:nvPr>
            <p:ph idx="1"/>
          </p:nvPr>
        </p:nvSpPr>
        <p:spPr>
          <a:xfrm>
            <a:off x="395288" y="1700213"/>
            <a:ext cx="8569325" cy="4652962"/>
          </a:xfrm>
        </p:spPr>
        <p:txBody>
          <a:bodyPr/>
          <a:lstStyle/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Berufs- und Studienorientierung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Bildung zur Akzeptanz von Vielfalt </a:t>
            </a:r>
            <a:r>
              <a:rPr lang="de-DE" altLang="de-DE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altLang="de-DE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Diversity</a:t>
            </a:r>
            <a:r>
              <a:rPr lang="de-DE" altLang="de-DE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Demokratiebildung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Europabildung in der Schule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Gesundheitsförderung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Gewaltprävention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Gleichstellung und Gleichberechtigung der Geschlechter (Gender Mainstreaming)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Interkulturelle Bildung und Erziehung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Kulturelle Bildung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Mobilitätsbildung</a:t>
            </a:r>
            <a:endParaRPr lang="de-DE" altLang="de-DE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Nachhaltige Entwicklung/Lernen in globalen Zusammenhängen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Sexualerziehung</a:t>
            </a:r>
          </a:p>
          <a:p>
            <a:r>
              <a:rPr lang="de-DE" altLang="de-D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Verbraucherbildung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3EC6D26-2A17-45DC-A9FE-3AA1D81DB8C4}" type="slidenum">
              <a:rPr lang="de-DE" altLang="de-DE" sz="900" smtClean="0">
                <a:solidFill>
                  <a:srgbClr val="002060"/>
                </a:solidFill>
                <a:latin typeface="Verdana" pitchFamily="34" charset="0"/>
              </a:rPr>
              <a:pPr eaLnBrk="1" hangingPunct="1"/>
              <a:t>6</a:t>
            </a:fld>
            <a:endParaRPr lang="de-DE" altLang="de-DE" sz="900" smtClean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70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5"/>
          <p:cNvSpPr txBox="1">
            <a:spLocks/>
          </p:cNvSpPr>
          <p:nvPr/>
        </p:nvSpPr>
        <p:spPr bwMode="auto">
          <a:xfrm>
            <a:off x="463402" y="1281113"/>
            <a:ext cx="698658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FF0000"/>
                </a:solidFill>
                <a:cs typeface="Arial" pitchFamily="34" charset="0"/>
              </a:rPr>
              <a:t>Übergreifendes Thema „Berufs- und Studienorientierung“</a:t>
            </a:r>
            <a:endParaRPr lang="de-DE" altLang="de-DE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804988"/>
            <a:ext cx="3276600" cy="4432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2013"/>
            <a:ext cx="7267575" cy="7524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73400"/>
            <a:ext cx="7267575" cy="11414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95825"/>
            <a:ext cx="7267575" cy="154146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5"/>
          <p:cNvSpPr txBox="1">
            <a:spLocks/>
          </p:cNvSpPr>
          <p:nvPr/>
        </p:nvSpPr>
        <p:spPr bwMode="auto">
          <a:xfrm>
            <a:off x="395288" y="836613"/>
            <a:ext cx="8353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600" b="1" kern="0" dirty="0">
                <a:solidFill>
                  <a:srgbClr val="002060"/>
                </a:solidFill>
                <a:latin typeface="Arial" charset="0"/>
                <a:ea typeface="+mj-ea"/>
              </a:rPr>
              <a:t>Teil </a:t>
            </a:r>
            <a:r>
              <a:rPr lang="de-DE" altLang="de-DE" sz="2600" b="1" kern="0" dirty="0" smtClean="0">
                <a:solidFill>
                  <a:srgbClr val="002060"/>
                </a:solidFill>
                <a:latin typeface="Arial" charset="0"/>
                <a:ea typeface="+mj-ea"/>
              </a:rPr>
              <a:t>B: Fachübergreifende </a:t>
            </a:r>
            <a:r>
              <a:rPr lang="de-DE" altLang="de-DE" sz="2600" b="1" kern="0" dirty="0">
                <a:solidFill>
                  <a:srgbClr val="002060"/>
                </a:solidFill>
                <a:latin typeface="Arial" charset="0"/>
                <a:ea typeface="+mj-ea"/>
              </a:rPr>
              <a:t>Kompetenzentwicklung</a:t>
            </a:r>
          </a:p>
        </p:txBody>
      </p:sp>
      <p:sp>
        <p:nvSpPr>
          <p:cNvPr id="29704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2728913" y="6572250"/>
            <a:ext cx="5514975" cy="28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B9C24A7-E4E0-47C9-BE58-48F43A66B5D4}" type="slidenum">
              <a:rPr lang="de-DE" altLang="de-DE" sz="900" smtClean="0">
                <a:solidFill>
                  <a:srgbClr val="002060"/>
                </a:solidFill>
                <a:latin typeface="Verdana" pitchFamily="34" charset="0"/>
              </a:rPr>
              <a:pPr eaLnBrk="1" hangingPunct="1"/>
              <a:t>7</a:t>
            </a:fld>
            <a:endParaRPr lang="de-DE" altLang="de-DE" sz="900" smtClean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76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5"/>
          <p:cNvSpPr>
            <a:spLocks noGrp="1"/>
          </p:cNvSpPr>
          <p:nvPr>
            <p:ph type="title" idx="4294967295"/>
          </p:nvPr>
        </p:nvSpPr>
        <p:spPr>
          <a:xfrm>
            <a:off x="360362" y="927894"/>
            <a:ext cx="8783637" cy="44450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Teil B: Fachübergreifende Kompetenzentwicklung 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2205038"/>
            <a:ext cx="3090813" cy="22345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7892" name="Titel 5"/>
          <p:cNvSpPr txBox="1">
            <a:spLocks/>
          </p:cNvSpPr>
          <p:nvPr/>
        </p:nvSpPr>
        <p:spPr bwMode="auto">
          <a:xfrm>
            <a:off x="454025" y="1400175"/>
            <a:ext cx="69865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de-DE" altLang="de-DE" dirty="0" smtClean="0">
                <a:solidFill>
                  <a:srgbClr val="FF0000"/>
                </a:solidFill>
              </a:rPr>
              <a:t>Basiscurriculum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>
                <a:solidFill>
                  <a:srgbClr val="FF0000"/>
                </a:solidFill>
              </a:rPr>
              <a:t>Sprachbildung</a:t>
            </a:r>
            <a:r>
              <a:rPr lang="de-DE" altLang="de-DE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893" name="Textfeld 9"/>
          <p:cNvSpPr txBox="1">
            <a:spLocks noChangeArrowheads="1"/>
          </p:cNvSpPr>
          <p:nvPr/>
        </p:nvSpPr>
        <p:spPr bwMode="auto">
          <a:xfrm>
            <a:off x="360363" y="4427538"/>
            <a:ext cx="2771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dirty="0"/>
              <a:t>Zwei Niveaus:</a:t>
            </a:r>
          </a:p>
          <a:p>
            <a:r>
              <a:rPr lang="de-DE" altLang="de-DE" dirty="0"/>
              <a:t>D:  </a:t>
            </a:r>
            <a:r>
              <a:rPr lang="de-DE" altLang="de-DE" dirty="0">
                <a:sym typeface="Symbol" pitchFamily="18" charset="2"/>
              </a:rPr>
              <a:t>Übergang GS  </a:t>
            </a:r>
            <a:r>
              <a:rPr lang="de-DE" altLang="de-DE" dirty="0" smtClean="0">
                <a:sym typeface="Symbol" pitchFamily="18" charset="2"/>
              </a:rPr>
              <a:t>Sek. </a:t>
            </a:r>
            <a:r>
              <a:rPr lang="de-DE" altLang="de-DE" dirty="0">
                <a:sym typeface="Symbol" pitchFamily="18" charset="2"/>
              </a:rPr>
              <a:t>I</a:t>
            </a:r>
          </a:p>
          <a:p>
            <a:r>
              <a:rPr lang="de-DE" altLang="de-DE" dirty="0">
                <a:sym typeface="Symbol" pitchFamily="18" charset="2"/>
              </a:rPr>
              <a:t>G:  Ende der </a:t>
            </a:r>
            <a:r>
              <a:rPr lang="de-DE" altLang="de-DE" dirty="0" smtClean="0">
                <a:sym typeface="Symbol" pitchFamily="18" charset="2"/>
              </a:rPr>
              <a:t>Sek. </a:t>
            </a:r>
            <a:r>
              <a:rPr lang="de-DE" altLang="de-DE" dirty="0">
                <a:sym typeface="Symbol" pitchFamily="18" charset="2"/>
              </a:rPr>
              <a:t>I</a:t>
            </a:r>
            <a:endParaRPr lang="de-DE" altLang="de-DE" dirty="0"/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438" y="1628775"/>
            <a:ext cx="49371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rade Verbindung mit Pfeil 18"/>
          <p:cNvCxnSpPr/>
          <p:nvPr/>
        </p:nvCxnSpPr>
        <p:spPr>
          <a:xfrm flipV="1">
            <a:off x="1115616" y="3322311"/>
            <a:ext cx="2765822" cy="2029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627784" y="5228828"/>
            <a:ext cx="1253654" cy="504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7" name="Textfeld 27"/>
          <p:cNvSpPr txBox="1">
            <a:spLocks noChangeArrowheads="1"/>
          </p:cNvSpPr>
          <p:nvPr/>
        </p:nvSpPr>
        <p:spPr bwMode="auto">
          <a:xfrm>
            <a:off x="360362" y="5990432"/>
            <a:ext cx="277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dirty="0"/>
              <a:t>Sehr konkrete Standards</a:t>
            </a:r>
          </a:p>
        </p:txBody>
      </p:sp>
      <p:sp>
        <p:nvSpPr>
          <p:cNvPr id="23" name="Rechteck 22"/>
          <p:cNvSpPr/>
          <p:nvPr/>
        </p:nvSpPr>
        <p:spPr>
          <a:xfrm>
            <a:off x="4140200" y="2276873"/>
            <a:ext cx="2303463" cy="1007666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140200" y="4293097"/>
            <a:ext cx="2303463" cy="867866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900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66A05C-97C2-47AC-A10E-26B6BF76A913}" type="slidenum">
              <a:rPr lang="de-DE" sz="1000" smtClean="0">
                <a:solidFill>
                  <a:srgbClr val="111111"/>
                </a:solidFill>
                <a:latin typeface="Arial" charset="0"/>
              </a:rPr>
              <a:pPr/>
              <a:t>8</a:t>
            </a:fld>
            <a:endParaRPr lang="de-DE" sz="100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7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5"/>
          <p:cNvSpPr>
            <a:spLocks noGrp="1"/>
          </p:cNvSpPr>
          <p:nvPr>
            <p:ph type="title" idx="4294967295"/>
          </p:nvPr>
        </p:nvSpPr>
        <p:spPr>
          <a:xfrm>
            <a:off x="368747" y="946944"/>
            <a:ext cx="8857232" cy="44450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Teil B: Fachübergreifende Kompetenzentwicklung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2205038"/>
            <a:ext cx="2378075" cy="17192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8916" name="Titel 5"/>
          <p:cNvSpPr txBox="1">
            <a:spLocks/>
          </p:cNvSpPr>
          <p:nvPr/>
        </p:nvSpPr>
        <p:spPr bwMode="auto">
          <a:xfrm>
            <a:off x="454025" y="1400175"/>
            <a:ext cx="69865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de-DE" altLang="de-DE" dirty="0" smtClean="0">
                <a:solidFill>
                  <a:srgbClr val="FF0000"/>
                </a:solidFill>
              </a:rPr>
              <a:t>Basiscurriculum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>
                <a:solidFill>
                  <a:srgbClr val="FF0000"/>
                </a:solidFill>
              </a:rPr>
              <a:t>Sprachbildung</a:t>
            </a:r>
            <a:r>
              <a:rPr lang="de-DE" altLang="de-DE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8917" name="Textfeld 9"/>
          <p:cNvSpPr txBox="1">
            <a:spLocks noChangeArrowheads="1"/>
          </p:cNvSpPr>
          <p:nvPr/>
        </p:nvSpPr>
        <p:spPr bwMode="auto">
          <a:xfrm>
            <a:off x="360363" y="4427538"/>
            <a:ext cx="2771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dirty="0"/>
              <a:t>Zwei Niveaus:</a:t>
            </a:r>
          </a:p>
          <a:p>
            <a:r>
              <a:rPr lang="de-DE" altLang="de-DE" dirty="0"/>
              <a:t>D:  </a:t>
            </a:r>
            <a:r>
              <a:rPr lang="de-DE" altLang="de-DE" dirty="0">
                <a:sym typeface="Symbol" pitchFamily="18" charset="2"/>
              </a:rPr>
              <a:t>Übergang GS  </a:t>
            </a:r>
            <a:r>
              <a:rPr lang="de-DE" altLang="de-DE" dirty="0" smtClean="0">
                <a:sym typeface="Symbol" pitchFamily="18" charset="2"/>
              </a:rPr>
              <a:t>Sek. </a:t>
            </a:r>
            <a:r>
              <a:rPr lang="de-DE" altLang="de-DE" dirty="0">
                <a:sym typeface="Symbol" pitchFamily="18" charset="2"/>
              </a:rPr>
              <a:t>I</a:t>
            </a:r>
          </a:p>
          <a:p>
            <a:r>
              <a:rPr lang="de-DE" altLang="de-DE" dirty="0">
                <a:sym typeface="Symbol" pitchFamily="18" charset="2"/>
              </a:rPr>
              <a:t>G:  Ende der Sek </a:t>
            </a:r>
            <a:r>
              <a:rPr lang="de-DE" altLang="de-DE" dirty="0" smtClean="0">
                <a:sym typeface="Symbol" pitchFamily="18" charset="2"/>
              </a:rPr>
              <a:t>I.</a:t>
            </a:r>
            <a:endParaRPr lang="de-DE" altLang="de-DE" dirty="0"/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3025" y="1628775"/>
            <a:ext cx="49371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Gerade Verbindung mit Pfeil 21"/>
          <p:cNvCxnSpPr/>
          <p:nvPr/>
        </p:nvCxnSpPr>
        <p:spPr>
          <a:xfrm flipV="1">
            <a:off x="2851150" y="1989138"/>
            <a:ext cx="1031875" cy="118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751138" y="5194300"/>
            <a:ext cx="11096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2" name="Textfeld 27"/>
          <p:cNvSpPr txBox="1">
            <a:spLocks noChangeArrowheads="1"/>
          </p:cNvSpPr>
          <p:nvPr/>
        </p:nvSpPr>
        <p:spPr bwMode="auto">
          <a:xfrm>
            <a:off x="360362" y="5877272"/>
            <a:ext cx="277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dirty="0"/>
              <a:t>Sehr konkrete Standards</a:t>
            </a:r>
          </a:p>
        </p:txBody>
      </p:sp>
      <p:sp>
        <p:nvSpPr>
          <p:cNvPr id="23" name="Rechteck 22"/>
          <p:cNvSpPr/>
          <p:nvPr/>
        </p:nvSpPr>
        <p:spPr>
          <a:xfrm>
            <a:off x="4140200" y="2708275"/>
            <a:ext cx="2303463" cy="57626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140200" y="4298950"/>
            <a:ext cx="2303463" cy="574675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27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31840D-0361-4EAF-A98C-7A1A6DF4E509}" type="slidenum">
              <a:rPr lang="de-DE" sz="1000" smtClean="0">
                <a:solidFill>
                  <a:srgbClr val="111111"/>
                </a:solidFill>
                <a:latin typeface="Arial" charset="0"/>
              </a:rPr>
              <a:pPr/>
              <a:t>9</a:t>
            </a:fld>
            <a:endParaRPr lang="de-DE" sz="1000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9" t="26327" r="19643" b="49507"/>
          <a:stretch/>
        </p:blipFill>
        <p:spPr bwMode="auto">
          <a:xfrm>
            <a:off x="3798434" y="1392124"/>
            <a:ext cx="5290457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69788" r="19643" b="10318"/>
          <a:stretch/>
        </p:blipFill>
        <p:spPr bwMode="auto">
          <a:xfrm>
            <a:off x="3849354" y="3830757"/>
            <a:ext cx="5246914" cy="20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198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UM-Vorlage">
  <a:themeElements>
    <a:clrScheme name="Larissa-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LISUM-Vorlage</Template>
  <TotalTime>0</TotalTime>
  <Words>470</Words>
  <Application>Microsoft Office PowerPoint</Application>
  <PresentationFormat>Bildschirmpräsentation (4:3)</PresentationFormat>
  <Paragraphs>163</Paragraphs>
  <Slides>18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LISUM-Vorlage</vt:lpstr>
      <vt:lpstr>Rahmenlehrplan 1-10 BB/BE (2015) </vt:lpstr>
      <vt:lpstr>Grundsätze</vt:lpstr>
      <vt:lpstr>PowerPoint-Präsentation</vt:lpstr>
      <vt:lpstr>Rahmenlehrplan 1 – 10 (2015)</vt:lpstr>
      <vt:lpstr>PowerPoint-Präsentation</vt:lpstr>
      <vt:lpstr>Teil B: 13 übergreifende Themen</vt:lpstr>
      <vt:lpstr>PowerPoint-Präsentation</vt:lpstr>
      <vt:lpstr>Teil B: Fachübergreifende Kompetenzentwicklung </vt:lpstr>
      <vt:lpstr>Teil B: Fachübergreifende Kompetenzentwicklung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Teil C: Fachbezogene Kompetenzen</vt:lpstr>
      <vt:lpstr>Teil C: Bezeichnung der Kompetenzbereiche</vt:lpstr>
      <vt:lpstr>https://bildungsserver.berlin-brandenburg.de/rlp-online/home/</vt:lpstr>
      <vt:lpstr>Vielen Dank  für Ihre Aufmerksamkeit!    Kontakt: Boris Angerer  Tel: 03378 209 218  E-Mail: boris.angerer@lisum.berlin-brandenburg.de</vt:lpstr>
    </vt:vector>
  </TitlesOfParts>
  <Company>L I S U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Froemming</dc:creator>
  <cp:lastModifiedBy>Donath</cp:lastModifiedBy>
  <cp:revision>413</cp:revision>
  <dcterms:created xsi:type="dcterms:W3CDTF">2010-02-12T10:02:07Z</dcterms:created>
  <dcterms:modified xsi:type="dcterms:W3CDTF">2018-11-16T09:05:39Z</dcterms:modified>
</cp:coreProperties>
</file>