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  <p:sldMasterId id="2147483703" r:id="rId3"/>
  </p:sldMasterIdLst>
  <p:notesMasterIdLst>
    <p:notesMasterId r:id="rId54"/>
  </p:notesMasterIdLst>
  <p:handoutMasterIdLst>
    <p:handoutMasterId r:id="rId55"/>
  </p:handoutMasterIdLst>
  <p:sldIdLst>
    <p:sldId id="257" r:id="rId4"/>
    <p:sldId id="337" r:id="rId5"/>
    <p:sldId id="272" r:id="rId6"/>
    <p:sldId id="276" r:id="rId7"/>
    <p:sldId id="336" r:id="rId8"/>
    <p:sldId id="277" r:id="rId9"/>
    <p:sldId id="287" r:id="rId10"/>
    <p:sldId id="278" r:id="rId11"/>
    <p:sldId id="286" r:id="rId12"/>
    <p:sldId id="338" r:id="rId13"/>
    <p:sldId id="289" r:id="rId14"/>
    <p:sldId id="280" r:id="rId15"/>
    <p:sldId id="349" r:id="rId16"/>
    <p:sldId id="350" r:id="rId17"/>
    <p:sldId id="394" r:id="rId18"/>
    <p:sldId id="356" r:id="rId19"/>
    <p:sldId id="357" r:id="rId20"/>
    <p:sldId id="281" r:id="rId21"/>
    <p:sldId id="347" r:id="rId22"/>
    <p:sldId id="283" r:id="rId23"/>
    <p:sldId id="391" r:id="rId24"/>
    <p:sldId id="392" r:id="rId25"/>
    <p:sldId id="393" r:id="rId26"/>
    <p:sldId id="379" r:id="rId27"/>
    <p:sldId id="380" r:id="rId28"/>
    <p:sldId id="381" r:id="rId29"/>
    <p:sldId id="382" r:id="rId30"/>
    <p:sldId id="383" r:id="rId31"/>
    <p:sldId id="384" r:id="rId32"/>
    <p:sldId id="385" r:id="rId33"/>
    <p:sldId id="386" r:id="rId34"/>
    <p:sldId id="388" r:id="rId35"/>
    <p:sldId id="389" r:id="rId36"/>
    <p:sldId id="390" r:id="rId37"/>
    <p:sldId id="339" r:id="rId38"/>
    <p:sldId id="302" r:id="rId39"/>
    <p:sldId id="303" r:id="rId40"/>
    <p:sldId id="293" r:id="rId41"/>
    <p:sldId id="304" r:id="rId42"/>
    <p:sldId id="313" r:id="rId43"/>
    <p:sldId id="307" r:id="rId44"/>
    <p:sldId id="310" r:id="rId45"/>
    <p:sldId id="311" r:id="rId46"/>
    <p:sldId id="312" r:id="rId47"/>
    <p:sldId id="295" r:id="rId48"/>
    <p:sldId id="297" r:id="rId49"/>
    <p:sldId id="298" r:id="rId50"/>
    <p:sldId id="332" r:id="rId51"/>
    <p:sldId id="300" r:id="rId52"/>
    <p:sldId id="387" r:id="rId53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ncy grimm" initials="ng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E32026"/>
    <a:srgbClr val="E36C0A"/>
    <a:srgbClr val="FF0019"/>
    <a:srgbClr val="FF00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6" autoAdjust="0"/>
    <p:restoredTop sz="94660"/>
  </p:normalViewPr>
  <p:slideViewPr>
    <p:cSldViewPr>
      <p:cViewPr varScale="1">
        <p:scale>
          <a:sx n="143" d="100"/>
          <a:sy n="143" d="100"/>
        </p:scale>
        <p:origin x="-108" y="-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commentAuthors" Target="commentAuthor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07T14:17:21.669" idx="2">
    <p:pos x="1428" y="2292"/>
    <p:text>Hier muss das Video neu verlinkt werden; es muss sich dabei auf dem gleichen Datenträger befinden, wie die Gesamtpräsentation -&gt; am Mittwoch!!!</p:text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D0CCF-B032-4F2F-8E68-EAD9769FAF1C}" type="datetimeFigureOut">
              <a:rPr lang="de-DE" smtClean="0"/>
              <a:pPr/>
              <a:t>17.03.2020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27555-6671-4764-8EBC-C1C29358983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7221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3481A-0D06-432A-9D04-C1C979B07064}" type="datetimeFigureOut">
              <a:rPr lang="de-DE" smtClean="0"/>
              <a:pPr/>
              <a:t>17.03.2020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7BADE-F1D7-410A-AA1E-9B4B5B74622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0655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A7BADE-F1D7-410A-AA1E-9B4B5B74622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125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Aufgabe,</a:t>
            </a:r>
            <a:r>
              <a:rPr lang="de-DE" baseline="0" dirty="0"/>
              <a:t> die nur mit einem Medienprodukt gelöst werden kann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A7BADE-F1D7-410A-AA1E-9B4B5B74622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776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A7BADE-F1D7-410A-AA1E-9B4B5B74622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776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A7BADE-F1D7-410A-AA1E-9B4B5B74622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035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A7BADE-F1D7-410A-AA1E-9B4B5B74622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776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sz="1200" b="1" dirty="0"/>
              <a:t>Stehen Sie auf und zählen in Ihrer Tischgruppe durch </a:t>
            </a:r>
            <a:endParaRPr lang="de-DE" sz="1200" dirty="0"/>
          </a:p>
          <a:p>
            <a:pPr>
              <a:defRPr/>
            </a:pPr>
            <a:r>
              <a:rPr lang="de-DE" sz="1200" b="1" dirty="0"/>
              <a:t>Nummer 1 setzt sich wieder hin </a:t>
            </a:r>
            <a:endParaRPr lang="de-DE" sz="1200" dirty="0"/>
          </a:p>
          <a:p>
            <a:pPr>
              <a:defRPr/>
            </a:pPr>
            <a:r>
              <a:rPr lang="de-DE" sz="1200" b="1" dirty="0"/>
              <a:t>Nummer 2 geht im Uhrzeigersinn einen Tisch weiter </a:t>
            </a:r>
            <a:endParaRPr lang="de-DE" sz="1200" dirty="0"/>
          </a:p>
          <a:p>
            <a:pPr>
              <a:defRPr/>
            </a:pPr>
            <a:r>
              <a:rPr lang="de-DE" sz="1200" b="1" dirty="0"/>
              <a:t>Nummer 3 geht im Uhrzeigersinn zwei Tische weiter </a:t>
            </a:r>
            <a:endParaRPr lang="de-DE" sz="1200" dirty="0"/>
          </a:p>
          <a:p>
            <a:pPr>
              <a:defRPr/>
            </a:pPr>
            <a:r>
              <a:rPr lang="de-DE" sz="1200" b="1" dirty="0"/>
              <a:t>Nummer 4 … </a:t>
            </a:r>
            <a:endParaRPr lang="de-DE" sz="12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A7BADE-F1D7-410A-AA1E-9B4B5B74622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508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A7BADE-F1D7-410A-AA1E-9B4B5B74622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776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A7BADE-F1D7-410A-AA1E-9B4B5B746227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605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master_einzel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494706" y="3416796"/>
            <a:ext cx="7414592" cy="407665"/>
          </a:xfrm>
          <a:prstGeom prst="rect">
            <a:avLst/>
          </a:prstGeo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 der Präsentation mit einem Bild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508498" y="3824461"/>
            <a:ext cx="6400800" cy="36004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Hier steht eine </a:t>
            </a:r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0"/>
          </p:nvPr>
        </p:nvSpPr>
        <p:spPr>
          <a:xfrm>
            <a:off x="0" y="1058863"/>
            <a:ext cx="9144000" cy="2233612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4" name="Bild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018" y="4406474"/>
            <a:ext cx="1182622" cy="567011"/>
          </a:xfrm>
          <a:prstGeom prst="rect">
            <a:avLst/>
          </a:prstGeom>
        </p:spPr>
      </p:pic>
      <p:sp>
        <p:nvSpPr>
          <p:cNvPr id="5" name="Textfeld 4"/>
          <p:cNvSpPr txBox="1"/>
          <p:nvPr userDrawn="1"/>
        </p:nvSpPr>
        <p:spPr>
          <a:xfrm>
            <a:off x="1331640" y="4572000"/>
            <a:ext cx="5976664" cy="397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de-DE" sz="900" dirty="0">
                <a:latin typeface="Arial"/>
                <a:cs typeface="Arial"/>
              </a:rPr>
              <a:t>Gefördert aus Mitteln der Länder Berlin und Brandenburg und der Investitionsbank Berlin, </a:t>
            </a:r>
            <a:br>
              <a:rPr lang="de-DE" sz="900" dirty="0">
                <a:latin typeface="Arial"/>
                <a:cs typeface="Arial"/>
              </a:rPr>
            </a:br>
            <a:r>
              <a:rPr lang="de-DE" sz="900" dirty="0" err="1">
                <a:latin typeface="Arial"/>
                <a:cs typeface="Arial"/>
              </a:rPr>
              <a:t>kofinanziert</a:t>
            </a:r>
            <a:r>
              <a:rPr lang="de-DE" sz="900" dirty="0">
                <a:latin typeface="Arial"/>
                <a:cs typeface="Arial"/>
              </a:rPr>
              <a:t> von der Europäischen Union – Europäischer Fonds für Regionale Entwicklung.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master_einzel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494706" y="3416796"/>
            <a:ext cx="7414592" cy="407665"/>
          </a:xfrm>
          <a:prstGeom prst="rect">
            <a:avLst/>
          </a:prstGeo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 der Präsentation mit einem Bild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508498" y="3824461"/>
            <a:ext cx="6400800" cy="36004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Hier steht eine </a:t>
            </a:r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0"/>
          </p:nvPr>
        </p:nvSpPr>
        <p:spPr>
          <a:xfrm>
            <a:off x="0" y="1058863"/>
            <a:ext cx="9144000" cy="2233612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4" name="Bild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018" y="4406474"/>
            <a:ext cx="1182622" cy="567011"/>
          </a:xfrm>
          <a:prstGeom prst="rect">
            <a:avLst/>
          </a:prstGeom>
        </p:spPr>
      </p:pic>
      <p:sp>
        <p:nvSpPr>
          <p:cNvPr id="5" name="Textfeld 4"/>
          <p:cNvSpPr txBox="1"/>
          <p:nvPr userDrawn="1"/>
        </p:nvSpPr>
        <p:spPr>
          <a:xfrm>
            <a:off x="1331640" y="4572000"/>
            <a:ext cx="5976664" cy="397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de-DE" sz="900" dirty="0">
                <a:solidFill>
                  <a:prstClr val="black"/>
                </a:solidFill>
                <a:latin typeface="Arial"/>
                <a:cs typeface="Arial"/>
              </a:rPr>
              <a:t>Gefördert aus Mitteln der Länder Berlin und Brandenburg und der Investitionsbank Berlin, </a:t>
            </a:r>
            <a:br>
              <a:rPr lang="de-DE" sz="900" dirty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de-DE" sz="900" dirty="0" err="1">
                <a:solidFill>
                  <a:prstClr val="black"/>
                </a:solidFill>
                <a:latin typeface="Arial"/>
                <a:cs typeface="Arial"/>
              </a:rPr>
              <a:t>kofinanziert</a:t>
            </a:r>
            <a:r>
              <a:rPr lang="de-DE" sz="900" dirty="0">
                <a:solidFill>
                  <a:prstClr val="black"/>
                </a:solidFill>
                <a:latin typeface="Arial"/>
                <a:cs typeface="Arial"/>
              </a:rPr>
              <a:t> von der Europäischen Union – Europäischer Fonds für Regionale Entwicklung.</a:t>
            </a:r>
          </a:p>
        </p:txBody>
      </p:sp>
    </p:spTree>
    <p:extLst>
      <p:ext uri="{BB962C8B-B14F-4D97-AF65-F5344CB8AC3E}">
        <p14:creationId xmlns:p14="http://schemas.microsoft.com/office/powerpoint/2010/main" val="414622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master_zwei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494706" y="3416796"/>
            <a:ext cx="7414592" cy="407665"/>
          </a:xfrm>
          <a:prstGeom prst="rect">
            <a:avLst/>
          </a:prstGeo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 der Präsentation mit zwei Bildern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508498" y="3824461"/>
            <a:ext cx="6400800" cy="36004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Ein Untertitel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0"/>
          </p:nvPr>
        </p:nvSpPr>
        <p:spPr>
          <a:xfrm>
            <a:off x="0" y="1058863"/>
            <a:ext cx="3700800" cy="2233612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1"/>
          </p:nvPr>
        </p:nvSpPr>
        <p:spPr>
          <a:xfrm>
            <a:off x="3779838" y="1058863"/>
            <a:ext cx="5364162" cy="2233612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018" y="4406474"/>
            <a:ext cx="1182622" cy="567011"/>
          </a:xfrm>
          <a:prstGeom prst="rect">
            <a:avLst/>
          </a:prstGeom>
        </p:spPr>
      </p:pic>
      <p:sp>
        <p:nvSpPr>
          <p:cNvPr id="9" name="Textfeld 8"/>
          <p:cNvSpPr txBox="1"/>
          <p:nvPr userDrawn="1"/>
        </p:nvSpPr>
        <p:spPr>
          <a:xfrm>
            <a:off x="1331640" y="4572000"/>
            <a:ext cx="5976664" cy="397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de-DE" sz="900" dirty="0">
                <a:solidFill>
                  <a:prstClr val="black"/>
                </a:solidFill>
                <a:latin typeface="Arial"/>
                <a:cs typeface="Arial"/>
              </a:rPr>
              <a:t>Gefördert aus Mitteln der Länder Berlin und Brandenburg und der Investitionsbank Berlin, </a:t>
            </a:r>
            <a:br>
              <a:rPr lang="de-DE" sz="900" dirty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de-DE" sz="900" dirty="0" err="1">
                <a:solidFill>
                  <a:prstClr val="black"/>
                </a:solidFill>
                <a:latin typeface="Arial"/>
                <a:cs typeface="Arial"/>
              </a:rPr>
              <a:t>kofinanziert</a:t>
            </a:r>
            <a:r>
              <a:rPr lang="de-DE" sz="900" dirty="0">
                <a:solidFill>
                  <a:prstClr val="black"/>
                </a:solidFill>
                <a:latin typeface="Arial"/>
                <a:cs typeface="Arial"/>
              </a:rPr>
              <a:t> von der Europäischen Union – Europäischer Fonds für Regionale Entwicklung.</a:t>
            </a:r>
          </a:p>
        </p:txBody>
      </p:sp>
    </p:spTree>
    <p:extLst>
      <p:ext uri="{BB962C8B-B14F-4D97-AF65-F5344CB8AC3E}">
        <p14:creationId xmlns:p14="http://schemas.microsoft.com/office/powerpoint/2010/main" val="2356561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master_zwei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494706" y="3416796"/>
            <a:ext cx="7414592" cy="407665"/>
          </a:xfrm>
          <a:prstGeom prst="rect">
            <a:avLst/>
          </a:prstGeo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 der Präsentation mit zwei Bildern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508498" y="3824461"/>
            <a:ext cx="6400800" cy="36004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Ein Untertitel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0"/>
          </p:nvPr>
        </p:nvSpPr>
        <p:spPr>
          <a:xfrm>
            <a:off x="0" y="1058863"/>
            <a:ext cx="3700800" cy="2233612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1"/>
          </p:nvPr>
        </p:nvSpPr>
        <p:spPr>
          <a:xfrm>
            <a:off x="3779838" y="1058863"/>
            <a:ext cx="5364162" cy="2233612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018" y="4406474"/>
            <a:ext cx="1182622" cy="567011"/>
          </a:xfrm>
          <a:prstGeom prst="rect">
            <a:avLst/>
          </a:prstGeom>
        </p:spPr>
      </p:pic>
      <p:sp>
        <p:nvSpPr>
          <p:cNvPr id="9" name="Textfeld 8"/>
          <p:cNvSpPr txBox="1"/>
          <p:nvPr userDrawn="1"/>
        </p:nvSpPr>
        <p:spPr>
          <a:xfrm>
            <a:off x="1331640" y="4572000"/>
            <a:ext cx="5976664" cy="397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de-DE" sz="900" dirty="0">
                <a:latin typeface="Arial"/>
                <a:cs typeface="Arial"/>
              </a:rPr>
              <a:t>Gefördert aus Mitteln der Länder Berlin und Brandenburg und der Investitionsbank Berlin, </a:t>
            </a:r>
            <a:br>
              <a:rPr lang="de-DE" sz="900" dirty="0">
                <a:latin typeface="Arial"/>
                <a:cs typeface="Arial"/>
              </a:rPr>
            </a:br>
            <a:r>
              <a:rPr lang="de-DE" sz="900" dirty="0" err="1">
                <a:latin typeface="Arial"/>
                <a:cs typeface="Arial"/>
              </a:rPr>
              <a:t>kofinanziert</a:t>
            </a:r>
            <a:r>
              <a:rPr lang="de-DE" sz="900" dirty="0">
                <a:latin typeface="Arial"/>
                <a:cs typeface="Arial"/>
              </a:rPr>
              <a:t> von der Europäischen Union – Europäischer Fonds für Regionale Entwicklung.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master_Text_1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220785" y="878434"/>
            <a:ext cx="8599355" cy="565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1. Ebene,</a:t>
            </a:r>
            <a:br>
              <a:rPr lang="de-DE" dirty="0"/>
            </a:br>
            <a:r>
              <a:rPr lang="de-DE" dirty="0"/>
              <a:t>maximal zweizeilig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20786" y="1635001"/>
            <a:ext cx="8599354" cy="288677"/>
          </a:xfrm>
          <a:prstGeom prst="rect">
            <a:avLst/>
          </a:prstGeom>
        </p:spPr>
        <p:txBody>
          <a:bodyPr/>
          <a:lstStyle>
            <a:lvl1pPr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Headline 2. Ebene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226441" y="338535"/>
            <a:ext cx="6456560" cy="228749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6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Thema 1: Beispieltext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5"/>
          </p:nvPr>
        </p:nvSpPr>
        <p:spPr>
          <a:xfrm>
            <a:off x="220092" y="1996604"/>
            <a:ext cx="8600058" cy="244681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0019"/>
              </a:buClr>
              <a:buFont typeface="Arial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LISUM 2020 | CC BY-SA | Dr. Nancy Grimm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/>
              <a:t>Seite </a:t>
            </a:r>
            <a:fld id="{FA415DD9-0A48-49F2-A260-02BEDE08C48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master_Text_Diskussionsthe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226441" y="338535"/>
            <a:ext cx="6456560" cy="228749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6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Thema 1: Beispieltext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LISUM 2020 | CC BY-SA | Dr. Nancy Grimm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/>
              <a:t>Seite </a:t>
            </a:r>
            <a:fld id="{FA415DD9-0A48-49F2-A260-02BEDE08C48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17458" y="1635001"/>
            <a:ext cx="8446562" cy="28809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200000"/>
              </a:lnSpc>
              <a:buNone/>
              <a:defRPr sz="2400" b="0"/>
            </a:lvl1pPr>
            <a:lvl2pPr marL="179388" indent="0">
              <a:buClr>
                <a:srgbClr val="FF0019"/>
              </a:buClr>
              <a:buNone/>
              <a:defRPr sz="1400" b="0"/>
            </a:lvl2pPr>
            <a:lvl3pPr>
              <a:defRPr sz="1400" b="0"/>
            </a:lvl3pPr>
            <a:lvl4pPr marL="1714500" indent="-342900">
              <a:buClr>
                <a:srgbClr val="FF0019"/>
              </a:buClr>
              <a:buFont typeface="+mj-lt"/>
              <a:buAutoNum type="arabicPeriod"/>
              <a:defRPr sz="1400" b="0" baseline="0"/>
            </a:lvl4pPr>
            <a:lvl5pPr marL="2171700" indent="-342900">
              <a:buClrTx/>
              <a:buFont typeface="+mj-lt"/>
              <a:buAutoNum type="arabicPeriod"/>
              <a:defRPr sz="1400" b="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70061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master_Text+Image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42946" y="811659"/>
            <a:ext cx="4177158" cy="497210"/>
          </a:xfrm>
          <a:prstGeom prst="rect">
            <a:avLst/>
          </a:prstGeom>
        </p:spPr>
        <p:txBody>
          <a:bodyPr/>
          <a:lstStyle>
            <a:lvl1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FF001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Headline 1. Ebene,</a:t>
            </a:r>
            <a:b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FF001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FF001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maximal zweizeilig</a:t>
            </a:r>
          </a:p>
        </p:txBody>
      </p:sp>
      <p:sp>
        <p:nvSpPr>
          <p:cNvPr id="7" name="Textplatzhalt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232470" y="340594"/>
            <a:ext cx="6462587" cy="214932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6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Thema 1: Beispieltext</a:t>
            </a:r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4643641" y="1634084"/>
            <a:ext cx="4176463" cy="288677"/>
          </a:xfrm>
          <a:prstGeom prst="rect">
            <a:avLst/>
          </a:prstGeo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de-DE" dirty="0"/>
              <a:t>Headline 2. Ebene</a:t>
            </a:r>
          </a:p>
        </p:txBody>
      </p:sp>
      <p:sp>
        <p:nvSpPr>
          <p:cNvPr id="14" name="Textplatzhalter 14"/>
          <p:cNvSpPr>
            <a:spLocks noGrp="1"/>
          </p:cNvSpPr>
          <p:nvPr>
            <p:ph type="body" sz="quarter" idx="19"/>
          </p:nvPr>
        </p:nvSpPr>
        <p:spPr>
          <a:xfrm>
            <a:off x="4642946" y="1995686"/>
            <a:ext cx="4177159" cy="2447727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  <a:lvl2pPr>
              <a:buClr>
                <a:srgbClr val="FF0019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LISUM 2020 | CC BY-SA | Dr. Nancy Grimm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de-DE"/>
              <a:t>Seite </a:t>
            </a:r>
            <a:fld id="{FA415DD9-0A48-49F2-A260-02BEDE08C48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22"/>
          </p:nvPr>
        </p:nvSpPr>
        <p:spPr>
          <a:xfrm>
            <a:off x="323850" y="811659"/>
            <a:ext cx="4211102" cy="363175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2593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master_Text+Image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26815" y="811659"/>
            <a:ext cx="4272802" cy="497210"/>
          </a:xfrm>
          <a:prstGeom prst="rect">
            <a:avLst/>
          </a:prstGeom>
        </p:spPr>
        <p:txBody>
          <a:bodyPr/>
          <a:lstStyle>
            <a:lvl1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FF001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Headline 1. Ebene,</a:t>
            </a:r>
            <a:b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FF001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FF001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maximal zweizeilig</a:t>
            </a:r>
          </a:p>
        </p:txBody>
      </p:sp>
      <p:sp>
        <p:nvSpPr>
          <p:cNvPr id="6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26815" y="1635001"/>
            <a:ext cx="4273177" cy="288677"/>
          </a:xfrm>
          <a:prstGeom prst="rect">
            <a:avLst/>
          </a:prstGeo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de-DE" dirty="0"/>
              <a:t>Headline 2. Ebene</a:t>
            </a:r>
          </a:p>
        </p:txBody>
      </p:sp>
      <p:sp>
        <p:nvSpPr>
          <p:cNvPr id="7" name="Textplatzhalt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228199" y="340594"/>
            <a:ext cx="6611658" cy="214932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6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Thema 1: Beispieltext</a:t>
            </a:r>
          </a:p>
        </p:txBody>
      </p:sp>
      <p:sp>
        <p:nvSpPr>
          <p:cNvPr id="10" name="Textplatzhalter 14"/>
          <p:cNvSpPr>
            <a:spLocks noGrp="1"/>
          </p:cNvSpPr>
          <p:nvPr>
            <p:ph type="body" sz="quarter" idx="15"/>
          </p:nvPr>
        </p:nvSpPr>
        <p:spPr>
          <a:xfrm>
            <a:off x="226120" y="1996604"/>
            <a:ext cx="4273513" cy="244681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  <a:lvl2pPr>
              <a:buClr>
                <a:srgbClr val="FF0019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LISUM 2020 | CC BY-SA | Dr. Nancy Grimm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de-DE"/>
              <a:t>Seite </a:t>
            </a:r>
            <a:fld id="{FA415DD9-0A48-49F2-A260-02BEDE08C48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22"/>
          </p:nvPr>
        </p:nvSpPr>
        <p:spPr>
          <a:xfrm>
            <a:off x="4609504" y="811659"/>
            <a:ext cx="4210646" cy="363175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7225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master_Image_1 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323849" y="806448"/>
            <a:ext cx="8496301" cy="363696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32470" y="339502"/>
            <a:ext cx="6462588" cy="288032"/>
          </a:xfrm>
          <a:prstGeom prst="rect">
            <a:avLst/>
          </a:prstGeom>
        </p:spPr>
        <p:txBody>
          <a:bodyPr/>
          <a:lstStyle>
            <a:lvl1pPr algn="l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Thema 1: Beispieltext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LISUM 2020 | CC BY-SA | Dr. Nancy Grimm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/>
              <a:t>Seite </a:t>
            </a:r>
            <a:fld id="{FA415DD9-0A48-49F2-A260-02BEDE08C48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master_Image_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6800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LISUM 2020 | CC BY-SA | Dr. Nancy Grimm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/>
              <a:t>Seite </a:t>
            </a:r>
            <a:fld id="{FA415DD9-0A48-49F2-A260-02BEDE08C48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6122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master_Images_2 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470" y="339502"/>
            <a:ext cx="6462588" cy="216024"/>
          </a:xfrm>
          <a:prstGeom prst="rect">
            <a:avLst/>
          </a:prstGeom>
        </p:spPr>
        <p:txBody>
          <a:bodyPr/>
          <a:lstStyle>
            <a:lvl1pPr algn="l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Thema 1: Beispieltext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811659"/>
            <a:ext cx="4211102" cy="363175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endParaRPr lang="de-DE" dirty="0"/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5"/>
          </p:nvPr>
        </p:nvSpPr>
        <p:spPr>
          <a:xfrm>
            <a:off x="4609504" y="811659"/>
            <a:ext cx="4210646" cy="363175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LISUM 2020 | CC BY-SA | Dr. Nancy Grimm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/>
              <a:t>Seite </a:t>
            </a:r>
            <a:fld id="{FA415DD9-0A48-49F2-A260-02BEDE08C48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400" y="-164554"/>
            <a:ext cx="2422600" cy="1126509"/>
          </a:xfrm>
          <a:prstGeom prst="rect">
            <a:avLst/>
          </a:prstGeom>
        </p:spPr>
      </p:pic>
      <p:pic>
        <p:nvPicPr>
          <p:cNvPr id="14" name="Grafik 13" descr="Vorlage_16zu9_linie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63838"/>
            <a:ext cx="9144000" cy="926592"/>
          </a:xfrm>
          <a:prstGeom prst="rect">
            <a:avLst/>
          </a:prstGeom>
        </p:spPr>
      </p:pic>
      <p:pic>
        <p:nvPicPr>
          <p:cNvPr id="6" name="Bild 5" descr="logo-lisum-b800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000" y="288000"/>
            <a:ext cx="1114964" cy="4320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2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0" eaLnBrk="1" latinLnBrk="0" hangingPunct="1">
        <a:spcBef>
          <a:spcPct val="20000"/>
        </a:spcBef>
        <a:buFont typeface="Arial" pitchFamily="34" charset="0"/>
        <a:buNone/>
        <a:defRPr sz="18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3117" userDrawn="1">
          <p15:clr>
            <a:srgbClr val="F26B43"/>
          </p15:clr>
        </p15:guide>
        <p15:guide id="2" pos="555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Vorlage_16zu92_linie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0800"/>
            <a:ext cx="9162000" cy="458100"/>
          </a:xfrm>
          <a:prstGeom prst="rect">
            <a:avLst/>
          </a:prstGeom>
        </p:spPr>
      </p:pic>
      <p:sp>
        <p:nvSpPr>
          <p:cNvPr id="9" name="Fußzeilenplatzhalter 4" descr="Name der Organisation | 06.08.2014 | Titel des Vortrages"/>
          <p:cNvSpPr>
            <a:spLocks noGrp="1"/>
          </p:cNvSpPr>
          <p:nvPr>
            <p:ph type="ftr" sz="quarter" idx="3"/>
          </p:nvPr>
        </p:nvSpPr>
        <p:spPr>
          <a:xfrm>
            <a:off x="369351" y="4767263"/>
            <a:ext cx="629088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LISUM 2020 | CC BY-SA | Dr. Nancy Grimm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786438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Seite </a:t>
            </a:r>
            <a:fld id="{FA415DD9-0A48-49F2-A260-02BEDE08C48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-92546"/>
            <a:ext cx="2142000" cy="9960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94" r:id="rId2"/>
    <p:sldLayoutId id="2147483691" r:id="rId3"/>
    <p:sldLayoutId id="2147483692" r:id="rId4"/>
    <p:sldLayoutId id="2147483670" r:id="rId5"/>
    <p:sldLayoutId id="2147483693" r:id="rId6"/>
    <p:sldLayoutId id="2147483678" r:id="rId7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rgbClr val="FF001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799" userDrawn="1">
          <p15:clr>
            <a:srgbClr val="F26B43"/>
          </p15:clr>
        </p15:guide>
        <p15:guide id="2" pos="204" userDrawn="1">
          <p15:clr>
            <a:srgbClr val="F26B43"/>
          </p15:clr>
        </p15:guide>
        <p15:guide id="3" pos="5556" userDrawn="1">
          <p15:clr>
            <a:srgbClr val="F26B43"/>
          </p15:clr>
        </p15:guide>
        <p15:guide id="4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400" y="-164554"/>
            <a:ext cx="2422600" cy="1126509"/>
          </a:xfrm>
          <a:prstGeom prst="rect">
            <a:avLst/>
          </a:prstGeom>
        </p:spPr>
      </p:pic>
      <p:pic>
        <p:nvPicPr>
          <p:cNvPr id="14" name="Grafik 13" descr="Vorlage_16zu9_linie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63838"/>
            <a:ext cx="9144000" cy="926592"/>
          </a:xfrm>
          <a:prstGeom prst="rect">
            <a:avLst/>
          </a:prstGeom>
        </p:spPr>
      </p:pic>
      <p:pic>
        <p:nvPicPr>
          <p:cNvPr id="6" name="Bild 5" descr="logo-lisum-b800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000" y="288000"/>
            <a:ext cx="1114964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20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2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0" eaLnBrk="1" latinLnBrk="0" hangingPunct="1">
        <a:spcBef>
          <a:spcPct val="20000"/>
        </a:spcBef>
        <a:buFont typeface="Arial" pitchFamily="34" charset="0"/>
        <a:buNone/>
        <a:defRPr sz="18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117" userDrawn="1">
          <p15:clr>
            <a:srgbClr val="F26B43"/>
          </p15:clr>
        </p15:guide>
        <p15:guide id="2" pos="55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tcheck.org/2019/09/viral-photo-falsely-targets-climate-strike-protesters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tbadnews.com/" TargetMode="External"/><Relationship Id="rId2" Type="http://schemas.openxmlformats.org/officeDocument/2006/relationships/hyperlink" Target="https://www.getbadnews.de/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uthorfiction.com/" TargetMode="External"/><Relationship Id="rId2" Type="http://schemas.openxmlformats.org/officeDocument/2006/relationships/hyperlink" Target="https://www.ifla.org/publications/node/11174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tineye.com/" TargetMode="External"/><Relationship Id="rId5" Type="http://schemas.openxmlformats.org/officeDocument/2006/relationships/hyperlink" Target="https://images.google.de/" TargetMode="External"/><Relationship Id="rId4" Type="http://schemas.openxmlformats.org/officeDocument/2006/relationships/hyperlink" Target="https://www.mimikama.at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bildungsserver.berlin-brandenburg.de/17067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uz4Vizvn6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uz4Vizvn6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comments" Target="../comments/comment1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netzwerk-digitale-bildung.de/wp-content/uploads/Bewertungskriterien-Erkl%C3%A4rfilme.pdf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s.bsbb.eu/8e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s.bsbb.eu/8e" TargetMode="Externa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bildungsserver.berlin-brandenburg.de/fileadmin/bbb/themen/sprachbildung/Lesecurriculum/Leseprozesse/konzepte_usw/textuhr_kv.pdf" TargetMode="Externa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mk.org/fileadmin/Dateien/veroeffentlichungen_beschluesse/2018/Strategie_Bildung_in_der_digitalen_Welt_idF._vom_07.12.2017.pdf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mk.org/fileadmin/Dateien/veroeffentlichungen_beschluesse/2018/Strategie_Bildung_in_der_digitalen_Welt_idF._vom_07.12.2017.pdf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971600" y="3435846"/>
            <a:ext cx="8064896" cy="407665"/>
          </a:xfrm>
        </p:spPr>
        <p:txBody>
          <a:bodyPr/>
          <a:lstStyle/>
          <a:p>
            <a:r>
              <a:rPr lang="de-DE" sz="2200" dirty="0"/>
              <a:t>Impulse für die Unterrichtsentwicklung mit fachintegrativen </a:t>
            </a:r>
            <a:r>
              <a:rPr lang="de-DE" sz="2200" dirty="0" smtClean="0"/>
              <a:t>Unterrichtsbausteinen </a:t>
            </a:r>
            <a:r>
              <a:rPr lang="de-DE" sz="2200" dirty="0"/>
              <a:t>zur Medienbildung</a:t>
            </a:r>
          </a:p>
        </p:txBody>
      </p:sp>
      <p:sp>
        <p:nvSpPr>
          <p:cNvPr id="3" name="Textfeld 2"/>
          <p:cNvSpPr txBox="1">
            <a:spLocks noChangeAspect="1"/>
          </p:cNvSpPr>
          <p:nvPr/>
        </p:nvSpPr>
        <p:spPr>
          <a:xfrm>
            <a:off x="107504" y="4443958"/>
            <a:ext cx="6048672" cy="61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" t="1493" r="8184" b="1565"/>
          <a:stretch/>
        </p:blipFill>
        <p:spPr bwMode="auto">
          <a:xfrm>
            <a:off x="251520" y="207231"/>
            <a:ext cx="3600000" cy="3588655"/>
          </a:xfrm>
          <a:prstGeom prst="ellipse">
            <a:avLst/>
          </a:prstGeom>
          <a:ln w="19050">
            <a:solidFill>
              <a:srgbClr val="F5B839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/>
          <p:cNvSpPr txBox="1">
            <a:spLocks/>
          </p:cNvSpPr>
          <p:nvPr/>
        </p:nvSpPr>
        <p:spPr>
          <a:xfrm>
            <a:off x="220785" y="339502"/>
            <a:ext cx="8599355" cy="5655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FF001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600" dirty="0">
                <a:solidFill>
                  <a:srgbClr val="E32026"/>
                </a:solidFill>
                <a:latin typeface="Arial"/>
              </a:rPr>
              <a:t>Drei 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E32026"/>
                </a:solidFill>
                <a:effectLst/>
                <a:uLnTx/>
                <a:uFillTx/>
                <a:latin typeface="Arial"/>
              </a:rPr>
              <a:t>Bausteine im Fokus</a:t>
            </a:r>
          </a:p>
        </p:txBody>
      </p:sp>
      <p:sp>
        <p:nvSpPr>
          <p:cNvPr id="6" name="Inhaltsplatzhalter 4"/>
          <p:cNvSpPr txBox="1">
            <a:spLocks/>
          </p:cNvSpPr>
          <p:nvPr/>
        </p:nvSpPr>
        <p:spPr>
          <a:xfrm>
            <a:off x="289466" y="1274961"/>
            <a:ext cx="7018838" cy="288096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1800"/>
              </a:spcAft>
              <a:buClr>
                <a:srgbClr val="FF0019"/>
              </a:buClr>
            </a:pPr>
            <a:r>
              <a:rPr lang="de-DE" sz="1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9./10. </a:t>
            </a:r>
            <a:r>
              <a:rPr lang="de-DE" sz="18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Jgst</a:t>
            </a:r>
            <a:r>
              <a:rPr lang="de-DE" sz="1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, Englisch:  „Bad News“ – Die Taktiken von Fake News mit einem Online-Spiel ergründen </a:t>
            </a:r>
          </a:p>
          <a:p>
            <a:pPr lvl="0">
              <a:lnSpc>
                <a:spcPct val="150000"/>
              </a:lnSpc>
              <a:spcAft>
                <a:spcPts val="1800"/>
              </a:spcAft>
              <a:buClr>
                <a:srgbClr val="FF0019"/>
              </a:buClr>
            </a:pPr>
            <a:r>
              <a:rPr lang="de-DE" sz="1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1./2. </a:t>
            </a:r>
            <a:r>
              <a:rPr lang="de-DE" sz="18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Jgst</a:t>
            </a:r>
            <a:r>
              <a:rPr lang="de-DE" sz="1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., Deutsch: </a:t>
            </a:r>
            <a:r>
              <a:rPr lang="de-DE" sz="18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Lies</a:t>
            </a:r>
            <a:r>
              <a:rPr lang="de-DE" sz="1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mich! Lieblingsbücher zum Sprechen bringen</a:t>
            </a:r>
          </a:p>
          <a:p>
            <a:pPr lvl="0">
              <a:lnSpc>
                <a:spcPct val="150000"/>
              </a:lnSpc>
              <a:spcAft>
                <a:spcPts val="1800"/>
              </a:spcAft>
              <a:buClr>
                <a:srgbClr val="FF0019"/>
              </a:buClr>
            </a:pPr>
            <a:r>
              <a:rPr lang="de-DE" sz="1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4. </a:t>
            </a:r>
            <a:r>
              <a:rPr lang="de-DE" sz="18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Jgst</a:t>
            </a:r>
            <a:r>
              <a:rPr lang="de-DE" sz="1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., Englisch: So, </a:t>
            </a:r>
            <a:r>
              <a:rPr lang="de-DE" sz="18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what’s</a:t>
            </a:r>
            <a:r>
              <a:rPr lang="de-DE" sz="1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in </a:t>
            </a:r>
            <a:r>
              <a:rPr lang="de-DE" sz="18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your</a:t>
            </a:r>
            <a:r>
              <a:rPr lang="de-DE" sz="1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room</a:t>
            </a:r>
            <a:r>
              <a:rPr lang="de-DE" sz="1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again</a:t>
            </a:r>
            <a:r>
              <a:rPr lang="de-DE" sz="1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, Catherine? Zur Arbeit mit Legetechnik-Videos im Englischunterricht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="" xmlns:a16="http://schemas.microsoft.com/office/drawing/2014/main" id="{692120BF-CCD9-4D62-8C04-9182A20C1658}"/>
              </a:ext>
            </a:extLst>
          </p:cNvPr>
          <p:cNvGrpSpPr>
            <a:grpSpLocks noChangeAspect="1"/>
          </p:cNvGrpSpPr>
          <p:nvPr/>
        </p:nvGrpSpPr>
        <p:grpSpPr>
          <a:xfrm>
            <a:off x="7611254" y="1059582"/>
            <a:ext cx="1200582" cy="1169951"/>
            <a:chOff x="0" y="0"/>
            <a:chExt cx="1767366" cy="1722322"/>
          </a:xfrm>
        </p:grpSpPr>
        <p:sp>
          <p:nvSpPr>
            <p:cNvPr id="11" name="Oval 269">
              <a:extLst>
                <a:ext uri="{FF2B5EF4-FFF2-40B4-BE49-F238E27FC236}">
                  <a16:creationId xmlns="" xmlns:a16="http://schemas.microsoft.com/office/drawing/2014/main" id="{A318FFBB-467B-4605-BC9E-E94A095F7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767366" cy="17223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pic>
          <p:nvPicPr>
            <p:cNvPr id="12" name="Grafik 11">
              <a:extLst>
                <a:ext uri="{FF2B5EF4-FFF2-40B4-BE49-F238E27FC236}">
                  <a16:creationId xmlns="" xmlns:a16="http://schemas.microsoft.com/office/drawing/2014/main" id="{A991ECE6-666E-4493-AE69-8952F2A28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25" y="85725"/>
              <a:ext cx="1595120" cy="1517015"/>
            </a:xfrm>
            <a:prstGeom prst="rect">
              <a:avLst/>
            </a:prstGeom>
          </p:spPr>
        </p:pic>
      </p:grpSp>
      <p:grpSp>
        <p:nvGrpSpPr>
          <p:cNvPr id="13" name="Gruppieren 12">
            <a:extLst>
              <a:ext uri="{FF2B5EF4-FFF2-40B4-BE49-F238E27FC236}">
                <a16:creationId xmlns="" xmlns:a16="http://schemas.microsoft.com/office/drawing/2014/main" id="{4E4323A3-25B0-4364-A554-4390E1651D43}"/>
              </a:ext>
            </a:extLst>
          </p:cNvPr>
          <p:cNvGrpSpPr>
            <a:grpSpLocks noChangeAspect="1"/>
          </p:cNvGrpSpPr>
          <p:nvPr/>
        </p:nvGrpSpPr>
        <p:grpSpPr>
          <a:xfrm>
            <a:off x="7610983" y="3363838"/>
            <a:ext cx="1200582" cy="1169951"/>
            <a:chOff x="0" y="0"/>
            <a:chExt cx="1767366" cy="1722322"/>
          </a:xfrm>
        </p:grpSpPr>
        <p:sp>
          <p:nvSpPr>
            <p:cNvPr id="14" name="Oval 269">
              <a:extLst>
                <a:ext uri="{FF2B5EF4-FFF2-40B4-BE49-F238E27FC236}">
                  <a16:creationId xmlns="" xmlns:a16="http://schemas.microsoft.com/office/drawing/2014/main" id="{1B4E0E0F-FBE7-4D19-A5E8-28091D1D5B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767366" cy="17223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pic>
          <p:nvPicPr>
            <p:cNvPr id="15" name="Grafik 14">
              <a:extLst>
                <a:ext uri="{FF2B5EF4-FFF2-40B4-BE49-F238E27FC236}">
                  <a16:creationId xmlns="" xmlns:a16="http://schemas.microsoft.com/office/drawing/2014/main" id="{4FC08C28-368D-4747-933B-5B26313FB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25" y="85725"/>
              <a:ext cx="1595120" cy="1517015"/>
            </a:xfrm>
            <a:prstGeom prst="rect">
              <a:avLst/>
            </a:prstGeom>
          </p:spPr>
        </p:pic>
      </p:grpSp>
      <p:grpSp>
        <p:nvGrpSpPr>
          <p:cNvPr id="16" name="Gruppieren 15">
            <a:extLst>
              <a:ext uri="{FF2B5EF4-FFF2-40B4-BE49-F238E27FC236}">
                <a16:creationId xmlns="" xmlns:a16="http://schemas.microsoft.com/office/drawing/2014/main" id="{90E9A483-E1CA-4BAB-B15E-1F5978A5475F}"/>
              </a:ext>
            </a:extLst>
          </p:cNvPr>
          <p:cNvGrpSpPr>
            <a:grpSpLocks noChangeAspect="1"/>
          </p:cNvGrpSpPr>
          <p:nvPr/>
        </p:nvGrpSpPr>
        <p:grpSpPr>
          <a:xfrm>
            <a:off x="7743039" y="2318550"/>
            <a:ext cx="935928" cy="912049"/>
            <a:chOff x="0" y="0"/>
            <a:chExt cx="1767366" cy="1722322"/>
          </a:xfrm>
        </p:grpSpPr>
        <p:sp>
          <p:nvSpPr>
            <p:cNvPr id="17" name="Oval 269">
              <a:extLst>
                <a:ext uri="{FF2B5EF4-FFF2-40B4-BE49-F238E27FC236}">
                  <a16:creationId xmlns="" xmlns:a16="http://schemas.microsoft.com/office/drawing/2014/main" id="{419F2DEF-1E0A-4741-A27B-B0E53BBAA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767366" cy="1722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36C0A"/>
              </a:solidFill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pic>
          <p:nvPicPr>
            <p:cNvPr id="18" name="Grafik 17">
              <a:extLst>
                <a:ext uri="{FF2B5EF4-FFF2-40B4-BE49-F238E27FC236}">
                  <a16:creationId xmlns="" xmlns:a16="http://schemas.microsoft.com/office/drawing/2014/main" id="{76E95447-FC8B-4F49-9F4B-F7B49A19D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875" y="400050"/>
              <a:ext cx="1511300" cy="1003300"/>
            </a:xfrm>
            <a:prstGeom prst="rect">
              <a:avLst/>
            </a:prstGeom>
          </p:spPr>
        </p:pic>
      </p:grpSp>
      <p:sp>
        <p:nvSpPr>
          <p:cNvPr id="19" name="Fußzeilenplatzhalter 2">
            <a:extLst>
              <a:ext uri="{FF2B5EF4-FFF2-40B4-BE49-F238E27FC236}">
                <a16:creationId xmlns="" xmlns:a16="http://schemas.microsoft.com/office/drawing/2014/main" id="{16304220-0D62-48E7-B973-1DDD3B59AECD}"/>
              </a:ext>
            </a:extLst>
          </p:cNvPr>
          <p:cNvSpPr txBox="1">
            <a:spLocks/>
          </p:cNvSpPr>
          <p:nvPr/>
        </p:nvSpPr>
        <p:spPr>
          <a:xfrm>
            <a:off x="369351" y="4767263"/>
            <a:ext cx="6290881" cy="27384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LISUM 12.03.2020 | CC BY-SA | Dr. Nancy Grimm</a:t>
            </a:r>
            <a:endParaRPr lang="de-DE" sz="9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17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275606"/>
            <a:ext cx="9144000" cy="18722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 Verbindung 9"/>
          <p:cNvCxnSpPr/>
          <p:nvPr/>
        </p:nvCxnSpPr>
        <p:spPr>
          <a:xfrm>
            <a:off x="323528" y="1275606"/>
            <a:ext cx="384096" cy="1872208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107504" y="1275606"/>
            <a:ext cx="1224136" cy="1872208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971600" y="1597480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</a:rPr>
              <a:t>„Bad News“ – Die Taktiken von Fake News mit einem Online-Spiel ergründen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1763688" y="271576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</a:rPr>
              <a:t>Dr. Nancy Grimm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="" xmlns:a16="http://schemas.microsoft.com/office/drawing/2014/main" id="{FD424D91-A31C-41EE-9901-482DCD31FE03}"/>
              </a:ext>
            </a:extLst>
          </p:cNvPr>
          <p:cNvGrpSpPr>
            <a:grpSpLocks noChangeAspect="1"/>
          </p:cNvGrpSpPr>
          <p:nvPr/>
        </p:nvGrpSpPr>
        <p:grpSpPr>
          <a:xfrm>
            <a:off x="7470244" y="1439916"/>
            <a:ext cx="1584000" cy="1543587"/>
            <a:chOff x="0" y="0"/>
            <a:chExt cx="1767366" cy="1722322"/>
          </a:xfrm>
        </p:grpSpPr>
        <p:sp>
          <p:nvSpPr>
            <p:cNvPr id="16" name="Oval 269">
              <a:extLst>
                <a:ext uri="{FF2B5EF4-FFF2-40B4-BE49-F238E27FC236}">
                  <a16:creationId xmlns="" xmlns:a16="http://schemas.microsoft.com/office/drawing/2014/main" id="{7C1D6534-726A-457D-A2BF-ACEE6EC84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767366" cy="17223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pic>
          <p:nvPicPr>
            <p:cNvPr id="17" name="Grafik 16">
              <a:extLst>
                <a:ext uri="{FF2B5EF4-FFF2-40B4-BE49-F238E27FC236}">
                  <a16:creationId xmlns="" xmlns:a16="http://schemas.microsoft.com/office/drawing/2014/main" id="{94C7E6E0-CC0B-4E8F-8466-9E771C130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25" y="85725"/>
              <a:ext cx="1595120" cy="1517015"/>
            </a:xfrm>
            <a:prstGeom prst="rect">
              <a:avLst/>
            </a:prstGeom>
          </p:spPr>
        </p:pic>
      </p:grpSp>
      <p:sp>
        <p:nvSpPr>
          <p:cNvPr id="18" name="Fußzeilenplatzhalter 2">
            <a:extLst>
              <a:ext uri="{FF2B5EF4-FFF2-40B4-BE49-F238E27FC236}">
                <a16:creationId xmlns="" xmlns:a16="http://schemas.microsoft.com/office/drawing/2014/main" id="{208B0025-6040-4984-B98B-14A4CA15A114}"/>
              </a:ext>
            </a:extLst>
          </p:cNvPr>
          <p:cNvSpPr txBox="1">
            <a:spLocks/>
          </p:cNvSpPr>
          <p:nvPr/>
        </p:nvSpPr>
        <p:spPr>
          <a:xfrm>
            <a:off x="369351" y="4767263"/>
            <a:ext cx="6290881" cy="27384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LISUM 12.03.2020 | CC BY-SA | Dr. Nancy Grimm</a:t>
            </a:r>
            <a:endParaRPr lang="de-DE" sz="9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45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/>
          <p:cNvSpPr txBox="1">
            <a:spLocks/>
          </p:cNvSpPr>
          <p:nvPr/>
        </p:nvSpPr>
        <p:spPr>
          <a:xfrm>
            <a:off x="220785" y="339502"/>
            <a:ext cx="8599355" cy="93610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FF001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600" dirty="0">
                <a:solidFill>
                  <a:srgbClr val="E32026"/>
                </a:solidFill>
              </a:rPr>
              <a:t>Ausgangspunkt: Ein Fake auf Twitter</a:t>
            </a:r>
          </a:p>
        </p:txBody>
      </p:sp>
      <p:sp>
        <p:nvSpPr>
          <p:cNvPr id="20" name="Fußzeilenplatzhalter 2">
            <a:extLst>
              <a:ext uri="{FF2B5EF4-FFF2-40B4-BE49-F238E27FC236}">
                <a16:creationId xmlns="" xmlns:a16="http://schemas.microsoft.com/office/drawing/2014/main" id="{09A011F9-8F07-4B09-9EAC-0D760056D92F}"/>
              </a:ext>
            </a:extLst>
          </p:cNvPr>
          <p:cNvSpPr txBox="1">
            <a:spLocks/>
          </p:cNvSpPr>
          <p:nvPr/>
        </p:nvSpPr>
        <p:spPr>
          <a:xfrm>
            <a:off x="369351" y="4767263"/>
            <a:ext cx="6290881" cy="27384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LISUM 12.03.2020 | CC BY-SA | Dr. Nancy 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Grimm</a:t>
            </a:r>
            <a:endParaRPr lang="de-DE" sz="9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67544" y="1923678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Aufdeckung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 der </a:t>
            </a:r>
            <a:r>
              <a:rPr lang="en-US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Desinformation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 auf FactCheck.org (</a:t>
            </a:r>
            <a:r>
              <a:rPr lang="en-US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enthält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 das Original-</a:t>
            </a:r>
            <a:r>
              <a:rPr lang="en-US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Foto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samt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Nachricht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, die </a:t>
            </a:r>
            <a:r>
              <a:rPr lang="en-US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über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 Twitter </a:t>
            </a:r>
            <a:r>
              <a:rPr lang="en-US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multipliziert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wurde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, und das </a:t>
            </a:r>
            <a:r>
              <a:rPr lang="en-US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Foto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 im </a:t>
            </a:r>
            <a:r>
              <a:rPr lang="en-US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Originalzusammenhang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): 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hlinkClick r:id="rId2"/>
              </a:rPr>
              <a:t>www.factcheck.org/2019/09/viral-photo-falsely-targets-climate-strike-protesters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. </a:t>
            </a:r>
            <a:endParaRPr lang="de-DE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33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/>
          <p:cNvSpPr txBox="1">
            <a:spLocks/>
          </p:cNvSpPr>
          <p:nvPr/>
        </p:nvSpPr>
        <p:spPr>
          <a:xfrm>
            <a:off x="220785" y="339502"/>
            <a:ext cx="8599355" cy="93610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FF001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600" dirty="0">
                <a:solidFill>
                  <a:srgbClr val="E32026"/>
                </a:solidFill>
              </a:rPr>
              <a:t>Danach: Taktiken von Fake News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="" xmlns:a16="http://schemas.microsoft.com/office/drawing/2014/main" id="{2025CE10-64E6-4FD3-896D-FFD6856BACBE}"/>
              </a:ext>
            </a:extLst>
          </p:cNvPr>
          <p:cNvSpPr txBox="1"/>
          <p:nvPr/>
        </p:nvSpPr>
        <p:spPr>
          <a:xfrm>
            <a:off x="4788024" y="1275606"/>
            <a:ext cx="3672408" cy="281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0019"/>
              </a:buClr>
              <a:buFont typeface="Arial" pitchFamily="34" charset="0"/>
              <a:buChar char="•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Identitätsbetrug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0019"/>
              </a:buClr>
              <a:buFont typeface="Arial" pitchFamily="34" charset="0"/>
              <a:buChar char="•"/>
            </a:pPr>
            <a:r>
              <a:rPr lang="de-DE" dirty="0">
                <a:solidFill>
                  <a:srgbClr val="FF001C"/>
                </a:solidFill>
              </a:rPr>
              <a:t>Emotion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0019"/>
              </a:buClr>
              <a:buFont typeface="Arial" pitchFamily="34" charset="0"/>
              <a:buChar char="•"/>
            </a:pPr>
            <a:r>
              <a:rPr lang="de-DE" dirty="0">
                <a:solidFill>
                  <a:srgbClr val="FF001C"/>
                </a:solidFill>
              </a:rPr>
              <a:t>Polarisierung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0019"/>
              </a:buClr>
              <a:buFont typeface="Arial" pitchFamily="34" charset="0"/>
              <a:buChar char="•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Verschwörung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0019"/>
              </a:buClr>
              <a:buFont typeface="Arial" pitchFamily="34" charset="0"/>
              <a:buChar char="•"/>
            </a:pPr>
            <a:r>
              <a:rPr lang="de-DE" dirty="0">
                <a:solidFill>
                  <a:srgbClr val="FF001C"/>
                </a:solidFill>
              </a:rPr>
              <a:t>Verruf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0019"/>
              </a:buClr>
              <a:buFont typeface="Arial" pitchFamily="34" charset="0"/>
              <a:buChar char="•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Trollen</a:t>
            </a:r>
          </a:p>
        </p:txBody>
      </p:sp>
      <p:sp>
        <p:nvSpPr>
          <p:cNvPr id="8" name="Fußzeilenplatzhalter 2">
            <a:extLst>
              <a:ext uri="{FF2B5EF4-FFF2-40B4-BE49-F238E27FC236}">
                <a16:creationId xmlns="" xmlns:a16="http://schemas.microsoft.com/office/drawing/2014/main" id="{C5105713-B00C-48C3-A47F-4C6673C2DDA6}"/>
              </a:ext>
            </a:extLst>
          </p:cNvPr>
          <p:cNvSpPr txBox="1">
            <a:spLocks/>
          </p:cNvSpPr>
          <p:nvPr/>
        </p:nvSpPr>
        <p:spPr>
          <a:xfrm>
            <a:off x="369351" y="4767263"/>
            <a:ext cx="6290881" cy="27384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LISUM 12.03.2020 | CC BY-SA | Dr. Nancy 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Grimm</a:t>
            </a:r>
            <a:endParaRPr lang="de-DE" sz="9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899703" y="1275606"/>
            <a:ext cx="2880000" cy="2893374"/>
            <a:chOff x="899703" y="1275606"/>
            <a:chExt cx="2880000" cy="2893374"/>
          </a:xfrm>
        </p:grpSpPr>
        <p:sp>
          <p:nvSpPr>
            <p:cNvPr id="3" name="Textfeld 2"/>
            <p:cNvSpPr txBox="1">
              <a:spLocks/>
            </p:cNvSpPr>
            <p:nvPr/>
          </p:nvSpPr>
          <p:spPr>
            <a:xfrm>
              <a:off x="899703" y="1288980"/>
              <a:ext cx="2880000" cy="2880000"/>
            </a:xfrm>
            <a:prstGeom prst="rect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de-DE" dirty="0"/>
            </a:p>
          </p:txBody>
        </p:sp>
        <p:cxnSp>
          <p:nvCxnSpPr>
            <p:cNvPr id="7" name="Gerade Verbindung 6"/>
            <p:cNvCxnSpPr/>
            <p:nvPr/>
          </p:nvCxnSpPr>
          <p:spPr>
            <a:xfrm>
              <a:off x="899703" y="1275606"/>
              <a:ext cx="2880000" cy="2893374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 flipV="1">
              <a:off x="899703" y="1275606"/>
              <a:ext cx="2880000" cy="2893374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320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="" xmlns:a16="http://schemas.microsoft.com/office/drawing/2014/main" id="{2C37C8FD-40CD-46F8-B384-19686992AFA5}"/>
              </a:ext>
            </a:extLst>
          </p:cNvPr>
          <p:cNvSpPr txBox="1">
            <a:spLocks noChangeAspect="1"/>
          </p:cNvSpPr>
          <p:nvPr/>
        </p:nvSpPr>
        <p:spPr>
          <a:xfrm>
            <a:off x="0" y="1275990"/>
            <a:ext cx="9180000" cy="34560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endParaRPr lang="de-DE" b="1" dirty="0" smtClean="0">
              <a:solidFill>
                <a:srgbClr val="FF001C"/>
              </a:solidFill>
            </a:endParaRPr>
          </a:p>
          <a:p>
            <a:pPr algn="ctr"/>
            <a:r>
              <a:rPr lang="de-DE" sz="4000" b="1" dirty="0" smtClean="0">
                <a:solidFill>
                  <a:srgbClr val="FF001C"/>
                </a:solidFill>
                <a:latin typeface="Arial Black" panose="020B0A04020102020204" pitchFamily="34" charset="0"/>
              </a:rPr>
              <a:t>BAD </a:t>
            </a:r>
            <a:br>
              <a:rPr lang="de-DE" sz="4000" b="1" dirty="0" smtClean="0">
                <a:solidFill>
                  <a:srgbClr val="FF001C"/>
                </a:solidFill>
                <a:latin typeface="Arial Black" panose="020B0A04020102020204" pitchFamily="34" charset="0"/>
              </a:rPr>
            </a:br>
            <a:r>
              <a:rPr lang="de-DE" sz="4000" b="1" dirty="0" smtClean="0">
                <a:solidFill>
                  <a:srgbClr val="FF001C"/>
                </a:solidFill>
                <a:latin typeface="Arial Black" panose="020B0A04020102020204" pitchFamily="34" charset="0"/>
              </a:rPr>
              <a:t>NEWS</a:t>
            </a:r>
            <a:endParaRPr lang="de-DE" sz="4000" b="1" dirty="0">
              <a:solidFill>
                <a:srgbClr val="FF001C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itel 5"/>
          <p:cNvSpPr txBox="1">
            <a:spLocks/>
          </p:cNvSpPr>
          <p:nvPr/>
        </p:nvSpPr>
        <p:spPr>
          <a:xfrm>
            <a:off x="220785" y="339502"/>
            <a:ext cx="8599355" cy="93610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FF001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600" dirty="0">
                <a:solidFill>
                  <a:srgbClr val="E32026"/>
                </a:solidFill>
              </a:rPr>
              <a:t>Das Spiel – 1. </a:t>
            </a:r>
            <a:r>
              <a:rPr lang="de-DE" sz="2600" dirty="0" smtClean="0">
                <a:solidFill>
                  <a:srgbClr val="E32026"/>
                </a:solidFill>
              </a:rPr>
              <a:t>Spielrunde</a:t>
            </a:r>
            <a:endParaRPr lang="de-DE" sz="2600" dirty="0">
              <a:solidFill>
                <a:srgbClr val="E32026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447357" y="3147814"/>
            <a:ext cx="62492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Deutsche Version: </a:t>
            </a:r>
            <a:r>
              <a:rPr lang="de-DE" dirty="0" smtClean="0">
                <a:hlinkClick r:id="rId2"/>
              </a:rPr>
              <a:t>https</a:t>
            </a:r>
            <a:r>
              <a:rPr lang="de-DE" dirty="0">
                <a:hlinkClick r:id="rId2"/>
              </a:rPr>
              <a:t>://</a:t>
            </a:r>
            <a:r>
              <a:rPr lang="de-DE" dirty="0" smtClean="0">
                <a:hlinkClick r:id="rId2"/>
              </a:rPr>
              <a:t>www.getbadnews.de</a:t>
            </a:r>
            <a:endParaRPr lang="de-DE" dirty="0" smtClean="0"/>
          </a:p>
          <a:p>
            <a:pPr algn="ctr"/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Englische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Version: </a:t>
            </a:r>
            <a:r>
              <a:rPr lang="de-DE" dirty="0">
                <a:hlinkClick r:id="rId3"/>
              </a:rPr>
              <a:t>https://</a:t>
            </a:r>
            <a:r>
              <a:rPr lang="de-DE" dirty="0" smtClean="0">
                <a:hlinkClick r:id="rId3"/>
              </a:rPr>
              <a:t>www.getbadnews.com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3" name="Fußzeilenplatzhalter 2">
            <a:extLst>
              <a:ext uri="{FF2B5EF4-FFF2-40B4-BE49-F238E27FC236}">
                <a16:creationId xmlns="" xmlns:a16="http://schemas.microsoft.com/office/drawing/2014/main" id="{C5105713-B00C-48C3-A47F-4C6673C2DDA6}"/>
              </a:ext>
            </a:extLst>
          </p:cNvPr>
          <p:cNvSpPr txBox="1">
            <a:spLocks/>
          </p:cNvSpPr>
          <p:nvPr/>
        </p:nvSpPr>
        <p:spPr>
          <a:xfrm>
            <a:off x="369351" y="4803998"/>
            <a:ext cx="6290881" cy="27384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LISUM 12.03.2020 | CC BY-SA | Dr. Nancy 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Grimm</a:t>
            </a:r>
            <a:endParaRPr lang="de-DE" sz="9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79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="" xmlns:a16="http://schemas.microsoft.com/office/drawing/2014/main" id="{2C37C8FD-40CD-46F8-B384-19686992AFA5}"/>
              </a:ext>
            </a:extLst>
          </p:cNvPr>
          <p:cNvSpPr txBox="1">
            <a:spLocks noChangeAspect="1"/>
          </p:cNvSpPr>
          <p:nvPr/>
        </p:nvSpPr>
        <p:spPr>
          <a:xfrm>
            <a:off x="0" y="1275990"/>
            <a:ext cx="9180000" cy="34560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endParaRPr lang="de-DE" b="1" dirty="0">
              <a:solidFill>
                <a:srgbClr val="FF001C"/>
              </a:solidFill>
            </a:endParaRPr>
          </a:p>
          <a:p>
            <a:pPr algn="ctr"/>
            <a:r>
              <a:rPr lang="de-DE" sz="4000" b="1" dirty="0">
                <a:solidFill>
                  <a:srgbClr val="FF001C"/>
                </a:solidFill>
                <a:latin typeface="Arial Black" panose="020B0A04020102020204" pitchFamily="34" charset="0"/>
              </a:rPr>
              <a:t>BAD </a:t>
            </a:r>
            <a:br>
              <a:rPr lang="de-DE" sz="4000" b="1" dirty="0">
                <a:solidFill>
                  <a:srgbClr val="FF001C"/>
                </a:solidFill>
                <a:latin typeface="Arial Black" panose="020B0A04020102020204" pitchFamily="34" charset="0"/>
              </a:rPr>
            </a:br>
            <a:r>
              <a:rPr lang="de-DE" sz="4000" b="1" dirty="0">
                <a:solidFill>
                  <a:srgbClr val="FF001C"/>
                </a:solidFill>
                <a:latin typeface="Arial Black" panose="020B0A04020102020204" pitchFamily="34" charset="0"/>
              </a:rPr>
              <a:t>NEWS</a:t>
            </a:r>
          </a:p>
        </p:txBody>
      </p:sp>
      <p:sp>
        <p:nvSpPr>
          <p:cNvPr id="4" name="Titel 5"/>
          <p:cNvSpPr txBox="1">
            <a:spLocks/>
          </p:cNvSpPr>
          <p:nvPr/>
        </p:nvSpPr>
        <p:spPr>
          <a:xfrm>
            <a:off x="220785" y="339502"/>
            <a:ext cx="8599355" cy="93610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FF001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600" dirty="0">
                <a:solidFill>
                  <a:srgbClr val="E32026"/>
                </a:solidFill>
              </a:rPr>
              <a:t>Reflexion nach 1. Spielrunde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="" xmlns:a16="http://schemas.microsoft.com/office/drawing/2014/main" id="{386EE853-1AF6-4417-BAED-30DED35C7C14}"/>
              </a:ext>
            </a:extLst>
          </p:cNvPr>
          <p:cNvSpPr txBox="1"/>
          <p:nvPr/>
        </p:nvSpPr>
        <p:spPr>
          <a:xfrm>
            <a:off x="539552" y="2283718"/>
            <a:ext cx="2160000" cy="370800"/>
          </a:xfrm>
          <a:prstGeom prst="rect">
            <a:avLst/>
          </a:prstGeom>
          <a:solidFill>
            <a:srgbClr val="E36C0A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Strategien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148ECE87-6F66-46DE-85AF-E113984A6211}"/>
              </a:ext>
            </a:extLst>
          </p:cNvPr>
          <p:cNvSpPr txBox="1"/>
          <p:nvPr/>
        </p:nvSpPr>
        <p:spPr>
          <a:xfrm>
            <a:off x="5580112" y="1986394"/>
            <a:ext cx="2736304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 Rolle/Perspektivwechsel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="" xmlns:a16="http://schemas.microsoft.com/office/drawing/2014/main" id="{3CCA2A54-C9B3-4B3B-9EE6-5B9EF58DC0AA}"/>
              </a:ext>
            </a:extLst>
          </p:cNvPr>
          <p:cNvSpPr txBox="1"/>
          <p:nvPr/>
        </p:nvSpPr>
        <p:spPr>
          <a:xfrm>
            <a:off x="2713636" y="3579862"/>
            <a:ext cx="3060000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 Wirkung des Spiels</a:t>
            </a:r>
          </a:p>
        </p:txBody>
      </p:sp>
      <p:sp>
        <p:nvSpPr>
          <p:cNvPr id="13" name="Fußzeilenplatzhalter 2">
            <a:extLst>
              <a:ext uri="{FF2B5EF4-FFF2-40B4-BE49-F238E27FC236}">
                <a16:creationId xmlns="" xmlns:a16="http://schemas.microsoft.com/office/drawing/2014/main" id="{C5105713-B00C-48C3-A47F-4C6673C2DDA6}"/>
              </a:ext>
            </a:extLst>
          </p:cNvPr>
          <p:cNvSpPr txBox="1">
            <a:spLocks/>
          </p:cNvSpPr>
          <p:nvPr/>
        </p:nvSpPr>
        <p:spPr>
          <a:xfrm>
            <a:off x="369351" y="4803998"/>
            <a:ext cx="6290881" cy="27384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LISUM 12.03.2020 | CC BY-SA | Dr. Nancy 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Grimm</a:t>
            </a:r>
            <a:endParaRPr lang="de-DE" sz="9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0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="" xmlns:a16="http://schemas.microsoft.com/office/drawing/2014/main" id="{3210E285-37F4-4723-8776-F961B7E0CA83}"/>
              </a:ext>
            </a:extLst>
          </p:cNvPr>
          <p:cNvSpPr txBox="1">
            <a:spLocks noChangeAspect="1"/>
          </p:cNvSpPr>
          <p:nvPr/>
        </p:nvSpPr>
        <p:spPr>
          <a:xfrm>
            <a:off x="0" y="1275990"/>
            <a:ext cx="9180000" cy="34560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endParaRPr lang="de-DE" b="1" dirty="0">
              <a:solidFill>
                <a:srgbClr val="FF001C"/>
              </a:solidFill>
            </a:endParaRPr>
          </a:p>
          <a:p>
            <a:pPr algn="ctr"/>
            <a:r>
              <a:rPr lang="de-DE" sz="4000" b="1" dirty="0">
                <a:solidFill>
                  <a:srgbClr val="FF001C"/>
                </a:solidFill>
                <a:latin typeface="Arial Black" panose="020B0A04020102020204" pitchFamily="34" charset="0"/>
              </a:rPr>
              <a:t>BAD </a:t>
            </a:r>
            <a:br>
              <a:rPr lang="de-DE" sz="4000" b="1" dirty="0">
                <a:solidFill>
                  <a:srgbClr val="FF001C"/>
                </a:solidFill>
                <a:latin typeface="Arial Black" panose="020B0A04020102020204" pitchFamily="34" charset="0"/>
              </a:rPr>
            </a:br>
            <a:r>
              <a:rPr lang="de-DE" sz="4000" b="1" dirty="0">
                <a:solidFill>
                  <a:srgbClr val="FF001C"/>
                </a:solidFill>
                <a:latin typeface="Arial Black" panose="020B0A04020102020204" pitchFamily="34" charset="0"/>
              </a:rPr>
              <a:t>NEWS</a:t>
            </a:r>
          </a:p>
        </p:txBody>
      </p:sp>
      <p:sp>
        <p:nvSpPr>
          <p:cNvPr id="4" name="Titel 5"/>
          <p:cNvSpPr txBox="1">
            <a:spLocks/>
          </p:cNvSpPr>
          <p:nvPr/>
        </p:nvSpPr>
        <p:spPr>
          <a:xfrm>
            <a:off x="220785" y="339502"/>
            <a:ext cx="8599355" cy="93610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FF001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600" dirty="0">
                <a:solidFill>
                  <a:srgbClr val="E32026"/>
                </a:solidFill>
              </a:rPr>
              <a:t>2. Spielrunde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="" xmlns:a16="http://schemas.microsoft.com/office/drawing/2014/main" id="{AFF39402-32C3-40A6-A7EC-7013A0FCFA25}"/>
              </a:ext>
            </a:extLst>
          </p:cNvPr>
          <p:cNvSpPr txBox="1"/>
          <p:nvPr/>
        </p:nvSpPr>
        <p:spPr>
          <a:xfrm>
            <a:off x="389195" y="2250043"/>
            <a:ext cx="2160000" cy="369332"/>
          </a:xfrm>
          <a:prstGeom prst="rect">
            <a:avLst/>
          </a:prstGeom>
          <a:solidFill>
            <a:srgbClr val="E36C0A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In Gruppen…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="" xmlns:a16="http://schemas.microsoft.com/office/drawing/2014/main" id="{DE2E3240-917D-483F-9614-0BBF7184503B}"/>
              </a:ext>
            </a:extLst>
          </p:cNvPr>
          <p:cNvSpPr txBox="1"/>
          <p:nvPr/>
        </p:nvSpPr>
        <p:spPr>
          <a:xfrm>
            <a:off x="5868144" y="1779662"/>
            <a:ext cx="2951996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 …sprachliche Beispiele für die 6 Taktiken finden…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E7EB0449-8418-4F11-A5D9-D8926D3A72A5}"/>
              </a:ext>
            </a:extLst>
          </p:cNvPr>
          <p:cNvSpPr txBox="1"/>
          <p:nvPr/>
        </p:nvSpPr>
        <p:spPr>
          <a:xfrm>
            <a:off x="2051720" y="3509595"/>
            <a:ext cx="5170732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 … und auf einer digitalen Pinnwand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 teilen und kommentieren.</a:t>
            </a:r>
          </a:p>
        </p:txBody>
      </p:sp>
      <p:sp>
        <p:nvSpPr>
          <p:cNvPr id="12" name="Fußzeilenplatzhalter 2">
            <a:extLst>
              <a:ext uri="{FF2B5EF4-FFF2-40B4-BE49-F238E27FC236}">
                <a16:creationId xmlns="" xmlns:a16="http://schemas.microsoft.com/office/drawing/2014/main" id="{C5105713-B00C-48C3-A47F-4C6673C2DDA6}"/>
              </a:ext>
            </a:extLst>
          </p:cNvPr>
          <p:cNvSpPr txBox="1">
            <a:spLocks/>
          </p:cNvSpPr>
          <p:nvPr/>
        </p:nvSpPr>
        <p:spPr>
          <a:xfrm>
            <a:off x="369351" y="4803998"/>
            <a:ext cx="6290881" cy="27384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LISUM 12.03.2020 | CC BY-SA | Dr. Nancy 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Grimm</a:t>
            </a:r>
            <a:endParaRPr lang="de-DE" sz="9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73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/>
          <p:cNvSpPr txBox="1">
            <a:spLocks/>
          </p:cNvSpPr>
          <p:nvPr/>
        </p:nvSpPr>
        <p:spPr>
          <a:xfrm>
            <a:off x="220785" y="339502"/>
            <a:ext cx="8599355" cy="93610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FF001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600" dirty="0">
                <a:solidFill>
                  <a:srgbClr val="E32026"/>
                </a:solidFill>
              </a:rPr>
              <a:t>Weiterführend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="" xmlns:a16="http://schemas.microsoft.com/office/drawing/2014/main" id="{2025CE10-64E6-4FD3-896D-FFD6856BACBE}"/>
              </a:ext>
            </a:extLst>
          </p:cNvPr>
          <p:cNvSpPr txBox="1"/>
          <p:nvPr/>
        </p:nvSpPr>
        <p:spPr>
          <a:xfrm>
            <a:off x="369350" y="1315988"/>
            <a:ext cx="5066746" cy="311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0019"/>
              </a:buClr>
              <a:buFont typeface="Arial" pitchFamily="34" charset="0"/>
              <a:buChar char="•"/>
            </a:pPr>
            <a:r>
              <a:rPr lang="de-DE" dirty="0">
                <a:solidFill>
                  <a:prstClr val="black">
                    <a:lumMod val="65000"/>
                    <a:lumOff val="35000"/>
                  </a:prstClr>
                </a:solidFill>
              </a:rPr>
              <a:t>Infografik: Wie Fake News erkennen</a:t>
            </a:r>
            <a:r>
              <a:rPr lang="de-DE" dirty="0">
                <a:solidFill>
                  <a:prstClr val="black">
                    <a:lumMod val="65000"/>
                    <a:lumOff val="35000"/>
                  </a:prstClr>
                </a:solidFill>
              </a:rPr>
              <a:t>?: </a:t>
            </a:r>
            <a:r>
              <a:rPr lang="de-DE" dirty="0">
                <a:solidFill>
                  <a:prstClr val="black">
                    <a:lumMod val="65000"/>
                    <a:lumOff val="35000"/>
                  </a:prstClr>
                </a:solidFill>
                <a:hlinkClick r:id="rId2"/>
              </a:rPr>
              <a:t>https://</a:t>
            </a:r>
            <a:r>
              <a:rPr lang="de-DE" dirty="0" smtClean="0">
                <a:solidFill>
                  <a:prstClr val="black">
                    <a:lumMod val="65000"/>
                    <a:lumOff val="35000"/>
                  </a:prstClr>
                </a:solidFill>
                <a:hlinkClick r:id="rId2"/>
              </a:rPr>
              <a:t>www.ifla.org/publications/node/11174</a:t>
            </a:r>
            <a:r>
              <a:rPr lang="de-DE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endParaRPr lang="de-DE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0019"/>
              </a:buClr>
              <a:buFont typeface="Arial" pitchFamily="34" charset="0"/>
              <a:buChar char="•"/>
            </a:pPr>
            <a:r>
              <a:rPr lang="de-DE" dirty="0">
                <a:solidFill>
                  <a:prstClr val="black">
                    <a:lumMod val="65000"/>
                    <a:lumOff val="35000"/>
                  </a:prstClr>
                </a:solidFill>
              </a:rPr>
              <a:t>Weitere Detektivarbeit an einem Beispiel: </a:t>
            </a:r>
            <a:r>
              <a:rPr lang="de-DE" dirty="0">
                <a:solidFill>
                  <a:prstClr val="black">
                    <a:lumMod val="65000"/>
                    <a:lumOff val="35000"/>
                  </a:prstClr>
                </a:solidFill>
                <a:hlinkClick r:id="rId3"/>
              </a:rPr>
              <a:t>www.truthorfiction.com</a:t>
            </a:r>
            <a:r>
              <a:rPr lang="de-DE" dirty="0">
                <a:solidFill>
                  <a:prstClr val="black">
                    <a:lumMod val="65000"/>
                    <a:lumOff val="35000"/>
                  </a:prstClr>
                </a:solidFill>
              </a:rPr>
              <a:t>, </a:t>
            </a:r>
            <a:r>
              <a:rPr lang="de-DE" dirty="0">
                <a:solidFill>
                  <a:prstClr val="black">
                    <a:lumMod val="65000"/>
                    <a:lumOff val="35000"/>
                  </a:prstClr>
                </a:solidFill>
                <a:hlinkClick r:id="rId4"/>
              </a:rPr>
              <a:t>https://www.mimikama.at</a:t>
            </a:r>
            <a:r>
              <a:rPr lang="de-DE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0019"/>
              </a:buClr>
              <a:buFont typeface="Arial" pitchFamily="34" charset="0"/>
              <a:buChar char="•"/>
            </a:pPr>
            <a:r>
              <a:rPr lang="de-DE" dirty="0">
                <a:solidFill>
                  <a:prstClr val="black">
                    <a:lumMod val="65000"/>
                    <a:lumOff val="35000"/>
                  </a:prstClr>
                </a:solidFill>
              </a:rPr>
              <a:t>Bildrückwärtssuche: </a:t>
            </a:r>
            <a:r>
              <a:rPr lang="en-US" dirty="0">
                <a:hlinkClick r:id="rId5"/>
              </a:rPr>
              <a:t>https://images.google.de</a:t>
            </a:r>
            <a:r>
              <a:rPr lang="en-US" dirty="0"/>
              <a:t>, </a:t>
            </a:r>
            <a:r>
              <a:rPr lang="en-US" dirty="0">
                <a:hlinkClick r:id="rId6"/>
              </a:rPr>
              <a:t>https://tineye.com</a:t>
            </a:r>
            <a:endParaRPr lang="de-DE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5940472" y="1334560"/>
            <a:ext cx="2880000" cy="2893374"/>
            <a:chOff x="899703" y="1275606"/>
            <a:chExt cx="2880000" cy="2893374"/>
          </a:xfrm>
        </p:grpSpPr>
        <p:sp>
          <p:nvSpPr>
            <p:cNvPr id="9" name="Textfeld 8"/>
            <p:cNvSpPr txBox="1">
              <a:spLocks/>
            </p:cNvSpPr>
            <p:nvPr/>
          </p:nvSpPr>
          <p:spPr>
            <a:xfrm>
              <a:off x="899703" y="1288980"/>
              <a:ext cx="2880000" cy="2880000"/>
            </a:xfrm>
            <a:prstGeom prst="rect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de-DE" dirty="0"/>
            </a:p>
          </p:txBody>
        </p:sp>
        <p:cxnSp>
          <p:nvCxnSpPr>
            <p:cNvPr id="10" name="Gerade Verbindung 9"/>
            <p:cNvCxnSpPr/>
            <p:nvPr/>
          </p:nvCxnSpPr>
          <p:spPr>
            <a:xfrm>
              <a:off x="899703" y="1275606"/>
              <a:ext cx="2880000" cy="2893374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 flipV="1">
              <a:off x="899703" y="1275606"/>
              <a:ext cx="2880000" cy="2893374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Fußzeilenplatzhalter 2">
            <a:extLst>
              <a:ext uri="{FF2B5EF4-FFF2-40B4-BE49-F238E27FC236}">
                <a16:creationId xmlns="" xmlns:a16="http://schemas.microsoft.com/office/drawing/2014/main" id="{C5105713-B00C-48C3-A47F-4C6673C2DDA6}"/>
              </a:ext>
            </a:extLst>
          </p:cNvPr>
          <p:cNvSpPr txBox="1">
            <a:spLocks/>
          </p:cNvSpPr>
          <p:nvPr/>
        </p:nvSpPr>
        <p:spPr>
          <a:xfrm>
            <a:off x="369351" y="4803998"/>
            <a:ext cx="6290881" cy="27384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LISUM 12.03.2020 | CC BY-SA | Dr. Nancy 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Grimm</a:t>
            </a:r>
            <a:endParaRPr lang="de-DE" sz="9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92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19"/>
          <p:cNvSpPr txBox="1">
            <a:spLocks noChangeAspect="1"/>
          </p:cNvSpPr>
          <p:nvPr/>
        </p:nvSpPr>
        <p:spPr>
          <a:xfrm>
            <a:off x="0" y="1131587"/>
            <a:ext cx="9144000" cy="35640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endParaRPr lang="de-DE" sz="4000" b="1" dirty="0">
              <a:solidFill>
                <a:srgbClr val="FF001C"/>
              </a:solidFill>
            </a:endParaRPr>
          </a:p>
          <a:p>
            <a:pPr algn="ctr"/>
            <a:r>
              <a:rPr lang="de-DE" sz="4000" b="1" dirty="0">
                <a:solidFill>
                  <a:srgbClr val="FF001C"/>
                </a:solidFill>
                <a:latin typeface="Arial Black" panose="020B0A04020102020204" pitchFamily="34" charset="0"/>
              </a:rPr>
              <a:t>BAD </a:t>
            </a:r>
            <a:br>
              <a:rPr lang="de-DE" sz="4000" b="1" dirty="0">
                <a:solidFill>
                  <a:srgbClr val="FF001C"/>
                </a:solidFill>
                <a:latin typeface="Arial Black" panose="020B0A04020102020204" pitchFamily="34" charset="0"/>
              </a:rPr>
            </a:br>
            <a:r>
              <a:rPr lang="de-DE" sz="4000" b="1" dirty="0">
                <a:solidFill>
                  <a:srgbClr val="FF001C"/>
                </a:solidFill>
                <a:latin typeface="Arial Black" panose="020B0A04020102020204" pitchFamily="34" charset="0"/>
              </a:rPr>
              <a:t>NEWS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674000" y="3939902"/>
            <a:ext cx="57960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 kritisches Denken 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spielerisch + Aha-Effekt + ohne erhobenen Zeigefinger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537635" y="1378972"/>
            <a:ext cx="144000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Deutsch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7344456" y="2571750"/>
            <a:ext cx="13320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Englisch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75352" y="3441788"/>
            <a:ext cx="23040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Grundschule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6444464" y="3435846"/>
            <a:ext cx="23040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Sekundarstufe I &amp; II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868144" y="1914386"/>
            <a:ext cx="2052000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 Politische Bildung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47776" y="2305784"/>
            <a:ext cx="1908000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L-E-R bzw. Ethik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7164416" y="1194306"/>
            <a:ext cx="1152000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GeWi</a:t>
            </a:r>
            <a:r>
              <a:rPr lang="de-DE" dirty="0">
                <a:solidFill>
                  <a:schemeClr val="bg1"/>
                </a:solidFill>
              </a:rPr>
              <a:t> 5/6</a:t>
            </a:r>
          </a:p>
        </p:txBody>
      </p:sp>
      <p:sp>
        <p:nvSpPr>
          <p:cNvPr id="19" name="Titel 5">
            <a:extLst>
              <a:ext uri="{FF2B5EF4-FFF2-40B4-BE49-F238E27FC236}">
                <a16:creationId xmlns="" xmlns:a16="http://schemas.microsoft.com/office/drawing/2014/main" id="{4D3783DB-42B1-48E2-A87D-07031D31661C}"/>
              </a:ext>
            </a:extLst>
          </p:cNvPr>
          <p:cNvSpPr txBox="1">
            <a:spLocks/>
          </p:cNvSpPr>
          <p:nvPr/>
        </p:nvSpPr>
        <p:spPr>
          <a:xfrm>
            <a:off x="220785" y="339502"/>
            <a:ext cx="8599355" cy="5655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FF001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600" dirty="0" smtClean="0">
                <a:solidFill>
                  <a:srgbClr val="E32026"/>
                </a:solidFill>
              </a:rPr>
              <a:t>4K – Kritisches Denken im Fokus</a:t>
            </a:r>
            <a:endParaRPr lang="de-DE" sz="2600" dirty="0">
              <a:solidFill>
                <a:srgbClr val="E32026"/>
              </a:solidFill>
            </a:endParaRPr>
          </a:p>
        </p:txBody>
      </p:sp>
      <p:sp>
        <p:nvSpPr>
          <p:cNvPr id="21" name="Fußzeilenplatzhalter 2">
            <a:extLst>
              <a:ext uri="{FF2B5EF4-FFF2-40B4-BE49-F238E27FC236}">
                <a16:creationId xmlns="" xmlns:a16="http://schemas.microsoft.com/office/drawing/2014/main" id="{48EDEE94-E796-4917-8EF4-0E79F36F300A}"/>
              </a:ext>
            </a:extLst>
          </p:cNvPr>
          <p:cNvSpPr txBox="1">
            <a:spLocks/>
          </p:cNvSpPr>
          <p:nvPr/>
        </p:nvSpPr>
        <p:spPr>
          <a:xfrm>
            <a:off x="369351" y="4803998"/>
            <a:ext cx="6290881" cy="27384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LISUM 12.03.2020 | CC BY-SA | Dr. Nancy Grimm</a:t>
            </a:r>
            <a:endParaRPr lang="de-DE" sz="9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85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/>
          <p:cNvSpPr txBox="1">
            <a:spLocks/>
          </p:cNvSpPr>
          <p:nvPr/>
        </p:nvSpPr>
        <p:spPr>
          <a:xfrm>
            <a:off x="220785" y="339502"/>
            <a:ext cx="8599355" cy="5655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FF001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600" dirty="0" smtClean="0">
                <a:solidFill>
                  <a:srgbClr val="E32026"/>
                </a:solidFill>
              </a:rPr>
              <a:t>Hintergrund</a:t>
            </a:r>
            <a:endParaRPr lang="de-DE" sz="2600" dirty="0">
              <a:solidFill>
                <a:srgbClr val="E32026"/>
              </a:solidFill>
            </a:endParaRPr>
          </a:p>
        </p:txBody>
      </p:sp>
      <p:grpSp>
        <p:nvGrpSpPr>
          <p:cNvPr id="15" name="Gruppieren 14"/>
          <p:cNvGrpSpPr/>
          <p:nvPr/>
        </p:nvGrpSpPr>
        <p:grpSpPr>
          <a:xfrm>
            <a:off x="0" y="1131588"/>
            <a:ext cx="9144000" cy="3564000"/>
            <a:chOff x="0" y="1131588"/>
            <a:chExt cx="9144000" cy="3564000"/>
          </a:xfrm>
        </p:grpSpPr>
        <p:sp>
          <p:nvSpPr>
            <p:cNvPr id="14" name="Textfeld 13"/>
            <p:cNvSpPr txBox="1">
              <a:spLocks noChangeAspect="1"/>
            </p:cNvSpPr>
            <p:nvPr/>
          </p:nvSpPr>
          <p:spPr>
            <a:xfrm>
              <a:off x="0" y="1131588"/>
              <a:ext cx="9144000" cy="356400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4000" b="1" dirty="0">
                <a:solidFill>
                  <a:srgbClr val="FF001C"/>
                </a:solidFill>
              </a:endParaRPr>
            </a:p>
            <a:p>
              <a:pPr algn="ctr"/>
              <a:r>
                <a:rPr lang="de-DE" sz="4000" b="1" dirty="0">
                  <a:solidFill>
                    <a:srgbClr val="FF001C"/>
                  </a:solidFill>
                  <a:latin typeface="Arial Black" panose="020B0A04020102020204" pitchFamily="34" charset="0"/>
                </a:rPr>
                <a:t>BAD </a:t>
              </a:r>
              <a:br>
                <a:rPr lang="de-DE" sz="4000" b="1" dirty="0">
                  <a:solidFill>
                    <a:srgbClr val="FF001C"/>
                  </a:solidFill>
                  <a:latin typeface="Arial Black" panose="020B0A04020102020204" pitchFamily="34" charset="0"/>
                </a:rPr>
              </a:br>
              <a:r>
                <a:rPr lang="de-DE" sz="4000" b="1" dirty="0">
                  <a:solidFill>
                    <a:srgbClr val="FF001C"/>
                  </a:solidFill>
                  <a:latin typeface="Arial Black" panose="020B0A04020102020204" pitchFamily="34" charset="0"/>
                </a:rPr>
                <a:t>NEWS</a:t>
              </a:r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1187624" y="1419622"/>
              <a:ext cx="2160000" cy="370800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chemeClr val="bg1"/>
                  </a:solidFill>
                </a:rPr>
                <a:t>mehrere Versionen</a:t>
              </a: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277352" y="2305784"/>
              <a:ext cx="2700000" cy="369332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chemeClr val="bg1"/>
                  </a:solidFill>
                </a:rPr>
                <a:t>für den Bildungsbereich</a:t>
              </a: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6390032" y="1563638"/>
              <a:ext cx="1332000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err="1">
                  <a:solidFill>
                    <a:schemeClr val="bg1"/>
                  </a:solidFill>
                </a:rPr>
                <a:t>Fake</a:t>
              </a:r>
              <a:r>
                <a:rPr lang="de-DE" dirty="0">
                  <a:solidFill>
                    <a:schemeClr val="bg1"/>
                  </a:solidFill>
                </a:rPr>
                <a:t> News</a:t>
              </a: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6480456" y="2706474"/>
              <a:ext cx="2196000" cy="3693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chemeClr val="bg1"/>
                  </a:solidFill>
                </a:rPr>
                <a:t> Inokulationstheorie</a:t>
              </a: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5292080" y="3785126"/>
              <a:ext cx="3060000" cy="370800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chemeClr val="bg1"/>
                  </a:solidFill>
                </a:rPr>
                <a:t> Formen der Desinformation</a:t>
              </a: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475352" y="3441788"/>
              <a:ext cx="2304000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chemeClr val="bg1"/>
                  </a:solidFill>
                </a:rPr>
                <a:t>wissenschaftsbasiert</a:t>
              </a:r>
            </a:p>
          </p:txBody>
        </p:sp>
      </p:grpSp>
      <p:sp>
        <p:nvSpPr>
          <p:cNvPr id="12" name="Fußzeilenplatzhalter 2">
            <a:extLst>
              <a:ext uri="{FF2B5EF4-FFF2-40B4-BE49-F238E27FC236}">
                <a16:creationId xmlns="" xmlns:a16="http://schemas.microsoft.com/office/drawing/2014/main" id="{18E1F629-F39F-4EDD-81CE-45B7C7002AE5}"/>
              </a:ext>
            </a:extLst>
          </p:cNvPr>
          <p:cNvSpPr txBox="1">
            <a:spLocks/>
          </p:cNvSpPr>
          <p:nvPr/>
        </p:nvSpPr>
        <p:spPr>
          <a:xfrm>
            <a:off x="369351" y="4803998"/>
            <a:ext cx="6290881" cy="27384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LISUM 12.03.2020 | CC BY-SA | Dr. Nancy Grimm</a:t>
            </a:r>
            <a:endParaRPr lang="de-DE" sz="9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995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8719" y="915566"/>
            <a:ext cx="8446562" cy="2880965"/>
          </a:xfrm>
        </p:spPr>
        <p:txBody>
          <a:bodyPr/>
          <a:lstStyle/>
          <a:p>
            <a:pPr algn="ctr">
              <a:lnSpc>
                <a:spcPct val="150000"/>
              </a:lnSpc>
              <a:buClr>
                <a:srgbClr val="FF0019"/>
              </a:buClr>
            </a:pP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Unterrichtsbausteine im OER-Format in der Übersicht</a:t>
            </a:r>
            <a:b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https://bildungsserver.berlin-brandenburg.de/17067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000" y="2175966"/>
            <a:ext cx="2340000" cy="2340000"/>
          </a:xfrm>
          <a:prstGeom prst="rect">
            <a:avLst/>
          </a:prstGeom>
        </p:spPr>
      </p:pic>
      <p:sp>
        <p:nvSpPr>
          <p:cNvPr id="5" name="Fußzeilenplatzhalter 2"/>
          <p:cNvSpPr>
            <a:spLocks noGrp="1"/>
          </p:cNvSpPr>
          <p:nvPr>
            <p:ph type="ftr" sz="quarter" idx="16"/>
          </p:nvPr>
        </p:nvSpPr>
        <p:spPr>
          <a:xfrm>
            <a:off x="369351" y="4767263"/>
            <a:ext cx="6290881" cy="27384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LISUM 12.03.2020 | CC BY-SA | Dr. Nancy Grimm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70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0" y="1059582"/>
            <a:ext cx="9144000" cy="36720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endParaRPr lang="de-DE" sz="4000" b="1" dirty="0">
              <a:solidFill>
                <a:srgbClr val="FF001C"/>
              </a:solidFill>
            </a:endParaRPr>
          </a:p>
          <a:p>
            <a:pPr algn="ctr"/>
            <a:endParaRPr lang="de-DE" sz="4000" b="1" dirty="0">
              <a:solidFill>
                <a:srgbClr val="FF001C"/>
              </a:solidFill>
            </a:endParaRPr>
          </a:p>
          <a:p>
            <a:pPr algn="ctr"/>
            <a:r>
              <a:rPr lang="de-DE" sz="4000" b="1" dirty="0">
                <a:solidFill>
                  <a:srgbClr val="FF001C"/>
                </a:solidFill>
              </a:rPr>
              <a:t>BAD </a:t>
            </a:r>
            <a:br>
              <a:rPr lang="de-DE" sz="4000" b="1" dirty="0">
                <a:solidFill>
                  <a:srgbClr val="FF001C"/>
                </a:solidFill>
              </a:rPr>
            </a:br>
            <a:r>
              <a:rPr lang="de-DE" sz="4000" b="1" dirty="0">
                <a:solidFill>
                  <a:srgbClr val="FF001C"/>
                </a:solidFill>
              </a:rPr>
              <a:t>NEWS</a:t>
            </a:r>
          </a:p>
        </p:txBody>
      </p:sp>
      <p:sp>
        <p:nvSpPr>
          <p:cNvPr id="4" name="Titel 5"/>
          <p:cNvSpPr txBox="1">
            <a:spLocks/>
          </p:cNvSpPr>
          <p:nvPr/>
        </p:nvSpPr>
        <p:spPr>
          <a:xfrm>
            <a:off x="220785" y="339502"/>
            <a:ext cx="8599355" cy="5655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FF001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600" dirty="0">
                <a:solidFill>
                  <a:srgbClr val="E32026"/>
                </a:solidFill>
              </a:rPr>
              <a:t>Spielen Sie selbst</a:t>
            </a:r>
            <a:r>
              <a:rPr lang="de-DE" sz="2600" dirty="0" smtClean="0">
                <a:solidFill>
                  <a:srgbClr val="E32026"/>
                </a:solidFill>
              </a:rPr>
              <a:t>… </a:t>
            </a:r>
            <a:endParaRPr lang="de-DE" sz="2600" dirty="0">
              <a:solidFill>
                <a:srgbClr val="E32026"/>
              </a:solidFill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313840"/>
              </p:ext>
            </p:extLst>
          </p:nvPr>
        </p:nvGraphicFramePr>
        <p:xfrm>
          <a:off x="220785" y="1346686"/>
          <a:ext cx="8744283" cy="280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47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47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147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chemeClr val="bg1"/>
                          </a:solidFill>
                        </a:rPr>
                        <a:t>deutsche Version (ab 14 J.)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chemeClr val="bg1"/>
                          </a:solidFill>
                        </a:rPr>
                        <a:t>englische Version (ab 14 J.)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dirty="0">
                          <a:solidFill>
                            <a:schemeClr val="bg1"/>
                          </a:solidFill>
                        </a:rPr>
                        <a:t>englische Version (ab 8 J.)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endParaRPr lang="de-D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endParaRPr lang="de-D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endParaRPr lang="de-D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endParaRPr lang="de-D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endParaRPr lang="de-D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endParaRPr lang="de-D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endParaRPr lang="de-D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de-DE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https://getbadnews.de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endParaRPr lang="de-D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endParaRPr lang="de-D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endParaRPr lang="de-D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endParaRPr lang="de-D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endParaRPr lang="de-D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endParaRPr lang="de-D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endParaRPr lang="de-D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de-DE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https://getbadnews.com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endParaRPr lang="de-D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endParaRPr lang="de-D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endParaRPr lang="de-D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endParaRPr lang="de-D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endParaRPr lang="de-D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endParaRPr lang="de-D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endParaRPr lang="de-D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de-DE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https://getbadnews.com/droggame_book/junior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3" name="Grafi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92" y="1779902"/>
            <a:ext cx="2160000" cy="216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120" y="1779902"/>
            <a:ext cx="2160000" cy="2160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448" y="1779902"/>
            <a:ext cx="2160000" cy="2160000"/>
          </a:xfrm>
          <a:prstGeom prst="rect">
            <a:avLst/>
          </a:prstGeom>
        </p:spPr>
      </p:pic>
      <p:sp>
        <p:nvSpPr>
          <p:cNvPr id="11" name="Fußzeilenplatzhalter 2">
            <a:extLst>
              <a:ext uri="{FF2B5EF4-FFF2-40B4-BE49-F238E27FC236}">
                <a16:creationId xmlns="" xmlns:a16="http://schemas.microsoft.com/office/drawing/2014/main" id="{C8A18D91-CECD-4390-BCB5-2E184AF698A2}"/>
              </a:ext>
            </a:extLst>
          </p:cNvPr>
          <p:cNvSpPr txBox="1">
            <a:spLocks/>
          </p:cNvSpPr>
          <p:nvPr/>
        </p:nvSpPr>
        <p:spPr>
          <a:xfrm>
            <a:off x="369351" y="4803998"/>
            <a:ext cx="6290881" cy="27384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LISUM 12.03.2020 | CC BY-SA | Dr. Nancy Grimm</a:t>
            </a:r>
            <a:endParaRPr lang="de-DE" sz="9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81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67544" y="1491630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rgbClr val="E32026"/>
                </a:solidFill>
                <a:latin typeface="+mj-lt"/>
                <a:ea typeface="+mj-ea"/>
                <a:cs typeface="+mj-cs"/>
              </a:rPr>
              <a:t>Welche Kompetenzen und (Grund)</a:t>
            </a:r>
            <a:r>
              <a:rPr lang="de-DE" sz="2800" b="1" dirty="0" err="1">
                <a:solidFill>
                  <a:srgbClr val="E32026"/>
                </a:solidFill>
                <a:latin typeface="+mj-lt"/>
                <a:ea typeface="+mj-ea"/>
                <a:cs typeface="+mj-cs"/>
              </a:rPr>
              <a:t>fähigkeiten</a:t>
            </a:r>
            <a:r>
              <a:rPr lang="de-DE" sz="2800" b="1" dirty="0">
                <a:solidFill>
                  <a:srgbClr val="E32026"/>
                </a:solidFill>
                <a:latin typeface="+mj-lt"/>
                <a:ea typeface="+mj-ea"/>
                <a:cs typeface="+mj-cs"/>
              </a:rPr>
              <a:t> für das digitale Zeitalter werden durch dieses Unterrichtsszenario gefördert?</a:t>
            </a:r>
          </a:p>
        </p:txBody>
      </p:sp>
      <p:sp>
        <p:nvSpPr>
          <p:cNvPr id="4" name="Fußzeilenplatzhalter 2">
            <a:extLst>
              <a:ext uri="{FF2B5EF4-FFF2-40B4-BE49-F238E27FC236}">
                <a16:creationId xmlns="" xmlns:a16="http://schemas.microsoft.com/office/drawing/2014/main" id="{C8A18D91-CECD-4390-BCB5-2E184AF698A2}"/>
              </a:ext>
            </a:extLst>
          </p:cNvPr>
          <p:cNvSpPr txBox="1">
            <a:spLocks/>
          </p:cNvSpPr>
          <p:nvPr/>
        </p:nvSpPr>
        <p:spPr>
          <a:xfrm>
            <a:off x="369351" y="4803998"/>
            <a:ext cx="6290881" cy="27384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LISUM 12.03.2020 | CC BY-SA | Dr. Nancy Grimm</a:t>
            </a:r>
            <a:endParaRPr lang="de-DE" sz="9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99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384945"/>
              </p:ext>
            </p:extLst>
          </p:nvPr>
        </p:nvGraphicFramePr>
        <p:xfrm>
          <a:off x="369351" y="1419622"/>
          <a:ext cx="8379113" cy="2916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791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72064">
                <a:tc>
                  <a:txBody>
                    <a:bodyPr/>
                    <a:lstStyle/>
                    <a:p>
                      <a:pPr marR="71755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</a:rPr>
                        <a:t>Standards im Basiscurriculum Medienbildung</a:t>
                      </a:r>
                      <a:endParaRPr lang="de-DE" sz="11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 (Textkörper CS)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92232">
                <a:tc>
                  <a:txBody>
                    <a:bodyPr/>
                    <a:lstStyle/>
                    <a:p>
                      <a:pPr marL="285750" marR="36195" lvl="0" indent="-285750" algn="l" defTabSz="914400" rtl="0" eaLnBrk="1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den Zusammenhang von Gestaltung und intendierter Funktion von Medienangeboten (Information, Unterhaltung, Werbung, Manipulation) untersuchen und bewerten (G)</a:t>
                      </a:r>
                    </a:p>
                    <a:p>
                      <a:pPr marL="285750" marR="36195" lvl="0" indent="-285750" algn="l" defTabSz="914400" rtl="0" eaLnBrk="1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interessengeleitete Wirkungsabsichten von Medienangeboten analysieren und ihre Wirkung untersuchen (G)</a:t>
                      </a:r>
                    </a:p>
                    <a:p>
                      <a:pPr marL="285750" marR="36195" lvl="0" indent="-285750" algn="l" defTabSz="914400" rtl="0" eaLnBrk="1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die Möglichkeiten und Methoden medialer Manipulation exemplarisch analysieren (G)</a:t>
                      </a:r>
                    </a:p>
                    <a:p>
                      <a:pPr marL="285750" marR="36195" lvl="0" indent="-285750" algn="l" defTabSz="914400" rtl="0" eaLnBrk="1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den Einfluss von Medien auf Wahrnehmung, Wertvorstellungen und Verhaltensweisen untersuchen und bewerten (G)</a:t>
                      </a:r>
                    </a:p>
                    <a:p>
                      <a:pPr marL="285750" marR="36195" lvl="0" indent="-285750" algn="l" defTabSz="914400" rtl="0" eaLnBrk="1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 aktuellen und historischen Beispielen den ökonomischen und politischen Einfluss von Medien(-konzernen) auf Meinungsbildungsprozesse in der Gesellschaft exemplarisch analysieren (G)</a:t>
                      </a:r>
                      <a:endParaRPr lang="de-DE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itel 5">
            <a:extLst>
              <a:ext uri="{FF2B5EF4-FFF2-40B4-BE49-F238E27FC236}">
                <a16:creationId xmlns="" xmlns:a16="http://schemas.microsoft.com/office/drawing/2014/main" id="{E2DC63EC-AD26-4BAC-82E5-AD83E9F29E8D}"/>
              </a:ext>
            </a:extLst>
          </p:cNvPr>
          <p:cNvSpPr txBox="1">
            <a:spLocks/>
          </p:cNvSpPr>
          <p:nvPr/>
        </p:nvSpPr>
        <p:spPr>
          <a:xfrm>
            <a:off x="220785" y="339501"/>
            <a:ext cx="8599355" cy="9152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FF001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600" dirty="0">
                <a:solidFill>
                  <a:srgbClr val="E32026"/>
                </a:solidFill>
              </a:rPr>
              <a:t>Kompetenzen und (Grund)</a:t>
            </a:r>
            <a:r>
              <a:rPr lang="de-DE" sz="2600" dirty="0" err="1">
                <a:solidFill>
                  <a:srgbClr val="E32026"/>
                </a:solidFill>
              </a:rPr>
              <a:t>fähigkeiten</a:t>
            </a:r>
            <a:r>
              <a:rPr lang="de-DE" sz="2600" dirty="0">
                <a:solidFill>
                  <a:srgbClr val="E32026"/>
                </a:solidFill>
              </a:rPr>
              <a:t/>
            </a:r>
            <a:br>
              <a:rPr lang="de-DE" sz="2600" dirty="0">
                <a:solidFill>
                  <a:srgbClr val="E32026"/>
                </a:solidFill>
              </a:rPr>
            </a:br>
            <a:r>
              <a:rPr lang="de-DE" sz="2600" dirty="0">
                <a:solidFill>
                  <a:srgbClr val="E32026"/>
                </a:solidFill>
              </a:rPr>
              <a:t>für das digitale Zeitalter </a:t>
            </a:r>
          </a:p>
        </p:txBody>
      </p:sp>
      <p:sp>
        <p:nvSpPr>
          <p:cNvPr id="5" name="Fußzeilenplatzhalter 2">
            <a:extLst>
              <a:ext uri="{FF2B5EF4-FFF2-40B4-BE49-F238E27FC236}">
                <a16:creationId xmlns="" xmlns:a16="http://schemas.microsoft.com/office/drawing/2014/main" id="{C8A18D91-CECD-4390-BCB5-2E184AF698A2}"/>
              </a:ext>
            </a:extLst>
          </p:cNvPr>
          <p:cNvSpPr txBox="1">
            <a:spLocks/>
          </p:cNvSpPr>
          <p:nvPr/>
        </p:nvSpPr>
        <p:spPr>
          <a:xfrm>
            <a:off x="369351" y="4803998"/>
            <a:ext cx="6290881" cy="27384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LISUM 12.03.2020 | CC BY-SA | Dr. Nancy Grimm</a:t>
            </a:r>
            <a:endParaRPr lang="de-DE" sz="9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97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257629"/>
              </p:ext>
            </p:extLst>
          </p:nvPr>
        </p:nvGraphicFramePr>
        <p:xfrm>
          <a:off x="369351" y="1491630"/>
          <a:ext cx="8163089" cy="27363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630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05457">
                <a:tc>
                  <a:txBody>
                    <a:bodyPr/>
                    <a:lstStyle/>
                    <a:p>
                      <a:pPr marR="71755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Standards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im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Fach</a:t>
                      </a:r>
                      <a:endParaRPr lang="de-DE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 (Textkörper CS)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30847">
                <a:tc>
                  <a:txBody>
                    <a:bodyPr/>
                    <a:lstStyle/>
                    <a:p>
                      <a:pPr marL="285750" marR="36195" lvl="0" indent="-285750" algn="l" defTabSz="914400" rtl="0" eaLnBrk="1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de-DE" sz="16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sich in kreativen Aufgaben mit den Perspektiven und Handlungsmustern von Personen […] auseinandersetzen und ggf. einen Perspektivwechsel vollziehen (E–G)</a:t>
                      </a:r>
                    </a:p>
                    <a:p>
                      <a:pPr marL="285750" marR="36195" lvl="0" indent="-285750" algn="l" defTabSz="914400" rtl="0" eaLnBrk="1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de-DE" sz="16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die Wirkung grundlegender sprachlicher und medial vermittelter Gestaltungsmittel erkennen und deuten (H)</a:t>
                      </a:r>
                    </a:p>
                    <a:p>
                      <a:pPr marL="285750" marR="36195" lvl="0" indent="-285750" algn="l" defTabSz="914400" rtl="0" eaLnBrk="1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de-DE" sz="16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digitale […] Medien selbstständig und zunehmend kritisch zur </a:t>
                      </a:r>
                      <a:r>
                        <a:rPr lang="de-DE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Infor-mationsbeschaffung</a:t>
                      </a:r>
                      <a:r>
                        <a:rPr lang="de-DE" sz="16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[…] nutzen (H)</a:t>
                      </a:r>
                      <a:endParaRPr lang="de-DE" sz="16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itel 5">
            <a:extLst>
              <a:ext uri="{FF2B5EF4-FFF2-40B4-BE49-F238E27FC236}">
                <a16:creationId xmlns="" xmlns:a16="http://schemas.microsoft.com/office/drawing/2014/main" id="{6F257921-81F8-4EDD-8E00-926EBF2F117F}"/>
              </a:ext>
            </a:extLst>
          </p:cNvPr>
          <p:cNvSpPr txBox="1">
            <a:spLocks/>
          </p:cNvSpPr>
          <p:nvPr/>
        </p:nvSpPr>
        <p:spPr>
          <a:xfrm>
            <a:off x="220785" y="339501"/>
            <a:ext cx="8599355" cy="9152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FF001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600" dirty="0">
                <a:solidFill>
                  <a:srgbClr val="E32026"/>
                </a:solidFill>
              </a:rPr>
              <a:t>Fachliche Kompetenzen und </a:t>
            </a:r>
            <a:br>
              <a:rPr lang="de-DE" sz="2600" dirty="0">
                <a:solidFill>
                  <a:srgbClr val="E32026"/>
                </a:solidFill>
              </a:rPr>
            </a:br>
            <a:r>
              <a:rPr lang="de-DE" sz="2600" dirty="0">
                <a:solidFill>
                  <a:srgbClr val="E32026"/>
                </a:solidFill>
              </a:rPr>
              <a:t>(Grund)</a:t>
            </a:r>
            <a:r>
              <a:rPr lang="de-DE" sz="2600" dirty="0" err="1">
                <a:solidFill>
                  <a:srgbClr val="E32026"/>
                </a:solidFill>
              </a:rPr>
              <a:t>fähigkeiten</a:t>
            </a:r>
            <a:endParaRPr lang="de-DE" sz="2600" dirty="0">
              <a:solidFill>
                <a:srgbClr val="E32026"/>
              </a:solidFill>
            </a:endParaRPr>
          </a:p>
        </p:txBody>
      </p:sp>
      <p:sp>
        <p:nvSpPr>
          <p:cNvPr id="5" name="Fußzeilenplatzhalter 2">
            <a:extLst>
              <a:ext uri="{FF2B5EF4-FFF2-40B4-BE49-F238E27FC236}">
                <a16:creationId xmlns="" xmlns:a16="http://schemas.microsoft.com/office/drawing/2014/main" id="{C8A18D91-CECD-4390-BCB5-2E184AF698A2}"/>
              </a:ext>
            </a:extLst>
          </p:cNvPr>
          <p:cNvSpPr txBox="1">
            <a:spLocks/>
          </p:cNvSpPr>
          <p:nvPr/>
        </p:nvSpPr>
        <p:spPr>
          <a:xfrm>
            <a:off x="369351" y="4803998"/>
            <a:ext cx="6290881" cy="27384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LISUM 12.03.2020 | CC BY-SA | Dr. Nancy Grimm</a:t>
            </a:r>
            <a:endParaRPr lang="de-DE" sz="9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41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275606"/>
            <a:ext cx="9144000" cy="18722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 Verbindung 9"/>
          <p:cNvCxnSpPr/>
          <p:nvPr/>
        </p:nvCxnSpPr>
        <p:spPr>
          <a:xfrm>
            <a:off x="323528" y="1275606"/>
            <a:ext cx="384096" cy="1872208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107504" y="1275606"/>
            <a:ext cx="1224136" cy="1872208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971600" y="1275606"/>
            <a:ext cx="65527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</a:rPr>
              <a:t>So, </a:t>
            </a:r>
            <a:r>
              <a:rPr lang="de-DE" sz="2800" dirty="0" err="1">
                <a:solidFill>
                  <a:schemeClr val="bg1"/>
                </a:solidFill>
              </a:rPr>
              <a:t>what’s</a:t>
            </a:r>
            <a:r>
              <a:rPr lang="de-DE" sz="2800" dirty="0">
                <a:solidFill>
                  <a:schemeClr val="bg1"/>
                </a:solidFill>
              </a:rPr>
              <a:t> in </a:t>
            </a:r>
            <a:r>
              <a:rPr lang="de-DE" sz="2800" dirty="0" err="1">
                <a:solidFill>
                  <a:schemeClr val="bg1"/>
                </a:solidFill>
              </a:rPr>
              <a:t>your</a:t>
            </a:r>
            <a:r>
              <a:rPr lang="de-DE" sz="2800" dirty="0">
                <a:solidFill>
                  <a:schemeClr val="bg1"/>
                </a:solidFill>
              </a:rPr>
              <a:t> </a:t>
            </a:r>
            <a:r>
              <a:rPr lang="de-DE" sz="2800" dirty="0" err="1">
                <a:solidFill>
                  <a:schemeClr val="bg1"/>
                </a:solidFill>
              </a:rPr>
              <a:t>room</a:t>
            </a:r>
            <a:r>
              <a:rPr lang="de-DE" sz="2800" dirty="0">
                <a:solidFill>
                  <a:schemeClr val="bg1"/>
                </a:solidFill>
              </a:rPr>
              <a:t> </a:t>
            </a:r>
            <a:r>
              <a:rPr lang="de-DE" sz="2800" dirty="0" err="1">
                <a:solidFill>
                  <a:schemeClr val="bg1"/>
                </a:solidFill>
              </a:rPr>
              <a:t>again</a:t>
            </a:r>
            <a:r>
              <a:rPr lang="de-DE" sz="2800" dirty="0">
                <a:solidFill>
                  <a:schemeClr val="bg1"/>
                </a:solidFill>
              </a:rPr>
              <a:t>, Catherine? Zur Arbeit mit Legetechnik-Videos im Englischunterricht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1763688" y="271576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</a:rPr>
              <a:t>Petra Rilling-Stütz</a:t>
            </a:r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6"/>
          </p:nvPr>
        </p:nvSpPr>
        <p:spPr>
          <a:xfrm>
            <a:off x="369351" y="4767263"/>
            <a:ext cx="6290881" cy="273844"/>
          </a:xfrm>
        </p:spPr>
        <p:txBody>
          <a:bodyPr/>
          <a:lstStyle/>
          <a:p>
            <a:r>
              <a:rPr lang="en-US" dirty="0"/>
              <a:t>LISUM 12.03.2020 | CC BY-SA | Petra </a:t>
            </a:r>
            <a:r>
              <a:rPr lang="en-US" dirty="0" err="1"/>
              <a:t>Rilling-Stütz</a:t>
            </a:r>
            <a:endParaRPr lang="de-DE" dirty="0"/>
          </a:p>
        </p:txBody>
      </p:sp>
      <p:grpSp>
        <p:nvGrpSpPr>
          <p:cNvPr id="15" name="Gruppieren 14">
            <a:extLst>
              <a:ext uri="{FF2B5EF4-FFF2-40B4-BE49-F238E27FC236}">
                <a16:creationId xmlns="" xmlns:a16="http://schemas.microsoft.com/office/drawing/2014/main" id="{FD424D91-A31C-41EE-9901-482DCD31FE03}"/>
              </a:ext>
            </a:extLst>
          </p:cNvPr>
          <p:cNvGrpSpPr>
            <a:grpSpLocks noChangeAspect="1"/>
          </p:cNvGrpSpPr>
          <p:nvPr/>
        </p:nvGrpSpPr>
        <p:grpSpPr>
          <a:xfrm>
            <a:off x="7470244" y="1439916"/>
            <a:ext cx="1584000" cy="1543587"/>
            <a:chOff x="0" y="0"/>
            <a:chExt cx="1767366" cy="1722322"/>
          </a:xfrm>
        </p:grpSpPr>
        <p:sp>
          <p:nvSpPr>
            <p:cNvPr id="16" name="Oval 269">
              <a:extLst>
                <a:ext uri="{FF2B5EF4-FFF2-40B4-BE49-F238E27FC236}">
                  <a16:creationId xmlns="" xmlns:a16="http://schemas.microsoft.com/office/drawing/2014/main" id="{7C1D6534-726A-457D-A2BF-ACEE6EC84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767366" cy="17223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pic>
          <p:nvPicPr>
            <p:cNvPr id="17" name="Grafik 16">
              <a:extLst>
                <a:ext uri="{FF2B5EF4-FFF2-40B4-BE49-F238E27FC236}">
                  <a16:creationId xmlns="" xmlns:a16="http://schemas.microsoft.com/office/drawing/2014/main" id="{94C7E6E0-CC0B-4E8F-8466-9E771C130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25" y="85725"/>
              <a:ext cx="1595120" cy="1517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814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323528" y="1563638"/>
            <a:ext cx="6048672" cy="2952328"/>
          </a:xfrm>
        </p:spPr>
        <p:txBody>
          <a:bodyPr/>
          <a:lstStyle/>
          <a:p>
            <a:pPr marL="171450" indent="-171450">
              <a:spcAft>
                <a:spcPts val="1200"/>
              </a:spcAft>
              <a:buClr>
                <a:srgbClr val="FF001C"/>
              </a:buClr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WAS?		   	Erklärvideo  WOHNEN</a:t>
            </a:r>
          </a:p>
          <a:p>
            <a:pPr marL="171450" indent="-171450">
              <a:spcAft>
                <a:spcPts val="1200"/>
              </a:spcAft>
              <a:buClr>
                <a:srgbClr val="FF001C"/>
              </a:buClr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WARUM? 	   	4 K-Modell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spcAft>
                <a:spcPts val="1200"/>
              </a:spcAft>
              <a:buClr>
                <a:srgbClr val="FF001C"/>
              </a:buClr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FF001C"/>
                </a:solidFill>
              </a:rPr>
              <a:t>WIE?		   	Legetechnik</a:t>
            </a:r>
            <a:endParaRPr lang="de-DE" sz="1600" dirty="0">
              <a:solidFill>
                <a:srgbClr val="FF001C"/>
              </a:solidFill>
            </a:endParaRPr>
          </a:p>
          <a:p>
            <a:pPr marL="171450" indent="-171450">
              <a:spcAft>
                <a:spcPts val="1200"/>
              </a:spcAft>
              <a:buClr>
                <a:srgbClr val="FF001C"/>
              </a:buClr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FF001C"/>
                </a:solidFill>
              </a:rPr>
              <a:t>WOMIT?	   	Videofunktion Tablet/Handy</a:t>
            </a:r>
            <a:endParaRPr lang="de-DE" sz="1600" dirty="0">
              <a:solidFill>
                <a:srgbClr val="FF001C"/>
              </a:solidFill>
            </a:endParaRPr>
          </a:p>
          <a:p>
            <a:pPr marL="171450" indent="-171450">
              <a:spcAft>
                <a:spcPts val="1200"/>
              </a:spcAft>
              <a:buClr>
                <a:srgbClr val="FF001C"/>
              </a:buClr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PRÄSENTATION?   	„</a:t>
            </a:r>
            <a:r>
              <a:rPr lang="de-DE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one</a:t>
            </a:r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stay</a:t>
            </a:r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(s) – </a:t>
            </a:r>
            <a:r>
              <a:rPr lang="de-DE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three</a:t>
            </a:r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stray</a:t>
            </a:r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spcAft>
                <a:spcPts val="1200"/>
              </a:spcAft>
              <a:buClr>
                <a:srgbClr val="FF001C"/>
              </a:buClr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AUSWERTUNG?  	Bewertungsraster</a:t>
            </a:r>
          </a:p>
          <a:p>
            <a:endParaRPr lang="de-DE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9526">
            <a:off x="6966734" y="907764"/>
            <a:ext cx="1729051" cy="3594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ußzeilenplatzhalter 2">
            <a:extLst>
              <a:ext uri="{FF2B5EF4-FFF2-40B4-BE49-F238E27FC236}">
                <a16:creationId xmlns="" xmlns:a16="http://schemas.microsoft.com/office/drawing/2014/main" id="{AFD2A2B3-91A8-4EBA-91CB-EF90E38FD8F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69351" y="4767263"/>
            <a:ext cx="6290881" cy="273844"/>
          </a:xfrm>
        </p:spPr>
        <p:txBody>
          <a:bodyPr/>
          <a:lstStyle/>
          <a:p>
            <a:r>
              <a:rPr lang="en-US" dirty="0"/>
              <a:t>LISUM 12.03.2020 | CC BY-SA | Petra </a:t>
            </a:r>
            <a:r>
              <a:rPr lang="en-US" dirty="0" err="1"/>
              <a:t>Rilling-Stütz</a:t>
            </a:r>
            <a:endParaRPr lang="de-DE" dirty="0"/>
          </a:p>
        </p:txBody>
      </p:sp>
      <p:sp>
        <p:nvSpPr>
          <p:cNvPr id="11" name="Titel 5">
            <a:extLst>
              <a:ext uri="{FF2B5EF4-FFF2-40B4-BE49-F238E27FC236}">
                <a16:creationId xmlns="" xmlns:a16="http://schemas.microsoft.com/office/drawing/2014/main" id="{23D9024D-1113-49C8-8BB5-7E42009D991B}"/>
              </a:ext>
            </a:extLst>
          </p:cNvPr>
          <p:cNvSpPr txBox="1">
            <a:spLocks/>
          </p:cNvSpPr>
          <p:nvPr/>
        </p:nvSpPr>
        <p:spPr>
          <a:xfrm>
            <a:off x="220785" y="339502"/>
            <a:ext cx="8599355" cy="107755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FF001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600" dirty="0">
                <a:solidFill>
                  <a:srgbClr val="E32026"/>
                </a:solidFill>
              </a:rPr>
              <a:t>Baustein im Fokus – Erklärvideos</a:t>
            </a:r>
            <a:br>
              <a:rPr lang="de-DE" sz="2600" dirty="0">
                <a:solidFill>
                  <a:srgbClr val="E32026"/>
                </a:solidFill>
              </a:rPr>
            </a:br>
            <a:r>
              <a:rPr lang="de-DE" sz="2600" dirty="0">
                <a:solidFill>
                  <a:srgbClr val="E32026"/>
                </a:solidFill>
              </a:rPr>
              <a:t>mit Legetechnik</a:t>
            </a:r>
          </a:p>
        </p:txBody>
      </p:sp>
    </p:spTree>
    <p:extLst>
      <p:ext uri="{BB962C8B-B14F-4D97-AF65-F5344CB8AC3E}">
        <p14:creationId xmlns:p14="http://schemas.microsoft.com/office/powerpoint/2010/main" val="54073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755526"/>
            <a:ext cx="1805654" cy="3753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ußzeilenplatzhalter 2">
            <a:extLst>
              <a:ext uri="{FF2B5EF4-FFF2-40B4-BE49-F238E27FC236}">
                <a16:creationId xmlns="" xmlns:a16="http://schemas.microsoft.com/office/drawing/2014/main" id="{765313C4-3C0B-466B-A847-10BFBB747D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69351" y="4767263"/>
            <a:ext cx="6290881" cy="273844"/>
          </a:xfrm>
        </p:spPr>
        <p:txBody>
          <a:bodyPr/>
          <a:lstStyle/>
          <a:p>
            <a:r>
              <a:rPr lang="en-US" dirty="0"/>
              <a:t>LISUM 12.03.2020 | CC BY-SA | Petra </a:t>
            </a:r>
            <a:r>
              <a:rPr lang="en-US" dirty="0" err="1"/>
              <a:t>Rilling-Stütz</a:t>
            </a:r>
            <a:endParaRPr lang="de-DE" dirty="0"/>
          </a:p>
        </p:txBody>
      </p:sp>
      <p:sp>
        <p:nvSpPr>
          <p:cNvPr id="14" name="Titel 5">
            <a:extLst>
              <a:ext uri="{FF2B5EF4-FFF2-40B4-BE49-F238E27FC236}">
                <a16:creationId xmlns="" xmlns:a16="http://schemas.microsoft.com/office/drawing/2014/main" id="{C66C978D-3E9F-46C1-AB64-D55096B0312D}"/>
              </a:ext>
            </a:extLst>
          </p:cNvPr>
          <p:cNvSpPr txBox="1">
            <a:spLocks/>
          </p:cNvSpPr>
          <p:nvPr/>
        </p:nvSpPr>
        <p:spPr>
          <a:xfrm>
            <a:off x="220785" y="630102"/>
            <a:ext cx="8599355" cy="107755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FF001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600" dirty="0">
                <a:solidFill>
                  <a:srgbClr val="E32026"/>
                </a:solidFill>
              </a:rPr>
              <a:t>Einführung</a:t>
            </a:r>
          </a:p>
        </p:txBody>
      </p:sp>
      <p:graphicFrame>
        <p:nvGraphicFramePr>
          <p:cNvPr id="15" name="Tabelle 14">
            <a:extLst>
              <a:ext uri="{FF2B5EF4-FFF2-40B4-BE49-F238E27FC236}">
                <a16:creationId xmlns="" xmlns:a16="http://schemas.microsoft.com/office/drawing/2014/main" id="{C8A42A8F-794F-4DF3-87E4-8247D49C17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5408"/>
              </p:ext>
            </p:extLst>
          </p:nvPr>
        </p:nvGraphicFramePr>
        <p:xfrm>
          <a:off x="323860" y="1405011"/>
          <a:ext cx="6840430" cy="23214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18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842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84277">
                  <a:extLst>
                    <a:ext uri="{9D8B030D-6E8A-4147-A177-3AD203B41FA5}">
                      <a16:colId xmlns="" xmlns:a16="http://schemas.microsoft.com/office/drawing/2014/main" val="1345114846"/>
                    </a:ext>
                  </a:extLst>
                </a:gridCol>
              </a:tblGrid>
              <a:tr h="526079">
                <a:tc>
                  <a:txBody>
                    <a:bodyPr/>
                    <a:lstStyle/>
                    <a:p>
                      <a:pPr marR="71755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5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Thema/Schwerpunkt</a:t>
                      </a:r>
                      <a:endParaRPr lang="de-DE" sz="15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5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Methode und Inhalt</a:t>
                      </a:r>
                      <a:endParaRPr lang="de-DE" sz="15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5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Materialien und Tipps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95357">
                <a:tc>
                  <a:txBody>
                    <a:bodyPr/>
                    <a:lstStyle/>
                    <a:p>
                      <a:pPr marR="71755" algn="l"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de-DE" sz="14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The </a:t>
                      </a:r>
                      <a:r>
                        <a:rPr lang="de-DE" sz="1400" b="1" kern="1200" dirty="0" err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call</a:t>
                      </a:r>
                      <a:r>
                        <a:rPr lang="de-DE" sz="14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de-DE" sz="1400" b="1" kern="1200" dirty="0" err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the</a:t>
                      </a:r>
                      <a:r>
                        <a:rPr lang="de-DE" sz="14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kern="1200" dirty="0" err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text</a:t>
                      </a:r>
                      <a:r>
                        <a:rPr lang="de-DE" sz="14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kern="1200" dirty="0" err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message</a:t>
                      </a:r>
                      <a:endParaRPr lang="de-DE" sz="1400" b="1" kern="12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R="71755" algn="l"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endParaRPr lang="de-DE" sz="1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36195" lvl="0" indent="-1800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Einführung mit einer Rahmengeschichte (Umzug in ein anderes Land)</a:t>
                      </a:r>
                    </a:p>
                    <a:p>
                      <a:pPr marL="180000" marR="36195" lvl="0" indent="-1800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Sprach-/Textnachricht: Bilder von neuem </a:t>
                      </a:r>
                      <a:r>
                        <a:rPr lang="de-DE" sz="14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home</a:t>
                      </a: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36195" lvl="0" indent="-1800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Visualisierungshilfen für die Rahmengeschichte</a:t>
                      </a:r>
                    </a:p>
                    <a:p>
                      <a:pPr marL="180000" marR="36195" lvl="0" indent="-1800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Handy/Smartboard für die zu übertragende Sprach-/ Textnachricht</a:t>
                      </a:r>
                    </a:p>
                    <a:p>
                      <a:pPr marL="0" marR="36195" lv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9" name="Grafik 18">
            <a:extLst>
              <a:ext uri="{FF2B5EF4-FFF2-40B4-BE49-F238E27FC236}">
                <a16:creationId xmlns="" xmlns:a16="http://schemas.microsoft.com/office/drawing/2014/main" id="{4E9319E2-792A-481C-A573-0F946D6935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477" t="59800" r="3542" b="23401"/>
          <a:stretch/>
        </p:blipFill>
        <p:spPr>
          <a:xfrm>
            <a:off x="2234275" y="3291830"/>
            <a:ext cx="2353195" cy="1309517"/>
          </a:xfrm>
          <a:prstGeom prst="rect">
            <a:avLst/>
          </a:prstGeom>
        </p:spPr>
      </p:pic>
      <p:sp>
        <p:nvSpPr>
          <p:cNvPr id="17" name="Pfeil nach unten 2">
            <a:extLst>
              <a:ext uri="{FF2B5EF4-FFF2-40B4-BE49-F238E27FC236}">
                <a16:creationId xmlns="" xmlns:a16="http://schemas.microsoft.com/office/drawing/2014/main" id="{6DA0F2CA-55DD-4F20-9C6D-6E4D01525EA8}"/>
              </a:ext>
            </a:extLst>
          </p:cNvPr>
          <p:cNvSpPr/>
          <p:nvPr/>
        </p:nvSpPr>
        <p:spPr>
          <a:xfrm rot="5087131">
            <a:off x="5970192" y="1826176"/>
            <a:ext cx="303099" cy="3265179"/>
          </a:xfrm>
          <a:prstGeom prst="downArrow">
            <a:avLst>
              <a:gd name="adj1" fmla="val 50000"/>
              <a:gd name="adj2" fmla="val 74613"/>
            </a:avLst>
          </a:prstGeom>
          <a:solidFill>
            <a:srgbClr val="E32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715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2">
            <a:extLst>
              <a:ext uri="{FF2B5EF4-FFF2-40B4-BE49-F238E27FC236}">
                <a16:creationId xmlns="" xmlns:a16="http://schemas.microsoft.com/office/drawing/2014/main" id="{47C4A718-18A1-4C78-9923-7976C608618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69351" y="4767263"/>
            <a:ext cx="6290881" cy="273844"/>
          </a:xfrm>
        </p:spPr>
        <p:txBody>
          <a:bodyPr/>
          <a:lstStyle/>
          <a:p>
            <a:r>
              <a:rPr lang="en-US" dirty="0"/>
              <a:t>LISUM 12.03.2020 | CC BY-SA | Petra </a:t>
            </a:r>
            <a:r>
              <a:rPr lang="en-US" dirty="0" err="1"/>
              <a:t>Rilling-Stütz</a:t>
            </a:r>
            <a:endParaRPr lang="de-DE" dirty="0"/>
          </a:p>
        </p:txBody>
      </p:sp>
      <p:sp>
        <p:nvSpPr>
          <p:cNvPr id="15" name="Titel 5">
            <a:extLst>
              <a:ext uri="{FF2B5EF4-FFF2-40B4-BE49-F238E27FC236}">
                <a16:creationId xmlns="" xmlns:a16="http://schemas.microsoft.com/office/drawing/2014/main" id="{C197EE85-2BA1-4D1E-BDD3-38161143532B}"/>
              </a:ext>
            </a:extLst>
          </p:cNvPr>
          <p:cNvSpPr txBox="1">
            <a:spLocks/>
          </p:cNvSpPr>
          <p:nvPr/>
        </p:nvSpPr>
        <p:spPr>
          <a:xfrm>
            <a:off x="221116" y="702110"/>
            <a:ext cx="8599355" cy="107755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FF001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600" dirty="0">
                <a:solidFill>
                  <a:srgbClr val="E32026"/>
                </a:solidFill>
              </a:rPr>
              <a:t>Aufgabe</a:t>
            </a:r>
          </a:p>
        </p:txBody>
      </p:sp>
      <p:graphicFrame>
        <p:nvGraphicFramePr>
          <p:cNvPr id="16" name="Tabelle 15">
            <a:extLst>
              <a:ext uri="{FF2B5EF4-FFF2-40B4-BE49-F238E27FC236}">
                <a16:creationId xmlns="" xmlns:a16="http://schemas.microsoft.com/office/drawing/2014/main" id="{6F266D17-822E-4140-903D-7E71A135F5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400907"/>
              </p:ext>
            </p:extLst>
          </p:nvPr>
        </p:nvGraphicFramePr>
        <p:xfrm>
          <a:off x="323529" y="1474450"/>
          <a:ext cx="8599355" cy="31855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04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894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89465">
                  <a:extLst>
                    <a:ext uri="{9D8B030D-6E8A-4147-A177-3AD203B41FA5}">
                      <a16:colId xmlns="" xmlns:a16="http://schemas.microsoft.com/office/drawing/2014/main" val="1345114846"/>
                    </a:ext>
                  </a:extLst>
                </a:gridCol>
              </a:tblGrid>
              <a:tr h="550922">
                <a:tc>
                  <a:txBody>
                    <a:bodyPr/>
                    <a:lstStyle/>
                    <a:p>
                      <a:pPr marR="71755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5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Thema/Schwerpunkt</a:t>
                      </a:r>
                      <a:endParaRPr lang="de-DE" sz="15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5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Methode und Inhalt</a:t>
                      </a:r>
                      <a:endParaRPr lang="de-DE" sz="15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5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Materialien und Tipps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34610">
                <a:tc>
                  <a:txBody>
                    <a:bodyPr/>
                    <a:lstStyle/>
                    <a:p>
                      <a:pPr marR="71755" algn="l"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de-DE" sz="14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The </a:t>
                      </a:r>
                      <a:r>
                        <a:rPr lang="de-DE" sz="1400" b="1" kern="1200" dirty="0" err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answer</a:t>
                      </a:r>
                      <a:endParaRPr lang="de-DE" sz="1400" b="1" kern="12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R="71755" algn="l"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endParaRPr lang="de-DE" sz="1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36195" lvl="0" indent="-1800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Aufgabe: Wir drehen ein (Legetechnik)Video und verschicken es: (1) entweder Tutorial oder (2) Beispielvideo der Lehrkraft</a:t>
                      </a:r>
                    </a:p>
                    <a:p>
                      <a:pPr marL="180000" marR="36195" lvl="0" indent="-1800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Abfolge der Arbeitsschritte für das Legetechnik-Video klären</a:t>
                      </a:r>
                    </a:p>
                    <a:p>
                      <a:pPr marL="180000" marR="36195" lvl="0" indent="-1800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Rollenverteilung</a:t>
                      </a:r>
                    </a:p>
                    <a:p>
                      <a:pPr marL="180000" marR="36195" lvl="0" indent="-1800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Funktion und Inhalt eines Storyboards besprechen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36195" lvl="0" indent="-1800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Legetechnik-Tutorial: </a:t>
                      </a: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hlinkClick r:id="rId3"/>
                        </a:rPr>
                        <a:t>https://www.youtube.com/watch?v=2uz4Vizvn6c</a:t>
                      </a: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180000" marR="36195" lvl="0" indent="-1800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Beispielvideo der Lehrkraft mit Aufgabestellung</a:t>
                      </a:r>
                    </a:p>
                    <a:p>
                      <a:pPr marL="180000" marR="36195" lvl="0" indent="-1800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Arbeitsblatt Arbeitsschritte</a:t>
                      </a:r>
                    </a:p>
                    <a:p>
                      <a:pPr marL="180000" marR="36195" lvl="0" indent="-1800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Storyboard</a:t>
                      </a:r>
                    </a:p>
                    <a:p>
                      <a:pPr marL="0" marR="36195" lv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424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2">
            <a:extLst>
              <a:ext uri="{FF2B5EF4-FFF2-40B4-BE49-F238E27FC236}">
                <a16:creationId xmlns="" xmlns:a16="http://schemas.microsoft.com/office/drawing/2014/main" id="{47C4A718-18A1-4C78-9923-7976C608618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69351" y="4767263"/>
            <a:ext cx="6290881" cy="273844"/>
          </a:xfrm>
        </p:spPr>
        <p:txBody>
          <a:bodyPr/>
          <a:lstStyle/>
          <a:p>
            <a:r>
              <a:rPr lang="en-US" dirty="0"/>
              <a:t>LISUM 12.03.2020 | CC BY-SA | Petra </a:t>
            </a:r>
            <a:r>
              <a:rPr lang="en-US" dirty="0" err="1"/>
              <a:t>Rilling-Stütz</a:t>
            </a:r>
            <a:endParaRPr lang="de-DE" dirty="0"/>
          </a:p>
        </p:txBody>
      </p:sp>
      <p:sp>
        <p:nvSpPr>
          <p:cNvPr id="15" name="Titel 5">
            <a:extLst>
              <a:ext uri="{FF2B5EF4-FFF2-40B4-BE49-F238E27FC236}">
                <a16:creationId xmlns="" xmlns:a16="http://schemas.microsoft.com/office/drawing/2014/main" id="{C197EE85-2BA1-4D1E-BDD3-38161143532B}"/>
              </a:ext>
            </a:extLst>
          </p:cNvPr>
          <p:cNvSpPr txBox="1">
            <a:spLocks/>
          </p:cNvSpPr>
          <p:nvPr/>
        </p:nvSpPr>
        <p:spPr>
          <a:xfrm>
            <a:off x="220785" y="702110"/>
            <a:ext cx="8599355" cy="107755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FF001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600" dirty="0">
                <a:solidFill>
                  <a:srgbClr val="E32026"/>
                </a:solidFill>
              </a:rPr>
              <a:t>Aufgabe</a:t>
            </a:r>
          </a:p>
        </p:txBody>
      </p:sp>
      <p:graphicFrame>
        <p:nvGraphicFramePr>
          <p:cNvPr id="16" name="Tabelle 15">
            <a:extLst>
              <a:ext uri="{FF2B5EF4-FFF2-40B4-BE49-F238E27FC236}">
                <a16:creationId xmlns="" xmlns:a16="http://schemas.microsoft.com/office/drawing/2014/main" id="{6F266D17-822E-4140-903D-7E71A135F5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155664"/>
              </p:ext>
            </p:extLst>
          </p:nvPr>
        </p:nvGraphicFramePr>
        <p:xfrm>
          <a:off x="323529" y="1474450"/>
          <a:ext cx="8599355" cy="31855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04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894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89465">
                  <a:extLst>
                    <a:ext uri="{9D8B030D-6E8A-4147-A177-3AD203B41FA5}">
                      <a16:colId xmlns="" xmlns:a16="http://schemas.microsoft.com/office/drawing/2014/main" val="1345114846"/>
                    </a:ext>
                  </a:extLst>
                </a:gridCol>
              </a:tblGrid>
              <a:tr h="550922">
                <a:tc>
                  <a:txBody>
                    <a:bodyPr/>
                    <a:lstStyle/>
                    <a:p>
                      <a:pPr marR="71755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5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Thema/Schwerpunkt</a:t>
                      </a:r>
                      <a:endParaRPr lang="de-DE" sz="15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5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Methode und Inhalt</a:t>
                      </a:r>
                      <a:endParaRPr lang="de-DE" sz="15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5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Materialien und Tipps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34610">
                <a:tc>
                  <a:txBody>
                    <a:bodyPr/>
                    <a:lstStyle/>
                    <a:p>
                      <a:pPr marR="71755" algn="l"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de-DE" sz="14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The </a:t>
                      </a:r>
                      <a:r>
                        <a:rPr lang="de-DE" sz="1400" b="1" kern="1200" dirty="0" err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answer</a:t>
                      </a:r>
                      <a:endParaRPr lang="de-DE" sz="1400" b="1" kern="12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R="71755" algn="l"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endParaRPr lang="de-DE" sz="1400" b="1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R="71755" algn="l"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endParaRPr lang="de-DE" sz="1400" b="1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R="71755" algn="l"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endParaRPr lang="de-DE" sz="1400" b="1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R="71755" algn="l"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endParaRPr lang="de-DE" sz="1400" b="1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R="71755" algn="l"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endParaRPr lang="de-DE" sz="1400" b="1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R="71755" algn="l"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de-DE" sz="1400" b="1" kern="12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de-DE" sz="1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36195" lvl="0" indent="-1800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Aufgabe: Wir drehen ein (Legetechnik)Video und verschicken es: (1) entweder Tutorial oder (2) Beispielvideo der Lehrkraft</a:t>
                      </a:r>
                    </a:p>
                    <a:p>
                      <a:pPr marL="180000" marR="36195" lvl="0" indent="-1800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Abfolge der Arbeitsschritte für das Legetechnik-Video klären</a:t>
                      </a:r>
                    </a:p>
                    <a:p>
                      <a:pPr marL="180000" marR="36195" lvl="0" indent="-1800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Rollenverteilung</a:t>
                      </a:r>
                    </a:p>
                    <a:p>
                      <a:pPr marL="180000" marR="36195" lvl="0" indent="-1800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Funktion und Inhalt eines Storyboards besprechen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36195" lvl="0" indent="-1800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Legetechnik-Tutorial: </a:t>
                      </a: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hlinkClick r:id="rId3"/>
                        </a:rPr>
                        <a:t>https://www.youtube.com/watch?v=2uz4Vizvn6c</a:t>
                      </a: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180000" marR="36195" lvl="0" indent="-1800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Beispielvideo der Lehrkraft mit Aufgabestellung</a:t>
                      </a:r>
                    </a:p>
                    <a:p>
                      <a:pPr marL="180000" marR="36195" lvl="0" indent="-1800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Arbeitsblatt Arbeitsschritte</a:t>
                      </a:r>
                    </a:p>
                    <a:p>
                      <a:pPr marL="180000" marR="36195" lvl="0" indent="-1800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Storyboard</a:t>
                      </a:r>
                    </a:p>
                    <a:p>
                      <a:pPr marL="0" marR="36195" lv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Picture 3">
            <a:extLst>
              <a:ext uri="{FF2B5EF4-FFF2-40B4-BE49-F238E27FC236}">
                <a16:creationId xmlns="" xmlns:a16="http://schemas.microsoft.com/office/drawing/2014/main" id="{A1C5A85C-A012-484F-B25F-3F602086B8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38"/>
          <a:stretch/>
        </p:blipFill>
        <p:spPr bwMode="auto">
          <a:xfrm>
            <a:off x="467544" y="2427734"/>
            <a:ext cx="1800000" cy="102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37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7">
            <a:extLst>
              <a:ext uri="{FF2B5EF4-FFF2-40B4-BE49-F238E27FC236}">
                <a16:creationId xmlns="" xmlns:a16="http://schemas.microsoft.com/office/drawing/2014/main" id="{ACEE2EEB-414C-4FCF-81D6-454F5356E6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506268"/>
              </p:ext>
            </p:extLst>
          </p:nvPr>
        </p:nvGraphicFramePr>
        <p:xfrm>
          <a:off x="323529" y="1347614"/>
          <a:ext cx="8599355" cy="33243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04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894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89465">
                  <a:extLst>
                    <a:ext uri="{9D8B030D-6E8A-4147-A177-3AD203B41FA5}">
                      <a16:colId xmlns="" xmlns:a16="http://schemas.microsoft.com/office/drawing/2014/main" val="1345114846"/>
                    </a:ext>
                  </a:extLst>
                </a:gridCol>
              </a:tblGrid>
              <a:tr h="318562">
                <a:tc>
                  <a:txBody>
                    <a:bodyPr/>
                    <a:lstStyle/>
                    <a:p>
                      <a:pPr marR="71755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5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Thema/Schwerpunkt</a:t>
                      </a:r>
                      <a:endParaRPr lang="de-DE" sz="15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5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Methode und Inhalt</a:t>
                      </a:r>
                      <a:endParaRPr lang="de-DE" sz="15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5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Materialien und Tipps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8607">
                <a:tc>
                  <a:txBody>
                    <a:bodyPr/>
                    <a:lstStyle/>
                    <a:p>
                      <a:pPr marR="71755" algn="l"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de-DE" sz="14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Words, </a:t>
                      </a:r>
                      <a:r>
                        <a:rPr lang="de-DE" sz="1400" b="1" kern="1200" dirty="0" err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words</a:t>
                      </a:r>
                      <a:r>
                        <a:rPr lang="de-DE" sz="14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1" kern="1200" dirty="0" err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prepositions</a:t>
                      </a:r>
                      <a:r>
                        <a:rPr lang="de-DE" sz="14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), </a:t>
                      </a:r>
                      <a:r>
                        <a:rPr lang="de-DE" sz="1400" b="1" kern="1200" dirty="0" err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words</a:t>
                      </a:r>
                      <a:endParaRPr lang="de-DE" sz="1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36195" lvl="0" indent="-1800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Wortschatz und sprachliche Mittel erarbeiten und üben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36195" lvl="0" indent="-1800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Mindmap</a:t>
                      </a:r>
                    </a:p>
                    <a:p>
                      <a:pPr marL="180000" marR="36195" lvl="0" indent="-1800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Wörterbücher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20969">
                <a:tc>
                  <a:txBody>
                    <a:bodyPr/>
                    <a:lstStyle/>
                    <a:p>
                      <a:pPr marR="71755" algn="l"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de-DE" sz="14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The </a:t>
                      </a:r>
                      <a:r>
                        <a:rPr lang="de-DE" sz="1400" b="1" kern="1200" dirty="0" err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home</a:t>
                      </a:r>
                      <a:endParaRPr lang="de-DE" sz="1400" b="1" kern="12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36195" lvl="0" indent="-1800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Gestalten von Haus/Wohnung und Arbeit am Textentwurf</a:t>
                      </a:r>
                    </a:p>
                    <a:p>
                      <a:pPr marL="180000" marR="36195" lvl="0" indent="-1800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Font typeface="Arial" panose="020B0604020202020204" pitchFamily="34" charset="0"/>
                        <a:buChar char="•"/>
                      </a:pP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36195" lvl="0" indent="-1800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A3-Tonpapier, Schere, Bunt- oder Filzstifte, Zeichenpapier, Möbelkataloge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75571555"/>
                  </a:ext>
                </a:extLst>
              </a:tr>
              <a:tr h="789281">
                <a:tc>
                  <a:txBody>
                    <a:bodyPr/>
                    <a:lstStyle/>
                    <a:p>
                      <a:pPr marL="0" marR="7175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The </a:t>
                      </a:r>
                      <a:r>
                        <a:rPr lang="de-DE" sz="1400" b="1" kern="1200" dirty="0" err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storyboard</a:t>
                      </a:r>
                      <a:endParaRPr lang="de-DE" sz="1400" b="1" kern="12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36195" lvl="0" indent="-1800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Storyboard schreiben</a:t>
                      </a:r>
                    </a:p>
                    <a:p>
                      <a:pPr marL="180000" marR="36195" lvl="0" indent="-1800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Text- und Bildübereinstimmung üben und ggf. anpassen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36195" lvl="0" indent="-1800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Storyboard</a:t>
                      </a:r>
                    </a:p>
                    <a:p>
                      <a:pPr marL="180000" marR="36195" lvl="0" indent="-1800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Room mit Möbeln, Schrift, Symbolen, … Sprechtext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87233112"/>
                  </a:ext>
                </a:extLst>
              </a:tr>
              <a:tr h="728556">
                <a:tc>
                  <a:txBody>
                    <a:bodyPr/>
                    <a:lstStyle/>
                    <a:p>
                      <a:pPr marL="0" marR="7175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The </a:t>
                      </a:r>
                      <a:r>
                        <a:rPr lang="en-US" sz="1400" b="1" kern="1200" noProof="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video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36195" lvl="0" indent="-1800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Üben</a:t>
                      </a:r>
                    </a:p>
                    <a:p>
                      <a:pPr marL="180000" marR="36195" lvl="0" indent="-1800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Video drehen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36195" lvl="0" indent="-1800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Storyboard, Room, Möbel, … Text</a:t>
                      </a:r>
                    </a:p>
                    <a:p>
                      <a:pPr marL="180000" marR="36195" lvl="0" indent="-1800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Handy/Tablet, ev. Stativ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0521012"/>
                  </a:ext>
                </a:extLst>
              </a:tr>
            </a:tbl>
          </a:graphicData>
        </a:graphic>
      </p:graphicFrame>
      <p:sp>
        <p:nvSpPr>
          <p:cNvPr id="13" name="Titel 5">
            <a:extLst>
              <a:ext uri="{FF2B5EF4-FFF2-40B4-BE49-F238E27FC236}">
                <a16:creationId xmlns="" xmlns:a16="http://schemas.microsoft.com/office/drawing/2014/main" id="{C2F92A61-814B-497A-B5B1-3C536DA8D32C}"/>
              </a:ext>
            </a:extLst>
          </p:cNvPr>
          <p:cNvSpPr txBox="1">
            <a:spLocks/>
          </p:cNvSpPr>
          <p:nvPr/>
        </p:nvSpPr>
        <p:spPr>
          <a:xfrm>
            <a:off x="220785" y="702110"/>
            <a:ext cx="8599355" cy="107755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FF001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600" dirty="0">
                <a:solidFill>
                  <a:srgbClr val="E32026"/>
                </a:solidFill>
              </a:rPr>
              <a:t>Wortschatz, Gestaltung, Storyboard, Drehen</a:t>
            </a:r>
          </a:p>
        </p:txBody>
      </p:sp>
      <p:sp>
        <p:nvSpPr>
          <p:cNvPr id="6" name="Fußzeilenplatzhalter 2">
            <a:extLst>
              <a:ext uri="{FF2B5EF4-FFF2-40B4-BE49-F238E27FC236}">
                <a16:creationId xmlns="" xmlns:a16="http://schemas.microsoft.com/office/drawing/2014/main" id="{47C4A718-18A1-4C78-9923-7976C608618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69351" y="4803998"/>
            <a:ext cx="6290881" cy="273844"/>
          </a:xfrm>
        </p:spPr>
        <p:txBody>
          <a:bodyPr/>
          <a:lstStyle/>
          <a:p>
            <a:r>
              <a:rPr lang="en-US" dirty="0"/>
              <a:t>LISUM 12.03.2020 | CC BY-SA | Petra </a:t>
            </a:r>
            <a:r>
              <a:rPr lang="en-US" dirty="0" err="1"/>
              <a:t>Rilling-Stütz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218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LISUM 12.03.2020 | CC BY-SA | Dr. Nancy Grimm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>
          <a:xfrm>
            <a:off x="217458" y="1419622"/>
            <a:ext cx="8446562" cy="2880965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Clr>
                <a:srgbClr val="FF0019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Ziele der Unterrichtsbausteine</a:t>
            </a:r>
          </a:p>
          <a:p>
            <a:pPr marL="342900" indent="-342900">
              <a:lnSpc>
                <a:spcPct val="150000"/>
              </a:lnSpc>
              <a:buClr>
                <a:srgbClr val="FF0019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SAMR-Modell als „Entwicklungsfolie“</a:t>
            </a:r>
          </a:p>
          <a:p>
            <a:pPr marL="342900" indent="-342900">
              <a:lnSpc>
                <a:spcPct val="150000"/>
              </a:lnSpc>
              <a:buClr>
                <a:srgbClr val="FF0019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Ausrichtung der Unterrichtsbausteine</a:t>
            </a:r>
          </a:p>
          <a:p>
            <a:pPr marL="342900" indent="-342900">
              <a:lnSpc>
                <a:spcPct val="150000"/>
              </a:lnSpc>
              <a:buClr>
                <a:srgbClr val="FF0019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Warum fachintegrative Medienbildung?</a:t>
            </a:r>
          </a:p>
          <a:p>
            <a:pPr marL="342900" indent="-342900">
              <a:lnSpc>
                <a:spcPct val="150000"/>
              </a:lnSpc>
              <a:buClr>
                <a:srgbClr val="FF0019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Drei Bausteine im Fokus </a:t>
            </a:r>
          </a:p>
        </p:txBody>
      </p:sp>
      <p:sp>
        <p:nvSpPr>
          <p:cNvPr id="6" name="Titel 5"/>
          <p:cNvSpPr txBox="1">
            <a:spLocks/>
          </p:cNvSpPr>
          <p:nvPr/>
        </p:nvSpPr>
        <p:spPr>
          <a:xfrm>
            <a:off x="220785" y="699542"/>
            <a:ext cx="8599355" cy="5655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FF001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E3202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Inhalt</a:t>
            </a:r>
          </a:p>
        </p:txBody>
      </p:sp>
    </p:spTree>
    <p:extLst>
      <p:ext uri="{BB962C8B-B14F-4D97-AF65-F5344CB8AC3E}">
        <p14:creationId xmlns:p14="http://schemas.microsoft.com/office/powerpoint/2010/main" val="260346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7">
            <a:extLst>
              <a:ext uri="{FF2B5EF4-FFF2-40B4-BE49-F238E27FC236}">
                <a16:creationId xmlns="" xmlns:a16="http://schemas.microsoft.com/office/drawing/2014/main" id="{ACEE2EEB-414C-4FCF-81D6-454F5356E6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410833"/>
              </p:ext>
            </p:extLst>
          </p:nvPr>
        </p:nvGraphicFramePr>
        <p:xfrm>
          <a:off x="323529" y="1702181"/>
          <a:ext cx="8599355" cy="21869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04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894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89465">
                  <a:extLst>
                    <a:ext uri="{9D8B030D-6E8A-4147-A177-3AD203B41FA5}">
                      <a16:colId xmlns="" xmlns:a16="http://schemas.microsoft.com/office/drawing/2014/main" val="1345114846"/>
                    </a:ext>
                  </a:extLst>
                </a:gridCol>
              </a:tblGrid>
              <a:tr h="318562">
                <a:tc>
                  <a:txBody>
                    <a:bodyPr/>
                    <a:lstStyle/>
                    <a:p>
                      <a:pPr marR="71755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5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Thema/Schwerpunkt</a:t>
                      </a:r>
                      <a:endParaRPr lang="de-DE" sz="15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5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Methode und Inhalt</a:t>
                      </a:r>
                      <a:endParaRPr lang="de-DE" sz="15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5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Materialien und Tipps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8607">
                <a:tc>
                  <a:txBody>
                    <a:bodyPr/>
                    <a:lstStyle/>
                    <a:p>
                      <a:pPr marR="71755" algn="l"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de-DE" sz="14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The </a:t>
                      </a:r>
                      <a:r>
                        <a:rPr lang="de-DE" sz="1400" b="1" kern="1200" dirty="0" err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return</a:t>
                      </a:r>
                      <a:r>
                        <a:rPr lang="de-DE" sz="14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kern="1200" dirty="0" err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call</a:t>
                      </a:r>
                      <a:endParaRPr lang="de-DE" sz="1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36195" lvl="0" indent="-1800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Präsentation der Videos: entweder (1) Methode „</a:t>
                      </a:r>
                      <a:r>
                        <a:rPr lang="de-DE" sz="14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one-stay-three-stay</a:t>
                      </a: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“ oder (2) Präsentation der Video über das Smartboard</a:t>
                      </a:r>
                    </a:p>
                    <a:p>
                      <a:pPr marL="180000" marR="36195" lvl="0" indent="-1800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Höraufgabe, die eine Antwortsprach-/ </a:t>
                      </a:r>
                      <a:b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de-DE" sz="14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textnachricht</a:t>
                      </a: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und eine Evaluation des Videos ermöglichen kann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36195" lvl="0" indent="-1800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Videos auf Handy/Tablet oder über </a:t>
                      </a:r>
                      <a:r>
                        <a:rPr lang="de-DE" sz="14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Beamer</a:t>
                      </a: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/Smartboard</a:t>
                      </a:r>
                    </a:p>
                    <a:p>
                      <a:pPr marL="180000" marR="36195" lvl="0" indent="-1800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Font typeface="Arial" panose="020B0604020202020204" pitchFamily="34" charset="0"/>
                        <a:buChar char="•"/>
                      </a:pP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180000" marR="36195" lvl="0" indent="-1800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1600"/>
                        </a:spcBef>
                        <a:spcAft>
                          <a:spcPts val="300"/>
                        </a:spcAft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Höraufgabe </a:t>
                      </a: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(mit gleichzeitiger oder getrennter Evaluationsmöglichkeit)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itel 5">
            <a:extLst>
              <a:ext uri="{FF2B5EF4-FFF2-40B4-BE49-F238E27FC236}">
                <a16:creationId xmlns="" xmlns:a16="http://schemas.microsoft.com/office/drawing/2014/main" id="{C2F92A61-814B-497A-B5B1-3C536DA8D32C}"/>
              </a:ext>
            </a:extLst>
          </p:cNvPr>
          <p:cNvSpPr txBox="1">
            <a:spLocks/>
          </p:cNvSpPr>
          <p:nvPr/>
        </p:nvSpPr>
        <p:spPr>
          <a:xfrm>
            <a:off x="220785" y="702110"/>
            <a:ext cx="8599355" cy="107755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FF001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600" dirty="0">
                <a:solidFill>
                  <a:srgbClr val="E32026"/>
                </a:solidFill>
              </a:rPr>
              <a:t>Präsentation &amp; Evaluation</a:t>
            </a:r>
          </a:p>
        </p:txBody>
      </p:sp>
      <p:sp>
        <p:nvSpPr>
          <p:cNvPr id="7" name="Fußzeilenplatzhalter 2">
            <a:extLst>
              <a:ext uri="{FF2B5EF4-FFF2-40B4-BE49-F238E27FC236}">
                <a16:creationId xmlns="" xmlns:a16="http://schemas.microsoft.com/office/drawing/2014/main" id="{47C4A718-18A1-4C78-9923-7976C608618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69351" y="4803998"/>
            <a:ext cx="6290881" cy="273844"/>
          </a:xfrm>
        </p:spPr>
        <p:txBody>
          <a:bodyPr/>
          <a:lstStyle/>
          <a:p>
            <a:r>
              <a:rPr lang="en-US" dirty="0"/>
              <a:t>LISUM 12.03.2020 | CC BY-SA | Petra </a:t>
            </a:r>
            <a:r>
              <a:rPr lang="en-US" dirty="0" err="1"/>
              <a:t>Rilling-Stütz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432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5">
            <a:extLst>
              <a:ext uri="{FF2B5EF4-FFF2-40B4-BE49-F238E27FC236}">
                <a16:creationId xmlns="" xmlns:a16="http://schemas.microsoft.com/office/drawing/2014/main" id="{69F4E9D7-05CD-49CB-92C8-4CEF2421F97D}"/>
              </a:ext>
            </a:extLst>
          </p:cNvPr>
          <p:cNvSpPr txBox="1">
            <a:spLocks/>
          </p:cNvSpPr>
          <p:nvPr/>
        </p:nvSpPr>
        <p:spPr>
          <a:xfrm>
            <a:off x="220785" y="702110"/>
            <a:ext cx="8599355" cy="107755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FF001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600" dirty="0">
                <a:solidFill>
                  <a:srgbClr val="E32026"/>
                </a:solidFill>
              </a:rPr>
              <a:t>Bewertungskriterien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="" xmlns:a16="http://schemas.microsoft.com/office/drawing/2014/main" id="{2F6C1617-8389-4C84-B75D-A940314C3CDE}"/>
              </a:ext>
            </a:extLst>
          </p:cNvPr>
          <p:cNvGrpSpPr/>
          <p:nvPr/>
        </p:nvGrpSpPr>
        <p:grpSpPr>
          <a:xfrm>
            <a:off x="323528" y="1491630"/>
            <a:ext cx="8595138" cy="3183294"/>
            <a:chOff x="323528" y="1491630"/>
            <a:chExt cx="8595138" cy="318329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4" name="Grafik 13">
              <a:extLst>
                <a:ext uri="{FF2B5EF4-FFF2-40B4-BE49-F238E27FC236}">
                  <a16:creationId xmlns="" xmlns:a16="http://schemas.microsoft.com/office/drawing/2014/main" id="{3BF807EF-B15D-42F3-A1FD-EA8678DAF8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040" t="29000" r="2750" b="9110"/>
            <a:stretch/>
          </p:blipFill>
          <p:spPr>
            <a:xfrm>
              <a:off x="323528" y="1491630"/>
              <a:ext cx="8523130" cy="3183294"/>
            </a:xfrm>
            <a:prstGeom prst="rect">
              <a:avLst/>
            </a:prstGeom>
          </p:spPr>
        </p:pic>
        <p:sp>
          <p:nvSpPr>
            <p:cNvPr id="15" name="Rechteck 14">
              <a:extLst>
                <a:ext uri="{FF2B5EF4-FFF2-40B4-BE49-F238E27FC236}">
                  <a16:creationId xmlns="" xmlns:a16="http://schemas.microsoft.com/office/drawing/2014/main" id="{76638D2C-DBDD-438F-B1B5-7FB8AC696117}"/>
                </a:ext>
              </a:extLst>
            </p:cNvPr>
            <p:cNvSpPr/>
            <p:nvPr/>
          </p:nvSpPr>
          <p:spPr>
            <a:xfrm>
              <a:off x="395536" y="3894316"/>
              <a:ext cx="852313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050" dirty="0">
                  <a:latin typeface="Calibri" panose="020F0502020204030204" pitchFamily="34" charset="0"/>
                  <a:cs typeface="Calibri" panose="020F0502020204030204" pitchFamily="34" charset="0"/>
                  <a:hlinkClick r:id="rId4"/>
                </a:rPr>
                <a:t>https://www.netzwerk-digitale-bildung.de/wp-content/uploads/Bewertungskriterien-Erkl%C3%A4rfilme.pdf</a:t>
              </a:r>
              <a:r>
                <a:rPr lang="de-DE" sz="105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  <p:sp>
        <p:nvSpPr>
          <p:cNvPr id="8" name="Fußzeilenplatzhalter 2">
            <a:extLst>
              <a:ext uri="{FF2B5EF4-FFF2-40B4-BE49-F238E27FC236}">
                <a16:creationId xmlns="" xmlns:a16="http://schemas.microsoft.com/office/drawing/2014/main" id="{47C4A718-18A1-4C78-9923-7976C608618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69351" y="4803998"/>
            <a:ext cx="6290881" cy="273844"/>
          </a:xfrm>
        </p:spPr>
        <p:txBody>
          <a:bodyPr/>
          <a:lstStyle/>
          <a:p>
            <a:r>
              <a:rPr lang="en-US" dirty="0"/>
              <a:t>LISUM 12.03.2020 | CC BY-SA | Petra </a:t>
            </a:r>
            <a:r>
              <a:rPr lang="en-US" dirty="0" err="1"/>
              <a:t>Rilling-Stütz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651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67544" y="1491630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rgbClr val="E32026"/>
                </a:solidFill>
                <a:latin typeface="+mj-lt"/>
                <a:ea typeface="+mj-ea"/>
                <a:cs typeface="+mj-cs"/>
              </a:rPr>
              <a:t>Welche Kompetenzen und (Grund)</a:t>
            </a:r>
            <a:r>
              <a:rPr lang="de-DE" sz="2800" b="1" dirty="0" err="1">
                <a:solidFill>
                  <a:srgbClr val="E32026"/>
                </a:solidFill>
                <a:latin typeface="+mj-lt"/>
                <a:ea typeface="+mj-ea"/>
                <a:cs typeface="+mj-cs"/>
              </a:rPr>
              <a:t>fähigkeiten</a:t>
            </a:r>
            <a:r>
              <a:rPr lang="de-DE" sz="2800" b="1" dirty="0">
                <a:solidFill>
                  <a:srgbClr val="E32026"/>
                </a:solidFill>
                <a:latin typeface="+mj-lt"/>
                <a:ea typeface="+mj-ea"/>
                <a:cs typeface="+mj-cs"/>
              </a:rPr>
              <a:t> für das digitale Zeitalter werden durch dieses Unterrichtsszenario gefördert?</a:t>
            </a:r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6"/>
          </p:nvPr>
        </p:nvSpPr>
        <p:spPr>
          <a:xfrm>
            <a:off x="369351" y="4767263"/>
            <a:ext cx="6290881" cy="273844"/>
          </a:xfrm>
        </p:spPr>
        <p:txBody>
          <a:bodyPr/>
          <a:lstStyle/>
          <a:p>
            <a:r>
              <a:rPr lang="en-US" dirty="0"/>
              <a:t>LISUM 12.03.2020 | CC BY-SA | Petra </a:t>
            </a:r>
            <a:r>
              <a:rPr lang="en-US" dirty="0" err="1"/>
              <a:t>Rilling-Stütz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000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907403"/>
              </p:ext>
            </p:extLst>
          </p:nvPr>
        </p:nvGraphicFramePr>
        <p:xfrm>
          <a:off x="369351" y="1543830"/>
          <a:ext cx="8163089" cy="29196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630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72064">
                <a:tc>
                  <a:txBody>
                    <a:bodyPr/>
                    <a:lstStyle/>
                    <a:p>
                      <a:pPr marR="71755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</a:rPr>
                        <a:t>Standards im Basiscurriculum Medienbildung</a:t>
                      </a:r>
                      <a:endParaRPr lang="de-DE" sz="11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 (Textkörper CS)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92232">
                <a:tc>
                  <a:txBody>
                    <a:bodyPr/>
                    <a:lstStyle/>
                    <a:p>
                      <a:pPr marL="285750" marR="36195" lvl="0" indent="-285750" algn="l" defTabSz="914400" rtl="0" eaLnBrk="1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de-DE" sz="16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Medientechnik […] nach Vorgaben einsetzen (D)</a:t>
                      </a:r>
                    </a:p>
                    <a:p>
                      <a:pPr marL="285750" marR="36195" lvl="0" indent="-285750" algn="l" defTabSz="914400" rtl="0" eaLnBrk="1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de-DE" sz="16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grundlegende Elemente der (Bewegt-) Bild-, Ton- und Textgestaltung nach Vorgaben einsetzen (D)</a:t>
                      </a:r>
                    </a:p>
                    <a:p>
                      <a:pPr marL="285750" marR="36195" lvl="0" indent="-285750" algn="l" defTabSz="914400" rtl="0" eaLnBrk="1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de-DE" sz="16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eine Medienproduktion in Einzel- oder Gruppenarbeit nach </a:t>
                      </a:r>
                      <a:r>
                        <a:rPr lang="de-DE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Vorga-ben</a:t>
                      </a:r>
                      <a:r>
                        <a:rPr lang="de-DE" sz="16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planen (D)</a:t>
                      </a:r>
                    </a:p>
                    <a:p>
                      <a:pPr marL="285750" marR="36195" lvl="0" indent="-285750" algn="l" defTabSz="914400" rtl="0" eaLnBrk="1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de-DE" sz="16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mit Hilfestellung eigene Medienprodukte [...] herstellen (D)</a:t>
                      </a:r>
                    </a:p>
                    <a:p>
                      <a:pPr marL="285750" marR="36195" lvl="0" indent="-285750" algn="l" defTabSz="914400" rtl="0" eaLnBrk="1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de-DE" sz="16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die Gestaltung von Präsentationen an ihren Zielen ausrichten (D)</a:t>
                      </a:r>
                    </a:p>
                    <a:p>
                      <a:pPr marL="285750" marR="36195" lvl="0" indent="-285750" algn="l" defTabSz="914400" rtl="0" eaLnBrk="1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endParaRPr lang="de-DE" sz="1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itel 5">
            <a:extLst>
              <a:ext uri="{FF2B5EF4-FFF2-40B4-BE49-F238E27FC236}">
                <a16:creationId xmlns="" xmlns:a16="http://schemas.microsoft.com/office/drawing/2014/main" id="{E2DC63EC-AD26-4BAC-82E5-AD83E9F29E8D}"/>
              </a:ext>
            </a:extLst>
          </p:cNvPr>
          <p:cNvSpPr txBox="1">
            <a:spLocks/>
          </p:cNvSpPr>
          <p:nvPr/>
        </p:nvSpPr>
        <p:spPr>
          <a:xfrm>
            <a:off x="220785" y="339501"/>
            <a:ext cx="8599355" cy="9152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FF001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600" dirty="0">
                <a:solidFill>
                  <a:srgbClr val="E32026"/>
                </a:solidFill>
              </a:rPr>
              <a:t>Kompetenzen und (Grund)</a:t>
            </a:r>
            <a:r>
              <a:rPr lang="de-DE" sz="2600" dirty="0" err="1">
                <a:solidFill>
                  <a:srgbClr val="E32026"/>
                </a:solidFill>
              </a:rPr>
              <a:t>fähigkeiten</a:t>
            </a:r>
            <a:r>
              <a:rPr lang="de-DE" sz="2600" dirty="0">
                <a:solidFill>
                  <a:srgbClr val="E32026"/>
                </a:solidFill>
              </a:rPr>
              <a:t/>
            </a:r>
            <a:br>
              <a:rPr lang="de-DE" sz="2600" dirty="0">
                <a:solidFill>
                  <a:srgbClr val="E32026"/>
                </a:solidFill>
              </a:rPr>
            </a:br>
            <a:r>
              <a:rPr lang="de-DE" sz="2600" dirty="0">
                <a:solidFill>
                  <a:srgbClr val="E32026"/>
                </a:solidFill>
              </a:rPr>
              <a:t>für das digitale Zeitalter </a:t>
            </a:r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6"/>
          </p:nvPr>
        </p:nvSpPr>
        <p:spPr>
          <a:xfrm>
            <a:off x="369351" y="4767263"/>
            <a:ext cx="6290881" cy="273844"/>
          </a:xfrm>
        </p:spPr>
        <p:txBody>
          <a:bodyPr/>
          <a:lstStyle/>
          <a:p>
            <a:r>
              <a:rPr lang="en-US" dirty="0"/>
              <a:t>LISUM 12.03.2020 | CC BY-SA | Petra </a:t>
            </a:r>
            <a:r>
              <a:rPr lang="en-US" dirty="0" err="1"/>
              <a:t>Rilling-Stütz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398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174172"/>
              </p:ext>
            </p:extLst>
          </p:nvPr>
        </p:nvGraphicFramePr>
        <p:xfrm>
          <a:off x="369351" y="1563639"/>
          <a:ext cx="7875057" cy="24482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750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62777">
                <a:tc>
                  <a:txBody>
                    <a:bodyPr/>
                    <a:lstStyle/>
                    <a:p>
                      <a:pPr marR="71755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Standards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im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Fach</a:t>
                      </a:r>
                      <a:endParaRPr lang="de-DE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 (Textkörper CS)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85494">
                <a:tc>
                  <a:txBody>
                    <a:bodyPr/>
                    <a:lstStyle/>
                    <a:p>
                      <a:pPr marL="285750" marR="36195" lvl="0" indent="-285750" algn="l" defTabSz="914400" rtl="0" eaLnBrk="1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de-DE" sz="16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Strategien des Sprachenlernens angeleitet nutzen (z. B. Verfahren zur Wortschatzaneignung, Anwendung von Hilfsmitteln und Nachschlagewerken) (C/D)</a:t>
                      </a:r>
                    </a:p>
                    <a:p>
                      <a:pPr marL="285750" marR="36195" lvl="0" indent="-285750" algn="l" defTabSz="914400" rtl="0" eaLnBrk="1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de-DE" sz="16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zu sehr vertrauten Alltagsthemen Auskunft geben, wenn sie ihre Äußerungen unter Nutzung geübter einfacher Satzmuster vorbereiten können (C)</a:t>
                      </a:r>
                    </a:p>
                    <a:p>
                      <a:pPr marL="285750" marR="36195" lvl="0" indent="-285750" algn="l" defTabSz="914400" rtl="0" eaLnBrk="1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de-DE" sz="16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einfache Präsentationsformen unter Anleitung verwenden (C/D)</a:t>
                      </a:r>
                      <a:endParaRPr lang="de-DE" sz="16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itel 5">
            <a:extLst>
              <a:ext uri="{FF2B5EF4-FFF2-40B4-BE49-F238E27FC236}">
                <a16:creationId xmlns="" xmlns:a16="http://schemas.microsoft.com/office/drawing/2014/main" id="{6F257921-81F8-4EDD-8E00-926EBF2F117F}"/>
              </a:ext>
            </a:extLst>
          </p:cNvPr>
          <p:cNvSpPr txBox="1">
            <a:spLocks/>
          </p:cNvSpPr>
          <p:nvPr/>
        </p:nvSpPr>
        <p:spPr>
          <a:xfrm>
            <a:off x="220785" y="339501"/>
            <a:ext cx="8599355" cy="9152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FF001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600" dirty="0">
                <a:solidFill>
                  <a:srgbClr val="E32026"/>
                </a:solidFill>
              </a:rPr>
              <a:t>Fachliche Kompetenzen und </a:t>
            </a:r>
            <a:br>
              <a:rPr lang="de-DE" sz="2600" dirty="0">
                <a:solidFill>
                  <a:srgbClr val="E32026"/>
                </a:solidFill>
              </a:rPr>
            </a:br>
            <a:r>
              <a:rPr lang="de-DE" sz="2600" dirty="0">
                <a:solidFill>
                  <a:srgbClr val="E32026"/>
                </a:solidFill>
              </a:rPr>
              <a:t>(Grund)</a:t>
            </a:r>
            <a:r>
              <a:rPr lang="de-DE" sz="2600" dirty="0" err="1">
                <a:solidFill>
                  <a:srgbClr val="E32026"/>
                </a:solidFill>
              </a:rPr>
              <a:t>fähigkeiten</a:t>
            </a:r>
            <a:endParaRPr lang="de-DE" sz="2600" dirty="0">
              <a:solidFill>
                <a:srgbClr val="E32026"/>
              </a:solidFill>
            </a:endParaRPr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6"/>
          </p:nvPr>
        </p:nvSpPr>
        <p:spPr>
          <a:xfrm>
            <a:off x="369351" y="4767263"/>
            <a:ext cx="6290881" cy="273844"/>
          </a:xfrm>
        </p:spPr>
        <p:txBody>
          <a:bodyPr/>
          <a:lstStyle/>
          <a:p>
            <a:r>
              <a:rPr lang="en-US" dirty="0"/>
              <a:t>LISUM 12.03.2020 | CC BY-SA | Petra </a:t>
            </a:r>
            <a:r>
              <a:rPr lang="en-US" dirty="0" err="1"/>
              <a:t>Rilling-Stütz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71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275606"/>
            <a:ext cx="9144000" cy="1872208"/>
          </a:xfrm>
          <a:prstGeom prst="rect">
            <a:avLst/>
          </a:prstGeom>
          <a:solidFill>
            <a:srgbClr val="E36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E36C0A"/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323528" y="1275606"/>
            <a:ext cx="384096" cy="1872208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107504" y="1275606"/>
            <a:ext cx="1224136" cy="1872208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1043608" y="1597480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>
                <a:solidFill>
                  <a:schemeClr val="bg1"/>
                </a:solidFill>
              </a:rPr>
              <a:t>Lies</a:t>
            </a:r>
            <a:r>
              <a:rPr lang="de-DE" sz="2800" dirty="0">
                <a:solidFill>
                  <a:schemeClr val="bg1"/>
                </a:solidFill>
              </a:rPr>
              <a:t> mich! </a:t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>Lieblingsbücher zum Sprechen bringen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1763688" y="271576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</a:rPr>
              <a:t>Cornelia Brückner &amp; Irene Hoppe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="" xmlns:a16="http://schemas.microsoft.com/office/drawing/2014/main" id="{B0994DD8-A664-437F-AAF5-74386D90CAA1}"/>
              </a:ext>
            </a:extLst>
          </p:cNvPr>
          <p:cNvGrpSpPr>
            <a:grpSpLocks noChangeAspect="1"/>
          </p:cNvGrpSpPr>
          <p:nvPr/>
        </p:nvGrpSpPr>
        <p:grpSpPr>
          <a:xfrm>
            <a:off x="7452320" y="1460211"/>
            <a:ext cx="1584000" cy="1543587"/>
            <a:chOff x="0" y="0"/>
            <a:chExt cx="1767366" cy="1722322"/>
          </a:xfrm>
        </p:grpSpPr>
        <p:sp>
          <p:nvSpPr>
            <p:cNvPr id="12" name="Oval 269">
              <a:extLst>
                <a:ext uri="{FF2B5EF4-FFF2-40B4-BE49-F238E27FC236}">
                  <a16:creationId xmlns="" xmlns:a16="http://schemas.microsoft.com/office/drawing/2014/main" id="{4F560E6B-DC32-4BE4-AEB2-B5B73AFF7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767366" cy="17223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pic>
          <p:nvPicPr>
            <p:cNvPr id="13" name="Grafik 12">
              <a:extLst>
                <a:ext uri="{FF2B5EF4-FFF2-40B4-BE49-F238E27FC236}">
                  <a16:creationId xmlns="" xmlns:a16="http://schemas.microsoft.com/office/drawing/2014/main" id="{84519A25-57B0-47B1-85FF-5D323F5A1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875" y="400050"/>
              <a:ext cx="1511300" cy="1003300"/>
            </a:xfrm>
            <a:prstGeom prst="rect">
              <a:avLst/>
            </a:prstGeom>
          </p:spPr>
        </p:pic>
      </p:grpSp>
      <p:sp>
        <p:nvSpPr>
          <p:cNvPr id="15" name="Fußzeilenplatzhalter 2">
            <a:extLst>
              <a:ext uri="{FF2B5EF4-FFF2-40B4-BE49-F238E27FC236}">
                <a16:creationId xmlns="" xmlns:a16="http://schemas.microsoft.com/office/drawing/2014/main" id="{9ED7F7E4-5293-43B6-A4FA-42286842A700}"/>
              </a:ext>
            </a:extLst>
          </p:cNvPr>
          <p:cNvSpPr txBox="1">
            <a:spLocks/>
          </p:cNvSpPr>
          <p:nvPr/>
        </p:nvSpPr>
        <p:spPr>
          <a:xfrm>
            <a:off x="369351" y="4767263"/>
            <a:ext cx="629088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LISUM 12.03.2020 | CC BY-SA | Cornelia Brückner &amp; Irene Hoppe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524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654" y="987574"/>
            <a:ext cx="2520000" cy="35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itel 5">
            <a:extLst>
              <a:ext uri="{FF2B5EF4-FFF2-40B4-BE49-F238E27FC236}">
                <a16:creationId xmlns="" xmlns:a16="http://schemas.microsoft.com/office/drawing/2014/main" id="{F604CF13-A0A2-440E-9D96-EDB94BCEDDF2}"/>
              </a:ext>
            </a:extLst>
          </p:cNvPr>
          <p:cNvSpPr txBox="1">
            <a:spLocks/>
          </p:cNvSpPr>
          <p:nvPr/>
        </p:nvSpPr>
        <p:spPr>
          <a:xfrm>
            <a:off x="220785" y="339502"/>
            <a:ext cx="8599355" cy="5655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FF001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600" dirty="0">
                <a:solidFill>
                  <a:srgbClr val="E32026"/>
                </a:solidFill>
              </a:rPr>
              <a:t>Baustein im Fokus – „</a:t>
            </a:r>
            <a:r>
              <a:rPr lang="de-DE" sz="2600" dirty="0" err="1">
                <a:solidFill>
                  <a:srgbClr val="E32026"/>
                </a:solidFill>
              </a:rPr>
              <a:t>Lies</a:t>
            </a:r>
            <a:r>
              <a:rPr lang="de-DE" sz="2600" dirty="0">
                <a:solidFill>
                  <a:srgbClr val="E32026"/>
                </a:solidFill>
              </a:rPr>
              <a:t> mich!“ </a:t>
            </a:r>
          </a:p>
        </p:txBody>
      </p:sp>
      <p:sp>
        <p:nvSpPr>
          <p:cNvPr id="11" name="Rechteck 10"/>
          <p:cNvSpPr/>
          <p:nvPr/>
        </p:nvSpPr>
        <p:spPr>
          <a:xfrm>
            <a:off x="935596" y="1971586"/>
            <a:ext cx="33483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Buchtipp eines Mädchens aus der 4.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Klasse: </a:t>
            </a:r>
            <a:r>
              <a:rPr lang="de-DE" dirty="0">
                <a:hlinkClick r:id="rId3"/>
              </a:rPr>
              <a:t>https://</a:t>
            </a:r>
            <a:r>
              <a:rPr lang="de-DE" dirty="0" smtClean="0">
                <a:hlinkClick r:id="rId3"/>
              </a:rPr>
              <a:t>s.bsbb.eu/8e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2" name="Fußzeilenplatzhalter 2">
            <a:extLst>
              <a:ext uri="{FF2B5EF4-FFF2-40B4-BE49-F238E27FC236}">
                <a16:creationId xmlns="" xmlns:a16="http://schemas.microsoft.com/office/drawing/2014/main" id="{A1FF5A91-C548-4AE4-87D4-28373D5BD1D0}"/>
              </a:ext>
            </a:extLst>
          </p:cNvPr>
          <p:cNvSpPr txBox="1">
            <a:spLocks/>
          </p:cNvSpPr>
          <p:nvPr/>
        </p:nvSpPr>
        <p:spPr>
          <a:xfrm>
            <a:off x="369351" y="4767263"/>
            <a:ext cx="629088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LISUM 12.03.2020 | CC BY-SA | Cornelia Brückner &amp; Irene Hoppe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646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/>
          <p:cNvSpPr txBox="1">
            <a:spLocks/>
          </p:cNvSpPr>
          <p:nvPr/>
        </p:nvSpPr>
        <p:spPr>
          <a:xfrm>
            <a:off x="49410" y="905073"/>
            <a:ext cx="9108504" cy="5655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FF001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>
                <a:solidFill>
                  <a:srgbClr val="FFC000"/>
                </a:solidFill>
                <a:latin typeface="Calibri" panose="020F0502020204030204" pitchFamily="34" charset="0"/>
              </a:rPr>
              <a:t> </a:t>
            </a:r>
          </a:p>
          <a:p>
            <a:endParaRPr lang="de-DE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="" xmlns:a16="http://schemas.microsoft.com/office/drawing/2014/main" id="{BD2AB96D-A695-422A-B36E-71D87571A058}"/>
              </a:ext>
            </a:extLst>
          </p:cNvPr>
          <p:cNvSpPr txBox="1">
            <a:spLocks/>
          </p:cNvSpPr>
          <p:nvPr/>
        </p:nvSpPr>
        <p:spPr>
          <a:xfrm>
            <a:off x="220785" y="339502"/>
            <a:ext cx="6943503" cy="5655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FF001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600" dirty="0">
                <a:solidFill>
                  <a:srgbClr val="E32026"/>
                </a:solidFill>
              </a:rPr>
              <a:t>Einstieg: Kennenlernen des Bilderbuchs, dialogisches Vorlesen </a:t>
            </a:r>
          </a:p>
        </p:txBody>
      </p:sp>
      <p:grpSp>
        <p:nvGrpSpPr>
          <p:cNvPr id="8" name="Gruppieren 7"/>
          <p:cNvGrpSpPr/>
          <p:nvPr/>
        </p:nvGrpSpPr>
        <p:grpSpPr>
          <a:xfrm>
            <a:off x="3132000" y="1347614"/>
            <a:ext cx="2880000" cy="2893374"/>
            <a:chOff x="899703" y="1275606"/>
            <a:chExt cx="2880000" cy="2893374"/>
          </a:xfrm>
        </p:grpSpPr>
        <p:sp>
          <p:nvSpPr>
            <p:cNvPr id="9" name="Textfeld 8"/>
            <p:cNvSpPr txBox="1">
              <a:spLocks/>
            </p:cNvSpPr>
            <p:nvPr/>
          </p:nvSpPr>
          <p:spPr>
            <a:xfrm>
              <a:off x="899703" y="1288980"/>
              <a:ext cx="2880000" cy="2880000"/>
            </a:xfrm>
            <a:prstGeom prst="rect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de-DE" dirty="0"/>
            </a:p>
          </p:txBody>
        </p:sp>
        <p:cxnSp>
          <p:nvCxnSpPr>
            <p:cNvPr id="10" name="Gerade Verbindung 9"/>
            <p:cNvCxnSpPr/>
            <p:nvPr/>
          </p:nvCxnSpPr>
          <p:spPr>
            <a:xfrm>
              <a:off x="899703" y="1275606"/>
              <a:ext cx="2880000" cy="2893374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 flipV="1">
              <a:off x="899703" y="1275606"/>
              <a:ext cx="2880000" cy="2893374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extfeld 1"/>
          <p:cNvSpPr txBox="1"/>
          <p:nvPr/>
        </p:nvSpPr>
        <p:spPr>
          <a:xfrm>
            <a:off x="3132000" y="4227934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Das Buch, das niemand las von Cornelia Funke</a:t>
            </a: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Fußzeilenplatzhalter 2">
            <a:extLst>
              <a:ext uri="{FF2B5EF4-FFF2-40B4-BE49-F238E27FC236}">
                <a16:creationId xmlns="" xmlns:a16="http://schemas.microsoft.com/office/drawing/2014/main" id="{A1FF5A91-C548-4AE4-87D4-28373D5BD1D0}"/>
              </a:ext>
            </a:extLst>
          </p:cNvPr>
          <p:cNvSpPr txBox="1">
            <a:spLocks/>
          </p:cNvSpPr>
          <p:nvPr/>
        </p:nvSpPr>
        <p:spPr>
          <a:xfrm>
            <a:off x="369351" y="4767263"/>
            <a:ext cx="629088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LISUM 12.03.2020 | CC BY-SA | Cornelia Brückner &amp; Irene Hoppe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747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518233"/>
              </p:ext>
            </p:extLst>
          </p:nvPr>
        </p:nvGraphicFramePr>
        <p:xfrm>
          <a:off x="323528" y="1083242"/>
          <a:ext cx="8496944" cy="35767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16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052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75974">
                <a:tc>
                  <a:txBody>
                    <a:bodyPr/>
                    <a:lstStyle/>
                    <a:p>
                      <a:pPr marR="71755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500" dirty="0">
                          <a:effectLst/>
                        </a:rPr>
                        <a:t>Thema/Schwerpunkt</a:t>
                      </a:r>
                      <a:endParaRPr lang="de-DE" sz="15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 (Textkörper CS)"/>
                      </a:endParaRPr>
                    </a:p>
                  </a:txBody>
                  <a:tcPr marL="68580" marR="68580" marT="0" marB="0" anchor="ctr"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500" dirty="0">
                          <a:effectLst/>
                        </a:rPr>
                        <a:t>Methode und Inhalt</a:t>
                      </a:r>
                      <a:endParaRPr lang="de-DE" sz="15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 (Textkörper CS)"/>
                      </a:endParaRPr>
                    </a:p>
                  </a:txBody>
                  <a:tcPr marL="68580" marR="68580" marT="0" marB="0" anchor="ctr">
                    <a:solidFill>
                      <a:srgbClr val="E36C0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2752">
                <a:tc>
                  <a:txBody>
                    <a:bodyPr/>
                    <a:lstStyle/>
                    <a:p>
                      <a:pPr marR="71755" algn="l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solidFill>
                            <a:srgbClr val="E36C0A"/>
                          </a:solidFill>
                          <a:effectLst/>
                          <a:latin typeface="Calibri" panose="020F0502020204030204" pitchFamily="34" charset="0"/>
                        </a:rPr>
                        <a:t>Kennenlernen des </a:t>
                      </a:r>
                      <a:br>
                        <a:rPr lang="de-DE" sz="1400" dirty="0">
                          <a:solidFill>
                            <a:srgbClr val="E36C0A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1400" dirty="0">
                          <a:solidFill>
                            <a:srgbClr val="E36C0A"/>
                          </a:solidFill>
                          <a:effectLst/>
                          <a:latin typeface="Calibri" panose="020F0502020204030204" pitchFamily="34" charset="0"/>
                        </a:rPr>
                        <a:t>Bilderbuchs „Das Buch, das niemand las“</a:t>
                      </a:r>
                      <a:endParaRPr lang="de-DE" sz="1400" b="1" dirty="0">
                        <a:solidFill>
                          <a:srgbClr val="E36C0A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 (Textkörper CS)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36195" lvl="0" indent="-180000" algn="l">
                        <a:spcBef>
                          <a:spcPts val="12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de-DE" sz="1500" dirty="0">
                          <a:effectLst/>
                          <a:latin typeface="Calibri" panose="020F0502020204030204" pitchFamily="34" charset="0"/>
                        </a:rPr>
                        <a:t>Gemeinsames Betrachten und Lesen des Buchcovers, Äußerungen zur personifizierten Darstellung eines Buches auf dem Cover, Entwickeln von Vermutungen zum Textinhalt aufgrund von Illustration und Titel </a:t>
                      </a:r>
                      <a:endParaRPr lang="de-DE" sz="15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59007">
                <a:tc>
                  <a:txBody>
                    <a:bodyPr/>
                    <a:lstStyle/>
                    <a:p>
                      <a:pPr marR="71755" algn="l"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solidFill>
                            <a:srgbClr val="E36C0A"/>
                          </a:solidFill>
                          <a:effectLst/>
                          <a:latin typeface="Calibri" panose="020F0502020204030204" pitchFamily="34" charset="0"/>
                        </a:rPr>
                        <a:t>Vorlesen des Bilderbuchs und Anschluss-kommunikation</a:t>
                      </a:r>
                      <a:endParaRPr lang="de-DE" sz="1400" b="1" dirty="0">
                        <a:solidFill>
                          <a:srgbClr val="E36C0A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 (Textkörper CS)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36195" lvl="0" indent="-1800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de-DE" sz="1500" kern="1200" noProof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Dialogisches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500" kern="1200" noProof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Vorlesen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des </a:t>
                      </a:r>
                      <a:r>
                        <a:rPr lang="de-DE" sz="1500" kern="1200" noProof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Bilderbuchs</a:t>
                      </a:r>
                    </a:p>
                    <a:p>
                      <a:pPr marL="180000" marR="36195" lvl="0" indent="-1800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de-DE" sz="1500" kern="1200" noProof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Austausch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500" kern="1200" noProof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zum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500" kern="1200" noProof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Buchinhalt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de-DE" sz="15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180000" marR="36195" lvl="0" indent="-1800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de-DE" sz="15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Ideensammlung, wie Bücher auf sich aufmerksam machen können, um Leser*innen zu finden 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59007">
                <a:tc>
                  <a:txBody>
                    <a:bodyPr/>
                    <a:lstStyle/>
                    <a:p>
                      <a:pPr marR="71755" algn="l"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solidFill>
                            <a:srgbClr val="E36C0A"/>
                          </a:solidFill>
                          <a:effectLst/>
                          <a:latin typeface="Calibri" panose="020F0502020204030204" pitchFamily="34" charset="0"/>
                        </a:rPr>
                        <a:t>Bücher zum Sprechen bringen – Vorstellung eines Beispiels</a:t>
                      </a:r>
                      <a:endParaRPr lang="de-DE" sz="1400" b="1" dirty="0">
                        <a:solidFill>
                          <a:srgbClr val="E36C0A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 (Textkörper CS)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36195" lvl="0" indent="-1800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de-DE" sz="15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Vorstellen eines durch die Lehrkraft mit den vorgestellten Anwendungen erstellten Buchtipps am Smartboard oder mit dem Beamer </a:t>
                      </a:r>
                    </a:p>
                    <a:p>
                      <a:pPr marL="180000" marR="36195" lvl="0" indent="-180000" algn="l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de-DE" sz="15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Gemeinsames Überlegen, wie solch ein sprechendes Foto erstellt werden kann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itel 5">
            <a:extLst>
              <a:ext uri="{FF2B5EF4-FFF2-40B4-BE49-F238E27FC236}">
                <a16:creationId xmlns="" xmlns:a16="http://schemas.microsoft.com/office/drawing/2014/main" id="{9718F240-D152-446D-A276-D63C0EBF527A}"/>
              </a:ext>
            </a:extLst>
          </p:cNvPr>
          <p:cNvSpPr txBox="1">
            <a:spLocks/>
          </p:cNvSpPr>
          <p:nvPr/>
        </p:nvSpPr>
        <p:spPr>
          <a:xfrm>
            <a:off x="220785" y="339502"/>
            <a:ext cx="6943503" cy="5655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FF001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600" dirty="0">
                <a:solidFill>
                  <a:srgbClr val="E32026"/>
                </a:solidFill>
              </a:rPr>
              <a:t>Einstieg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="" xmlns:a16="http://schemas.microsoft.com/office/drawing/2014/main" id="{A1FF5A91-C548-4AE4-87D4-28373D5BD1D0}"/>
              </a:ext>
            </a:extLst>
          </p:cNvPr>
          <p:cNvSpPr txBox="1">
            <a:spLocks/>
          </p:cNvSpPr>
          <p:nvPr/>
        </p:nvSpPr>
        <p:spPr>
          <a:xfrm>
            <a:off x="369351" y="4767263"/>
            <a:ext cx="629088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LISUM 12.03.2020 | CC BY-SA | Cornelia Brückner &amp; Irene Hoppe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655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4"/>
          <p:cNvSpPr txBox="1">
            <a:spLocks/>
          </p:cNvSpPr>
          <p:nvPr/>
        </p:nvSpPr>
        <p:spPr>
          <a:xfrm>
            <a:off x="328572" y="1347614"/>
            <a:ext cx="8352596" cy="30963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Clr>
                <a:srgbClr val="FF0019"/>
              </a:buClr>
              <a:buNone/>
            </a:pPr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Austausch und Ideensammlung zur Frage:</a:t>
            </a:r>
          </a:p>
          <a:p>
            <a:pPr marL="0" indent="0">
              <a:spcAft>
                <a:spcPts val="600"/>
              </a:spcAft>
              <a:buClr>
                <a:srgbClr val="FF0019"/>
              </a:buClr>
              <a:buNone/>
            </a:pPr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„Wie können Bücher auf sich aufmerksam machen, um Leser*innen zu finden?“</a:t>
            </a:r>
          </a:p>
          <a:p>
            <a:pPr marL="0" indent="0">
              <a:spcAft>
                <a:spcPts val="600"/>
              </a:spcAft>
              <a:buClr>
                <a:srgbClr val="FF0019"/>
              </a:buClr>
              <a:buNone/>
            </a:pPr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Einhellige Antwort einer SAPH-Lerngruppe: „Bücher können ja nicht selber auf sich aufmerksam machen, aber ...</a:t>
            </a:r>
          </a:p>
          <a:p>
            <a:pPr>
              <a:spcBef>
                <a:spcPts val="300"/>
              </a:spcBef>
              <a:spcAft>
                <a:spcPts val="600"/>
              </a:spcAft>
              <a:buClr>
                <a:srgbClr val="FF0019"/>
              </a:buClr>
            </a:pPr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man kann die Bücher in der Schulbibliothek oder einem Buchladen ausstellen.“</a:t>
            </a:r>
          </a:p>
          <a:p>
            <a:pPr>
              <a:spcBef>
                <a:spcPts val="300"/>
              </a:spcBef>
              <a:spcAft>
                <a:spcPts val="600"/>
              </a:spcAft>
              <a:buClr>
                <a:srgbClr val="FF0019"/>
              </a:buClr>
            </a:pPr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man kann auf der Schul-Website oder der Schülerzeitung Bücher vorstellen.“</a:t>
            </a:r>
          </a:p>
          <a:p>
            <a:pPr>
              <a:spcBef>
                <a:spcPts val="300"/>
              </a:spcBef>
              <a:spcAft>
                <a:spcPts val="600"/>
              </a:spcAft>
              <a:buClr>
                <a:srgbClr val="FF0019"/>
              </a:buClr>
            </a:pPr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man kann eine Werbesendung für die Bücher machen.“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600"/>
              </a:spcAft>
              <a:buClr>
                <a:srgbClr val="FF0019"/>
              </a:buClr>
            </a:pPr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...</a:t>
            </a:r>
          </a:p>
        </p:txBody>
      </p:sp>
      <p:sp>
        <p:nvSpPr>
          <p:cNvPr id="2" name="Rechteck 1"/>
          <p:cNvSpPr/>
          <p:nvPr/>
        </p:nvSpPr>
        <p:spPr>
          <a:xfrm>
            <a:off x="220785" y="1419622"/>
            <a:ext cx="68385" cy="1296000"/>
          </a:xfrm>
          <a:prstGeom prst="rect">
            <a:avLst/>
          </a:prstGeom>
          <a:solidFill>
            <a:srgbClr val="FF0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Titel 5">
            <a:extLst>
              <a:ext uri="{FF2B5EF4-FFF2-40B4-BE49-F238E27FC236}">
                <a16:creationId xmlns="" xmlns:a16="http://schemas.microsoft.com/office/drawing/2014/main" id="{A12F9EE1-4D72-4F16-A44D-62E649CE8752}"/>
              </a:ext>
            </a:extLst>
          </p:cNvPr>
          <p:cNvSpPr txBox="1">
            <a:spLocks/>
          </p:cNvSpPr>
          <p:nvPr/>
        </p:nvSpPr>
        <p:spPr>
          <a:xfrm>
            <a:off x="220785" y="339502"/>
            <a:ext cx="6943503" cy="5655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FF001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600" dirty="0">
                <a:solidFill>
                  <a:srgbClr val="E32026"/>
                </a:solidFill>
              </a:rPr>
              <a:t>Anschlusskommunikation</a:t>
            </a:r>
          </a:p>
        </p:txBody>
      </p:sp>
      <p:sp>
        <p:nvSpPr>
          <p:cNvPr id="7" name="Fußzeilenplatzhalter 2">
            <a:extLst>
              <a:ext uri="{FF2B5EF4-FFF2-40B4-BE49-F238E27FC236}">
                <a16:creationId xmlns="" xmlns:a16="http://schemas.microsoft.com/office/drawing/2014/main" id="{A1FF5A91-C548-4AE4-87D4-28373D5BD1D0}"/>
              </a:ext>
            </a:extLst>
          </p:cNvPr>
          <p:cNvSpPr txBox="1">
            <a:spLocks/>
          </p:cNvSpPr>
          <p:nvPr/>
        </p:nvSpPr>
        <p:spPr>
          <a:xfrm>
            <a:off x="369351" y="4767263"/>
            <a:ext cx="629088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LISUM 12.03.2020 | CC BY-SA | Cornelia Brückner &amp; Irene Hoppe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767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/>
          <p:cNvSpPr txBox="1">
            <a:spLocks/>
          </p:cNvSpPr>
          <p:nvPr/>
        </p:nvSpPr>
        <p:spPr>
          <a:xfrm>
            <a:off x="220785" y="339502"/>
            <a:ext cx="8599355" cy="5655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FF001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E3202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Ziele der Unterrichtsbausteine</a:t>
            </a:r>
          </a:p>
        </p:txBody>
      </p:sp>
      <p:sp>
        <p:nvSpPr>
          <p:cNvPr id="6" name="Inhaltsplatzhalter 4"/>
          <p:cNvSpPr txBox="1">
            <a:spLocks/>
          </p:cNvSpPr>
          <p:nvPr/>
        </p:nvSpPr>
        <p:spPr>
          <a:xfrm>
            <a:off x="217458" y="1419622"/>
            <a:ext cx="8446562" cy="288096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1800"/>
              </a:spcAft>
              <a:buClr>
                <a:srgbClr val="FF0019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E320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Schulentwicklung: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Impulse für das schulischen Medienbildungskonzept (fachintegrativ, modular, OER, anpassbar)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0019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E320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Unterrichtsentwicklung: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Impulse für den Unterricht mit, über und durch digitale Medien (BC Medienbildung im RLP 1-10, SAMR-Modell, 4K, Tipps, Tutorials, Hinweise für Lehrer*innen)</a:t>
            </a:r>
          </a:p>
        </p:txBody>
      </p:sp>
      <p:sp>
        <p:nvSpPr>
          <p:cNvPr id="5" name="Fußzeilenplatzhalter 2">
            <a:extLst>
              <a:ext uri="{FF2B5EF4-FFF2-40B4-BE49-F238E27FC236}">
                <a16:creationId xmlns="" xmlns:a16="http://schemas.microsoft.com/office/drawing/2014/main" id="{47893456-F557-4A10-9729-E61FC4B8E1D0}"/>
              </a:ext>
            </a:extLst>
          </p:cNvPr>
          <p:cNvSpPr txBox="1">
            <a:spLocks/>
          </p:cNvSpPr>
          <p:nvPr/>
        </p:nvSpPr>
        <p:spPr>
          <a:xfrm>
            <a:off x="369351" y="4767263"/>
            <a:ext cx="6290881" cy="27384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LISUM 12.03.2020 | CC BY-SA | Dr. Nancy Grimm</a:t>
            </a:r>
            <a:endParaRPr lang="de-DE" sz="9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29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126681"/>
              </p:ext>
            </p:extLst>
          </p:nvPr>
        </p:nvGraphicFramePr>
        <p:xfrm>
          <a:off x="323528" y="937198"/>
          <a:ext cx="8568952" cy="3722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807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91904">
                <a:tc>
                  <a:txBody>
                    <a:bodyPr/>
                    <a:lstStyle/>
                    <a:p>
                      <a:pPr marR="71755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500" dirty="0">
                          <a:effectLst/>
                        </a:rPr>
                        <a:t>Thema/Schwerpunkt</a:t>
                      </a:r>
                      <a:endParaRPr lang="de-DE" sz="15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 (Textkörper CS)"/>
                      </a:endParaRPr>
                    </a:p>
                  </a:txBody>
                  <a:tcPr marL="68580" marR="68580" marT="0" marB="0" anchor="ctr"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500" dirty="0">
                          <a:effectLst/>
                        </a:rPr>
                        <a:t>Methode und Inhalt</a:t>
                      </a:r>
                      <a:endParaRPr lang="de-DE" sz="15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 (Textkörper CS)"/>
                      </a:endParaRPr>
                    </a:p>
                  </a:txBody>
                  <a:tcPr marL="68580" marR="68580" marT="0" marB="0" anchor="ctr">
                    <a:solidFill>
                      <a:srgbClr val="E36C0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09794">
                <a:tc>
                  <a:txBody>
                    <a:bodyPr/>
                    <a:lstStyle/>
                    <a:p>
                      <a:pPr marR="71755" algn="l"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de-DE" sz="1500" b="1" kern="1200" dirty="0">
                          <a:solidFill>
                            <a:srgbClr val="E36C0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Gemeinsames Entwickeln eines sprechenden Buchtipps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36195" lvl="0" indent="-1800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de-DE" sz="15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Gemeinsame Auswahl eines in der Lerngruppe beliebten Buches</a:t>
                      </a:r>
                    </a:p>
                    <a:p>
                      <a:pPr marL="180000" marR="36195" lvl="0" indent="-1800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de-DE" sz="15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Gemeinsame Erstellung einer Sprechvorlage für den Tipp zum Buch mithilfe eines Textgerüsts (an der Tafel bzw. am Smartboard)</a:t>
                      </a:r>
                    </a:p>
                    <a:p>
                      <a:pPr marL="180000" marR="36195" lvl="0" indent="-1800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de-DE" sz="15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Fotografieren des Buchcovers mit der Digitalkamera</a:t>
                      </a:r>
                    </a:p>
                    <a:p>
                      <a:pPr marL="180000" marR="36195" lvl="0" indent="-1800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de-DE" sz="15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Kennenlernen des Programms </a:t>
                      </a:r>
                      <a:r>
                        <a:rPr lang="de-DE" sz="15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Blabberize</a:t>
                      </a:r>
                      <a:r>
                        <a:rPr lang="de-DE" sz="15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am Smartboard: </a:t>
                      </a:r>
                    </a:p>
                    <a:p>
                      <a:pPr marL="0" marR="36195" lv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- </a:t>
                      </a:r>
                      <a:r>
                        <a:rPr lang="de-DE" sz="15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Hochladen und Bearbeiten des Fotos </a:t>
                      </a:r>
                    </a:p>
                    <a:p>
                      <a:pPr marL="0" marR="36195" lv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e-DE" sz="15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- Hinzufügen des Mundes</a:t>
                      </a:r>
                    </a:p>
                    <a:p>
                      <a:pPr marL="0" marR="36195" lv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e-DE" sz="15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- Aufnahme der Sprechvorlage </a:t>
                      </a:r>
                    </a:p>
                    <a:p>
                      <a:pPr marL="0" marR="36195" lv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e-DE" sz="15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- Speichern </a:t>
                      </a:r>
                    </a:p>
                    <a:p>
                      <a:pPr marL="180000" marR="36195" lvl="0" indent="-1800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de-DE" sz="15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Betrachten und Auswerten des Ergebnisses</a:t>
                      </a:r>
                    </a:p>
                    <a:p>
                      <a:pPr marL="0" marR="36195" lv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Interaktive Schaltfläche: Nächste(r) oder Weiter 1">
            <a:hlinkClick r:id="rId2" action="ppaction://hlinksldjump" highlightClick="1"/>
          </p:cNvPr>
          <p:cNvSpPr/>
          <p:nvPr/>
        </p:nvSpPr>
        <p:spPr>
          <a:xfrm>
            <a:off x="8802216" y="4935408"/>
            <a:ext cx="324544" cy="144016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el 5">
            <a:extLst>
              <a:ext uri="{FF2B5EF4-FFF2-40B4-BE49-F238E27FC236}">
                <a16:creationId xmlns="" xmlns:a16="http://schemas.microsoft.com/office/drawing/2014/main" id="{72941441-7E53-4F41-85C2-16A9E6A8C6AC}"/>
              </a:ext>
            </a:extLst>
          </p:cNvPr>
          <p:cNvSpPr txBox="1">
            <a:spLocks/>
          </p:cNvSpPr>
          <p:nvPr/>
        </p:nvSpPr>
        <p:spPr>
          <a:xfrm>
            <a:off x="220785" y="339502"/>
            <a:ext cx="6943503" cy="5655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FF001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600" dirty="0">
                <a:solidFill>
                  <a:srgbClr val="E32026"/>
                </a:solidFill>
              </a:rPr>
              <a:t>Erstellen des Buchtipps</a:t>
            </a:r>
          </a:p>
        </p:txBody>
      </p:sp>
      <p:sp>
        <p:nvSpPr>
          <p:cNvPr id="8" name="Fußzeilenplatzhalter 2">
            <a:extLst>
              <a:ext uri="{FF2B5EF4-FFF2-40B4-BE49-F238E27FC236}">
                <a16:creationId xmlns="" xmlns:a16="http://schemas.microsoft.com/office/drawing/2014/main" id="{B4E1F92C-30EB-4F8E-8385-74206F3D3000}"/>
              </a:ext>
            </a:extLst>
          </p:cNvPr>
          <p:cNvSpPr txBox="1">
            <a:spLocks/>
          </p:cNvSpPr>
          <p:nvPr/>
        </p:nvSpPr>
        <p:spPr>
          <a:xfrm>
            <a:off x="369351" y="4767263"/>
            <a:ext cx="629088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LISUM 12.03.2020 | CC BY-SA | Cornelia Brückner &amp; Irene Hoppe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465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" t="4837" r="2525" b="9349"/>
          <a:stretch/>
        </p:blipFill>
        <p:spPr bwMode="auto">
          <a:xfrm rot="883303">
            <a:off x="3526829" y="396037"/>
            <a:ext cx="3522697" cy="4758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itel 5">
            <a:extLst>
              <a:ext uri="{FF2B5EF4-FFF2-40B4-BE49-F238E27FC236}">
                <a16:creationId xmlns="" xmlns:a16="http://schemas.microsoft.com/office/drawing/2014/main" id="{50DD50A0-305D-46FA-8C62-91A2413E28F7}"/>
              </a:ext>
            </a:extLst>
          </p:cNvPr>
          <p:cNvSpPr txBox="1">
            <a:spLocks/>
          </p:cNvSpPr>
          <p:nvPr/>
        </p:nvSpPr>
        <p:spPr>
          <a:xfrm>
            <a:off x="220785" y="339502"/>
            <a:ext cx="3343103" cy="5655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FF001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600" dirty="0">
                <a:solidFill>
                  <a:srgbClr val="E32026"/>
                </a:solidFill>
              </a:rPr>
              <a:t>Textgerüst für die Sprechvorlage</a:t>
            </a:r>
          </a:p>
        </p:txBody>
      </p:sp>
      <p:sp>
        <p:nvSpPr>
          <p:cNvPr id="8" name="Fußzeilenplatzhalter 2">
            <a:extLst>
              <a:ext uri="{FF2B5EF4-FFF2-40B4-BE49-F238E27FC236}">
                <a16:creationId xmlns="" xmlns:a16="http://schemas.microsoft.com/office/drawing/2014/main" id="{01CEB5A2-9A58-4F21-AF94-6BD2AB5074B0}"/>
              </a:ext>
            </a:extLst>
          </p:cNvPr>
          <p:cNvSpPr txBox="1">
            <a:spLocks/>
          </p:cNvSpPr>
          <p:nvPr/>
        </p:nvSpPr>
        <p:spPr>
          <a:xfrm>
            <a:off x="369351" y="4767263"/>
            <a:ext cx="629088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LISUM 12.03.2020 | CC BY-SA | Cornelia Brückner &amp; Irene Hoppe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383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4"/>
          <p:cNvSpPr txBox="1">
            <a:spLocks/>
          </p:cNvSpPr>
          <p:nvPr/>
        </p:nvSpPr>
        <p:spPr>
          <a:xfrm>
            <a:off x="310647" y="1275606"/>
            <a:ext cx="8352596" cy="309698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Clr>
                <a:srgbClr val="FF0019"/>
              </a:buClr>
            </a:pPr>
            <a:endParaRPr lang="de-DE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FF0019"/>
              </a:buClr>
            </a:pPr>
            <a:endParaRPr lang="de-DE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FF0019"/>
              </a:buClr>
            </a:pPr>
            <a:endParaRPr lang="de-DE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FF0019"/>
              </a:buClr>
            </a:pPr>
            <a:endParaRPr lang="de-DE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FF0019"/>
              </a:buClr>
            </a:pPr>
            <a:endParaRPr lang="de-DE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FF0019"/>
              </a:buClr>
            </a:pPr>
            <a:endParaRPr lang="de-DE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FF0019"/>
              </a:buClr>
            </a:pPr>
            <a:endParaRPr lang="de-DE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FF0019"/>
              </a:buClr>
            </a:pPr>
            <a:endParaRPr lang="de-DE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itel 5">
            <a:extLst>
              <a:ext uri="{FF2B5EF4-FFF2-40B4-BE49-F238E27FC236}">
                <a16:creationId xmlns="" xmlns:a16="http://schemas.microsoft.com/office/drawing/2014/main" id="{8134D144-53AF-452C-ACC8-13BD687CEEE5}"/>
              </a:ext>
            </a:extLst>
          </p:cNvPr>
          <p:cNvSpPr txBox="1">
            <a:spLocks/>
          </p:cNvSpPr>
          <p:nvPr/>
        </p:nvSpPr>
        <p:spPr>
          <a:xfrm>
            <a:off x="220785" y="339502"/>
            <a:ext cx="6943503" cy="5655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FF001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600" dirty="0">
                <a:solidFill>
                  <a:srgbClr val="E32026"/>
                </a:solidFill>
              </a:rPr>
              <a:t>Präsentieren des Buchtipps</a:t>
            </a:r>
          </a:p>
        </p:txBody>
      </p:sp>
      <p:sp>
        <p:nvSpPr>
          <p:cNvPr id="3" name="Rechteck 2"/>
          <p:cNvSpPr/>
          <p:nvPr/>
        </p:nvSpPr>
        <p:spPr>
          <a:xfrm>
            <a:off x="935596" y="1971586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Buchtipp eines Mädchens aus der 4.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Klasse: </a:t>
            </a:r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s.bsbb.eu/8e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9" name="Fußzeilenplatzhalter 2">
            <a:extLst>
              <a:ext uri="{FF2B5EF4-FFF2-40B4-BE49-F238E27FC236}">
                <a16:creationId xmlns="" xmlns:a16="http://schemas.microsoft.com/office/drawing/2014/main" id="{A1FF5A91-C548-4AE4-87D4-28373D5BD1D0}"/>
              </a:ext>
            </a:extLst>
          </p:cNvPr>
          <p:cNvSpPr txBox="1">
            <a:spLocks/>
          </p:cNvSpPr>
          <p:nvPr/>
        </p:nvSpPr>
        <p:spPr>
          <a:xfrm>
            <a:off x="369351" y="4767263"/>
            <a:ext cx="629088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LISUM 12.03.2020 | CC BY-SA | Cornelia Brückner &amp; Irene Hoppe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461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/>
          <p:cNvSpPr txBox="1">
            <a:spLocks/>
          </p:cNvSpPr>
          <p:nvPr/>
        </p:nvSpPr>
        <p:spPr>
          <a:xfrm>
            <a:off x="395536" y="1054720"/>
            <a:ext cx="8599355" cy="8588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FF001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buClr>
                <a:srgbClr val="FF0019"/>
              </a:buClr>
            </a:pPr>
            <a:r>
              <a:rPr lang="de-DE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Leitfrage im Anschlussgespräch: 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FF0019"/>
              </a:buClr>
            </a:pPr>
            <a:r>
              <a:rPr lang="de-DE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Hat es das Buch geschafft, euch als Leser*innen zu gewinnen?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FF0019"/>
              </a:buClr>
            </a:pPr>
            <a:endParaRPr lang="de-DE" sz="2400" b="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lvl="0" indent="-180000">
              <a:lnSpc>
                <a:spcPct val="120000"/>
              </a:lnSpc>
              <a:spcBef>
                <a:spcPts val="0"/>
              </a:spcBef>
              <a:buClr>
                <a:srgbClr val="FF0019"/>
              </a:buClr>
              <a:buFont typeface="Arial" panose="020B0604020202020204" pitchFamily="34" charset="0"/>
              <a:buChar char="•"/>
            </a:pPr>
            <a:r>
              <a:rPr lang="de-DE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Für die persönliche Bewertung evtl. die </a:t>
            </a:r>
            <a:r>
              <a:rPr lang="de-DE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Textuhr</a:t>
            </a:r>
            <a:r>
              <a:rPr lang="de-DE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de-DE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nutzen</a:t>
            </a:r>
            <a:r>
              <a:rPr lang="de-DE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  <a:br>
              <a:rPr lang="de-DE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lang="de-DE" sz="500" b="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hlinkClick r:id="rId2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srgbClr val="FF0019"/>
              </a:buClr>
            </a:pPr>
            <a:r>
              <a:rPr lang="de-DE" sz="11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2"/>
              </a:rPr>
              <a:t>https</a:t>
            </a:r>
            <a:r>
              <a:rPr lang="de-DE" sz="11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2"/>
              </a:rPr>
              <a:t>://</a:t>
            </a:r>
            <a:r>
              <a:rPr lang="de-DE" sz="11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2"/>
              </a:rPr>
              <a:t>bildungsserver.berlin-brandenburg.de/fileadmin/bbb/themen/sprachbildung/Lesecurriculum/Leseprozesse/konzepte_usw/textuhr_kv.pdf</a:t>
            </a:r>
            <a:r>
              <a:rPr lang="de-DE" sz="11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  <a:endParaRPr lang="de-DE" sz="1100" b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srgbClr val="FF0019"/>
              </a:buClr>
            </a:pPr>
            <a:endParaRPr lang="de-DE" b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FF0019"/>
              </a:buClr>
            </a:pPr>
            <a:endParaRPr lang="de-DE" sz="2400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itel 5">
            <a:extLst>
              <a:ext uri="{FF2B5EF4-FFF2-40B4-BE49-F238E27FC236}">
                <a16:creationId xmlns="" xmlns:a16="http://schemas.microsoft.com/office/drawing/2014/main" id="{4B07C96E-BA83-4490-904A-BB0D993C7C0B}"/>
              </a:ext>
            </a:extLst>
          </p:cNvPr>
          <p:cNvSpPr txBox="1">
            <a:spLocks/>
          </p:cNvSpPr>
          <p:nvPr/>
        </p:nvSpPr>
        <p:spPr>
          <a:xfrm>
            <a:off x="220785" y="339502"/>
            <a:ext cx="6943503" cy="5655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FF001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600" dirty="0">
                <a:solidFill>
                  <a:srgbClr val="E32026"/>
                </a:solidFill>
              </a:rPr>
              <a:t>Anschlussgespräch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="" xmlns:a16="http://schemas.microsoft.com/office/drawing/2014/main" id="{C39488ED-3BC4-4F8B-AF8F-EF694AED8AFD}"/>
              </a:ext>
            </a:extLst>
          </p:cNvPr>
          <p:cNvSpPr/>
          <p:nvPr/>
        </p:nvSpPr>
        <p:spPr>
          <a:xfrm>
            <a:off x="310785" y="1131590"/>
            <a:ext cx="109657" cy="684000"/>
          </a:xfrm>
          <a:prstGeom prst="rect">
            <a:avLst/>
          </a:prstGeom>
          <a:solidFill>
            <a:srgbClr val="FF0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ußzeilenplatzhalter 2">
            <a:extLst>
              <a:ext uri="{FF2B5EF4-FFF2-40B4-BE49-F238E27FC236}">
                <a16:creationId xmlns="" xmlns:a16="http://schemas.microsoft.com/office/drawing/2014/main" id="{018975D8-514D-4127-8AE3-812DD6B8B545}"/>
              </a:ext>
            </a:extLst>
          </p:cNvPr>
          <p:cNvSpPr txBox="1">
            <a:spLocks/>
          </p:cNvSpPr>
          <p:nvPr/>
        </p:nvSpPr>
        <p:spPr>
          <a:xfrm>
            <a:off x="369351" y="4767263"/>
            <a:ext cx="629088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LISUM 12.03.2020 | CC BY-SA | Cornelia Brückner &amp; Irene Hoppe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753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/>
          <p:cNvSpPr txBox="1">
            <a:spLocks/>
          </p:cNvSpPr>
          <p:nvPr/>
        </p:nvSpPr>
        <p:spPr>
          <a:xfrm>
            <a:off x="220785" y="339502"/>
            <a:ext cx="8599355" cy="5655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FF001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600" dirty="0">
                <a:solidFill>
                  <a:srgbClr val="E32026"/>
                </a:solidFill>
              </a:rPr>
              <a:t>Empfehlung</a:t>
            </a:r>
          </a:p>
        </p:txBody>
      </p:sp>
      <p:sp>
        <p:nvSpPr>
          <p:cNvPr id="6" name="Inhaltsplatzhalter 4"/>
          <p:cNvSpPr txBox="1">
            <a:spLocks/>
          </p:cNvSpPr>
          <p:nvPr/>
        </p:nvSpPr>
        <p:spPr>
          <a:xfrm>
            <a:off x="467544" y="1059582"/>
            <a:ext cx="8234604" cy="309698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1800"/>
              </a:spcAft>
              <a:buClr>
                <a:srgbClr val="FF0019"/>
              </a:buClr>
              <a:buNone/>
            </a:pPr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Empfehlenswert ist, dass die Schüler*innen </a:t>
            </a:r>
            <a:r>
              <a:rPr lang="de-DE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nicht alle gleichzeitig</a:t>
            </a:r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, sondern </a:t>
            </a:r>
            <a:r>
              <a:rPr lang="de-DE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verteilt über ein </a:t>
            </a:r>
            <a:r>
              <a:rPr lang="de-DE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Schul</a:t>
            </a:r>
            <a:r>
              <a:rPr lang="de-DE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(halb)</a:t>
            </a:r>
            <a:r>
              <a:rPr lang="de-DE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jahr</a:t>
            </a:r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ihren sprechenden individuellen Buchtipp erstellen und z. B. im Rahmen eines </a:t>
            </a:r>
            <a:r>
              <a:rPr lang="de-DE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Rituals</a:t>
            </a:r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(z. B. „Das Buch der Woche“) Gelegenheit bekommen, ihr Buch vorzustellen.</a:t>
            </a:r>
          </a:p>
          <a:p>
            <a:pPr marL="0" indent="0">
              <a:lnSpc>
                <a:spcPct val="120000"/>
              </a:lnSpc>
              <a:spcAft>
                <a:spcPts val="1800"/>
              </a:spcAft>
              <a:buClr>
                <a:srgbClr val="FF0019"/>
              </a:buClr>
              <a:buNone/>
            </a:pPr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Die Buchtipps können z. B. einer größeren Öffentlichkeit auf der Schul-Homepage präsentiert werden oder im Rahmen einer Bücher-Show bei einem Eltern-Kind-Fest.</a:t>
            </a:r>
          </a:p>
        </p:txBody>
      </p:sp>
      <p:sp>
        <p:nvSpPr>
          <p:cNvPr id="2" name="Rechteck 1"/>
          <p:cNvSpPr/>
          <p:nvPr/>
        </p:nvSpPr>
        <p:spPr>
          <a:xfrm>
            <a:off x="357887" y="1059582"/>
            <a:ext cx="109657" cy="1368152"/>
          </a:xfrm>
          <a:prstGeom prst="rect">
            <a:avLst/>
          </a:prstGeom>
          <a:solidFill>
            <a:srgbClr val="FF0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357887" y="2715766"/>
            <a:ext cx="109657" cy="720000"/>
          </a:xfrm>
          <a:prstGeom prst="rect">
            <a:avLst/>
          </a:prstGeom>
          <a:solidFill>
            <a:srgbClr val="FF0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2">
            <a:extLst>
              <a:ext uri="{FF2B5EF4-FFF2-40B4-BE49-F238E27FC236}">
                <a16:creationId xmlns="" xmlns:a16="http://schemas.microsoft.com/office/drawing/2014/main" id="{66D9FBFF-CBB2-480D-9FAE-ABE5BA4A402C}"/>
              </a:ext>
            </a:extLst>
          </p:cNvPr>
          <p:cNvSpPr txBox="1">
            <a:spLocks/>
          </p:cNvSpPr>
          <p:nvPr/>
        </p:nvSpPr>
        <p:spPr>
          <a:xfrm>
            <a:off x="369351" y="4767263"/>
            <a:ext cx="629088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LISUM 12.03.2020 | CC BY-SA | Cornelia Brückner &amp; Irene Hoppe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607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395536" y="1347614"/>
            <a:ext cx="8208912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000" dirty="0">
              <a:latin typeface="Calibri" panose="020F0502020204030204" pitchFamily="34" charset="0"/>
            </a:endParaRPr>
          </a:p>
          <a:p>
            <a:pPr marL="342900" indent="-342900">
              <a:spcBef>
                <a:spcPts val="300"/>
              </a:spcBef>
              <a:spcAft>
                <a:spcPts val="600"/>
              </a:spcAft>
              <a:buClr>
                <a:srgbClr val="FF0019"/>
              </a:buClr>
              <a:buFont typeface="Arial" pitchFamily="34" charset="0"/>
              <a:buChar char="•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Gedanken zur Übertragung in ein digitales Format</a:t>
            </a:r>
          </a:p>
          <a:p>
            <a:pPr marL="342900" indent="-342900">
              <a:spcBef>
                <a:spcPts val="300"/>
              </a:spcBef>
              <a:spcAft>
                <a:spcPts val="600"/>
              </a:spcAft>
              <a:buClr>
                <a:srgbClr val="FF0019"/>
              </a:buClr>
              <a:buFont typeface="Arial" pitchFamily="34" charset="0"/>
              <a:buChar char="•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Vorteile/Änderungen/organisatorische und technische Voraussetzungen</a:t>
            </a:r>
          </a:p>
          <a:p>
            <a:pPr marL="342900" indent="-342900">
              <a:spcBef>
                <a:spcPts val="300"/>
              </a:spcBef>
              <a:spcAft>
                <a:spcPts val="600"/>
              </a:spcAft>
              <a:buClr>
                <a:srgbClr val="FF0019"/>
              </a:buClr>
              <a:buFont typeface="Arial" pitchFamily="34" charset="0"/>
              <a:buChar char="•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Anwendungsszenarien und Transfer (in andere Fächer bzw. Jahrgangsstufen)</a:t>
            </a:r>
          </a:p>
        </p:txBody>
      </p:sp>
      <p:sp>
        <p:nvSpPr>
          <p:cNvPr id="4" name="Titel 5"/>
          <p:cNvSpPr txBox="1">
            <a:spLocks/>
          </p:cNvSpPr>
          <p:nvPr/>
        </p:nvSpPr>
        <p:spPr>
          <a:xfrm>
            <a:off x="220785" y="339502"/>
            <a:ext cx="8599355" cy="5655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FF001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600" dirty="0">
                <a:solidFill>
                  <a:srgbClr val="E32026"/>
                </a:solidFill>
              </a:rPr>
              <a:t>Weitere Überlegungen</a:t>
            </a:r>
          </a:p>
        </p:txBody>
      </p:sp>
      <p:sp>
        <p:nvSpPr>
          <p:cNvPr id="7" name="Fußzeilenplatzhalter 2">
            <a:extLst>
              <a:ext uri="{FF2B5EF4-FFF2-40B4-BE49-F238E27FC236}">
                <a16:creationId xmlns="" xmlns:a16="http://schemas.microsoft.com/office/drawing/2014/main" id="{ACAE2E0F-FDB5-48EC-B8B7-325B49EFC517}"/>
              </a:ext>
            </a:extLst>
          </p:cNvPr>
          <p:cNvSpPr txBox="1">
            <a:spLocks/>
          </p:cNvSpPr>
          <p:nvPr/>
        </p:nvSpPr>
        <p:spPr>
          <a:xfrm>
            <a:off x="369351" y="4767263"/>
            <a:ext cx="629088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LISUM 12.03.2020 | CC BY-SA | Cornelia Brückner &amp; Irene Hoppe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604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67544" y="1491630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rgbClr val="E32026"/>
                </a:solidFill>
                <a:latin typeface="+mj-lt"/>
                <a:ea typeface="+mj-ea"/>
                <a:cs typeface="+mj-cs"/>
              </a:rPr>
              <a:t>Welche Kompetenzen und (Grund)</a:t>
            </a:r>
            <a:r>
              <a:rPr lang="de-DE" sz="2800" b="1" dirty="0" err="1">
                <a:solidFill>
                  <a:srgbClr val="E32026"/>
                </a:solidFill>
                <a:latin typeface="+mj-lt"/>
                <a:ea typeface="+mj-ea"/>
                <a:cs typeface="+mj-cs"/>
              </a:rPr>
              <a:t>fähigkeiten</a:t>
            </a:r>
            <a:r>
              <a:rPr lang="de-DE" sz="2800" b="1" dirty="0">
                <a:solidFill>
                  <a:srgbClr val="E32026"/>
                </a:solidFill>
                <a:latin typeface="+mj-lt"/>
                <a:ea typeface="+mj-ea"/>
                <a:cs typeface="+mj-cs"/>
              </a:rPr>
              <a:t> für das digitale Zeitalter werden durch dieses Unterrichtsszenario gefördert?</a:t>
            </a:r>
          </a:p>
        </p:txBody>
      </p:sp>
      <p:sp>
        <p:nvSpPr>
          <p:cNvPr id="6" name="Fußzeilenplatzhalter 2">
            <a:extLst>
              <a:ext uri="{FF2B5EF4-FFF2-40B4-BE49-F238E27FC236}">
                <a16:creationId xmlns="" xmlns:a16="http://schemas.microsoft.com/office/drawing/2014/main" id="{958A2438-A866-4E7C-A90C-AA5497BB2135}"/>
              </a:ext>
            </a:extLst>
          </p:cNvPr>
          <p:cNvSpPr txBox="1">
            <a:spLocks/>
          </p:cNvSpPr>
          <p:nvPr/>
        </p:nvSpPr>
        <p:spPr>
          <a:xfrm>
            <a:off x="369351" y="4767263"/>
            <a:ext cx="629088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LISUM 12.03.2020 | CC BY-SA | Cornelia Brückner &amp; Irene Hoppe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844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349221"/>
              </p:ext>
            </p:extLst>
          </p:nvPr>
        </p:nvGraphicFramePr>
        <p:xfrm>
          <a:off x="369351" y="1543830"/>
          <a:ext cx="8235097" cy="26642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350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72064">
                <a:tc>
                  <a:txBody>
                    <a:bodyPr/>
                    <a:lstStyle/>
                    <a:p>
                      <a:pPr marR="71755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</a:rPr>
                        <a:t>Standards im Basiscurriculum Medienbildung</a:t>
                      </a:r>
                      <a:endParaRPr lang="de-DE" sz="11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 (Textkörper CS)"/>
                      </a:endParaRPr>
                    </a:p>
                  </a:txBody>
                  <a:tcPr marL="68580" marR="68580" marT="0" marB="0" anchor="ctr">
                    <a:solidFill>
                      <a:srgbClr val="E36C0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92232">
                <a:tc>
                  <a:txBody>
                    <a:bodyPr/>
                    <a:lstStyle/>
                    <a:p>
                      <a:pPr marL="285750" marR="36195" lvl="0" indent="-285750" algn="l" defTabSz="914400" rtl="0" eaLnBrk="1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de-DE" sz="16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eine Medienproduktion in Einzel- oder Gruppenarbeit nach Vorgaben planen (D)</a:t>
                      </a:r>
                    </a:p>
                    <a:p>
                      <a:pPr marL="285750" marR="36195" lvl="0" indent="-285750" algn="l" defTabSz="914400" rtl="0" eaLnBrk="1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de-DE" sz="16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mediale Gestaltungselemente (z. B. Bild-, Video-, Audiomaterial) unterscheiden (D)</a:t>
                      </a:r>
                    </a:p>
                    <a:p>
                      <a:pPr marL="285750" marR="36195" lvl="0" indent="-285750" algn="l" defTabSz="914400" rtl="0" eaLnBrk="1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de-DE" sz="16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grundlegende Elemente der (Bewegt-)Bild-, Ton- und Textgestaltung nach Vorgaben einsetzen (D)</a:t>
                      </a:r>
                    </a:p>
                    <a:p>
                      <a:pPr marL="285750" marR="36195" lvl="0" indent="-285750" algn="l" defTabSz="914400" rtl="0" eaLnBrk="1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de-DE" sz="16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mit Hilfestellung eigene Medienprodukte einzeln und in der Gruppe herstellen (D)</a:t>
                      </a:r>
                      <a:endParaRPr lang="de-DE" sz="1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itel 5">
            <a:extLst>
              <a:ext uri="{FF2B5EF4-FFF2-40B4-BE49-F238E27FC236}">
                <a16:creationId xmlns="" xmlns:a16="http://schemas.microsoft.com/office/drawing/2014/main" id="{E2DC63EC-AD26-4BAC-82E5-AD83E9F29E8D}"/>
              </a:ext>
            </a:extLst>
          </p:cNvPr>
          <p:cNvSpPr txBox="1">
            <a:spLocks/>
          </p:cNvSpPr>
          <p:nvPr/>
        </p:nvSpPr>
        <p:spPr>
          <a:xfrm>
            <a:off x="220785" y="339501"/>
            <a:ext cx="8599355" cy="9152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FF001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600" dirty="0">
                <a:solidFill>
                  <a:srgbClr val="E32026"/>
                </a:solidFill>
              </a:rPr>
              <a:t>Kompetenzen und (Grund)</a:t>
            </a:r>
            <a:r>
              <a:rPr lang="de-DE" sz="2600" dirty="0" err="1">
                <a:solidFill>
                  <a:srgbClr val="E32026"/>
                </a:solidFill>
              </a:rPr>
              <a:t>fähigkeiten</a:t>
            </a:r>
            <a:r>
              <a:rPr lang="de-DE" sz="2600" dirty="0">
                <a:solidFill>
                  <a:srgbClr val="E32026"/>
                </a:solidFill>
              </a:rPr>
              <a:t/>
            </a:r>
            <a:br>
              <a:rPr lang="de-DE" sz="2600" dirty="0">
                <a:solidFill>
                  <a:srgbClr val="E32026"/>
                </a:solidFill>
              </a:rPr>
            </a:br>
            <a:r>
              <a:rPr lang="de-DE" sz="2600" dirty="0">
                <a:solidFill>
                  <a:srgbClr val="E32026"/>
                </a:solidFill>
              </a:rPr>
              <a:t>für das digitale Zeitalter </a:t>
            </a:r>
          </a:p>
        </p:txBody>
      </p:sp>
      <p:sp>
        <p:nvSpPr>
          <p:cNvPr id="8" name="Fußzeilenplatzhalter 2">
            <a:extLst>
              <a:ext uri="{FF2B5EF4-FFF2-40B4-BE49-F238E27FC236}">
                <a16:creationId xmlns="" xmlns:a16="http://schemas.microsoft.com/office/drawing/2014/main" id="{8B971A11-2E21-418C-92F3-FFBD214CA8D9}"/>
              </a:ext>
            </a:extLst>
          </p:cNvPr>
          <p:cNvSpPr txBox="1">
            <a:spLocks/>
          </p:cNvSpPr>
          <p:nvPr/>
        </p:nvSpPr>
        <p:spPr>
          <a:xfrm>
            <a:off x="369351" y="4767263"/>
            <a:ext cx="629088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LISUM 12.03.2020 | CC BY-SA | Cornelia Brückner &amp; Irene Hoppe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507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058410"/>
              </p:ext>
            </p:extLst>
          </p:nvPr>
        </p:nvGraphicFramePr>
        <p:xfrm>
          <a:off x="369351" y="1419622"/>
          <a:ext cx="7875057" cy="31891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750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72564">
                <a:tc>
                  <a:txBody>
                    <a:bodyPr/>
                    <a:lstStyle/>
                    <a:p>
                      <a:pPr marR="71755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Standards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im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Fach</a:t>
                      </a:r>
                      <a:endParaRPr lang="de-DE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 (Textkörper CS)"/>
                      </a:endParaRPr>
                    </a:p>
                  </a:txBody>
                  <a:tcPr anchor="ctr">
                    <a:solidFill>
                      <a:srgbClr val="E36C0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16625">
                <a:tc>
                  <a:txBody>
                    <a:bodyPr/>
                    <a:lstStyle/>
                    <a:p>
                      <a:pPr marL="285750" marR="36195" lvl="0" indent="-285750" algn="l" defTabSz="914400" rtl="0" eaLnBrk="1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de-DE" sz="16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Figuren benennen (A)</a:t>
                      </a:r>
                    </a:p>
                    <a:p>
                      <a:pPr marL="285750" marR="36195" lvl="0" indent="-285750" algn="l" defTabSz="914400" rtl="0" eaLnBrk="1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de-DE" sz="16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Figuren und/oder Orte beschreiben (z. B. Aussehen, äußere Merkmale) (B)</a:t>
                      </a:r>
                    </a:p>
                    <a:p>
                      <a:pPr marL="285750" marR="36195" lvl="0" indent="-285750" algn="l" defTabSz="914400" rtl="0" eaLnBrk="1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de-DE" sz="16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über eigene (Vor-)Lese- und Medienerfahrungen sprechen (A)</a:t>
                      </a:r>
                    </a:p>
                    <a:p>
                      <a:pPr marL="285750" marR="36195" lvl="0" indent="-285750" algn="l" defTabSz="914400" rtl="0" eaLnBrk="1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de-DE" sz="16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eigene Lese- und Medieninteressen beschreiben (B)</a:t>
                      </a:r>
                    </a:p>
                    <a:p>
                      <a:pPr marL="285750" marR="36195" lvl="0" indent="-285750" algn="l" defTabSz="914400" rtl="0" eaLnBrk="1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de-DE" sz="16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einzelne Informationen diktieren (A)</a:t>
                      </a:r>
                    </a:p>
                    <a:p>
                      <a:pPr marL="285750" marR="36195" lvl="0" indent="-285750" algn="l" defTabSz="914400" rtl="0" eaLnBrk="1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de-DE" sz="16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Informationen geordnet darstellen (B)</a:t>
                      </a:r>
                    </a:p>
                    <a:p>
                      <a:pPr marL="285750" marR="36195" lvl="0" indent="-285750" algn="l" defTabSz="914400" rtl="0" eaLnBrk="1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de-DE" sz="16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Wörter und Sätze (z. B. Reime) nachsprechen (A)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itel 5">
            <a:extLst>
              <a:ext uri="{FF2B5EF4-FFF2-40B4-BE49-F238E27FC236}">
                <a16:creationId xmlns="" xmlns:a16="http://schemas.microsoft.com/office/drawing/2014/main" id="{6F257921-81F8-4EDD-8E00-926EBF2F117F}"/>
              </a:ext>
            </a:extLst>
          </p:cNvPr>
          <p:cNvSpPr txBox="1">
            <a:spLocks/>
          </p:cNvSpPr>
          <p:nvPr/>
        </p:nvSpPr>
        <p:spPr>
          <a:xfrm>
            <a:off x="220785" y="339501"/>
            <a:ext cx="8599355" cy="9152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FF001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600" dirty="0">
                <a:solidFill>
                  <a:srgbClr val="E32026"/>
                </a:solidFill>
              </a:rPr>
              <a:t>Fachliche Kompetenzen und </a:t>
            </a:r>
            <a:br>
              <a:rPr lang="de-DE" sz="2600" dirty="0">
                <a:solidFill>
                  <a:srgbClr val="E32026"/>
                </a:solidFill>
              </a:rPr>
            </a:br>
            <a:r>
              <a:rPr lang="de-DE" sz="2600" dirty="0">
                <a:solidFill>
                  <a:srgbClr val="E32026"/>
                </a:solidFill>
              </a:rPr>
              <a:t>(Grund)</a:t>
            </a:r>
            <a:r>
              <a:rPr lang="de-DE" sz="2600" dirty="0" err="1">
                <a:solidFill>
                  <a:srgbClr val="E32026"/>
                </a:solidFill>
              </a:rPr>
              <a:t>fähigkeiten</a:t>
            </a:r>
            <a:endParaRPr lang="de-DE" sz="2600" dirty="0">
              <a:solidFill>
                <a:srgbClr val="E32026"/>
              </a:solidFill>
            </a:endParaRPr>
          </a:p>
        </p:txBody>
      </p:sp>
      <p:sp>
        <p:nvSpPr>
          <p:cNvPr id="8" name="Fußzeilenplatzhalter 2">
            <a:extLst>
              <a:ext uri="{FF2B5EF4-FFF2-40B4-BE49-F238E27FC236}">
                <a16:creationId xmlns="" xmlns:a16="http://schemas.microsoft.com/office/drawing/2014/main" id="{B0DC0AF2-C7B6-47B2-B995-71557AC98669}"/>
              </a:ext>
            </a:extLst>
          </p:cNvPr>
          <p:cNvSpPr txBox="1">
            <a:spLocks/>
          </p:cNvSpPr>
          <p:nvPr/>
        </p:nvSpPr>
        <p:spPr>
          <a:xfrm>
            <a:off x="369351" y="4767263"/>
            <a:ext cx="629088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LISUM 12.03.2020 | CC BY-SA | Cornelia Brückner &amp; Irene Hoppe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80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369351" y="4767263"/>
            <a:ext cx="6290881" cy="273844"/>
          </a:xfrm>
          <a:prstGeom prst="rect">
            <a:avLst/>
          </a:prstGeom>
        </p:spPr>
        <p:txBody>
          <a:bodyPr/>
          <a:lstStyle/>
          <a:p>
            <a:r>
              <a:rPr lang="en-US" sz="900" dirty="0">
                <a:solidFill>
                  <a:schemeClr val="bg1"/>
                </a:solidFill>
              </a:rPr>
              <a:t>LISUM 12.03.2020 | CC BY-SA | Cornelia </a:t>
            </a:r>
            <a:r>
              <a:rPr lang="en-US" sz="900" dirty="0" err="1">
                <a:solidFill>
                  <a:schemeClr val="bg1"/>
                </a:solidFill>
              </a:rPr>
              <a:t>Brückner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dirty="0"/>
              <a:t>&amp;</a:t>
            </a:r>
            <a:r>
              <a:rPr lang="en-US" sz="900" dirty="0">
                <a:solidFill>
                  <a:schemeClr val="bg1"/>
                </a:solidFill>
              </a:rPr>
              <a:t> Irene Hoppe</a:t>
            </a:r>
            <a:endParaRPr lang="de-DE" sz="900" dirty="0">
              <a:solidFill>
                <a:schemeClr val="bg1"/>
              </a:solidFill>
            </a:endParaRPr>
          </a:p>
        </p:txBody>
      </p:sp>
      <p:sp>
        <p:nvSpPr>
          <p:cNvPr id="7" name="Titel 5">
            <a:extLst>
              <a:ext uri="{FF2B5EF4-FFF2-40B4-BE49-F238E27FC236}">
                <a16:creationId xmlns="" xmlns:a16="http://schemas.microsoft.com/office/drawing/2014/main" id="{276539F1-C920-42E4-A364-E07AE1250EF2}"/>
              </a:ext>
            </a:extLst>
          </p:cNvPr>
          <p:cNvSpPr txBox="1">
            <a:spLocks/>
          </p:cNvSpPr>
          <p:nvPr/>
        </p:nvSpPr>
        <p:spPr>
          <a:xfrm>
            <a:off x="220785" y="339501"/>
            <a:ext cx="8599355" cy="9152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FF001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600" dirty="0">
                <a:solidFill>
                  <a:srgbClr val="E32026"/>
                </a:solidFill>
              </a:rPr>
              <a:t>Außerdem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="" xmlns:a16="http://schemas.microsoft.com/office/drawing/2014/main" id="{7086ADC0-3159-4E7C-A137-218B9D3F9598}"/>
              </a:ext>
            </a:extLst>
          </p:cNvPr>
          <p:cNvSpPr txBox="1"/>
          <p:nvPr/>
        </p:nvSpPr>
        <p:spPr>
          <a:xfrm>
            <a:off x="395536" y="1347614"/>
            <a:ext cx="8208912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000" dirty="0">
              <a:latin typeface="Calibri" panose="020F0502020204030204" pitchFamily="34" charset="0"/>
            </a:endParaRPr>
          </a:p>
          <a:p>
            <a:pPr marL="342900" indent="-342900">
              <a:spcBef>
                <a:spcPts val="300"/>
              </a:spcBef>
              <a:spcAft>
                <a:spcPts val="600"/>
              </a:spcAft>
              <a:buClr>
                <a:srgbClr val="FF0019"/>
              </a:buClr>
              <a:buFont typeface="Arial" pitchFamily="34" charset="0"/>
              <a:buChar char="•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Urheberrechte, Datenschutz</a:t>
            </a:r>
          </a:p>
          <a:p>
            <a:pPr marL="342900" indent="-342900">
              <a:spcBef>
                <a:spcPts val="300"/>
              </a:spcBef>
              <a:spcAft>
                <a:spcPts val="600"/>
              </a:spcAft>
              <a:buClr>
                <a:srgbClr val="FF0019"/>
              </a:buClr>
              <a:buFont typeface="Arial" pitchFamily="34" charset="0"/>
              <a:buChar char="•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Persönlichkeitsrechte</a:t>
            </a:r>
          </a:p>
          <a:p>
            <a:pPr marL="342900" indent="-342900">
              <a:spcBef>
                <a:spcPts val="300"/>
              </a:spcBef>
              <a:spcAft>
                <a:spcPts val="600"/>
              </a:spcAft>
              <a:buClr>
                <a:srgbClr val="FF0019"/>
              </a:buClr>
              <a:buFont typeface="Arial" pitchFamily="34" charset="0"/>
              <a:buChar char="•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Reflexion der eigenen Mediennutzung </a:t>
            </a:r>
          </a:p>
        </p:txBody>
      </p:sp>
    </p:spTree>
    <p:extLst>
      <p:ext uri="{BB962C8B-B14F-4D97-AF65-F5344CB8AC3E}">
        <p14:creationId xmlns:p14="http://schemas.microsoft.com/office/powerpoint/2010/main" val="281313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3" r="4662" b="1786"/>
          <a:stretch/>
        </p:blipFill>
        <p:spPr>
          <a:xfrm>
            <a:off x="2016000" y="319371"/>
            <a:ext cx="5112000" cy="42686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ruppieren 9"/>
          <p:cNvGrpSpPr/>
          <p:nvPr/>
        </p:nvGrpSpPr>
        <p:grpSpPr>
          <a:xfrm rot="439166">
            <a:off x="260019" y="3218616"/>
            <a:ext cx="2332269" cy="1413003"/>
            <a:chOff x="341645" y="217215"/>
            <a:chExt cx="4254600" cy="2424252"/>
          </a:xfrm>
        </p:grpSpPr>
        <p:pic>
          <p:nvPicPr>
            <p:cNvPr id="11" name="Google Shape;579;p7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1645" y="217215"/>
              <a:ext cx="4254600" cy="2424252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Google Shape;581;p74"/>
            <p:cNvSpPr txBox="1"/>
            <p:nvPr/>
          </p:nvSpPr>
          <p:spPr>
            <a:xfrm>
              <a:off x="752496" y="1419622"/>
              <a:ext cx="3432900" cy="76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  <a:tabLst/>
                <a:defRPr/>
              </a:pPr>
              <a:endPara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B0604020202020204" charset="0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603722" y="632206"/>
              <a:ext cx="3709831" cy="1636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FF001C"/>
                </a:buClr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Zum Beispiel:</a:t>
              </a:r>
              <a:br>
                <a:rPr kumimoji="0" lang="de-D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Schreiben in Word oder Lesen auf digitalen Endgeräten</a:t>
              </a:r>
            </a:p>
          </p:txBody>
        </p:sp>
      </p:grpSp>
      <p:grpSp>
        <p:nvGrpSpPr>
          <p:cNvPr id="15" name="Gruppieren 14"/>
          <p:cNvGrpSpPr/>
          <p:nvPr/>
        </p:nvGrpSpPr>
        <p:grpSpPr>
          <a:xfrm rot="21330620">
            <a:off x="5212340" y="3157862"/>
            <a:ext cx="2332269" cy="1413003"/>
            <a:chOff x="341645" y="217215"/>
            <a:chExt cx="4254600" cy="2424252"/>
          </a:xfrm>
        </p:grpSpPr>
        <p:pic>
          <p:nvPicPr>
            <p:cNvPr id="16" name="Google Shape;579;p7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1645" y="217215"/>
              <a:ext cx="4254600" cy="2424252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Google Shape;581;p74"/>
            <p:cNvSpPr txBox="1"/>
            <p:nvPr/>
          </p:nvSpPr>
          <p:spPr>
            <a:xfrm>
              <a:off x="752496" y="1419622"/>
              <a:ext cx="3432900" cy="76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  <a:tabLst/>
                <a:defRPr/>
              </a:pPr>
              <a:endPara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B0604020202020204" charset="0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603722" y="447390"/>
              <a:ext cx="3709831" cy="2006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FF001C"/>
                </a:buClr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Zum Beispiel:</a:t>
              </a:r>
              <a:br>
                <a:rPr kumimoji="0" lang="de-D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Umstrukturierung, Überarbeitung, </a:t>
              </a:r>
              <a:r>
                <a:rPr kumimoji="0" 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Layoutierung</a:t>
              </a: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von Texten</a:t>
              </a:r>
            </a:p>
          </p:txBody>
        </p:sp>
      </p:grpSp>
      <p:grpSp>
        <p:nvGrpSpPr>
          <p:cNvPr id="19" name="Gruppieren 18"/>
          <p:cNvGrpSpPr/>
          <p:nvPr/>
        </p:nvGrpSpPr>
        <p:grpSpPr>
          <a:xfrm rot="20582029">
            <a:off x="140106" y="144984"/>
            <a:ext cx="2332269" cy="1413003"/>
            <a:chOff x="341645" y="217215"/>
            <a:chExt cx="4254600" cy="2424252"/>
          </a:xfrm>
        </p:grpSpPr>
        <p:pic>
          <p:nvPicPr>
            <p:cNvPr id="20" name="Google Shape;579;p7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1645" y="217215"/>
              <a:ext cx="4254600" cy="2424252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Google Shape;581;p74"/>
            <p:cNvSpPr txBox="1"/>
            <p:nvPr/>
          </p:nvSpPr>
          <p:spPr>
            <a:xfrm>
              <a:off x="752496" y="1419622"/>
              <a:ext cx="3432900" cy="76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  <a:tabLst/>
                <a:defRPr/>
              </a:pPr>
              <a:endPara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B0604020202020204" charset="0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603723" y="632206"/>
              <a:ext cx="3709831" cy="1636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FF001C"/>
                </a:buClr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Zum Beispiel:</a:t>
              </a:r>
              <a:br>
                <a:rPr kumimoji="0" lang="de-D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kollaboratives</a:t>
              </a: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Schreiben von Texten in einem </a:t>
              </a:r>
              <a:r>
                <a:rPr kumimoji="0" 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Etherpad</a:t>
              </a:r>
              <a:endPara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" name="Gruppieren 22"/>
          <p:cNvGrpSpPr/>
          <p:nvPr/>
        </p:nvGrpSpPr>
        <p:grpSpPr>
          <a:xfrm rot="541395">
            <a:off x="6535845" y="945698"/>
            <a:ext cx="2332269" cy="1413003"/>
            <a:chOff x="341645" y="217215"/>
            <a:chExt cx="4254600" cy="2424252"/>
          </a:xfrm>
        </p:grpSpPr>
        <p:pic>
          <p:nvPicPr>
            <p:cNvPr id="24" name="Google Shape;579;p7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1645" y="217215"/>
              <a:ext cx="4254600" cy="2424252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Google Shape;581;p74"/>
            <p:cNvSpPr txBox="1"/>
            <p:nvPr/>
          </p:nvSpPr>
          <p:spPr>
            <a:xfrm>
              <a:off x="752496" y="1419622"/>
              <a:ext cx="3432900" cy="76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  <a:tabLst/>
                <a:defRPr/>
              </a:pPr>
              <a:endPara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B0604020202020204" charset="0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603722" y="632206"/>
              <a:ext cx="3709831" cy="1636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FF001C"/>
                </a:buClr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Zum Beispiel:</a:t>
              </a:r>
              <a:br>
                <a:rPr kumimoji="0" lang="de-D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Flipped</a:t>
              </a: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Classroom</a:t>
              </a: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</a:t>
              </a:r>
              <a:r>
                <a:rPr kumimoji="0" 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Augmented</a:t>
              </a: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Reality, Virtual Reality</a:t>
              </a:r>
            </a:p>
          </p:txBody>
        </p:sp>
      </p:grpSp>
      <p:sp>
        <p:nvSpPr>
          <p:cNvPr id="27" name="Fußzeilenplatzhalter 2">
            <a:extLst>
              <a:ext uri="{FF2B5EF4-FFF2-40B4-BE49-F238E27FC236}">
                <a16:creationId xmlns="" xmlns:a16="http://schemas.microsoft.com/office/drawing/2014/main" id="{6C403155-C74A-4152-B894-C7712429B173}"/>
              </a:ext>
            </a:extLst>
          </p:cNvPr>
          <p:cNvSpPr txBox="1">
            <a:spLocks/>
          </p:cNvSpPr>
          <p:nvPr/>
        </p:nvSpPr>
        <p:spPr>
          <a:xfrm>
            <a:off x="369351" y="4767263"/>
            <a:ext cx="6290881" cy="27384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LISUM 12.03.2020 | CC BY-SA | Dr. Nancy Grimm</a:t>
            </a:r>
            <a:endParaRPr lang="de-DE" sz="9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9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1043608" y="3748261"/>
            <a:ext cx="7865690" cy="407665"/>
          </a:xfrm>
        </p:spPr>
        <p:txBody>
          <a:bodyPr/>
          <a:lstStyle/>
          <a:p>
            <a:r>
              <a:rPr lang="de-DE" sz="2200" dirty="0"/>
              <a:t>Vielen Dank für Ihre Aufmerksamkeit und Mitarbeit!</a:t>
            </a:r>
          </a:p>
        </p:txBody>
      </p:sp>
      <p:sp>
        <p:nvSpPr>
          <p:cNvPr id="3" name="Textfeld 2"/>
          <p:cNvSpPr txBox="1">
            <a:spLocks noChangeAspect="1"/>
          </p:cNvSpPr>
          <p:nvPr/>
        </p:nvSpPr>
        <p:spPr>
          <a:xfrm>
            <a:off x="107504" y="4443958"/>
            <a:ext cx="6048672" cy="61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" t="1493" r="8184" b="1565"/>
          <a:stretch/>
        </p:blipFill>
        <p:spPr bwMode="auto">
          <a:xfrm>
            <a:off x="251520" y="123478"/>
            <a:ext cx="3600000" cy="3588655"/>
          </a:xfrm>
          <a:prstGeom prst="ellipse">
            <a:avLst/>
          </a:prstGeom>
          <a:ln w="19050">
            <a:solidFill>
              <a:srgbClr val="F5B839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4337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/>
          <p:cNvSpPr txBox="1">
            <a:spLocks/>
          </p:cNvSpPr>
          <p:nvPr/>
        </p:nvSpPr>
        <p:spPr>
          <a:xfrm>
            <a:off x="220785" y="339502"/>
            <a:ext cx="8599355" cy="5655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FF001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E3202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Ausrichtung der Unterrichtsbausteine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00" y="1172309"/>
            <a:ext cx="4320000" cy="3343657"/>
          </a:xfrm>
          <a:prstGeom prst="rect">
            <a:avLst/>
          </a:prstGeom>
          <a:ln w="762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Fußzeilenplatzhalter 2">
            <a:extLst>
              <a:ext uri="{FF2B5EF4-FFF2-40B4-BE49-F238E27FC236}">
                <a16:creationId xmlns="" xmlns:a16="http://schemas.microsoft.com/office/drawing/2014/main" id="{4A7E42F8-EFA3-4FFC-9ACB-E8EC09C1A3D1}"/>
              </a:ext>
            </a:extLst>
          </p:cNvPr>
          <p:cNvSpPr txBox="1">
            <a:spLocks/>
          </p:cNvSpPr>
          <p:nvPr/>
        </p:nvSpPr>
        <p:spPr>
          <a:xfrm>
            <a:off x="369351" y="4767263"/>
            <a:ext cx="6290881" cy="27384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LISUM 12.03.2020 | CC BY-SA | Dr. Nancy Grimm</a:t>
            </a:r>
            <a:endParaRPr lang="de-DE" sz="9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25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/>
          <p:cNvSpPr txBox="1">
            <a:spLocks/>
          </p:cNvSpPr>
          <p:nvPr/>
        </p:nvSpPr>
        <p:spPr>
          <a:xfrm>
            <a:off x="220785" y="339502"/>
            <a:ext cx="8599355" cy="5655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FF001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E3202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Warum fachintegrative Medienbildung?</a:t>
            </a:r>
          </a:p>
        </p:txBody>
      </p:sp>
      <p:sp>
        <p:nvSpPr>
          <p:cNvPr id="6" name="Inhaltsplatzhalter 4"/>
          <p:cNvSpPr txBox="1">
            <a:spLocks/>
          </p:cNvSpPr>
          <p:nvPr/>
        </p:nvSpPr>
        <p:spPr>
          <a:xfrm>
            <a:off x="467544" y="1203598"/>
            <a:ext cx="8196476" cy="309698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1800"/>
              </a:spcAft>
              <a:buClr>
                <a:srgbClr val="FF0019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„Die  Entwicklung  und  das  Erwerben  der 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notwendigen  Kompetenzen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für ein  Leben  in  einer  digitalen  Welt  […] betreffen 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alle  Unterrichtsfächer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.“</a:t>
            </a:r>
          </a:p>
        </p:txBody>
      </p:sp>
      <p:sp>
        <p:nvSpPr>
          <p:cNvPr id="2" name="Rechteck 1"/>
          <p:cNvSpPr/>
          <p:nvPr/>
        </p:nvSpPr>
        <p:spPr>
          <a:xfrm>
            <a:off x="323528" y="1203598"/>
            <a:ext cx="72008" cy="792088"/>
          </a:xfrm>
          <a:prstGeom prst="rect">
            <a:avLst/>
          </a:prstGeom>
          <a:solidFill>
            <a:srgbClr val="FF0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619672" y="4516546"/>
            <a:ext cx="74727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https://www.kmk.org/fileadmin/Dateien/veroeffentlichungen_beschluesse/2018/Strategie_Bildung_in_der_digitalen_Welt_idF._vom_07.12.2017.pdf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7" name="Fußzeilenplatzhalter 2">
            <a:extLst>
              <a:ext uri="{FF2B5EF4-FFF2-40B4-BE49-F238E27FC236}">
                <a16:creationId xmlns="" xmlns:a16="http://schemas.microsoft.com/office/drawing/2014/main" id="{D450F85E-D479-4543-AF9F-55228CAB50C1}"/>
              </a:ext>
            </a:extLst>
          </p:cNvPr>
          <p:cNvSpPr txBox="1">
            <a:spLocks/>
          </p:cNvSpPr>
          <p:nvPr/>
        </p:nvSpPr>
        <p:spPr>
          <a:xfrm>
            <a:off x="369351" y="4767263"/>
            <a:ext cx="6290881" cy="27384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LISUM 12.03.2020 | CC BY-SA | Dr. Nancy Grimm</a:t>
            </a:r>
            <a:endParaRPr lang="de-DE" sz="9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64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/>
          <p:cNvSpPr txBox="1">
            <a:spLocks/>
          </p:cNvSpPr>
          <p:nvPr/>
        </p:nvSpPr>
        <p:spPr>
          <a:xfrm>
            <a:off x="220785" y="339502"/>
            <a:ext cx="8599355" cy="5655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FF001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E3202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Warum fachintegrative Medienbildung?</a:t>
            </a:r>
          </a:p>
        </p:txBody>
      </p:sp>
      <p:sp>
        <p:nvSpPr>
          <p:cNvPr id="6" name="Inhaltsplatzhalter 4"/>
          <p:cNvSpPr txBox="1">
            <a:spLocks/>
          </p:cNvSpPr>
          <p:nvPr/>
        </p:nvSpPr>
        <p:spPr>
          <a:xfrm>
            <a:off x="467544" y="1203598"/>
            <a:ext cx="8196476" cy="309698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1800"/>
              </a:spcAft>
              <a:buClr>
                <a:srgbClr val="FF0019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„Die  Entwicklung  und  das  Erwerben  der 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notwendigen  Kompetenzen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für ein  Leben  in  einer  digitalen  Welt  […] betreffen 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alle  Unterrichtsfächer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.“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1800"/>
              </a:spcAft>
              <a:buClr>
                <a:srgbClr val="FF0019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„Jedes Fach beinhaltet 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spezifische Zugänge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zu  den  Kompetenzen  in  der  digitalen  Welt durch  seine  Sach-  und Handlungszugänge.  Damit  werden  spezifische Fachkompetenzen  erworben,  aber  auch  grundlegende 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(fach-) spezifische Ausprägungen  der  Kompetenzen  für die  digitale Welt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.“  </a:t>
            </a:r>
          </a:p>
        </p:txBody>
      </p:sp>
      <p:sp>
        <p:nvSpPr>
          <p:cNvPr id="2" name="Rechteck 1"/>
          <p:cNvSpPr/>
          <p:nvPr/>
        </p:nvSpPr>
        <p:spPr>
          <a:xfrm>
            <a:off x="323528" y="1203598"/>
            <a:ext cx="72008" cy="792088"/>
          </a:xfrm>
          <a:prstGeom prst="rect">
            <a:avLst/>
          </a:prstGeom>
          <a:solidFill>
            <a:srgbClr val="FF0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23528" y="2355726"/>
            <a:ext cx="72008" cy="1584000"/>
          </a:xfrm>
          <a:prstGeom prst="rect">
            <a:avLst/>
          </a:prstGeom>
          <a:solidFill>
            <a:srgbClr val="FF0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619672" y="4516546"/>
            <a:ext cx="74727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https://www.kmk.org/fileadmin/Dateien/veroeffentlichungen_beschluesse/2018/Strategie_Bildung_in_der_digitalen_Welt_idF._vom_07.12.2017.pdf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="" xmlns:a16="http://schemas.microsoft.com/office/drawing/2014/main" id="{6738F743-262D-4B1B-ABCF-544F2520EBF9}"/>
              </a:ext>
            </a:extLst>
          </p:cNvPr>
          <p:cNvSpPr txBox="1">
            <a:spLocks/>
          </p:cNvSpPr>
          <p:nvPr/>
        </p:nvSpPr>
        <p:spPr>
          <a:xfrm>
            <a:off x="369351" y="4767263"/>
            <a:ext cx="6290881" cy="27384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LISUM 12.03.2020 | CC BY-SA | Dr. Nancy Grimm</a:t>
            </a:r>
            <a:endParaRPr lang="de-DE" sz="9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84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/>
          <p:cNvSpPr txBox="1">
            <a:spLocks/>
          </p:cNvSpPr>
          <p:nvPr/>
        </p:nvSpPr>
        <p:spPr>
          <a:xfrm>
            <a:off x="220785" y="339502"/>
            <a:ext cx="8599355" cy="5655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FF001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E3202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Warum fachintegrative Medienbildung?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8"/>
          <a:stretch/>
        </p:blipFill>
        <p:spPr>
          <a:xfrm>
            <a:off x="972000" y="1203598"/>
            <a:ext cx="7200000" cy="3035100"/>
          </a:xfrm>
          <a:prstGeom prst="rect">
            <a:avLst/>
          </a:prstGeom>
        </p:spPr>
      </p:pic>
      <p:sp>
        <p:nvSpPr>
          <p:cNvPr id="6" name="Fußzeilenplatzhalter 2">
            <a:extLst>
              <a:ext uri="{FF2B5EF4-FFF2-40B4-BE49-F238E27FC236}">
                <a16:creationId xmlns="" xmlns:a16="http://schemas.microsoft.com/office/drawing/2014/main" id="{21EE03D9-A44F-454A-8820-A39072E1B0E9}"/>
              </a:ext>
            </a:extLst>
          </p:cNvPr>
          <p:cNvSpPr txBox="1">
            <a:spLocks/>
          </p:cNvSpPr>
          <p:nvPr/>
        </p:nvSpPr>
        <p:spPr>
          <a:xfrm>
            <a:off x="369351" y="4767263"/>
            <a:ext cx="6290881" cy="27384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LISUM 12.03.2020 | CC BY-SA | Dr. Nancy Grimm</a:t>
            </a:r>
            <a:endParaRPr lang="de-DE" sz="9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68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zu9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haltsmaster_Text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16zu9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16zu9</Template>
  <TotalTime>0</TotalTime>
  <Words>2274</Words>
  <Application>Microsoft Office PowerPoint</Application>
  <PresentationFormat>Bildschirmpräsentation (16:9)</PresentationFormat>
  <Paragraphs>370</Paragraphs>
  <Slides>50</Slides>
  <Notes>8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50</vt:i4>
      </vt:variant>
    </vt:vector>
  </HeadingPairs>
  <TitlesOfParts>
    <vt:vector size="53" baseType="lpstr">
      <vt:lpstr>16zu9</vt:lpstr>
      <vt:lpstr>Inhaltsmaster_Text</vt:lpstr>
      <vt:lpstr>1_16zu9</vt:lpstr>
      <vt:lpstr>Impulse für die Unterrichtsentwicklung mit fachintegrativen Unterrichtsbausteinen zur Medienbildung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Vielen Dank für Ihre Aufmerksamkeit und Mitarbeit!</vt:lpstr>
    </vt:vector>
  </TitlesOfParts>
  <Company>L I S U M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Unterrichtsimpulse für die  Unterrichtsgestaltung in digitalen Zeiten</dc:title>
  <dc:creator>Grimm</dc:creator>
  <cp:lastModifiedBy>Grimm</cp:lastModifiedBy>
  <cp:revision>119</cp:revision>
  <dcterms:created xsi:type="dcterms:W3CDTF">2020-01-21T14:06:12Z</dcterms:created>
  <dcterms:modified xsi:type="dcterms:W3CDTF">2020-03-17T16:44:44Z</dcterms:modified>
</cp:coreProperties>
</file>