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8"/>
  </p:notesMasterIdLst>
  <p:sldIdLst>
    <p:sldId id="256" r:id="rId2"/>
    <p:sldId id="258" r:id="rId3"/>
    <p:sldId id="292" r:id="rId4"/>
    <p:sldId id="260" r:id="rId5"/>
    <p:sldId id="294" r:id="rId6"/>
    <p:sldId id="301" r:id="rId7"/>
    <p:sldId id="299" r:id="rId8"/>
    <p:sldId id="300" r:id="rId9"/>
    <p:sldId id="261" r:id="rId10"/>
    <p:sldId id="302" r:id="rId11"/>
    <p:sldId id="303" r:id="rId12"/>
    <p:sldId id="306" r:id="rId13"/>
    <p:sldId id="305" r:id="rId14"/>
    <p:sldId id="304" r:id="rId15"/>
    <p:sldId id="307" r:id="rId16"/>
    <p:sldId id="259" r:id="rId17"/>
    <p:sldId id="308" r:id="rId18"/>
    <p:sldId id="309" r:id="rId19"/>
    <p:sldId id="291" r:id="rId20"/>
    <p:sldId id="264" r:id="rId21"/>
    <p:sldId id="289" r:id="rId22"/>
    <p:sldId id="290" r:id="rId23"/>
    <p:sldId id="295" r:id="rId24"/>
    <p:sldId id="296" r:id="rId25"/>
    <p:sldId id="298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63" r:id="rId43"/>
    <p:sldId id="268" r:id="rId44"/>
    <p:sldId id="262" r:id="rId45"/>
    <p:sldId id="269" r:id="rId46"/>
    <p:sldId id="27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FA9EC-0A77-4DAE-A6B4-F9415012CF62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9881A-0840-439A-B9C7-86F9183E57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39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effectLst/>
                <a:latin typeface="Arial" panose="020B0604020202020204" pitchFamily="34" charset="0"/>
              </a:rPr>
              <a:t>https://www.bmu.de/fileadmin/Daten_BMU/Pools/Broschueren/jugend-naturbewusstsein_2020.pdf</a:t>
            </a:r>
          </a:p>
          <a:p>
            <a:r>
              <a:rPr lang="de-DE" dirty="0">
                <a:effectLst/>
                <a:latin typeface="Times New Roman" panose="02020603050405020304" pitchFamily="18" charset="0"/>
              </a:rPr>
              <a:t>Die deutliche Mehrheit von 60 Prozent der Ju-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>
                <a:effectLst/>
                <a:latin typeface="Times New Roman" panose="02020603050405020304" pitchFamily="18" charset="0"/>
              </a:rPr>
              <a:t>gendlichen</a:t>
            </a:r>
            <a:r>
              <a:rPr lang="de-DE" dirty="0">
                <a:effectLst/>
                <a:latin typeface="Times New Roman" panose="02020603050405020304" pitchFamily="18" charset="0"/>
              </a:rPr>
              <a:t> würde gerne Tier- und Pflanzenarten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namentlich kennen (28 Prozent „voll und ganz“,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weitere 32 Prozent „eher“). </a:t>
            </a:r>
          </a:p>
          <a:p>
            <a:r>
              <a:rPr lang="de-DE" dirty="0">
                <a:effectLst/>
                <a:latin typeface="Courier New" panose="02070309020205020404" pitchFamily="49" charset="0"/>
              </a:rPr>
              <a:t>❯</a:t>
            </a:r>
            <a:r>
              <a:rPr lang="de-DE" dirty="0">
                <a:effectLst/>
                <a:latin typeface="Times New Roman" panose="02020603050405020304" pitchFamily="18" charset="0"/>
              </a:rPr>
              <a:t>Bei den Artengruppen, über die Jugendliche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gerne mehr wissen würden, stechen hervor: Säugetiere (52 Prozent), Bäume (42 Prozent),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Vögel (41 Prozent), Blütenpflanzen (39 Prozent)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sowie Reptilien und Amphibien (34 Prozent).</a:t>
            </a:r>
          </a:p>
          <a:p>
            <a:r>
              <a:rPr lang="de-DE" dirty="0">
                <a:effectLst/>
                <a:latin typeface="Times New Roman" panose="02020603050405020304" pitchFamily="18" charset="0"/>
              </a:rPr>
              <a:t> </a:t>
            </a:r>
            <a:r>
              <a:rPr lang="de-DE" dirty="0">
                <a:effectLst/>
                <a:latin typeface="Courier New" panose="02070309020205020404" pitchFamily="49" charset="0"/>
              </a:rPr>
              <a:t>❯</a:t>
            </a:r>
            <a:r>
              <a:rPr lang="de-DE" dirty="0">
                <a:effectLst/>
                <a:latin typeface="Times New Roman" panose="02020603050405020304" pitchFamily="18" charset="0"/>
              </a:rPr>
              <a:t>Die Schule wird von Jugendlichen mit Abstand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als der wichtigste Lernort für </a:t>
            </a:r>
            <a:r>
              <a:rPr lang="de-DE" dirty="0" err="1">
                <a:effectLst/>
                <a:latin typeface="Times New Roman" panose="02020603050405020304" pitchFamily="18" charset="0"/>
              </a:rPr>
              <a:t>Wissensvermitt</a:t>
            </a:r>
            <a:r>
              <a:rPr lang="de-DE" dirty="0">
                <a:effectLst/>
                <a:latin typeface="Times New Roman" panose="02020603050405020304" pitchFamily="18" charset="0"/>
              </a:rPr>
              <a:t>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>
                <a:effectLst/>
                <a:latin typeface="Times New Roman" panose="02020603050405020304" pitchFamily="18" charset="0"/>
              </a:rPr>
              <a:t>lung</a:t>
            </a:r>
            <a:r>
              <a:rPr lang="de-DE" dirty="0">
                <a:effectLst/>
                <a:latin typeface="Times New Roman" panose="02020603050405020304" pitchFamily="18" charset="0"/>
              </a:rPr>
              <a:t> über Artenvielfalt benannt (67 Prozent).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Größeres Interesse besteht auch an der </a:t>
            </a:r>
            <a:r>
              <a:rPr lang="de-DE" dirty="0" err="1">
                <a:effectLst/>
                <a:latin typeface="Times New Roman" panose="02020603050405020304" pitchFamily="18" charset="0"/>
              </a:rPr>
              <a:t>Vermitt</a:t>
            </a:r>
            <a:r>
              <a:rPr lang="de-DE" dirty="0">
                <a:effectLst/>
                <a:latin typeface="Times New Roman" panose="02020603050405020304" pitchFamily="18" charset="0"/>
              </a:rPr>
              <a:t>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>
                <a:effectLst/>
                <a:latin typeface="Times New Roman" panose="02020603050405020304" pitchFamily="18" charset="0"/>
              </a:rPr>
              <a:t>lung</a:t>
            </a:r>
            <a:r>
              <a:rPr lang="de-DE" dirty="0">
                <a:effectLst/>
                <a:latin typeface="Times New Roman" panose="02020603050405020304" pitchFamily="18" charset="0"/>
              </a:rPr>
              <a:t> über das Internet (31 Prozent) oder in Zoos und Tierparke (30 Prozent).</a:t>
            </a:r>
          </a:p>
          <a:p>
            <a:r>
              <a:rPr lang="de-DE" dirty="0">
                <a:effectLst/>
                <a:latin typeface="Times New Roman" panose="02020603050405020304" pitchFamily="18" charset="0"/>
              </a:rPr>
              <a:t>Jugendliche schreiben sich selbst keine gute Arten-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>
                <a:effectLst/>
                <a:latin typeface="Times New Roman" panose="02020603050405020304" pitchFamily="18" charset="0"/>
              </a:rPr>
              <a:t>kenntnis</a:t>
            </a:r>
            <a:r>
              <a:rPr lang="de-DE" dirty="0">
                <a:effectLst/>
                <a:latin typeface="Times New Roman" panose="02020603050405020304" pitchFamily="18" charset="0"/>
              </a:rPr>
              <a:t> zu, möchten aber mehr erfahren. Interesse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an einer Ausweitung ihrer Artenkenntnisse geben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60 Prozent der Jugendlichen an, im Rahmen der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Naturbewusstseinsstudie 2019 (siehe BMU und </a:t>
            </a:r>
            <a:r>
              <a:rPr lang="de-DE" dirty="0" err="1">
                <a:effectLst/>
                <a:latin typeface="Times New Roman" panose="02020603050405020304" pitchFamily="18" charset="0"/>
              </a:rPr>
              <a:t>BfN</a:t>
            </a:r>
            <a:r>
              <a:rPr lang="de-DE" dirty="0">
                <a:effectLst/>
                <a:latin typeface="Times New Roman" panose="02020603050405020304" pitchFamily="18" charset="0"/>
              </a:rPr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effectLst/>
                <a:latin typeface="Times New Roman" panose="02020603050405020304" pitchFamily="18" charset="0"/>
              </a:rPr>
              <a:t>2020) haben 53 Prozent der Erwachsenen </a:t>
            </a:r>
            <a:r>
              <a:rPr lang="de-DE" dirty="0" err="1">
                <a:effectLst/>
                <a:latin typeface="Times New Roman" panose="02020603050405020304" pitchFamily="18" charset="0"/>
              </a:rPr>
              <a:t>entspre</a:t>
            </a:r>
            <a:r>
              <a:rPr lang="de-DE" dirty="0">
                <a:effectLst/>
                <a:latin typeface="Times New Roman" panose="02020603050405020304" pitchFamily="18" charset="0"/>
              </a:rPr>
              <a:t>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>
                <a:effectLst/>
                <a:latin typeface="Times New Roman" panose="02020603050405020304" pitchFamily="18" charset="0"/>
              </a:rPr>
              <a:t>chend</a:t>
            </a:r>
            <a:r>
              <a:rPr lang="de-DE" dirty="0">
                <a:effectLst/>
                <a:latin typeface="Times New Roman" panose="02020603050405020304" pitchFamily="18" charset="0"/>
              </a:rPr>
              <a:t> geantwortet</a:t>
            </a:r>
            <a:endParaRPr lang="de-DE" b="1" dirty="0">
              <a:effectLst/>
              <a:latin typeface="Arial" panose="020B0604020202020204" pitchFamily="34" charset="0"/>
            </a:endParaRPr>
          </a:p>
          <a:p>
            <a:endParaRPr lang="de-DE" b="1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Was ist wohl der wichtigste Lernort? </a:t>
            </a:r>
            <a:r>
              <a:rPr lang="de-DE" b="0" i="1" dirty="0">
                <a:effectLst/>
                <a:latin typeface="Arial" panose="020B0604020202020204" pitchFamily="34" charset="0"/>
              </a:rPr>
              <a:t>(Antworten reinschreiben in Chat) </a:t>
            </a:r>
            <a:r>
              <a:rPr lang="de-DE" dirty="0">
                <a:effectLst/>
                <a:latin typeface="Arial" panose="020B0604020202020204" pitchFamily="34" charset="0"/>
              </a:rPr>
              <a:t>Die Natur selbst! Und wenn ich als LK rausgehe und die Fragen nicht beantworten kann? Coyote-Teaching!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/>
              <a:t>Schule als zweitwichtigster Lernort gesehen als </a:t>
            </a:r>
            <a:r>
              <a:rPr lang="de-DE" dirty="0">
                <a:effectLst/>
                <a:latin typeface="Arial" panose="020B0604020202020204" pitchFamily="34" charset="0"/>
              </a:rPr>
              <a:t>Lernorte für Wissensvermittlung über Artenvielfalt (klassische Angebot Führung in Natur wird als wichtigster Ort genannt)</a:t>
            </a:r>
            <a:endParaRPr lang="de-DE" noProof="0" dirty="0"/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https://www.bfn.de/fileadmin/BfN/gesellschaft/Dokumente/infopapier_naturbewusstseinsstudie_2019_bf.pdf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Der in den vergangenen Jahren oft diskutierte Rückgang an Artenkenntnis in der Bevölkerung liegt nicht an mangelndem Interesse: Der Wunsch nach besserer Kenntnis über Tier- und Pflanzenarten ist in der Bevölkerung weit verbreitet, mehr als die Hälfte der Befragten (52 Prozent) äußert dies mit Nachdruck oder zumindest vom Grundsatz her. 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Es zeigen sich klare Trends, über welche Artengruppen die Bevölkerung gerne mehr wissen würde. Die Top 5: Vögel (49 Prozent), Blütenpflanzen im Allgemeinen (41 Prozent), Bäume im Konkreteren (39 Prozent), Insekten (37 Prozent) und Säugetiere (30 Prozent).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In Bezug auf Lernorte, Angebote und Möglichkeiten der Vermittlung von Artenkenntnis stehen „klassische“ Angebote sehr hoch im Kurs: So wünschen sich 44 Prozent Führungen in der Natur. Die Bildungsaufgabe von Schulen folgt auf Platz 2 und wird von 40 Prozent der Befragten genannt. Es folgen unter anderem ortsgebundene Lernmöglichkeiten wie Infotafeln und Infozentren (29 Prozent) sowie Zoos und Tierparke (28 Prozent). 14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58B23-D338-4CC2-9190-4A07B00165D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411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33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34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5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35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36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05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37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55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38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0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39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1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40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14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41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1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22</a:t>
            </a:fld>
            <a:endParaRPr lang="en-GB" altLang="de-DE" dirty="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5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26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6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27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2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28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5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29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29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30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3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31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180BAF8-9737-46BC-AD56-72292D43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73BC30-BDC7-4CA3-AD88-F4150CF0DC83}" type="slidenum">
              <a:rPr lang="en-GB" altLang="de-DE"/>
              <a:pPr algn="r" eaLnBrk="1" hangingPunct="1">
                <a:spcBef>
                  <a:spcPct val="0"/>
                </a:spcBef>
              </a:pPr>
              <a:t>32</a:t>
            </a:fld>
            <a:endParaRPr lang="en-GB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112FD45-8D6F-4F0B-B2B1-3F5EA32410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87DB009-68F4-4D72-99E7-DEDC77357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Wandersee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&amp; Schussler 2001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Pflanzen-Mentoren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prägen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beinflussen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wiss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Beschäftigung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Kindheit</a:t>
            </a: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muss </a:t>
            </a:r>
            <a:r>
              <a:rPr lang="en-GB" alt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die Mutter sein</a:t>
            </a:r>
          </a:p>
          <a:p>
            <a:pPr algn="l" eaLnBrk="1" hangingPunct="1">
              <a:spcBef>
                <a:spcPct val="0"/>
              </a:spcBef>
            </a:pPr>
            <a:endParaRPr lang="en-GB" alt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3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163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8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9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27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80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83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24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99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50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11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2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D3684A8-70AF-4A99-B17C-11B6D86FA178}" type="datetimeFigureOut">
              <a:rPr lang="de-DE" smtClean="0"/>
              <a:t>08.06.2023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B6D6F46-7AB6-4567-9320-8C84F2E0350B}" type="slidenum">
              <a:rPr lang="de-DE" smtClean="0"/>
              <a:t>‹#›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3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mp"/><Relationship Id="rId4" Type="http://schemas.openxmlformats.org/officeDocument/2006/relationships/image" Target="../media/image66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tmp"/><Relationship Id="rId4" Type="http://schemas.openxmlformats.org/officeDocument/2006/relationships/image" Target="../media/image70.tm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Überleben sichern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Bedeutung der genetischen Vielfalt für den Artenschutz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8524"/>
            <a:ext cx="5753396" cy="3924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716086"/>
            <a:ext cx="3305175" cy="1636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875" y="2206109"/>
            <a:ext cx="366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Stefanie Darius und Jan </a:t>
            </a:r>
            <a:r>
              <a:rPr lang="de-DE" dirty="0" err="1" smtClean="0"/>
              <a:t>Ehlen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6185899" y="4087700"/>
            <a:ext cx="2043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err="1" smtClean="0">
                <a:latin typeface="Calibri Light" panose="020F0302020204030204" pitchFamily="34" charset="0"/>
                <a:ea typeface="Times New Roman" panose="02020603050405020304" pitchFamily="18" charset="0"/>
              </a:rPr>
              <a:t>Astragalus</a:t>
            </a:r>
            <a:r>
              <a:rPr lang="de-DE" i="1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 Light" panose="020F0302020204030204" pitchFamily="34" charset="0"/>
                <a:ea typeface="Times New Roman" panose="02020603050405020304" pitchFamily="18" charset="0"/>
              </a:rPr>
              <a:t>exscapus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381801" y="43632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Von </a:t>
            </a:r>
            <a:r>
              <a:rPr lang="de-DE" sz="800" dirty="0" err="1"/>
              <a:t>Stefan.lefnaer</a:t>
            </a:r>
            <a:r>
              <a:rPr lang="de-DE" sz="800" dirty="0"/>
              <a:t> - Eigenes Werk, CC BY-SA 3.0 at, https://commons.wikimedia.org/w/index.php?curid=32645652</a:t>
            </a:r>
          </a:p>
        </p:txBody>
      </p:sp>
    </p:spTree>
    <p:extLst>
      <p:ext uri="{BB962C8B-B14F-4D97-AF65-F5344CB8AC3E}">
        <p14:creationId xmlns:p14="http://schemas.microsoft.com/office/powerpoint/2010/main" val="5583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Biotopverbund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278" y="1704975"/>
            <a:ext cx="6805422" cy="52197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durch die moderne Landwirtschaft und die Zersiedlung des natürlichen Raumes werden Biotope isoliert und fragmentiert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Pflanzen- und Tierarten verarmen durch Isolation an genetischer Vielfalt und damit an Fitness in einer sich immer rascher verändernden Umwelt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um dieser Entwicklung entgegenzuwirken, wurde die Etablierung </a:t>
            </a:r>
            <a:r>
              <a:rPr lang="de-DE" dirty="0"/>
              <a:t>eines länderübergreifenden </a:t>
            </a:r>
            <a:r>
              <a:rPr lang="de-DE" dirty="0" smtClean="0"/>
              <a:t>Biotopverbunds </a:t>
            </a:r>
            <a:r>
              <a:rPr lang="de-DE" dirty="0"/>
              <a:t>auf mindestens 10 % der Landfläche </a:t>
            </a:r>
            <a:r>
              <a:rPr lang="de-DE" dirty="0" smtClean="0"/>
              <a:t>Deutschlands </a:t>
            </a:r>
            <a:r>
              <a:rPr lang="de-DE" dirty="0"/>
              <a:t>im Bundesnaturschutzgesetz als Auftrag an die Bundesländer </a:t>
            </a:r>
            <a:r>
              <a:rPr lang="de-DE" dirty="0" smtClean="0"/>
              <a:t>formuliert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das Grüne Band markiert die ehemalige Ländergrenze zwischen Ost- und West-Deutschland (Todesstreifen) und konnte als längster Korridor erhalten werden: 1393 km durch 9 Bundesländer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02" y="152268"/>
            <a:ext cx="2087791" cy="2781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1425" y="2933699"/>
            <a:ext cx="249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https://upload.wikimedia.org/wikipedia/commons/d/db/Karte_Deutschland_Gr%C3%BCnes_Band.png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02" y="3366648"/>
            <a:ext cx="4103932" cy="2747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4781" y="6208590"/>
            <a:ext cx="366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© Klaus </a:t>
            </a:r>
            <a:r>
              <a:rPr lang="de-DE" sz="1200" dirty="0" err="1"/>
              <a:t>Leidorf</a:t>
            </a:r>
            <a:r>
              <a:rPr lang="de-DE" sz="1200" dirty="0"/>
              <a:t> Das Grüne Band Thüringen-Niedersachsen bei </a:t>
            </a:r>
            <a:r>
              <a:rPr lang="de-DE" sz="1200" dirty="0" err="1" smtClean="0"/>
              <a:t>Freiendorf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667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>
            <a:normAutofit/>
          </a:bodyPr>
          <a:lstStyle/>
          <a:p>
            <a:r>
              <a:rPr lang="de-DE" sz="4400" dirty="0" smtClean="0"/>
              <a:t>Saatgutbank auf Spitzbergen</a:t>
            </a:r>
            <a:endParaRPr lang="de-DE" sz="4400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9" y="1603996"/>
            <a:ext cx="9329546" cy="5170410"/>
          </a:xfrm>
        </p:spPr>
      </p:pic>
    </p:spTree>
    <p:extLst>
      <p:ext uri="{BB962C8B-B14F-4D97-AF65-F5344CB8AC3E}">
        <p14:creationId xmlns:p14="http://schemas.microsoft.com/office/powerpoint/2010/main" val="16453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>
            <a:normAutofit/>
          </a:bodyPr>
          <a:lstStyle/>
          <a:p>
            <a:r>
              <a:rPr lang="de-DE" sz="4400" dirty="0" smtClean="0"/>
              <a:t>Saatgutbank im Bo Berlin</a:t>
            </a:r>
            <a:endParaRPr lang="de-DE" sz="44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33550"/>
            <a:ext cx="6485172" cy="4924175"/>
          </a:xfrm>
        </p:spPr>
      </p:pic>
      <p:sp>
        <p:nvSpPr>
          <p:cNvPr id="6" name="Rectangle 5"/>
          <p:cNvSpPr/>
          <p:nvPr/>
        </p:nvSpPr>
        <p:spPr>
          <a:xfrm>
            <a:off x="838200" y="6657725"/>
            <a:ext cx="718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https://www.bgbm.org/de/einblick/eroeffnung-der-dahlemer-saatgutbank-am-27315-im-botanischen-garten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95" y="4672996"/>
            <a:ext cx="3619686" cy="196568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95" y="1754808"/>
            <a:ext cx="3619686" cy="2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Saatgutbank im BO Berlin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749288"/>
            <a:ext cx="5307098" cy="500932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Einlagerung von Samen gefährdeter Pflanzenarten in Genbanken </a:t>
            </a:r>
            <a:r>
              <a:rPr lang="de-DE" dirty="0"/>
              <a:t>unter Tiefkühltemperaturen </a:t>
            </a:r>
            <a:endParaRPr lang="de-DE" dirty="0" smtClean="0"/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im Genbankennetzwerk ‚WEL‘ sind vier </a:t>
            </a:r>
            <a:r>
              <a:rPr lang="de-DE" dirty="0" err="1" smtClean="0"/>
              <a:t>Beprobungsräume</a:t>
            </a:r>
            <a:r>
              <a:rPr lang="de-DE" dirty="0" smtClean="0"/>
              <a:t> ausgewiesen in denen Wissenschaftler unter Mitwirkung von Naturschutzbehörden gefährdete Pflanzenarten kontrolliert sammeln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in Saatgutbanken </a:t>
            </a:r>
            <a:r>
              <a:rPr lang="de-DE" dirty="0"/>
              <a:t>wird die Keimfähigkeit der Samen über lange Zeiträume </a:t>
            </a:r>
            <a:r>
              <a:rPr lang="de-DE" dirty="0" smtClean="0"/>
              <a:t>erhalten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23" y="2224444"/>
            <a:ext cx="5327924" cy="3746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96823" y="611074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https://www.bienenundnatur.de/aktuelles/neubau-fuer-wildpflanzen-saatgutbank/</a:t>
            </a:r>
          </a:p>
        </p:txBody>
      </p:sp>
    </p:spTree>
    <p:extLst>
      <p:ext uri="{BB962C8B-B14F-4D97-AF65-F5344CB8AC3E}">
        <p14:creationId xmlns:p14="http://schemas.microsoft.com/office/powerpoint/2010/main" val="167268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Wiederansiedlung</a:t>
            </a:r>
            <a:endParaRPr lang="de-DE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7" y="1714236"/>
            <a:ext cx="6102664" cy="514376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37" y="1714236"/>
            <a:ext cx="513996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290045" cy="212910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Naturschutz-gebiete - </a:t>
            </a:r>
            <a:r>
              <a:rPr lang="de-DE" dirty="0" err="1" smtClean="0"/>
              <a:t>NationalParks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62746"/>
            <a:ext cx="4979701" cy="6703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1150" y="63664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Von </a:t>
            </a:r>
            <a:r>
              <a:rPr lang="de-DE" sz="1000" dirty="0" err="1"/>
              <a:t>Lencer</a:t>
            </a:r>
            <a:r>
              <a:rPr lang="de-DE" sz="1000" dirty="0"/>
              <a:t> - Eigenes Werk, used:Germany2 </a:t>
            </a:r>
            <a:r>
              <a:rPr lang="de-DE" sz="1000" dirty="0" err="1"/>
              <a:t>location</a:t>
            </a:r>
            <a:r>
              <a:rPr lang="de-DE" sz="1000" dirty="0"/>
              <a:t> </a:t>
            </a:r>
            <a:r>
              <a:rPr lang="de-DE" sz="1000" dirty="0" err="1"/>
              <a:t>map.svg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NNWGeneric</a:t>
            </a:r>
            <a:r>
              <a:rPr lang="de-DE" sz="1000" dirty="0"/>
              <a:t> Mapping Tools, CC BY-SA 3.0, https://commons.wikimedia.org/w/index.php?curid=3643584</a:t>
            </a:r>
          </a:p>
        </p:txBody>
      </p:sp>
    </p:spTree>
    <p:extLst>
      <p:ext uri="{BB962C8B-B14F-4D97-AF65-F5344CB8AC3E}">
        <p14:creationId xmlns:p14="http://schemas.microsoft.com/office/powerpoint/2010/main" val="18475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Naturschutzgenetik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119" y="2285999"/>
            <a:ext cx="11167872" cy="4682691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</a:t>
            </a:r>
            <a:r>
              <a:rPr lang="de-DE" dirty="0"/>
              <a:t>e</a:t>
            </a:r>
            <a:r>
              <a:rPr lang="de-DE" dirty="0" smtClean="0"/>
              <a:t>ine </a:t>
            </a:r>
            <a:r>
              <a:rPr lang="de-DE" dirty="0"/>
              <a:t>hohe innerartliche genetische Variabilität erhält die Fitness einer Art in einer sich verändernden </a:t>
            </a:r>
            <a:r>
              <a:rPr lang="de-DE" dirty="0" smtClean="0"/>
              <a:t>Umwelt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sie geht einerseits zurück auf die Migrationsprozesse </a:t>
            </a:r>
            <a:r>
              <a:rPr lang="de-DE" dirty="0"/>
              <a:t>während der Eis- und Warmzeiten und der hiermit verbundenen </a:t>
            </a:r>
            <a:r>
              <a:rPr lang="de-DE" dirty="0" err="1" smtClean="0"/>
              <a:t>Introgressionen</a:t>
            </a:r>
            <a:endParaRPr lang="de-DE" dirty="0"/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genetische Diversität variiert </a:t>
            </a:r>
            <a:r>
              <a:rPr lang="de-DE" dirty="0"/>
              <a:t>aber auch </a:t>
            </a:r>
            <a:r>
              <a:rPr lang="de-DE" dirty="0" smtClean="0"/>
              <a:t>zwischen </a:t>
            </a:r>
            <a:r>
              <a:rPr lang="de-DE" dirty="0"/>
              <a:t>Populationen einer </a:t>
            </a:r>
            <a:r>
              <a:rPr lang="de-DE" dirty="0" smtClean="0"/>
              <a:t>Art </a:t>
            </a:r>
            <a:r>
              <a:rPr lang="de-DE" dirty="0"/>
              <a:t>aufgrund unterschiedlicher </a:t>
            </a:r>
            <a:r>
              <a:rPr lang="de-DE" dirty="0" smtClean="0"/>
              <a:t>Standortbedingungen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aufgrund der Zunahme von Fragmentierung </a:t>
            </a:r>
            <a:r>
              <a:rPr lang="de-DE" dirty="0"/>
              <a:t>der Verbreitungsareale durch </a:t>
            </a:r>
            <a:r>
              <a:rPr lang="de-DE" dirty="0" smtClean="0"/>
              <a:t>Urbanisierung </a:t>
            </a:r>
            <a:r>
              <a:rPr lang="de-DE" dirty="0"/>
              <a:t>und Intensivierung der Landwirtschaft kommt es zur </a:t>
            </a:r>
            <a:r>
              <a:rPr lang="de-DE" dirty="0" err="1"/>
              <a:t>Gendrift</a:t>
            </a:r>
            <a:r>
              <a:rPr lang="de-DE" dirty="0"/>
              <a:t> und </a:t>
            </a:r>
            <a:r>
              <a:rPr lang="de-DE" dirty="0" smtClean="0"/>
              <a:t>unterbrochenem Genfluss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65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Naturschutzgenetik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120" y="2084832"/>
            <a:ext cx="11475880" cy="5356459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aus </a:t>
            </a:r>
            <a:r>
              <a:rPr lang="de-DE" dirty="0" err="1" smtClean="0"/>
              <a:t>Gendrift</a:t>
            </a:r>
            <a:r>
              <a:rPr lang="de-DE" dirty="0" smtClean="0"/>
              <a:t> und unterbrochenem Genfluss </a:t>
            </a:r>
            <a:r>
              <a:rPr lang="de-DE" dirty="0"/>
              <a:t>folgt eine genetische Erosion und die Fitness einer Art nimmt rapide </a:t>
            </a:r>
            <a:r>
              <a:rPr lang="de-DE" dirty="0" smtClean="0"/>
              <a:t>ab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mit molekulargenetischen Untersuchungen wird die genetische Diversität von unterschiedlichen Populationen erfasst und in einer Datenbank festgehalten</a:t>
            </a:r>
            <a:endParaRPr lang="de-DE" dirty="0"/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außerdem wird </a:t>
            </a:r>
            <a:r>
              <a:rPr lang="de-DE" dirty="0" err="1" smtClean="0"/>
              <a:t>Regiosaatgut</a:t>
            </a:r>
            <a:r>
              <a:rPr lang="de-DE" dirty="0" smtClean="0"/>
              <a:t> in der Saatgutbank für Ansiedlungsmaßnahmen bedrohter Pflanzenarten gelagert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durch Ansiedlung von Pflanzen einer Population mit hoher genetischer Diversität können Populationen mit genetischer Erosion am Standort gestützt werden</a:t>
            </a:r>
          </a:p>
        </p:txBody>
      </p:sp>
    </p:spTree>
    <p:extLst>
      <p:ext uri="{BB962C8B-B14F-4D97-AF65-F5344CB8AC3E}">
        <p14:creationId xmlns:p14="http://schemas.microsoft.com/office/powerpoint/2010/main" val="17029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Naturschutzgenetik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621" y="2286000"/>
            <a:ext cx="11167872" cy="402336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elementar für den Biodiversitätsschutz ist die enge Vernetzung von Naturschutzgenetik und praktischem Naturschutz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für einen möglichst hohen Erfolg bei Ansiedlungen oder </a:t>
            </a:r>
            <a:r>
              <a:rPr lang="de-DE" dirty="0" smtClean="0"/>
              <a:t>Populationsstützungen sollten populationsgenetische Analysen vorausgehen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818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zu sehen?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440656" y="5924551"/>
            <a:ext cx="3028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Foto</a:t>
            </a:r>
            <a:r>
              <a:rPr lang="en-US" sz="1000" dirty="0" smtClean="0"/>
              <a:t>: Ferdinand Reus / wikimedia.org / CC BY-SA 2.0</a:t>
            </a:r>
            <a:endParaRPr lang="de-DE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082801"/>
            <a:ext cx="5762625" cy="38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Verantwortungsarten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5" y="2084832"/>
            <a:ext cx="7781925" cy="2978056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de-DE" dirty="0" smtClean="0"/>
              <a:t>Tier- </a:t>
            </a:r>
            <a:r>
              <a:rPr lang="de-DE" dirty="0"/>
              <a:t>und Pflanzenarten, für deren Erhalt und Schutz Deutschland </a:t>
            </a:r>
            <a:r>
              <a:rPr lang="de-DE" dirty="0" smtClean="0"/>
              <a:t>nach eine </a:t>
            </a:r>
            <a:r>
              <a:rPr lang="de-DE" dirty="0"/>
              <a:t>besondere Verantwortung </a:t>
            </a:r>
            <a:r>
              <a:rPr lang="de-DE" dirty="0" smtClean="0"/>
              <a:t>trägt: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endemische Arten (kommen nur in Deutschland vor)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Vorkommen eines besonders hohen Anteils der Weltpopulation in Deutschland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36" y="1790589"/>
            <a:ext cx="2717864" cy="4749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128" y="6559748"/>
            <a:ext cx="5075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Purpurne Grasnelke </a:t>
            </a:r>
            <a:r>
              <a:rPr lang="de-DE" sz="1400" i="1" dirty="0" smtClean="0"/>
              <a:t>(</a:t>
            </a:r>
            <a:r>
              <a:rPr lang="de-DE" sz="1400" i="1" dirty="0" err="1" smtClean="0"/>
              <a:t>Armeria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maritima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subsp</a:t>
            </a:r>
            <a:r>
              <a:rPr lang="de-DE" sz="1400" i="1" dirty="0" smtClean="0"/>
              <a:t>. </a:t>
            </a:r>
            <a:r>
              <a:rPr lang="de-DE" sz="1400" i="1" dirty="0" err="1" smtClean="0"/>
              <a:t>purpurea</a:t>
            </a:r>
            <a:r>
              <a:rPr lang="de-DE" sz="1400" i="1" dirty="0" smtClean="0"/>
              <a:t>)</a:t>
            </a:r>
            <a:endParaRPr lang="de-DE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6876482" y="6467415"/>
            <a:ext cx="4405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Von Thomas Meyer - Selbst fotografiert, CC BY-SA 3.0, https://commons.wikimedia.org/w/index.php?curid=2338814</a:t>
            </a:r>
          </a:p>
        </p:txBody>
      </p:sp>
    </p:spTree>
    <p:extLst>
      <p:ext uri="{BB962C8B-B14F-4D97-AF65-F5344CB8AC3E}">
        <p14:creationId xmlns:p14="http://schemas.microsoft.com/office/powerpoint/2010/main" val="7169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err="1" smtClean="0"/>
              <a:t>Plantblindness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5397628" y="1652571"/>
            <a:ext cx="6794371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2200" dirty="0">
                <a:latin typeface="Arial" panose="020B0604020202020204" pitchFamily="34" charset="0"/>
              </a:rPr>
              <a:t>= Unfähigkeit Pflanzen in </a:t>
            </a:r>
            <a:r>
              <a:rPr lang="de-DE" sz="2200" dirty="0" smtClean="0">
                <a:latin typeface="Arial" panose="020B0604020202020204" pitchFamily="34" charset="0"/>
              </a:rPr>
              <a:t>Umgebung </a:t>
            </a:r>
            <a:r>
              <a:rPr lang="de-DE" sz="2200" dirty="0">
                <a:latin typeface="Arial" panose="020B0604020202020204" pitchFamily="34" charset="0"/>
              </a:rPr>
              <a:t>wahrzunehmen</a:t>
            </a:r>
          </a:p>
          <a:p>
            <a:pPr marL="285750" indent="-285750">
              <a:lnSpc>
                <a:spcPts val="3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Menschen sehen Tiere eher als Pflanzen, obwohl sie 90 % des Bildes ausmachen</a:t>
            </a:r>
          </a:p>
          <a:p>
            <a:pPr marL="266700" lvl="1"/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von B.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J. L.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Momsen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</a:p>
          <a:p>
            <a:pPr marL="266700" indent="-266700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effectLst/>
                <a:latin typeface="Arial" panose="020B0604020202020204" pitchFamily="34" charset="0"/>
              </a:rPr>
              <a:t>Pflanzen werden in ihrer Bedeutung</a:t>
            </a:r>
            <a:r>
              <a:rPr lang="de-DE" sz="2200" dirty="0" smtClean="0">
                <a:latin typeface="Arial" panose="020B0604020202020204" pitchFamily="34" charset="0"/>
              </a:rPr>
              <a:t> </a:t>
            </a:r>
            <a:r>
              <a:rPr lang="de-DE" sz="2200" dirty="0" smtClean="0">
                <a:effectLst/>
                <a:latin typeface="Arial" panose="020B0604020202020204" pitchFamily="34" charset="0"/>
              </a:rPr>
              <a:t>nicht erkannt oder als minderwertig betrachtet                  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Wandersee &amp; Schussler, 1999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869" y="4735800"/>
            <a:ext cx="1155497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de-DE" sz="22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Evolution: </a:t>
            </a:r>
            <a:r>
              <a:rPr lang="de-DE" sz="2200" dirty="0" smtClean="0">
                <a:latin typeface="Arial" panose="020B0604020202020204" pitchFamily="34" charset="0"/>
              </a:rPr>
              <a:t>Pflanzen bewegen sich nicht, fressen Menschen nicht und sind grün</a:t>
            </a:r>
          </a:p>
          <a:p>
            <a:pPr>
              <a:lnSpc>
                <a:spcPts val="3000"/>
              </a:lnSpc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Grün wird von unserem Auge gut gesehen, “grünes wird zusammengruppiert” und im Hintergrund ausgeblendet.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de-DE" sz="22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Kultur:</a:t>
            </a:r>
            <a:r>
              <a:rPr lang="de-DE" sz="2200" dirty="0" smtClean="0">
                <a:latin typeface="Arial" panose="020B0604020202020204" pitchFamily="34" charset="0"/>
              </a:rPr>
              <a:t> Menschen leben vorrangig in künstlichem und elektronischem Umfeld, </a:t>
            </a:r>
            <a:r>
              <a:rPr lang="de-DE" sz="2200" dirty="0">
                <a:latin typeface="Arial" panose="020B0604020202020204" pitchFamily="34" charset="0"/>
              </a:rPr>
              <a:t> </a:t>
            </a:r>
            <a:r>
              <a:rPr lang="de-DE" sz="2200" dirty="0" smtClean="0">
                <a:latin typeface="Arial" panose="020B06040202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de-DE" sz="2200" dirty="0">
                <a:latin typeface="Arial" panose="020B0604020202020204" pitchFamily="34" charset="0"/>
              </a:rPr>
              <a:t> </a:t>
            </a:r>
            <a:r>
              <a:rPr lang="de-DE" sz="2200" dirty="0" smtClean="0">
                <a:latin typeface="Arial" panose="020B0604020202020204" pitchFamily="34" charset="0"/>
              </a:rPr>
              <a:t>            entfremdet von der Natur </a:t>
            </a:r>
            <a:r>
              <a:rPr lang="de-DE" sz="2200" i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(Natur-Defizit-Syndrom)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de-DE" sz="22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Folge:</a:t>
            </a:r>
            <a:r>
              <a:rPr lang="de-DE" sz="2200" dirty="0" smtClean="0">
                <a:latin typeface="Arial" panose="020B0604020202020204" pitchFamily="34" charset="0"/>
              </a:rPr>
              <a:t> 1/3 der 330 000 Pflanzenarten sind weltweit vom Aussterben bedroht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8273"/>
            <a:ext cx="4965960" cy="29958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919" y="4554588"/>
            <a:ext cx="51187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</a:rPr>
              <a:t>Antworten der Teilnehmer/-innen bei einer Fortbildung, 20.05.21</a:t>
            </a:r>
            <a:endParaRPr lang="de-D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4CCD-3C3B-4C44-8263-3F5ED252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54675"/>
            <a:ext cx="10515600" cy="867728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schützen nur, was wir kennen!</a:t>
            </a:r>
            <a:endParaRPr lang="de-DE" sz="3600" b="1" noProof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9EF4A1-FFC9-45CD-9F84-7AA49F157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827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de-DE" noProof="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mangelt nicht an Interesse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60 % wollen mehr Artenkenntnis</a:t>
            </a:r>
            <a:endParaRPr lang="de-DE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Interesse </a:t>
            </a:r>
            <a:r>
              <a:rPr lang="de-DE" noProof="0" dirty="0">
                <a:latin typeface="Arial" panose="020B0604020202020204" pitchFamily="34" charset="0"/>
                <a:cs typeface="Arial" panose="020B0604020202020204" pitchFamily="34" charset="0"/>
              </a:rPr>
              <a:t>an Pflanzen </a:t>
            </a: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liegt unter den TOP 4</a:t>
            </a:r>
            <a:endParaRPr lang="de-DE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Schule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noProof="0" dirty="0">
                <a:latin typeface="Arial" panose="020B0604020202020204" pitchFamily="34" charset="0"/>
                <a:cs typeface="Arial" panose="020B0604020202020204" pitchFamily="34" charset="0"/>
              </a:rPr>
              <a:t>DER wichtigste </a:t>
            </a:r>
            <a:r>
              <a:rPr lang="de-DE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Lernort</a:t>
            </a:r>
            <a:endParaRPr lang="de-DE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Text, Person, Screenshot, Menge enthält.&#10;&#10;Automatisch generierte Beschreibung">
            <a:extLst>
              <a:ext uri="{FF2B5EF4-FFF2-40B4-BE49-F238E27FC236}">
                <a16:creationId xmlns:a16="http://schemas.microsoft.com/office/drawing/2014/main" id="{F3984938-DD4B-4ED3-8F83-7183EFB43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60" y="1569358"/>
            <a:ext cx="3749040" cy="52927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CFF8A1-3CE1-4526-A2AD-AF5EC0887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00" t="31556" r="22833" b="21334"/>
          <a:stretch/>
        </p:blipFill>
        <p:spPr>
          <a:xfrm>
            <a:off x="5434965" y="3428999"/>
            <a:ext cx="2946400" cy="32308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3D72AFC-23DC-4F9B-9FDB-F3030B601A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84" t="29778" r="22916" b="16741"/>
          <a:stretch/>
        </p:blipFill>
        <p:spPr>
          <a:xfrm>
            <a:off x="0" y="3428999"/>
            <a:ext cx="5395595" cy="32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378" y="753880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de-DE" sz="3600" b="1" noProof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 </a:t>
            </a:r>
            <a:r>
              <a:rPr lang="de-DE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3600" b="1" noProof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Pflanzen-Mentoren/ -innen</a:t>
            </a:r>
            <a:endParaRPr lang="en-GB" altLang="de-DE" sz="3600" dirty="0"/>
          </a:p>
        </p:txBody>
      </p:sp>
      <p:sp>
        <p:nvSpPr>
          <p:cNvPr id="2" name="Rectangle 1"/>
          <p:cNvSpPr/>
          <p:nvPr/>
        </p:nvSpPr>
        <p:spPr>
          <a:xfrm>
            <a:off x="6581775" y="1964430"/>
            <a:ext cx="5857875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200" noProof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sz="2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sind die Vorbilder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2200" noProof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nsere</a:t>
            </a:r>
            <a:r>
              <a:rPr lang="de-DE" sz="2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Begeisterung für die Pflanzen überträgt sich auf die Kinder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2200" noProof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nser</a:t>
            </a:r>
            <a:r>
              <a:rPr lang="de-DE" sz="2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sorgsamer Umgang mit Pflanzen wird von den Kindern übernommen</a:t>
            </a:r>
          </a:p>
          <a:p>
            <a:pPr>
              <a:spcBef>
                <a:spcPts val="600"/>
              </a:spcBef>
            </a:pPr>
            <a:endParaRPr lang="de-DE" sz="2200" b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</a:t>
            </a:r>
            <a:r>
              <a:rPr lang="de-DE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Alltagsbezug herstellen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Beziehung zur Pflanze ermöglichen, Begeisterung wecken</a:t>
            </a:r>
          </a:p>
          <a:p>
            <a:pPr>
              <a:spcBef>
                <a:spcPts val="600"/>
              </a:spcBef>
            </a:pPr>
            <a:endParaRPr lang="de-DE" sz="2200" noProof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9" y="1808254"/>
            <a:ext cx="5567232" cy="2900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6748" y="4743777"/>
            <a:ext cx="5529752" cy="37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+mj-lt"/>
              </a:rPr>
              <a:t>https://www.ruhrnachrichten.de/leben-gesundheit/kleine-gaertner-wie-man-den-garten-fuer-kinder-interessant-macht-w1640219-2000007958/</a:t>
            </a:r>
          </a:p>
        </p:txBody>
      </p:sp>
    </p:spTree>
    <p:extLst>
      <p:ext uri="{BB962C8B-B14F-4D97-AF65-F5344CB8AC3E}">
        <p14:creationId xmlns:p14="http://schemas.microsoft.com/office/powerpoint/2010/main" val="27186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731652"/>
            <a:ext cx="10484389" cy="498500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C96570C-B6A6-49DD-9905-38D5661AC08C}"/>
              </a:ext>
            </a:extLst>
          </p:cNvPr>
          <p:cNvSpPr/>
          <p:nvPr/>
        </p:nvSpPr>
        <p:spPr>
          <a:xfrm>
            <a:off x="7346311" y="6013869"/>
            <a:ext cx="4162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www.pflanzeklimakultur.de</a:t>
            </a:r>
            <a:endParaRPr lang="de-DE" sz="2400" b="1" dirty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Pflanze Klima Kultur!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9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C96570C-B6A6-49DD-9905-38D5661AC08C}"/>
              </a:ext>
            </a:extLst>
          </p:cNvPr>
          <p:cNvSpPr/>
          <p:nvPr/>
        </p:nvSpPr>
        <p:spPr>
          <a:xfrm>
            <a:off x="9324976" y="6611779"/>
            <a:ext cx="3028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https://www.pflanzeklimakultur.de/index.php/de/</a:t>
            </a:r>
            <a:endParaRPr lang="de-DE" sz="1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4127" y="1961674"/>
            <a:ext cx="10515600" cy="46576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Pflanze </a:t>
            </a:r>
            <a:r>
              <a:rPr lang="de-DE" sz="2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KlimaKultur</a:t>
            </a: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! ist ein </a:t>
            </a:r>
            <a:r>
              <a:rPr lang="de-DE" sz="2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Citizen</a:t>
            </a: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Science Projekt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  <a:latin typeface="+mj-lt"/>
              </a:rPr>
              <a:t>Bürger/-innen und Wissenschaftler/-innen beobachten in </a:t>
            </a:r>
            <a:r>
              <a:rPr lang="de-DE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privaten</a:t>
            </a:r>
            <a:r>
              <a:rPr lang="de-DE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und öffentlichen Gärten</a:t>
            </a:r>
            <a:r>
              <a:rPr lang="de-DE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200" dirty="0">
                <a:solidFill>
                  <a:schemeClr val="tx1"/>
                </a:solidFill>
                <a:latin typeface="+mj-lt"/>
              </a:rPr>
              <a:t>die Entwicklungsstadien (Phänologie) krautiger 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Arten</a:t>
            </a:r>
            <a:endParaRPr lang="de-DE" sz="22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die Stadt ist idealer Ort um die Folgen des Klimawandels zu erforschen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Temperatur- </a:t>
            </a:r>
            <a:r>
              <a:rPr lang="de-DE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und Niederschlagsextreme </a:t>
            </a:r>
            <a:r>
              <a:rPr lang="de-DE" sz="2200" dirty="0">
                <a:solidFill>
                  <a:schemeClr val="tx1"/>
                </a:solidFill>
                <a:latin typeface="+mj-lt"/>
              </a:rPr>
              <a:t>wirken sich </a:t>
            </a:r>
            <a:r>
              <a:rPr lang="de-DE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in</a:t>
            </a:r>
            <a:r>
              <a:rPr lang="de-DE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200" dirty="0">
                <a:solidFill>
                  <a:schemeClr val="tx1"/>
                </a:solidFill>
                <a:latin typeface="+mj-lt"/>
              </a:rPr>
              <a:t>der </a:t>
            </a:r>
            <a:r>
              <a:rPr lang="de-DE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Stadt </a:t>
            </a: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stärker 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aus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Stadt / Land – Vergleich ist möglich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  <a:latin typeface="+mj-lt"/>
              </a:rPr>
              <a:t>d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as</a:t>
            </a: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Projekt 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weckt die Aufmerksamkeit für den Klimawandel und fördert ein </a:t>
            </a:r>
            <a:r>
              <a:rPr lang="de-DE" sz="22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kollektives Handeln 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gegen die Folgen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  <a:latin typeface="+mj-lt"/>
              </a:rPr>
              <a:t>a</a:t>
            </a:r>
            <a:r>
              <a:rPr lang="de-DE" sz="2200" dirty="0" smtClean="0">
                <a:solidFill>
                  <a:schemeClr val="tx1"/>
                </a:solidFill>
                <a:latin typeface="+mj-lt"/>
              </a:rPr>
              <a:t>uch Schulen sind beteiligt und berichten von einer wachsenden Empathie ihrer Schüler/-innen gegenüber Pflanzen</a:t>
            </a:r>
            <a:endParaRPr lang="de-DE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4127" y="956691"/>
            <a:ext cx="10720197" cy="729234"/>
          </a:xfrm>
        </p:spPr>
        <p:txBody>
          <a:bodyPr>
            <a:normAutofit/>
          </a:bodyPr>
          <a:lstStyle/>
          <a:p>
            <a:r>
              <a:rPr lang="de-DE" dirty="0" err="1" smtClean="0"/>
              <a:t>Citizen</a:t>
            </a:r>
            <a:r>
              <a:rPr lang="de-DE" dirty="0" smtClean="0"/>
              <a:t> Science Projekt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8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04" y="0"/>
            <a:ext cx="5253896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C96570C-B6A6-49DD-9905-38D5661AC08C}"/>
              </a:ext>
            </a:extLst>
          </p:cNvPr>
          <p:cNvSpPr/>
          <p:nvPr/>
        </p:nvSpPr>
        <p:spPr>
          <a:xfrm>
            <a:off x="10237460" y="6396335"/>
            <a:ext cx="2030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+mj-lt"/>
              </a:rPr>
              <a:t>www.idiv.de</a:t>
            </a:r>
            <a:endParaRPr lang="de-DE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425" y="1998410"/>
            <a:ext cx="6381750" cy="129086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de-DE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Pflanze </a:t>
            </a:r>
            <a:r>
              <a:rPr lang="de-DE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KlimaKultur</a:t>
            </a:r>
            <a:r>
              <a:rPr lang="de-DE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!</a:t>
            </a:r>
            <a:r>
              <a:rPr lang="de-DE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latin typeface="+mj-lt"/>
              </a:rPr>
              <a:t>ist Teil des globalen Forschungsunternehmen </a:t>
            </a:r>
            <a:r>
              <a:rPr lang="de-DE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Phenobs</a:t>
            </a:r>
            <a:r>
              <a:rPr lang="de-DE" sz="2400" dirty="0" smtClean="0">
                <a:solidFill>
                  <a:schemeClr val="tx1"/>
                </a:solidFill>
                <a:latin typeface="+mj-lt"/>
              </a:rPr>
              <a:t>, dass weltweit phänologische Daten erhebt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Phenobs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6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84664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6737" y="2896834"/>
            <a:ext cx="7769997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85 m hoch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 m Durchmesser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ringt das meiste Holz auf die Waage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Stamm gibt es ein kleines Museum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Sierra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Nevada in den westlichen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Pyrophyt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die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dicke, faserige Rinde schützt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 Waldbränden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094" y="1576692"/>
            <a:ext cx="11221342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Größter Baum der Welt –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„General Sherman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Sequoiadendron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giganteum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(Riesenmammutbaum)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3" y="2092218"/>
            <a:ext cx="2060622" cy="46976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0075" y="6235863"/>
            <a:ext cx="2012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</a:t>
            </a:r>
            <a:r>
              <a:rPr lang="de-DE" sz="1000" dirty="0" err="1">
                <a:latin typeface="+mj-lt"/>
              </a:rPr>
              <a:t>Dstern</a:t>
            </a:r>
            <a:r>
              <a:rPr lang="de-DE" sz="1000" dirty="0">
                <a:latin typeface="+mj-lt"/>
              </a:rPr>
              <a:t>, CC BY-SA 3.0, https://commons.wikimedia.org/w/index.php?curid=3289789</a:t>
            </a:r>
          </a:p>
        </p:txBody>
      </p:sp>
    </p:spTree>
    <p:extLst>
      <p:ext uri="{BB962C8B-B14F-4D97-AF65-F5344CB8AC3E}">
        <p14:creationId xmlns:p14="http://schemas.microsoft.com/office/powerpoint/2010/main" val="11899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49981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5332" y="2781202"/>
            <a:ext cx="6467476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ber 115 m hoch (115,85 m)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Redwood-Nationalpark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im Nordwesten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Kaliforniens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erwachsenen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Exemplaren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sind die Stämme bis in rund 30 m Höhe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astfrei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10 bis 20 mm lange, nadelförmige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Blätter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zählt zu den besten Nutzhölzern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7802" y="1419421"/>
            <a:ext cx="11729493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Höchster Baum der Welt –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„Hyperion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Sequoia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sempervirens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(Küstenmammutbaum)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3" y="1933465"/>
            <a:ext cx="3195200" cy="48578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1553" y="6083439"/>
            <a:ext cx="344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NPS </a:t>
            </a:r>
            <a:r>
              <a:rPr lang="de-DE" sz="1000" dirty="0" err="1">
                <a:latin typeface="+mj-lt"/>
              </a:rPr>
              <a:t>Photo</a:t>
            </a:r>
            <a:r>
              <a:rPr lang="de-DE" sz="1000" dirty="0">
                <a:latin typeface="+mj-lt"/>
              </a:rPr>
              <a:t> - </a:t>
            </a:r>
            <a:r>
              <a:rPr lang="de-DE" sz="1000" dirty="0" err="1">
                <a:latin typeface="+mj-lt"/>
              </a:rPr>
              <a:t>from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 err="1">
                <a:latin typeface="+mj-lt"/>
              </a:rPr>
              <a:t>the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 err="1">
                <a:latin typeface="+mj-lt"/>
              </a:rPr>
              <a:t>former</a:t>
            </a:r>
            <a:r>
              <a:rPr lang="de-DE" sz="1000" dirty="0">
                <a:latin typeface="+mj-lt"/>
              </a:rPr>
              <a:t> park </a:t>
            </a:r>
            <a:r>
              <a:rPr lang="de-DE" sz="1000" dirty="0" err="1">
                <a:latin typeface="+mj-lt"/>
              </a:rPr>
              <a:t>website</a:t>
            </a:r>
            <a:r>
              <a:rPr lang="de-DE" sz="1000" dirty="0">
                <a:latin typeface="+mj-lt"/>
              </a:rPr>
              <a:t>: https://web.archive.org/web/20050211031332/http://www.nps.gov/redw/foto_red1.html (</a:t>
            </a:r>
            <a:r>
              <a:rPr lang="de-DE" sz="1000" dirty="0" err="1">
                <a:latin typeface="+mj-lt"/>
              </a:rPr>
              <a:t>copy</a:t>
            </a:r>
            <a:r>
              <a:rPr lang="de-DE" sz="1000" dirty="0">
                <a:latin typeface="+mj-lt"/>
              </a:rPr>
              <a:t> at archive.org), Gemeinfrei, https://commons.wikimedia.org/w/index.php?curid=653880</a:t>
            </a:r>
          </a:p>
        </p:txBody>
      </p:sp>
    </p:spTree>
    <p:extLst>
      <p:ext uri="{BB962C8B-B14F-4D97-AF65-F5344CB8AC3E}">
        <p14:creationId xmlns:p14="http://schemas.microsoft.com/office/powerpoint/2010/main" val="324628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26" y="76932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8731" y="2531314"/>
            <a:ext cx="6714301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Stammumfang von 46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Stammdurchmesser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von 14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 1400 bis 1600 Jahren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zum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Vergleich: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46 m zurückzulegen,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müsste man in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einem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Schwimmbecken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knapp 2 Bahnen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schwimmen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Santa Maria del Tule,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Mexiko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„dickster Baum Deutschlands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 ist eine ca. 700 Jahre alte </a:t>
            </a:r>
            <a:r>
              <a:rPr lang="de-DE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Sommerlinde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im Emsland:    17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Stammumfang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26" y="1500263"/>
            <a:ext cx="11429219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Dickster Baum der Welt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>
              <a:spcBef>
                <a:spcPts val="600"/>
              </a:spcBef>
            </a:pP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Taxodium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mucronatum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(Mexikanische Sumpfzypresse)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1325" y="6181725"/>
            <a:ext cx="2502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+mj-lt"/>
              </a:rPr>
              <a:t>Foto</a:t>
            </a:r>
            <a:r>
              <a:rPr lang="de-DE" sz="1200" dirty="0">
                <a:latin typeface="+mj-lt"/>
              </a:rPr>
              <a:t>: </a:t>
            </a:r>
            <a:r>
              <a:rPr lang="de-DE" sz="1200" dirty="0" smtClean="0">
                <a:latin typeface="+mj-lt"/>
              </a:rPr>
              <a:t>iStock.com/</a:t>
            </a:r>
            <a:r>
              <a:rPr lang="de-DE" sz="1200" dirty="0" err="1" smtClean="0">
                <a:latin typeface="+mj-lt"/>
              </a:rPr>
              <a:t>ovidiuhrubaru</a:t>
            </a:r>
            <a:endParaRPr lang="de-DE" sz="1200" dirty="0">
              <a:latin typeface="+mj-lt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406"/>
            <a:ext cx="5337191" cy="35613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33711"/>
            <a:ext cx="4733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https://www.poetschke.de/beratung/rekorde-im-pflanzenreich</a:t>
            </a:r>
            <a:r>
              <a:rPr lang="de-DE" sz="1000" dirty="0" smtClean="0">
                <a:latin typeface="+mj-lt"/>
              </a:rPr>
              <a:t>/ 28.03.2023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6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60651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1349" y="2661322"/>
            <a:ext cx="6714301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5068 Jahre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durch Auszählung der Jahresringe in einem kleinen Bohrkern bestimmt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White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Mountains in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Kalifornien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„Deutschlands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ältester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Baum“ ist entweder eine Linde in Osthessen mit 1200 Jahren oder eine Eiche aus dem Münsterland (wird noch untersucht)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8094" y="1662984"/>
            <a:ext cx="1052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Ältester Baum der Welt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Pinus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longaeva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(Langlebige Kiefer)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6463622"/>
            <a:ext cx="4733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Von Stan </a:t>
            </a:r>
            <a:r>
              <a:rPr lang="en-US" sz="1000" dirty="0" err="1">
                <a:latin typeface="+mj-lt"/>
              </a:rPr>
              <a:t>Shebs</a:t>
            </a:r>
            <a:r>
              <a:rPr lang="en-US" sz="1000" dirty="0">
                <a:latin typeface="+mj-lt"/>
              </a:rPr>
              <a:t>, CC BY-SA 3.0, https://commons.wikimedia.org/w/index.php?curid=5389201</a:t>
            </a:r>
            <a:endParaRPr lang="de-DE" sz="1000" dirty="0">
              <a:latin typeface="+mj-lt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1" y="2234305"/>
            <a:ext cx="3067208" cy="42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3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Biodiversität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7225" y="1881830"/>
            <a:ext cx="7562850" cy="4677918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Internationales Übereinkommen über die Biologische Vielfalt (Biodiversität)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z</a:t>
            </a:r>
            <a:r>
              <a:rPr lang="de-DE" dirty="0" smtClean="0"/>
              <a:t>ahlreiche Staaten unterzeichneten 1992 </a:t>
            </a:r>
            <a:r>
              <a:rPr lang="de-DE" dirty="0"/>
              <a:t>in Rio de </a:t>
            </a:r>
            <a:r>
              <a:rPr lang="de-DE" dirty="0" smtClean="0"/>
              <a:t>Janeiro dieses Übereinkommen auf </a:t>
            </a:r>
            <a:r>
              <a:rPr lang="de-DE" dirty="0"/>
              <a:t>der Konferenz der Vereinten Nationen zur 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Umwelt und 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Entwicklung</a:t>
            </a:r>
            <a:endParaRPr lang="de-DE" dirty="0" smtClean="0"/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die </a:t>
            </a:r>
            <a:r>
              <a:rPr lang="de-DE" dirty="0"/>
              <a:t>Unterzeichner haben sich verpflichtet, dem weltweiten Artensterben </a:t>
            </a:r>
            <a:r>
              <a:rPr lang="de-DE" dirty="0" smtClean="0"/>
              <a:t>entgegenzuwirken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besondere Verantwortung für Pflanzenarten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448" y="6266556"/>
            <a:ext cx="391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Gelbes Galmei-Veilchen (</a:t>
            </a:r>
            <a:r>
              <a:rPr lang="de-DE" sz="1400" i="1" dirty="0"/>
              <a:t>Viola </a:t>
            </a:r>
            <a:r>
              <a:rPr lang="de-DE" sz="1400" i="1" dirty="0" err="1"/>
              <a:t>calaminaria</a:t>
            </a:r>
            <a:r>
              <a:rPr lang="de-DE" sz="1400" dirty="0"/>
              <a:t>)</a:t>
            </a:r>
            <a:endParaRPr lang="de-DE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5133975" y="6420444"/>
            <a:ext cx="6772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err="1"/>
              <a:t>VVon</a:t>
            </a:r>
            <a:r>
              <a:rPr lang="de-DE" sz="800" dirty="0"/>
              <a:t> Friedrich Holtz - </a:t>
            </a:r>
            <a:r>
              <a:rPr lang="de-DE" sz="800" dirty="0" err="1"/>
              <a:t>photograph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Friedrich Holtz, CC BY 2.5, https://commons.wikimedia.org/w/index.php?curid=1131887on Thomas Meyer - Selbst fotografiert, CC BY-SA 3.0, https://commons.wikimedia.org/w/index.php?curid=2338814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2" y="1911237"/>
            <a:ext cx="3238666" cy="4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0705" y="786235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6849" y="2628996"/>
            <a:ext cx="68477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Blatt ist 0,1 mm lang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Vorkommen: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Australien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„kleinste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Blütenpflanze Deutschlands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 ist </a:t>
            </a:r>
            <a:r>
              <a:rPr lang="de-DE" sz="2400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Wolffia</a:t>
            </a:r>
            <a:r>
              <a:rPr lang="de-DE" sz="24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arrhiza</a:t>
            </a:r>
            <a:r>
              <a:rPr lang="de-DE" sz="24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(Wurzellose Zwergwasserlinse)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einer Länge von ca. 1,5 mm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698"/>
            <a:ext cx="4998789" cy="3095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6952" y="1501161"/>
            <a:ext cx="10908692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leinste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Blütenpflanze der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 – </a:t>
            </a:r>
          </a:p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Wolffia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(Zwergwasserlinse)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61" y="4733029"/>
            <a:ext cx="2822719" cy="21154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4275" y="5996226"/>
            <a:ext cx="14639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Christian Fischer, CC BY-SA 3.0, https://commons.wikimedia.org/w/index.php?curid=398351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55" y="4733029"/>
            <a:ext cx="2061449" cy="211544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67825" y="5314950"/>
            <a:ext cx="371475" cy="3333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10533936" y="5169842"/>
            <a:ext cx="159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Blüte</a:t>
            </a:r>
            <a:endParaRPr lang="de-DE" sz="2400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639300" y="5400675"/>
            <a:ext cx="871279" cy="571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291504" y="6125471"/>
            <a:ext cx="1941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</a:t>
            </a:r>
            <a:r>
              <a:rPr lang="de-DE" sz="1000" dirty="0" err="1">
                <a:latin typeface="+mj-lt"/>
              </a:rPr>
              <a:t>Stefan.lefnaer</a:t>
            </a:r>
            <a:r>
              <a:rPr lang="de-DE" sz="1000" dirty="0">
                <a:latin typeface="+mj-lt"/>
              </a:rPr>
              <a:t> - Eigenes Werk, CC BY-SA 4.0, https://commons.wikimedia.org/w/index.php?curid=62462528</a:t>
            </a:r>
          </a:p>
        </p:txBody>
      </p:sp>
    </p:spTree>
    <p:extLst>
      <p:ext uri="{BB962C8B-B14F-4D97-AF65-F5344CB8AC3E}">
        <p14:creationId xmlns:p14="http://schemas.microsoft.com/office/powerpoint/2010/main" val="8891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75734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9282" y="2876452"/>
            <a:ext cx="678499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tägliches Längenwachstum von bis zu 70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Indien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Wuchshöhen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von 25 -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Halmdurchmesser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von 20 -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Abstand der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Nodien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von 30 -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Wandstärke beträgt 1 bis 3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lüht alle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30 -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Jahre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 stirbt dann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7752" y="1594471"/>
            <a:ext cx="11272638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schnellsten wachsende Pflanze der Welt:</a:t>
            </a: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Dendrocalamus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giganteus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(Riesenbambus)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3" y="2625522"/>
            <a:ext cx="4899254" cy="3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822251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6407" y="2834751"/>
            <a:ext cx="5408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60 - 80 cm Höhe und 40 - 50 cm Breite in einem Jahr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2176" y="1618244"/>
            <a:ext cx="1127103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schnellsten wachsende Pflanze Deutschlands –</a:t>
            </a: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Sambucus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nigra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(Schwarze Holunder)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4" y="2292252"/>
            <a:ext cx="4299171" cy="3816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2852" y="6108798"/>
            <a:ext cx="3927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</a:t>
            </a:r>
            <a:r>
              <a:rPr lang="de-DE" sz="1000" dirty="0" err="1">
                <a:latin typeface="+mj-lt"/>
              </a:rPr>
              <a:t>Willow</a:t>
            </a:r>
            <a:r>
              <a:rPr lang="de-DE" sz="1000" dirty="0">
                <a:latin typeface="+mj-lt"/>
              </a:rPr>
              <a:t> - Eigenes Werk, CC BY 2.5, https://commons.wikimedia.org/w/index.php?curid=2643905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17" y="3962473"/>
            <a:ext cx="2978461" cy="218448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93" y="3962472"/>
            <a:ext cx="3426193" cy="21844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28676" y="6146957"/>
            <a:ext cx="3504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CC BY-SA 3.0, https://commons.wikimedia.org/w/index.php?curid=55961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2351" y="6146957"/>
            <a:ext cx="3156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+mj-lt"/>
              </a:rPr>
              <a:t>Von </a:t>
            </a:r>
            <a:r>
              <a:rPr lang="de-DE" sz="900" dirty="0" err="1">
                <a:latin typeface="+mj-lt"/>
              </a:rPr>
              <a:t>Kku</a:t>
            </a:r>
            <a:r>
              <a:rPr lang="de-DE" sz="900" dirty="0">
                <a:latin typeface="+mj-lt"/>
              </a:rPr>
              <a:t> - eigenes Foto von </a:t>
            </a:r>
            <a:r>
              <a:rPr lang="de-DE" sz="900" dirty="0" err="1">
                <a:latin typeface="+mj-lt"/>
              </a:rPr>
              <a:t>Kku</a:t>
            </a:r>
            <a:r>
              <a:rPr lang="de-DE" sz="900" dirty="0">
                <a:latin typeface="+mj-lt"/>
              </a:rPr>
              <a:t>, Mai 2003 in Sankt </a:t>
            </a:r>
            <a:r>
              <a:rPr lang="de-DE" sz="900" dirty="0" err="1">
                <a:latin typeface="+mj-lt"/>
              </a:rPr>
              <a:t>Augustinfrom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de.wikipedia</a:t>
            </a:r>
            <a:r>
              <a:rPr lang="de-DE" sz="900" dirty="0">
                <a:latin typeface="+mj-lt"/>
              </a:rPr>
              <a:t> [1] 10:53, 29. Mai 2003 . . </a:t>
            </a:r>
            <a:r>
              <a:rPr lang="de-DE" sz="900" dirty="0" err="1">
                <a:latin typeface="+mj-lt"/>
              </a:rPr>
              <a:t>Kku</a:t>
            </a:r>
            <a:r>
              <a:rPr lang="de-DE" sz="900" dirty="0">
                <a:latin typeface="+mj-lt"/>
              </a:rPr>
              <a:t> (Diskussion) . . 750 x 563 (43802 Byte), Gemeinfrei, https://commons.wikimedia.org/w/index.php?curid=628371</a:t>
            </a:r>
          </a:p>
        </p:txBody>
      </p:sp>
    </p:spTree>
    <p:extLst>
      <p:ext uri="{BB962C8B-B14F-4D97-AF65-F5344CB8AC3E}">
        <p14:creationId xmlns:p14="http://schemas.microsoft.com/office/powerpoint/2010/main" val="42442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97044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7466" y="2267375"/>
            <a:ext cx="540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10 -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Höhe und 40 - 50 cm Breite im Jahr sind möglich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006" y="1533785"/>
            <a:ext cx="10606878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schnellsten wachsende Pflanze Deutschlands –</a:t>
            </a: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Pinus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sylvestris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(Waldkiefer)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8" y="2057374"/>
            <a:ext cx="2420777" cy="4562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2545" y="5505361"/>
            <a:ext cx="1747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+mj-lt"/>
              </a:rPr>
              <a:t>Von Der ursprünglich hochladende Benutzer war Ramin </a:t>
            </a:r>
            <a:r>
              <a:rPr lang="de-DE" sz="900" dirty="0" err="1">
                <a:latin typeface="+mj-lt"/>
              </a:rPr>
              <a:t>Nakisa</a:t>
            </a:r>
            <a:r>
              <a:rPr lang="de-DE" sz="900" dirty="0">
                <a:latin typeface="+mj-lt"/>
              </a:rPr>
              <a:t> in der Wikipedia auf Englisch - Übertragen aus </a:t>
            </a:r>
            <a:r>
              <a:rPr lang="de-DE" sz="900" dirty="0" err="1">
                <a:latin typeface="+mj-lt"/>
              </a:rPr>
              <a:t>en.wikipedia</a:t>
            </a:r>
            <a:r>
              <a:rPr lang="de-DE" sz="900" dirty="0">
                <a:latin typeface="+mj-lt"/>
              </a:rPr>
              <a:t> nach </a:t>
            </a:r>
            <a:r>
              <a:rPr lang="de-DE" sz="900" dirty="0" err="1">
                <a:latin typeface="+mj-lt"/>
              </a:rPr>
              <a:t>Commons</a:t>
            </a:r>
            <a:r>
              <a:rPr lang="de-DE" sz="900" dirty="0">
                <a:latin typeface="+mj-lt"/>
              </a:rPr>
              <a:t>., CC BY-SA 3.0, https://commons.wikimedia.org/w/index.php?curid=33880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93" y="3793553"/>
            <a:ext cx="2433947" cy="2382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3982" y="6175635"/>
            <a:ext cx="231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</a:t>
            </a:r>
            <a:r>
              <a:rPr lang="de-DE" dirty="0" smtClean="0"/>
              <a:t>ännliche Blüte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4800493" y="6488668"/>
            <a:ext cx="347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+mj-lt"/>
              </a:rPr>
              <a:t>Von Hans </a:t>
            </a:r>
            <a:r>
              <a:rPr lang="de-DE" sz="900" dirty="0" err="1">
                <a:latin typeface="+mj-lt"/>
              </a:rPr>
              <a:t>Kadereit</a:t>
            </a:r>
            <a:r>
              <a:rPr lang="de-DE" sz="900" dirty="0">
                <a:latin typeface="+mj-lt"/>
              </a:rPr>
              <a:t> --</a:t>
            </a:r>
            <a:r>
              <a:rPr lang="de-DE" sz="900" dirty="0" err="1">
                <a:latin typeface="+mj-lt"/>
              </a:rPr>
              <a:t>ka</a:t>
            </a:r>
            <a:r>
              <a:rPr lang="de-DE" sz="900" dirty="0">
                <a:latin typeface="+mj-lt"/>
              </a:rPr>
              <a:t> - Selbst fotografiert, GFDL 1.3, https://commons.wikimedia.org/w/index.php?curid=38869813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59" y="3794214"/>
            <a:ext cx="3234650" cy="23807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91559" y="6419820"/>
            <a:ext cx="3838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CC BY-SA 3.0, https://commons.wikimedia.org/w/index.php?curid=805587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2198" y="6132152"/>
            <a:ext cx="231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weibliche Blüte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668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82335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2487" y="2736591"/>
            <a:ext cx="6857999" cy="334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Falle schnappt mit 1/50 Sekunde zu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Vorkommen: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Europa, Asien, Afrika, Australien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kleinere Ausgabe der Venusfliegenfalle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Karnivore (fleischfressende Pflanze)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fängt kleine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Tiere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wie Wasserflöhe und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junge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Mückenlarven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Fang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nur bei warmen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Wassertemperaturen möglich (ab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etwa 20 °C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6900" y="1635369"/>
            <a:ext cx="11379525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Schnellste Pflanze der Welt –</a:t>
            </a:r>
          </a:p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Aldrovanda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vesiculosa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Wasserfalle)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0726"/>
            <a:ext cx="2590897" cy="2895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5706605"/>
            <a:ext cx="1866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CC BY-SA 3.0, https://commons.wikimedia.org/w/index.php?curid=253562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35" y="2740725"/>
            <a:ext cx="2480181" cy="2895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5962" y="5706605"/>
            <a:ext cx="26765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</a:t>
            </a:r>
            <a:r>
              <a:rPr lang="de-DE" sz="1000" dirty="0" err="1">
                <a:latin typeface="+mj-lt"/>
              </a:rPr>
              <a:t>Stefan.lefnaer</a:t>
            </a:r>
            <a:r>
              <a:rPr lang="de-DE" sz="1000" dirty="0">
                <a:latin typeface="+mj-lt"/>
              </a:rPr>
              <a:t> - Eigenes Werk, CC BY-SA 4.0, https://commons.wikimedia.org/w/index.php?curid=98891676</a:t>
            </a:r>
          </a:p>
        </p:txBody>
      </p:sp>
    </p:spTree>
    <p:extLst>
      <p:ext uri="{BB962C8B-B14F-4D97-AF65-F5344CB8AC3E}">
        <p14:creationId xmlns:p14="http://schemas.microsoft.com/office/powerpoint/2010/main" val="214309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689762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8644" y="2423842"/>
            <a:ext cx="7123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Blatt mit 2 m Durchmesser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ohe Traglast von 70 kg durch Luftkammern auf der Blattunterseite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Altwässer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des Amazonas-Beckens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von Einheimischen als „Brücke“ genutzt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Schutz durch Stacheln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6877" y="1366298"/>
            <a:ext cx="11003269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 Seerose der Welt – 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amazonica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(Amazonas-Riesenseerose)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8" y="2484678"/>
            <a:ext cx="4422863" cy="3343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148" y="5890825"/>
            <a:ext cx="213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+mj-lt"/>
              </a:rPr>
              <a:t>Foto: I. Haas, Bo Berlin</a:t>
            </a:r>
            <a:endParaRPr lang="de-DE" sz="1200" dirty="0">
              <a:latin typeface="+mj-lt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57" y="4805919"/>
            <a:ext cx="2846084" cy="160228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5" y="4815444"/>
            <a:ext cx="2405984" cy="1592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15375" y="6408205"/>
            <a:ext cx="3600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Von </a:t>
            </a:r>
            <a:r>
              <a:rPr lang="de-DE" sz="1000" dirty="0" err="1">
                <a:latin typeface="+mj-lt"/>
              </a:rPr>
              <a:t>Laitr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 err="1">
                <a:latin typeface="+mj-lt"/>
              </a:rPr>
              <a:t>Keiows</a:t>
            </a:r>
            <a:r>
              <a:rPr lang="de-DE" sz="1000" dirty="0">
                <a:latin typeface="+mj-lt"/>
              </a:rPr>
              <a:t> - Eigenes Werk, CC BY-SA 3.0, https://commons.wikimedia.org/w/index.php?curid=9653177</a:t>
            </a:r>
          </a:p>
        </p:txBody>
      </p:sp>
    </p:spTree>
    <p:extLst>
      <p:ext uri="{BB962C8B-B14F-4D97-AF65-F5344CB8AC3E}">
        <p14:creationId xmlns:p14="http://schemas.microsoft.com/office/powerpoint/2010/main" val="30784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84240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4006" y="2577007"/>
            <a:ext cx="7237544" cy="375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zu 50 cm lang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 kg schwer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Vorkommen: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endemisch auf den Seychellen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benötigt 7 Jahre zur Reife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ine Palme bildet meist nur eine Frucht pro Jahr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ächst in den Boden rein ohne zu wurzeln von der Mutterpflanze weg, um nicht mit ihr um die Nährstoffe in Konkurrenz zu stehen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10-15 m Entfernung wächst sie erst hoch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5527" y="1641982"/>
            <a:ext cx="11375230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Größtes Samenkorn der Welt –</a:t>
            </a:r>
          </a:p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Lodoicea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maldivica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(Seychellenpalme)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17810"/>
            <a:ext cx="5057775" cy="339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59827"/>
            <a:ext cx="213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+mj-lt"/>
              </a:rPr>
              <a:t>Foto: K. Menge, Bo Berlin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28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830" y="754598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207" y="2698731"/>
            <a:ext cx="6305551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a. 3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 hoch und 1,5 m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breit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blüht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nur alle 7 -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10 Jahre für etwa 3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Tage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indonesische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Insel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Sumatra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Aronstabgewächs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viele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botanische Gärten weltweit versuchen sich Jahr für Jahr in der Anzucht und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Pflege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830" y="1753134"/>
            <a:ext cx="10819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 Blüte der Welt –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Amorphophallus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titanum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Titanwurz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" y="2457329"/>
            <a:ext cx="5534926" cy="36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3844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0116" y="3042130"/>
            <a:ext cx="539664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Vorkommen: Amerika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eine Wurzeln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Vermehrung durch Teilstücke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raue Farbe wird grün, wenn die Pflanze Wasser aufnimmt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Saugschuppen klappen beim Anfeuchten nach hinten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0627" y="1576241"/>
            <a:ext cx="11612410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Größte Pflanze ohne Wurzeln der Welt – 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Tillandsia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usneoides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Greisenbart)</a:t>
            </a:r>
            <a:endParaRPr lang="de-DE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165"/>
            <a:ext cx="2848048" cy="4278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1652"/>
            <a:ext cx="3295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err="1">
                <a:latin typeface="+mj-lt"/>
              </a:rPr>
              <a:t>By</a:t>
            </a:r>
            <a:r>
              <a:rPr lang="de-DE" sz="900" dirty="0">
                <a:latin typeface="+mj-lt"/>
              </a:rPr>
              <a:t> Gh5046 at English Wikipedia - </a:t>
            </a:r>
            <a:r>
              <a:rPr lang="de-DE" sz="900" dirty="0" err="1">
                <a:latin typeface="+mj-lt"/>
              </a:rPr>
              <a:t>Transferred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from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en.wikipedia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to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Commons</a:t>
            </a:r>
            <a:r>
              <a:rPr lang="de-DE" sz="900" dirty="0">
                <a:latin typeface="+mj-lt"/>
              </a:rPr>
              <a:t>., Public Domain, https://commons.wikimedia.org/w/index.php?curid=3703776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52" y="4203879"/>
            <a:ext cx="2965602" cy="2121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5332" y="6351652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err="1">
                <a:latin typeface="+mj-lt"/>
              </a:rPr>
              <a:t>By</a:t>
            </a:r>
            <a:r>
              <a:rPr lang="de-DE" sz="900" dirty="0">
                <a:latin typeface="+mj-lt"/>
              </a:rPr>
              <a:t> Mark Smith1989 - </a:t>
            </a:r>
            <a:r>
              <a:rPr lang="de-DE" sz="900" dirty="0" err="1">
                <a:latin typeface="+mj-lt"/>
              </a:rPr>
              <a:t>Own</a:t>
            </a:r>
            <a:r>
              <a:rPr lang="de-DE" sz="900" dirty="0">
                <a:latin typeface="+mj-lt"/>
              </a:rPr>
              <a:t> </a:t>
            </a:r>
            <a:r>
              <a:rPr lang="de-DE" sz="900" dirty="0" err="1">
                <a:latin typeface="+mj-lt"/>
              </a:rPr>
              <a:t>work</a:t>
            </a:r>
            <a:r>
              <a:rPr lang="de-DE" sz="900" dirty="0">
                <a:latin typeface="+mj-lt"/>
              </a:rPr>
              <a:t>, CC BY-SA 4.0, https://commons.wikimedia.org/w/index.php?curid=50823088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52" y="2309220"/>
            <a:ext cx="944224" cy="1771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232" y="3878465"/>
            <a:ext cx="1647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+mj-lt"/>
              </a:rPr>
              <a:t>Saugschuppen</a:t>
            </a:r>
            <a:endParaRPr lang="de-DE" sz="1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2476" y="3246825"/>
            <a:ext cx="209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+mj-lt"/>
              </a:rPr>
              <a:t>Von Heiko4 - Eigenes Werk, CC BY-SA 4.0, https://commons.wikimedia.org/w/index.php?curid=99914548</a:t>
            </a:r>
          </a:p>
        </p:txBody>
      </p:sp>
    </p:spTree>
    <p:extLst>
      <p:ext uri="{BB962C8B-B14F-4D97-AF65-F5344CB8AC3E}">
        <p14:creationId xmlns:p14="http://schemas.microsoft.com/office/powerpoint/2010/main" val="281065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887457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852" y="2772957"/>
            <a:ext cx="5349788" cy="3195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2000 entdeckt im Malheur National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Oregon, USA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seit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ca. 2400 Jahren breitet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 Pilz sich unterirdisch weiter aus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esiedelt eine Fläche von ca. 9 km</a:t>
            </a:r>
            <a:r>
              <a:rPr lang="de-DE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usgegraben würde er ca. 600 t wiegen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2" y="2772957"/>
            <a:ext cx="5784541" cy="3243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852" y="2007241"/>
            <a:ext cx="939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größte Pilz der Welt -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Riesenhallimasch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0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Biodiversität - Definition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2286000"/>
            <a:ext cx="5972176" cy="4416614"/>
          </a:xfrm>
        </p:spPr>
        <p:txBody>
          <a:bodyPr>
            <a:norm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UN-Biodiversitätskonvention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(</a:t>
            </a:r>
            <a:r>
              <a:rPr lang="de-DE" dirty="0" err="1" smtClean="0"/>
              <a:t>Convention</a:t>
            </a:r>
            <a:r>
              <a:rPr lang="de-DE" dirty="0" smtClean="0"/>
              <a:t> </a:t>
            </a:r>
            <a:r>
              <a:rPr lang="de-DE" dirty="0"/>
              <a:t>on Biological </a:t>
            </a:r>
            <a:r>
              <a:rPr lang="de-DE" dirty="0" err="1"/>
              <a:t>Diversity</a:t>
            </a:r>
            <a:r>
              <a:rPr lang="de-DE" dirty="0"/>
              <a:t>, </a:t>
            </a:r>
            <a:r>
              <a:rPr lang="de-DE" dirty="0" smtClean="0"/>
              <a:t>CBD):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Biodiversität</a:t>
            </a:r>
            <a:r>
              <a:rPr lang="de-DE" dirty="0" smtClean="0"/>
              <a:t> 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 smtClean="0"/>
              <a:t>= biologische Vielfalt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= Variabilität </a:t>
            </a:r>
            <a:r>
              <a:rPr lang="de-DE" dirty="0"/>
              <a:t>unter lebenden Organismen </a:t>
            </a:r>
            <a:endParaRPr lang="de-DE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 </a:t>
            </a:r>
            <a:r>
              <a:rPr lang="de-DE" dirty="0" smtClean="0"/>
              <a:t>   jeglicher </a:t>
            </a:r>
            <a:r>
              <a:rPr lang="de-DE" dirty="0"/>
              <a:t>Land-, Meeres- und </a:t>
            </a:r>
            <a:r>
              <a:rPr lang="de-DE" dirty="0" smtClean="0"/>
              <a:t>anderer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dirty="0"/>
              <a:t> </a:t>
            </a:r>
            <a:r>
              <a:rPr lang="de-DE" dirty="0" smtClean="0"/>
              <a:t>   aquatischer Ökosysteme, umfasst:</a:t>
            </a:r>
          </a:p>
          <a:p>
            <a:pPr marL="542925" indent="-9525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Vielfalt </a:t>
            </a:r>
            <a:r>
              <a:rPr lang="de-DE" dirty="0"/>
              <a:t>innerhalb der </a:t>
            </a:r>
            <a:r>
              <a:rPr lang="de-DE" dirty="0" smtClean="0"/>
              <a:t>Arten</a:t>
            </a:r>
          </a:p>
          <a:p>
            <a:pPr marL="714375" indent="-26670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Vielfalt </a:t>
            </a:r>
            <a:r>
              <a:rPr lang="de-DE" dirty="0"/>
              <a:t>zwischen den </a:t>
            </a:r>
            <a:r>
              <a:rPr lang="de-DE" dirty="0" smtClean="0"/>
              <a:t>Arten</a:t>
            </a:r>
          </a:p>
          <a:p>
            <a:pPr marL="714375" indent="-26670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</a:t>
            </a:r>
            <a:r>
              <a:rPr lang="de-DE" dirty="0"/>
              <a:t>Vielfalt der </a:t>
            </a:r>
            <a:r>
              <a:rPr lang="de-DE" dirty="0" smtClean="0"/>
              <a:t>Ökosysteme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6353175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Von Fährtenleser - Eigenes Werk, CC BY-SA 4.0, https://commons.wikimedia.org/w/index.php?curid=78800851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687918"/>
            <a:ext cx="5100897" cy="4429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00" y="6057781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Die drei (wesentlichen) Ebenen der Biodiversität (Beispiel: Tropischer Regenwald Ecuadors)</a:t>
            </a:r>
          </a:p>
        </p:txBody>
      </p:sp>
    </p:spTree>
    <p:extLst>
      <p:ext uri="{BB962C8B-B14F-4D97-AF65-F5344CB8AC3E}">
        <p14:creationId xmlns:p14="http://schemas.microsoft.com/office/powerpoint/2010/main" val="35791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82335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98" y="2241352"/>
            <a:ext cx="727710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Brasilien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110-115 Jahre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auf einer Fläche von über 8500 m² ausgebreitet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Gendefekt lässt seine Äste nicht nach oben, sondern zum Boden wachsen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 ein Trieb den Boden berührt, bilden sich neue Wurzeln und der Ast wird zu einem neuen Stamm, der wiederum eigene neue Äste bildet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bildet ca. 80 000 Früchte im Jahr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hne Gendefekt würde sich der Baum die Fläche mit 70 weiteren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Cashewbäumen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teilen können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506"/>
            <a:ext cx="4730124" cy="3130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273" y="1821895"/>
            <a:ext cx="1117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größte </a:t>
            </a:r>
            <a:r>
              <a:rPr lang="de-DE" sz="28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Cashewbaum</a:t>
            </a: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 – 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Anacardium</a:t>
            </a:r>
            <a:r>
              <a:rPr lang="de-DE" sz="28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occidentale</a:t>
            </a:r>
            <a:endParaRPr lang="de-DE" sz="28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1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>
            <a:extLst>
              <a:ext uri="{FF2B5EF4-FFF2-40B4-BE49-F238E27FC236}">
                <a16:creationId xmlns:a16="http://schemas.microsoft.com/office/drawing/2014/main" id="{A00A526D-E353-4772-956A-3D149F5F6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094" y="700159"/>
            <a:ext cx="11393906" cy="998536"/>
          </a:xfrm>
        </p:spPr>
        <p:txBody>
          <a:bodyPr>
            <a:normAutofit/>
          </a:bodyPr>
          <a:lstStyle/>
          <a:p>
            <a:pPr eaLnBrk="1" hangingPunct="1"/>
            <a:r>
              <a:rPr lang="de-DE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 in der Pflanzenwelt</a:t>
            </a:r>
            <a:endParaRPr lang="en-GB" altLang="de-DE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4874" y="3092321"/>
            <a:ext cx="5972175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9,17 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Gärtner Hans-Peter Schiffer aus Karst in Nordrhein-Westfalen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 x im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Guinness Buch der Rekorde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die Pflanze zu messen, benötigte es einen kompletten Feuerwehreinsatz, der mit einer Drehleiter anrückte.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6" y="1661744"/>
            <a:ext cx="3039023" cy="5196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5799" y="1974920"/>
            <a:ext cx="7095212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längste Sonnenblume der Welt – </a:t>
            </a:r>
            <a:endParaRPr lang="de-DE" sz="2800" b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28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Helianthus </a:t>
            </a:r>
            <a:r>
              <a:rPr lang="de-DE" sz="28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annuus</a:t>
            </a:r>
            <a:endParaRPr lang="de-D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Artenkenntnis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Arnika-Geschichte - Grundschule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658">
            <a:off x="905033" y="2747226"/>
            <a:ext cx="2802665" cy="395822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85" y="2667845"/>
            <a:ext cx="2827087" cy="398938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185">
            <a:off x="6977506" y="410394"/>
            <a:ext cx="3186412" cy="45149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483">
            <a:off x="8939645" y="2712047"/>
            <a:ext cx="2748416" cy="39009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68451" y="5878473"/>
            <a:ext cx="39093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Kalinga"/>
              </a:rPr>
              <a:t>© Botanischer Garten und Botanisches Museum Berlin-Dahlem &amp;</a:t>
            </a:r>
          </a:p>
          <a:p>
            <a:r>
              <a:rPr lang="de-DE" sz="1000" dirty="0" err="1">
                <a:latin typeface="Kalinga"/>
              </a:rPr>
              <a:t>Botanikschule</a:t>
            </a:r>
            <a:r>
              <a:rPr lang="de-DE" sz="1000" dirty="0">
                <a:latin typeface="Kalinga"/>
              </a:rPr>
              <a:t> Berlin, 2014</a:t>
            </a:r>
          </a:p>
          <a:p>
            <a:r>
              <a:rPr lang="sv-SE" sz="1000" dirty="0">
                <a:latin typeface="Kalinga"/>
              </a:rPr>
              <a:t>Autoren: Carina Fietkau, Silja Rosenbusch, Elke Anders &amp;</a:t>
            </a:r>
          </a:p>
          <a:p>
            <a:r>
              <a:rPr lang="de-DE" sz="1000" dirty="0">
                <a:latin typeface="Kalinga"/>
              </a:rPr>
              <a:t>Gesche Hohlstein</a:t>
            </a:r>
          </a:p>
          <a:p>
            <a:r>
              <a:rPr lang="de-DE" sz="1000" dirty="0">
                <a:latin typeface="Kalinga"/>
              </a:rPr>
              <a:t>Illustration: Carina </a:t>
            </a:r>
            <a:r>
              <a:rPr lang="de-DE" sz="1000" dirty="0" err="1">
                <a:latin typeface="Kalinga"/>
              </a:rPr>
              <a:t>Fietkau</a:t>
            </a:r>
            <a:r>
              <a:rPr lang="de-DE" sz="1000" dirty="0">
                <a:latin typeface="Kalinga"/>
              </a:rPr>
              <a:t> &amp; </a:t>
            </a:r>
            <a:r>
              <a:rPr lang="de-DE" sz="1000" dirty="0" err="1">
                <a:latin typeface="Kalinga"/>
              </a:rPr>
              <a:t>Silja</a:t>
            </a:r>
            <a:r>
              <a:rPr lang="de-DE" sz="1000" dirty="0">
                <a:latin typeface="Kalinga"/>
              </a:rPr>
              <a:t> Rosenbusch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342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472">
            <a:off x="8130854" y="1967609"/>
            <a:ext cx="3187401" cy="442751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774">
            <a:off x="5992737" y="1734341"/>
            <a:ext cx="3207816" cy="4556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Schlüsselart im Mystery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592" y="2447786"/>
            <a:ext cx="2752008" cy="4023360"/>
          </a:xfrm>
        </p:spPr>
        <p:txBody>
          <a:bodyPr/>
          <a:lstStyle/>
          <a:p>
            <a:r>
              <a:rPr lang="de-DE" dirty="0" smtClean="0"/>
              <a:t>Motivation durch Rätsel</a:t>
            </a:r>
            <a:endParaRPr lang="de-DE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691">
            <a:off x="4052036" y="1819175"/>
            <a:ext cx="3204549" cy="46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18" y="4314441"/>
            <a:ext cx="3791118" cy="251737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816">
            <a:off x="8726584" y="1670885"/>
            <a:ext cx="3195276" cy="463847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19" y="1670885"/>
            <a:ext cx="3230729" cy="461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Artenkenntnis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720689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 Gruppenpuzzle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 Verantwortungsarten stehen für Pflanzengesellschaften spezifischer Standorte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 Schutz ganzer Artbestände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792">
            <a:off x="5963346" y="1928068"/>
            <a:ext cx="3111383" cy="45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879">
            <a:off x="8332115" y="1990203"/>
            <a:ext cx="2826025" cy="40930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53">
            <a:off x="7377049" y="1777514"/>
            <a:ext cx="2813180" cy="412788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27">
            <a:off x="6141247" y="1720280"/>
            <a:ext cx="2842198" cy="4090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Handlungsstrategien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692251" cy="4023360"/>
          </a:xfrm>
        </p:spPr>
        <p:txBody>
          <a:bodyPr/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</a:t>
            </a:r>
            <a:r>
              <a:rPr lang="de-DE" dirty="0" err="1" smtClean="0"/>
              <a:t>Fish</a:t>
            </a:r>
            <a:r>
              <a:rPr lang="de-DE" dirty="0" err="1"/>
              <a:t>b</a:t>
            </a:r>
            <a:r>
              <a:rPr lang="de-DE" dirty="0" err="1" smtClean="0"/>
              <a:t>owl</a:t>
            </a:r>
            <a:r>
              <a:rPr lang="de-DE" dirty="0" smtClean="0"/>
              <a:t> Diskussion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Ethisches Argumentieren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 Ziel: Fähigkeit, in Zukunft ihre Welt nachhaltig zu gestalten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513">
            <a:off x="5171689" y="1925053"/>
            <a:ext cx="2787534" cy="40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RLP &amp; Material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848051"/>
            <a:ext cx="9720073" cy="50917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Einsatz im Unterricht GS, Sek. I, Sek. II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Primarstufe 3/4, Sachkunde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Primarstufe </a:t>
            </a:r>
            <a:r>
              <a:rPr lang="de-DE" dirty="0"/>
              <a:t>5/6, </a:t>
            </a:r>
            <a:r>
              <a:rPr lang="de-DE" dirty="0" err="1"/>
              <a:t>NaWi</a:t>
            </a:r>
            <a:r>
              <a:rPr lang="de-DE" dirty="0"/>
              <a:t>: nach den Inhalten „Blütenpflanze, Blüte, Frucht“ im Thema „Merkmale und Lebensbedingungen von Tieren und Pflanzen“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Primarstufe </a:t>
            </a:r>
            <a:r>
              <a:rPr lang="de-DE" dirty="0"/>
              <a:t>5/6, fächerübergreifend </a:t>
            </a:r>
            <a:r>
              <a:rPr lang="de-DE" dirty="0" err="1"/>
              <a:t>NaWi</a:t>
            </a:r>
            <a:r>
              <a:rPr lang="de-DE" dirty="0"/>
              <a:t>/</a:t>
            </a:r>
            <a:r>
              <a:rPr lang="de-DE" dirty="0" err="1"/>
              <a:t>GeWi</a:t>
            </a:r>
            <a:r>
              <a:rPr lang="de-DE" dirty="0"/>
              <a:t>: Verbindung der </a:t>
            </a:r>
            <a:r>
              <a:rPr lang="de-DE" dirty="0" err="1" smtClean="0"/>
              <a:t>NaWi</a:t>
            </a:r>
            <a:r>
              <a:rPr lang="de-DE" dirty="0" smtClean="0"/>
              <a:t>-Themen </a:t>
            </a:r>
            <a:r>
              <a:rPr lang="de-DE" dirty="0"/>
              <a:t>mit </a:t>
            </a:r>
            <a:r>
              <a:rPr lang="de-DE" dirty="0" smtClean="0"/>
              <a:t>dem </a:t>
            </a:r>
            <a:r>
              <a:rPr lang="de-DE" dirty="0"/>
              <a:t>Thema </a:t>
            </a:r>
            <a:r>
              <a:rPr lang="de-DE" dirty="0" smtClean="0"/>
              <a:t>„3.1 </a:t>
            </a:r>
            <a:r>
              <a:rPr lang="de-DE" dirty="0"/>
              <a:t>Ernährung – wie werden Menschen satt? “ in </a:t>
            </a:r>
            <a:r>
              <a:rPr lang="de-DE" dirty="0" err="1"/>
              <a:t>GeWi</a:t>
            </a:r>
            <a:endParaRPr lang="de-DE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Sek </a:t>
            </a:r>
            <a:r>
              <a:rPr lang="de-DE" dirty="0"/>
              <a:t>I, Biologie: 7. Jahrgangsstufe im Thema „Ökologie“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Sek </a:t>
            </a:r>
            <a:r>
              <a:rPr lang="de-DE" dirty="0"/>
              <a:t>I, Wahlpflichtkurs </a:t>
            </a:r>
            <a:r>
              <a:rPr lang="de-DE" dirty="0" err="1"/>
              <a:t>NaWi</a:t>
            </a:r>
            <a:r>
              <a:rPr lang="de-DE" dirty="0"/>
              <a:t>: 8. Jahrgangsstufe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Sek </a:t>
            </a:r>
            <a:r>
              <a:rPr lang="de-DE" dirty="0"/>
              <a:t>I, Geografie: 9. Klasse im Thema „Klimawandel</a:t>
            </a:r>
            <a:r>
              <a:rPr lang="de-DE" dirty="0" smtClean="0"/>
              <a:t>“ und „Ressourcenknappheit, </a:t>
            </a:r>
            <a:r>
              <a:rPr lang="de-DE" dirty="0"/>
              <a:t>wenn biologische Kenntnisse der Lehrkraft vorliegen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Sek </a:t>
            </a:r>
            <a:r>
              <a:rPr lang="de-DE" dirty="0"/>
              <a:t>I: Gestaltung einer Projektwoche zum Thema </a:t>
            </a:r>
            <a:r>
              <a:rPr lang="de-DE" dirty="0" smtClean="0"/>
              <a:t>„Biodiversitätsschutz“</a:t>
            </a:r>
            <a:endParaRPr lang="de-DE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Sek </a:t>
            </a:r>
            <a:r>
              <a:rPr lang="de-DE" dirty="0"/>
              <a:t>II, Q </a:t>
            </a:r>
            <a:r>
              <a:rPr lang="de-DE" dirty="0" smtClean="0"/>
              <a:t>3/ Q 4: </a:t>
            </a:r>
            <a:r>
              <a:rPr lang="de-DE" dirty="0"/>
              <a:t>Thema </a:t>
            </a:r>
            <a:r>
              <a:rPr lang="de-DE" dirty="0" smtClean="0"/>
              <a:t>Genetik / Evolution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Material im </a:t>
            </a:r>
            <a:r>
              <a:rPr lang="de-DE" dirty="0" err="1" smtClean="0"/>
              <a:t>Lernraum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045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682097" cy="1499616"/>
          </a:xfrm>
        </p:spPr>
        <p:txBody>
          <a:bodyPr/>
          <a:lstStyle/>
          <a:p>
            <a:r>
              <a:rPr lang="de-DE" dirty="0" smtClean="0"/>
              <a:t>Biodiversität - Gefährdung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762125"/>
            <a:ext cx="6886575" cy="5095875"/>
          </a:xfrm>
        </p:spPr>
        <p:txBody>
          <a:bodyPr>
            <a:normAutofit fontScale="92500"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Veränderung 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in der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Landnutzung:</a:t>
            </a:r>
          </a:p>
          <a:p>
            <a:pPr marL="361950" indent="85725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Abholzungen </a:t>
            </a:r>
            <a:r>
              <a:rPr lang="de-DE" dirty="0"/>
              <a:t>von </a:t>
            </a:r>
            <a:r>
              <a:rPr lang="de-DE" dirty="0" smtClean="0"/>
              <a:t>Wäldern</a:t>
            </a:r>
          </a:p>
          <a:p>
            <a:pPr marL="361950" indent="85725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Gestaltung landwirtschaftlicher Nutzflächen</a:t>
            </a:r>
          </a:p>
          <a:p>
            <a:pPr marL="878586" lvl="1" indent="-3429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Schwund und Fragmentierung von Lebensräumen</a:t>
            </a:r>
            <a:endParaRPr lang="de-DE" dirty="0"/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Klimaveränderungen</a:t>
            </a:r>
            <a:r>
              <a:rPr lang="de-DE" dirty="0"/>
              <a:t> </a:t>
            </a:r>
            <a:r>
              <a:rPr lang="de-DE" dirty="0" smtClean="0"/>
              <a:t>(Niederschlag, Temperatur)</a:t>
            </a:r>
            <a:endParaRPr lang="de-DE" dirty="0"/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Stickstoffbelastung</a:t>
            </a:r>
            <a:r>
              <a:rPr lang="de-DE" dirty="0" smtClean="0"/>
              <a:t>:</a:t>
            </a:r>
          </a:p>
          <a:p>
            <a:pPr marL="542925" indent="-180975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Einträge </a:t>
            </a:r>
            <a:r>
              <a:rPr lang="de-DE" dirty="0"/>
              <a:t>über </a:t>
            </a:r>
            <a:r>
              <a:rPr lang="de-DE" dirty="0" smtClean="0"/>
              <a:t>Kunstdünger</a:t>
            </a:r>
          </a:p>
          <a:p>
            <a:pPr marL="542925" indent="-180975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 Einträge über Fäkalien</a:t>
            </a:r>
          </a:p>
          <a:p>
            <a:pPr marL="542925" indent="-180975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Einträge über Autoabgase</a:t>
            </a:r>
            <a:endParaRPr lang="de-DE" dirty="0"/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Einführung </a:t>
            </a:r>
            <a:r>
              <a:rPr lang="de-DE" dirty="0"/>
              <a:t>von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Neophyten</a:t>
            </a:r>
            <a:endParaRPr lang="de-DE" dirty="0"/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Erhöhung </a:t>
            </a:r>
            <a:r>
              <a:rPr lang="de-DE" dirty="0"/>
              <a:t>der Konzentration von 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Kohlenstoffdioxid</a:t>
            </a:r>
            <a:r>
              <a:rPr lang="de-DE" dirty="0"/>
              <a:t> </a:t>
            </a:r>
            <a:endParaRPr lang="de-DE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    in </a:t>
            </a:r>
            <a:r>
              <a:rPr lang="de-DE" dirty="0"/>
              <a:t>der </a:t>
            </a:r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Atmosphäre</a:t>
            </a: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7" y="1762125"/>
            <a:ext cx="3232316" cy="4305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273" y="6067646"/>
            <a:ext cx="391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Mittlerer Lerchensporn (</a:t>
            </a:r>
            <a:r>
              <a:rPr lang="de-DE" sz="1400" i="1" dirty="0"/>
              <a:t>Corydalis </a:t>
            </a:r>
            <a:r>
              <a:rPr lang="de-DE" sz="1400" i="1" dirty="0" err="1"/>
              <a:t>intermedia</a:t>
            </a:r>
            <a:r>
              <a:rPr lang="de-DE" sz="1400" dirty="0"/>
              <a:t>)</a:t>
            </a:r>
            <a:endParaRPr lang="de-DE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911273" y="6527823"/>
            <a:ext cx="36797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/>
              <a:t>CC BY-SA 3.0, https://commons.wikimedia.org/w/index.php?curid=736011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2616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682097" cy="1499616"/>
          </a:xfrm>
        </p:spPr>
        <p:txBody>
          <a:bodyPr/>
          <a:lstStyle/>
          <a:p>
            <a:r>
              <a:rPr lang="de-DE" dirty="0" smtClean="0"/>
              <a:t>Verlust der Arten - 2020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2" y="1558748"/>
            <a:ext cx="8906047" cy="5099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50" y="6657772"/>
            <a:ext cx="40957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https://de.statista.com/statistik/daten/studie/1201152/umfrage/bedrohte-arten/</a:t>
            </a:r>
          </a:p>
        </p:txBody>
      </p:sp>
    </p:spTree>
    <p:extLst>
      <p:ext uri="{BB962C8B-B14F-4D97-AF65-F5344CB8AC3E}">
        <p14:creationId xmlns:p14="http://schemas.microsoft.com/office/powerpoint/2010/main" val="33599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Rote Liste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904" y="1713357"/>
            <a:ext cx="3709796" cy="944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= vor dem Aussterben bedrohte Pflanzenarten</a:t>
            </a:r>
            <a:endParaRPr lang="de-DE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47" y="1009361"/>
            <a:ext cx="3937202" cy="562003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1" y="2479549"/>
            <a:ext cx="6538835" cy="4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253" y="2118741"/>
            <a:ext cx="6586347" cy="14996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 smtClean="0"/>
              <a:t>Liste der </a:t>
            </a:r>
            <a:r>
              <a:rPr lang="de-DE" dirty="0" err="1" smtClean="0"/>
              <a:t>Verantwor-tungsarten</a:t>
            </a:r>
            <a:r>
              <a:rPr lang="de-DE" dirty="0" smtClean="0"/>
              <a:t> Deutschlands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92 Arten</a:t>
            </a:r>
            <a:endParaRPr lang="de-DE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79" y="387205"/>
            <a:ext cx="4159346" cy="62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6322" cy="1499616"/>
          </a:xfrm>
        </p:spPr>
        <p:txBody>
          <a:bodyPr/>
          <a:lstStyle/>
          <a:p>
            <a:r>
              <a:rPr lang="de-DE" dirty="0" smtClean="0"/>
              <a:t>Praktischer Naturschutz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 Biotopverbund - Grünes </a:t>
            </a:r>
            <a:r>
              <a:rPr lang="de-DE" dirty="0"/>
              <a:t>Band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Saatgutbank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Ansiedlung gefährdeter Pflanzenarten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 Einrichten von Naturschutzgebieten, Nationalparks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2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3282</Words>
  <Application>Microsoft Office PowerPoint</Application>
  <PresentationFormat>Widescreen</PresentationFormat>
  <Paragraphs>400</Paragraphs>
  <Slides>46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Kalinga</vt:lpstr>
      <vt:lpstr>Times New Roman</vt:lpstr>
      <vt:lpstr>Tw Cen MT</vt:lpstr>
      <vt:lpstr>Tw Cen MT Condensed</vt:lpstr>
      <vt:lpstr>Wingdings</vt:lpstr>
      <vt:lpstr>Wingdings 3</vt:lpstr>
      <vt:lpstr>Integral</vt:lpstr>
      <vt:lpstr>Überleben sichern</vt:lpstr>
      <vt:lpstr>Verantwortungsarten</vt:lpstr>
      <vt:lpstr>Biodiversität</vt:lpstr>
      <vt:lpstr>Biodiversität - Definition</vt:lpstr>
      <vt:lpstr>Biodiversität - Gefährdung</vt:lpstr>
      <vt:lpstr>Verlust der Arten - 2020</vt:lpstr>
      <vt:lpstr>Rote Liste</vt:lpstr>
      <vt:lpstr>Liste der Verantwor-tungsarten Deutschlands  92 Arten</vt:lpstr>
      <vt:lpstr>Praktischer Naturschutz</vt:lpstr>
      <vt:lpstr>Biotopverbund</vt:lpstr>
      <vt:lpstr>Saatgutbank auf Spitzbergen</vt:lpstr>
      <vt:lpstr>Saatgutbank im Bo Berlin</vt:lpstr>
      <vt:lpstr>Saatgutbank im BO Berlin</vt:lpstr>
      <vt:lpstr>Wiederansiedlung</vt:lpstr>
      <vt:lpstr>Naturschutz-gebiete - NationalParks</vt:lpstr>
      <vt:lpstr>Naturschutzgenetik</vt:lpstr>
      <vt:lpstr>Naturschutzgenetik</vt:lpstr>
      <vt:lpstr>Naturschutzgenetik</vt:lpstr>
      <vt:lpstr>Was ist zu sehen?</vt:lpstr>
      <vt:lpstr>Plantblindness</vt:lpstr>
      <vt:lpstr>Wir schützen nur, was wir kennen!</vt:lpstr>
      <vt:lpstr>Wir sind die Pflanzen-Mentoren/ -innen</vt:lpstr>
      <vt:lpstr>Pflanze Klima Kultur!</vt:lpstr>
      <vt:lpstr>Citizen Science Projekt </vt:lpstr>
      <vt:lpstr>Phenobs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Rekorde in der Pflanzenwelt</vt:lpstr>
      <vt:lpstr>Artenkenntnis</vt:lpstr>
      <vt:lpstr>Schlüsselart im Mystery</vt:lpstr>
      <vt:lpstr>Artenkenntnis</vt:lpstr>
      <vt:lpstr>Handlungsstrategien</vt:lpstr>
      <vt:lpstr>RLP &amp;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Überleben sichern</dc:title>
  <dc:creator>f</dc:creator>
  <cp:lastModifiedBy>f</cp:lastModifiedBy>
  <cp:revision>50</cp:revision>
  <dcterms:created xsi:type="dcterms:W3CDTF">2023-05-22T15:56:03Z</dcterms:created>
  <dcterms:modified xsi:type="dcterms:W3CDTF">2023-06-08T13:51:21Z</dcterms:modified>
</cp:coreProperties>
</file>