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7" r:id="rId4"/>
    <p:sldId id="260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" initials="KM" lastIdx="2" clrIdx="0">
    <p:extLst>
      <p:ext uri="{19B8F6BF-5375-455C-9EA6-DF929625EA0E}">
        <p15:presenceInfo xmlns:p15="http://schemas.microsoft.com/office/powerpoint/2012/main" userId="17df9940840682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9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91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E4A97-CA1F-4B5A-8160-A1D47927C316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62D72-AFB1-49C1-88ED-4E341688D4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55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s://www.berlin.de/sen/bjf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A6036-A505-F9AE-C8A9-16558E526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CDDC18-4474-0243-941B-253B21B23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8A7C5-B703-FCD3-1BCD-BB28EEDD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8702" y="6356350"/>
            <a:ext cx="2327578" cy="41338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FF6A728-8063-354C-1911-97542A3864AA}"/>
              </a:ext>
            </a:extLst>
          </p:cNvPr>
          <p:cNvSpPr txBox="1"/>
          <p:nvPr userDrawn="1"/>
        </p:nvSpPr>
        <p:spPr>
          <a:xfrm>
            <a:off x="1578142" y="6308070"/>
            <a:ext cx="2656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baseline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BY-SA</a:t>
            </a:r>
            <a:r>
              <a:rPr lang="de-DE" sz="800" baseline="0" dirty="0">
                <a:hlinkClick r:id="rId2"/>
              </a:rPr>
              <a:t> </a:t>
            </a:r>
            <a:r>
              <a:rPr lang="de-DE" sz="800" baseline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4.0</a:t>
            </a:r>
            <a:endParaRPr lang="de-DE" sz="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Ausgenommen sind einzeln gekennzeichnete Inhalte/Elemente, </a:t>
            </a:r>
          </a:p>
          <a:p>
            <a:r>
              <a:rPr lang="de-DE" sz="40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siehe Quellen- und Lizenzhinweise am Ende des Dokuments.</a:t>
            </a:r>
          </a:p>
        </p:txBody>
      </p:sp>
    </p:spTree>
    <p:extLst>
      <p:ext uri="{BB962C8B-B14F-4D97-AF65-F5344CB8AC3E}">
        <p14:creationId xmlns:p14="http://schemas.microsoft.com/office/powerpoint/2010/main" val="2253655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5533C-2F4D-77CC-95D5-A12D0FBD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BBA6DA-FC5A-7144-2DBA-000DA1DC2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052108-9B62-FEAC-1DF7-60A71EA4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3B5B71F-9EE3-7274-02E6-E70411EF4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8604CB7-1D19-D563-1FD1-0F29FE388D67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3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347B8B-4F08-0CEC-9139-D23173718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E9FF26-A3CB-756D-63E8-1493D0BD9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8E2B82-79DD-8F3D-8D01-81819311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82F121B-666E-0377-5FC6-4BA70DEE1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AB3FA4A-0CEF-6A7E-0617-64B7F9D863BB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60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75151-9E38-E4C4-226D-F112D1129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972901-7E22-BDC9-4933-C5A8E2EFD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F2394-7248-ADDB-F5DF-2BC87481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AFC54F-8538-BF6C-0568-6E1196A7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A9F083-16D2-2EF6-AC46-4EF2CF29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69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58A5B-863E-CC8A-3B16-0C9EC38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A30420-5F02-5D97-8A34-2346EEB1A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C5A9ED-1540-8EC5-785D-0D8AB518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CDFCA8-E9C5-15A9-33E7-041F8B10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5D1831-1AD6-C36E-8AFD-8E15CEEE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08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B2FBB-8A63-5BC8-6667-0B4A0D2E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D0AB19-5256-AABB-43AA-19C50729E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9D6999-F119-F5F9-A047-BADC6B0A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2480FD-8160-C3A0-FCF6-DF9FED3B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6F6BE0-6B78-9009-C88A-B266C7DE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33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A2AB2-AF52-21A8-C45A-9160D4D7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A52F02-71E7-1459-25DF-F62A3B01C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1256F0-B0A6-0B92-4312-86B071B3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2CEA40-7E53-B08A-B0B1-9ADDD838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5BF9CE-77EB-5A0F-E4F6-3E5BBF00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5797D2-4627-7439-BBF1-E54A332C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47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904A3-7285-A36F-A058-676B6B8E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7FD121-309F-B139-6BDB-BEEE69FD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BDC7F6-9E67-D277-CE1F-AC5ACC478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5C8EE7-8BB9-B047-ABFD-B83C6FC6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74657CD-893E-1E45-3E92-E2DBCC4BE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3DF3BB0-A15D-6A21-B00A-2F5160B2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0F5BF0-CC88-2755-0877-3E1FF28C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2B1B25-F6A9-61B8-EA43-7F02B4F2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36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AC1C6-591E-08D1-E01C-569BC1AB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491AEE-BE8E-ADA2-A706-2951B916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FFC7F8-DA01-AE0E-7113-77BFBADD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2E14CD-DF43-47C4-CD4B-31C58252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566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F79EF9-C4BC-4598-9C03-6A66855E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476619-DF9F-AD89-1232-0D57B8AF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083141-9DE7-7E52-D3F0-80641F8D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55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2D8C7-9BD7-857C-3A59-4C782718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53CF1E-515F-934D-8BD4-B0A79487A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6C1342-4DD1-3A36-5833-81D673016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3F6C9A-C273-9E58-C18E-3E8FBD9D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647C47-D20D-CE7D-5EA5-030BC660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482375-908D-E2AB-FCF8-D2FF1EA8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19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A254C-0993-CC9D-B4A5-FE45F5FA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98D554-D388-82A0-6730-AAFB390C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40E02-0893-72D7-B41C-17BAC3075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8855"/>
            <a:ext cx="6477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D3405B-BB3E-AF95-8AE7-EE99B170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04D9D2-034D-4EA7-60E8-E9BBB94E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sz="800" dirty="0"/>
          </a:p>
        </p:txBody>
      </p:sp>
      <p:pic>
        <p:nvPicPr>
          <p:cNvPr id="10" name="Grafik 9" descr="Ein Bild, das Schrift, Symbol, Grafiken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D51136FD-C327-B26F-295F-F1878DAFE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79075"/>
            <a:ext cx="647700" cy="3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Ein Bild, das Text, Screenshot, Schrift enthält.&#10;&#10;Automatisch generierte Beschreibung">
            <a:hlinkClick r:id="rId4"/>
            <a:extLst>
              <a:ext uri="{FF2B5EF4-FFF2-40B4-BE49-F238E27FC236}">
                <a16:creationId xmlns:a16="http://schemas.microsoft.com/office/drawing/2014/main" id="{154C4DA2-9B6C-E1E0-18BD-F15DFBED85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6356350"/>
            <a:ext cx="1447800" cy="289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3D98F19-B7EF-722F-506E-94E8A8886E08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Grafik 560939530" descr="Ein Bild, das Schrift, Symbol, Grafiken enthält.&#10;&#10;Automatisch generierte Beschreibung">
            <a:extLst>
              <a:ext uri="{FF2B5EF4-FFF2-40B4-BE49-F238E27FC236}">
                <a16:creationId xmlns:a16="http://schemas.microsoft.com/office/drawing/2014/main" id="{35A4D8CB-B960-2E3B-A3A5-048ED1D7AD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1711002410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BEA5CE56-89C3-CB73-56DF-1A4FDA4E8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49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3433D-B489-5F7B-B2F5-68B47BB3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4431CD-F1F9-4549-2425-DDE080E89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1F8B4E-6398-E0E4-FF18-08ADB0F4E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4495DC-C9F1-C17B-C3E6-606869F5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67FB11-CF11-B643-E469-85DAAE2A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13D1D7-4DC3-155E-C409-66809EEB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24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C4828-04AE-7243-21A2-084BBE64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1DC18D-2EED-FE90-FA3D-ADF52BF71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E25110-6A47-8F86-7527-5A7AA6AE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F6DD04-8506-58B3-61CE-C7856E74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8F25A1-A68F-5E55-C099-EE994D39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097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A74F945-19EF-652C-0D28-C293805F7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52A597-32E0-D091-EF93-497D10920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36CFDD-1FCD-8CC1-8818-F0D7959B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17DBDF-A2DC-FCE7-EAD9-143245C0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5FD3C5-10DB-8A18-5402-FB907E80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38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E57-48FF-AC59-911D-E9A169C7F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29D2CB-D46E-6C7C-E92C-C08780FD0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4F915-2FAA-20BA-CB3D-6187DE0D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F2FA2-7B61-9414-56FC-4064F283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B67EF4-66B0-A12C-0CC0-69762E53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470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77CDE-CEFA-CFCA-2308-0DEE99F4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9FE6B1-D31A-7142-093C-C607F3263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864EEC-463A-4DA2-8545-ED27B818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8A467D-EF8A-77F4-C9B3-72CB82B6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FD2FD4-1591-D0C8-FCC8-CD5DB114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978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1612E-4A27-772E-9F23-FBCBB904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2C9CD9-6B4E-9443-884A-D90F3BE13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E8AEB5-38B1-82A9-F39F-83F1F3D2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74DC7-5957-F30B-B42A-1AB98E1F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AD962D-E717-2792-C9DB-0BBE4CA2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38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D95F8-0A41-BDDC-3F73-FC2E37A5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6A7944-1D40-5787-CD53-49212A9FA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86D866-FCDD-F5B9-B722-A96C84F35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7AFFD9-C0BC-E8AE-DF82-40AF2C0C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EE11C4-FD79-9E6C-4A83-098C1093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79B5D6-2761-C93F-FB05-3A9D22A6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304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3F56D-274E-C744-82C8-C9AA8E42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57211-A3EC-7DFD-8757-CF08BC7E9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C5D8A2-5BF3-176A-D934-EE8528E52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FD4439-FA95-2161-A9DF-6A04A161C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457C178-739F-A4C3-185E-4DDEC69FD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250CF7-AAD7-9A92-B19D-82D7DA23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C827BA-7B05-DCE9-D8CF-92846D52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A9F6D6-27A5-63DD-2277-45833F6F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502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49F7C-2FC2-0F2C-92BA-8C4AA7D0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04D69A-FE02-AD23-DBED-5BECBC00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99B6AF-A53E-8EF1-0375-81919CD0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0FBE50-DBEC-281B-4300-A352C8B5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986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82D0103-320E-4DCD-2EC1-42350269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A2D2F9-938E-5E8E-8204-F51BABB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6CEEAE-0C94-88AF-B6EA-20E42C9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12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04AFE-07FE-F852-22A4-D5D11A16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45594E-02DB-1122-2128-C18E759BE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5856A5-A482-C69C-5B8A-2316CDDB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2090D5-78B7-6E1D-5E53-F4215D3B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DB9AE3A-746C-0030-2E1B-120F95140C86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054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BE6EF-87EB-C851-3FF2-6BCEDDFE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83B180-1C80-5186-294C-613C3ED9A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290C3C-21F1-DE85-4869-8CE70FE01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13D3FB-76AA-2D1C-A204-3F90DA87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07E0B1-24E7-DE31-BD71-A9C45C92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961C87-A06D-C3EE-D774-60BE3C02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669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7B1A2-E7C8-3F64-2199-3A884416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454E87-3B5E-40E6-516D-DB73FA9AB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66F21D-7EAA-98AB-ACAE-F53E94EE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CD6FB7-3646-A7E6-302C-D465CD09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C4B47A-B180-B984-C872-9B28EE71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2AA862-9466-7F53-06F5-4011E4C1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502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56545-8BC5-6986-ED66-B8EE6532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114B30-C31B-7728-5AF4-CC665A5F8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1A9BC8-3DDE-A5FE-6DCF-1F64D8E0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2B5E5-5BA5-0087-F919-1D259319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9B236-F0D7-6651-535F-C20CA1CE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671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3693EC-A7ED-761B-00CC-111780104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C7524C-2DD4-3BEA-8354-BFE30B88C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CA6E1B-9A90-FA20-128D-ED6364D9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C43C17-0524-C6D3-DB1C-BEE52086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5CC54E-8AEF-3B27-ABE5-29481200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101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3CB9B-02B7-66DC-75C6-CBE484C1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32B156-6836-FDDC-7AA1-2687A9C6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0A9AF5-7210-12CA-1CB7-3DC3BA94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52ACDF-734B-754E-7817-1A8A5502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64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C1B90-9771-9ED4-7A5B-BF3A4097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AB6E3E-D27B-3A99-DD02-E71D8ACCE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B151ED-A094-91DC-258A-F642D9FA6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C3FD3F-8867-38B1-1A40-2FFF173F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809F0EF-DF8B-A415-5896-9C9D16ADC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D207E41-ED79-17DB-6794-A52DB1E82541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3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4DB21-428A-9C94-0FFA-B2EE366A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55F375-FD75-FAAE-962A-78993E34B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E0CDD8-AB64-49C7-037A-4FA8F65F2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6FEFB-F752-82BC-F95D-AEF400A44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0205650-AB99-B7C7-F49A-20C46BED8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4DED4D-CB3B-38DB-1410-E04C61CA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AD401D4-9148-1A55-A6DE-60BB5A542C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2A5F611-F67D-3455-0664-FBBBFFAE4DB6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9BC0A-15CA-B660-3C06-DCB9E029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C55D22-36CC-08E8-4344-23F864B8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9EE9CC4-0257-763A-4ED6-4E49C3903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95E1C15-6E7F-AE96-5FF9-73E8DA5A5CDD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8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C3E258-3008-66A9-76D8-15E6619F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B861E5-8C69-7354-F3CA-5EDC20C32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9603A76-5128-EA45-658A-A48DD0F959EB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5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8A235-D152-2626-5117-3DC7D7D1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D7B7F7-1062-BF3F-95A1-FDAFDB26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2EC427-D697-346F-F09D-3354B468A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8412F2-6683-AFF6-4E94-6110107B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AE808E1-BEEC-649B-4C52-3B587894A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8B690B4-2560-78CA-D29D-487A2731D483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0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5AE31-A592-64E9-209B-DDDB0D8D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9197A7-EBB1-2022-9502-7ABAEB55B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F04AE4-AEEA-A53C-B3A3-782EB8089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FE4F03-8A99-0B6D-7753-04F82370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0B0EB04-BF42-D93E-C379-617B731B8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BACF66A-5A57-16AE-D8A8-341A4648FECA}"/>
              </a:ext>
            </a:extLst>
          </p:cNvPr>
          <p:cNvCxnSpPr>
            <a:cxnSpLocks/>
          </p:cNvCxnSpPr>
          <p:nvPr userDrawn="1"/>
        </p:nvCxnSpPr>
        <p:spPr>
          <a:xfrm>
            <a:off x="7620" y="6301770"/>
            <a:ext cx="1213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5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creativecommons.org/licenses/by-sa/4.0/legalcode.de" TargetMode="External"/><Relationship Id="rId18" Type="http://schemas.openxmlformats.org/officeDocument/2006/relationships/hyperlink" Target="https://bildungsserver.berlin-brandenburg.de/i-mint-akademie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berlin.de/sen/bjf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B3E5040-69B8-6BFB-9E7D-CA2C6033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1F10DB-C2B2-0D7F-2907-2D25C9C1B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749934-B626-920F-A409-FF3919333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fld id="{6CBF90A5-AE57-47C8-99FF-D6BBC89C606B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CAF90F-0D95-51DC-61EC-256DBF30DC08}"/>
              </a:ext>
            </a:extLst>
          </p:cNvPr>
          <p:cNvSpPr txBox="1"/>
          <p:nvPr userDrawn="1"/>
        </p:nvSpPr>
        <p:spPr>
          <a:xfrm>
            <a:off x="1551482" y="6294266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CC BY-SA 4.0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Ausgenommen sind einzeln </a:t>
            </a:r>
            <a:r>
              <a:rPr lang="de-DE" sz="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</a:t>
            </a:r>
            <a:r>
              <a:rPr lang="de-DE" sz="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-kennzeichnete Inhalte/Elemente, </a:t>
            </a:r>
            <a:endParaRPr lang="de-DE" sz="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de-DE" sz="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siehe Quellen- und Lizenzhinweise </a:t>
            </a:r>
            <a:endParaRPr lang="de-DE" sz="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de-DE" sz="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am Ende des Dokuments.</a:t>
            </a:r>
            <a:endParaRPr lang="de-DE" sz="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Grafik 9" descr="Ein Bild, das Schrift, Symbol, Grafiken enthält.&#10;&#10;Automatisch generierte Beschreibung">
            <a:hlinkClick r:id="rId13"/>
            <a:extLst>
              <a:ext uri="{FF2B5EF4-FFF2-40B4-BE49-F238E27FC236}">
                <a16:creationId xmlns:a16="http://schemas.microsoft.com/office/drawing/2014/main" id="{93471792-900B-2E12-9338-67068852F3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39986"/>
            <a:ext cx="647700" cy="31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Ein Bild, das Text, Screenshot, Schrift enthält.&#10;&#10;Automatisch generierte Beschreibung">
            <a:hlinkClick r:id="rId15"/>
            <a:extLst>
              <a:ext uri="{FF2B5EF4-FFF2-40B4-BE49-F238E27FC236}">
                <a16:creationId xmlns:a16="http://schemas.microsoft.com/office/drawing/2014/main" id="{6CAB408A-D9DD-9ED7-C475-4DDAF157B6D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1720" y="6339986"/>
            <a:ext cx="1447800" cy="289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4B40E1C-C94A-330F-DE5F-BC93C62FEB7D}"/>
              </a:ext>
            </a:extLst>
          </p:cNvPr>
          <p:cNvGrpSpPr/>
          <p:nvPr userDrawn="1"/>
        </p:nvGrpSpPr>
        <p:grpSpPr>
          <a:xfrm>
            <a:off x="164757" y="107093"/>
            <a:ext cx="12758969" cy="638742"/>
            <a:chOff x="205946" y="74141"/>
            <a:chExt cx="12758969" cy="638742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969A730-074A-5E1E-6B6C-D9E9E1B73787}"/>
                </a:ext>
              </a:extLst>
            </p:cNvPr>
            <p:cNvSpPr txBox="1"/>
            <p:nvPr userDrawn="1"/>
          </p:nvSpPr>
          <p:spPr>
            <a:xfrm>
              <a:off x="772915" y="74141"/>
              <a:ext cx="121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Lernaufgabe: „</a:t>
              </a:r>
              <a:r>
                <a:rPr lang="de-DE" sz="12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Epi</a:t>
              </a:r>
              <a:r>
                <a:rPr lang="de-DE" sz="1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-Food“ – Epigenetische Optimierung durch Ernährung?</a:t>
              </a:r>
              <a:endParaRPr lang="de-DE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de-DE" sz="1200" b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									</a:t>
              </a:r>
              <a:endParaRPr lang="de-DE" sz="1200" b="0" dirty="0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9304036-D632-CF97-8A99-32C197AE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46" y="107093"/>
              <a:ext cx="605790" cy="605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F4155BA1-C130-FE76-3598-4525540373FE}"/>
              </a:ext>
            </a:extLst>
          </p:cNvPr>
          <p:cNvSpPr txBox="1"/>
          <p:nvPr userDrawn="1"/>
        </p:nvSpPr>
        <p:spPr>
          <a:xfrm>
            <a:off x="3075045" y="6299597"/>
            <a:ext cx="5432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u="none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iMINT</a:t>
            </a:r>
            <a:r>
              <a:rPr lang="de-DE" sz="800" u="none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-Akademie</a:t>
            </a:r>
            <a:r>
              <a:rPr lang="de-DE" sz="800" u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800" u="non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Fachset</a:t>
            </a:r>
            <a:r>
              <a:rPr lang="de-DE" sz="800" u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Biologie</a:t>
            </a:r>
          </a:p>
          <a:p>
            <a:pPr algn="ctr"/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Lewin, S. </a:t>
            </a:r>
            <a:r>
              <a:rPr lang="de-DE" sz="800" kern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de-DE" sz="800" kern="1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čka, 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K. Mielich-Hartung</a:t>
            </a:r>
            <a:endParaRPr lang="de-DE" sz="8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Stand: 06.07.2025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0CAE77EB-4BB8-F50C-7C33-C24C01B29C64}"/>
              </a:ext>
            </a:extLst>
          </p:cNvPr>
          <p:cNvCxnSpPr>
            <a:cxnSpLocks/>
          </p:cNvCxnSpPr>
          <p:nvPr userDrawn="1"/>
        </p:nvCxnSpPr>
        <p:spPr>
          <a:xfrm>
            <a:off x="837582" y="6275586"/>
            <a:ext cx="105635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8730FCE5-3B44-E82C-CAA5-4D9F1451A246}"/>
              </a:ext>
            </a:extLst>
          </p:cNvPr>
          <p:cNvCxnSpPr>
            <a:cxnSpLocks/>
          </p:cNvCxnSpPr>
          <p:nvPr userDrawn="1"/>
        </p:nvCxnSpPr>
        <p:spPr>
          <a:xfrm>
            <a:off x="816987" y="373176"/>
            <a:ext cx="105635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7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3D4241F-55E2-C6E4-9296-C3E9B3C9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A7A3E9-2E98-9B81-D0BB-034C62AF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BA8E4F-953B-110E-E335-D75E36264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59A5FA-6108-7944-94F1-4A31A4724A79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21BCE1-04D0-BB38-2FF1-5C73EFCBE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AE240-C723-09FD-3B47-E5317C08B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54C6A9-B7E9-294A-95F1-F716F6084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99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444B924-D399-60CF-7106-E4B61AB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642F96-BC6E-B2E3-64BF-C40444CF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2ADCC3-B9CD-73C6-A2CD-0A3003354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051E5-E79F-1243-AB2A-1B0C56A014E4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C86698-4656-08DF-266B-BB629C896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88AA53-B7EB-DC60-CA80-8A57AE29D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3AEA8D-273C-A54B-990C-BA33F25F9C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1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domain" TargetMode="External"/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Chromosom.svgComm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domain" TargetMode="External"/><Relationship Id="rId7" Type="http://schemas.openxmlformats.org/officeDocument/2006/relationships/hyperlink" Target="https://apps.zum.de/apps/4047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hyperlink" Target="https://commons.wikimedia.org/wiki/File:Chromosom.svgComm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romosom.svgCommons" TargetMode="External"/><Relationship Id="rId2" Type="http://schemas.openxmlformats.org/officeDocument/2006/relationships/hyperlink" Target="https://en.wikipedia.org/wiki/Public_domai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sa/4.0/legalcode.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12023-A040-DCC3-6C4C-ED9856A3D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</a:t>
            </a:r>
            <a: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-Food“ </a:t>
            </a:r>
            <a:endParaRPr lang="de-DE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3DEBD3-90AC-4F85-6702-C05F0D92A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Epigenetische Optimierung durch Ernährung?</a:t>
            </a: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3CE145-025E-CD81-8911-7F18C171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6D955C-217C-E06C-EBCF-B54B687F806E}"/>
              </a:ext>
            </a:extLst>
          </p:cNvPr>
          <p:cNvSpPr txBox="1"/>
          <p:nvPr/>
        </p:nvSpPr>
        <p:spPr>
          <a:xfrm>
            <a:off x="1306286" y="166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8BE19A-8B17-BEEA-B0FC-2C96F605F8AE}"/>
              </a:ext>
            </a:extLst>
          </p:cNvPr>
          <p:cNvGrpSpPr/>
          <p:nvPr/>
        </p:nvGrpSpPr>
        <p:grpSpPr>
          <a:xfrm>
            <a:off x="8856865" y="2226166"/>
            <a:ext cx="2929890" cy="3716720"/>
            <a:chOff x="0" y="0"/>
            <a:chExt cx="2929890" cy="3716742"/>
          </a:xfrm>
        </p:grpSpPr>
        <p:pic>
          <p:nvPicPr>
            <p:cNvPr id="8" name="Grafik 7" descr="Ein Bild, das Text, Frucht, Flasche, Essen enthält.&#10;&#10;KI-generierte Inhalte können fehlerhaft sein.">
              <a:extLst>
                <a:ext uri="{FF2B5EF4-FFF2-40B4-BE49-F238E27FC236}">
                  <a16:creationId xmlns:a16="http://schemas.microsoft.com/office/drawing/2014/main" id="{49EEE897-D3B6-2254-6E0B-5131984EE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71" y="0"/>
              <a:ext cx="1779270" cy="3253105"/>
            </a:xfrm>
            <a:prstGeom prst="rect">
              <a:avLst/>
            </a:prstGeom>
          </p:spPr>
        </p:pic>
        <p:sp>
          <p:nvSpPr>
            <p:cNvPr id="9" name="Textfeld 1">
              <a:extLst>
                <a:ext uri="{FF2B5EF4-FFF2-40B4-BE49-F238E27FC236}">
                  <a16:creationId xmlns:a16="http://schemas.microsoft.com/office/drawing/2014/main" id="{E662A681-C3E3-B9A0-5058-FD9208EE57D2}"/>
                </a:ext>
              </a:extLst>
            </p:cNvPr>
            <p:cNvSpPr txBox="1"/>
            <p:nvPr/>
          </p:nvSpPr>
          <p:spPr>
            <a:xfrm>
              <a:off x="0" y="3401717"/>
              <a:ext cx="2929890" cy="3150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6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Abb. 1: </a:t>
              </a:r>
              <a:r>
                <a:rPr lang="de-DE" sz="6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Fiktives Nahrungsergänzungsmittel, Nina Lewin </a:t>
              </a:r>
              <a:r>
                <a:rPr lang="de-DE" sz="650" u="sng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CC BY-SA 4.0 DE</a:t>
              </a:r>
              <a:r>
                <a:rPr lang="de-DE" sz="6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„</a:t>
              </a:r>
              <a:r>
                <a:rPr lang="de-DE" sz="65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Epi</a:t>
              </a:r>
              <a:r>
                <a:rPr lang="de-DE" sz="6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-Food“ – Epigenetische Optimierung durch Ernährung?</a:t>
              </a:r>
              <a:endParaRPr lang="de-DE" sz="6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2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1E50D-C243-48B0-7D86-D331238AB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FFA9CB-539F-9DC8-DB09-5C78DACE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5F8CF6-D692-E543-335D-F2B2DA05FCDB}"/>
              </a:ext>
            </a:extLst>
          </p:cNvPr>
          <p:cNvSpPr txBox="1"/>
          <p:nvPr/>
        </p:nvSpPr>
        <p:spPr>
          <a:xfrm>
            <a:off x="1306286" y="166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D7EF40-8A90-8883-8323-7A9A5B13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76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8FF96D-23C4-B32B-5B25-D56088682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33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4F036B5-467A-DD27-D262-625DE7B4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8F84AD6E-F635-D1C6-7206-76B17141E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9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feld 14">
            <a:extLst>
              <a:ext uri="{FF2B5EF4-FFF2-40B4-BE49-F238E27FC236}">
                <a16:creationId xmlns:a16="http://schemas.microsoft.com/office/drawing/2014/main" id="{F04C781B-5873-189A-9DA0-F1624F6DA0A1}"/>
              </a:ext>
            </a:extLst>
          </p:cNvPr>
          <p:cNvSpPr txBox="1">
            <a:spLocks noChangeArrowheads="1"/>
          </p:cNvSpPr>
          <p:nvPr/>
        </p:nvSpPr>
        <p:spPr bwMode="auto">
          <a:xfrm rot="1036541">
            <a:off x="7543800" y="22944138"/>
            <a:ext cx="34075688" cy="190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Nahrungsergänzungsmittel (z.B. Polyphenole, Methylgruppendonatoren) haben einen positiven Effekt auf die Epigenetik.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Gefaltete Ecke 16">
            <a:extLst>
              <a:ext uri="{FF2B5EF4-FFF2-40B4-BE49-F238E27FC236}">
                <a16:creationId xmlns:a16="http://schemas.microsoft.com/office/drawing/2014/main" id="{44148A7B-8F73-26EC-EF28-6059DD3E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39708138"/>
            <a:ext cx="34290000" cy="34290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Textfeld 14">
            <a:extLst>
              <a:ext uri="{FF2B5EF4-FFF2-40B4-BE49-F238E27FC236}">
                <a16:creationId xmlns:a16="http://schemas.microsoft.com/office/drawing/2014/main" id="{4AA27D87-F0FD-A9AC-63CA-75F79EBBD7C2}"/>
              </a:ext>
            </a:extLst>
          </p:cNvPr>
          <p:cNvSpPr txBox="1">
            <a:spLocks noChangeArrowheads="1"/>
          </p:cNvSpPr>
          <p:nvPr/>
        </p:nvSpPr>
        <p:spPr bwMode="auto">
          <a:xfrm rot="-1119002">
            <a:off x="-18278475" y="8543925"/>
            <a:ext cx="190900050" cy="11166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Eine ausgewogene Ernährung hat einen positiven Effekt auf die Epigenetik.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Gefaltete Ecke 16">
            <a:extLst>
              <a:ext uri="{FF2B5EF4-FFF2-40B4-BE49-F238E27FC236}">
                <a16:creationId xmlns:a16="http://schemas.microsoft.com/office/drawing/2014/main" id="{D3513ABF-DEFE-938B-CE88-9383FC6BA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73998138"/>
            <a:ext cx="32891413" cy="20218400"/>
          </a:xfrm>
          <a:prstGeom prst="foldedCorner">
            <a:avLst>
              <a:gd name="adj" fmla="val 16667"/>
            </a:avLst>
          </a:prstGeom>
          <a:solidFill>
            <a:srgbClr val="C6D9F1"/>
          </a:solidFill>
          <a:ln w="12700">
            <a:solidFill>
              <a:srgbClr val="0A121C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Textfeld 14">
            <a:extLst>
              <a:ext uri="{FF2B5EF4-FFF2-40B4-BE49-F238E27FC236}">
                <a16:creationId xmlns:a16="http://schemas.microsoft.com/office/drawing/2014/main" id="{F1EF6BEF-A256-FCE7-FAB2-83FDC67903C3}"/>
              </a:ext>
            </a:extLst>
          </p:cNvPr>
          <p:cNvSpPr txBox="1">
            <a:spLocks noChangeArrowheads="1"/>
          </p:cNvSpPr>
          <p:nvPr/>
        </p:nvSpPr>
        <p:spPr bwMode="auto">
          <a:xfrm rot="-296">
            <a:off x="1870075" y="94216538"/>
            <a:ext cx="31330900" cy="190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Bestimmte Lebensmittel (Brokkoli, grüner Tee und Soja etc.) haben einen positiven Effekt auf die Epigenetik.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C7F5BFB-D16E-09AA-79FF-68ECD1412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13247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9" name="Inhaltsplatzhalter 4">
            <a:extLst>
              <a:ext uri="{FF2B5EF4-FFF2-40B4-BE49-F238E27FC236}">
                <a16:creationId xmlns:a16="http://schemas.microsoft.com/office/drawing/2014/main" id="{653E34CC-83FC-D19D-A1B1-988AD7B21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528031"/>
              </p:ext>
            </p:extLst>
          </p:nvPr>
        </p:nvGraphicFramePr>
        <p:xfrm>
          <a:off x="843487" y="908906"/>
          <a:ext cx="10558898" cy="324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319">
                  <a:extLst>
                    <a:ext uri="{9D8B030D-6E8A-4147-A177-3AD203B41FA5}">
                      <a16:colId xmlns:a16="http://schemas.microsoft.com/office/drawing/2014/main" val="114854332"/>
                    </a:ext>
                  </a:extLst>
                </a:gridCol>
                <a:gridCol w="3583438">
                  <a:extLst>
                    <a:ext uri="{9D8B030D-6E8A-4147-A177-3AD203B41FA5}">
                      <a16:colId xmlns:a16="http://schemas.microsoft.com/office/drawing/2014/main" val="13804466"/>
                    </a:ext>
                  </a:extLst>
                </a:gridCol>
                <a:gridCol w="6680141">
                  <a:extLst>
                    <a:ext uri="{9D8B030D-6E8A-4147-A177-3AD203B41FA5}">
                      <a16:colId xmlns:a16="http://schemas.microsoft.com/office/drawing/2014/main" val="1839920628"/>
                    </a:ext>
                  </a:extLst>
                </a:gridCol>
              </a:tblGrid>
              <a:tr h="377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Bildtitel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319405" algn="l"/>
                        </a:tabLs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Bildquelle 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97155"/>
                  </a:ext>
                </a:extLst>
              </a:tr>
              <a:tr h="216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Abb. 1: Fiktives Nahrungsergänzungsmittel</a:t>
                      </a:r>
                    </a:p>
                  </a:txBody>
                  <a:tcPr marL="21659" marR="2165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Fiktives Nahrungsergänzungsmittel, Nina Lewin 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CC BY-SA 4.0 DE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„</a:t>
                      </a:r>
                      <a:r>
                        <a:rPr lang="de-DE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-Food“ – Epigenetische Optimierung durch Ernährung?.</a:t>
                      </a:r>
                    </a:p>
                  </a:txBody>
                  <a:tcPr marL="21659" marR="2165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753171"/>
                  </a:ext>
                </a:extLst>
              </a:tr>
              <a:tr h="216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Abb. 2: Fiktive Werbeseite für Nahrungsergänzungsmittel</a:t>
                      </a:r>
                    </a:p>
                  </a:txBody>
                  <a:tcPr marL="21659" marR="2165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Fiktive Werbeseite für Nahrungsergänzungsmittel, Nina Lewin 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CC BY-SA 4.0 DE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„</a:t>
                      </a:r>
                      <a:r>
                        <a:rPr lang="de-DE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-Food“ – Epigenetische Optimierung durch Ernährung?.</a:t>
                      </a:r>
                    </a:p>
                  </a:txBody>
                  <a:tcPr marL="21659" marR="2165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535380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Abb. 3: Modell der Feinstruktur eines Chromosoms (Übersicht)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319405" algn="l"/>
                        </a:tabLs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 der Feinstruktur eines Chromosoms (Übersicht), NIH, </a:t>
                      </a:r>
                      <a:r>
                        <a:rPr lang="de-DE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User:Phrood~commonswiki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Public domain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via Wikimedia, 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https://commons.wikimedia.org/wiki/File:Chromosom.svgCommons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kombiniert mit </a:t>
                      </a:r>
                      <a:r>
                        <a:rPr lang="de-DE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Histonmodifikationen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DNA-Methylierung, Dr. Kevin Mielich-Hartung 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CC BY-SA 4.0 DE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„</a:t>
                      </a:r>
                      <a:r>
                        <a:rPr lang="de-DE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-Food“ – Epigenetische Optimierung durch Ernährung?, Lizenz der kompletten Grafik: 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CC BY-SA 4.0 DE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74459"/>
                  </a:ext>
                </a:extLst>
              </a:tr>
              <a:tr h="105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Abb. 4: Erwartungshorizont zum Legekonstrukt zu den Grundlagen der Epigenetik</a:t>
                      </a:r>
                    </a:p>
                  </a:txBody>
                  <a:tcPr marL="68580" marR="68580" marT="17780" marB="1778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Erwartungshorizont zum Legekonstrukt zu den Grundlagen der Epigenetik, Nina Lewin 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CC BY-SA 4.0 DE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„</a:t>
                      </a:r>
                      <a:r>
                        <a:rPr lang="de-DE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-Food“ – Epigenetische Optimierung durch Ernährung?</a:t>
                      </a:r>
                    </a:p>
                  </a:txBody>
                  <a:tcPr marL="68580" marR="68580" marT="17780" marB="1778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247119"/>
                  </a:ext>
                </a:extLst>
              </a:tr>
              <a:tr h="438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effectLst/>
                          <a:latin typeface="+mn-lt"/>
                        </a:rPr>
                        <a:t>Abb. 5: Abhängigkeit der IL-6-Expression von der Methylierung an Intron 1 und 3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900" dirty="0">
                          <a:effectLst/>
                          <a:latin typeface="+mn-lt"/>
                        </a:rPr>
                        <a:t>Abhängigkeit der IL-6-Expression von der Methylierung an Intron 1 und 3, Dr. Kevin Mielich-Hartung </a:t>
                      </a:r>
                      <a:r>
                        <a:rPr lang="de-DE" sz="900" u="sng" dirty="0">
                          <a:effectLst/>
                          <a:latin typeface="+mn-lt"/>
                          <a:hlinkClick r:id="rId2"/>
                        </a:rPr>
                        <a:t>CC BY-SA 4.0 DE</a:t>
                      </a:r>
                      <a:r>
                        <a:rPr lang="de-DE" sz="900" dirty="0">
                          <a:effectLst/>
                          <a:latin typeface="+mn-lt"/>
                        </a:rPr>
                        <a:t>, „</a:t>
                      </a:r>
                      <a:r>
                        <a:rPr lang="de-DE" sz="900" dirty="0" err="1">
                          <a:effectLst/>
                          <a:latin typeface="+mn-lt"/>
                        </a:rPr>
                        <a:t>Epi</a:t>
                      </a:r>
                      <a:r>
                        <a:rPr lang="de-DE" sz="900" dirty="0">
                          <a:effectLst/>
                          <a:latin typeface="+mn-lt"/>
                        </a:rPr>
                        <a:t>-Food“ – Epigenetische Optimierung durch Ernährung?</a:t>
                      </a:r>
                      <a:endParaRPr lang="de-DE" sz="900" i="1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421059"/>
                  </a:ext>
                </a:extLst>
              </a:tr>
              <a:tr h="161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effectLst/>
                          <a:latin typeface="+mn-lt"/>
                        </a:rPr>
                        <a:t>Abb. 6: Die RAC1-Expression wird durch Acetylierung des Histons gesteigert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59" marR="2165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900" dirty="0">
                          <a:effectLst/>
                          <a:latin typeface="+mn-lt"/>
                        </a:rPr>
                        <a:t>Die RAC1-Expression wird durch Acetylierung des Histons gesteigert, Dr. Kevin Mielich-Hartung </a:t>
                      </a:r>
                      <a:r>
                        <a:rPr lang="de-DE" sz="900" u="sng" dirty="0">
                          <a:effectLst/>
                          <a:latin typeface="+mn-lt"/>
                          <a:hlinkClick r:id="rId2"/>
                        </a:rPr>
                        <a:t>CC BY-SA 4.0 DE</a:t>
                      </a:r>
                      <a:r>
                        <a:rPr lang="de-DE" sz="900" dirty="0">
                          <a:effectLst/>
                          <a:latin typeface="+mn-lt"/>
                        </a:rPr>
                        <a:t>, „</a:t>
                      </a:r>
                      <a:r>
                        <a:rPr lang="de-DE" sz="900" dirty="0" err="1">
                          <a:effectLst/>
                          <a:latin typeface="+mn-lt"/>
                        </a:rPr>
                        <a:t>Epi</a:t>
                      </a:r>
                      <a:r>
                        <a:rPr lang="de-DE" sz="900" dirty="0">
                          <a:effectLst/>
                          <a:latin typeface="+mn-lt"/>
                        </a:rPr>
                        <a:t>-Food“ – Epigenetische Optimierung durch Ernährung?</a:t>
                      </a:r>
                      <a:endParaRPr lang="de-DE" sz="900" i="1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59" marR="2165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074114"/>
                  </a:ext>
                </a:extLst>
              </a:tr>
              <a:tr h="272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Abb. 7: Erwartungshorizont zum Schaubild „Wirkung von DHCA und Mal-</a:t>
                      </a:r>
                      <a:r>
                        <a:rPr lang="de-DE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gluc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</a:p>
                  </a:txBody>
                  <a:tcPr marL="68580" marR="68580" marT="17780" marB="1778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Erwartungshorizont zum Schaubild „Wirkung von DHCA und Mal-</a:t>
                      </a:r>
                      <a:r>
                        <a:rPr lang="de-DE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gluc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“, Nina Lewin 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CC BY-SA 4.0 DE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„</a:t>
                      </a:r>
                      <a:r>
                        <a:rPr lang="de-DE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-Food“ – Epigenetische Optimierung durch Ernährung?</a:t>
                      </a:r>
                    </a:p>
                  </a:txBody>
                  <a:tcPr marL="68580" marR="68580" marT="17780" marB="1778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102275"/>
                  </a:ext>
                </a:extLst>
              </a:tr>
              <a:tr h="227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de-DE" sz="900" dirty="0">
                          <a:effectLst/>
                          <a:latin typeface="+mn-lt"/>
                        </a:rPr>
                        <a:t>Abb. 8: Ernährungsempfehlungen zu </a:t>
                      </a:r>
                      <a:r>
                        <a:rPr lang="de-DE" sz="900" dirty="0" err="1">
                          <a:effectLst/>
                          <a:latin typeface="+mn-lt"/>
                        </a:rPr>
                        <a:t>Epi</a:t>
                      </a:r>
                      <a:r>
                        <a:rPr lang="de-DE" sz="900" dirty="0">
                          <a:effectLst/>
                          <a:latin typeface="+mn-lt"/>
                        </a:rPr>
                        <a:t>-Food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59" marR="2165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900" dirty="0">
                          <a:effectLst/>
                          <a:latin typeface="+mn-lt"/>
                        </a:rPr>
                        <a:t>Ernährungsempfehlungen zu </a:t>
                      </a:r>
                      <a:r>
                        <a:rPr lang="de-DE" sz="900" dirty="0" err="1">
                          <a:effectLst/>
                          <a:latin typeface="+mn-lt"/>
                        </a:rPr>
                        <a:t>Epi</a:t>
                      </a:r>
                      <a:r>
                        <a:rPr lang="de-DE" sz="900" dirty="0">
                          <a:effectLst/>
                          <a:latin typeface="+mn-lt"/>
                        </a:rPr>
                        <a:t>-Food, Nina Lewin </a:t>
                      </a:r>
                      <a:r>
                        <a:rPr lang="de-DE" sz="900" u="sng" dirty="0">
                          <a:effectLst/>
                          <a:latin typeface="+mn-lt"/>
                          <a:hlinkClick r:id="rId2"/>
                        </a:rPr>
                        <a:t>CC BY-SA 4.0 DE</a:t>
                      </a:r>
                      <a:r>
                        <a:rPr lang="de-DE" sz="900" dirty="0">
                          <a:effectLst/>
                          <a:latin typeface="+mn-lt"/>
                        </a:rPr>
                        <a:t>, „</a:t>
                      </a:r>
                      <a:r>
                        <a:rPr lang="de-DE" sz="900" dirty="0" err="1">
                          <a:effectLst/>
                          <a:latin typeface="+mn-lt"/>
                        </a:rPr>
                        <a:t>Epi</a:t>
                      </a:r>
                      <a:r>
                        <a:rPr lang="de-DE" sz="900" dirty="0">
                          <a:effectLst/>
                          <a:latin typeface="+mn-lt"/>
                        </a:rPr>
                        <a:t>-Food“ – Epigenetische Optimierung durch Ernährung?</a:t>
                      </a:r>
                      <a:endParaRPr lang="de-DE" sz="900" i="1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59" marR="2165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24838"/>
                  </a:ext>
                </a:extLst>
              </a:tr>
              <a:tr h="82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59" marR="216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effectLst/>
                          <a:latin typeface="+mn-lt"/>
                        </a:rPr>
                        <a:t>Abb. 9: Infokasten zum Operator „Beurteilen“</a:t>
                      </a:r>
                      <a:endParaRPr lang="de-DE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59" marR="21659" marT="5615" marB="561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effectLst/>
                          <a:latin typeface="+mn-lt"/>
                        </a:rPr>
                        <a:t>Infokasten zum Operator „Beurteilen“, Nina Lewin </a:t>
                      </a:r>
                      <a:r>
                        <a:rPr lang="de-DE" sz="900" u="sng" dirty="0">
                          <a:effectLst/>
                          <a:latin typeface="+mn-lt"/>
                          <a:hlinkClick r:id="rId2"/>
                        </a:rPr>
                        <a:t>CC BY-SA 4.0 DE</a:t>
                      </a:r>
                      <a:r>
                        <a:rPr lang="de-DE" sz="900" dirty="0">
                          <a:effectLst/>
                          <a:latin typeface="+mn-lt"/>
                        </a:rPr>
                        <a:t>, „</a:t>
                      </a:r>
                      <a:r>
                        <a:rPr lang="de-DE" sz="900" dirty="0" err="1">
                          <a:effectLst/>
                          <a:latin typeface="+mn-lt"/>
                        </a:rPr>
                        <a:t>Epi</a:t>
                      </a:r>
                      <a:r>
                        <a:rPr lang="de-DE" sz="900" dirty="0">
                          <a:effectLst/>
                          <a:latin typeface="+mn-lt"/>
                        </a:rPr>
                        <a:t>-Food“ – Epigenetische Optimierung durch Ernährung?</a:t>
                      </a:r>
                      <a:endParaRPr lang="de-DE" sz="900" i="1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59" marR="21659" marT="5615" marB="561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337693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CF16926A-9B0B-4BC7-F3FC-3EBB160C6BCB}"/>
              </a:ext>
            </a:extLst>
          </p:cNvPr>
          <p:cNvSpPr txBox="1"/>
          <p:nvPr/>
        </p:nvSpPr>
        <p:spPr>
          <a:xfrm>
            <a:off x="783771" y="604157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Abbildungsverzeichnis</a:t>
            </a:r>
          </a:p>
        </p:txBody>
      </p:sp>
    </p:spTree>
    <p:extLst>
      <p:ext uri="{BB962C8B-B14F-4D97-AF65-F5344CB8AC3E}">
        <p14:creationId xmlns:p14="http://schemas.microsoft.com/office/powerpoint/2010/main" val="235429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0E5BB-B94E-E63D-C31F-8DAAA99A7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DB9F58-B2CC-C32C-D149-59664B1E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AC72B3-5EB1-20F4-D424-17E3473BDADE}"/>
              </a:ext>
            </a:extLst>
          </p:cNvPr>
          <p:cNvSpPr txBox="1"/>
          <p:nvPr/>
        </p:nvSpPr>
        <p:spPr>
          <a:xfrm>
            <a:off x="1306286" y="166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 descr="Ein Bild, das Text, Screenshot, Flasche enthält.&#10;&#10;KI-generierte Inhalte können fehlerhaft sein.">
            <a:extLst>
              <a:ext uri="{FF2B5EF4-FFF2-40B4-BE49-F238E27FC236}">
                <a16:creationId xmlns:a16="http://schemas.microsoft.com/office/drawing/2014/main" id="{6FF04167-1237-18CE-B232-5FDADE5C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16" y="524818"/>
            <a:ext cx="10018047" cy="5670037"/>
          </a:xfrm>
          <a:prstGeom prst="rect">
            <a:avLst/>
          </a:prstGeom>
        </p:spPr>
      </p:pic>
      <p:sp>
        <p:nvSpPr>
          <p:cNvPr id="16" name="Textfeld 1">
            <a:extLst>
              <a:ext uri="{FF2B5EF4-FFF2-40B4-BE49-F238E27FC236}">
                <a16:creationId xmlns:a16="http://schemas.microsoft.com/office/drawing/2014/main" id="{76E2A648-01AE-8B3F-F70E-F5E13148E4EE}"/>
              </a:ext>
            </a:extLst>
          </p:cNvPr>
          <p:cNvSpPr txBox="1"/>
          <p:nvPr/>
        </p:nvSpPr>
        <p:spPr>
          <a:xfrm>
            <a:off x="1103582" y="5800250"/>
            <a:ext cx="4325668" cy="2923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6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Abb. 2: 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Fiktive Werbeseite für Nahrungsergänzungsmittel, Nina Lewin </a:t>
            </a:r>
            <a:r>
              <a:rPr lang="de-DE" sz="65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„</a:t>
            </a:r>
            <a:r>
              <a:rPr lang="de-DE" sz="65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-Food“ – Epigenetische Optimierung durch Ernährung?.</a:t>
            </a:r>
            <a:endParaRPr lang="de-DE" sz="65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5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3CEEB-FECB-A4A7-BF95-2C3BA0455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E2938D-E57E-FE84-95E1-107017E7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EBF7F0-C05E-2757-2F2B-80715C1104C8}"/>
              </a:ext>
            </a:extLst>
          </p:cNvPr>
          <p:cNvSpPr txBox="1"/>
          <p:nvPr/>
        </p:nvSpPr>
        <p:spPr>
          <a:xfrm>
            <a:off x="1306286" y="166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FF391D-6053-1809-B84F-F0B2D5837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6" y="647542"/>
            <a:ext cx="6885847" cy="5275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0B10C29-BAAC-C2DB-8C82-5BAB056E44DA}"/>
              </a:ext>
            </a:extLst>
          </p:cNvPr>
          <p:cNvSpPr txBox="1"/>
          <p:nvPr/>
        </p:nvSpPr>
        <p:spPr>
          <a:xfrm rot="16200000">
            <a:off x="8602341" y="3098274"/>
            <a:ext cx="6460147" cy="263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5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Abb. </a:t>
            </a:r>
            <a:r>
              <a:rPr lang="de-DE" sz="5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</a:t>
            </a:r>
            <a:r>
              <a:rPr lang="de-DE" sz="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Modell der Feinstruktur eines Chromosoms, NIH, </a:t>
            </a:r>
            <a:r>
              <a:rPr lang="de-DE" sz="5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User:Phrood~commonswiki</a:t>
            </a:r>
            <a:r>
              <a:rPr lang="de-DE" sz="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50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domain</a:t>
            </a:r>
            <a:r>
              <a:rPr lang="de-DE" sz="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via Wikimedia, </a:t>
            </a:r>
            <a:r>
              <a:rPr lang="de-DE" sz="50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https://commons.wikimedia.org/wiki/File:Chromosom.svgCommons</a:t>
            </a:r>
            <a:r>
              <a:rPr lang="de-DE" sz="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kombiniert mit </a:t>
            </a:r>
            <a:r>
              <a:rPr lang="de-DE" sz="5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Histonmodifikationen</a:t>
            </a:r>
            <a:r>
              <a:rPr lang="de-DE" sz="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DNA-Methylierung, Dr. Kevin Mielich-Hartung </a:t>
            </a:r>
            <a:r>
              <a:rPr lang="de-DE" sz="50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50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sz="500" u="sng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</a:t>
            </a:r>
            <a:r>
              <a:rPr lang="de-DE" sz="50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-Food“ – Epigenetische Optimierung durch Ernährung?</a:t>
            </a:r>
            <a:r>
              <a:rPr lang="de-DE" sz="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Lizenz der kompletten Grafik: </a:t>
            </a:r>
            <a:r>
              <a:rPr lang="de-DE" sz="50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5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 descr="Ein Bild, das Muster, Screenshot, Grafiken, Kreis enthält.&#10;&#10;KI-generierte Inhalte können fehlerhaft sein.">
            <a:extLst>
              <a:ext uri="{FF2B5EF4-FFF2-40B4-BE49-F238E27FC236}">
                <a16:creationId xmlns:a16="http://schemas.microsoft.com/office/drawing/2014/main" id="{C996EBF1-D4AA-7227-C1FB-95FF7743C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2152650"/>
            <a:ext cx="2552700" cy="25527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6ECD53-1A70-16EB-FEBF-136B0C8329E9}"/>
              </a:ext>
            </a:extLst>
          </p:cNvPr>
          <p:cNvSpPr txBox="1"/>
          <p:nvPr/>
        </p:nvSpPr>
        <p:spPr>
          <a:xfrm>
            <a:off x="8601075" y="876300"/>
            <a:ext cx="2847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Grundlagen der epigenetischen Regulation: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589A77A-0A91-828D-801B-7D5B5CF67A2C}"/>
              </a:ext>
            </a:extLst>
          </p:cNvPr>
          <p:cNvSpPr txBox="1"/>
          <p:nvPr/>
        </p:nvSpPr>
        <p:spPr>
          <a:xfrm>
            <a:off x="8343900" y="4838700"/>
            <a:ext cx="309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7"/>
              </a:rPr>
              <a:t>App - Epigenetische Regulation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52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DF927-AE69-B433-3559-3A608F49E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3075D3-79A8-5524-34C3-A9EEC064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DD8873-D1C8-18D4-7AD9-FEB2F520C95B}"/>
              </a:ext>
            </a:extLst>
          </p:cNvPr>
          <p:cNvSpPr txBox="1"/>
          <p:nvPr/>
        </p:nvSpPr>
        <p:spPr>
          <a:xfrm>
            <a:off x="1306286" y="166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188A23-E8B4-FDF7-706E-A8A79725C7EB}"/>
              </a:ext>
            </a:extLst>
          </p:cNvPr>
          <p:cNvSpPr txBox="1"/>
          <p:nvPr/>
        </p:nvSpPr>
        <p:spPr>
          <a:xfrm>
            <a:off x="657225" y="5389940"/>
            <a:ext cx="4848225" cy="545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6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Abb. </a:t>
            </a:r>
            <a:r>
              <a:rPr lang="de-DE" sz="6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6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Modell der Feinstruktur eines Chromosoms, NIH, </a:t>
            </a:r>
            <a:r>
              <a:rPr lang="de-DE" sz="65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User:Phrood~commonswiki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65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domain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via Wikimedia, </a:t>
            </a:r>
            <a:r>
              <a:rPr lang="de-DE" sz="65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https://commons.wikimedia.org/wiki/File:Chromosom.svgCommons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kombiniert mit </a:t>
            </a:r>
            <a:r>
              <a:rPr lang="de-DE" sz="65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Histonmodifikationen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DNA-Methylierung, Dr. Kevin Mielich-Hartung </a:t>
            </a:r>
            <a:r>
              <a:rPr lang="de-DE" sz="65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65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sz="650" u="sng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</a:t>
            </a:r>
            <a:r>
              <a:rPr lang="de-DE" sz="65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-Food“ – Epigenetische Optimierung durch Ernährung?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Lizenz der kompletten Grafik: </a:t>
            </a:r>
            <a:r>
              <a:rPr lang="de-DE" sz="65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65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C415A9-7E2A-00CE-B2E8-33953325FAE2}"/>
              </a:ext>
            </a:extLst>
          </p:cNvPr>
          <p:cNvSpPr txBox="1"/>
          <p:nvPr/>
        </p:nvSpPr>
        <p:spPr>
          <a:xfrm>
            <a:off x="771525" y="714375"/>
            <a:ext cx="615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Grundlagen der epigenetischen Regulation: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A7A72B-46DE-08E9-7B82-5143CFC86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97553"/>
            <a:ext cx="4848225" cy="371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B749A929-92B1-4649-BE46-9EAE402BC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84" y="393655"/>
            <a:ext cx="4050051" cy="5724525"/>
          </a:xfrm>
          <a:prstGeom prst="rect">
            <a:avLst/>
          </a:prstGeom>
        </p:spPr>
      </p:pic>
      <p:sp>
        <p:nvSpPr>
          <p:cNvPr id="10" name="Textfeld 1">
            <a:extLst>
              <a:ext uri="{FF2B5EF4-FFF2-40B4-BE49-F238E27FC236}">
                <a16:creationId xmlns:a16="http://schemas.microsoft.com/office/drawing/2014/main" id="{AD4CC4A8-9F7B-EAE5-20DA-6F00328A860F}"/>
              </a:ext>
            </a:extLst>
          </p:cNvPr>
          <p:cNvSpPr txBox="1"/>
          <p:nvPr/>
        </p:nvSpPr>
        <p:spPr>
          <a:xfrm>
            <a:off x="7772400" y="6066601"/>
            <a:ext cx="4419600" cy="20005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de-DE" sz="650" b="1" i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Abb.  </a:t>
            </a:r>
            <a:r>
              <a:rPr lang="de-DE" sz="6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de-DE" sz="650" b="1" i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Erwartungshorizont zum Legekonstrukt zu den Grundlagen der Epigenetik, Nina Lewin </a:t>
            </a:r>
            <a:r>
              <a:rPr lang="de-DE" sz="650" i="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de-DE" sz="650" i="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-Food“ – Epigenetische Optimierung durch Ernährung?</a:t>
            </a:r>
            <a:endParaRPr lang="de-DE" sz="650" i="1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7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8BA3B-C549-F5E1-9064-931ED6DDC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550B55-7BE4-4621-0D46-F45A6042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EAD630-73B7-49F4-9A76-9A7074C8D6DF}"/>
              </a:ext>
            </a:extLst>
          </p:cNvPr>
          <p:cNvSpPr txBox="1"/>
          <p:nvPr/>
        </p:nvSpPr>
        <p:spPr>
          <a:xfrm>
            <a:off x="1306286" y="166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927611-E4B6-54DE-F74A-5A82C530D143}"/>
              </a:ext>
            </a:extLst>
          </p:cNvPr>
          <p:cNvSpPr txBox="1"/>
          <p:nvPr/>
        </p:nvSpPr>
        <p:spPr>
          <a:xfrm>
            <a:off x="771525" y="1066800"/>
            <a:ext cx="615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Abhängigkeit der IL-6-Expression:</a:t>
            </a:r>
            <a:endParaRPr lang="de-DE" sz="2400" dirty="0"/>
          </a:p>
        </p:txBody>
      </p:sp>
      <p:pic>
        <p:nvPicPr>
          <p:cNvPr id="1025" name="Grafik 38">
            <a:extLst>
              <a:ext uri="{FF2B5EF4-FFF2-40B4-BE49-F238E27FC236}">
                <a16:creationId xmlns:a16="http://schemas.microsoft.com/office/drawing/2014/main" id="{7A6805F2-4225-0F85-8833-73C5E828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5273" r="2406" b="2663"/>
          <a:stretch>
            <a:fillRect/>
          </a:stretch>
        </p:blipFill>
        <p:spPr bwMode="auto">
          <a:xfrm>
            <a:off x="2829850" y="1685925"/>
            <a:ext cx="65323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BC94327-0255-CF54-FCF5-A250F3BF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119" y="6060083"/>
            <a:ext cx="6246775" cy="100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5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Abb. 5:</a:t>
            </a:r>
            <a:r>
              <a:rPr kumimoji="0" lang="de-DE" altLang="de-DE" sz="6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Abhängigkeit der IL-6-Expression von der Methylierung an Intron 1 und 3, Dr. Kevin Mielich-Hartung </a:t>
            </a:r>
            <a:r>
              <a:rPr kumimoji="0" lang="de-DE" altLang="de-DE" sz="6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kumimoji="0" lang="de-DE" altLang="de-DE" sz="6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de-DE" altLang="de-DE" sz="6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kumimoji="0" lang="de-DE" altLang="de-DE" sz="65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</a:t>
            </a:r>
            <a:r>
              <a:rPr kumimoji="0" lang="de-DE" altLang="de-DE" sz="6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-Food“ – Epigenetische Optimierung durch Ernährung?</a:t>
            </a:r>
            <a:endParaRPr kumimoji="0" lang="de-DE" altLang="de-DE" sz="65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304D5A-E478-DE4A-76DA-1CD96D2C5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76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D7F64-648C-BA89-5AE8-D17C5F66C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33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FB8684A-B6C0-AFD1-19A9-C9FDFD00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7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D2867-C5FE-E775-4D67-A3CE927A1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A345C5-6AE6-53C8-7CC7-9536EC83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F01230-100A-F96D-CF48-A1F8920ADB15}"/>
              </a:ext>
            </a:extLst>
          </p:cNvPr>
          <p:cNvSpPr txBox="1"/>
          <p:nvPr/>
        </p:nvSpPr>
        <p:spPr>
          <a:xfrm>
            <a:off x="1306286" y="166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0BE92E-0FC6-6BFB-BE9E-E0F137F46C7F}"/>
              </a:ext>
            </a:extLst>
          </p:cNvPr>
          <p:cNvSpPr txBox="1"/>
          <p:nvPr/>
        </p:nvSpPr>
        <p:spPr>
          <a:xfrm>
            <a:off x="771525" y="1066800"/>
            <a:ext cx="615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RAC</a:t>
            </a:r>
            <a:r>
              <a:rPr lang="de-D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1-Expression:</a:t>
            </a:r>
            <a:endParaRPr lang="de-DE" sz="24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2905DF-5AE5-7B85-255D-762A1AFB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76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BC783E-438F-42C8-662F-1F71C0B4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33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D04E4A8-CAC4-7BC2-FE9F-3ECE7A44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80F6FC-7BC2-98F7-3A4F-17EE049B2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061" r="1269" b="2393"/>
          <a:stretch/>
        </p:blipFill>
        <p:spPr bwMode="auto">
          <a:xfrm>
            <a:off x="3401031" y="1238250"/>
            <a:ext cx="5389937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1">
            <a:extLst>
              <a:ext uri="{FF2B5EF4-FFF2-40B4-BE49-F238E27FC236}">
                <a16:creationId xmlns:a16="http://schemas.microsoft.com/office/drawing/2014/main" id="{D2E69D1B-EE5B-36E5-F1C1-DF8E8A806C80}"/>
              </a:ext>
            </a:extLst>
          </p:cNvPr>
          <p:cNvSpPr txBox="1"/>
          <p:nvPr/>
        </p:nvSpPr>
        <p:spPr>
          <a:xfrm>
            <a:off x="3801427" y="6028689"/>
            <a:ext cx="6815432" cy="22923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de-DE" sz="650" b="1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Abb. </a:t>
            </a:r>
            <a:r>
              <a:rPr lang="de-DE" sz="65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de-DE" sz="650" b="1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de-DE" sz="650" i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RAC1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-Expression wird durch Acetylierung des Histons gesteigert, Dr. Kevin Mielich-Hartung </a:t>
            </a:r>
            <a:r>
              <a:rPr lang="de-DE" sz="650" i="0" u="sng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„</a:t>
            </a:r>
            <a:r>
              <a:rPr lang="de-DE" sz="650" i="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-Food“ – Epigenetische Optimierung durch Ernährung?</a:t>
            </a:r>
            <a:endParaRPr lang="de-DE" sz="650" i="1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3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A52FF-DC81-1198-1D58-AFE8C9138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B3E8A6-6591-5A12-F5FD-FE95CF1F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0B42A-A594-4211-BC22-35579262BE27}"/>
              </a:ext>
            </a:extLst>
          </p:cNvPr>
          <p:cNvSpPr txBox="1"/>
          <p:nvPr/>
        </p:nvSpPr>
        <p:spPr>
          <a:xfrm>
            <a:off x="1306286" y="166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9ABD89-5073-325F-F886-DE49D23A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76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C3CEB8-6CC2-3DE9-58DC-250A6AD9F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33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9B858A2-E5A4-C659-86EF-B9EB9CBBD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DBBC0554-9EF0-FE1A-0AAE-CD70D6A9024D}"/>
              </a:ext>
            </a:extLst>
          </p:cNvPr>
          <p:cNvSpPr txBox="1"/>
          <p:nvPr/>
        </p:nvSpPr>
        <p:spPr>
          <a:xfrm>
            <a:off x="3183651" y="6114076"/>
            <a:ext cx="6751652" cy="10002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de-DE" sz="650" b="1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Abb. </a:t>
            </a:r>
            <a:r>
              <a:rPr lang="de-DE" sz="65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de-DE" sz="650" b="1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Erwartungshorizont zum Schaubild „Wirkung von DHCA und Mal-</a:t>
            </a:r>
            <a:r>
              <a:rPr lang="de-DE" sz="650" i="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gluc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“, Nina Lewin </a:t>
            </a:r>
            <a:r>
              <a:rPr lang="de-DE" sz="650" i="0" u="sng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„</a:t>
            </a:r>
            <a:r>
              <a:rPr lang="de-DE" sz="650" i="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-Food“ – Epigenetische Optimierung durch Ernährung?</a:t>
            </a:r>
            <a:endParaRPr lang="de-DE" sz="650" i="1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2C182D-17D8-288E-2D4E-FE110E7C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07" y="535587"/>
            <a:ext cx="7282185" cy="55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8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D863A-93D8-2483-F2F3-B5DA40300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9C8D6-A190-3651-F57B-2219B0A3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EC5002-5470-6163-64A4-BEF311F5B093}"/>
              </a:ext>
            </a:extLst>
          </p:cNvPr>
          <p:cNvSpPr txBox="1"/>
          <p:nvPr/>
        </p:nvSpPr>
        <p:spPr>
          <a:xfrm>
            <a:off x="1306286" y="166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9DFF02-AE40-39D0-5FA2-241F39193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76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66F1BA-4BF8-3902-EC2A-27421B40B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33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F6FD4C8-5CB7-CB66-18EA-F5039A1F8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F34DD9F-F239-C77E-8A7B-96895A8D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9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feld 14">
            <a:extLst>
              <a:ext uri="{FF2B5EF4-FFF2-40B4-BE49-F238E27FC236}">
                <a16:creationId xmlns:a16="http://schemas.microsoft.com/office/drawing/2014/main" id="{CC22E0F8-4BAC-2C96-9F1F-1AED47062651}"/>
              </a:ext>
            </a:extLst>
          </p:cNvPr>
          <p:cNvSpPr txBox="1">
            <a:spLocks noChangeArrowheads="1"/>
          </p:cNvSpPr>
          <p:nvPr/>
        </p:nvSpPr>
        <p:spPr bwMode="auto">
          <a:xfrm rot="1036541">
            <a:off x="7543800" y="22944138"/>
            <a:ext cx="34075688" cy="190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Nahrungsergänzungsmittel (z.B. Polyphenole, Methylgruppendonatoren) haben einen positiven Effekt auf die Epigenetik.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Gefaltete Ecke 16">
            <a:extLst>
              <a:ext uri="{FF2B5EF4-FFF2-40B4-BE49-F238E27FC236}">
                <a16:creationId xmlns:a16="http://schemas.microsoft.com/office/drawing/2014/main" id="{1581F49D-C6FB-7BAD-2E1A-EE82AC48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39708138"/>
            <a:ext cx="34290000" cy="34290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Textfeld 14">
            <a:extLst>
              <a:ext uri="{FF2B5EF4-FFF2-40B4-BE49-F238E27FC236}">
                <a16:creationId xmlns:a16="http://schemas.microsoft.com/office/drawing/2014/main" id="{D7E0348D-63E7-5D42-8232-87F6C448383D}"/>
              </a:ext>
            </a:extLst>
          </p:cNvPr>
          <p:cNvSpPr txBox="1">
            <a:spLocks noChangeArrowheads="1"/>
          </p:cNvSpPr>
          <p:nvPr/>
        </p:nvSpPr>
        <p:spPr bwMode="auto">
          <a:xfrm rot="-1119002">
            <a:off x="-18278475" y="8543925"/>
            <a:ext cx="190900050" cy="11166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Eine ausgewogene Ernährung hat einen positiven Effekt auf die Epigenetik.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Gefaltete Ecke 16">
            <a:extLst>
              <a:ext uri="{FF2B5EF4-FFF2-40B4-BE49-F238E27FC236}">
                <a16:creationId xmlns:a16="http://schemas.microsoft.com/office/drawing/2014/main" id="{28C68F9F-32AD-870D-E15D-2BAADEAD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73998138"/>
            <a:ext cx="32891413" cy="20218400"/>
          </a:xfrm>
          <a:prstGeom prst="foldedCorner">
            <a:avLst>
              <a:gd name="adj" fmla="val 16667"/>
            </a:avLst>
          </a:prstGeom>
          <a:solidFill>
            <a:srgbClr val="C6D9F1"/>
          </a:solidFill>
          <a:ln w="12700">
            <a:solidFill>
              <a:srgbClr val="0A121C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Textfeld 14">
            <a:extLst>
              <a:ext uri="{FF2B5EF4-FFF2-40B4-BE49-F238E27FC236}">
                <a16:creationId xmlns:a16="http://schemas.microsoft.com/office/drawing/2014/main" id="{FFF805AE-52A0-CDB5-684F-EA294C90E048}"/>
              </a:ext>
            </a:extLst>
          </p:cNvPr>
          <p:cNvSpPr txBox="1">
            <a:spLocks noChangeArrowheads="1"/>
          </p:cNvSpPr>
          <p:nvPr/>
        </p:nvSpPr>
        <p:spPr bwMode="auto">
          <a:xfrm rot="-296">
            <a:off x="1870075" y="94216538"/>
            <a:ext cx="31330900" cy="190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Bestimmte Lebensmittel (Brokkoli, grüner Tee und Soja etc.) haben einen positiven Effekt auf die Epigenetik.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C74B197-9D06-AA7B-1DEF-7FBCA62BB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13247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9E71BED-C5BE-C030-EB86-3D54DD918430}"/>
              </a:ext>
            </a:extLst>
          </p:cNvPr>
          <p:cNvGrpSpPr/>
          <p:nvPr/>
        </p:nvGrpSpPr>
        <p:grpSpPr>
          <a:xfrm>
            <a:off x="1323975" y="1232535"/>
            <a:ext cx="9544050" cy="3377563"/>
            <a:chOff x="-274143" y="1"/>
            <a:chExt cx="6291168" cy="1517673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702A45A4-5329-D1CA-BE85-127A43A9EC8C}"/>
                </a:ext>
              </a:extLst>
            </p:cNvPr>
            <p:cNvGrpSpPr/>
            <p:nvPr/>
          </p:nvGrpSpPr>
          <p:grpSpPr>
            <a:xfrm>
              <a:off x="3870563" y="1"/>
              <a:ext cx="2146462" cy="1339256"/>
              <a:chOff x="410067" y="1"/>
              <a:chExt cx="2146462" cy="1339256"/>
            </a:xfrm>
          </p:grpSpPr>
          <p:sp>
            <p:nvSpPr>
              <p:cNvPr id="27" name="Gefaltete Ecke 26">
                <a:extLst>
                  <a:ext uri="{FF2B5EF4-FFF2-40B4-BE49-F238E27FC236}">
                    <a16:creationId xmlns:a16="http://schemas.microsoft.com/office/drawing/2014/main" id="{16DDDBD6-F028-7D48-EB7B-20FEE15D6E04}"/>
                  </a:ext>
                </a:extLst>
              </p:cNvPr>
              <p:cNvSpPr/>
              <p:nvPr/>
            </p:nvSpPr>
            <p:spPr>
              <a:xfrm rot="1046299">
                <a:off x="473884" y="1"/>
                <a:ext cx="2071894" cy="1273707"/>
              </a:xfrm>
              <a:prstGeom prst="foldedCorner">
                <a:avLst/>
              </a:prstGeom>
              <a:solidFill>
                <a:srgbClr val="FFD579">
                  <a:alpha val="53000"/>
                </a:srgbClr>
              </a:solidFill>
              <a:ln w="1270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600"/>
              </a:p>
            </p:txBody>
          </p:sp>
          <p:sp>
            <p:nvSpPr>
              <p:cNvPr id="28" name="Textfeld 14">
                <a:extLst>
                  <a:ext uri="{FF2B5EF4-FFF2-40B4-BE49-F238E27FC236}">
                    <a16:creationId xmlns:a16="http://schemas.microsoft.com/office/drawing/2014/main" id="{7A5AB038-D63E-ED7F-5B74-F0DE167A5544}"/>
                  </a:ext>
                </a:extLst>
              </p:cNvPr>
              <p:cNvSpPr txBox="1"/>
              <p:nvPr/>
            </p:nvSpPr>
            <p:spPr>
              <a:xfrm rot="1036541">
                <a:off x="410067" y="141648"/>
                <a:ext cx="2146462" cy="1197609"/>
              </a:xfrm>
              <a:prstGeom prst="rect">
                <a:avLst/>
              </a:prstGeom>
              <a:noFill/>
              <a:ln w="6350" cap="rnd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1600" dirty="0">
                    <a:effectLst/>
                    <a:latin typeface="Cavolini" panose="0300050204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Nahrungsergänzungsmittel (z.B. Polyphenole, </a:t>
                </a:r>
                <a:r>
                  <a:rPr lang="de-DE" sz="1600" dirty="0" err="1">
                    <a:effectLst/>
                    <a:latin typeface="Cavolini" panose="0300050204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Methylgruppendonatoren</a:t>
                </a:r>
                <a:r>
                  <a:rPr lang="de-DE" sz="1600" dirty="0">
                    <a:effectLst/>
                    <a:latin typeface="Cavolini" panose="0300050204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haben einen positiven Effekt auf die Epigenetik.</a:t>
                </a:r>
                <a:endPara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26F31DF6-4414-2254-0677-A1BC111C8A14}"/>
                </a:ext>
              </a:extLst>
            </p:cNvPr>
            <p:cNvGrpSpPr/>
            <p:nvPr/>
          </p:nvGrpSpPr>
          <p:grpSpPr>
            <a:xfrm>
              <a:off x="-274143" y="107106"/>
              <a:ext cx="2083960" cy="1314353"/>
              <a:chOff x="-274143" y="-70186"/>
              <a:chExt cx="2083960" cy="1314353"/>
            </a:xfrm>
          </p:grpSpPr>
          <p:sp>
            <p:nvSpPr>
              <p:cNvPr id="25" name="Gefaltete Ecke 24">
                <a:extLst>
                  <a:ext uri="{FF2B5EF4-FFF2-40B4-BE49-F238E27FC236}">
                    <a16:creationId xmlns:a16="http://schemas.microsoft.com/office/drawing/2014/main" id="{0139331B-02F7-8FF5-E50D-7294172F2053}"/>
                  </a:ext>
                </a:extLst>
              </p:cNvPr>
              <p:cNvSpPr/>
              <p:nvPr/>
            </p:nvSpPr>
            <p:spPr>
              <a:xfrm rot="20519335">
                <a:off x="-274143" y="-70186"/>
                <a:ext cx="1870984" cy="1285103"/>
              </a:xfrm>
              <a:prstGeom prst="foldedCorner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600"/>
              </a:p>
            </p:txBody>
          </p:sp>
          <p:sp>
            <p:nvSpPr>
              <p:cNvPr id="26" name="Textfeld 14">
                <a:extLst>
                  <a:ext uri="{FF2B5EF4-FFF2-40B4-BE49-F238E27FC236}">
                    <a16:creationId xmlns:a16="http://schemas.microsoft.com/office/drawing/2014/main" id="{E662B25F-E1C2-439A-DDCE-8632868B51B8}"/>
                  </a:ext>
                </a:extLst>
              </p:cNvPr>
              <p:cNvSpPr txBox="1"/>
              <p:nvPr/>
            </p:nvSpPr>
            <p:spPr>
              <a:xfrm rot="20480998">
                <a:off x="-194433" y="71910"/>
                <a:ext cx="2004250" cy="1172257"/>
              </a:xfrm>
              <a:prstGeom prst="rect">
                <a:avLst/>
              </a:prstGeom>
              <a:noFill/>
              <a:ln w="6350" cap="rnd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1600" dirty="0">
                    <a:effectLst/>
                    <a:latin typeface="Cavolini" panose="0300050204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 ausgewogene Ernährung hat einen positiven Effekt auf die Epigenetik.</a:t>
                </a:r>
                <a:endPara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3C7EEF37-614A-C016-1914-43D86BA90E78}"/>
                </a:ext>
              </a:extLst>
            </p:cNvPr>
            <p:cNvGrpSpPr/>
            <p:nvPr/>
          </p:nvGrpSpPr>
          <p:grpSpPr>
            <a:xfrm>
              <a:off x="1745598" y="201027"/>
              <a:ext cx="2071894" cy="1316647"/>
              <a:chOff x="27034" y="-896761"/>
              <a:chExt cx="2071894" cy="1316647"/>
            </a:xfrm>
          </p:grpSpPr>
          <p:sp>
            <p:nvSpPr>
              <p:cNvPr id="23" name="Gefaltete Ecke 22">
                <a:extLst>
                  <a:ext uri="{FF2B5EF4-FFF2-40B4-BE49-F238E27FC236}">
                    <a16:creationId xmlns:a16="http://schemas.microsoft.com/office/drawing/2014/main" id="{20C69805-C4C2-0AA8-0276-827BF52E9ECB}"/>
                  </a:ext>
                </a:extLst>
              </p:cNvPr>
              <p:cNvSpPr/>
              <p:nvPr/>
            </p:nvSpPr>
            <p:spPr>
              <a:xfrm>
                <a:off x="27034" y="-896761"/>
                <a:ext cx="2071894" cy="1273707"/>
              </a:xfrm>
              <a:prstGeom prst="foldedCorne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600"/>
              </a:p>
            </p:txBody>
          </p:sp>
          <p:sp>
            <p:nvSpPr>
              <p:cNvPr id="24" name="Textfeld 14">
                <a:extLst>
                  <a:ext uri="{FF2B5EF4-FFF2-40B4-BE49-F238E27FC236}">
                    <a16:creationId xmlns:a16="http://schemas.microsoft.com/office/drawing/2014/main" id="{97E3F35D-1917-D8CD-7927-A47641E090F4}"/>
                  </a:ext>
                </a:extLst>
              </p:cNvPr>
              <p:cNvSpPr txBox="1"/>
              <p:nvPr/>
            </p:nvSpPr>
            <p:spPr>
              <a:xfrm rot="21599704">
                <a:off x="109142" y="-778994"/>
                <a:ext cx="1973580" cy="1198880"/>
              </a:xfrm>
              <a:prstGeom prst="rect">
                <a:avLst/>
              </a:prstGeom>
              <a:noFill/>
              <a:ln w="6350" cap="rnd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1600" dirty="0">
                    <a:effectLst/>
                    <a:latin typeface="Cavolini" panose="0300050204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Bestimmte Lebensmittel (Brokkoli, grüner Tee und Soja etc.) haben einen positiven Effekt auf die Epigenetik.</a:t>
                </a:r>
                <a:endPara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" name="Textfeld 1">
            <a:extLst>
              <a:ext uri="{FF2B5EF4-FFF2-40B4-BE49-F238E27FC236}">
                <a16:creationId xmlns:a16="http://schemas.microsoft.com/office/drawing/2014/main" id="{12D73424-6C07-5CB1-0544-AF2BA1F772C8}"/>
              </a:ext>
            </a:extLst>
          </p:cNvPr>
          <p:cNvSpPr txBox="1"/>
          <p:nvPr/>
        </p:nvSpPr>
        <p:spPr>
          <a:xfrm>
            <a:off x="876300" y="6133148"/>
            <a:ext cx="5219700" cy="10002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de-DE" sz="650" b="1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Abb. 8: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Ernährungsempfehlungen zu </a:t>
            </a:r>
            <a:r>
              <a:rPr lang="de-DE" sz="650" i="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-Food, Nina Lewin </a:t>
            </a:r>
            <a:r>
              <a:rPr lang="de-DE" sz="650" i="0" u="sng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„</a:t>
            </a:r>
            <a:r>
              <a:rPr lang="de-DE" sz="650" i="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-Food“ – Epigenetische Optimierung durch Ernährung?</a:t>
            </a:r>
            <a:endParaRPr lang="de-DE" sz="650" i="1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5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1730E-A279-19C4-A4BD-0453DC0A6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3A95CC-D581-AB7B-56A4-763264F4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fld id="{A408D19E-6F4B-41FA-B423-D2AA7001D2AE}" type="slidenum">
              <a:rPr lang="de-DE" smtClean="0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006775-0944-A0AD-580E-AD9D744F6279}"/>
              </a:ext>
            </a:extLst>
          </p:cNvPr>
          <p:cNvSpPr txBox="1"/>
          <p:nvPr/>
        </p:nvSpPr>
        <p:spPr>
          <a:xfrm>
            <a:off x="1306286" y="166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D57484-F11C-0E26-7E21-8095E9E05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276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E59B07-F04A-1D2E-D668-2AE87EE9D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33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96910E3-538F-ECB6-F33C-4BA30DCB3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7E62E5C-C955-0044-91CB-005490783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9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feld 14">
            <a:extLst>
              <a:ext uri="{FF2B5EF4-FFF2-40B4-BE49-F238E27FC236}">
                <a16:creationId xmlns:a16="http://schemas.microsoft.com/office/drawing/2014/main" id="{6A72778E-99F2-DD80-A9B5-44DCFEDEE483}"/>
              </a:ext>
            </a:extLst>
          </p:cNvPr>
          <p:cNvSpPr txBox="1">
            <a:spLocks noChangeArrowheads="1"/>
          </p:cNvSpPr>
          <p:nvPr/>
        </p:nvSpPr>
        <p:spPr bwMode="auto">
          <a:xfrm rot="1036541">
            <a:off x="7543800" y="22944138"/>
            <a:ext cx="34075688" cy="190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Nahrungsergänzungsmittel (z.B. Polyphenole, Methylgruppendonatoren) haben einen positiven Effekt auf die Epigenetik.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Gefaltete Ecke 16">
            <a:extLst>
              <a:ext uri="{FF2B5EF4-FFF2-40B4-BE49-F238E27FC236}">
                <a16:creationId xmlns:a16="http://schemas.microsoft.com/office/drawing/2014/main" id="{84516FBD-462F-766E-82A7-B85E4F487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39708138"/>
            <a:ext cx="34290000" cy="34290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Textfeld 14">
            <a:extLst>
              <a:ext uri="{FF2B5EF4-FFF2-40B4-BE49-F238E27FC236}">
                <a16:creationId xmlns:a16="http://schemas.microsoft.com/office/drawing/2014/main" id="{C4811584-5566-4DD3-860C-2EA5ED3B1E2D}"/>
              </a:ext>
            </a:extLst>
          </p:cNvPr>
          <p:cNvSpPr txBox="1">
            <a:spLocks noChangeArrowheads="1"/>
          </p:cNvSpPr>
          <p:nvPr/>
        </p:nvSpPr>
        <p:spPr bwMode="auto">
          <a:xfrm rot="-1119002">
            <a:off x="-18278475" y="8543925"/>
            <a:ext cx="190900050" cy="11166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Eine ausgewogene Ernährung hat einen positiven Effekt auf die Epigenetik.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Gefaltete Ecke 16">
            <a:extLst>
              <a:ext uri="{FF2B5EF4-FFF2-40B4-BE49-F238E27FC236}">
                <a16:creationId xmlns:a16="http://schemas.microsoft.com/office/drawing/2014/main" id="{E276AFD7-28B8-B298-49A6-BA8B0A4B0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73998138"/>
            <a:ext cx="32891413" cy="20218400"/>
          </a:xfrm>
          <a:prstGeom prst="foldedCorner">
            <a:avLst>
              <a:gd name="adj" fmla="val 16667"/>
            </a:avLst>
          </a:prstGeom>
          <a:solidFill>
            <a:srgbClr val="C6D9F1"/>
          </a:solidFill>
          <a:ln w="12700">
            <a:solidFill>
              <a:srgbClr val="0A121C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Textfeld 14">
            <a:extLst>
              <a:ext uri="{FF2B5EF4-FFF2-40B4-BE49-F238E27FC236}">
                <a16:creationId xmlns:a16="http://schemas.microsoft.com/office/drawing/2014/main" id="{2789A9EF-27C7-E70A-2902-98DCC812DBD9}"/>
              </a:ext>
            </a:extLst>
          </p:cNvPr>
          <p:cNvSpPr txBox="1">
            <a:spLocks noChangeArrowheads="1"/>
          </p:cNvSpPr>
          <p:nvPr/>
        </p:nvSpPr>
        <p:spPr bwMode="auto">
          <a:xfrm rot="-296">
            <a:off x="1870075" y="94216538"/>
            <a:ext cx="31330900" cy="190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Bestimmte Lebensmittel (Brokkoli, grüner Tee und Soja etc.) haben einen positiven Effekt auf die Epigenetik.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25BA036-14A3-0D75-F1C1-887E347A4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13247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056D95-358E-0A16-9B46-94715D00F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17" y="450104"/>
            <a:ext cx="8697058" cy="563411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CF4FD35-6436-5012-D150-1CB2555B8337}"/>
              </a:ext>
            </a:extLst>
          </p:cNvPr>
          <p:cNvSpPr txBox="1"/>
          <p:nvPr/>
        </p:nvSpPr>
        <p:spPr>
          <a:xfrm>
            <a:off x="819149" y="1009650"/>
            <a:ext cx="187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Operator:</a:t>
            </a:r>
          </a:p>
          <a:p>
            <a:r>
              <a:rPr lang="de-DE" sz="2400" dirty="0"/>
              <a:t> „</a:t>
            </a:r>
            <a:r>
              <a:rPr lang="de-DE" sz="2400" b="1" dirty="0"/>
              <a:t>Beurteilen</a:t>
            </a:r>
            <a:r>
              <a:rPr lang="de-DE" sz="2400" dirty="0"/>
              <a:t>“ – </a:t>
            </a:r>
          </a:p>
          <a:p>
            <a:r>
              <a:rPr lang="de-DE" sz="2400" i="1" dirty="0"/>
              <a:t>Ein Sachurteil fällen …</a:t>
            </a: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6E8BDF23-745F-0164-8CE3-B5251F40D2C1}"/>
              </a:ext>
            </a:extLst>
          </p:cNvPr>
          <p:cNvSpPr txBox="1"/>
          <p:nvPr/>
        </p:nvSpPr>
        <p:spPr>
          <a:xfrm>
            <a:off x="897077" y="6047956"/>
            <a:ext cx="10397845" cy="20005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de-DE" sz="650" b="1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Abb. 9: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Infokasten zum Operator „Beurteilen“, Nina Lewin </a:t>
            </a:r>
            <a:r>
              <a:rPr lang="de-DE" sz="650" i="0" u="sng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DE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„</a:t>
            </a:r>
            <a:r>
              <a:rPr lang="de-DE" sz="650" i="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</a:t>
            </a:r>
            <a:r>
              <a:rPr lang="de-DE" sz="650" i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-Food“ – Epigenetische Optimierung durch Ernährung? 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Verändert nach: „Was soll ich tun?“ Operatoren erfolgreich entschlüsseln und bearbeiten - Eine Handreichung </a:t>
            </a:r>
            <a:r>
              <a:rPr lang="de-DE" sz="650" dirty="0" err="1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für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de-DE" sz="650" dirty="0" err="1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Schülerinnen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und </a:t>
            </a:r>
            <a:r>
              <a:rPr lang="de-DE" sz="650" dirty="0" err="1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Schüler</a:t>
            </a:r>
            <a:r>
              <a:rPr lang="de-DE" sz="65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der Sekundarstufe I Herausgeber Senatsverwaltung für Bildung, Jugend und Familie 2020</a:t>
            </a:r>
          </a:p>
        </p:txBody>
      </p:sp>
    </p:spTree>
    <p:extLst>
      <p:ext uri="{BB962C8B-B14F-4D97-AF65-F5344CB8AC3E}">
        <p14:creationId xmlns:p14="http://schemas.microsoft.com/office/powerpoint/2010/main" val="62960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111_Vorlage_Einstiegsfolien.potx" id="{AEFED383-0F39-4FAA-A194-534F635E8793}" vid="{1D81B4AB-DB5E-49E6-B60B-237AD720FF6E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1028</Words>
  <Application>Microsoft Office PowerPoint</Application>
  <PresentationFormat>Breitbild</PresentationFormat>
  <Paragraphs>105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Cavolini</vt:lpstr>
      <vt:lpstr>Helvetica</vt:lpstr>
      <vt:lpstr>Times New Roman</vt:lpstr>
      <vt:lpstr>Office</vt:lpstr>
      <vt:lpstr>Benutzerdefiniertes Design</vt:lpstr>
      <vt:lpstr>1_Benutzerdefiniertes Design</vt:lpstr>
      <vt:lpstr>„Epi-Food“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Kevin M</dc:creator>
  <cp:lastModifiedBy>Kevin Mielich</cp:lastModifiedBy>
  <cp:revision>48</cp:revision>
  <dcterms:created xsi:type="dcterms:W3CDTF">2023-12-29T14:33:09Z</dcterms:created>
  <dcterms:modified xsi:type="dcterms:W3CDTF">2025-07-06T17:34:18Z</dcterms:modified>
</cp:coreProperties>
</file>