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79" r:id="rId2"/>
    <p:sldId id="281" r:id="rId3"/>
    <p:sldId id="280" r:id="rId4"/>
    <p:sldId id="274" r:id="rId5"/>
    <p:sldId id="277" r:id="rId6"/>
    <p:sldId id="262" r:id="rId7"/>
    <p:sldId id="264" r:id="rId8"/>
    <p:sldId id="276" r:id="rId9"/>
    <p:sldId id="265" r:id="rId10"/>
    <p:sldId id="273" r:id="rId11"/>
    <p:sldId id="275" r:id="rId12"/>
  </p:sldIdLst>
  <p:sldSz cx="12192000" cy="6858000"/>
  <p:notesSz cx="6884988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1503" autoAdjust="0"/>
  </p:normalViewPr>
  <p:slideViewPr>
    <p:cSldViewPr snapToGrid="0">
      <p:cViewPr varScale="1">
        <p:scale>
          <a:sx n="145" d="100"/>
          <a:sy n="145" d="100"/>
        </p:scale>
        <p:origin x="85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245" cy="501497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9136" y="0"/>
            <a:ext cx="2984245" cy="501497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258E3674-F7BC-4420-ABF6-1863EAA81A3C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52538"/>
            <a:ext cx="6011862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178" y="4821096"/>
            <a:ext cx="5508634" cy="3944678"/>
          </a:xfrm>
          <a:prstGeom prst="rect">
            <a:avLst/>
          </a:prstGeom>
        </p:spPr>
        <p:txBody>
          <a:bodyPr vert="horz" lIns="92418" tIns="46209" rIns="92418" bIns="46209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216"/>
            <a:ext cx="2984245" cy="501497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9136" y="9517216"/>
            <a:ext cx="2984245" cy="501497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9B679A07-20CE-4BEA-9204-5D2D74EE19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52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20839-58BD-80C6-D960-059E6808C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FF66C1-B5EF-838E-0405-111E57119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BA873EB-0B4E-E290-0A22-C32CC926C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Begrüßung und persönliches Vorstellen</a:t>
            </a:r>
          </a:p>
          <a:p>
            <a:r>
              <a:rPr lang="de-DE" dirty="0"/>
              <a:t>- Vorstellen des Themas für die mündliche</a:t>
            </a:r>
            <a:r>
              <a:rPr lang="de-DE" baseline="0" dirty="0"/>
              <a:t> Kommunikation</a:t>
            </a:r>
            <a:r>
              <a:rPr lang="de-DE" dirty="0"/>
              <a:t> DSD I PRO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8D6116-FA91-5BAB-4596-A637FAC3C3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9A07-20CE-4BEA-9204-5D2D74EE196B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487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Tätigkeiten: - </a:t>
            </a:r>
            <a:r>
              <a:rPr lang="de-DE" baseline="0" dirty="0"/>
              <a:t> im und am Haus arbeiten</a:t>
            </a:r>
          </a:p>
          <a:p>
            <a:r>
              <a:rPr lang="de-DE" baseline="0" dirty="0"/>
              <a:t>                    -  streichen und tapezieren</a:t>
            </a:r>
          </a:p>
          <a:p>
            <a:r>
              <a:rPr lang="de-DE" baseline="0" dirty="0"/>
              <a:t>                    -  die Oberfläche vorbereiten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9A07-20CE-4BEA-9204-5D2D74EE196B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16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Tätigkeiten: - </a:t>
            </a:r>
            <a:r>
              <a:rPr lang="de-DE" baseline="0" dirty="0"/>
              <a:t> im und am Haus arbeiten</a:t>
            </a:r>
          </a:p>
          <a:p>
            <a:r>
              <a:rPr lang="de-DE" baseline="0" dirty="0"/>
              <a:t>                    -  streichen und tapezieren</a:t>
            </a:r>
          </a:p>
          <a:p>
            <a:r>
              <a:rPr lang="de-DE" baseline="0" dirty="0"/>
              <a:t>                    -  die Oberfläche vorbereiten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9A07-20CE-4BEA-9204-5D2D74EE196B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477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Voraussetzungen für</a:t>
            </a:r>
            <a:r>
              <a:rPr lang="de-DE" baseline="0" dirty="0"/>
              <a:t> den Beruf: - gute Mathematik- und Chemiekenntnisse</a:t>
            </a:r>
          </a:p>
          <a:p>
            <a:r>
              <a:rPr lang="de-DE" baseline="0" dirty="0"/>
              <a:t>                                                    - ein Sinn für Ästhetik, Geschicklichkeit</a:t>
            </a:r>
          </a:p>
          <a:p>
            <a:r>
              <a:rPr lang="de-DE" baseline="0" dirty="0"/>
              <a:t>                                                    - gute Augen-Hand-Koordination</a:t>
            </a:r>
          </a:p>
          <a:p>
            <a:r>
              <a:rPr lang="de-DE" baseline="0" dirty="0"/>
              <a:t>                                                    - sorgfältiges 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9A07-20CE-4BEA-9204-5D2D74EE196B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58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Tätigkeiten:</a:t>
            </a:r>
            <a:r>
              <a:rPr lang="de-DE" baseline="0" dirty="0"/>
              <a:t> - Untergründe vorbereiten</a:t>
            </a:r>
          </a:p>
          <a:p>
            <a:r>
              <a:rPr lang="de-DE" baseline="0" dirty="0"/>
              <a:t>                    - Tapeten abreißen</a:t>
            </a:r>
          </a:p>
          <a:p>
            <a:r>
              <a:rPr lang="de-DE" baseline="0" dirty="0"/>
              <a:t>                    - Farbanstriche (verschiedener Qualitäten) auftragen</a:t>
            </a:r>
          </a:p>
          <a:p>
            <a:r>
              <a:rPr lang="de-DE" baseline="0" dirty="0"/>
              <a:t>                    - auf Gerüsten und Arbeitsbühnen arbeiten</a:t>
            </a:r>
          </a:p>
          <a:p>
            <a:r>
              <a:rPr lang="de-DE" baseline="0" dirty="0"/>
              <a:t>                    - Stuckarbeiten ausführen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9A07-20CE-4BEA-9204-5D2D74EE196B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8256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Arbeitsmittel: - ein Van für Werkzeug,</a:t>
            </a:r>
            <a:r>
              <a:rPr lang="de-DE" baseline="0" dirty="0"/>
              <a:t> um zu Kundinnen und Kunden zu fahren </a:t>
            </a:r>
          </a:p>
          <a:p>
            <a:r>
              <a:rPr lang="de-DE" baseline="0" dirty="0"/>
              <a:t>                       - das Malerzubehör (Pinsel, Spachtel, Zollstock, Malerbürsten, Malerrollen, Cuttermesser, etc.) </a:t>
            </a:r>
          </a:p>
          <a:p>
            <a:r>
              <a:rPr lang="de-DE" baseline="0" dirty="0"/>
              <a:t>                       - eine Leiter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9A07-20CE-4BEA-9204-5D2D74EE196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091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>
                <a:solidFill>
                  <a:srgbClr val="0070C0"/>
                </a:solidFill>
              </a:rPr>
              <a:t>Berufsschulbesuch neben der Berufspraxis</a:t>
            </a:r>
          </a:p>
          <a:p>
            <a:pPr marL="171450" indent="-171450">
              <a:buFontTx/>
              <a:buChar char="-"/>
            </a:pPr>
            <a:r>
              <a:rPr lang="de-DE" dirty="0">
                <a:solidFill>
                  <a:srgbClr val="0070C0"/>
                </a:solidFill>
              </a:rPr>
              <a:t>schriftliche und praktische Prüfung vor der Industrie- und Handwerkskammer</a:t>
            </a:r>
          </a:p>
          <a:p>
            <a:pPr marL="171450" indent="-171450">
              <a:buFontTx/>
              <a:buChar char="-"/>
            </a:pPr>
            <a:r>
              <a:rPr lang="de-DE" dirty="0">
                <a:solidFill>
                  <a:srgbClr val="0070C0"/>
                </a:solidFill>
              </a:rPr>
              <a:t>gute Vorbereitung</a:t>
            </a:r>
          </a:p>
          <a:p>
            <a:pPr marL="171450" indent="-171450">
              <a:buFontTx/>
              <a:buChar char="-"/>
            </a:pPr>
            <a:r>
              <a:rPr lang="de-DE" dirty="0">
                <a:solidFill>
                  <a:srgbClr val="0070C0"/>
                </a:solidFill>
              </a:rPr>
              <a:t>Gesellenbrief</a:t>
            </a:r>
          </a:p>
          <a:p>
            <a:pPr marL="171450" indent="-171450">
              <a:buFontTx/>
              <a:buChar char="-"/>
            </a:pPr>
            <a:r>
              <a:rPr lang="de-DE" dirty="0">
                <a:solidFill>
                  <a:srgbClr val="0070C0"/>
                </a:solidFill>
              </a:rPr>
              <a:t>steigendes Einkommen mit Berufsjahren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9A07-20CE-4BEA-9204-5D2D74EE196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603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- Selbstständigkeit / Angestelltenverhältnis</a:t>
            </a:r>
          </a:p>
          <a:p>
            <a:r>
              <a:rPr lang="de-DE" dirty="0">
                <a:solidFill>
                  <a:srgbClr val="0070C0"/>
                </a:solidFill>
              </a:rPr>
              <a:t>- das Netzwerk erweitern, z. B. mit Hausverwaltungen</a:t>
            </a:r>
          </a:p>
          <a:p>
            <a:r>
              <a:rPr lang="de-DE" dirty="0">
                <a:solidFill>
                  <a:srgbClr val="0070C0"/>
                </a:solidFill>
              </a:rPr>
              <a:t>-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rgbClr val="0070C0"/>
                </a:solidFill>
              </a:rPr>
              <a:t>bessere, auch nachhaltige Materialien nutzen</a:t>
            </a:r>
          </a:p>
          <a:p>
            <a:r>
              <a:rPr lang="de-DE" dirty="0">
                <a:solidFill>
                  <a:srgbClr val="0070C0"/>
                </a:solidFill>
              </a:rPr>
              <a:t>- kundenfreundliche, digitale Visualisierung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9A07-20CE-4BEA-9204-5D2D74EE196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407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Nutzung folgender Quellen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79A07-20CE-4BEA-9204-5D2D74EE196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01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29FD-7F54-42DA-956A-73C07247740A}" type="datetime1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111C8F8-4236-4F44-9A38-33C69BA0F00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2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2F49-47A7-421C-A9C3-4647BC989866}" type="datetime1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C8F8-4236-4F44-9A38-33C69BA0F00C}" type="slidenum">
              <a:rPr lang="de-DE" smtClean="0"/>
              <a:t>‹Nr.›</a:t>
            </a:fld>
            <a:endParaRPr lang="de-D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42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1167-1A6D-471F-9035-F9BE1FCAB28D}" type="datetime1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C8F8-4236-4F44-9A38-33C69BA0F00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54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CDD-8A46-4375-9DBC-5AED1722E141}" type="datetime1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C8F8-4236-4F44-9A38-33C69BA0F00C}" type="slidenum">
              <a:rPr lang="de-DE" smtClean="0"/>
              <a:t>‹Nr.›</a:t>
            </a:fld>
            <a:endParaRPr lang="de-D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53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1248-167F-400D-84F2-BA4161D26C7A}" type="datetime1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C8F8-4236-4F44-9A38-33C69BA0F00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03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840D-F577-4FCF-9C65-DEAD8AFAA7A6}" type="datetime1">
              <a:rPr lang="de-DE" smtClean="0"/>
              <a:t>17.12.2024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C8F8-4236-4F44-9A38-33C69BA0F00C}" type="slidenum">
              <a:rPr lang="de-DE" smtClean="0"/>
              <a:t>‹Nr.›</a:t>
            </a:fld>
            <a:endParaRPr lang="de-D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57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895-FB77-4D36-B1DF-F317926889EE}" type="datetime1">
              <a:rPr lang="de-DE" smtClean="0"/>
              <a:t>17.12.2024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C8F8-4236-4F44-9A38-33C69BA0F00C}" type="slidenum">
              <a:rPr lang="de-DE" smtClean="0"/>
              <a:t>‹Nr.›</a:t>
            </a:fld>
            <a:endParaRPr lang="de-D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77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A77C-BD23-4749-B9B6-0ABD81476C49}" type="datetime1">
              <a:rPr lang="de-DE" smtClean="0"/>
              <a:t>17.12.2024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C8F8-4236-4F44-9A38-33C69BA0F00C}" type="slidenum">
              <a:rPr lang="de-DE" smtClean="0"/>
              <a:t>‹Nr.›</a:t>
            </a:fld>
            <a:endParaRPr lang="de-D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67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B4F1-CF10-46ED-91A5-7A0ABD6D850B}" type="datetime1">
              <a:rPr lang="de-DE" smtClean="0"/>
              <a:t>17.12.2024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C8F8-4236-4F44-9A38-33C69BA0F0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66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A2F8-7E1C-41A2-8BEC-EE210C008C19}" type="datetime1">
              <a:rPr lang="de-DE" smtClean="0"/>
              <a:t>17.12.2024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C8F8-4236-4F44-9A38-33C69BA0F00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82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B08B198-4CE6-4982-BD74-EE3E644D8335}" type="datetime1">
              <a:rPr lang="de-DE" smtClean="0"/>
              <a:t>17.12.2024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C8F8-4236-4F44-9A38-33C69BA0F00C}" type="slidenum">
              <a:rPr lang="de-DE" smtClean="0"/>
              <a:t>‹Nr.›</a:t>
            </a:fld>
            <a:endParaRPr lang="de-D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74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FBDEF-6627-4DC7-B6D1-D6FEF337E734}" type="datetime1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111C8F8-4236-4F44-9A38-33C69BA0F00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53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eativecommons.org/licenses/by-sa/4.0/legalcode.d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D252302-53D7-3B09-A1BC-A8EE9FA61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4"/>
            <a:ext cx="12192000" cy="6828291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C931ED-AD16-1EE3-0B8E-ADFEAC66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C8F8-4236-4F44-9A38-33C69BA0F00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12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52392" y="1131909"/>
            <a:ext cx="7988029" cy="1325563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Wie Es  weitergeht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318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0070C0"/>
              </a:solidFill>
            </a:endParaRPr>
          </a:p>
          <a:p>
            <a:pPr marL="0"/>
            <a:r>
              <a:rPr lang="de-DE" sz="9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 oder      </a:t>
            </a:r>
          </a:p>
          <a:p>
            <a:pPr marL="0"/>
            <a:r>
              <a:rPr lang="de-DE" sz="9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Angestellte/</a:t>
            </a:r>
          </a:p>
          <a:p>
            <a:pPr marL="0" indent="0">
              <a:buNone/>
            </a:pPr>
            <a:r>
              <a:rPr lang="de-DE" sz="9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Angestellter   </a:t>
            </a:r>
          </a:p>
          <a:p>
            <a:endParaRPr lang="de-DE" sz="9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9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9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1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Maler- und Lackiererhandwerk – ein Beruf mit Zukunft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305247" y="1478608"/>
            <a:ext cx="272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375698" y="4421132"/>
            <a:ext cx="39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endParaRPr lang="de-DE" sz="1200" dirty="0"/>
          </a:p>
        </p:txBody>
      </p:sp>
      <p:pic>
        <p:nvPicPr>
          <p:cNvPr id="10" name="Grafik 9" descr="Foto: Eine Person guckt durch ein Fernglas. Bild 1 von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989"/>
          <a:stretch/>
        </p:blipFill>
        <p:spPr bwMode="auto">
          <a:xfrm>
            <a:off x="4816302" y="2206035"/>
            <a:ext cx="2559396" cy="2445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56387E5-B411-2DD5-209D-5181213DDB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" b="98744" l="0" r="99434">
                        <a14:foregroundMark x1="88679" y1="39950" x2="2642" y2="9548"/>
                        <a14:foregroundMark x1="2642" y1="9548" x2="2642" y2="9548"/>
                        <a14:foregroundMark x1="11321" y1="6533" x2="566" y2="2261"/>
                        <a14:foregroundMark x1="1132" y1="20352" x2="0" y2="27387"/>
                        <a14:foregroundMark x1="83019" y1="96734" x2="189" y2="88693"/>
                        <a14:foregroundMark x1="566" y1="84673" x2="1132" y2="52764"/>
                        <a14:foregroundMark x1="1132" y1="52764" x2="1698" y2="53015"/>
                        <a14:foregroundMark x1="4906" y1="52010" x2="4906" y2="52010"/>
                        <a14:foregroundMark x1="377" y1="36935" x2="377" y2="36935"/>
                        <a14:foregroundMark x1="18302" y1="91206" x2="16038" y2="91457"/>
                        <a14:foregroundMark x1="377" y1="90201" x2="377" y2="90201"/>
                        <a14:foregroundMark x1="566" y1="91457" x2="566" y2="91457"/>
                        <a14:foregroundMark x1="34340" y1="92714" x2="32264" y2="92462"/>
                        <a14:foregroundMark x1="82642" y1="96985" x2="96226" y2="97990"/>
                        <a14:foregroundMark x1="99245" y1="75377" x2="87925" y2="71357"/>
                        <a14:foregroundMark x1="89811" y1="59548" x2="93962" y2="35678"/>
                        <a14:foregroundMark x1="80755" y1="39196" x2="82453" y2="32412"/>
                        <a14:foregroundMark x1="93962" y1="56030" x2="90189" y2="55025"/>
                        <a14:foregroundMark x1="94340" y1="56784" x2="91887" y2="70352"/>
                        <a14:foregroundMark x1="96351" y1="95477" x2="95660" y2="98744"/>
                        <a14:foregroundMark x1="97893" y1="88191" x2="96351" y2="95477"/>
                        <a14:foregroundMark x1="98212" y1="86683" x2="97893" y2="88191"/>
                        <a14:foregroundMark x1="98637" y1="84673" x2="98212" y2="86683"/>
                        <a14:foregroundMark x1="99434" y1="80905" x2="98637" y2="84673"/>
                        <a14:foregroundMark x1="94717" y1="36432" x2="93774" y2="40704"/>
                        <a14:foregroundMark x1="93962" y1="35930" x2="87547" y2="33920"/>
                        <a14:foregroundMark x1="92453" y1="35427" x2="86415" y2="33417"/>
                        <a14:backgroundMark x1="98491" y1="95477" x2="98491" y2="95477"/>
                        <a14:backgroundMark x1="99623" y1="88191" x2="99623" y2="88191"/>
                        <a14:backgroundMark x1="99623" y1="86683" x2="99623" y2="86683"/>
                        <a14:backgroundMark x1="99811" y1="84673" x2="99811" y2="8467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354" y="-2"/>
            <a:ext cx="2390599" cy="17929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B9284EE9-0FAA-BB8D-0306-B8FD352444A8}"/>
              </a:ext>
            </a:extLst>
          </p:cNvPr>
          <p:cNvSpPr txBox="1">
            <a:spLocks/>
          </p:cNvSpPr>
          <p:nvPr/>
        </p:nvSpPr>
        <p:spPr>
          <a:xfrm>
            <a:off x="368861" y="6398945"/>
            <a:ext cx="10731791" cy="25844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de-DE" sz="1200" dirty="0">
                <a:solidFill>
                  <a:schemeClr val="bg1"/>
                </a:solidFill>
              </a:rPr>
              <a:t>LISUM | CC BY-SA 4.0 | Prototypische PowerPoint-Präsentation für den Prüfungsteil Mündliche Kommunikation zum Erwerb des DSD I PRO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05391D2-8DAC-2FF6-BA80-C398717FAEEE}"/>
              </a:ext>
            </a:extLst>
          </p:cNvPr>
          <p:cNvSpPr txBox="1"/>
          <p:nvPr/>
        </p:nvSpPr>
        <p:spPr>
          <a:xfrm>
            <a:off x="11603479" y="6288058"/>
            <a:ext cx="4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F93C4D7-733E-4768-9F1F-B8B5270C82EB}" type="slidenum">
              <a:rPr lang="de-DE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9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2851489" y="857956"/>
            <a:ext cx="10515600" cy="1266259"/>
          </a:xfrm>
        </p:spPr>
        <p:txBody>
          <a:bodyPr/>
          <a:lstStyle/>
          <a:p>
            <a:r>
              <a:rPr lang="de-D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Quellen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3999" y="1796995"/>
            <a:ext cx="10427757" cy="51795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Informationen zum Beruf: Maler/in und Lackierer/in - planet-beruf.de. Download am 10.11.2023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 1. Foto: privat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200" u="sng" dirty="0">
                <a:latin typeface="Arial" panose="020B0604020202020204" pitchFamily="34" charset="0"/>
                <a:cs typeface="Arial" panose="020B0604020202020204" pitchFamily="34" charset="0"/>
              </a:rPr>
              <a:t>weitere Bilder erstellt mit KI in Bing Image Creator, Prompts: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 2. Foto: ein</a:t>
            </a:r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Maler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streicht</a:t>
            </a:r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eine Hauswand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 3. Foto: ein</a:t>
            </a:r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Maler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streicht</a:t>
            </a:r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eine Hauswand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 4. </a:t>
            </a:r>
            <a:r>
              <a:rPr lang="de-DE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ein Handwerker in Malerarbeitskleidung auf der Leiter beim Kleben von Tapete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 5. </a:t>
            </a: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Foto: ein am Maler in Arbeitskleidung bereitet den Untergrund einer Wand vor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6. Foto: gelber Notizzettel mit Formeln</a:t>
            </a:r>
            <a:endParaRPr lang="de-DE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 7. Foto: ein buntes Zimmer mit verschiedenen Wandfarben</a:t>
            </a:r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und Dekorationen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 8. Foto: eine junge Laborantin hinter einem Tisch mit bunten Chemikalien in Reagenzgläsern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 9. Foto: ein Haus mit Gerüst und Bauarbeitern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10. Foto: Stuck an der Zimmerdecke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11. Foto: Tapetenrollen in einer Reihe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12. Foto: ein Kleintransporter</a:t>
            </a:r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für das Malerhandwerk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13. Foto: Werkzeug</a:t>
            </a:r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und Materialien für das Malerhandwerk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14. Foto: ein Ausbildungsvertrag als Muster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15. Foto: eine blonde, junge Frau mit Hut schaut durch ein Fernglas in die Ferne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u="sng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078F91-9898-2C4F-1102-06EFD26C4F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" b="98744" l="0" r="99434">
                        <a14:foregroundMark x1="88679" y1="39950" x2="2642" y2="9548"/>
                        <a14:foregroundMark x1="2642" y1="9548" x2="2642" y2="9548"/>
                        <a14:foregroundMark x1="11321" y1="6533" x2="566" y2="2261"/>
                        <a14:foregroundMark x1="1132" y1="20352" x2="0" y2="27387"/>
                        <a14:foregroundMark x1="83019" y1="96734" x2="189" y2="88693"/>
                        <a14:foregroundMark x1="566" y1="84673" x2="1132" y2="52764"/>
                        <a14:foregroundMark x1="1132" y1="52764" x2="1698" y2="53015"/>
                        <a14:foregroundMark x1="4906" y1="52010" x2="4906" y2="52010"/>
                        <a14:foregroundMark x1="377" y1="36935" x2="377" y2="36935"/>
                        <a14:foregroundMark x1="18302" y1="91206" x2="16038" y2="91457"/>
                        <a14:foregroundMark x1="377" y1="90201" x2="377" y2="90201"/>
                        <a14:foregroundMark x1="566" y1="91457" x2="566" y2="91457"/>
                        <a14:foregroundMark x1="34340" y1="92714" x2="32264" y2="92462"/>
                        <a14:foregroundMark x1="82642" y1="96985" x2="96226" y2="97990"/>
                        <a14:foregroundMark x1="99245" y1="75377" x2="87925" y2="71357"/>
                        <a14:foregroundMark x1="89811" y1="59548" x2="93962" y2="35678"/>
                        <a14:foregroundMark x1="80755" y1="39196" x2="82453" y2="32412"/>
                        <a14:foregroundMark x1="93962" y1="56030" x2="90189" y2="55025"/>
                        <a14:foregroundMark x1="94340" y1="56784" x2="91887" y2="70352"/>
                        <a14:foregroundMark x1="96351" y1="95477" x2="95660" y2="98744"/>
                        <a14:foregroundMark x1="97893" y1="88191" x2="96351" y2="95477"/>
                        <a14:foregroundMark x1="98212" y1="86683" x2="97893" y2="88191"/>
                        <a14:foregroundMark x1="98637" y1="84673" x2="98212" y2="86683"/>
                        <a14:foregroundMark x1="99434" y1="80905" x2="98637" y2="84673"/>
                        <a14:foregroundMark x1="94717" y1="36432" x2="93774" y2="40704"/>
                        <a14:foregroundMark x1="93962" y1="35930" x2="87547" y2="33920"/>
                        <a14:foregroundMark x1="92453" y1="35427" x2="86415" y2="33417"/>
                        <a14:backgroundMark x1="98491" y1="95477" x2="98491" y2="95477"/>
                        <a14:backgroundMark x1="99623" y1="88191" x2="99623" y2="88191"/>
                        <a14:backgroundMark x1="99623" y1="86683" x2="99623" y2="86683"/>
                        <a14:backgroundMark x1="99811" y1="84673" x2="99811" y2="8467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93080" y="1796995"/>
            <a:ext cx="5921117" cy="444084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Fußzeilenplatzhalter 2">
            <a:extLst>
              <a:ext uri="{FF2B5EF4-FFF2-40B4-BE49-F238E27FC236}">
                <a16:creationId xmlns:a16="http://schemas.microsoft.com/office/drawing/2014/main" id="{4ECBF057-07B6-7065-7B79-1ED877DD90D0}"/>
              </a:ext>
            </a:extLst>
          </p:cNvPr>
          <p:cNvSpPr txBox="1">
            <a:spLocks/>
          </p:cNvSpPr>
          <p:nvPr/>
        </p:nvSpPr>
        <p:spPr>
          <a:xfrm>
            <a:off x="368862" y="6398945"/>
            <a:ext cx="9104060" cy="25844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de-DE" sz="1200" dirty="0">
                <a:solidFill>
                  <a:schemeClr val="bg1"/>
                </a:solidFill>
              </a:rPr>
              <a:t>LISUM | CC BY-SA 4.0 | Prototypische PowerPoint-Präsentation für den Prüfungsteil Mündliche Kommunikation zum Erwerb des DSD I PRO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73F7E50-FB0A-33DF-4D05-AAF8356C9C84}"/>
              </a:ext>
            </a:extLst>
          </p:cNvPr>
          <p:cNvSpPr txBox="1"/>
          <p:nvPr/>
        </p:nvSpPr>
        <p:spPr>
          <a:xfrm>
            <a:off x="11603479" y="6288058"/>
            <a:ext cx="4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F93C4D7-733E-4768-9F1F-B8B5270C82EB}" type="slidenum">
              <a:rPr lang="de-DE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0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F7CEC-1DAB-457E-4408-2DDA25793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34426C6-A67A-F748-CC1C-DB09ED82900C}"/>
              </a:ext>
            </a:extLst>
          </p:cNvPr>
          <p:cNvSpPr txBox="1"/>
          <p:nvPr/>
        </p:nvSpPr>
        <p:spPr>
          <a:xfrm>
            <a:off x="186690" y="264914"/>
            <a:ext cx="6103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2667E54-CD84-E58B-9CDE-E4E0696EA2F7}"/>
              </a:ext>
            </a:extLst>
          </p:cNvPr>
          <p:cNvSpPr>
            <a:spLocks noGrp="1"/>
          </p:cNvSpPr>
          <p:nvPr/>
        </p:nvSpPr>
        <p:spPr>
          <a:xfrm>
            <a:off x="186690" y="726577"/>
            <a:ext cx="7966710" cy="511224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base"/>
            <a:r>
              <a:rPr lang="de-DE" sz="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Herausgeber:</a:t>
            </a:r>
            <a:endParaRPr lang="de-DE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Landesinstitut für Schule und Medien Berlin-Brandenburg (LISUM)</a:t>
            </a:r>
            <a:endParaRPr lang="de-DE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14974 Ludwigsfelde-</a:t>
            </a:r>
            <a:r>
              <a:rPr lang="de-DE" sz="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Struveshof</a:t>
            </a:r>
            <a:endParaRPr lang="de-DE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Tel.: 03378 209 - 0</a:t>
            </a:r>
            <a:endParaRPr lang="de-DE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Fax: 03378 209 - 149</a:t>
            </a:r>
            <a:endParaRPr lang="de-DE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de-DE" sz="800" u="sng" kern="1200" dirty="0">
                <a:solidFill>
                  <a:srgbClr val="092AB7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www.lisum.berlin-brandenburg.de</a:t>
            </a:r>
            <a:endParaRPr lang="de-DE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190"/>
              </a:spcBef>
            </a:pPr>
            <a:endParaRPr lang="de-DE" sz="800" b="1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190"/>
              </a:spcBef>
            </a:pPr>
            <a:r>
              <a:rPr lang="de-DE" sz="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Autorinnen: </a:t>
            </a:r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Beate Stecker und Josefine Prengel</a:t>
            </a:r>
            <a:endParaRPr lang="de-DE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endParaRPr lang="de-DE" sz="800" b="1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de-DE" sz="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Redaktion: </a:t>
            </a:r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Josefine Prengel</a:t>
            </a:r>
            <a:endParaRPr lang="de-DE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endParaRPr lang="de-DE" sz="800" b="1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de-DE" sz="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Gestaltung: </a:t>
            </a:r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LISUM</a:t>
            </a:r>
            <a:endParaRPr lang="de-DE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endParaRPr lang="de-DE" sz="800" b="1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de-DE" sz="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Satz: </a:t>
            </a:r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Josefine Prengel</a:t>
            </a:r>
            <a:endParaRPr lang="de-DE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endParaRPr lang="de-DE" sz="800" b="1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de-DE" sz="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Titelbild: </a:t>
            </a:r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Beate Stecker, aufgenommen am </a:t>
            </a:r>
            <a:r>
              <a:rPr lang="de-DE" sz="8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14</a:t>
            </a:r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.10.2023</a:t>
            </a:r>
            <a:endParaRPr lang="de-DE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endParaRPr lang="de-DE" sz="800" b="1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de-DE" sz="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Bildnachweise: </a:t>
            </a:r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s. Folie, Nr. 11</a:t>
            </a:r>
            <a:endParaRPr lang="de-DE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endParaRPr lang="de-DE" sz="800" b="1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de-DE" sz="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Landesinstitut für Schule und Medien Berlin-Brandenburg (LISUM), Ludwigsfelde 2024</a:t>
            </a:r>
            <a:endParaRPr lang="de-DE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endParaRPr lang="de-DE" sz="8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de-DE" sz="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Genderdisclaimer</a:t>
            </a:r>
            <a:endParaRPr lang="de-DE" sz="8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Sämtliche Personenbezeichnungen gelten gleichermaßen für alle Geschlechter: männlich, weiblich und divers (m/w/d).</a:t>
            </a:r>
            <a:endParaRPr lang="de-DE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endParaRPr lang="de-DE" sz="8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endParaRPr lang="de-DE" sz="800" dirty="0">
              <a:solidFill>
                <a:srgbClr val="00000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endParaRPr lang="de-DE" sz="8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endParaRPr lang="de-DE" sz="800" dirty="0">
              <a:solidFill>
                <a:srgbClr val="00000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Soweit nicht abweichend gekennzeichnet zur Nachnutzung freigegeben unter der Creative Commons Lizenz</a:t>
            </a:r>
            <a:endParaRPr lang="de-DE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CC BY-SA 4.0, zu finden unter: </a:t>
            </a:r>
            <a:r>
              <a:rPr lang="de-DE" sz="800" u="sng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https://creativecommons.org/licenses/by-sa/4.0/legalcode.de</a:t>
            </a:r>
            <a:endParaRPr lang="de-DE" sz="800" u="sng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endParaRPr lang="de-DE" sz="800" u="sng" dirty="0">
              <a:solidFill>
                <a:srgbClr val="092AB7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endParaRPr lang="de-DE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Alle Internetquellen, die in der Handreichung genannt werden, wurden am 16.11.2024 zuletzt geprüft.</a:t>
            </a:r>
            <a:endParaRPr lang="de-DE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EB8017-9214-ED7E-BC56-773D5FECED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3136" y="3666706"/>
            <a:ext cx="901085" cy="419878"/>
          </a:xfrm>
          <a:prstGeom prst="rect">
            <a:avLst/>
          </a:prstGeom>
        </p:spPr>
      </p:pic>
      <p:sp>
        <p:nvSpPr>
          <p:cNvPr id="2" name="Fußzeilenplatzhalter 2">
            <a:extLst>
              <a:ext uri="{FF2B5EF4-FFF2-40B4-BE49-F238E27FC236}">
                <a16:creationId xmlns:a16="http://schemas.microsoft.com/office/drawing/2014/main" id="{71F25824-8E6A-0BBB-C8BF-CC6AFF44B173}"/>
              </a:ext>
            </a:extLst>
          </p:cNvPr>
          <p:cNvSpPr txBox="1">
            <a:spLocks/>
          </p:cNvSpPr>
          <p:nvPr/>
        </p:nvSpPr>
        <p:spPr>
          <a:xfrm>
            <a:off x="368861" y="6398945"/>
            <a:ext cx="10731791" cy="25844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de-DE" sz="1200" dirty="0">
                <a:solidFill>
                  <a:schemeClr val="bg1"/>
                </a:solidFill>
              </a:rPr>
              <a:t>LISUM | CC BY-SA 4.0 | Prototypische PowerPoint-Präsentation für den Prüfungsteil Mündliche Kommunikation zum Erwerb des DSD I PRO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0BE1BB2-61AE-0BA4-5793-E1CF10CB687F}"/>
              </a:ext>
            </a:extLst>
          </p:cNvPr>
          <p:cNvSpPr txBox="1"/>
          <p:nvPr/>
        </p:nvSpPr>
        <p:spPr>
          <a:xfrm>
            <a:off x="11603479" y="6288058"/>
            <a:ext cx="4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F93C4D7-733E-4768-9F1F-B8B5270C82EB}" type="slidenum">
              <a:rPr lang="de-DE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95756-9B2D-CDC0-71B9-A3E269E7C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E2E0D-DE25-1DBC-23F1-C22676B78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5247" y="1195543"/>
            <a:ext cx="9542196" cy="2387600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Beruf </a:t>
            </a:r>
            <a:b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Malers </a:t>
            </a:r>
            <a:b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Lackierers        </a:t>
            </a:r>
            <a:r>
              <a:rPr lang="de-DE" dirty="0">
                <a:solidFill>
                  <a:srgbClr val="FF0066"/>
                </a:solidFill>
              </a:rPr>
              <a:t>	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C2EC95-F956-7A75-845A-B7D9B35E8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3341" y="3744001"/>
            <a:ext cx="9144000" cy="1072599"/>
          </a:xfrm>
        </p:spPr>
        <p:txBody>
          <a:bodyPr>
            <a:normAutofit/>
          </a:bodyPr>
          <a:lstStyle/>
          <a:p>
            <a:r>
              <a:rPr lang="de-DE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Präsentation von: </a:t>
            </a:r>
          </a:p>
          <a:p>
            <a:r>
              <a:rPr lang="de-DE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am: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BAECDD-033D-64FA-CDBA-32F119275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" b="98744" l="0" r="99434">
                        <a14:foregroundMark x1="88679" y1="39950" x2="2642" y2="9548"/>
                        <a14:foregroundMark x1="2642" y1="9548" x2="2642" y2="9548"/>
                        <a14:foregroundMark x1="11321" y1="6533" x2="566" y2="2261"/>
                        <a14:foregroundMark x1="1132" y1="20352" x2="0" y2="27387"/>
                        <a14:foregroundMark x1="83019" y1="96734" x2="189" y2="88693"/>
                        <a14:foregroundMark x1="566" y1="84673" x2="1132" y2="52764"/>
                        <a14:foregroundMark x1="1132" y1="52764" x2="1698" y2="53015"/>
                        <a14:foregroundMark x1="4906" y1="52010" x2="4906" y2="52010"/>
                        <a14:foregroundMark x1="377" y1="36935" x2="377" y2="36935"/>
                        <a14:foregroundMark x1="18302" y1="91206" x2="16038" y2="91457"/>
                        <a14:foregroundMark x1="377" y1="90201" x2="377" y2="90201"/>
                        <a14:foregroundMark x1="566" y1="91457" x2="566" y2="91457"/>
                        <a14:foregroundMark x1="34340" y1="92714" x2="32264" y2="92462"/>
                        <a14:foregroundMark x1="82642" y1="96985" x2="96226" y2="97990"/>
                        <a14:foregroundMark x1="99245" y1="75377" x2="87925" y2="71357"/>
                        <a14:foregroundMark x1="89811" y1="59548" x2="93962" y2="35678"/>
                        <a14:foregroundMark x1="80755" y1="39196" x2="82453" y2="32412"/>
                        <a14:foregroundMark x1="93962" y1="56030" x2="90189" y2="55025"/>
                        <a14:foregroundMark x1="94340" y1="56784" x2="91887" y2="70352"/>
                        <a14:foregroundMark x1="96351" y1="95477" x2="95660" y2="98744"/>
                        <a14:foregroundMark x1="97893" y1="88191" x2="96351" y2="95477"/>
                        <a14:foregroundMark x1="98212" y1="86683" x2="97893" y2="88191"/>
                        <a14:foregroundMark x1="98637" y1="84673" x2="98212" y2="86683"/>
                        <a14:foregroundMark x1="99434" y1="80905" x2="98637" y2="84673"/>
                        <a14:foregroundMark x1="94717" y1="36432" x2="93774" y2="40704"/>
                        <a14:foregroundMark x1="93962" y1="35930" x2="87547" y2="33920"/>
                        <a14:foregroundMark x1="92453" y1="35427" x2="86415" y2="33417"/>
                        <a14:backgroundMark x1="98491" y1="95477" x2="98491" y2="95477"/>
                        <a14:backgroundMark x1="99623" y1="88191" x2="99623" y2="88191"/>
                        <a14:backgroundMark x1="99623" y1="86683" x2="99623" y2="86683"/>
                        <a14:backgroundMark x1="99811" y1="84673" x2="99811" y2="8467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23174"/>
            <a:ext cx="10871200" cy="673482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E711059-6056-7250-711A-88BDE2EC4C2B}"/>
              </a:ext>
            </a:extLst>
          </p:cNvPr>
          <p:cNvSpPr txBox="1"/>
          <p:nvPr/>
        </p:nvSpPr>
        <p:spPr>
          <a:xfrm>
            <a:off x="2373341" y="1442525"/>
            <a:ext cx="272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62464F-DD9A-F6CF-4451-1408601A83A1}"/>
              </a:ext>
            </a:extLst>
          </p:cNvPr>
          <p:cNvSpPr txBox="1"/>
          <p:nvPr/>
        </p:nvSpPr>
        <p:spPr>
          <a:xfrm>
            <a:off x="10871199" y="5421801"/>
            <a:ext cx="115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2080F0C3-C2CA-B8BB-BC6D-61C89AF9ACC6}"/>
              </a:ext>
            </a:extLst>
          </p:cNvPr>
          <p:cNvSpPr txBox="1">
            <a:spLocks/>
          </p:cNvSpPr>
          <p:nvPr/>
        </p:nvSpPr>
        <p:spPr>
          <a:xfrm>
            <a:off x="368861" y="6398945"/>
            <a:ext cx="8893551" cy="25844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de-DE" sz="1200" dirty="0">
                <a:solidFill>
                  <a:schemeClr val="bg1"/>
                </a:solidFill>
              </a:rPr>
              <a:t>LISUM | CC BY-SA 4.0 | Prototypische PowerPoint-Präsentation für den Prüfungsteil Mündliche Kommunikation zum Erwerb des DSD I PRO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394DD2-843E-86C2-13F6-65A516F05952}"/>
              </a:ext>
            </a:extLst>
          </p:cNvPr>
          <p:cNvSpPr txBox="1"/>
          <p:nvPr/>
        </p:nvSpPr>
        <p:spPr>
          <a:xfrm>
            <a:off x="11603479" y="6288058"/>
            <a:ext cx="4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F93C4D7-733E-4768-9F1F-B8B5270C82EB}" type="slidenum">
              <a:rPr lang="de-DE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1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Gliederung</a:t>
            </a:r>
          </a:p>
        </p:txBody>
      </p:sp>
      <p:pic>
        <p:nvPicPr>
          <p:cNvPr id="1026" name="Picture 2" descr="Bildergebnis für Pictogramm Mal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69" y="9061317"/>
            <a:ext cx="352964" cy="35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2295727" y="1478507"/>
            <a:ext cx="272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8CCC57D-4174-EF86-7051-4DF4CA144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" b="98744" l="0" r="99434">
                        <a14:foregroundMark x1="88679" y1="39950" x2="2642" y2="9548"/>
                        <a14:foregroundMark x1="2642" y1="9548" x2="2642" y2="9548"/>
                        <a14:foregroundMark x1="11321" y1="6533" x2="566" y2="2261"/>
                        <a14:foregroundMark x1="1132" y1="20352" x2="0" y2="27387"/>
                        <a14:foregroundMark x1="83019" y1="96734" x2="189" y2="88693"/>
                        <a14:foregroundMark x1="566" y1="84673" x2="1132" y2="52764"/>
                        <a14:foregroundMark x1="1132" y1="52764" x2="1698" y2="53015"/>
                        <a14:foregroundMark x1="4906" y1="52010" x2="4906" y2="52010"/>
                        <a14:foregroundMark x1="377" y1="36935" x2="377" y2="36935"/>
                        <a14:foregroundMark x1="18302" y1="91206" x2="16038" y2="91457"/>
                        <a14:foregroundMark x1="377" y1="90201" x2="377" y2="90201"/>
                        <a14:foregroundMark x1="566" y1="91457" x2="566" y2="91457"/>
                        <a14:foregroundMark x1="34340" y1="92714" x2="32264" y2="92462"/>
                        <a14:foregroundMark x1="82642" y1="96985" x2="96226" y2="97990"/>
                        <a14:foregroundMark x1="99245" y1="75377" x2="87925" y2="71357"/>
                        <a14:foregroundMark x1="89811" y1="59548" x2="93962" y2="35678"/>
                        <a14:foregroundMark x1="80755" y1="39196" x2="82453" y2="32412"/>
                        <a14:foregroundMark x1="93962" y1="56030" x2="90189" y2="55025"/>
                        <a14:foregroundMark x1="94340" y1="56784" x2="91887" y2="70352"/>
                        <a14:foregroundMark x1="96351" y1="95477" x2="95660" y2="98744"/>
                        <a14:foregroundMark x1="97893" y1="88191" x2="96351" y2="95477"/>
                        <a14:foregroundMark x1="98212" y1="86683" x2="97893" y2="88191"/>
                        <a14:foregroundMark x1="98637" y1="84673" x2="98212" y2="86683"/>
                        <a14:foregroundMark x1="99434" y1="80905" x2="98637" y2="84673"/>
                        <a14:foregroundMark x1="94717" y1="36432" x2="93774" y2="40704"/>
                        <a14:foregroundMark x1="93962" y1="35930" x2="87547" y2="33920"/>
                        <a14:foregroundMark x1="92453" y1="35427" x2="86415" y2="33417"/>
                        <a14:backgroundMark x1="98491" y1="95477" x2="98491" y2="95477"/>
                        <a14:backgroundMark x1="99623" y1="88191" x2="99623" y2="88191"/>
                        <a14:backgroundMark x1="99623" y1="86683" x2="99623" y2="86683"/>
                        <a14:backgroundMark x1="99811" y1="84673" x2="99811" y2="8467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354" y="-2"/>
            <a:ext cx="2390599" cy="17929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3D07427F-6590-CCEC-3F18-4D6A49A36B6F}"/>
              </a:ext>
            </a:extLst>
          </p:cNvPr>
          <p:cNvSpPr txBox="1">
            <a:spLocks/>
          </p:cNvSpPr>
          <p:nvPr/>
        </p:nvSpPr>
        <p:spPr>
          <a:xfrm>
            <a:off x="1451579" y="2181155"/>
            <a:ext cx="9144000" cy="3037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macht man in diesem Beruf?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Voraussetzungen für den Beruf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Tätigkeiten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Materialien und Arbeitsmittel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Berufsabschluss und Aufstiegschancen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es weitergeht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</a:p>
        </p:txBody>
      </p:sp>
      <p:pic>
        <p:nvPicPr>
          <p:cNvPr id="9" name="Grafik 8" descr="Foto: Ein Ein Handwerker streicht eine Hauswand. Bild 2 von 4">
            <a:extLst>
              <a:ext uri="{FF2B5EF4-FFF2-40B4-BE49-F238E27FC236}">
                <a16:creationId xmlns:a16="http://schemas.microsoft.com/office/drawing/2014/main" id="{B07ABD0B-8C74-659B-CF98-643F2E26547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361" y="2326345"/>
            <a:ext cx="3496493" cy="316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25185F1-98A6-117C-1EF4-25E7246DC470}"/>
              </a:ext>
            </a:extLst>
          </p:cNvPr>
          <p:cNvSpPr txBox="1"/>
          <p:nvPr/>
        </p:nvSpPr>
        <p:spPr>
          <a:xfrm>
            <a:off x="11054854" y="5218269"/>
            <a:ext cx="27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14C781A-7228-5DB0-24C1-5646D0907811}"/>
              </a:ext>
            </a:extLst>
          </p:cNvPr>
          <p:cNvSpPr txBox="1">
            <a:spLocks/>
          </p:cNvSpPr>
          <p:nvPr/>
        </p:nvSpPr>
        <p:spPr>
          <a:xfrm>
            <a:off x="368861" y="6398945"/>
            <a:ext cx="10731791" cy="25844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de-DE" sz="1200" dirty="0">
                <a:solidFill>
                  <a:schemeClr val="bg1"/>
                </a:solidFill>
              </a:rPr>
              <a:t>LISUM | CC BY-SA 4.0 | Prototypische PowerPoint-Präsentation für den Prüfungsteil Mündliche Kommunikation zum Erwerb des DSD I PRO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605F7E9-2E92-43B6-5167-6BFCDEB26199}"/>
              </a:ext>
            </a:extLst>
          </p:cNvPr>
          <p:cNvSpPr txBox="1"/>
          <p:nvPr/>
        </p:nvSpPr>
        <p:spPr>
          <a:xfrm>
            <a:off x="11603479" y="6288058"/>
            <a:ext cx="4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F93C4D7-733E-4768-9F1F-B8B5270C82EB}" type="slidenum">
              <a:rPr lang="de-DE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6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Was macht MAN IN DIESEM BERUF?</a:t>
            </a:r>
          </a:p>
        </p:txBody>
      </p:sp>
      <p:pic>
        <p:nvPicPr>
          <p:cNvPr id="1026" name="Picture 2" descr="Bildergebnis für Pictogramm Mal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69" y="9061317"/>
            <a:ext cx="352964" cy="35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2295727" y="1478507"/>
            <a:ext cx="272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528848" y="4490119"/>
            <a:ext cx="27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017565" y="4490119"/>
            <a:ext cx="585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646600" y="4490119"/>
            <a:ext cx="574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2" name="Grafik 11" descr="Foto: Ein Ein Handwerker streicht eine Hauswand. Bild 4 von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429495"/>
            <a:ext cx="2095758" cy="227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 descr="Foto: Ein Handwerker in Malerarbeitskleidung auf der Leiter beim Kleben von Tapete. Bild 4 von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68" y="2429494"/>
            <a:ext cx="2578328" cy="227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 descr="Foto: Ein am Maler in Arbeitskleidung bereitet den Untergrund einer Wand vor. Bild 3 von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363" y="2493121"/>
            <a:ext cx="2442163" cy="227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36AC159-7964-F2E0-E5BF-5163EF0141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9" b="98744" l="0" r="99434">
                        <a14:foregroundMark x1="88679" y1="39950" x2="2642" y2="9548"/>
                        <a14:foregroundMark x1="2642" y1="9548" x2="2642" y2="9548"/>
                        <a14:foregroundMark x1="11321" y1="6533" x2="566" y2="2261"/>
                        <a14:foregroundMark x1="1132" y1="20352" x2="0" y2="27387"/>
                        <a14:foregroundMark x1="83019" y1="96734" x2="189" y2="88693"/>
                        <a14:foregroundMark x1="566" y1="84673" x2="1132" y2="52764"/>
                        <a14:foregroundMark x1="1132" y1="52764" x2="1698" y2="53015"/>
                        <a14:foregroundMark x1="4906" y1="52010" x2="4906" y2="52010"/>
                        <a14:foregroundMark x1="377" y1="36935" x2="377" y2="36935"/>
                        <a14:foregroundMark x1="18302" y1="91206" x2="16038" y2="91457"/>
                        <a14:foregroundMark x1="377" y1="90201" x2="377" y2="90201"/>
                        <a14:foregroundMark x1="566" y1="91457" x2="566" y2="91457"/>
                        <a14:foregroundMark x1="34340" y1="92714" x2="32264" y2="92462"/>
                        <a14:foregroundMark x1="82642" y1="96985" x2="96226" y2="97990"/>
                        <a14:foregroundMark x1="99245" y1="75377" x2="87925" y2="71357"/>
                        <a14:foregroundMark x1="89811" y1="59548" x2="93962" y2="35678"/>
                        <a14:foregroundMark x1="80755" y1="39196" x2="82453" y2="32412"/>
                        <a14:foregroundMark x1="93962" y1="56030" x2="90189" y2="55025"/>
                        <a14:foregroundMark x1="94340" y1="56784" x2="91887" y2="70352"/>
                        <a14:foregroundMark x1="96351" y1="95477" x2="95660" y2="98744"/>
                        <a14:foregroundMark x1="97893" y1="88191" x2="96351" y2="95477"/>
                        <a14:foregroundMark x1="98212" y1="86683" x2="97893" y2="88191"/>
                        <a14:foregroundMark x1="98637" y1="84673" x2="98212" y2="86683"/>
                        <a14:foregroundMark x1="99434" y1="80905" x2="98637" y2="84673"/>
                        <a14:foregroundMark x1="94717" y1="36432" x2="93774" y2="40704"/>
                        <a14:foregroundMark x1="93962" y1="35930" x2="87547" y2="33920"/>
                        <a14:foregroundMark x1="92453" y1="35427" x2="86415" y2="33417"/>
                        <a14:backgroundMark x1="98491" y1="95477" x2="98491" y2="95477"/>
                        <a14:backgroundMark x1="99623" y1="88191" x2="99623" y2="88191"/>
                        <a14:backgroundMark x1="99623" y1="86683" x2="99623" y2="86683"/>
                        <a14:backgroundMark x1="99811" y1="84673" x2="99811" y2="8467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354" y="-4"/>
            <a:ext cx="2340679" cy="175550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0B081E74-1A45-F7AE-5520-63B6BF8772D6}"/>
              </a:ext>
            </a:extLst>
          </p:cNvPr>
          <p:cNvSpPr txBox="1">
            <a:spLocks/>
          </p:cNvSpPr>
          <p:nvPr/>
        </p:nvSpPr>
        <p:spPr>
          <a:xfrm>
            <a:off x="368861" y="6398945"/>
            <a:ext cx="10731791" cy="25844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de-DE" sz="1200" dirty="0">
                <a:solidFill>
                  <a:schemeClr val="bg1"/>
                </a:solidFill>
              </a:rPr>
              <a:t>LISUM | CC BY-SA 4.0 | Prototypische PowerPoint-Präsentation für den Prüfungsteil Mündliche Kommunikation zum Erwerb des DSD I PRO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54F6A6C-794B-ACF7-111E-78045F631F93}"/>
              </a:ext>
            </a:extLst>
          </p:cNvPr>
          <p:cNvSpPr txBox="1"/>
          <p:nvPr/>
        </p:nvSpPr>
        <p:spPr>
          <a:xfrm>
            <a:off x="11603479" y="6288058"/>
            <a:ext cx="4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F93C4D7-733E-4768-9F1F-B8B5270C82EB}" type="slidenum">
              <a:rPr lang="de-DE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7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1802" y="1021462"/>
            <a:ext cx="8519335" cy="1156437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Voraussetzungen für den Beruf</a:t>
            </a:r>
            <a:endParaRPr lang="de-DE" sz="3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8029" y="2153267"/>
            <a:ext cx="9712135" cy="39610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4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                                                                                 </a:t>
            </a:r>
          </a:p>
          <a:p>
            <a:pPr marL="0" indent="0">
              <a:buNone/>
            </a:pPr>
            <a:r>
              <a:rPr lang="de-DE" sz="4800" dirty="0">
                <a:solidFill>
                  <a:srgbClr val="0070C0"/>
                </a:solidFill>
              </a:rPr>
              <a:t>							</a:t>
            </a:r>
            <a:endParaRPr lang="de-D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40888" y="1589562"/>
            <a:ext cx="272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286240" y="4795933"/>
            <a:ext cx="418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9" name="Grafik 8" descr="Ein buntes Zimmer mit verschiedenen Wandfarben und Dekorationen. Bild 2 vo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31" y="2375451"/>
            <a:ext cx="2906157" cy="26974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4898571" y="5222680"/>
            <a:ext cx="224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Ästhetik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116D7B-BB81-84E5-E374-B9C333419A5B}"/>
              </a:ext>
            </a:extLst>
          </p:cNvPr>
          <p:cNvSpPr txBox="1"/>
          <p:nvPr/>
        </p:nvSpPr>
        <p:spPr>
          <a:xfrm>
            <a:off x="1003757" y="5222680"/>
            <a:ext cx="224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a x 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FA434F4-706E-DFEA-3A4A-F71F45C0DF51}"/>
              </a:ext>
            </a:extLst>
          </p:cNvPr>
          <p:cNvSpPr txBox="1"/>
          <p:nvPr/>
        </p:nvSpPr>
        <p:spPr>
          <a:xfrm>
            <a:off x="8469081" y="5222680"/>
            <a:ext cx="224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2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36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de-DE" sz="18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Flussdiagramm: Dokument 13">
            <a:extLst>
              <a:ext uri="{FF2B5EF4-FFF2-40B4-BE49-F238E27FC236}">
                <a16:creationId xmlns:a16="http://schemas.microsoft.com/office/drawing/2014/main" id="{CBFB8E61-2394-941B-CE74-68E517A9C716}"/>
              </a:ext>
            </a:extLst>
          </p:cNvPr>
          <p:cNvSpPr/>
          <p:nvPr/>
        </p:nvSpPr>
        <p:spPr>
          <a:xfrm>
            <a:off x="1003757" y="2375451"/>
            <a:ext cx="2478914" cy="2697480"/>
          </a:xfrm>
          <a:prstGeom prst="flowChartDocumen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6E847FF-6401-05E4-B346-D85A28D5D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246" y="2758910"/>
            <a:ext cx="1061829" cy="64633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080C8E9-1AA1-CD85-A306-B232E8D05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246" y="3549262"/>
            <a:ext cx="992580" cy="646331"/>
          </a:xfrm>
          <a:prstGeom prst="rect">
            <a:avLst/>
          </a:prstGeom>
        </p:spPr>
      </p:pic>
      <p:pic>
        <p:nvPicPr>
          <p:cNvPr id="5122" name="Picture 2" descr="chemie. Bild 1 von 4">
            <a:extLst>
              <a:ext uri="{FF2B5EF4-FFF2-40B4-BE49-F238E27FC236}">
                <a16:creationId xmlns:a16="http://schemas.microsoft.com/office/drawing/2014/main" id="{4D56968D-C7FD-B753-38FA-824671030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53" y="2338441"/>
            <a:ext cx="2734490" cy="2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A7609D8-C348-DE0E-A6CB-D7F899EC20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9" b="98744" l="0" r="99434">
                        <a14:foregroundMark x1="88679" y1="39950" x2="2642" y2="9548"/>
                        <a14:foregroundMark x1="2642" y1="9548" x2="2642" y2="9548"/>
                        <a14:foregroundMark x1="11321" y1="6533" x2="566" y2="2261"/>
                        <a14:foregroundMark x1="1132" y1="20352" x2="0" y2="27387"/>
                        <a14:foregroundMark x1="83019" y1="96734" x2="189" y2="88693"/>
                        <a14:foregroundMark x1="566" y1="84673" x2="1132" y2="52764"/>
                        <a14:foregroundMark x1="1132" y1="52764" x2="1698" y2="53015"/>
                        <a14:foregroundMark x1="4906" y1="52010" x2="4906" y2="52010"/>
                        <a14:foregroundMark x1="377" y1="36935" x2="377" y2="36935"/>
                        <a14:foregroundMark x1="18302" y1="91206" x2="16038" y2="91457"/>
                        <a14:foregroundMark x1="377" y1="90201" x2="377" y2="90201"/>
                        <a14:foregroundMark x1="566" y1="91457" x2="566" y2="91457"/>
                        <a14:foregroundMark x1="34340" y1="92714" x2="32264" y2="92462"/>
                        <a14:foregroundMark x1="82642" y1="96985" x2="96226" y2="97990"/>
                        <a14:foregroundMark x1="99245" y1="75377" x2="87925" y2="71357"/>
                        <a14:foregroundMark x1="89811" y1="59548" x2="93962" y2="35678"/>
                        <a14:foregroundMark x1="80755" y1="39196" x2="82453" y2="32412"/>
                        <a14:foregroundMark x1="93962" y1="56030" x2="90189" y2="55025"/>
                        <a14:foregroundMark x1="94340" y1="56784" x2="91887" y2="70352"/>
                        <a14:foregroundMark x1="96351" y1="95477" x2="95660" y2="98744"/>
                        <a14:foregroundMark x1="97893" y1="88191" x2="96351" y2="95477"/>
                        <a14:foregroundMark x1="98212" y1="86683" x2="97893" y2="88191"/>
                        <a14:foregroundMark x1="98637" y1="84673" x2="98212" y2="86683"/>
                        <a14:foregroundMark x1="99434" y1="80905" x2="98637" y2="84673"/>
                        <a14:foregroundMark x1="94717" y1="36432" x2="93774" y2="40704"/>
                        <a14:foregroundMark x1="93962" y1="35930" x2="87547" y2="33920"/>
                        <a14:foregroundMark x1="92453" y1="35427" x2="86415" y2="33417"/>
                        <a14:backgroundMark x1="98491" y1="95477" x2="98491" y2="95477"/>
                        <a14:backgroundMark x1="99623" y1="88191" x2="99623" y2="88191"/>
                        <a14:backgroundMark x1="99623" y1="86683" x2="99623" y2="86683"/>
                        <a14:backgroundMark x1="99811" y1="84673" x2="99811" y2="8467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354" y="-2"/>
            <a:ext cx="2390599" cy="17929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114555B-6DFC-A05A-26E2-398C710C0BAC}"/>
              </a:ext>
            </a:extLst>
          </p:cNvPr>
          <p:cNvSpPr txBox="1"/>
          <p:nvPr/>
        </p:nvSpPr>
        <p:spPr>
          <a:xfrm>
            <a:off x="3482671" y="4795932"/>
            <a:ext cx="34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6598CF4-54A0-D69D-0527-46F365BF7D80}"/>
              </a:ext>
            </a:extLst>
          </p:cNvPr>
          <p:cNvSpPr txBox="1"/>
          <p:nvPr/>
        </p:nvSpPr>
        <p:spPr>
          <a:xfrm>
            <a:off x="11041138" y="4795933"/>
            <a:ext cx="38323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ACA3BEE5-8B72-0BF1-8C89-C4194A393CE1}"/>
              </a:ext>
            </a:extLst>
          </p:cNvPr>
          <p:cNvSpPr txBox="1">
            <a:spLocks/>
          </p:cNvSpPr>
          <p:nvPr/>
        </p:nvSpPr>
        <p:spPr>
          <a:xfrm>
            <a:off x="368861" y="6398945"/>
            <a:ext cx="10731791" cy="25844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de-DE" sz="1200" dirty="0">
                <a:solidFill>
                  <a:schemeClr val="bg1"/>
                </a:solidFill>
              </a:rPr>
              <a:t>LISUM | CC BY-SA 4.0 | Prototypische PowerPoint-Präsentation für den Prüfungsteil Mündliche Kommunikation zum Erwerb des DSD I PRO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AEB7A1-074E-BF69-ABF7-988147B72F19}"/>
              </a:ext>
            </a:extLst>
          </p:cNvPr>
          <p:cNvSpPr txBox="1"/>
          <p:nvPr/>
        </p:nvSpPr>
        <p:spPr>
          <a:xfrm>
            <a:off x="11603479" y="6288058"/>
            <a:ext cx="4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F93C4D7-733E-4768-9F1F-B8B5270C82EB}" type="slidenum">
              <a:rPr lang="de-DE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1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8613" y="1177782"/>
            <a:ext cx="8202038" cy="620837"/>
          </a:xfrm>
        </p:spPr>
        <p:txBody>
          <a:bodyPr/>
          <a:lstStyle/>
          <a:p>
            <a:r>
              <a:rPr lang="de-D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Tätigkeiten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305247" y="1442701"/>
            <a:ext cx="272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359654" y="445425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772062" y="4454254"/>
            <a:ext cx="36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16483" y="4454254"/>
            <a:ext cx="330763" cy="2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6" name="Grafik 15" descr="Foto: Stuck an der Zimmerdecke. Bild 1 vo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r="-884" b="53101"/>
          <a:stretch/>
        </p:blipFill>
        <p:spPr bwMode="auto">
          <a:xfrm>
            <a:off x="4719589" y="2564440"/>
            <a:ext cx="2640065" cy="213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photo: haus mit gerüst und bauarbeitern. Bild 4 von 4">
            <a:extLst>
              <a:ext uri="{FF2B5EF4-FFF2-40B4-BE49-F238E27FC236}">
                <a16:creationId xmlns:a16="http://schemas.microsoft.com/office/drawing/2014/main" id="{D5FCB224-C24B-F76F-A8A7-A8DD130A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56444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hoto: verschiedene tapetenrollen. Bild 2 von 4">
            <a:extLst>
              <a:ext uri="{FF2B5EF4-FFF2-40B4-BE49-F238E27FC236}">
                <a16:creationId xmlns:a16="http://schemas.microsoft.com/office/drawing/2014/main" id="{57E91D07-4245-5F5D-041E-1E1E09448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821" y="256444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7CEB2BC-C13C-F044-B78F-EA2D6EC62D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9" b="98744" l="0" r="99434">
                        <a14:foregroundMark x1="88679" y1="39950" x2="2642" y2="9548"/>
                        <a14:foregroundMark x1="2642" y1="9548" x2="2642" y2="9548"/>
                        <a14:foregroundMark x1="11321" y1="6533" x2="566" y2="2261"/>
                        <a14:foregroundMark x1="1132" y1="20352" x2="0" y2="27387"/>
                        <a14:foregroundMark x1="83019" y1="96734" x2="189" y2="88693"/>
                        <a14:foregroundMark x1="566" y1="84673" x2="1132" y2="52764"/>
                        <a14:foregroundMark x1="1132" y1="52764" x2="1698" y2="53015"/>
                        <a14:foregroundMark x1="4906" y1="52010" x2="4906" y2="52010"/>
                        <a14:foregroundMark x1="377" y1="36935" x2="377" y2="36935"/>
                        <a14:foregroundMark x1="18302" y1="91206" x2="16038" y2="91457"/>
                        <a14:foregroundMark x1="377" y1="90201" x2="377" y2="90201"/>
                        <a14:foregroundMark x1="566" y1="91457" x2="566" y2="91457"/>
                        <a14:foregroundMark x1="34340" y1="92714" x2="32264" y2="92462"/>
                        <a14:foregroundMark x1="82642" y1="96985" x2="96226" y2="97990"/>
                        <a14:foregroundMark x1="99245" y1="75377" x2="87925" y2="71357"/>
                        <a14:foregroundMark x1="89811" y1="59548" x2="93962" y2="35678"/>
                        <a14:foregroundMark x1="80755" y1="39196" x2="82453" y2="32412"/>
                        <a14:foregroundMark x1="93962" y1="56030" x2="90189" y2="55025"/>
                        <a14:foregroundMark x1="94340" y1="56784" x2="91887" y2="70352"/>
                        <a14:foregroundMark x1="96351" y1="95477" x2="95660" y2="98744"/>
                        <a14:foregroundMark x1="97893" y1="88191" x2="96351" y2="95477"/>
                        <a14:foregroundMark x1="98212" y1="86683" x2="97893" y2="88191"/>
                        <a14:foregroundMark x1="98637" y1="84673" x2="98212" y2="86683"/>
                        <a14:foregroundMark x1="99434" y1="80905" x2="98637" y2="84673"/>
                        <a14:foregroundMark x1="94717" y1="36432" x2="93774" y2="40704"/>
                        <a14:foregroundMark x1="93962" y1="35930" x2="87547" y2="33920"/>
                        <a14:foregroundMark x1="92453" y1="35427" x2="86415" y2="33417"/>
                        <a14:backgroundMark x1="98491" y1="95477" x2="98491" y2="95477"/>
                        <a14:backgroundMark x1="99623" y1="88191" x2="99623" y2="88191"/>
                        <a14:backgroundMark x1="99623" y1="86683" x2="99623" y2="86683"/>
                        <a14:backgroundMark x1="99811" y1="84673" x2="99811" y2="8467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354" y="-2"/>
            <a:ext cx="2390599" cy="17929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83F9117-7B16-0207-95DC-740C93F4A284}"/>
              </a:ext>
            </a:extLst>
          </p:cNvPr>
          <p:cNvSpPr txBox="1">
            <a:spLocks/>
          </p:cNvSpPr>
          <p:nvPr/>
        </p:nvSpPr>
        <p:spPr>
          <a:xfrm>
            <a:off x="368861" y="6398945"/>
            <a:ext cx="10731791" cy="25844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de-DE" sz="1200" dirty="0">
                <a:solidFill>
                  <a:schemeClr val="bg1"/>
                </a:solidFill>
              </a:rPr>
              <a:t>LISUM | CC BY-SA 4.0 | Prototypische PowerPoint-Präsentation für den Prüfungsteil Mündliche Kommunikation zum Erwerb des DSD I PRO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F7F401C-C967-E83C-6FA9-835C23BC51AB}"/>
              </a:ext>
            </a:extLst>
          </p:cNvPr>
          <p:cNvSpPr txBox="1"/>
          <p:nvPr/>
        </p:nvSpPr>
        <p:spPr>
          <a:xfrm>
            <a:off x="11603479" y="6288058"/>
            <a:ext cx="4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F93C4D7-733E-4768-9F1F-B8B5270C82EB}" type="slidenum">
              <a:rPr lang="de-DE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2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9874" y="1152955"/>
            <a:ext cx="9603275" cy="1049235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70C0"/>
                </a:solidFill>
              </a:rPr>
              <a:t>4. Materialien und Arbeitsmittel</a:t>
            </a:r>
          </a:p>
        </p:txBody>
      </p:sp>
      <p:sp>
        <p:nvSpPr>
          <p:cNvPr id="10" name="AutoShape 16" descr="Bildergebnis für Piktogramm Malerle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AutoShape 20" descr="Bildergebnis für Piktogramm Malerleiter"/>
          <p:cNvSpPr>
            <a:spLocks noChangeAspect="1" noChangeArrowheads="1"/>
          </p:cNvSpPr>
          <p:nvPr/>
        </p:nvSpPr>
        <p:spPr bwMode="auto">
          <a:xfrm>
            <a:off x="307975" y="7937"/>
            <a:ext cx="4470530" cy="44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269628" y="1462237"/>
            <a:ext cx="272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827519" y="5361851"/>
            <a:ext cx="48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912139" y="5361850"/>
            <a:ext cx="383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19" name="Grafik 18" descr="Foto: Malerrolle, Malerbürste, Farben zum Anstreichen von Wänden, Tapeten, Cuttermesser, Malerleit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68" y="2483432"/>
            <a:ext cx="3368071" cy="309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 descr="Foto: Ein Kleintransporter für das Malerhandwerk. Bild 3 von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24" y="2483432"/>
            <a:ext cx="3366995" cy="309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817E20-D8AB-3224-2627-9D8B4FE9D3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9" b="98744" l="0" r="99434">
                        <a14:foregroundMark x1="88679" y1="39950" x2="2642" y2="9548"/>
                        <a14:foregroundMark x1="2642" y1="9548" x2="2642" y2="9548"/>
                        <a14:foregroundMark x1="11321" y1="6533" x2="566" y2="2261"/>
                        <a14:foregroundMark x1="1132" y1="20352" x2="0" y2="27387"/>
                        <a14:foregroundMark x1="83019" y1="96734" x2="189" y2="88693"/>
                        <a14:foregroundMark x1="566" y1="84673" x2="1132" y2="52764"/>
                        <a14:foregroundMark x1="1132" y1="52764" x2="1698" y2="53015"/>
                        <a14:foregroundMark x1="4906" y1="52010" x2="4906" y2="52010"/>
                        <a14:foregroundMark x1="377" y1="36935" x2="377" y2="36935"/>
                        <a14:foregroundMark x1="18302" y1="91206" x2="16038" y2="91457"/>
                        <a14:foregroundMark x1="377" y1="90201" x2="377" y2="90201"/>
                        <a14:foregroundMark x1="566" y1="91457" x2="566" y2="91457"/>
                        <a14:foregroundMark x1="34340" y1="92714" x2="32264" y2="92462"/>
                        <a14:foregroundMark x1="82642" y1="96985" x2="96226" y2="97990"/>
                        <a14:foregroundMark x1="99245" y1="75377" x2="87925" y2="71357"/>
                        <a14:foregroundMark x1="89811" y1="59548" x2="93962" y2="35678"/>
                        <a14:foregroundMark x1="80755" y1="39196" x2="82453" y2="32412"/>
                        <a14:foregroundMark x1="93962" y1="56030" x2="90189" y2="55025"/>
                        <a14:foregroundMark x1="94340" y1="56784" x2="91887" y2="70352"/>
                        <a14:foregroundMark x1="96351" y1="95477" x2="95660" y2="98744"/>
                        <a14:foregroundMark x1="97893" y1="88191" x2="96351" y2="95477"/>
                        <a14:foregroundMark x1="98212" y1="86683" x2="97893" y2="88191"/>
                        <a14:foregroundMark x1="98637" y1="84673" x2="98212" y2="86683"/>
                        <a14:foregroundMark x1="99434" y1="80905" x2="98637" y2="84673"/>
                        <a14:foregroundMark x1="94717" y1="36432" x2="93774" y2="40704"/>
                        <a14:foregroundMark x1="93962" y1="35930" x2="87547" y2="33920"/>
                        <a14:foregroundMark x1="92453" y1="35427" x2="86415" y2="33417"/>
                        <a14:backgroundMark x1="98491" y1="95477" x2="98491" y2="95477"/>
                        <a14:backgroundMark x1="99623" y1="88191" x2="99623" y2="88191"/>
                        <a14:backgroundMark x1="99623" y1="86683" x2="99623" y2="86683"/>
                        <a14:backgroundMark x1="99811" y1="84673" x2="99811" y2="8467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354" y="-2"/>
            <a:ext cx="2390599" cy="17929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862916A4-D396-C7EB-BA5D-C311B5237A80}"/>
              </a:ext>
            </a:extLst>
          </p:cNvPr>
          <p:cNvSpPr txBox="1">
            <a:spLocks/>
          </p:cNvSpPr>
          <p:nvPr/>
        </p:nvSpPr>
        <p:spPr>
          <a:xfrm>
            <a:off x="368861" y="6398945"/>
            <a:ext cx="10731791" cy="25844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de-DE" sz="1200" dirty="0">
                <a:solidFill>
                  <a:schemeClr val="bg1"/>
                </a:solidFill>
              </a:rPr>
              <a:t>LISUM | CC BY-SA 4.0 | Prototypische PowerPoint-Präsentation für den Prüfungsteil Mündliche Kommunikation zum Erwerb des DSD I PRO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801139B-89A8-5501-607D-0D0F7397CEAB}"/>
              </a:ext>
            </a:extLst>
          </p:cNvPr>
          <p:cNvSpPr txBox="1"/>
          <p:nvPr/>
        </p:nvSpPr>
        <p:spPr>
          <a:xfrm>
            <a:off x="11603479" y="6288058"/>
            <a:ext cx="4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F93C4D7-733E-4768-9F1F-B8B5270C82EB}" type="slidenum">
              <a:rPr lang="de-DE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0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3677" y="668743"/>
            <a:ext cx="8435502" cy="1325563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Berufsabschluss </a:t>
            </a:r>
            <a:br>
              <a:rPr lang="de-D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und Aufstiegschancen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5797" y="2023681"/>
            <a:ext cx="10515600" cy="3480655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3-jährige duale Ausbildung in einer Maler- und Lackiererfirma</a:t>
            </a:r>
          </a:p>
          <a:p>
            <a:r>
              <a: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Ausbildungsvergütung (2023):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1. Jahr   770,- €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2. Jahr   850,- €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3. Jahr 1015,- €</a:t>
            </a:r>
          </a:p>
          <a:p>
            <a:pPr marL="273050" lvl="1" indent="-273050"/>
            <a:r>
              <a: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Einstiegsgehalt: 2520,- €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280823" y="1459149"/>
            <a:ext cx="272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19" y="2559471"/>
            <a:ext cx="4946853" cy="294486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957273C-2060-3E9A-AE6C-061273AFAB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" b="98744" l="0" r="99434">
                        <a14:foregroundMark x1="88679" y1="39950" x2="2642" y2="9548"/>
                        <a14:foregroundMark x1="2642" y1="9548" x2="2642" y2="9548"/>
                        <a14:foregroundMark x1="11321" y1="6533" x2="566" y2="2261"/>
                        <a14:foregroundMark x1="1132" y1="20352" x2="0" y2="27387"/>
                        <a14:foregroundMark x1="83019" y1="96734" x2="189" y2="88693"/>
                        <a14:foregroundMark x1="566" y1="84673" x2="1132" y2="52764"/>
                        <a14:foregroundMark x1="1132" y1="52764" x2="1698" y2="53015"/>
                        <a14:foregroundMark x1="4906" y1="52010" x2="4906" y2="52010"/>
                        <a14:foregroundMark x1="377" y1="36935" x2="377" y2="36935"/>
                        <a14:foregroundMark x1="18302" y1="91206" x2="16038" y2="91457"/>
                        <a14:foregroundMark x1="377" y1="90201" x2="377" y2="90201"/>
                        <a14:foregroundMark x1="566" y1="91457" x2="566" y2="91457"/>
                        <a14:foregroundMark x1="34340" y1="92714" x2="32264" y2="92462"/>
                        <a14:foregroundMark x1="82642" y1="96985" x2="96226" y2="97990"/>
                        <a14:foregroundMark x1="99245" y1="75377" x2="87925" y2="71357"/>
                        <a14:foregroundMark x1="89811" y1="59548" x2="93962" y2="35678"/>
                        <a14:foregroundMark x1="80755" y1="39196" x2="82453" y2="32412"/>
                        <a14:foregroundMark x1="93962" y1="56030" x2="90189" y2="55025"/>
                        <a14:foregroundMark x1="94340" y1="56784" x2="91887" y2="70352"/>
                        <a14:foregroundMark x1="96351" y1="95477" x2="95660" y2="98744"/>
                        <a14:foregroundMark x1="97893" y1="88191" x2="96351" y2="95477"/>
                        <a14:foregroundMark x1="98212" y1="86683" x2="97893" y2="88191"/>
                        <a14:foregroundMark x1="98637" y1="84673" x2="98212" y2="86683"/>
                        <a14:foregroundMark x1="99434" y1="80905" x2="98637" y2="84673"/>
                        <a14:foregroundMark x1="94717" y1="36432" x2="93774" y2="40704"/>
                        <a14:foregroundMark x1="93962" y1="35930" x2="87547" y2="33920"/>
                        <a14:foregroundMark x1="92453" y1="35427" x2="86415" y2="33417"/>
                        <a14:backgroundMark x1="98491" y1="95477" x2="98491" y2="95477"/>
                        <a14:backgroundMark x1="99623" y1="88191" x2="99623" y2="88191"/>
                        <a14:backgroundMark x1="99623" y1="86683" x2="99623" y2="86683"/>
                        <a14:backgroundMark x1="99811" y1="84673" x2="99811" y2="8467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354" y="-2"/>
            <a:ext cx="2390599" cy="17929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BA673FB-4F72-EBF4-4D88-D04D3A896C3D}"/>
              </a:ext>
            </a:extLst>
          </p:cNvPr>
          <p:cNvSpPr txBox="1"/>
          <p:nvPr/>
        </p:nvSpPr>
        <p:spPr>
          <a:xfrm>
            <a:off x="11132850" y="5227337"/>
            <a:ext cx="393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9708D6C2-9EB5-6738-5FBC-0F7026CBDDE8}"/>
              </a:ext>
            </a:extLst>
          </p:cNvPr>
          <p:cNvSpPr txBox="1">
            <a:spLocks/>
          </p:cNvSpPr>
          <p:nvPr/>
        </p:nvSpPr>
        <p:spPr>
          <a:xfrm>
            <a:off x="368861" y="6398945"/>
            <a:ext cx="10731791" cy="25844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de-DE" sz="1200" dirty="0">
                <a:solidFill>
                  <a:schemeClr val="bg1"/>
                </a:solidFill>
              </a:rPr>
              <a:t>LISUM | CC BY-SA 4.0 | Prototypische PowerPoint-Präsentation für den Prüfungsteil Mündliche Kommunikation zum Erwerb des DSD I PRO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D7B29DF-000B-CD85-D97E-F63F790B1A62}"/>
              </a:ext>
            </a:extLst>
          </p:cNvPr>
          <p:cNvSpPr txBox="1"/>
          <p:nvPr/>
        </p:nvSpPr>
        <p:spPr>
          <a:xfrm>
            <a:off x="11603479" y="6288058"/>
            <a:ext cx="4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F93C4D7-733E-4768-9F1F-B8B5270C82EB}" type="slidenum">
              <a:rPr lang="de-DE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55002"/>
      </p:ext>
    </p:extLst>
  </p:cSld>
  <p:clrMapOvr>
    <a:masterClrMapping/>
  </p:clrMapOvr>
</p:sld>
</file>

<file path=ppt/theme/theme1.xml><?xml version="1.0" encoding="utf-8"?>
<a:theme xmlns:a="http://schemas.openxmlformats.org/drawingml/2006/main" name="Katalog">
  <a:themeElements>
    <a:clrScheme name="Katalog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Katalog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talog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930</Words>
  <Application>Microsoft Office PowerPoint</Application>
  <PresentationFormat>Breitbild</PresentationFormat>
  <Paragraphs>174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Katalog</vt:lpstr>
      <vt:lpstr>PowerPoint-Präsentation</vt:lpstr>
      <vt:lpstr>PowerPoint-Präsentation</vt:lpstr>
      <vt:lpstr>Der Beruf  des Malers  und Lackierers         </vt:lpstr>
      <vt:lpstr>Gliederung</vt:lpstr>
      <vt:lpstr>1. Was macht MAN IN DIESEM BERUF?</vt:lpstr>
      <vt:lpstr>2. Voraussetzungen für den Beruf</vt:lpstr>
      <vt:lpstr>3. Tätigkeiten</vt:lpstr>
      <vt:lpstr>4. Materialien und Arbeitsmittel</vt:lpstr>
      <vt:lpstr>5. Berufsabschluss      und Aufstiegschancen</vt:lpstr>
      <vt:lpstr> 6. Wie Es  weitergeht</vt:lpstr>
      <vt:lpstr>7. 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Berufsbild des Malers und Lackierers</dc:title>
  <dc:creator>B.Stecker</dc:creator>
  <cp:lastModifiedBy>Josefine Prengel</cp:lastModifiedBy>
  <cp:revision>122</cp:revision>
  <cp:lastPrinted>2024-06-07T15:44:38Z</cp:lastPrinted>
  <dcterms:created xsi:type="dcterms:W3CDTF">2023-11-10T11:21:28Z</dcterms:created>
  <dcterms:modified xsi:type="dcterms:W3CDTF">2024-12-17T19:36:41Z</dcterms:modified>
</cp:coreProperties>
</file>