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8" r:id="rId15"/>
    <p:sldMasterId id="2147483680" r:id="rId16"/>
    <p:sldMasterId id="2147483682" r:id="rId17"/>
    <p:sldMasterId id="2147483684" r:id="rId18"/>
    <p:sldMasterId id="2147483686" r:id="rId19"/>
  </p:sldMasterIdLst>
  <p:notesMasterIdLst>
    <p:notesMasterId r:id="rId93"/>
  </p:notesMasterIdLst>
  <p:sldIdLst>
    <p:sldId id="257" r:id="rId20"/>
    <p:sldId id="336" r:id="rId21"/>
    <p:sldId id="258" r:id="rId22"/>
    <p:sldId id="259" r:id="rId23"/>
    <p:sldId id="260" r:id="rId24"/>
    <p:sldId id="261" r:id="rId25"/>
    <p:sldId id="262" r:id="rId26"/>
    <p:sldId id="263" r:id="rId27"/>
    <p:sldId id="264" r:id="rId28"/>
    <p:sldId id="265" r:id="rId29"/>
    <p:sldId id="266" r:id="rId30"/>
    <p:sldId id="268" r:id="rId31"/>
    <p:sldId id="267"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8" r:id="rId51"/>
    <p:sldId id="289" r:id="rId52"/>
    <p:sldId id="290" r:id="rId53"/>
    <p:sldId id="291" r:id="rId54"/>
    <p:sldId id="337"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5" r:id="rId77"/>
    <p:sldId id="316" r:id="rId78"/>
    <p:sldId id="317" r:id="rId79"/>
    <p:sldId id="318" r:id="rId80"/>
    <p:sldId id="319" r:id="rId81"/>
    <p:sldId id="320" r:id="rId82"/>
    <p:sldId id="321" r:id="rId83"/>
    <p:sldId id="322" r:id="rId84"/>
    <p:sldId id="325" r:id="rId85"/>
    <p:sldId id="326" r:id="rId86"/>
    <p:sldId id="327" r:id="rId87"/>
    <p:sldId id="338" r:id="rId88"/>
    <p:sldId id="339" r:id="rId89"/>
    <p:sldId id="328" r:id="rId90"/>
    <p:sldId id="329" r:id="rId91"/>
    <p:sldId id="340" r:id="rId9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44" autoAdjust="0"/>
  </p:normalViewPr>
  <p:slideViewPr>
    <p:cSldViewPr snapToGrid="0">
      <p:cViewPr varScale="1">
        <p:scale>
          <a:sx n="111" d="100"/>
          <a:sy n="111" d="100"/>
        </p:scale>
        <p:origin x="32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viewProps" Target="view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de-DE" sz="1800" b="0" strike="noStrike" spc="-1">
                <a:solidFill>
                  <a:schemeClr val="dk1"/>
                </a:solidFill>
                <a:latin typeface="Arial"/>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de-DE" sz="2000" b="0" strike="noStrike" spc="-1">
                <a:solidFill>
                  <a:srgbClr val="000000"/>
                </a:solidFill>
                <a:latin typeface="Calibri"/>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de-DE" sz="1400" b="0" strike="noStrike" spc="-1">
                <a:solidFill>
                  <a:srgbClr val="000000"/>
                </a:solidFill>
                <a:latin typeface="Calibri"/>
              </a:rPr>
              <a:t>&lt;header&gt;</a:t>
            </a:r>
          </a:p>
        </p:txBody>
      </p:sp>
      <p:sp>
        <p:nvSpPr>
          <p:cNvPr id="86" name="PlaceHolder 4"/>
          <p:cNvSpPr>
            <a:spLocks noGrp="1"/>
          </p:cNvSpPr>
          <p:nvPr>
            <p:ph type="dt" idx="37"/>
          </p:nvPr>
        </p:nvSpPr>
        <p:spPr>
          <a:xfrm>
            <a:off x="4278960" y="0"/>
            <a:ext cx="3280680" cy="534240"/>
          </a:xfrm>
          <a:prstGeom prst="rect">
            <a:avLst/>
          </a:prstGeom>
          <a:noFill/>
          <a:ln w="0">
            <a:noFill/>
          </a:ln>
        </p:spPr>
        <p:txBody>
          <a:bodyPr lIns="0" tIns="0" rIns="0" bIns="0" anchor="t">
            <a:noAutofit/>
          </a:bodyPr>
          <a:lstStyle>
            <a:lvl1pPr indent="0" algn="r">
              <a:buNone/>
              <a:defRPr lang="de-DE" sz="1400" b="0" strike="noStrike" spc="-1">
                <a:solidFill>
                  <a:srgbClr val="000000"/>
                </a:solidFill>
                <a:latin typeface="Calibri"/>
              </a:defRPr>
            </a:lvl1pPr>
          </a:lstStyle>
          <a:p>
            <a:pPr indent="0" algn="r">
              <a:buNone/>
            </a:pPr>
            <a:r>
              <a:rPr lang="de-DE" sz="1400" b="0" strike="noStrike" spc="-1">
                <a:solidFill>
                  <a:srgbClr val="000000"/>
                </a:solidFill>
                <a:latin typeface="Calibri"/>
              </a:rPr>
              <a:t>&lt;date/time&gt;</a:t>
            </a:r>
          </a:p>
        </p:txBody>
      </p:sp>
      <p:sp>
        <p:nvSpPr>
          <p:cNvPr id="87" name="PlaceHolder 5"/>
          <p:cNvSpPr>
            <a:spLocks noGrp="1"/>
          </p:cNvSpPr>
          <p:nvPr>
            <p:ph type="ftr" idx="38"/>
          </p:nvPr>
        </p:nvSpPr>
        <p:spPr>
          <a:xfrm>
            <a:off x="0" y="10157400"/>
            <a:ext cx="3280680" cy="534240"/>
          </a:xfrm>
          <a:prstGeom prst="rect">
            <a:avLst/>
          </a:prstGeom>
          <a:noFill/>
          <a:ln w="0">
            <a:noFill/>
          </a:ln>
        </p:spPr>
        <p:txBody>
          <a:bodyPr lIns="0" tIns="0" rIns="0" bIns="0" anchor="b">
            <a:noAutofit/>
          </a:bodyPr>
          <a:lstStyle>
            <a:lvl1pPr indent="0">
              <a:buNone/>
              <a:defRPr lang="de-DE" sz="1400" b="0" strike="noStrike" spc="-1">
                <a:solidFill>
                  <a:srgbClr val="000000"/>
                </a:solidFill>
                <a:latin typeface="Calibri"/>
              </a:defRPr>
            </a:lvl1pPr>
          </a:lstStyle>
          <a:p>
            <a:pPr indent="0">
              <a:buNone/>
            </a:pPr>
            <a:r>
              <a:rPr lang="de-DE" sz="1400" b="0" strike="noStrike" spc="-1">
                <a:solidFill>
                  <a:srgbClr val="000000"/>
                </a:solidFill>
                <a:latin typeface="Calibri"/>
              </a:rPr>
              <a:t>&lt;footer&gt;</a:t>
            </a:r>
          </a:p>
        </p:txBody>
      </p:sp>
      <p:sp>
        <p:nvSpPr>
          <p:cNvPr id="88" name="PlaceHolder 6"/>
          <p:cNvSpPr>
            <a:spLocks noGrp="1"/>
          </p:cNvSpPr>
          <p:nvPr>
            <p:ph type="sldNum" idx="39"/>
          </p:nvPr>
        </p:nvSpPr>
        <p:spPr>
          <a:xfrm>
            <a:off x="4278960" y="10157400"/>
            <a:ext cx="3280680" cy="534240"/>
          </a:xfrm>
          <a:prstGeom prst="rect">
            <a:avLst/>
          </a:prstGeom>
          <a:noFill/>
          <a:ln w="0">
            <a:noFill/>
          </a:ln>
        </p:spPr>
        <p:txBody>
          <a:bodyPr lIns="0" tIns="0" rIns="0" bIns="0" anchor="b">
            <a:noAutofit/>
          </a:bodyPr>
          <a:lstStyle>
            <a:lvl1pPr indent="0" algn="r">
              <a:buNone/>
              <a:defRPr lang="de-DE" sz="1400" b="0" strike="noStrike" spc="-1">
                <a:solidFill>
                  <a:srgbClr val="000000"/>
                </a:solidFill>
                <a:latin typeface="Calibri"/>
              </a:defRPr>
            </a:lvl1pPr>
          </a:lstStyle>
          <a:p>
            <a:pPr indent="0" algn="r">
              <a:buNone/>
            </a:pPr>
            <a:fld id="{F0AD7567-465B-467F-84DB-88948729BE74}" type="slidenum">
              <a:rPr lang="de-DE" sz="1400" b="0" strike="noStrike" spc="-1">
                <a:solidFill>
                  <a:srgbClr val="000000"/>
                </a:solidFill>
                <a:latin typeface="Calibri"/>
              </a:rPr>
              <a:t>‹Nr.›</a:t>
            </a:fld>
            <a:endParaRPr lang="de-DE"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PlaceHolder 1"/>
          <p:cNvSpPr>
            <a:spLocks noGrp="1" noRot="1" noChangeAspect="1"/>
          </p:cNvSpPr>
          <p:nvPr>
            <p:ph type="sldImg"/>
          </p:nvPr>
        </p:nvSpPr>
        <p:spPr>
          <a:xfrm>
            <a:off x="917575" y="744538"/>
            <a:ext cx="4962525" cy="3722687"/>
          </a:xfrm>
          <a:prstGeom prst="rect">
            <a:avLst/>
          </a:prstGeom>
          <a:ln w="0">
            <a:noFill/>
          </a:ln>
        </p:spPr>
      </p:sp>
      <p:sp>
        <p:nvSpPr>
          <p:cNvPr id="1034"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dirty="0">
              <a:solidFill>
                <a:srgbClr val="000000"/>
              </a:solidFill>
              <a:latin typeface="Calibri"/>
            </a:endParaRPr>
          </a:p>
        </p:txBody>
      </p:sp>
      <p:sp>
        <p:nvSpPr>
          <p:cNvPr id="1035" name="PlaceHolder 3"/>
          <p:cNvSpPr>
            <a:spLocks noGrp="1"/>
          </p:cNvSpPr>
          <p:nvPr>
            <p:ph type="sldNum" idx="130"/>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00E609C5-7427-4963-A293-D771675224F2}" type="slidenum">
              <a:rPr lang="de-DE" sz="1200" b="0" strike="noStrike" spc="-1">
                <a:solidFill>
                  <a:srgbClr val="000000"/>
                </a:solidFill>
                <a:latin typeface="Calibri"/>
                <a:ea typeface="+mn-ea"/>
              </a:rPr>
              <a:t>1</a:t>
            </a:fld>
            <a:endParaRPr lang="de-DE"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PlaceHolder 1"/>
          <p:cNvSpPr>
            <a:spLocks noGrp="1" noRot="1" noChangeAspect="1"/>
          </p:cNvSpPr>
          <p:nvPr>
            <p:ph type="sldImg"/>
          </p:nvPr>
        </p:nvSpPr>
        <p:spPr>
          <a:xfrm>
            <a:off x="917575" y="744538"/>
            <a:ext cx="4962525" cy="3722687"/>
          </a:xfrm>
          <a:prstGeom prst="rect">
            <a:avLst/>
          </a:prstGeom>
          <a:ln w="0">
            <a:noFill/>
          </a:ln>
        </p:spPr>
      </p:sp>
      <p:sp>
        <p:nvSpPr>
          <p:cNvPr id="1058"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59" name="PlaceHolder 3"/>
          <p:cNvSpPr>
            <a:spLocks noGrp="1"/>
          </p:cNvSpPr>
          <p:nvPr>
            <p:ph type="sldNum" idx="138"/>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chemeClr val="dk1"/>
                </a:solidFill>
                <a:latin typeface="Arial"/>
                <a:ea typeface="+mn-ea"/>
              </a:defRPr>
            </a:lvl1pPr>
          </a:lstStyle>
          <a:p>
            <a:pPr indent="0" algn="r" defTabSz="914400">
              <a:lnSpc>
                <a:spcPct val="100000"/>
              </a:lnSpc>
              <a:buNone/>
              <a:tabLst>
                <a:tab pos="0" algn="l"/>
              </a:tabLst>
            </a:pPr>
            <a:fld id="{A18A1EEB-CEDA-4BEE-B50A-500BBA9CCF38}" type="slidenum">
              <a:rPr lang="de-DE" sz="1200" b="0" strike="noStrike" spc="-1">
                <a:solidFill>
                  <a:schemeClr val="dk1"/>
                </a:solidFill>
                <a:latin typeface="Arial"/>
                <a:ea typeface="+mn-ea"/>
              </a:rPr>
              <a:t>12</a:t>
            </a:fld>
            <a:endParaRPr lang="de-DE" sz="12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PlaceHolder 1"/>
          <p:cNvSpPr>
            <a:spLocks noGrp="1" noRot="1" noChangeAspect="1"/>
          </p:cNvSpPr>
          <p:nvPr>
            <p:ph type="sldImg"/>
          </p:nvPr>
        </p:nvSpPr>
        <p:spPr>
          <a:xfrm>
            <a:off x="917575" y="744538"/>
            <a:ext cx="4962525" cy="3722687"/>
          </a:xfrm>
          <a:prstGeom prst="rect">
            <a:avLst/>
          </a:prstGeom>
          <a:ln w="0">
            <a:noFill/>
          </a:ln>
        </p:spPr>
      </p:sp>
      <p:sp>
        <p:nvSpPr>
          <p:cNvPr id="1061"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0">
              <a:lnSpc>
                <a:spcPct val="100000"/>
              </a:lnSpc>
              <a:buNone/>
              <a:tabLst>
                <a:tab pos="0" algn="l"/>
              </a:tabLst>
            </a:pPr>
            <a:endParaRPr lang="de-DE" sz="1800" b="0" strike="noStrike" spc="-1" dirty="0">
              <a:solidFill>
                <a:srgbClr val="000000"/>
              </a:solidFill>
              <a:latin typeface="Calibri"/>
            </a:endParaRPr>
          </a:p>
        </p:txBody>
      </p:sp>
      <p:sp>
        <p:nvSpPr>
          <p:cNvPr id="1062" name="PlaceHolder 3"/>
          <p:cNvSpPr>
            <a:spLocks noGrp="1"/>
          </p:cNvSpPr>
          <p:nvPr>
            <p:ph type="sldNum" idx="139"/>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CF0EBC56-F334-48EA-952B-1FDDA6FC475D}" type="slidenum">
              <a:rPr lang="de-DE" sz="1200" b="0" strike="noStrike" spc="-1">
                <a:solidFill>
                  <a:srgbClr val="000000"/>
                </a:solidFill>
                <a:latin typeface="Calibri"/>
                <a:ea typeface="+mn-ea"/>
              </a:rPr>
              <a:t>15</a:t>
            </a:fld>
            <a:endParaRPr lang="de-DE"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PlaceHolder 1"/>
          <p:cNvSpPr>
            <a:spLocks noGrp="1" noRot="1" noChangeAspect="1"/>
          </p:cNvSpPr>
          <p:nvPr>
            <p:ph type="sldImg"/>
          </p:nvPr>
        </p:nvSpPr>
        <p:spPr>
          <a:xfrm>
            <a:off x="917575" y="744538"/>
            <a:ext cx="4962525" cy="3722687"/>
          </a:xfrm>
          <a:prstGeom prst="rect">
            <a:avLst/>
          </a:prstGeom>
          <a:ln w="0">
            <a:noFill/>
          </a:ln>
        </p:spPr>
      </p:sp>
      <p:sp>
        <p:nvSpPr>
          <p:cNvPr id="1064"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65" name="PlaceHolder 3"/>
          <p:cNvSpPr>
            <a:spLocks noGrp="1"/>
          </p:cNvSpPr>
          <p:nvPr>
            <p:ph type="sldNum" idx="140"/>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C8B2CF28-CA3F-4B13-B4F5-E626850CC50A}" type="slidenum">
              <a:rPr lang="de-DE" sz="1200" b="0" strike="noStrike" spc="-1">
                <a:solidFill>
                  <a:srgbClr val="000000"/>
                </a:solidFill>
                <a:latin typeface="Calibri"/>
                <a:ea typeface="+mn-ea"/>
              </a:rPr>
              <a:t>16</a:t>
            </a:fld>
            <a:endParaRPr lang="de-DE" sz="12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PlaceHolder 1"/>
          <p:cNvSpPr>
            <a:spLocks noGrp="1" noRot="1" noChangeAspect="1"/>
          </p:cNvSpPr>
          <p:nvPr>
            <p:ph type="sldImg"/>
          </p:nvPr>
        </p:nvSpPr>
        <p:spPr>
          <a:xfrm>
            <a:off x="917575" y="744538"/>
            <a:ext cx="4962525" cy="3722687"/>
          </a:xfrm>
          <a:prstGeom prst="rect">
            <a:avLst/>
          </a:prstGeom>
          <a:ln w="0">
            <a:noFill/>
          </a:ln>
        </p:spPr>
      </p:sp>
      <p:sp>
        <p:nvSpPr>
          <p:cNvPr id="1067"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68" name="PlaceHolder 3"/>
          <p:cNvSpPr>
            <a:spLocks noGrp="1"/>
          </p:cNvSpPr>
          <p:nvPr>
            <p:ph type="sldNum" idx="141"/>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CFE95791-B0CF-4DF0-8E9F-5560AD0AB0B5}" type="slidenum">
              <a:rPr lang="de-DE" sz="1200" b="0" strike="noStrike" spc="-1">
                <a:solidFill>
                  <a:srgbClr val="000000"/>
                </a:solidFill>
                <a:latin typeface="Calibri"/>
                <a:ea typeface="+mn-ea"/>
              </a:rPr>
              <a:t>17</a:t>
            </a:fld>
            <a:endParaRPr lang="de-DE" sz="12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PlaceHolder 1"/>
          <p:cNvSpPr>
            <a:spLocks noGrp="1" noRot="1" noChangeAspect="1"/>
          </p:cNvSpPr>
          <p:nvPr>
            <p:ph type="sldImg"/>
          </p:nvPr>
        </p:nvSpPr>
        <p:spPr>
          <a:xfrm>
            <a:off x="917575" y="744538"/>
            <a:ext cx="4962525" cy="3722687"/>
          </a:xfrm>
          <a:prstGeom prst="rect">
            <a:avLst/>
          </a:prstGeom>
          <a:ln w="0">
            <a:noFill/>
          </a:ln>
        </p:spPr>
      </p:sp>
      <p:sp>
        <p:nvSpPr>
          <p:cNvPr id="1070"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71" name="PlaceHolder 3"/>
          <p:cNvSpPr>
            <a:spLocks noGrp="1"/>
          </p:cNvSpPr>
          <p:nvPr>
            <p:ph type="sldNum" idx="142"/>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17F58C2D-C07B-4040-B3E5-1F7395DA821B}" type="slidenum">
              <a:rPr lang="de-DE" sz="1200" b="0" strike="noStrike" spc="-1">
                <a:solidFill>
                  <a:srgbClr val="000000"/>
                </a:solidFill>
                <a:latin typeface="Calibri"/>
                <a:ea typeface="+mn-ea"/>
              </a:rPr>
              <a:t>18</a:t>
            </a:fld>
            <a:endParaRPr lang="de-DE" sz="12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PlaceHolder 1"/>
          <p:cNvSpPr>
            <a:spLocks noGrp="1" noRot="1" noChangeAspect="1"/>
          </p:cNvSpPr>
          <p:nvPr>
            <p:ph type="sldImg"/>
          </p:nvPr>
        </p:nvSpPr>
        <p:spPr>
          <a:xfrm>
            <a:off x="917575" y="744538"/>
            <a:ext cx="4962525" cy="3722687"/>
          </a:xfrm>
          <a:prstGeom prst="rect">
            <a:avLst/>
          </a:prstGeom>
          <a:ln w="0">
            <a:noFill/>
          </a:ln>
        </p:spPr>
      </p:sp>
      <p:sp>
        <p:nvSpPr>
          <p:cNvPr id="1073"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74" name="PlaceHolder 3"/>
          <p:cNvSpPr>
            <a:spLocks noGrp="1"/>
          </p:cNvSpPr>
          <p:nvPr>
            <p:ph type="sldNum" idx="143"/>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CB254F08-0E2E-4729-BF43-B7B2093592A6}" type="slidenum">
              <a:rPr lang="de-DE" sz="1200" b="0" strike="noStrike" spc="-1">
                <a:solidFill>
                  <a:srgbClr val="000000"/>
                </a:solidFill>
                <a:latin typeface="Calibri"/>
                <a:ea typeface="+mn-ea"/>
              </a:rPr>
              <a:t>19</a:t>
            </a:fld>
            <a:endParaRPr lang="de-DE" sz="12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PlaceHolder 1"/>
          <p:cNvSpPr>
            <a:spLocks noGrp="1" noRot="1" noChangeAspect="1"/>
          </p:cNvSpPr>
          <p:nvPr>
            <p:ph type="sldImg"/>
          </p:nvPr>
        </p:nvSpPr>
        <p:spPr>
          <a:xfrm>
            <a:off x="917575" y="744538"/>
            <a:ext cx="4962525" cy="3722687"/>
          </a:xfrm>
          <a:prstGeom prst="rect">
            <a:avLst/>
          </a:prstGeom>
          <a:ln w="0">
            <a:noFill/>
          </a:ln>
        </p:spPr>
      </p:sp>
      <p:sp>
        <p:nvSpPr>
          <p:cNvPr id="1076"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0">
              <a:lnSpc>
                <a:spcPct val="100000"/>
              </a:lnSpc>
              <a:buNone/>
              <a:tabLst>
                <a:tab pos="0" algn="l"/>
              </a:tabLst>
            </a:pPr>
            <a:endParaRPr lang="de-DE" sz="1800" b="0" strike="noStrike" spc="-1" dirty="0">
              <a:solidFill>
                <a:srgbClr val="000000"/>
              </a:solidFill>
              <a:latin typeface="Calibri"/>
            </a:endParaRPr>
          </a:p>
        </p:txBody>
      </p:sp>
      <p:sp>
        <p:nvSpPr>
          <p:cNvPr id="1077" name="PlaceHolder 3"/>
          <p:cNvSpPr>
            <a:spLocks noGrp="1"/>
          </p:cNvSpPr>
          <p:nvPr>
            <p:ph type="sldNum" idx="144"/>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7D02796A-71BC-43CD-ADEB-501E3824F18F}" type="slidenum">
              <a:rPr lang="de-DE" sz="1200" b="0" strike="noStrike" spc="-1">
                <a:solidFill>
                  <a:srgbClr val="000000"/>
                </a:solidFill>
                <a:latin typeface="Calibri"/>
                <a:ea typeface="+mn-ea"/>
              </a:rPr>
              <a:t>20</a:t>
            </a:fld>
            <a:endParaRPr lang="de-DE" sz="1200" b="0" strike="noStrike" spc="-1">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PlaceHolder 1"/>
          <p:cNvSpPr>
            <a:spLocks noGrp="1" noRot="1" noChangeAspect="1"/>
          </p:cNvSpPr>
          <p:nvPr>
            <p:ph type="sldImg"/>
          </p:nvPr>
        </p:nvSpPr>
        <p:spPr>
          <a:xfrm>
            <a:off x="917575" y="744538"/>
            <a:ext cx="4962525" cy="3722687"/>
          </a:xfrm>
          <a:prstGeom prst="rect">
            <a:avLst/>
          </a:prstGeom>
          <a:ln w="0">
            <a:noFill/>
          </a:ln>
        </p:spPr>
      </p:sp>
      <p:sp>
        <p:nvSpPr>
          <p:cNvPr id="107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80" name="PlaceHolder 3"/>
          <p:cNvSpPr>
            <a:spLocks noGrp="1"/>
          </p:cNvSpPr>
          <p:nvPr>
            <p:ph type="sldNum" idx="14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C44F1670-79D3-4301-A1BE-9690379EE34E}" type="slidenum">
              <a:rPr lang="de-DE" sz="1200" b="0" strike="noStrike" spc="-1">
                <a:solidFill>
                  <a:srgbClr val="000000"/>
                </a:solidFill>
                <a:latin typeface="Calibri"/>
                <a:ea typeface="+mn-ea"/>
              </a:rPr>
              <a:t>21</a:t>
            </a:fld>
            <a:endParaRPr lang="de-DE" sz="1200" b="0" strike="noStrike" spc="-1">
              <a:solidFill>
                <a:srgbClr val="000000"/>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PlaceHolder 1"/>
          <p:cNvSpPr>
            <a:spLocks noGrp="1" noRot="1" noChangeAspect="1"/>
          </p:cNvSpPr>
          <p:nvPr>
            <p:ph type="sldImg"/>
          </p:nvPr>
        </p:nvSpPr>
        <p:spPr>
          <a:xfrm>
            <a:off x="917575" y="744538"/>
            <a:ext cx="4962525" cy="3722687"/>
          </a:xfrm>
          <a:prstGeom prst="rect">
            <a:avLst/>
          </a:prstGeom>
          <a:ln w="0">
            <a:noFill/>
          </a:ln>
        </p:spPr>
      </p:sp>
      <p:sp>
        <p:nvSpPr>
          <p:cNvPr id="1082"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83" name="PlaceHolder 3"/>
          <p:cNvSpPr>
            <a:spLocks noGrp="1"/>
          </p:cNvSpPr>
          <p:nvPr>
            <p:ph type="sldNum" idx="146"/>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chemeClr val="dk1"/>
                </a:solidFill>
                <a:latin typeface="Arial"/>
                <a:ea typeface="+mn-ea"/>
              </a:defRPr>
            </a:lvl1pPr>
          </a:lstStyle>
          <a:p>
            <a:pPr indent="0" algn="r" defTabSz="914400">
              <a:lnSpc>
                <a:spcPct val="100000"/>
              </a:lnSpc>
              <a:buNone/>
              <a:tabLst>
                <a:tab pos="0" algn="l"/>
              </a:tabLst>
            </a:pPr>
            <a:fld id="{2BC2831B-CC87-4EF5-8FD0-966072380397}" type="slidenum">
              <a:rPr lang="de-DE" sz="1200" b="0" strike="noStrike" spc="-1">
                <a:solidFill>
                  <a:schemeClr val="dk1"/>
                </a:solidFill>
                <a:latin typeface="Arial"/>
                <a:ea typeface="+mn-ea"/>
              </a:rPr>
              <a:t>26</a:t>
            </a:fld>
            <a:endParaRPr lang="de-DE" sz="1200" b="0" strike="noStrike" spc="-1">
              <a:solidFill>
                <a:srgbClr val="000000"/>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PlaceHolder 1"/>
          <p:cNvSpPr>
            <a:spLocks noGrp="1" noRot="1" noChangeAspect="1"/>
          </p:cNvSpPr>
          <p:nvPr>
            <p:ph type="sldImg"/>
          </p:nvPr>
        </p:nvSpPr>
        <p:spPr>
          <a:xfrm>
            <a:off x="917575" y="744538"/>
            <a:ext cx="4962525" cy="3722687"/>
          </a:xfrm>
          <a:prstGeom prst="rect">
            <a:avLst/>
          </a:prstGeom>
          <a:ln w="0">
            <a:noFill/>
          </a:ln>
        </p:spPr>
      </p:sp>
      <p:sp>
        <p:nvSpPr>
          <p:cNvPr id="108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86" name="PlaceHolder 3"/>
          <p:cNvSpPr>
            <a:spLocks noGrp="1"/>
          </p:cNvSpPr>
          <p:nvPr>
            <p:ph type="sldNum" idx="14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chemeClr val="dk1"/>
                </a:solidFill>
                <a:latin typeface="Arial"/>
                <a:ea typeface="+mn-ea"/>
              </a:defRPr>
            </a:lvl1pPr>
          </a:lstStyle>
          <a:p>
            <a:pPr indent="0" algn="r" defTabSz="914400">
              <a:lnSpc>
                <a:spcPct val="100000"/>
              </a:lnSpc>
              <a:buNone/>
              <a:tabLst>
                <a:tab pos="0" algn="l"/>
              </a:tabLst>
            </a:pPr>
            <a:fld id="{66DCFBD6-6C79-4098-B41D-C0851C9D8565}" type="slidenum">
              <a:rPr lang="de-DE" sz="1200" b="0" strike="noStrike" spc="-1">
                <a:solidFill>
                  <a:schemeClr val="dk1"/>
                </a:solidFill>
                <a:latin typeface="Arial"/>
                <a:ea typeface="+mn-ea"/>
              </a:rPr>
              <a:t>27</a:t>
            </a:fld>
            <a:endParaRPr lang="de-DE" sz="12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PlaceHolder 1"/>
          <p:cNvSpPr>
            <a:spLocks noGrp="1" noRot="1" noChangeAspect="1"/>
          </p:cNvSpPr>
          <p:nvPr>
            <p:ph type="sldImg"/>
          </p:nvPr>
        </p:nvSpPr>
        <p:spPr>
          <a:xfrm>
            <a:off x="917575" y="744538"/>
            <a:ext cx="4962525" cy="3722687"/>
          </a:xfrm>
          <a:prstGeom prst="rect">
            <a:avLst/>
          </a:prstGeom>
          <a:ln w="0">
            <a:noFill/>
          </a:ln>
        </p:spPr>
      </p:sp>
      <p:sp>
        <p:nvSpPr>
          <p:cNvPr id="119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200" name="PlaceHolder 3"/>
          <p:cNvSpPr>
            <a:spLocks noGrp="1"/>
          </p:cNvSpPr>
          <p:nvPr>
            <p:ph type="sldNum" idx="18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77C02B1-727B-4EC3-ABB5-E4025155489F}" type="slidenum">
              <a:rPr lang="de-DE" sz="1200" b="0" strike="noStrike" spc="-1">
                <a:solidFill>
                  <a:srgbClr val="000000"/>
                </a:solidFill>
                <a:latin typeface="Calibri"/>
                <a:ea typeface="+mn-ea"/>
              </a:rPr>
              <a:t>2</a:t>
            </a:fld>
            <a:endParaRPr lang="de-DE"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PlaceHolder 1"/>
          <p:cNvSpPr>
            <a:spLocks noGrp="1" noRot="1" noChangeAspect="1"/>
          </p:cNvSpPr>
          <p:nvPr>
            <p:ph type="sldImg"/>
          </p:nvPr>
        </p:nvSpPr>
        <p:spPr>
          <a:xfrm>
            <a:off x="917575" y="744538"/>
            <a:ext cx="4962525" cy="3722687"/>
          </a:xfrm>
          <a:prstGeom prst="rect">
            <a:avLst/>
          </a:prstGeom>
          <a:ln w="0">
            <a:noFill/>
          </a:ln>
        </p:spPr>
      </p:sp>
      <p:sp>
        <p:nvSpPr>
          <p:cNvPr id="1088"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89" name="PlaceHolder 3"/>
          <p:cNvSpPr>
            <a:spLocks noGrp="1"/>
          </p:cNvSpPr>
          <p:nvPr>
            <p:ph type="sldNum" idx="148"/>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chemeClr val="dk1"/>
                </a:solidFill>
                <a:latin typeface="Arial"/>
                <a:ea typeface="+mn-ea"/>
              </a:defRPr>
            </a:lvl1pPr>
          </a:lstStyle>
          <a:p>
            <a:pPr indent="0" algn="r" defTabSz="914400">
              <a:lnSpc>
                <a:spcPct val="100000"/>
              </a:lnSpc>
              <a:buNone/>
              <a:tabLst>
                <a:tab pos="0" algn="l"/>
              </a:tabLst>
            </a:pPr>
            <a:fld id="{C144EEC3-B3B9-48C5-B8D9-BF6CCB3A112F}" type="slidenum">
              <a:rPr lang="de-DE" sz="1200" b="0" strike="noStrike" spc="-1">
                <a:solidFill>
                  <a:schemeClr val="dk1"/>
                </a:solidFill>
                <a:latin typeface="Arial"/>
                <a:ea typeface="+mn-ea"/>
              </a:rPr>
              <a:t>29</a:t>
            </a:fld>
            <a:endParaRPr lang="de-DE" sz="12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PlaceHolder 1"/>
          <p:cNvSpPr>
            <a:spLocks noGrp="1" noRot="1" noChangeAspect="1"/>
          </p:cNvSpPr>
          <p:nvPr>
            <p:ph type="sldImg"/>
          </p:nvPr>
        </p:nvSpPr>
        <p:spPr>
          <a:xfrm>
            <a:off x="917575" y="744538"/>
            <a:ext cx="4962525" cy="3722687"/>
          </a:xfrm>
          <a:prstGeom prst="rect">
            <a:avLst/>
          </a:prstGeom>
          <a:ln w="0">
            <a:noFill/>
          </a:ln>
        </p:spPr>
      </p:sp>
      <p:sp>
        <p:nvSpPr>
          <p:cNvPr id="1094"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95" name="PlaceHolder 3"/>
          <p:cNvSpPr>
            <a:spLocks noGrp="1"/>
          </p:cNvSpPr>
          <p:nvPr>
            <p:ph type="sldNum" idx="150"/>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04FF3BA2-BD49-4181-9768-2410F1EBB4B1}" type="slidenum">
              <a:rPr lang="de-DE" sz="1200" b="0" strike="noStrike" spc="-1">
                <a:solidFill>
                  <a:srgbClr val="000000"/>
                </a:solidFill>
                <a:latin typeface="Calibri"/>
                <a:ea typeface="+mn-ea"/>
              </a:rPr>
              <a:t>32</a:t>
            </a:fld>
            <a:endParaRPr lang="de-DE" sz="12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PlaceHolder 1"/>
          <p:cNvSpPr>
            <a:spLocks noGrp="1" noRot="1" noChangeAspect="1"/>
          </p:cNvSpPr>
          <p:nvPr>
            <p:ph type="sldImg"/>
          </p:nvPr>
        </p:nvSpPr>
        <p:spPr>
          <a:xfrm>
            <a:off x="917575" y="744538"/>
            <a:ext cx="4962525" cy="3722687"/>
          </a:xfrm>
          <a:prstGeom prst="rect">
            <a:avLst/>
          </a:prstGeom>
          <a:ln w="0">
            <a:noFill/>
          </a:ln>
        </p:spPr>
      </p:sp>
      <p:sp>
        <p:nvSpPr>
          <p:cNvPr id="1097"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98" name="PlaceHolder 3"/>
          <p:cNvSpPr>
            <a:spLocks noGrp="1"/>
          </p:cNvSpPr>
          <p:nvPr>
            <p:ph type="sldNum" idx="151"/>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A4D7CB2-94DE-4919-80F4-BB7430C6B84D}" type="slidenum">
              <a:rPr lang="de-DE" sz="1200" b="0" strike="noStrike" spc="-1">
                <a:solidFill>
                  <a:srgbClr val="000000"/>
                </a:solidFill>
                <a:latin typeface="Calibri"/>
                <a:ea typeface="+mn-ea"/>
              </a:rPr>
              <a:t>35</a:t>
            </a:fld>
            <a:endParaRPr lang="de-DE" sz="12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PlaceHolder 1"/>
          <p:cNvSpPr>
            <a:spLocks noGrp="1" noRot="1" noChangeAspect="1"/>
          </p:cNvSpPr>
          <p:nvPr>
            <p:ph type="sldImg"/>
          </p:nvPr>
        </p:nvSpPr>
        <p:spPr>
          <a:xfrm>
            <a:off x="917575" y="744538"/>
            <a:ext cx="4962525" cy="3722687"/>
          </a:xfrm>
          <a:prstGeom prst="rect">
            <a:avLst/>
          </a:prstGeom>
          <a:ln w="0">
            <a:noFill/>
          </a:ln>
        </p:spPr>
      </p:sp>
      <p:sp>
        <p:nvSpPr>
          <p:cNvPr id="1103"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04" name="PlaceHolder 3"/>
          <p:cNvSpPr>
            <a:spLocks noGrp="1"/>
          </p:cNvSpPr>
          <p:nvPr>
            <p:ph type="sldNum" idx="153"/>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790AA498-F5D2-434C-A3E4-F6FC00CC933C}" type="slidenum">
              <a:rPr lang="de-DE" sz="1200" b="0" strike="noStrike" spc="-1">
                <a:solidFill>
                  <a:srgbClr val="000000"/>
                </a:solidFill>
                <a:latin typeface="Calibri"/>
                <a:ea typeface="+mn-ea"/>
              </a:rPr>
              <a:t>37</a:t>
            </a:fld>
            <a:endParaRPr lang="de-DE" sz="12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PlaceHolder 1"/>
          <p:cNvSpPr>
            <a:spLocks noGrp="1" noRot="1" noChangeAspect="1"/>
          </p:cNvSpPr>
          <p:nvPr>
            <p:ph type="sldImg"/>
          </p:nvPr>
        </p:nvSpPr>
        <p:spPr>
          <a:xfrm>
            <a:off x="917575" y="744538"/>
            <a:ext cx="4962525" cy="3722687"/>
          </a:xfrm>
          <a:prstGeom prst="rect">
            <a:avLst/>
          </a:prstGeom>
          <a:ln w="0">
            <a:noFill/>
          </a:ln>
        </p:spPr>
      </p:sp>
      <p:sp>
        <p:nvSpPr>
          <p:cNvPr id="1106"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07" name="PlaceHolder 3"/>
          <p:cNvSpPr>
            <a:spLocks noGrp="1"/>
          </p:cNvSpPr>
          <p:nvPr>
            <p:ph type="sldNum" idx="154"/>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21A8BF3-78A2-4CDA-BC95-6AE18488E900}" type="slidenum">
              <a:rPr lang="de-DE" sz="1200" b="0" strike="noStrike" spc="-1">
                <a:solidFill>
                  <a:srgbClr val="000000"/>
                </a:solidFill>
                <a:latin typeface="Calibri"/>
                <a:ea typeface="+mn-ea"/>
              </a:rPr>
              <a:t>39</a:t>
            </a:fld>
            <a:endParaRPr lang="de-DE" sz="1200" b="0" strike="noStrike" spc="-1">
              <a:solidFill>
                <a:srgbClr val="000000"/>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PlaceHolder 1"/>
          <p:cNvSpPr>
            <a:spLocks noGrp="1" noRot="1" noChangeAspect="1"/>
          </p:cNvSpPr>
          <p:nvPr>
            <p:ph type="sldImg"/>
          </p:nvPr>
        </p:nvSpPr>
        <p:spPr>
          <a:xfrm>
            <a:off x="917575" y="744538"/>
            <a:ext cx="4962525" cy="3722687"/>
          </a:xfrm>
          <a:prstGeom prst="rect">
            <a:avLst/>
          </a:prstGeom>
          <a:ln w="0">
            <a:noFill/>
          </a:ln>
        </p:spPr>
      </p:sp>
      <p:sp>
        <p:nvSpPr>
          <p:cNvPr id="110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0">
              <a:lnSpc>
                <a:spcPts val="1199"/>
              </a:lnSpc>
              <a:spcBef>
                <a:spcPts val="601"/>
              </a:spcBef>
              <a:spcAft>
                <a:spcPts val="300"/>
              </a:spcAft>
              <a:buNone/>
              <a:tabLst>
                <a:tab pos="0" algn="l"/>
              </a:tabLst>
            </a:pPr>
            <a:endParaRPr lang="de-DE" sz="2000" b="0" strike="noStrike" spc="-1" dirty="0">
              <a:solidFill>
                <a:srgbClr val="000000"/>
              </a:solidFill>
              <a:latin typeface="Calibri"/>
            </a:endParaRPr>
          </a:p>
        </p:txBody>
      </p:sp>
      <p:sp>
        <p:nvSpPr>
          <p:cNvPr id="1110" name="PlaceHolder 3"/>
          <p:cNvSpPr>
            <a:spLocks noGrp="1"/>
          </p:cNvSpPr>
          <p:nvPr>
            <p:ph type="sldNum" idx="15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970085E1-2896-484B-A356-D735A335C15F}" type="slidenum">
              <a:rPr lang="de-DE" sz="1200" b="0" strike="noStrike" spc="-1">
                <a:solidFill>
                  <a:srgbClr val="000000"/>
                </a:solidFill>
                <a:latin typeface="Calibri"/>
                <a:ea typeface="+mn-ea"/>
              </a:rPr>
              <a:t>40</a:t>
            </a:fld>
            <a:endParaRPr lang="de-DE" sz="1200" b="0" strike="noStrike" spc="-1">
              <a:solidFill>
                <a:srgbClr val="000000"/>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PlaceHolder 1"/>
          <p:cNvSpPr>
            <a:spLocks noGrp="1" noRot="1" noChangeAspect="1"/>
          </p:cNvSpPr>
          <p:nvPr>
            <p:ph type="sldImg"/>
          </p:nvPr>
        </p:nvSpPr>
        <p:spPr>
          <a:xfrm>
            <a:off x="917575" y="744538"/>
            <a:ext cx="4962525" cy="3722687"/>
          </a:xfrm>
          <a:prstGeom prst="rect">
            <a:avLst/>
          </a:prstGeom>
          <a:ln w="0">
            <a:noFill/>
          </a:ln>
        </p:spPr>
      </p:sp>
      <p:sp>
        <p:nvSpPr>
          <p:cNvPr id="1112"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13" name="PlaceHolder 3"/>
          <p:cNvSpPr>
            <a:spLocks noGrp="1"/>
          </p:cNvSpPr>
          <p:nvPr>
            <p:ph type="sldNum" idx="156"/>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A2DE117-699D-4178-B973-14F558755ED1}" type="slidenum">
              <a:rPr lang="de-DE" sz="1200" b="0" strike="noStrike" spc="-1">
                <a:solidFill>
                  <a:srgbClr val="000000"/>
                </a:solidFill>
                <a:latin typeface="Calibri"/>
                <a:ea typeface="+mn-ea"/>
              </a:rPr>
              <a:t>41</a:t>
            </a:fld>
            <a:endParaRPr lang="de-DE" sz="1200" b="0" strike="noStrike" spc="-1">
              <a:solidFill>
                <a:srgbClr val="000000"/>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PlaceHolder 1"/>
          <p:cNvSpPr>
            <a:spLocks noGrp="1" noRot="1" noChangeAspect="1"/>
          </p:cNvSpPr>
          <p:nvPr>
            <p:ph type="sldImg"/>
          </p:nvPr>
        </p:nvSpPr>
        <p:spPr>
          <a:xfrm>
            <a:off x="917575" y="744538"/>
            <a:ext cx="4962525" cy="3722687"/>
          </a:xfrm>
          <a:prstGeom prst="rect">
            <a:avLst/>
          </a:prstGeom>
          <a:ln w="0">
            <a:noFill/>
          </a:ln>
        </p:spPr>
      </p:sp>
      <p:sp>
        <p:nvSpPr>
          <p:cNvPr id="111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16" name="PlaceHolder 3"/>
          <p:cNvSpPr>
            <a:spLocks noGrp="1"/>
          </p:cNvSpPr>
          <p:nvPr>
            <p:ph type="sldNum" idx="15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EA38AD1-B6CE-4451-8DA9-6D295BB77A24}" type="slidenum">
              <a:rPr lang="de-DE" sz="1200" b="0" strike="noStrike" spc="-1">
                <a:solidFill>
                  <a:srgbClr val="000000"/>
                </a:solidFill>
                <a:latin typeface="Calibri"/>
                <a:ea typeface="+mn-ea"/>
              </a:rPr>
              <a:t>42</a:t>
            </a:fld>
            <a:endParaRPr lang="de-DE" sz="1200" b="0" strike="noStrike" spc="-1">
              <a:solidFill>
                <a:srgbClr val="000000"/>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PlaceHolder 1"/>
          <p:cNvSpPr>
            <a:spLocks noGrp="1" noRot="1" noChangeAspect="1"/>
          </p:cNvSpPr>
          <p:nvPr>
            <p:ph type="sldImg"/>
          </p:nvPr>
        </p:nvSpPr>
        <p:spPr>
          <a:xfrm>
            <a:off x="917575" y="744538"/>
            <a:ext cx="4962525" cy="3722687"/>
          </a:xfrm>
          <a:prstGeom prst="rect">
            <a:avLst/>
          </a:prstGeom>
          <a:ln w="0">
            <a:noFill/>
          </a:ln>
        </p:spPr>
      </p:sp>
      <p:sp>
        <p:nvSpPr>
          <p:cNvPr id="1118"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19" name="PlaceHolder 3"/>
          <p:cNvSpPr>
            <a:spLocks noGrp="1"/>
          </p:cNvSpPr>
          <p:nvPr>
            <p:ph type="sldNum" idx="158"/>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78445362-CAB8-4761-85C4-514FBE980800}" type="slidenum">
              <a:rPr lang="de-DE" sz="1200" b="0" strike="noStrike" spc="-1">
                <a:solidFill>
                  <a:srgbClr val="000000"/>
                </a:solidFill>
                <a:latin typeface="Calibri"/>
                <a:ea typeface="+mn-ea"/>
              </a:rPr>
              <a:t>43</a:t>
            </a:fld>
            <a:endParaRPr lang="de-DE" sz="1200" b="0" strike="noStrike" spc="-1">
              <a:solidFill>
                <a:srgbClr val="000000"/>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PlaceHolder 1"/>
          <p:cNvSpPr>
            <a:spLocks noGrp="1" noRot="1" noChangeAspect="1"/>
          </p:cNvSpPr>
          <p:nvPr>
            <p:ph type="sldImg"/>
          </p:nvPr>
        </p:nvSpPr>
        <p:spPr>
          <a:xfrm>
            <a:off x="917575" y="744538"/>
            <a:ext cx="4962525" cy="3722687"/>
          </a:xfrm>
          <a:prstGeom prst="rect">
            <a:avLst/>
          </a:prstGeom>
          <a:ln w="0">
            <a:noFill/>
          </a:ln>
        </p:spPr>
      </p:sp>
      <p:sp>
        <p:nvSpPr>
          <p:cNvPr id="1121"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dirty="0">
              <a:solidFill>
                <a:srgbClr val="000000"/>
              </a:solidFill>
              <a:latin typeface="Calibri"/>
            </a:endParaRPr>
          </a:p>
        </p:txBody>
      </p:sp>
      <p:sp>
        <p:nvSpPr>
          <p:cNvPr id="1122" name="PlaceHolder 3"/>
          <p:cNvSpPr>
            <a:spLocks noGrp="1"/>
          </p:cNvSpPr>
          <p:nvPr>
            <p:ph type="sldNum" idx="159"/>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CADE478-5348-4041-8CBC-06E91638DD3D}" type="slidenum">
              <a:rPr lang="de-DE" sz="1200" b="0" strike="noStrike" spc="-1">
                <a:solidFill>
                  <a:srgbClr val="000000"/>
                </a:solidFill>
                <a:latin typeface="Calibri"/>
                <a:ea typeface="+mn-ea"/>
              </a:rPr>
              <a:t>44</a:t>
            </a:fld>
            <a:endParaRPr lang="de-DE" sz="12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laceHolder 1"/>
          <p:cNvSpPr>
            <a:spLocks noGrp="1" noRot="1" noChangeAspect="1"/>
          </p:cNvSpPr>
          <p:nvPr>
            <p:ph type="sldImg"/>
          </p:nvPr>
        </p:nvSpPr>
        <p:spPr>
          <a:xfrm>
            <a:off x="917575" y="744538"/>
            <a:ext cx="4962525" cy="3722687"/>
          </a:xfrm>
          <a:prstGeom prst="rect">
            <a:avLst/>
          </a:prstGeom>
          <a:ln w="0">
            <a:noFill/>
          </a:ln>
        </p:spPr>
      </p:sp>
      <p:sp>
        <p:nvSpPr>
          <p:cNvPr id="1037"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38" name="PlaceHolder 3"/>
          <p:cNvSpPr>
            <a:spLocks noGrp="1"/>
          </p:cNvSpPr>
          <p:nvPr>
            <p:ph type="sldNum" idx="131"/>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4E90E3CB-4AB6-4A30-8BD0-FFB1EFD51151}" type="slidenum">
              <a:rPr lang="de-DE" sz="1200" b="0" strike="noStrike" spc="-1">
                <a:solidFill>
                  <a:srgbClr val="000000"/>
                </a:solidFill>
                <a:latin typeface="Calibri"/>
                <a:ea typeface="+mn-ea"/>
              </a:rPr>
              <a:t>3</a:t>
            </a:fld>
            <a:endParaRPr lang="de-DE" sz="1200" b="0" strike="noStrike" spc="-1">
              <a:solidFill>
                <a:srgbClr val="000000"/>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PlaceHolder 1"/>
          <p:cNvSpPr>
            <a:spLocks noGrp="1" noRot="1" noChangeAspect="1"/>
          </p:cNvSpPr>
          <p:nvPr>
            <p:ph type="sldImg"/>
          </p:nvPr>
        </p:nvSpPr>
        <p:spPr>
          <a:xfrm>
            <a:off x="917575" y="744538"/>
            <a:ext cx="4962525" cy="3722687"/>
          </a:xfrm>
          <a:prstGeom prst="rect">
            <a:avLst/>
          </a:prstGeom>
          <a:ln w="0">
            <a:noFill/>
          </a:ln>
        </p:spPr>
      </p:sp>
      <p:sp>
        <p:nvSpPr>
          <p:cNvPr id="1124"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25" name="PlaceHolder 3"/>
          <p:cNvSpPr>
            <a:spLocks noGrp="1"/>
          </p:cNvSpPr>
          <p:nvPr>
            <p:ph type="sldNum" idx="160"/>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AD263CD-2DBC-45FD-9E50-5263BA3AF1F3}" type="slidenum">
              <a:rPr lang="de-DE" sz="1200" b="0" strike="noStrike" spc="-1">
                <a:solidFill>
                  <a:srgbClr val="000000"/>
                </a:solidFill>
                <a:latin typeface="Calibri"/>
                <a:ea typeface="+mn-ea"/>
              </a:rPr>
              <a:t>45</a:t>
            </a:fld>
            <a:endParaRPr lang="de-DE" sz="1200" b="0" strike="noStrike" spc="-1">
              <a:solidFill>
                <a:srgbClr val="000000"/>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PlaceHolder 1"/>
          <p:cNvSpPr>
            <a:spLocks noGrp="1" noRot="1" noChangeAspect="1"/>
          </p:cNvSpPr>
          <p:nvPr>
            <p:ph type="sldImg"/>
          </p:nvPr>
        </p:nvSpPr>
        <p:spPr>
          <a:xfrm>
            <a:off x="917575" y="744538"/>
            <a:ext cx="4962525" cy="3722687"/>
          </a:xfrm>
          <a:prstGeom prst="rect">
            <a:avLst/>
          </a:prstGeom>
          <a:ln w="0">
            <a:noFill/>
          </a:ln>
        </p:spPr>
      </p:sp>
      <p:sp>
        <p:nvSpPr>
          <p:cNvPr id="1127"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28" name="PlaceHolder 3"/>
          <p:cNvSpPr>
            <a:spLocks noGrp="1"/>
          </p:cNvSpPr>
          <p:nvPr>
            <p:ph type="sldNum" idx="161"/>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D75509B-A09F-4452-A0FD-184E59EC9AA8}" type="slidenum">
              <a:rPr lang="de-DE" sz="1200" b="0" strike="noStrike" spc="-1">
                <a:solidFill>
                  <a:srgbClr val="000000"/>
                </a:solidFill>
                <a:latin typeface="Calibri"/>
                <a:ea typeface="+mn-ea"/>
              </a:rPr>
              <a:t>46</a:t>
            </a:fld>
            <a:endParaRPr lang="de-DE" sz="1200" b="0" strike="noStrike" spc="-1">
              <a:solidFill>
                <a:srgbClr val="000000"/>
              </a:solidFill>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PlaceHolder 1"/>
          <p:cNvSpPr>
            <a:spLocks noGrp="1" noRot="1" noChangeAspect="1"/>
          </p:cNvSpPr>
          <p:nvPr>
            <p:ph type="sldImg"/>
          </p:nvPr>
        </p:nvSpPr>
        <p:spPr>
          <a:xfrm>
            <a:off x="917575" y="744538"/>
            <a:ext cx="4962525" cy="3722687"/>
          </a:xfrm>
          <a:prstGeom prst="rect">
            <a:avLst/>
          </a:prstGeom>
          <a:ln w="0">
            <a:noFill/>
          </a:ln>
        </p:spPr>
      </p:sp>
      <p:sp>
        <p:nvSpPr>
          <p:cNvPr id="1130"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31" name="PlaceHolder 3"/>
          <p:cNvSpPr>
            <a:spLocks noGrp="1"/>
          </p:cNvSpPr>
          <p:nvPr>
            <p:ph type="sldNum" idx="162"/>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29A34DB-09DC-4CB6-8CFE-79E00C1E49EF}" type="slidenum">
              <a:rPr lang="de-DE" sz="1200" b="0" strike="noStrike" spc="-1">
                <a:solidFill>
                  <a:srgbClr val="000000"/>
                </a:solidFill>
                <a:latin typeface="Calibri"/>
                <a:ea typeface="+mn-ea"/>
              </a:rPr>
              <a:t>47</a:t>
            </a:fld>
            <a:endParaRPr lang="de-DE" sz="1200" b="0" strike="noStrike" spc="-1">
              <a:solidFill>
                <a:srgbClr val="000000"/>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PlaceHolder 1"/>
          <p:cNvSpPr>
            <a:spLocks noGrp="1" noRot="1" noChangeAspect="1"/>
          </p:cNvSpPr>
          <p:nvPr>
            <p:ph type="sldImg"/>
          </p:nvPr>
        </p:nvSpPr>
        <p:spPr>
          <a:xfrm>
            <a:off x="917575" y="744538"/>
            <a:ext cx="4962525" cy="3722687"/>
          </a:xfrm>
          <a:prstGeom prst="rect">
            <a:avLst/>
          </a:prstGeom>
          <a:ln w="0">
            <a:noFill/>
          </a:ln>
        </p:spPr>
      </p:sp>
      <p:sp>
        <p:nvSpPr>
          <p:cNvPr id="1133"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34" name="PlaceHolder 3"/>
          <p:cNvSpPr>
            <a:spLocks noGrp="1"/>
          </p:cNvSpPr>
          <p:nvPr>
            <p:ph type="sldNum" idx="163"/>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F7F6294F-0437-4F30-9DEA-8B7BEF276396}" type="slidenum">
              <a:rPr lang="de-DE" sz="1200" b="0" strike="noStrike" spc="-1">
                <a:solidFill>
                  <a:srgbClr val="000000"/>
                </a:solidFill>
                <a:latin typeface="Calibri"/>
                <a:ea typeface="+mn-ea"/>
              </a:rPr>
              <a:t>48</a:t>
            </a:fld>
            <a:endParaRPr lang="de-DE" sz="1200" b="0" strike="noStrike" spc="-1">
              <a:solidFill>
                <a:srgbClr val="000000"/>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PlaceHolder 1"/>
          <p:cNvSpPr>
            <a:spLocks noGrp="1" noRot="1" noChangeAspect="1"/>
          </p:cNvSpPr>
          <p:nvPr>
            <p:ph type="sldImg"/>
          </p:nvPr>
        </p:nvSpPr>
        <p:spPr>
          <a:xfrm>
            <a:off x="917575" y="744538"/>
            <a:ext cx="4962525" cy="3722687"/>
          </a:xfrm>
          <a:prstGeom prst="rect">
            <a:avLst/>
          </a:prstGeom>
          <a:ln w="0">
            <a:noFill/>
          </a:ln>
        </p:spPr>
      </p:sp>
      <p:sp>
        <p:nvSpPr>
          <p:cNvPr id="1136"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37" name="PlaceHolder 3"/>
          <p:cNvSpPr>
            <a:spLocks noGrp="1"/>
          </p:cNvSpPr>
          <p:nvPr>
            <p:ph type="sldNum" idx="164"/>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BCEFCA3-1980-4B3F-AE8D-15E103BFE2B6}" type="slidenum">
              <a:rPr lang="de-DE" sz="1200" b="0" strike="noStrike" spc="-1">
                <a:solidFill>
                  <a:srgbClr val="000000"/>
                </a:solidFill>
                <a:latin typeface="Calibri"/>
                <a:ea typeface="+mn-ea"/>
              </a:rPr>
              <a:t>49</a:t>
            </a:fld>
            <a:endParaRPr lang="de-DE" sz="1200" b="0" strike="noStrike" spc="-1">
              <a:solidFill>
                <a:srgbClr val="000000"/>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PlaceHolder 1"/>
          <p:cNvSpPr>
            <a:spLocks noGrp="1" noRot="1" noChangeAspect="1"/>
          </p:cNvSpPr>
          <p:nvPr>
            <p:ph type="sldImg"/>
          </p:nvPr>
        </p:nvSpPr>
        <p:spPr>
          <a:xfrm>
            <a:off x="917575" y="744538"/>
            <a:ext cx="4962525" cy="3722687"/>
          </a:xfrm>
          <a:prstGeom prst="rect">
            <a:avLst/>
          </a:prstGeom>
          <a:ln w="0">
            <a:noFill/>
          </a:ln>
        </p:spPr>
      </p:sp>
      <p:sp>
        <p:nvSpPr>
          <p:cNvPr id="113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40" name="PlaceHolder 3"/>
          <p:cNvSpPr>
            <a:spLocks noGrp="1"/>
          </p:cNvSpPr>
          <p:nvPr>
            <p:ph type="sldNum" idx="16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34EF8EEC-F5E8-411C-B4B7-0C4392694E30}" type="slidenum">
              <a:rPr lang="de-DE" sz="1200" b="0" strike="noStrike" spc="-1">
                <a:solidFill>
                  <a:srgbClr val="000000"/>
                </a:solidFill>
                <a:latin typeface="Calibri"/>
                <a:ea typeface="+mn-ea"/>
              </a:rPr>
              <a:t>50</a:t>
            </a:fld>
            <a:endParaRPr lang="de-DE" sz="1200" b="0" strike="noStrike" spc="-1">
              <a:solidFill>
                <a:srgbClr val="000000"/>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PlaceHolder 1"/>
          <p:cNvSpPr>
            <a:spLocks noGrp="1" noRot="1" noChangeAspect="1"/>
          </p:cNvSpPr>
          <p:nvPr>
            <p:ph type="sldImg"/>
          </p:nvPr>
        </p:nvSpPr>
        <p:spPr>
          <a:xfrm>
            <a:off x="917575" y="744538"/>
            <a:ext cx="4962525" cy="3722687"/>
          </a:xfrm>
          <a:prstGeom prst="rect">
            <a:avLst/>
          </a:prstGeom>
          <a:ln w="0">
            <a:noFill/>
          </a:ln>
        </p:spPr>
      </p:sp>
      <p:sp>
        <p:nvSpPr>
          <p:cNvPr id="1142"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43" name="PlaceHolder 3"/>
          <p:cNvSpPr>
            <a:spLocks noGrp="1"/>
          </p:cNvSpPr>
          <p:nvPr>
            <p:ph type="sldNum" idx="166"/>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7F1E1C7C-A967-49A3-8151-8EFF46B253E3}" type="slidenum">
              <a:rPr lang="de-DE" sz="1200" b="0" strike="noStrike" spc="-1">
                <a:solidFill>
                  <a:srgbClr val="000000"/>
                </a:solidFill>
                <a:latin typeface="Calibri"/>
                <a:ea typeface="+mn-ea"/>
              </a:rPr>
              <a:t>51</a:t>
            </a:fld>
            <a:endParaRPr lang="de-DE" sz="1200" b="0" strike="noStrike" spc="-1">
              <a:solidFill>
                <a:srgbClr val="000000"/>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PlaceHolder 1"/>
          <p:cNvSpPr>
            <a:spLocks noGrp="1" noRot="1" noChangeAspect="1"/>
          </p:cNvSpPr>
          <p:nvPr>
            <p:ph type="sldImg"/>
          </p:nvPr>
        </p:nvSpPr>
        <p:spPr>
          <a:xfrm>
            <a:off x="917575" y="744538"/>
            <a:ext cx="4962525" cy="3722687"/>
          </a:xfrm>
          <a:prstGeom prst="rect">
            <a:avLst/>
          </a:prstGeom>
          <a:ln w="0">
            <a:noFill/>
          </a:ln>
        </p:spPr>
      </p:sp>
      <p:sp>
        <p:nvSpPr>
          <p:cNvPr id="114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46" name="PlaceHolder 3"/>
          <p:cNvSpPr>
            <a:spLocks noGrp="1"/>
          </p:cNvSpPr>
          <p:nvPr>
            <p:ph type="sldNum" idx="16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140FD8BE-ACA9-4242-9598-8EFFBF24C16C}" type="slidenum">
              <a:rPr lang="de-DE" sz="1200" b="0" strike="noStrike" spc="-1">
                <a:solidFill>
                  <a:srgbClr val="000000"/>
                </a:solidFill>
                <a:latin typeface="Calibri"/>
                <a:ea typeface="+mn-ea"/>
              </a:rPr>
              <a:t>52</a:t>
            </a:fld>
            <a:endParaRPr lang="de-DE" sz="1200" b="0" strike="noStrike" spc="-1">
              <a:solidFill>
                <a:srgbClr val="000000"/>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PlaceHolder 1"/>
          <p:cNvSpPr>
            <a:spLocks noGrp="1" noRot="1" noChangeAspect="1"/>
          </p:cNvSpPr>
          <p:nvPr>
            <p:ph type="sldImg"/>
          </p:nvPr>
        </p:nvSpPr>
        <p:spPr>
          <a:xfrm>
            <a:off x="917575" y="744538"/>
            <a:ext cx="4962525" cy="3722687"/>
          </a:xfrm>
          <a:prstGeom prst="rect">
            <a:avLst/>
          </a:prstGeom>
          <a:ln w="0">
            <a:noFill/>
          </a:ln>
        </p:spPr>
      </p:sp>
      <p:sp>
        <p:nvSpPr>
          <p:cNvPr id="1148"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49" name="PlaceHolder 3"/>
          <p:cNvSpPr>
            <a:spLocks noGrp="1"/>
          </p:cNvSpPr>
          <p:nvPr>
            <p:ph type="sldNum" idx="168"/>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0B42993-10DB-444F-83B2-0A461D1F71E4}" type="slidenum">
              <a:rPr lang="de-DE" sz="1200" b="0" strike="noStrike" spc="-1">
                <a:solidFill>
                  <a:srgbClr val="000000"/>
                </a:solidFill>
                <a:latin typeface="Calibri"/>
                <a:ea typeface="+mn-ea"/>
              </a:rPr>
              <a:t>53</a:t>
            </a:fld>
            <a:endParaRPr lang="de-DE" sz="1200" b="0" strike="noStrike" spc="-1">
              <a:solidFill>
                <a:srgbClr val="000000"/>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PlaceHolder 1"/>
          <p:cNvSpPr>
            <a:spLocks noGrp="1" noRot="1" noChangeAspect="1"/>
          </p:cNvSpPr>
          <p:nvPr>
            <p:ph type="sldImg"/>
          </p:nvPr>
        </p:nvSpPr>
        <p:spPr>
          <a:xfrm>
            <a:off x="917575" y="744538"/>
            <a:ext cx="4962525" cy="3722687"/>
          </a:xfrm>
          <a:prstGeom prst="rect">
            <a:avLst/>
          </a:prstGeom>
          <a:ln w="0">
            <a:noFill/>
          </a:ln>
        </p:spPr>
      </p:sp>
      <p:sp>
        <p:nvSpPr>
          <p:cNvPr id="1151"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52" name="PlaceHolder 3"/>
          <p:cNvSpPr>
            <a:spLocks noGrp="1"/>
          </p:cNvSpPr>
          <p:nvPr>
            <p:ph type="sldNum" idx="169"/>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4B9B2B0-C6D7-4DD8-88AC-0B6BB53A0315}" type="slidenum">
              <a:rPr lang="de-DE" sz="1200" b="0" strike="noStrike" spc="-1">
                <a:solidFill>
                  <a:srgbClr val="000000"/>
                </a:solidFill>
                <a:latin typeface="Calibri"/>
                <a:ea typeface="+mn-ea"/>
              </a:rPr>
              <a:t>55</a:t>
            </a:fld>
            <a:endParaRPr lang="de-DE" sz="12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PlaceHolder 1"/>
          <p:cNvSpPr>
            <a:spLocks noGrp="1" noRot="1" noChangeAspect="1"/>
          </p:cNvSpPr>
          <p:nvPr>
            <p:ph type="sldImg"/>
          </p:nvPr>
        </p:nvSpPr>
        <p:spPr>
          <a:xfrm>
            <a:off x="917575" y="744538"/>
            <a:ext cx="4962525" cy="3722687"/>
          </a:xfrm>
          <a:prstGeom prst="rect">
            <a:avLst/>
          </a:prstGeom>
          <a:ln w="0">
            <a:noFill/>
          </a:ln>
        </p:spPr>
      </p:sp>
      <p:sp>
        <p:nvSpPr>
          <p:cNvPr id="1040"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41" name="PlaceHolder 3"/>
          <p:cNvSpPr>
            <a:spLocks noGrp="1"/>
          </p:cNvSpPr>
          <p:nvPr>
            <p:ph type="sldNum" idx="132"/>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7C80A3D-C963-4474-A4EA-8463C71E8409}" type="slidenum">
              <a:rPr lang="de-DE" sz="1200" b="0" strike="noStrike" spc="-1">
                <a:solidFill>
                  <a:srgbClr val="000000"/>
                </a:solidFill>
                <a:latin typeface="Calibri"/>
                <a:ea typeface="+mn-ea"/>
              </a:rPr>
              <a:t>4</a:t>
            </a:fld>
            <a:endParaRPr lang="de-DE" sz="1200" b="0" strike="noStrike" spc="-1">
              <a:solidFill>
                <a:srgbClr val="000000"/>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PlaceHolder 1"/>
          <p:cNvSpPr>
            <a:spLocks noGrp="1" noRot="1" noChangeAspect="1"/>
          </p:cNvSpPr>
          <p:nvPr>
            <p:ph type="sldImg"/>
          </p:nvPr>
        </p:nvSpPr>
        <p:spPr>
          <a:xfrm>
            <a:off x="917575" y="744538"/>
            <a:ext cx="4962525" cy="3722687"/>
          </a:xfrm>
          <a:prstGeom prst="rect">
            <a:avLst/>
          </a:prstGeom>
          <a:ln w="0">
            <a:noFill/>
          </a:ln>
        </p:spPr>
      </p:sp>
      <p:sp>
        <p:nvSpPr>
          <p:cNvPr id="1154"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55" name="PlaceHolder 3"/>
          <p:cNvSpPr>
            <a:spLocks noGrp="1"/>
          </p:cNvSpPr>
          <p:nvPr>
            <p:ph type="sldNum" idx="170"/>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E626B16E-AE5A-43FD-8EEC-027CAA638C97}" type="slidenum">
              <a:rPr lang="de-DE" sz="1200" b="0" strike="noStrike" spc="-1">
                <a:solidFill>
                  <a:srgbClr val="000000"/>
                </a:solidFill>
                <a:latin typeface="Calibri"/>
                <a:ea typeface="+mn-ea"/>
              </a:rPr>
              <a:t>56</a:t>
            </a:fld>
            <a:endParaRPr lang="de-DE" sz="1200" b="0" strike="noStrike" spc="-1">
              <a:solidFill>
                <a:srgbClr val="000000"/>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PlaceHolder 1"/>
          <p:cNvSpPr>
            <a:spLocks noGrp="1" noRot="1" noChangeAspect="1"/>
          </p:cNvSpPr>
          <p:nvPr>
            <p:ph type="sldImg"/>
          </p:nvPr>
        </p:nvSpPr>
        <p:spPr>
          <a:xfrm>
            <a:off x="917575" y="744538"/>
            <a:ext cx="4962525" cy="3722687"/>
          </a:xfrm>
          <a:prstGeom prst="rect">
            <a:avLst/>
          </a:prstGeom>
          <a:ln w="0">
            <a:noFill/>
          </a:ln>
        </p:spPr>
      </p:sp>
      <p:sp>
        <p:nvSpPr>
          <p:cNvPr id="1157"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58" name="PlaceHolder 3"/>
          <p:cNvSpPr>
            <a:spLocks noGrp="1"/>
          </p:cNvSpPr>
          <p:nvPr>
            <p:ph type="sldNum" idx="171"/>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22BEABA-EAFA-4453-B7CE-714D35B5A6D5}" type="slidenum">
              <a:rPr lang="de-DE" sz="1200" b="0" strike="noStrike" spc="-1">
                <a:solidFill>
                  <a:srgbClr val="000000"/>
                </a:solidFill>
                <a:latin typeface="Calibri"/>
                <a:ea typeface="+mn-ea"/>
              </a:rPr>
              <a:t>57</a:t>
            </a:fld>
            <a:endParaRPr lang="de-DE" sz="1200" b="0" strike="noStrike" spc="-1">
              <a:solidFill>
                <a:srgbClr val="000000"/>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PlaceHolder 1"/>
          <p:cNvSpPr>
            <a:spLocks noGrp="1" noRot="1" noChangeAspect="1"/>
          </p:cNvSpPr>
          <p:nvPr>
            <p:ph type="sldImg"/>
          </p:nvPr>
        </p:nvSpPr>
        <p:spPr>
          <a:xfrm>
            <a:off x="917575" y="744538"/>
            <a:ext cx="4962525" cy="3722687"/>
          </a:xfrm>
          <a:prstGeom prst="rect">
            <a:avLst/>
          </a:prstGeom>
          <a:ln w="0">
            <a:noFill/>
          </a:ln>
        </p:spPr>
      </p:sp>
      <p:sp>
        <p:nvSpPr>
          <p:cNvPr id="1163"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64" name="PlaceHolder 3"/>
          <p:cNvSpPr>
            <a:spLocks noGrp="1"/>
          </p:cNvSpPr>
          <p:nvPr>
            <p:ph type="sldNum" idx="173"/>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DAFCB22B-88FE-4941-BBE2-2D063BEC2D5C}" type="slidenum">
              <a:rPr lang="de-DE" sz="1200" b="0" strike="noStrike" spc="-1">
                <a:solidFill>
                  <a:srgbClr val="000000"/>
                </a:solidFill>
                <a:latin typeface="Calibri"/>
                <a:ea typeface="+mn-ea"/>
              </a:rPr>
              <a:t>58</a:t>
            </a:fld>
            <a:endParaRPr lang="de-DE" sz="1200" b="0" strike="noStrike" spc="-1">
              <a:solidFill>
                <a:srgbClr val="000000"/>
              </a:solidFill>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PlaceHolder 1"/>
          <p:cNvSpPr>
            <a:spLocks noGrp="1" noRot="1" noChangeAspect="1"/>
          </p:cNvSpPr>
          <p:nvPr>
            <p:ph type="sldImg"/>
          </p:nvPr>
        </p:nvSpPr>
        <p:spPr>
          <a:xfrm>
            <a:off x="917575" y="744538"/>
            <a:ext cx="4962525" cy="3722687"/>
          </a:xfrm>
          <a:prstGeom prst="rect">
            <a:avLst/>
          </a:prstGeom>
          <a:ln w="0">
            <a:noFill/>
          </a:ln>
        </p:spPr>
      </p:sp>
      <p:sp>
        <p:nvSpPr>
          <p:cNvPr id="116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0" name="PlaceHolder 3"/>
          <p:cNvSpPr>
            <a:spLocks noGrp="1"/>
          </p:cNvSpPr>
          <p:nvPr>
            <p:ph type="sldNum" idx="17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48A48DC8-D11E-49E9-B411-6F5F16416BBB}" type="slidenum">
              <a:rPr lang="de-DE" sz="1200" b="0" strike="noStrike" spc="-1">
                <a:solidFill>
                  <a:srgbClr val="000000"/>
                </a:solidFill>
                <a:latin typeface="Calibri"/>
                <a:ea typeface="+mn-ea"/>
              </a:rPr>
              <a:t>66</a:t>
            </a:fld>
            <a:endParaRPr lang="de-DE" sz="1200" b="0" strike="noStrike" spc="-1">
              <a:solidFill>
                <a:srgbClr val="000000"/>
              </a:solidFill>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PlaceHolder 1"/>
          <p:cNvSpPr>
            <a:spLocks noGrp="1" noRot="1" noChangeAspect="1"/>
          </p:cNvSpPr>
          <p:nvPr>
            <p:ph type="sldImg"/>
          </p:nvPr>
        </p:nvSpPr>
        <p:spPr>
          <a:xfrm>
            <a:off x="917575" y="744538"/>
            <a:ext cx="4962525" cy="3722687"/>
          </a:xfrm>
          <a:prstGeom prst="rect">
            <a:avLst/>
          </a:prstGeom>
          <a:ln w="0">
            <a:noFill/>
          </a:ln>
        </p:spPr>
      </p:sp>
      <p:sp>
        <p:nvSpPr>
          <p:cNvPr id="1172"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3" name="PlaceHolder 3"/>
          <p:cNvSpPr>
            <a:spLocks noGrp="1"/>
          </p:cNvSpPr>
          <p:nvPr>
            <p:ph type="sldNum" idx="176"/>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0A5B2C3-7C0F-4A28-840B-311609B667A0}" type="slidenum">
              <a:rPr lang="de-DE" sz="1200" b="0" strike="noStrike" spc="-1">
                <a:solidFill>
                  <a:srgbClr val="000000"/>
                </a:solidFill>
                <a:latin typeface="Calibri"/>
                <a:ea typeface="+mn-ea"/>
              </a:rPr>
              <a:t>67</a:t>
            </a:fld>
            <a:endParaRPr lang="de-DE" sz="1200" b="0" strike="noStrike" spc="-1">
              <a:solidFill>
                <a:srgbClr val="000000"/>
              </a:solidFill>
              <a:latin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PlaceHolder 1"/>
          <p:cNvSpPr>
            <a:spLocks noGrp="1" noRot="1" noChangeAspect="1"/>
          </p:cNvSpPr>
          <p:nvPr>
            <p:ph type="sldImg"/>
          </p:nvPr>
        </p:nvSpPr>
        <p:spPr>
          <a:xfrm>
            <a:off x="917575" y="744538"/>
            <a:ext cx="4962525" cy="3722687"/>
          </a:xfrm>
          <a:prstGeom prst="rect">
            <a:avLst/>
          </a:prstGeom>
          <a:ln w="0">
            <a:noFill/>
          </a:ln>
        </p:spPr>
      </p:sp>
      <p:sp>
        <p:nvSpPr>
          <p:cNvPr id="117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6" name="PlaceHolder 3"/>
          <p:cNvSpPr>
            <a:spLocks noGrp="1"/>
          </p:cNvSpPr>
          <p:nvPr>
            <p:ph type="sldNum" idx="17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F92655C7-092E-47C9-BAAC-558925696788}" type="slidenum">
              <a:rPr lang="de-DE" sz="1200" b="0" strike="noStrike" spc="-1">
                <a:solidFill>
                  <a:srgbClr val="000000"/>
                </a:solidFill>
                <a:latin typeface="Calibri"/>
                <a:ea typeface="+mn-ea"/>
              </a:rPr>
              <a:t>68</a:t>
            </a:fld>
            <a:endParaRPr lang="de-DE" sz="1200" b="0" strike="noStrike" spc="-1">
              <a:solidFill>
                <a:srgbClr val="000000"/>
              </a:solidFill>
              <a:latin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PlaceHolder 1"/>
          <p:cNvSpPr>
            <a:spLocks noGrp="1" noRot="1" noChangeAspect="1"/>
          </p:cNvSpPr>
          <p:nvPr>
            <p:ph type="sldImg"/>
          </p:nvPr>
        </p:nvSpPr>
        <p:spPr>
          <a:xfrm>
            <a:off x="917575" y="744538"/>
            <a:ext cx="4962525" cy="3722687"/>
          </a:xfrm>
          <a:prstGeom prst="rect">
            <a:avLst/>
          </a:prstGeom>
          <a:ln w="0">
            <a:noFill/>
          </a:ln>
        </p:spPr>
      </p:sp>
      <p:sp>
        <p:nvSpPr>
          <p:cNvPr id="117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6" name="PlaceHolder 3"/>
          <p:cNvSpPr>
            <a:spLocks noGrp="1"/>
          </p:cNvSpPr>
          <p:nvPr>
            <p:ph type="sldNum" idx="17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F92655C7-092E-47C9-BAAC-558925696788}" type="slidenum">
              <a:rPr lang="de-DE" sz="1200" b="0" strike="noStrike" spc="-1">
                <a:solidFill>
                  <a:srgbClr val="000000"/>
                </a:solidFill>
                <a:latin typeface="Calibri"/>
                <a:ea typeface="+mn-ea"/>
              </a:rPr>
              <a:t>69</a:t>
            </a:fld>
            <a:endParaRPr lang="de-DE" sz="1200" b="0" strike="noStrike" spc="-1">
              <a:solidFill>
                <a:srgbClr val="000000"/>
              </a:solidFill>
              <a:latin typeface="Calibri"/>
            </a:endParaRPr>
          </a:p>
        </p:txBody>
      </p:sp>
    </p:spTree>
    <p:extLst>
      <p:ext uri="{BB962C8B-B14F-4D97-AF65-F5344CB8AC3E}">
        <p14:creationId xmlns:p14="http://schemas.microsoft.com/office/powerpoint/2010/main" val="3634039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PlaceHolder 1"/>
          <p:cNvSpPr>
            <a:spLocks noGrp="1" noRot="1" noChangeAspect="1"/>
          </p:cNvSpPr>
          <p:nvPr>
            <p:ph type="sldImg"/>
          </p:nvPr>
        </p:nvSpPr>
        <p:spPr>
          <a:xfrm>
            <a:off x="917575" y="744538"/>
            <a:ext cx="4962525" cy="3722687"/>
          </a:xfrm>
          <a:prstGeom prst="rect">
            <a:avLst/>
          </a:prstGeom>
          <a:ln w="0">
            <a:noFill/>
          </a:ln>
        </p:spPr>
      </p:sp>
      <p:sp>
        <p:nvSpPr>
          <p:cNvPr id="117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6" name="PlaceHolder 3"/>
          <p:cNvSpPr>
            <a:spLocks noGrp="1"/>
          </p:cNvSpPr>
          <p:nvPr>
            <p:ph type="sldNum" idx="17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F92655C7-092E-47C9-BAAC-558925696788}" type="slidenum">
              <a:rPr lang="de-DE" sz="1200" b="0" strike="noStrike" spc="-1">
                <a:solidFill>
                  <a:srgbClr val="000000"/>
                </a:solidFill>
                <a:latin typeface="Calibri"/>
                <a:ea typeface="+mn-ea"/>
              </a:rPr>
              <a:t>70</a:t>
            </a:fld>
            <a:endParaRPr lang="de-DE" sz="1200" b="0" strike="noStrike" spc="-1">
              <a:solidFill>
                <a:srgbClr val="000000"/>
              </a:solidFill>
              <a:latin typeface="Calibri"/>
            </a:endParaRPr>
          </a:p>
        </p:txBody>
      </p:sp>
    </p:spTree>
    <p:extLst>
      <p:ext uri="{BB962C8B-B14F-4D97-AF65-F5344CB8AC3E}">
        <p14:creationId xmlns:p14="http://schemas.microsoft.com/office/powerpoint/2010/main" val="24673208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PlaceHolder 1"/>
          <p:cNvSpPr>
            <a:spLocks noGrp="1" noRot="1" noChangeAspect="1"/>
          </p:cNvSpPr>
          <p:nvPr>
            <p:ph type="sldImg"/>
          </p:nvPr>
        </p:nvSpPr>
        <p:spPr>
          <a:xfrm>
            <a:off x="917575" y="744538"/>
            <a:ext cx="4962525" cy="3722687"/>
          </a:xfrm>
          <a:prstGeom prst="rect">
            <a:avLst/>
          </a:prstGeom>
          <a:ln w="0">
            <a:noFill/>
          </a:ln>
        </p:spPr>
      </p:sp>
      <p:sp>
        <p:nvSpPr>
          <p:cNvPr id="1178"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79" name="PlaceHolder 3"/>
          <p:cNvSpPr>
            <a:spLocks noGrp="1"/>
          </p:cNvSpPr>
          <p:nvPr>
            <p:ph type="sldNum" idx="178"/>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DE10126-2C7B-4F59-8E26-9B839453E5B1}" type="slidenum">
              <a:rPr lang="de-DE" sz="1200" b="0" strike="noStrike" spc="-1">
                <a:solidFill>
                  <a:srgbClr val="000000"/>
                </a:solidFill>
                <a:latin typeface="Calibri"/>
                <a:ea typeface="+mn-ea"/>
              </a:rPr>
              <a:t>71</a:t>
            </a:fld>
            <a:endParaRPr lang="de-DE" sz="1200" b="0" strike="noStrike" spc="-1">
              <a:solidFill>
                <a:srgbClr val="000000"/>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PlaceHolder 1"/>
          <p:cNvSpPr>
            <a:spLocks noGrp="1" noRot="1" noChangeAspect="1"/>
          </p:cNvSpPr>
          <p:nvPr>
            <p:ph type="sldImg"/>
          </p:nvPr>
        </p:nvSpPr>
        <p:spPr>
          <a:xfrm>
            <a:off x="917575" y="744538"/>
            <a:ext cx="4962525" cy="3722687"/>
          </a:xfrm>
          <a:prstGeom prst="rect">
            <a:avLst/>
          </a:prstGeom>
          <a:ln w="0">
            <a:noFill/>
          </a:ln>
        </p:spPr>
      </p:sp>
      <p:sp>
        <p:nvSpPr>
          <p:cNvPr id="1181"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182" name="PlaceHolder 3"/>
          <p:cNvSpPr>
            <a:spLocks noGrp="1"/>
          </p:cNvSpPr>
          <p:nvPr>
            <p:ph type="sldNum" idx="179"/>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09065E12-AC3A-408A-994B-4C8E80DF4F79}" type="slidenum">
              <a:rPr lang="de-DE" sz="1200" b="0" strike="noStrike" spc="-1">
                <a:solidFill>
                  <a:srgbClr val="000000"/>
                </a:solidFill>
                <a:latin typeface="Calibri"/>
                <a:ea typeface="+mn-ea"/>
              </a:rPr>
              <a:t>72</a:t>
            </a:fld>
            <a:endParaRPr lang="de-DE"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PlaceHolder 1"/>
          <p:cNvSpPr>
            <a:spLocks noGrp="1" noRot="1" noChangeAspect="1"/>
          </p:cNvSpPr>
          <p:nvPr>
            <p:ph type="sldImg"/>
          </p:nvPr>
        </p:nvSpPr>
        <p:spPr>
          <a:xfrm>
            <a:off x="917575" y="744538"/>
            <a:ext cx="4962525" cy="3722687"/>
          </a:xfrm>
          <a:prstGeom prst="rect">
            <a:avLst/>
          </a:prstGeom>
          <a:ln w="0">
            <a:noFill/>
          </a:ln>
        </p:spPr>
      </p:sp>
      <p:sp>
        <p:nvSpPr>
          <p:cNvPr id="1043"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0">
              <a:lnSpc>
                <a:spcPct val="100000"/>
              </a:lnSpc>
              <a:buNone/>
              <a:tabLst>
                <a:tab pos="0" algn="l"/>
              </a:tabLst>
            </a:pPr>
            <a:endParaRPr lang="de-DE" sz="1200" b="0" strike="noStrike" spc="-1" dirty="0">
              <a:solidFill>
                <a:srgbClr val="000000"/>
              </a:solidFill>
              <a:latin typeface="Calibri"/>
            </a:endParaRPr>
          </a:p>
        </p:txBody>
      </p:sp>
      <p:sp>
        <p:nvSpPr>
          <p:cNvPr id="1044" name="PlaceHolder 3"/>
          <p:cNvSpPr>
            <a:spLocks noGrp="1"/>
          </p:cNvSpPr>
          <p:nvPr>
            <p:ph type="sldNum" idx="133"/>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20B486F0-9BB6-496D-A4C1-30D29C75B514}" type="slidenum">
              <a:rPr lang="de-DE" sz="1200" b="0" strike="noStrike" spc="-1">
                <a:solidFill>
                  <a:srgbClr val="000000"/>
                </a:solidFill>
                <a:latin typeface="Calibri"/>
                <a:ea typeface="+mn-ea"/>
              </a:rPr>
              <a:t>5</a:t>
            </a:fld>
            <a:endParaRPr lang="de-DE" sz="1200" b="0" strike="noStrike" spc="-1">
              <a:solidFill>
                <a:srgbClr val="000000"/>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3A19-FA78-8761-2028-346D695823FD}"/>
            </a:ext>
          </a:extLst>
        </p:cNvPr>
        <p:cNvGrpSpPr/>
        <p:nvPr/>
      </p:nvGrpSpPr>
      <p:grpSpPr>
        <a:xfrm>
          <a:off x="0" y="0"/>
          <a:ext cx="0" cy="0"/>
          <a:chOff x="0" y="0"/>
          <a:chExt cx="0" cy="0"/>
        </a:xfrm>
      </p:grpSpPr>
      <p:sp>
        <p:nvSpPr>
          <p:cNvPr id="1198" name="PlaceHolder 1">
            <a:extLst>
              <a:ext uri="{FF2B5EF4-FFF2-40B4-BE49-F238E27FC236}">
                <a16:creationId xmlns:a16="http://schemas.microsoft.com/office/drawing/2014/main" id="{B16336CD-2132-D062-694B-08542105B97D}"/>
              </a:ext>
            </a:extLst>
          </p:cNvPr>
          <p:cNvSpPr>
            <a:spLocks noGrp="1" noRot="1" noChangeAspect="1"/>
          </p:cNvSpPr>
          <p:nvPr>
            <p:ph type="sldImg"/>
          </p:nvPr>
        </p:nvSpPr>
        <p:spPr>
          <a:xfrm>
            <a:off x="917575" y="744538"/>
            <a:ext cx="4962525" cy="3722687"/>
          </a:xfrm>
          <a:prstGeom prst="rect">
            <a:avLst/>
          </a:prstGeom>
          <a:ln w="0">
            <a:noFill/>
          </a:ln>
        </p:spPr>
      </p:sp>
      <p:sp>
        <p:nvSpPr>
          <p:cNvPr id="1199" name="PlaceHolder 2">
            <a:extLst>
              <a:ext uri="{FF2B5EF4-FFF2-40B4-BE49-F238E27FC236}">
                <a16:creationId xmlns:a16="http://schemas.microsoft.com/office/drawing/2014/main" id="{AC17D261-860A-5F75-BDBA-B1D17FF9EC75}"/>
              </a:ext>
            </a:extLst>
          </p:cNvPr>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200" name="PlaceHolder 3">
            <a:extLst>
              <a:ext uri="{FF2B5EF4-FFF2-40B4-BE49-F238E27FC236}">
                <a16:creationId xmlns:a16="http://schemas.microsoft.com/office/drawing/2014/main" id="{6C0AEB3A-C59F-4D8C-EC2C-AA77B7E0C351}"/>
              </a:ext>
            </a:extLst>
          </p:cNvPr>
          <p:cNvSpPr>
            <a:spLocks noGrp="1"/>
          </p:cNvSpPr>
          <p:nvPr>
            <p:ph type="sldNum" idx="18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77C02B1-727B-4EC3-ABB5-E4025155489F}" type="slidenum">
              <a:rPr lang="de-DE" sz="1200" b="0" strike="noStrike" spc="-1">
                <a:solidFill>
                  <a:srgbClr val="000000"/>
                </a:solidFill>
                <a:latin typeface="Calibri"/>
                <a:ea typeface="+mn-ea"/>
              </a:rPr>
              <a:t>73</a:t>
            </a:fld>
            <a:endParaRPr lang="de-DE" sz="1200" b="0" strike="noStrike" spc="-1">
              <a:solidFill>
                <a:srgbClr val="000000"/>
              </a:solidFill>
              <a:latin typeface="Calibri"/>
            </a:endParaRPr>
          </a:p>
        </p:txBody>
      </p:sp>
    </p:spTree>
    <p:extLst>
      <p:ext uri="{BB962C8B-B14F-4D97-AF65-F5344CB8AC3E}">
        <p14:creationId xmlns:p14="http://schemas.microsoft.com/office/powerpoint/2010/main" val="384412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PlaceHolder 1"/>
          <p:cNvSpPr>
            <a:spLocks noGrp="1" noRot="1" noChangeAspect="1"/>
          </p:cNvSpPr>
          <p:nvPr>
            <p:ph type="sldImg"/>
          </p:nvPr>
        </p:nvSpPr>
        <p:spPr>
          <a:xfrm>
            <a:off x="917575" y="744538"/>
            <a:ext cx="4962525" cy="3722687"/>
          </a:xfrm>
          <a:prstGeom prst="rect">
            <a:avLst/>
          </a:prstGeom>
          <a:ln w="0">
            <a:noFill/>
          </a:ln>
        </p:spPr>
      </p:sp>
      <p:sp>
        <p:nvSpPr>
          <p:cNvPr id="1046"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47" name="PlaceHolder 3"/>
          <p:cNvSpPr>
            <a:spLocks noGrp="1"/>
          </p:cNvSpPr>
          <p:nvPr>
            <p:ph type="sldNum" idx="134"/>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82F33A11-CD06-4A72-B408-30875309AC18}" type="slidenum">
              <a:rPr lang="de-DE" sz="1200" b="0" strike="noStrike" spc="-1">
                <a:solidFill>
                  <a:srgbClr val="000000"/>
                </a:solidFill>
                <a:latin typeface="Calibri"/>
                <a:ea typeface="+mn-ea"/>
              </a:rPr>
              <a:t>6</a:t>
            </a:fld>
            <a:endParaRPr lang="de-DE" sz="12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PlaceHolder 1"/>
          <p:cNvSpPr>
            <a:spLocks noGrp="1" noRot="1" noChangeAspect="1"/>
          </p:cNvSpPr>
          <p:nvPr>
            <p:ph type="sldImg"/>
          </p:nvPr>
        </p:nvSpPr>
        <p:spPr>
          <a:xfrm>
            <a:off x="917575" y="744538"/>
            <a:ext cx="4962525" cy="3722687"/>
          </a:xfrm>
          <a:prstGeom prst="rect">
            <a:avLst/>
          </a:prstGeom>
          <a:ln w="0">
            <a:noFill/>
          </a:ln>
        </p:spPr>
      </p:sp>
      <p:sp>
        <p:nvSpPr>
          <p:cNvPr id="1049"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marL="216000" indent="-216000">
              <a:buNone/>
            </a:pPr>
            <a:endParaRPr lang="de-DE" sz="1800" b="0" strike="noStrike" spc="-1">
              <a:solidFill>
                <a:srgbClr val="000000"/>
              </a:solidFill>
              <a:latin typeface="Calibri"/>
            </a:endParaRPr>
          </a:p>
        </p:txBody>
      </p:sp>
      <p:sp>
        <p:nvSpPr>
          <p:cNvPr id="1050" name="PlaceHolder 3"/>
          <p:cNvSpPr>
            <a:spLocks noGrp="1"/>
          </p:cNvSpPr>
          <p:nvPr>
            <p:ph type="sldNum" idx="135"/>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A50A0875-09C5-4D3C-BE42-515CF58A7A16}" type="slidenum">
              <a:rPr lang="de-DE" sz="1200" b="0" strike="noStrike" spc="-1">
                <a:solidFill>
                  <a:srgbClr val="000000"/>
                </a:solidFill>
                <a:latin typeface="Calibri"/>
                <a:ea typeface="+mn-ea"/>
              </a:rPr>
              <a:t>7</a:t>
            </a:fld>
            <a:endParaRPr lang="de-DE" sz="12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PlaceHolder 1"/>
          <p:cNvSpPr>
            <a:spLocks noGrp="1" noRot="1" noChangeAspect="1"/>
          </p:cNvSpPr>
          <p:nvPr>
            <p:ph type="sldImg"/>
          </p:nvPr>
        </p:nvSpPr>
        <p:spPr>
          <a:xfrm>
            <a:off x="917575" y="744538"/>
            <a:ext cx="4962525" cy="3722687"/>
          </a:xfrm>
          <a:prstGeom prst="rect">
            <a:avLst/>
          </a:prstGeom>
          <a:ln w="0">
            <a:noFill/>
          </a:ln>
        </p:spPr>
      </p:sp>
      <p:sp>
        <p:nvSpPr>
          <p:cNvPr id="1052"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indent="0" defTabSz="914400">
              <a:lnSpc>
                <a:spcPct val="100000"/>
              </a:lnSpc>
              <a:buNone/>
              <a:tabLst>
                <a:tab pos="0" algn="l"/>
              </a:tabLst>
            </a:pPr>
            <a:endParaRPr lang="de-DE" sz="1200" b="0" strike="noStrike" spc="-1" dirty="0">
              <a:solidFill>
                <a:srgbClr val="000000"/>
              </a:solidFill>
              <a:latin typeface="Calibri"/>
            </a:endParaRPr>
          </a:p>
        </p:txBody>
      </p:sp>
      <p:sp>
        <p:nvSpPr>
          <p:cNvPr id="1053" name="PlaceHolder 3"/>
          <p:cNvSpPr>
            <a:spLocks noGrp="1"/>
          </p:cNvSpPr>
          <p:nvPr>
            <p:ph type="sldNum" idx="136"/>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700B217C-8011-46EC-80FB-2D5B2CF13880}" type="slidenum">
              <a:rPr lang="de-DE" sz="1200" b="0" strike="noStrike" spc="-1">
                <a:solidFill>
                  <a:srgbClr val="000000"/>
                </a:solidFill>
                <a:latin typeface="Calibri"/>
                <a:ea typeface="+mn-ea"/>
              </a:rPr>
              <a:t>9</a:t>
            </a:fld>
            <a:endParaRPr lang="de-DE" sz="1200" b="0" strike="noStrike" spc="-1">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PlaceHolder 1"/>
          <p:cNvSpPr>
            <a:spLocks noGrp="1" noRot="1" noChangeAspect="1"/>
          </p:cNvSpPr>
          <p:nvPr>
            <p:ph type="sldImg"/>
          </p:nvPr>
        </p:nvSpPr>
        <p:spPr>
          <a:xfrm>
            <a:off x="917575" y="744538"/>
            <a:ext cx="4962525" cy="3722687"/>
          </a:xfrm>
          <a:prstGeom prst="rect">
            <a:avLst/>
          </a:prstGeom>
          <a:ln w="0">
            <a:noFill/>
          </a:ln>
        </p:spPr>
      </p:sp>
      <p:sp>
        <p:nvSpPr>
          <p:cNvPr id="1055" name="PlaceHolder 2"/>
          <p:cNvSpPr>
            <a:spLocks noGrp="1"/>
          </p:cNvSpPr>
          <p:nvPr>
            <p:ph type="body"/>
          </p:nvPr>
        </p:nvSpPr>
        <p:spPr>
          <a:xfrm>
            <a:off x="679680" y="4715280"/>
            <a:ext cx="5437440" cy="4466160"/>
          </a:xfrm>
          <a:prstGeom prst="rect">
            <a:avLst/>
          </a:prstGeom>
          <a:noFill/>
          <a:ln w="9360">
            <a:noFill/>
          </a:ln>
        </p:spPr>
        <p:txBody>
          <a:bodyPr lIns="91440" tIns="45720" rIns="91440" bIns="45720" numCol="1" spcCol="0" anchor="t">
            <a:noAutofit/>
          </a:bodyPr>
          <a:lstStyle/>
          <a:p>
            <a:pPr indent="0" defTabSz="914400">
              <a:lnSpc>
                <a:spcPct val="100000"/>
              </a:lnSpc>
              <a:buNone/>
              <a:tabLst>
                <a:tab pos="0" algn="l"/>
              </a:tabLst>
            </a:pPr>
            <a:endParaRPr lang="de-DE" sz="1200" b="0" strike="noStrike" spc="-1" dirty="0">
              <a:solidFill>
                <a:srgbClr val="000000"/>
              </a:solidFill>
              <a:latin typeface="Calibri"/>
            </a:endParaRPr>
          </a:p>
        </p:txBody>
      </p:sp>
      <p:sp>
        <p:nvSpPr>
          <p:cNvPr id="1056" name="PlaceHolder 3"/>
          <p:cNvSpPr>
            <a:spLocks noGrp="1"/>
          </p:cNvSpPr>
          <p:nvPr>
            <p:ph type="sldNum" idx="137"/>
          </p:nvPr>
        </p:nvSpPr>
        <p:spPr>
          <a:xfrm>
            <a:off x="3850560" y="9428760"/>
            <a:ext cx="2944800" cy="49572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1200" b="0" strike="noStrike" spc="-1">
                <a:solidFill>
                  <a:srgbClr val="000000"/>
                </a:solidFill>
                <a:latin typeface="Calibri"/>
                <a:ea typeface="+mn-ea"/>
              </a:defRPr>
            </a:lvl1pPr>
          </a:lstStyle>
          <a:p>
            <a:pPr indent="0" algn="r" defTabSz="914400">
              <a:lnSpc>
                <a:spcPct val="100000"/>
              </a:lnSpc>
              <a:buNone/>
              <a:tabLst>
                <a:tab pos="0" algn="l"/>
              </a:tabLst>
            </a:pPr>
            <a:fld id="{BB634E56-C8C0-4B56-8FD6-68E47216C0CE}" type="slidenum">
              <a:rPr lang="de-DE" sz="1200" b="0" strike="noStrike" spc="-1">
                <a:solidFill>
                  <a:srgbClr val="000000"/>
                </a:solidFill>
                <a:latin typeface="Calibri"/>
                <a:ea typeface="+mn-ea"/>
              </a:rPr>
              <a:t>10</a:t>
            </a:fld>
            <a:endParaRPr lang="de-DE" sz="1200" b="0" strike="noStrike" spc="-1">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elmaster_zweiImages">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Inhaltsmaster_Image_1 spaltig">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lstStyle/>
          <a:p>
            <a:r>
              <a:t>Footer</a:t>
            </a:r>
          </a:p>
        </p:txBody>
      </p:sp>
      <p:sp>
        <p:nvSpPr>
          <p:cNvPr id="3" name="PlaceHolder 2"/>
          <p:cNvSpPr>
            <a:spLocks noGrp="1"/>
          </p:cNvSpPr>
          <p:nvPr>
            <p:ph type="sldNum" idx="16"/>
          </p:nvPr>
        </p:nvSpPr>
        <p:spPr/>
        <p:txBody>
          <a:bodyPr/>
          <a:lstStyle/>
          <a:p>
            <a:fld id="{5574091C-8A48-429B-B6AD-72FE5058D1C6}" type="slidenum">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Inhaltsmaster_Image_vollflächig">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496AE251-73D6-417B-8BB2-A4F602B5173D}" type="slidenum">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Inhaltsmaster_Agenda/Thesen">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lstStyle/>
          <a:p>
            <a:r>
              <a:t>Footer</a:t>
            </a:r>
          </a:p>
        </p:txBody>
      </p:sp>
      <p:sp>
        <p:nvSpPr>
          <p:cNvPr id="3" name="PlaceHolder 2"/>
          <p:cNvSpPr>
            <a:spLocks noGrp="1"/>
          </p:cNvSpPr>
          <p:nvPr>
            <p:ph type="sldNum" idx="20"/>
          </p:nvPr>
        </p:nvSpPr>
        <p:spPr/>
        <p:txBody>
          <a:bodyPr/>
          <a:lstStyle/>
          <a:p>
            <a:fld id="{F07A1B05-166D-4C39-A668-5249341A5209}" type="slidenum">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nhlatsmaster_Image_2spaltig">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lstStyle/>
          <a:p>
            <a:r>
              <a:t>Footer</a:t>
            </a:r>
          </a:p>
        </p:txBody>
      </p:sp>
      <p:sp>
        <p:nvSpPr>
          <p:cNvPr id="3" name="PlaceHolder 2"/>
          <p:cNvSpPr>
            <a:spLocks noGrp="1"/>
          </p:cNvSpPr>
          <p:nvPr>
            <p:ph type="sldNum" idx="22"/>
          </p:nvPr>
        </p:nvSpPr>
        <p:spPr/>
        <p:txBody>
          <a:bodyPr/>
          <a:lstStyle/>
          <a:p>
            <a:fld id="{EB7BF0A6-61CB-42DC-8983-687AB592A446}" type="slidenum">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Inhaltsmaster_Text_1spaltig">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0775D22C-7F35-48CA-9264-4EE3DDDECF25}" type="slidenum">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Default 1">
    <p:spTree>
      <p:nvGrpSpPr>
        <p:cNvPr id="1" name=""/>
        <p:cNvGrpSpPr/>
        <p:nvPr/>
      </p:nvGrpSpPr>
      <p:grpSpPr>
        <a:xfrm>
          <a:off x="0" y="0"/>
          <a:ext cx="0" cy="0"/>
          <a:chOff x="0" y="0"/>
          <a:chExt cx="0" cy="0"/>
        </a:xfrm>
      </p:grpSpPr>
      <p:sp>
        <p:nvSpPr>
          <p:cNvPr id="2" name="PlaceHolder 1"/>
          <p:cNvSpPr>
            <a:spLocks noGrp="1"/>
          </p:cNvSpPr>
          <p:nvPr>
            <p:ph type="ftr" idx="27"/>
          </p:nvPr>
        </p:nvSpPr>
        <p:spPr/>
        <p:txBody>
          <a:bodyPr/>
          <a:lstStyle/>
          <a:p>
            <a:r>
              <a:t>Footer</a:t>
            </a:r>
          </a:p>
        </p:txBody>
      </p:sp>
      <p:sp>
        <p:nvSpPr>
          <p:cNvPr id="3" name="PlaceHolder 2"/>
          <p:cNvSpPr>
            <a:spLocks noGrp="1"/>
          </p:cNvSpPr>
          <p:nvPr>
            <p:ph type="sldNum" idx="28"/>
          </p:nvPr>
        </p:nvSpPr>
        <p:spPr/>
        <p:txBody>
          <a:bodyPr/>
          <a:lstStyle/>
          <a:p>
            <a:fld id="{FDC74FC2-FAF7-4B9D-9717-9FCC0C4A829D}" type="slidenum">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Default 2">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D7EBB92A-5135-41D0-8130-D78548F7F86D}" type="slidenum">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Default 3">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lstStyle/>
          <a:p>
            <a:r>
              <a:t>Footer</a:t>
            </a:r>
          </a:p>
        </p:txBody>
      </p:sp>
      <p:sp>
        <p:nvSpPr>
          <p:cNvPr id="3" name="PlaceHolder 2"/>
          <p:cNvSpPr>
            <a:spLocks noGrp="1"/>
          </p:cNvSpPr>
          <p:nvPr>
            <p:ph type="sldNum" idx="32"/>
          </p:nvPr>
        </p:nvSpPr>
        <p:spPr/>
        <p:txBody>
          <a:bodyPr/>
          <a:lstStyle/>
          <a:p>
            <a:fld id="{E31D8F07-B0E2-45A3-9C0E-1BA71B8C116D}" type="slidenum">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Inhaltsmaster_Image_Vollbild">
    <p:spTree>
      <p:nvGrpSpPr>
        <p:cNvPr id="1" name=""/>
        <p:cNvGrpSpPr/>
        <p:nvPr/>
      </p:nvGrpSpPr>
      <p:grpSpPr>
        <a:xfrm>
          <a:off x="0" y="0"/>
          <a:ext cx="0" cy="0"/>
          <a:chOff x="0" y="0"/>
          <a:chExt cx="0" cy="0"/>
        </a:xfrm>
      </p:grpSpPr>
      <p:sp>
        <p:nvSpPr>
          <p:cNvPr id="2" name="PlaceHolder 1"/>
          <p:cNvSpPr>
            <a:spLocks noGrp="1"/>
          </p:cNvSpPr>
          <p:nvPr>
            <p:ph type="ftr" idx="33"/>
          </p:nvPr>
        </p:nvSpPr>
        <p:spPr/>
        <p:txBody>
          <a:bodyPr/>
          <a:lstStyle/>
          <a:p>
            <a:r>
              <a:t>Footer</a:t>
            </a:r>
          </a:p>
        </p:txBody>
      </p:sp>
      <p:sp>
        <p:nvSpPr>
          <p:cNvPr id="3" name="PlaceHolder 2"/>
          <p:cNvSpPr>
            <a:spLocks noGrp="1"/>
          </p:cNvSpPr>
          <p:nvPr>
            <p:ph type="sldNum" idx="34"/>
          </p:nvPr>
        </p:nvSpPr>
        <p:spPr/>
        <p:txBody>
          <a:bodyPr/>
          <a:lstStyle/>
          <a:p>
            <a:fld id="{E577AB03-ED0E-4DA0-AB18-6DAE36E58E46}" type="slidenum">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Inhaltsmaster_Images_2 spaltig">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E30E8195-12E2-4016-998B-FA177648776A}"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telmaster_einzelImag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nhlatsmaster_Text_1spaltig">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683CCA86-AC31-4FE4-8F2B-38F6476EEA50}"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bschlussfoli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4"/>
          </p:nvPr>
        </p:nvSpPr>
        <p:spPr/>
        <p:txBody>
          <a:bodyPr/>
          <a:lstStyle/>
          <a:p>
            <a:fld id="{26614ECB-E5AC-43DC-ADDD-F7DFA9736A00}"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Inhaltsmaster_Text_Diskussionsthesen">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E689DF1F-87D8-4E69-8507-058F8AC006E2}"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Inhlatsmaster_Text_1spaltig">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3266A273-593D-4BBA-B078-B46FAC897DDF}" type="slidenum">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Inhaltsmaster_1spaltig_ohne_Headlin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10"/>
          </p:nvPr>
        </p:nvSpPr>
        <p:spPr/>
        <p:txBody>
          <a:bodyPr/>
          <a:lstStyle/>
          <a:p>
            <a:fld id="{A35F8F68-5090-4840-AC22-E4AE3D10868D}" type="slidenum">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Inhaltsmaster_Text+Image links">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4943BA6A-79B1-4ED6-9B0C-66C394BA257A}" type="slidenum">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Inhaltsmaster_Text+Image rechts">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5D0AE7CC-BE7B-4187-9870-C5892A9F580D}"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4.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16.xml"/><Relationship Id="rId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17.xml"/><Relationship Id="rId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8.xml"/><Relationship Id="rId1" Type="http://schemas.openxmlformats.org/officeDocument/2006/relationships/slideLayout" Target="../slideLayouts/slideLayout18.xml"/><Relationship Id="rId4" Type="http://schemas.openxmlformats.org/officeDocument/2006/relationships/image" Target="../media/image6.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19.xml"/><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 name="Picture 8" descr="Linie Titelseite"/>
          <p:cNvPicPr/>
          <p:nvPr/>
        </p:nvPicPr>
        <p:blipFill>
          <a:blip r:embed="rId3"/>
          <a:stretch/>
        </p:blipFill>
        <p:spPr>
          <a:xfrm>
            <a:off x="0" y="4419720"/>
            <a:ext cx="9143280" cy="1261440"/>
          </a:xfrm>
          <a:prstGeom prst="rect">
            <a:avLst/>
          </a:prstGeom>
          <a:ln w="0">
            <a:noFill/>
          </a:ln>
        </p:spPr>
      </p:pic>
      <p:pic>
        <p:nvPicPr>
          <p:cNvPr id="9" name="Grafik 4"/>
          <p:cNvPicPr/>
          <p:nvPr/>
        </p:nvPicPr>
        <p:blipFill>
          <a:blip r:embed="rId4"/>
          <a:stretch/>
        </p:blipFill>
        <p:spPr>
          <a:xfrm>
            <a:off x="6516360" y="0"/>
            <a:ext cx="2477520" cy="1193040"/>
          </a:xfrm>
          <a:prstGeom prst="rect">
            <a:avLst/>
          </a:prstGeom>
          <a:ln w="0">
            <a:noFill/>
          </a:ln>
        </p:spPr>
      </p:pic>
      <p:pic>
        <p:nvPicPr>
          <p:cNvPr id="2" name="Bild 11"/>
          <p:cNvPicPr/>
          <p:nvPr/>
        </p:nvPicPr>
        <p:blipFill>
          <a:blip r:embed="rId5"/>
          <a:stretch/>
        </p:blipFill>
        <p:spPr>
          <a:xfrm>
            <a:off x="7632000" y="6093720"/>
            <a:ext cx="1115280" cy="430920"/>
          </a:xfrm>
          <a:prstGeom prst="rect">
            <a:avLst/>
          </a:prstGeom>
          <a:ln w="0">
            <a:noFill/>
          </a:ln>
        </p:spPr>
      </p:pic>
      <p:pic>
        <p:nvPicPr>
          <p:cNvPr id="3" name="Picture 8" descr="Linie Titelseite"/>
          <p:cNvPicPr/>
          <p:nvPr/>
        </p:nvPicPr>
        <p:blipFill>
          <a:blip r:embed="rId3"/>
          <a:stretch/>
        </p:blipFill>
        <p:spPr>
          <a:xfrm>
            <a:off x="0" y="4419720"/>
            <a:ext cx="9143280" cy="1261440"/>
          </a:xfrm>
          <a:prstGeom prst="rect">
            <a:avLst/>
          </a:prstGeom>
          <a:ln w="0">
            <a:noFill/>
          </a:ln>
        </p:spPr>
      </p:pic>
      <p:pic>
        <p:nvPicPr>
          <p:cNvPr id="4" name="Grafik 7"/>
          <p:cNvPicPr/>
          <p:nvPr/>
        </p:nvPicPr>
        <p:blipFill>
          <a:blip r:embed="rId4"/>
          <a:stretch/>
        </p:blipFill>
        <p:spPr>
          <a:xfrm>
            <a:off x="6516360" y="0"/>
            <a:ext cx="2477520" cy="1193040"/>
          </a:xfrm>
          <a:prstGeom prst="rect">
            <a:avLst/>
          </a:prstGeom>
          <a:ln w="0">
            <a:noFill/>
          </a:ln>
        </p:spPr>
      </p:pic>
      <p:pic>
        <p:nvPicPr>
          <p:cNvPr id="5" name="Bild 11"/>
          <p:cNvPicPr/>
          <p:nvPr/>
        </p:nvPicPr>
        <p:blipFill>
          <a:blip r:embed="rId5"/>
          <a:stretch/>
        </p:blipFill>
        <p:spPr>
          <a:xfrm>
            <a:off x="7632000" y="6093720"/>
            <a:ext cx="1115280" cy="430920"/>
          </a:xfrm>
          <a:prstGeom prst="rect">
            <a:avLst/>
          </a:prstGeom>
          <a:ln w="0">
            <a:noFill/>
          </a:ln>
        </p:spPr>
      </p:pic>
      <p:sp>
        <p:nvSpPr>
          <p:cNvPr id="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7"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0" name="Picture 4" descr="Linie Inhaltsseite"/>
          <p:cNvPicPr/>
          <p:nvPr/>
        </p:nvPicPr>
        <p:blipFill>
          <a:blip r:embed="rId3"/>
          <a:stretch/>
        </p:blipFill>
        <p:spPr>
          <a:xfrm>
            <a:off x="0" y="6446880"/>
            <a:ext cx="9143280" cy="447120"/>
          </a:xfrm>
          <a:prstGeom prst="rect">
            <a:avLst/>
          </a:prstGeom>
          <a:ln w="0">
            <a:noFill/>
          </a:ln>
        </p:spPr>
      </p:pic>
      <p:sp>
        <p:nvSpPr>
          <p:cNvPr id="41" name="PlaceHolder 1"/>
          <p:cNvSpPr>
            <a:spLocks noGrp="1"/>
          </p:cNvSpPr>
          <p:nvPr>
            <p:ph type="ftr" idx="15"/>
          </p:nvPr>
        </p:nvSpPr>
        <p:spPr>
          <a:xfrm>
            <a:off x="30672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42" name="PlaceHolder 2"/>
          <p:cNvSpPr>
            <a:spLocks noGrp="1"/>
          </p:cNvSpPr>
          <p:nvPr>
            <p:ph type="sldNum" idx="16"/>
          </p:nvPr>
        </p:nvSpPr>
        <p:spPr>
          <a:xfrm>
            <a:off x="6702480" y="6494040"/>
            <a:ext cx="213300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E6F6F1A4-2F05-4E21-9533-EAA397A48086}"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3" name="Picture 4" descr="Linie Inhaltsseite"/>
          <p:cNvPicPr/>
          <p:nvPr/>
        </p:nvPicPr>
        <p:blipFill>
          <a:blip r:embed="rId3"/>
          <a:stretch/>
        </p:blipFill>
        <p:spPr>
          <a:xfrm>
            <a:off x="0" y="6446880"/>
            <a:ext cx="9143280" cy="447120"/>
          </a:xfrm>
          <a:prstGeom prst="rect">
            <a:avLst/>
          </a:prstGeom>
          <a:ln w="0">
            <a:noFill/>
          </a:ln>
        </p:spPr>
      </p:pic>
      <p:sp>
        <p:nvSpPr>
          <p:cNvPr id="44" name="Rechteck 1"/>
          <p:cNvSpPr/>
          <p:nvPr/>
        </p:nvSpPr>
        <p:spPr>
          <a:xfrm>
            <a:off x="6372360" y="0"/>
            <a:ext cx="2663640" cy="126792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sp>
        <p:nvSpPr>
          <p:cNvPr id="45" name="PlaceHolder 1"/>
          <p:cNvSpPr>
            <a:spLocks noGrp="1"/>
          </p:cNvSpPr>
          <p:nvPr>
            <p:ph type="ftr" idx="17"/>
          </p:nvPr>
        </p:nvSpPr>
        <p:spPr>
          <a:xfrm>
            <a:off x="303120" y="648864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46" name="PlaceHolder 2"/>
          <p:cNvSpPr>
            <a:spLocks noGrp="1"/>
          </p:cNvSpPr>
          <p:nvPr>
            <p:ph type="sldNum" idx="18"/>
          </p:nvPr>
        </p:nvSpPr>
        <p:spPr>
          <a:xfrm>
            <a:off x="6707160" y="6499080"/>
            <a:ext cx="213300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F5384E18-FE7C-45FE-9FB7-E201119D0137}"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7" name="Picture 4" descr="Linie Inhaltsseite"/>
          <p:cNvPicPr/>
          <p:nvPr/>
        </p:nvPicPr>
        <p:blipFill>
          <a:blip r:embed="rId3"/>
          <a:stretch/>
        </p:blipFill>
        <p:spPr>
          <a:xfrm>
            <a:off x="0" y="6446880"/>
            <a:ext cx="9143280" cy="447120"/>
          </a:xfrm>
          <a:prstGeom prst="rect">
            <a:avLst/>
          </a:prstGeom>
          <a:ln w="0">
            <a:noFill/>
          </a:ln>
        </p:spPr>
      </p:pic>
      <p:sp>
        <p:nvSpPr>
          <p:cNvPr id="48" name="PlaceHolder 1"/>
          <p:cNvSpPr>
            <a:spLocks noGrp="1"/>
          </p:cNvSpPr>
          <p:nvPr>
            <p:ph type="ftr" idx="19"/>
          </p:nvPr>
        </p:nvSpPr>
        <p:spPr>
          <a:xfrm>
            <a:off x="28800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49" name="PlaceHolder 2"/>
          <p:cNvSpPr>
            <a:spLocks noGrp="1"/>
          </p:cNvSpPr>
          <p:nvPr>
            <p:ph type="sldNum" idx="2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6621B3D6-97A2-4188-9E36-C512511CA9AC}"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0" name="Picture 4" descr="Linie Inhaltsseite"/>
          <p:cNvPicPr/>
          <p:nvPr/>
        </p:nvPicPr>
        <p:blipFill>
          <a:blip r:embed="rId3"/>
          <a:stretch/>
        </p:blipFill>
        <p:spPr>
          <a:xfrm>
            <a:off x="0" y="6446880"/>
            <a:ext cx="9143280" cy="447120"/>
          </a:xfrm>
          <a:prstGeom prst="rect">
            <a:avLst/>
          </a:prstGeom>
          <a:ln w="0">
            <a:noFill/>
          </a:ln>
        </p:spPr>
      </p:pic>
      <p:sp>
        <p:nvSpPr>
          <p:cNvPr id="51" name="PlaceHolder 1"/>
          <p:cNvSpPr>
            <a:spLocks noGrp="1"/>
          </p:cNvSpPr>
          <p:nvPr>
            <p:ph type="ftr" idx="21"/>
          </p:nvPr>
        </p:nvSpPr>
        <p:spPr>
          <a:xfrm>
            <a:off x="303120" y="648864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52" name="PlaceHolder 2"/>
          <p:cNvSpPr>
            <a:spLocks noGrp="1"/>
          </p:cNvSpPr>
          <p:nvPr>
            <p:ph type="sldNum" idx="22"/>
          </p:nvPr>
        </p:nvSpPr>
        <p:spPr>
          <a:xfrm>
            <a:off x="6707160" y="6499080"/>
            <a:ext cx="213300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6F9DC8A3-739D-4D2B-B6C1-C20AB5BD2A2D}"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 name="Grafik 6" descr="Vorlage_16zu92_linie.jpg"/>
          <p:cNvPicPr/>
          <p:nvPr/>
        </p:nvPicPr>
        <p:blipFill>
          <a:blip r:embed="rId3"/>
          <a:stretch/>
        </p:blipFill>
        <p:spPr>
          <a:xfrm>
            <a:off x="0" y="6254280"/>
            <a:ext cx="9161280" cy="610200"/>
          </a:xfrm>
          <a:prstGeom prst="rect">
            <a:avLst/>
          </a:prstGeom>
          <a:ln w="0">
            <a:noFill/>
          </a:ln>
        </p:spPr>
      </p:pic>
      <p:pic>
        <p:nvPicPr>
          <p:cNvPr id="54" name="Bild 10"/>
          <p:cNvPicPr/>
          <p:nvPr/>
        </p:nvPicPr>
        <p:blipFill>
          <a:blip r:embed="rId4"/>
          <a:stretch/>
        </p:blipFill>
        <p:spPr>
          <a:xfrm>
            <a:off x="6948360" y="-123480"/>
            <a:ext cx="2141280" cy="1327320"/>
          </a:xfrm>
          <a:prstGeom prst="rect">
            <a:avLst/>
          </a:prstGeom>
          <a:ln w="0">
            <a:noFill/>
          </a:ln>
        </p:spPr>
      </p:pic>
      <p:sp>
        <p:nvSpPr>
          <p:cNvPr id="55" name="PlaceHolder 1"/>
          <p:cNvSpPr>
            <a:spLocks noGrp="1"/>
          </p:cNvSpPr>
          <p:nvPr>
            <p:ph type="ftr" idx="23"/>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56" name="PlaceHolder 2"/>
          <p:cNvSpPr>
            <a:spLocks noGrp="1"/>
          </p:cNvSpPr>
          <p:nvPr>
            <p:ph type="sldNum" idx="24"/>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1AA50A74-BF6E-4B6A-8228-C45D46F0BBF8}"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 name="Grafik 6" descr="Vorlage_16zu92_linie.jpg"/>
          <p:cNvPicPr/>
          <p:nvPr/>
        </p:nvPicPr>
        <p:blipFill>
          <a:blip r:embed="rId3"/>
          <a:stretch/>
        </p:blipFill>
        <p:spPr>
          <a:xfrm>
            <a:off x="0" y="6254280"/>
            <a:ext cx="9161280" cy="610200"/>
          </a:xfrm>
          <a:prstGeom prst="rect">
            <a:avLst/>
          </a:prstGeom>
          <a:ln w="0">
            <a:noFill/>
          </a:ln>
        </p:spPr>
      </p:pic>
      <p:pic>
        <p:nvPicPr>
          <p:cNvPr id="64" name="Bild 10"/>
          <p:cNvPicPr/>
          <p:nvPr/>
        </p:nvPicPr>
        <p:blipFill>
          <a:blip r:embed="rId4"/>
          <a:stretch/>
        </p:blipFill>
        <p:spPr>
          <a:xfrm>
            <a:off x="6948360" y="-123480"/>
            <a:ext cx="2141280" cy="1327320"/>
          </a:xfrm>
          <a:prstGeom prst="rect">
            <a:avLst/>
          </a:prstGeom>
          <a:ln w="0">
            <a:noFill/>
          </a:ln>
        </p:spPr>
      </p:pic>
      <p:sp>
        <p:nvSpPr>
          <p:cNvPr id="65" name="PlaceHolder 1"/>
          <p:cNvSpPr>
            <a:spLocks noGrp="1"/>
          </p:cNvSpPr>
          <p:nvPr>
            <p:ph type="ftr" idx="27"/>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66" name="PlaceHolder 2"/>
          <p:cNvSpPr>
            <a:spLocks noGrp="1"/>
          </p:cNvSpPr>
          <p:nvPr>
            <p:ph type="sldNum" idx="28"/>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F2E3FC3F-FF24-4778-AB71-1F0D3B700E28}"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 name="Grafik 6" descr="Vorlage_16zu92_linie.jpg"/>
          <p:cNvPicPr/>
          <p:nvPr/>
        </p:nvPicPr>
        <p:blipFill>
          <a:blip r:embed="rId3"/>
          <a:stretch/>
        </p:blipFill>
        <p:spPr>
          <a:xfrm>
            <a:off x="0" y="6254280"/>
            <a:ext cx="9161280" cy="610200"/>
          </a:xfrm>
          <a:prstGeom prst="rect">
            <a:avLst/>
          </a:prstGeom>
          <a:ln w="0">
            <a:noFill/>
          </a:ln>
        </p:spPr>
      </p:pic>
      <p:pic>
        <p:nvPicPr>
          <p:cNvPr id="68" name="Bild 10"/>
          <p:cNvPicPr/>
          <p:nvPr/>
        </p:nvPicPr>
        <p:blipFill>
          <a:blip r:embed="rId4"/>
          <a:stretch/>
        </p:blipFill>
        <p:spPr>
          <a:xfrm>
            <a:off x="6948360" y="-123480"/>
            <a:ext cx="2141280" cy="1327320"/>
          </a:xfrm>
          <a:prstGeom prst="rect">
            <a:avLst/>
          </a:prstGeom>
          <a:ln w="0">
            <a:noFill/>
          </a:ln>
        </p:spPr>
      </p:pic>
      <p:sp>
        <p:nvSpPr>
          <p:cNvPr id="69" name="PlaceHolder 1"/>
          <p:cNvSpPr>
            <a:spLocks noGrp="1"/>
          </p:cNvSpPr>
          <p:nvPr>
            <p:ph type="ftr" idx="29"/>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70" name="PlaceHolder 2"/>
          <p:cNvSpPr>
            <a:spLocks noGrp="1"/>
          </p:cNvSpPr>
          <p:nvPr>
            <p:ph type="sldNum" idx="30"/>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BED41440-1311-4E05-951F-8D7749ABA3FE}"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 name="Grafik 6" descr="Vorlage_16zu92_linie.jpg"/>
          <p:cNvPicPr/>
          <p:nvPr/>
        </p:nvPicPr>
        <p:blipFill>
          <a:blip r:embed="rId3"/>
          <a:stretch/>
        </p:blipFill>
        <p:spPr>
          <a:xfrm>
            <a:off x="0" y="6254280"/>
            <a:ext cx="9161280" cy="610200"/>
          </a:xfrm>
          <a:prstGeom prst="rect">
            <a:avLst/>
          </a:prstGeom>
          <a:ln w="0">
            <a:noFill/>
          </a:ln>
        </p:spPr>
      </p:pic>
      <p:pic>
        <p:nvPicPr>
          <p:cNvPr id="72" name="Bild 10"/>
          <p:cNvPicPr/>
          <p:nvPr/>
        </p:nvPicPr>
        <p:blipFill>
          <a:blip r:embed="rId4"/>
          <a:stretch/>
        </p:blipFill>
        <p:spPr>
          <a:xfrm>
            <a:off x="6948360" y="-123480"/>
            <a:ext cx="2141280" cy="1327320"/>
          </a:xfrm>
          <a:prstGeom prst="rect">
            <a:avLst/>
          </a:prstGeom>
          <a:ln w="0">
            <a:noFill/>
          </a:ln>
        </p:spPr>
      </p:pic>
      <p:sp>
        <p:nvSpPr>
          <p:cNvPr id="73" name="PlaceHolder 1"/>
          <p:cNvSpPr>
            <a:spLocks noGrp="1"/>
          </p:cNvSpPr>
          <p:nvPr>
            <p:ph type="ftr" idx="31"/>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74" name="PlaceHolder 2"/>
          <p:cNvSpPr>
            <a:spLocks noGrp="1"/>
          </p:cNvSpPr>
          <p:nvPr>
            <p:ph type="sldNum" idx="32"/>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BEAB9BF5-5854-4C0F-946D-B273A002DC52}"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 name="Grafik 6" descr="Vorlage_16zu92_linie.jpg"/>
          <p:cNvPicPr/>
          <p:nvPr/>
        </p:nvPicPr>
        <p:blipFill>
          <a:blip r:embed="rId3"/>
          <a:stretch/>
        </p:blipFill>
        <p:spPr>
          <a:xfrm>
            <a:off x="0" y="6254280"/>
            <a:ext cx="9161280" cy="610200"/>
          </a:xfrm>
          <a:prstGeom prst="rect">
            <a:avLst/>
          </a:prstGeom>
          <a:ln w="0">
            <a:noFill/>
          </a:ln>
        </p:spPr>
      </p:pic>
      <p:pic>
        <p:nvPicPr>
          <p:cNvPr id="76" name="Bild 10"/>
          <p:cNvPicPr/>
          <p:nvPr/>
        </p:nvPicPr>
        <p:blipFill>
          <a:blip r:embed="rId4"/>
          <a:stretch/>
        </p:blipFill>
        <p:spPr>
          <a:xfrm>
            <a:off x="6948360" y="-123480"/>
            <a:ext cx="2141280" cy="1327320"/>
          </a:xfrm>
          <a:prstGeom prst="rect">
            <a:avLst/>
          </a:prstGeom>
          <a:ln w="0">
            <a:noFill/>
          </a:ln>
        </p:spPr>
      </p:pic>
      <p:sp>
        <p:nvSpPr>
          <p:cNvPr id="77" name="PlaceHolder 1"/>
          <p:cNvSpPr>
            <a:spLocks noGrp="1"/>
          </p:cNvSpPr>
          <p:nvPr>
            <p:ph type="ftr" idx="33"/>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78" name="PlaceHolder 2"/>
          <p:cNvSpPr>
            <a:spLocks noGrp="1"/>
          </p:cNvSpPr>
          <p:nvPr>
            <p:ph type="sldNum" idx="34"/>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6C0B1567-3025-4EAC-83C9-C478D35D7D15}"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 name="Grafik 6" descr="Vorlage_16zu92_linie.jpg"/>
          <p:cNvPicPr/>
          <p:nvPr/>
        </p:nvPicPr>
        <p:blipFill>
          <a:blip r:embed="rId3"/>
          <a:stretch/>
        </p:blipFill>
        <p:spPr>
          <a:xfrm>
            <a:off x="0" y="6254280"/>
            <a:ext cx="9161280" cy="610200"/>
          </a:xfrm>
          <a:prstGeom prst="rect">
            <a:avLst/>
          </a:prstGeom>
          <a:ln w="0">
            <a:noFill/>
          </a:ln>
        </p:spPr>
      </p:pic>
      <p:pic>
        <p:nvPicPr>
          <p:cNvPr id="80" name="Bild 10"/>
          <p:cNvPicPr/>
          <p:nvPr/>
        </p:nvPicPr>
        <p:blipFill>
          <a:blip r:embed="rId4"/>
          <a:stretch/>
        </p:blipFill>
        <p:spPr>
          <a:xfrm>
            <a:off x="6948360" y="-123480"/>
            <a:ext cx="2141280" cy="1327320"/>
          </a:xfrm>
          <a:prstGeom prst="rect">
            <a:avLst/>
          </a:prstGeom>
          <a:ln w="0">
            <a:noFill/>
          </a:ln>
        </p:spPr>
      </p:pic>
      <p:sp>
        <p:nvSpPr>
          <p:cNvPr id="81" name="PlaceHolder 1"/>
          <p:cNvSpPr>
            <a:spLocks noGrp="1"/>
          </p:cNvSpPr>
          <p:nvPr>
            <p:ph type="ftr" idx="35"/>
          </p:nvPr>
        </p:nvSpPr>
        <p:spPr>
          <a:xfrm>
            <a:off x="369360" y="6356520"/>
            <a:ext cx="62902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82" name="PlaceHolder 2"/>
          <p:cNvSpPr>
            <a:spLocks noGrp="1"/>
          </p:cNvSpPr>
          <p:nvPr>
            <p:ph type="sldNum" idx="36"/>
          </p:nvPr>
        </p:nvSpPr>
        <p:spPr>
          <a:xfrm>
            <a:off x="6786360" y="6356520"/>
            <a:ext cx="213300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532BFA4C-9C41-4471-AA6F-9AB7B92E6979}"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8" name="Picture 8" descr="Linie Titelseite"/>
          <p:cNvPicPr/>
          <p:nvPr/>
        </p:nvPicPr>
        <p:blipFill>
          <a:blip r:embed="rId3"/>
          <a:stretch/>
        </p:blipFill>
        <p:spPr>
          <a:xfrm>
            <a:off x="0" y="4419720"/>
            <a:ext cx="9143280" cy="1261440"/>
          </a:xfrm>
          <a:prstGeom prst="rect">
            <a:avLst/>
          </a:prstGeom>
          <a:ln w="0">
            <a:noFill/>
          </a:ln>
        </p:spPr>
      </p:pic>
      <p:pic>
        <p:nvPicPr>
          <p:cNvPr id="9" name="Grafik 4"/>
          <p:cNvPicPr/>
          <p:nvPr/>
        </p:nvPicPr>
        <p:blipFill>
          <a:blip r:embed="rId4"/>
          <a:stretch/>
        </p:blipFill>
        <p:spPr>
          <a:xfrm>
            <a:off x="6516360" y="0"/>
            <a:ext cx="2477520" cy="1193040"/>
          </a:xfrm>
          <a:prstGeom prst="rect">
            <a:avLst/>
          </a:prstGeom>
          <a:ln w="0">
            <a:noFill/>
          </a:ln>
        </p:spPr>
      </p:pic>
      <p:pic>
        <p:nvPicPr>
          <p:cNvPr id="10" name="Bild 11"/>
          <p:cNvPicPr/>
          <p:nvPr/>
        </p:nvPicPr>
        <p:blipFill>
          <a:blip r:embed="rId5"/>
          <a:stretch/>
        </p:blipFill>
        <p:spPr>
          <a:xfrm>
            <a:off x="7632000" y="6093720"/>
            <a:ext cx="1115280" cy="4309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1" name="Picture 4" descr="Linie Inhaltsseite"/>
          <p:cNvPicPr/>
          <p:nvPr/>
        </p:nvPicPr>
        <p:blipFill>
          <a:blip r:embed="rId3"/>
          <a:stretch/>
        </p:blipFill>
        <p:spPr>
          <a:xfrm>
            <a:off x="0" y="6446880"/>
            <a:ext cx="9143280" cy="447120"/>
          </a:xfrm>
          <a:prstGeom prst="rect">
            <a:avLst/>
          </a:prstGeom>
          <a:ln w="0">
            <a:noFill/>
          </a:ln>
        </p:spPr>
      </p:pic>
      <p:sp>
        <p:nvSpPr>
          <p:cNvPr id="12" name="PlaceHolder 1"/>
          <p:cNvSpPr>
            <a:spLocks noGrp="1"/>
          </p:cNvSpPr>
          <p:nvPr>
            <p:ph type="ftr" idx="1"/>
          </p:nvPr>
        </p:nvSpPr>
        <p:spPr>
          <a:xfrm>
            <a:off x="31068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13" name="PlaceHolder 2"/>
          <p:cNvSpPr>
            <a:spLocks noGrp="1"/>
          </p:cNvSpPr>
          <p:nvPr>
            <p:ph type="sldNum" idx="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55B03317-BC54-41EB-BE64-12CC619E1F50}" type="slidenum">
              <a:rPr lang="de-DE" sz="900" b="0" strike="noStrike" spc="-1">
                <a:solidFill>
                  <a:schemeClr val="lt1"/>
                </a:solidFill>
                <a:latin typeface="Arial"/>
              </a:rPr>
              <a:t>‹Nr.›</a:t>
            </a:fld>
            <a:endParaRPr lang="de-DE" sz="900" b="0" strike="noStrike" spc="-1">
              <a:solidFill>
                <a:srgbClr val="000000"/>
              </a:solidFill>
              <a:latin typeface="Calibri"/>
            </a:endParaRPr>
          </a:p>
        </p:txBody>
      </p:sp>
      <p:sp>
        <p:nvSpPr>
          <p:cNvPr id="14" name="PlaceHolder 3"/>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15" name="PlaceHolder 4"/>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6" name="Picture 4" descr="Linie Inhaltsseite"/>
          <p:cNvPicPr/>
          <p:nvPr/>
        </p:nvPicPr>
        <p:blipFill>
          <a:blip r:embed="rId3"/>
          <a:stretch/>
        </p:blipFill>
        <p:spPr>
          <a:xfrm>
            <a:off x="0" y="6446880"/>
            <a:ext cx="9143280" cy="447120"/>
          </a:xfrm>
          <a:prstGeom prst="rect">
            <a:avLst/>
          </a:prstGeom>
          <a:ln w="0">
            <a:noFill/>
          </a:ln>
        </p:spPr>
      </p:pic>
      <p:sp>
        <p:nvSpPr>
          <p:cNvPr id="17" name="PlaceHolder 1"/>
          <p:cNvSpPr>
            <a:spLocks noGrp="1"/>
          </p:cNvSpPr>
          <p:nvPr>
            <p:ph type="ftr" idx="3"/>
          </p:nvPr>
        </p:nvSpPr>
        <p:spPr>
          <a:xfrm>
            <a:off x="31068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18" name="PlaceHolder 2"/>
          <p:cNvSpPr>
            <a:spLocks noGrp="1"/>
          </p:cNvSpPr>
          <p:nvPr>
            <p:ph type="sldNum" idx="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C8A77EE5-DECF-404A-AC1C-F905708569F0}" type="slidenum">
              <a:rPr lang="de-DE" sz="900" b="0" strike="noStrike" spc="-1">
                <a:solidFill>
                  <a:schemeClr val="lt1"/>
                </a:solidFill>
                <a:latin typeface="Arial"/>
              </a:rPr>
              <a:t>‹Nr.›</a:t>
            </a:fld>
            <a:endParaRPr lang="de-DE" sz="900" b="0" strike="noStrike" spc="-1">
              <a:solidFill>
                <a:srgbClr val="000000"/>
              </a:solidFill>
              <a:latin typeface="Calibri"/>
            </a:endParaRPr>
          </a:p>
        </p:txBody>
      </p:sp>
      <p:sp>
        <p:nvSpPr>
          <p:cNvPr id="19" name="PlaceHolder 3"/>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20" name="PlaceHolder 4"/>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1" name="Picture 4" descr="Linie Inhaltsseite"/>
          <p:cNvPicPr/>
          <p:nvPr/>
        </p:nvPicPr>
        <p:blipFill>
          <a:blip r:embed="rId3"/>
          <a:stretch/>
        </p:blipFill>
        <p:spPr>
          <a:xfrm>
            <a:off x="0" y="6446880"/>
            <a:ext cx="9143280" cy="447120"/>
          </a:xfrm>
          <a:prstGeom prst="rect">
            <a:avLst/>
          </a:prstGeom>
          <a:ln w="0">
            <a:noFill/>
          </a:ln>
        </p:spPr>
      </p:pic>
      <p:sp>
        <p:nvSpPr>
          <p:cNvPr id="22" name="PlaceHolder 1"/>
          <p:cNvSpPr>
            <a:spLocks noGrp="1"/>
          </p:cNvSpPr>
          <p:nvPr>
            <p:ph type="ftr" idx="5"/>
          </p:nvPr>
        </p:nvSpPr>
        <p:spPr>
          <a:xfrm>
            <a:off x="288000" y="6489720"/>
            <a:ext cx="4571280" cy="278640"/>
          </a:xfrm>
          <a:prstGeom prst="rect">
            <a:avLst/>
          </a:prstGeom>
          <a:noFill/>
          <a:ln w="9360">
            <a:noFill/>
          </a:ln>
        </p:spPr>
        <p:txBody>
          <a:bodyPr lIns="91440" tIns="45720" rIns="91440" bIns="45720" numCol="1" spcCol="0" anchor="b">
            <a:noAutofit/>
          </a:bodyPr>
          <a:lstStyle>
            <a:lvl1pPr indent="0" algn="ctr" defTabSz="914400">
              <a:lnSpc>
                <a:spcPct val="100000"/>
              </a:lnSpc>
              <a:buNone/>
              <a:tabLst>
                <a:tab pos="0" algn="l"/>
              </a:tabLst>
              <a:defRPr lang="de-DE" sz="1400" b="0" strike="noStrike" spc="-1">
                <a:solidFill>
                  <a:srgbClr val="000000"/>
                </a:solidFill>
                <a:latin typeface="Calibri"/>
              </a:defRPr>
            </a:lvl1pPr>
          </a:lstStyle>
          <a:p>
            <a:pPr indent="0" algn="ctr" defTabSz="914400">
              <a:lnSpc>
                <a:spcPct val="100000"/>
              </a:lnSpc>
              <a:buNone/>
              <a:tabLst>
                <a:tab pos="0" algn="l"/>
              </a:tabLst>
            </a:pPr>
            <a:r>
              <a:rPr lang="de-DE" sz="1400" b="0" strike="noStrike" spc="-1">
                <a:solidFill>
                  <a:srgbClr val="000000"/>
                </a:solidFill>
                <a:latin typeface="Calibri"/>
              </a:rPr>
              <a:t>&lt;footer&gt;</a:t>
            </a:r>
          </a:p>
        </p:txBody>
      </p:sp>
      <p:sp>
        <p:nvSpPr>
          <p:cNvPr id="23" name="PlaceHolder 2"/>
          <p:cNvSpPr>
            <a:spLocks noGrp="1"/>
          </p:cNvSpPr>
          <p:nvPr>
            <p:ph type="sldNum" idx="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57F4252E-A558-4FD1-A8A2-B066812E376B}" type="slidenum">
              <a:rPr lang="de-DE" sz="900" b="0" strike="noStrike" spc="-1">
                <a:solidFill>
                  <a:schemeClr val="lt1"/>
                </a:solidFill>
                <a:latin typeface="Arial"/>
              </a:rPr>
              <a:t>‹Nr.›</a:t>
            </a:fld>
            <a:endParaRPr lang="de-DE" sz="900" b="0" strike="noStrike" spc="-1">
              <a:solidFill>
                <a:srgbClr val="000000"/>
              </a:solidFill>
              <a:latin typeface="Calibri"/>
            </a:endParaRPr>
          </a:p>
        </p:txBody>
      </p:sp>
      <p:sp>
        <p:nvSpPr>
          <p:cNvPr id="24" name="PlaceHolder 3"/>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25" name="PlaceHolder 4"/>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6" name="Picture 4" descr="Linie Inhaltsseite"/>
          <p:cNvPicPr/>
          <p:nvPr/>
        </p:nvPicPr>
        <p:blipFill>
          <a:blip r:embed="rId3"/>
          <a:stretch/>
        </p:blipFill>
        <p:spPr>
          <a:xfrm>
            <a:off x="0" y="6446880"/>
            <a:ext cx="9143280" cy="447120"/>
          </a:xfrm>
          <a:prstGeom prst="rect">
            <a:avLst/>
          </a:prstGeom>
          <a:ln w="0">
            <a:noFill/>
          </a:ln>
        </p:spPr>
      </p:pic>
      <p:sp>
        <p:nvSpPr>
          <p:cNvPr id="27" name="PlaceHolder 1"/>
          <p:cNvSpPr>
            <a:spLocks noGrp="1"/>
          </p:cNvSpPr>
          <p:nvPr>
            <p:ph type="ftr" idx="7"/>
          </p:nvPr>
        </p:nvSpPr>
        <p:spPr>
          <a:xfrm>
            <a:off x="31068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28" name="PlaceHolder 2"/>
          <p:cNvSpPr>
            <a:spLocks noGrp="1"/>
          </p:cNvSpPr>
          <p:nvPr>
            <p:ph type="sldNum" idx="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74B3900E-F87F-4039-AF32-EB7EA2A1DD5E}" type="slidenum">
              <a:rPr lang="de-DE" sz="900" b="0" strike="noStrike" spc="-1">
                <a:solidFill>
                  <a:schemeClr val="lt1"/>
                </a:solidFill>
                <a:latin typeface="Arial"/>
              </a:rPr>
              <a:t>‹Nr.›</a:t>
            </a:fld>
            <a:endParaRPr lang="de-DE" sz="900" b="0" strike="noStrike" spc="-1">
              <a:solidFill>
                <a:srgbClr val="000000"/>
              </a:solidFill>
              <a:latin typeface="Calibri"/>
            </a:endParaRPr>
          </a:p>
        </p:txBody>
      </p:sp>
      <p:sp>
        <p:nvSpPr>
          <p:cNvPr id="29" name="PlaceHolder 3"/>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de-DE" sz="1800" b="0" strike="noStrike" spc="-1">
                <a:solidFill>
                  <a:schemeClr val="dk1"/>
                </a:solidFill>
                <a:latin typeface="Arial"/>
              </a:rPr>
              <a:t>Click to edit the title text format</a:t>
            </a:r>
          </a:p>
        </p:txBody>
      </p:sp>
      <p:sp>
        <p:nvSpPr>
          <p:cNvPr id="30" name="PlaceHolder 4"/>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1" name="Picture 4" descr="Linie Inhaltsseite"/>
          <p:cNvPicPr/>
          <p:nvPr/>
        </p:nvPicPr>
        <p:blipFill>
          <a:blip r:embed="rId3"/>
          <a:stretch/>
        </p:blipFill>
        <p:spPr>
          <a:xfrm>
            <a:off x="0" y="6446880"/>
            <a:ext cx="9143280" cy="447120"/>
          </a:xfrm>
          <a:prstGeom prst="rect">
            <a:avLst/>
          </a:prstGeom>
          <a:ln w="0">
            <a:noFill/>
          </a:ln>
        </p:spPr>
      </p:pic>
      <p:sp>
        <p:nvSpPr>
          <p:cNvPr id="32" name="PlaceHolder 1"/>
          <p:cNvSpPr>
            <a:spLocks noGrp="1"/>
          </p:cNvSpPr>
          <p:nvPr>
            <p:ph type="ftr" idx="9"/>
          </p:nvPr>
        </p:nvSpPr>
        <p:spPr>
          <a:xfrm>
            <a:off x="31068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33" name="PlaceHolder 2"/>
          <p:cNvSpPr>
            <a:spLocks noGrp="1"/>
          </p:cNvSpPr>
          <p:nvPr>
            <p:ph type="sldNum" idx="1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ADD5C63B-2E30-408F-A18E-DEE2D5BAAA0A}"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4" name="Picture 4" descr="Linie Inhaltsseite"/>
          <p:cNvPicPr/>
          <p:nvPr/>
        </p:nvPicPr>
        <p:blipFill>
          <a:blip r:embed="rId3"/>
          <a:stretch/>
        </p:blipFill>
        <p:spPr>
          <a:xfrm>
            <a:off x="0" y="6446880"/>
            <a:ext cx="9143280" cy="447120"/>
          </a:xfrm>
          <a:prstGeom prst="rect">
            <a:avLst/>
          </a:prstGeom>
          <a:ln w="0">
            <a:noFill/>
          </a:ln>
        </p:spPr>
      </p:pic>
      <p:sp>
        <p:nvSpPr>
          <p:cNvPr id="35" name="PlaceHolder 1"/>
          <p:cNvSpPr>
            <a:spLocks noGrp="1"/>
          </p:cNvSpPr>
          <p:nvPr>
            <p:ph type="ftr" idx="11"/>
          </p:nvPr>
        </p:nvSpPr>
        <p:spPr>
          <a:xfrm>
            <a:off x="30672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36" name="PlaceHolder 2"/>
          <p:cNvSpPr>
            <a:spLocks noGrp="1"/>
          </p:cNvSpPr>
          <p:nvPr>
            <p:ph type="sldNum" idx="1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AF4CE6F9-1583-4398-BCC0-CB3AFE9CCF83}"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7" name="Picture 4" descr="Linie Inhaltsseite"/>
          <p:cNvPicPr/>
          <p:nvPr/>
        </p:nvPicPr>
        <p:blipFill>
          <a:blip r:embed="rId3"/>
          <a:stretch/>
        </p:blipFill>
        <p:spPr>
          <a:xfrm>
            <a:off x="0" y="6446880"/>
            <a:ext cx="9143280" cy="447120"/>
          </a:xfrm>
          <a:prstGeom prst="rect">
            <a:avLst/>
          </a:prstGeom>
          <a:ln w="0">
            <a:noFill/>
          </a:ln>
        </p:spPr>
      </p:pic>
      <p:sp>
        <p:nvSpPr>
          <p:cNvPr id="38" name="PlaceHolder 1"/>
          <p:cNvSpPr>
            <a:spLocks noGrp="1"/>
          </p:cNvSpPr>
          <p:nvPr>
            <p:ph type="ftr" idx="13"/>
          </p:nvPr>
        </p:nvSpPr>
        <p:spPr>
          <a:xfrm>
            <a:off x="30672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&lt;footer&gt;</a:t>
            </a:r>
            <a:endParaRPr lang="de-DE" sz="900" b="0" strike="noStrike" spc="-1">
              <a:solidFill>
                <a:srgbClr val="000000"/>
              </a:solidFill>
              <a:latin typeface="Calibri"/>
            </a:endParaRPr>
          </a:p>
        </p:txBody>
      </p:sp>
      <p:sp>
        <p:nvSpPr>
          <p:cNvPr id="39" name="PlaceHolder 2"/>
          <p:cNvSpPr>
            <a:spLocks noGrp="1"/>
          </p:cNvSpPr>
          <p:nvPr>
            <p:ph type="sldNum" idx="1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fld id="{45777D9D-8A94-4AC9-8277-638DFB6AD366}" type="slidenum">
              <a:rPr lang="de-DE" sz="900" b="0" strike="noStrike" spc="-1">
                <a:solidFill>
                  <a:schemeClr val="lt1"/>
                </a:solidFill>
                <a:latin typeface="Arial"/>
              </a:rPr>
              <a:t>‹Nr.›</a:t>
            </a:fld>
            <a:endParaRPr lang="de-DE" sz="9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file:///\\tmp\user\docs\AXZBF9gWFrKotouC\NULL"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hyperlink" Target="https://p.bsbb.eu/6l"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mailto:irene.hoppe@lisum.berlin-brandenburg.d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hyperlink" Target="mailto:josefine.prengel@lisum.berlin-brandenburg.d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p.bsbb.eu/grundwortschatz"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hyperlink" Target="file:///\\tmp\user\docs\AXZBF9gWFrKotouC\NULL" TargetMode="External"/><Relationship Id="rId5" Type="http://schemas.openxmlformats.org/officeDocument/2006/relationships/image" Target="../media/image1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hyperlink" Target="file:///\\tmp\user\docs\AXZBF9gWFrKotouC\NULL" TargetMode="External"/><Relationship Id="rId5" Type="http://schemas.openxmlformats.org/officeDocument/2006/relationships/image" Target="../media/image11.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hyperlink" Target="file:///\\tmp\user\docs\AXZBF9gWFrKotouC\NULL" TargetMode="External"/><Relationship Id="rId5" Type="http://schemas.openxmlformats.org/officeDocument/2006/relationships/image" Target="../media/image1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6.png"/><Relationship Id="rId7" Type="http://schemas.openxmlformats.org/officeDocument/2006/relationships/image" Target="../media/image45.png"/><Relationship Id="rId2" Type="http://schemas.openxmlformats.org/officeDocument/2006/relationships/hyperlink" Target="http://www.bildungsserver.berlin-brandenburg.de/rechtschreibrahmen" TargetMode="Externa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hyperlink" Target="file:///\\tmp\user\docs\AXZBF9gWFrKotouC\NULL"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4.png"/><Relationship Id="rId4" Type="http://schemas.openxmlformats.org/officeDocument/2006/relationships/image" Target="../media/image11.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8.png"/><Relationship Id="rId7"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14.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85.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14.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0.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3.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6.wmf"/><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95.png"/><Relationship Id="rId4" Type="http://schemas.openxmlformats.org/officeDocument/2006/relationships/image" Target="../media/image97.wmf"/></Relationships>
</file>

<file path=ppt/slides/_rels/slide4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8.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14.png"/><Relationship Id="rId4" Type="http://schemas.openxmlformats.org/officeDocument/2006/relationships/image" Target="../media/image60.pn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90.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14.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5.png"/><Relationship Id="rId7"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60.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60.png"/><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4.png"/><Relationship Id="rId9"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14.wmf"/><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18.png"/><Relationship Id="rId7"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hyperlink" Target="https://p.bsbb.eu/4m" TargetMode="External"/><Relationship Id="rId5" Type="http://schemas.openxmlformats.org/officeDocument/2006/relationships/image" Target="../media/image60.png"/><Relationship Id="rId10" Type="http://schemas.openxmlformats.org/officeDocument/2006/relationships/image" Target="../media/image120.wmf"/><Relationship Id="rId4" Type="http://schemas.openxmlformats.org/officeDocument/2006/relationships/hyperlink" Target="https://p.bsbb.eu/j" TargetMode="External"/><Relationship Id="rId9" Type="http://schemas.openxmlformats.org/officeDocument/2006/relationships/image" Target="../media/image119.png"/></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png"/><Relationship Id="rId7" Type="http://schemas.openxmlformats.org/officeDocument/2006/relationships/hyperlink" Target="https://p.bsbb.eu/r"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4.png"/><Relationship Id="rId7" Type="http://schemas.openxmlformats.org/officeDocument/2006/relationships/image" Target="../media/image14.pn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125.png"/><Relationship Id="rId10" Type="http://schemas.openxmlformats.org/officeDocument/2006/relationships/image" Target="../media/image128.jpeg"/><Relationship Id="rId4" Type="http://schemas.openxmlformats.org/officeDocument/2006/relationships/image" Target="../media/image86.png"/><Relationship Id="rId9" Type="http://schemas.openxmlformats.org/officeDocument/2006/relationships/image" Target="../media/image12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30.png"/><Relationship Id="rId7" Type="http://schemas.openxmlformats.org/officeDocument/2006/relationships/image" Target="../media/image127.jpeg"/><Relationship Id="rId2" Type="http://schemas.openxmlformats.org/officeDocument/2006/relationships/image" Target="../media/image129.png"/><Relationship Id="rId1" Type="http://schemas.openxmlformats.org/officeDocument/2006/relationships/slideLayout" Target="../slideLayouts/slideLayout5.xml"/><Relationship Id="rId6" Type="http://schemas.openxmlformats.org/officeDocument/2006/relationships/image" Target="../media/image126.jpeg"/><Relationship Id="rId5" Type="http://schemas.openxmlformats.org/officeDocument/2006/relationships/image" Target="../media/image14.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2.png"/><Relationship Id="rId7" Type="http://schemas.openxmlformats.org/officeDocument/2006/relationships/image" Target="../media/image60.png"/><Relationship Id="rId2" Type="http://schemas.openxmlformats.org/officeDocument/2006/relationships/image" Target="../media/image131.png"/><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4.png"/><Relationship Id="rId7" Type="http://schemas.openxmlformats.org/officeDocument/2006/relationships/image" Target="../media/image60.pn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4.png"/><Relationship Id="rId2"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128.jpeg"/><Relationship Id="rId4" Type="http://schemas.openxmlformats.org/officeDocument/2006/relationships/image" Target="../media/image127.jpeg"/></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7.png"/><Relationship Id="rId7" Type="http://schemas.openxmlformats.org/officeDocument/2006/relationships/image" Target="../media/image60.png"/><Relationship Id="rId2"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9.png"/><Relationship Id="rId7" Type="http://schemas.openxmlformats.org/officeDocument/2006/relationships/image" Target="../media/image60.png"/><Relationship Id="rId2" Type="http://schemas.openxmlformats.org/officeDocument/2006/relationships/image" Target="../media/image138.png"/><Relationship Id="rId1" Type="http://schemas.openxmlformats.org/officeDocument/2006/relationships/slideLayout" Target="../slideLayouts/slideLayout5.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jpeg"/><Relationship Id="rId12"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46.jpeg"/><Relationship Id="rId11" Type="http://schemas.openxmlformats.org/officeDocument/2006/relationships/image" Target="../media/image60.png"/><Relationship Id="rId5" Type="http://schemas.openxmlformats.org/officeDocument/2006/relationships/image" Target="../media/image145.jpeg"/><Relationship Id="rId10" Type="http://schemas.openxmlformats.org/officeDocument/2006/relationships/hyperlink" Target="https://p.bsbb.eu/6l" TargetMode="External"/><Relationship Id="rId4" Type="http://schemas.openxmlformats.org/officeDocument/2006/relationships/image" Target="../media/image144.png"/><Relationship Id="rId9" Type="http://schemas.openxmlformats.org/officeDocument/2006/relationships/image" Target="../media/image36.png"/></Relationships>
</file>

<file path=ppt/slides/_rels/slide6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hyperlink" Target="https://bildungsserver.berlin-brandenburg.de/fileadmin/bbb/themen/sprachbildung/Durchgaengige_Sprachbildung/Publikationen_sprachbildung/Lapbooks_WEB_2016_07.pdf" TargetMode="External"/><Relationship Id="rId7" Type="http://schemas.openxmlformats.org/officeDocument/2006/relationships/image" Target="../media/image15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49.png"/><Relationship Id="rId11" Type="http://schemas.openxmlformats.org/officeDocument/2006/relationships/image" Target="../media/image152.png"/><Relationship Id="rId5" Type="http://schemas.openxmlformats.org/officeDocument/2006/relationships/image" Target="../media/image141.png"/><Relationship Id="rId10" Type="http://schemas.microsoft.com/office/2007/relationships/hdphoto" Target="../media/hdphoto7.wdp"/><Relationship Id="rId4" Type="http://schemas.openxmlformats.org/officeDocument/2006/relationships/image" Target="../media/image60.png"/><Relationship Id="rId9"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153.png"/><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hyperlink" Target="https://nord-sued.com/wp-content/uploads/2024/02/Der-Wortschatz-BBKino.pdf" TargetMode="External"/><Relationship Id="rId7"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54.jpeg"/><Relationship Id="rId5" Type="http://schemas.openxmlformats.org/officeDocument/2006/relationships/image" Target="../media/image14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13" Type="http://schemas.microsoft.com/office/2007/relationships/hdphoto" Target="../media/hdphoto13.wdp"/><Relationship Id="rId3" Type="http://schemas.openxmlformats.org/officeDocument/2006/relationships/image" Target="../media/image60.png"/><Relationship Id="rId7" Type="http://schemas.microsoft.com/office/2007/relationships/hdphoto" Target="../media/hdphoto10.wdp"/><Relationship Id="rId12" Type="http://schemas.openxmlformats.org/officeDocument/2006/relationships/image" Target="../media/image159.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56.png"/><Relationship Id="rId11" Type="http://schemas.microsoft.com/office/2007/relationships/hdphoto" Target="../media/hdphoto12.wdp"/><Relationship Id="rId5" Type="http://schemas.openxmlformats.org/officeDocument/2006/relationships/image" Target="../media/image154.jpeg"/><Relationship Id="rId10" Type="http://schemas.openxmlformats.org/officeDocument/2006/relationships/image" Target="../media/image158.png"/><Relationship Id="rId4" Type="http://schemas.openxmlformats.org/officeDocument/2006/relationships/image" Target="../media/image141.png"/><Relationship Id="rId9" Type="http://schemas.microsoft.com/office/2007/relationships/hdphoto" Target="../media/hdphoto11.wdp"/></Relationships>
</file>

<file path=ppt/slides/_rels/slide73.xml.rels><?xml version="1.0" encoding="UTF-8" standalone="yes"?>
<Relationships xmlns="http://schemas.openxmlformats.org/package/2006/relationships"><Relationship Id="rId3" Type="http://schemas.openxmlformats.org/officeDocument/2006/relationships/hyperlink" Target="mailto:irene.hoppe@lisum.berlin-brandenburg.de"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hyperlink" Target="mailto:josefine.prengel@lisum.berlin-brandenburg.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p.bsbb.eu/grundwortschatz"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p:nvPr>
        </p:nvSpPr>
        <p:spPr>
          <a:xfrm>
            <a:off x="1861560" y="5196240"/>
            <a:ext cx="7235280" cy="604440"/>
          </a:xfrm>
          <a:prstGeom prst="rect">
            <a:avLst/>
          </a:prstGeom>
          <a:noFill/>
          <a:ln w="0">
            <a:noFill/>
          </a:ln>
        </p:spPr>
        <p:txBody>
          <a:bodyPr lIns="90000" tIns="45000" rIns="90000" bIns="45000" anchor="ctr">
            <a:noAutofit/>
          </a:bodyPr>
          <a:lstStyle/>
          <a:p>
            <a:pPr marL="343080" indent="-343080" algn="r" defTabSz="914400">
              <a:lnSpc>
                <a:spcPct val="100000"/>
              </a:lnSpc>
              <a:spcBef>
                <a:spcPts val="439"/>
              </a:spcBef>
              <a:buNone/>
              <a:tabLst>
                <a:tab pos="0" algn="l"/>
              </a:tabLst>
            </a:pPr>
            <a:r>
              <a:rPr lang="de-DE" sz="2200" b="0" strike="noStrike" spc="-1">
                <a:solidFill>
                  <a:schemeClr val="lt1"/>
                </a:solidFill>
                <a:latin typeface="Arial"/>
              </a:rPr>
              <a:t>Digitale Informationsveranstaltung </a:t>
            </a:r>
            <a:br>
              <a:rPr sz="2200"/>
            </a:br>
            <a:r>
              <a:rPr lang="de-DE" sz="2000" b="0" strike="noStrike" spc="-1">
                <a:solidFill>
                  <a:schemeClr val="lt1"/>
                </a:solidFill>
                <a:latin typeface="Arial"/>
              </a:rPr>
              <a:t>24.9. / 25.9. / 7.10. / 7.11.</a:t>
            </a:r>
            <a:endParaRPr lang="de-DE" sz="2000" b="0" strike="noStrike" spc="-1">
              <a:solidFill>
                <a:schemeClr val="dk1"/>
              </a:solidFill>
              <a:latin typeface="Arial"/>
            </a:endParaRPr>
          </a:p>
          <a:p>
            <a:pPr marL="343080" indent="-343080" algn="r" defTabSz="914400">
              <a:lnSpc>
                <a:spcPct val="100000"/>
              </a:lnSpc>
              <a:spcBef>
                <a:spcPts val="400"/>
              </a:spcBef>
              <a:buNone/>
              <a:tabLst>
                <a:tab pos="0" algn="l"/>
              </a:tabLst>
            </a:pPr>
            <a:endParaRPr lang="de-DE" sz="2000" b="0" strike="noStrike" spc="-1">
              <a:solidFill>
                <a:schemeClr val="dk1"/>
              </a:solidFill>
              <a:latin typeface="Arial"/>
            </a:endParaRPr>
          </a:p>
        </p:txBody>
      </p:sp>
      <p:sp>
        <p:nvSpPr>
          <p:cNvPr id="101" name="PlaceHolder 2"/>
          <p:cNvSpPr>
            <a:spLocks noGrp="1"/>
          </p:cNvSpPr>
          <p:nvPr>
            <p:ph type="title"/>
          </p:nvPr>
        </p:nvSpPr>
        <p:spPr>
          <a:xfrm>
            <a:off x="429120" y="4581000"/>
            <a:ext cx="8687160" cy="445680"/>
          </a:xfrm>
          <a:prstGeom prst="rect">
            <a:avLst/>
          </a:prstGeom>
          <a:noFill/>
          <a:ln w="0">
            <a:noFill/>
          </a:ln>
        </p:spPr>
        <p:txBody>
          <a:bodyPr lIns="90000" tIns="45000" rIns="90000" bIns="45000" anchor="t">
            <a:noAutofit/>
          </a:bodyPr>
          <a:lstStyle/>
          <a:p>
            <a:pPr indent="0" algn="r" defTabSz="914400">
              <a:lnSpc>
                <a:spcPts val="2951"/>
              </a:lnSpc>
              <a:buNone/>
              <a:tabLst>
                <a:tab pos="0" algn="l"/>
              </a:tabLst>
            </a:pPr>
            <a:r>
              <a:rPr lang="de-DE" sz="2200" b="1" strike="noStrike" spc="-1">
                <a:solidFill>
                  <a:schemeClr val="lt1"/>
                </a:solidFill>
                <a:latin typeface="Arial"/>
              </a:rPr>
              <a:t>Der aktualisierte Grundwortschatz für Brandenburg</a:t>
            </a:r>
            <a:endParaRPr lang="de-DE" sz="2200" b="0" strike="noStrike" spc="-1">
              <a:solidFill>
                <a:schemeClr val="dk1"/>
              </a:solidFill>
              <a:latin typeface="Arial"/>
            </a:endParaRPr>
          </a:p>
        </p:txBody>
      </p:sp>
      <p:pic>
        <p:nvPicPr>
          <p:cNvPr id="102" name="Grafik 11" descr="Ein Bild, das Text, Zeichnung, Grafikdesign, Bild enthält.&#10;&#10;Automatisch generierte Beschreibung"/>
          <p:cNvPicPr/>
          <p:nvPr/>
        </p:nvPicPr>
        <p:blipFill>
          <a:blip r:embed="rId3"/>
          <a:stretch/>
        </p:blipFill>
        <p:spPr>
          <a:xfrm>
            <a:off x="1619640" y="1020960"/>
            <a:ext cx="6406560" cy="32382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p:cNvSpPr>
          <p:nvPr>
            <p:ph type="sldNum" idx="4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32ADED96-D630-40B0-8174-465E7733014C}" type="slidenum">
              <a:rPr lang="de-DE" sz="900" b="0" strike="noStrike" spc="-1">
                <a:solidFill>
                  <a:schemeClr val="lt1"/>
                </a:solidFill>
                <a:latin typeface="Arial"/>
              </a:rPr>
              <a:t>10</a:t>
            </a:fld>
            <a:endParaRPr lang="de-DE" sz="900" b="0" strike="noStrike" spc="-1">
              <a:solidFill>
                <a:srgbClr val="000000"/>
              </a:solidFill>
              <a:latin typeface="Calibri"/>
            </a:endParaRPr>
          </a:p>
        </p:txBody>
      </p:sp>
      <p:sp>
        <p:nvSpPr>
          <p:cNvPr id="180"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Was wurde aktualisiert?</a:t>
            </a:r>
            <a:endParaRPr lang="de-DE" sz="2400" b="0" strike="noStrike" spc="-1">
              <a:solidFill>
                <a:srgbClr val="000000"/>
              </a:solidFill>
              <a:latin typeface="Calibri"/>
            </a:endParaRPr>
          </a:p>
        </p:txBody>
      </p:sp>
      <p:sp>
        <p:nvSpPr>
          <p:cNvPr id="181" name="Fußzeilenplatzhalter 2"/>
          <p:cNvSpPr/>
          <p:nvPr/>
        </p:nvSpPr>
        <p:spPr>
          <a:xfrm>
            <a:off x="333000" y="652824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82" name="Grafik 6"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183" name="Grafik 12"/>
          <p:cNvPicPr/>
          <p:nvPr/>
        </p:nvPicPr>
        <p:blipFill>
          <a:blip r:embed="rId4"/>
          <a:stretch/>
        </p:blipFill>
        <p:spPr>
          <a:xfrm>
            <a:off x="5137560" y="1503000"/>
            <a:ext cx="2231640" cy="2272320"/>
          </a:xfrm>
          <a:prstGeom prst="rect">
            <a:avLst/>
          </a:prstGeom>
          <a:ln w="0">
            <a:noFill/>
          </a:ln>
          <a:effectLst>
            <a:outerShdw blurRad="291960" dist="138988" dir="2700000" algn="tl" rotWithShape="0">
              <a:srgbClr val="333333">
                <a:alpha val="65000"/>
              </a:srgbClr>
            </a:outerShdw>
          </a:effectLst>
        </p:spPr>
      </p:pic>
      <p:pic>
        <p:nvPicPr>
          <p:cNvPr id="184" name="Grafik 7"/>
          <p:cNvPicPr/>
          <p:nvPr/>
        </p:nvPicPr>
        <p:blipFill>
          <a:blip r:embed="rId5"/>
          <a:stretch/>
        </p:blipFill>
        <p:spPr>
          <a:xfrm rot="5400000">
            <a:off x="7873200" y="-66240"/>
            <a:ext cx="714240" cy="1027080"/>
          </a:xfrm>
          <a:prstGeom prst="rect">
            <a:avLst/>
          </a:prstGeom>
          <a:ln w="0">
            <a:noFill/>
          </a:ln>
          <a:effectLst>
            <a:softEdge rad="63360"/>
          </a:effectLst>
        </p:spPr>
      </p:pic>
      <p:sp>
        <p:nvSpPr>
          <p:cNvPr id="185" name="Textfeld 13"/>
          <p:cNvSpPr/>
          <p:nvPr/>
        </p:nvSpPr>
        <p:spPr>
          <a:xfrm>
            <a:off x="358920" y="1490400"/>
            <a:ext cx="3311640" cy="332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konsequent bei Nomen den Artikel aufgeführt</a:t>
            </a:r>
            <a:endParaRPr lang="de-DE" sz="18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Narrow"/>
              </a:rPr>
              <a:t>unregelmäßige Pluralbildung</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Narrow"/>
              </a:rPr>
              <a:t>(Nomen) </a:t>
            </a:r>
            <a:endParaRPr lang="de-DE" sz="18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Narrow"/>
              </a:rPr>
              <a:t>unregelmäßige Beugung (Verben)</a:t>
            </a:r>
            <a:endParaRPr lang="de-DE" sz="18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Narrow"/>
              </a:rPr>
              <a:t>z. T. Ableitungen der Wörter aufgeführt</a:t>
            </a:r>
            <a:endParaRPr lang="de-DE" sz="18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a:p>
            <a:pPr defTabSz="914400">
              <a:lnSpc>
                <a:spcPct val="100000"/>
              </a:lnSpc>
            </a:pPr>
            <a:endParaRPr lang="de-DE" sz="1400" b="0" strike="noStrike" spc="-1">
              <a:solidFill>
                <a:srgbClr val="000000"/>
              </a:solidFill>
              <a:latin typeface="Calibri"/>
            </a:endParaRPr>
          </a:p>
        </p:txBody>
      </p:sp>
      <p:pic>
        <p:nvPicPr>
          <p:cNvPr id="186" name="Grafik 14"/>
          <p:cNvPicPr/>
          <p:nvPr/>
        </p:nvPicPr>
        <p:blipFill>
          <a:blip r:embed="rId6"/>
          <a:stretch/>
        </p:blipFill>
        <p:spPr>
          <a:xfrm>
            <a:off x="5157000" y="4559400"/>
            <a:ext cx="2654640" cy="761760"/>
          </a:xfrm>
          <a:prstGeom prst="rect">
            <a:avLst/>
          </a:prstGeom>
          <a:ln w="0">
            <a:noFill/>
          </a:ln>
          <a:effectLst>
            <a:outerShdw blurRad="291960" dist="138988" dir="2700000" algn="tl" rotWithShape="0">
              <a:srgbClr val="333333">
                <a:alpha val="65000"/>
              </a:srgbClr>
            </a:outerShdw>
          </a:effectLst>
        </p:spPr>
      </p:pic>
      <p:cxnSp>
        <p:nvCxnSpPr>
          <p:cNvPr id="187" name="Gerader Verbinder 15"/>
          <p:cNvCxnSpPr/>
          <p:nvPr/>
        </p:nvCxnSpPr>
        <p:spPr>
          <a:xfrm flipH="1" flipV="1">
            <a:off x="3563640" y="1844640"/>
            <a:ext cx="1657080" cy="216720"/>
          </a:xfrm>
          <a:prstGeom prst="straightConnector1">
            <a:avLst/>
          </a:prstGeom>
          <a:ln w="19050">
            <a:solidFill>
              <a:srgbClr val="DE0018"/>
            </a:solidFill>
            <a:round/>
          </a:ln>
        </p:spPr>
      </p:cxnSp>
      <p:cxnSp>
        <p:nvCxnSpPr>
          <p:cNvPr id="188" name="Gerader Verbinder 17"/>
          <p:cNvCxnSpPr/>
          <p:nvPr/>
        </p:nvCxnSpPr>
        <p:spPr>
          <a:xfrm flipH="1">
            <a:off x="3563640" y="2348640"/>
            <a:ext cx="1657080" cy="216720"/>
          </a:xfrm>
          <a:prstGeom prst="straightConnector1">
            <a:avLst/>
          </a:prstGeom>
          <a:ln w="19050">
            <a:solidFill>
              <a:srgbClr val="DE0018"/>
            </a:solidFill>
            <a:round/>
          </a:ln>
        </p:spPr>
      </p:cxnSp>
      <p:cxnSp>
        <p:nvCxnSpPr>
          <p:cNvPr id="189" name="Gerader Verbinder 19"/>
          <p:cNvCxnSpPr/>
          <p:nvPr/>
        </p:nvCxnSpPr>
        <p:spPr>
          <a:xfrm flipH="1">
            <a:off x="3563640" y="2708640"/>
            <a:ext cx="1657080" cy="576720"/>
          </a:xfrm>
          <a:prstGeom prst="straightConnector1">
            <a:avLst/>
          </a:prstGeom>
          <a:ln w="19050">
            <a:solidFill>
              <a:srgbClr val="DE0018"/>
            </a:solidFill>
            <a:round/>
          </a:ln>
        </p:spPr>
      </p:cxnSp>
      <p:cxnSp>
        <p:nvCxnSpPr>
          <p:cNvPr id="190" name="Gerader Verbinder 21"/>
          <p:cNvCxnSpPr/>
          <p:nvPr/>
        </p:nvCxnSpPr>
        <p:spPr>
          <a:xfrm flipH="1" flipV="1">
            <a:off x="3491640" y="4365000"/>
            <a:ext cx="1801080" cy="576720"/>
          </a:xfrm>
          <a:prstGeom prst="straightConnector1">
            <a:avLst/>
          </a:prstGeom>
          <a:ln w="19050">
            <a:solidFill>
              <a:srgbClr val="DE0018"/>
            </a:solidFill>
            <a:round/>
          </a:ln>
        </p:spPr>
      </p:cxn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up)">
                                      <p:cBhvr additive="repl">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wipe(up)">
                                      <p:cBhvr additive="repl">
                                        <p:cTn id="12" dur="500"/>
                                        <p:tgtEl>
                                          <p:spTgt spid="1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wipe(up)">
                                      <p:cBhvr additive="repl">
                                        <p:cTn id="17" dur="5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0"/>
                                        </p:tgtEl>
                                        <p:attrNameLst>
                                          <p:attrName>style.visibility</p:attrName>
                                        </p:attrNameLst>
                                      </p:cBhvr>
                                      <p:to>
                                        <p:strVal val="visible"/>
                                      </p:to>
                                    </p:set>
                                    <p:animEffect transition="in" filter="wipe(up)">
                                      <p:cBhvr additive="repl">
                                        <p:cTn id="22"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sldNum" idx="5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E17B4D0-C902-4328-97F6-9638F1BD375F}" type="slidenum">
              <a:rPr lang="de-DE" sz="900" b="0" strike="noStrike" spc="-1">
                <a:solidFill>
                  <a:schemeClr val="lt1"/>
                </a:solidFill>
                <a:latin typeface="Arial"/>
              </a:rPr>
              <a:t>11</a:t>
            </a:fld>
            <a:endParaRPr lang="de-DE" sz="900" b="0" strike="noStrike" spc="-1">
              <a:solidFill>
                <a:srgbClr val="000000"/>
              </a:solidFill>
              <a:latin typeface="Calibri"/>
            </a:endParaRPr>
          </a:p>
        </p:txBody>
      </p:sp>
      <p:sp>
        <p:nvSpPr>
          <p:cNvPr id="192" name="PlaceHolder 2"/>
          <p:cNvSpPr>
            <a:spLocks noGrp="1"/>
          </p:cNvSpPr>
          <p:nvPr>
            <p:ph/>
          </p:nvPr>
        </p:nvSpPr>
        <p:spPr>
          <a:xfrm>
            <a:off x="306000" y="1319760"/>
            <a:ext cx="8460720" cy="3303360"/>
          </a:xfrm>
          <a:prstGeom prst="rect">
            <a:avLst/>
          </a:prstGeom>
          <a:noFill/>
          <a:ln w="0">
            <a:noFill/>
          </a:ln>
        </p:spPr>
        <p:txBody>
          <a:bodyPr lIns="90000" tIns="45000" rIns="90000" bIns="45000" anchor="t">
            <a:noAutofit/>
          </a:bodyPr>
          <a:lstStyle/>
          <a:p>
            <a:pPr marL="0" indent="0" defTabSz="914400">
              <a:lnSpc>
                <a:spcPct val="100000"/>
              </a:lnSpc>
              <a:spcBef>
                <a:spcPts val="601"/>
              </a:spcBef>
              <a:spcAft>
                <a:spcPts val="601"/>
              </a:spcAft>
              <a:buNone/>
              <a:tabLst>
                <a:tab pos="0" algn="l"/>
              </a:tabLst>
            </a:pPr>
            <a:r>
              <a:rPr lang="de-DE" sz="1800" b="0" strike="noStrike" spc="-1" dirty="0">
                <a:solidFill>
                  <a:schemeClr val="dk1"/>
                </a:solidFill>
                <a:latin typeface="Arial"/>
              </a:rPr>
              <a:t>Die grundlegende Struktur ist unverändert und umfasst:</a:t>
            </a:r>
          </a:p>
          <a:p>
            <a:pPr marL="285840" indent="-285840" defTabSz="914400">
              <a:lnSpc>
                <a:spcPct val="100000"/>
              </a:lnSpc>
              <a:spcBef>
                <a:spcPts val="601"/>
              </a:spcBef>
              <a:spcAft>
                <a:spcPts val="601"/>
              </a:spcAft>
              <a:buClr>
                <a:srgbClr val="000000"/>
              </a:buClr>
              <a:buFont typeface="Arial"/>
              <a:buChar char="•"/>
              <a:tabLst>
                <a:tab pos="0" algn="l"/>
              </a:tabLst>
            </a:pPr>
            <a:r>
              <a:rPr lang="de-DE" sz="1800" b="0" strike="noStrike" spc="-1" dirty="0">
                <a:solidFill>
                  <a:schemeClr val="dk1"/>
                </a:solidFill>
                <a:latin typeface="Arial"/>
              </a:rPr>
              <a:t>die 100 häufigsten Wörter, die bis Ende der Jahrgangsstufe 2 sicher gelesen und geschrieben werden sollen</a:t>
            </a:r>
          </a:p>
          <a:p>
            <a:pPr marL="285840" indent="-285840" defTabSz="914400">
              <a:lnSpc>
                <a:spcPct val="100000"/>
              </a:lnSpc>
              <a:spcBef>
                <a:spcPts val="601"/>
              </a:spcBef>
              <a:spcAft>
                <a:spcPts val="601"/>
              </a:spcAft>
              <a:buClr>
                <a:srgbClr val="000000"/>
              </a:buClr>
              <a:buFont typeface="Arial"/>
              <a:buChar char="•"/>
              <a:tabLst>
                <a:tab pos="0" algn="l"/>
              </a:tabLst>
            </a:pPr>
            <a:r>
              <a:rPr lang="de-DE" sz="1800" b="0" strike="noStrike" spc="-1" dirty="0">
                <a:solidFill>
                  <a:schemeClr val="dk1"/>
                </a:solidFill>
                <a:latin typeface="Arial"/>
              </a:rPr>
              <a:t>300 Wörter, verbindlich für die Jahrgangsstufen 1 und 2 sowie</a:t>
            </a:r>
          </a:p>
          <a:p>
            <a:pPr marL="285840" indent="-285840" defTabSz="914400">
              <a:lnSpc>
                <a:spcPct val="100000"/>
              </a:lnSpc>
              <a:spcBef>
                <a:spcPts val="601"/>
              </a:spcBef>
              <a:spcAft>
                <a:spcPts val="601"/>
              </a:spcAft>
              <a:buClr>
                <a:srgbClr val="000000"/>
              </a:buClr>
              <a:buFont typeface="Arial"/>
              <a:buChar char="•"/>
              <a:tabLst>
                <a:tab pos="0" algn="l"/>
              </a:tabLst>
            </a:pPr>
            <a:r>
              <a:rPr lang="de-DE" sz="1800" b="0" strike="noStrike" spc="-1" dirty="0">
                <a:solidFill>
                  <a:schemeClr val="dk1"/>
                </a:solidFill>
                <a:latin typeface="Arial"/>
              </a:rPr>
              <a:t>300 Wörter, verbindlich für die Jahrgangsstufen 3 und 4</a:t>
            </a:r>
          </a:p>
          <a:p>
            <a:pPr marL="285840" indent="-285840" defTabSz="914400">
              <a:lnSpc>
                <a:spcPct val="100000"/>
              </a:lnSpc>
              <a:spcBef>
                <a:spcPts val="601"/>
              </a:spcBef>
              <a:spcAft>
                <a:spcPts val="601"/>
              </a:spcAft>
              <a:buClr>
                <a:srgbClr val="000000"/>
              </a:buClr>
              <a:buFont typeface="Wingdings" charset="2"/>
              <a:buChar char=""/>
              <a:tabLst>
                <a:tab pos="0" algn="l"/>
              </a:tabLst>
            </a:pPr>
            <a:r>
              <a:rPr lang="de-DE" sz="1800" b="0" strike="noStrike" spc="-1" dirty="0">
                <a:solidFill>
                  <a:schemeClr val="dk1"/>
                </a:solidFill>
                <a:latin typeface="Arial"/>
              </a:rPr>
              <a:t>700 Wörter, die bis zum Ende der Jahrgangsstufe 4 sicher gelesen und richtig geschrieben werden sollen</a:t>
            </a: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193"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Struktur des aktualisierten Grundwortschatzes</a:t>
            </a:r>
            <a:endParaRPr lang="de-DE" sz="2400" b="0" strike="noStrike" spc="-1">
              <a:solidFill>
                <a:srgbClr val="000000"/>
              </a:solidFill>
              <a:latin typeface="Calibri"/>
            </a:endParaRPr>
          </a:p>
        </p:txBody>
      </p:sp>
      <p:sp>
        <p:nvSpPr>
          <p:cNvPr id="194"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95" name="Grafik 6" descr="Ein Bild, das Text, Design, Schrift, Screenshot enthält.&#10;&#10;Automatisch generierte Beschreibung"/>
          <p:cNvPicPr/>
          <p:nvPr/>
        </p:nvPicPr>
        <p:blipFill>
          <a:blip r:embed="rId2"/>
          <a:stretch/>
        </p:blipFill>
        <p:spPr>
          <a:xfrm rot="1434600">
            <a:off x="7183440" y="146520"/>
            <a:ext cx="816840" cy="600480"/>
          </a:xfrm>
          <a:prstGeom prst="rect">
            <a:avLst/>
          </a:prstGeom>
          <a:ln w="12700">
            <a:noFill/>
          </a:ln>
        </p:spPr>
      </p:pic>
      <p:pic>
        <p:nvPicPr>
          <p:cNvPr id="196" name="Grafik 7"/>
          <p:cNvPicPr/>
          <p:nvPr/>
        </p:nvPicPr>
        <p:blipFill>
          <a:blip r:embed="rId3"/>
          <a:stretch/>
        </p:blipFill>
        <p:spPr>
          <a:xfrm rot="5400000">
            <a:off x="8093520" y="-66240"/>
            <a:ext cx="714240" cy="1027080"/>
          </a:xfrm>
          <a:prstGeom prst="rect">
            <a:avLst/>
          </a:prstGeom>
          <a:ln w="0">
            <a:noFill/>
          </a:ln>
          <a:effectLst>
            <a:softEdge rad="6336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type="ftr" idx="52"/>
          </p:nvPr>
        </p:nvSpPr>
        <p:spPr>
          <a:xfrm>
            <a:off x="310680" y="6489720"/>
            <a:ext cx="4571280" cy="278640"/>
          </a:xfrm>
          <a:prstGeom prst="rect">
            <a:avLst/>
          </a:prstGeom>
          <a:noFill/>
          <a:ln w="9360">
            <a:noFill/>
          </a:ln>
        </p:spPr>
        <p:txBody>
          <a:bodyPr lIns="91440" tIns="45720" rIns="91440" bIns="45720" numCol="1" spcCol="0" anchor="b">
            <a:noAutofit/>
          </a:bodyPr>
          <a:lstStyle>
            <a:lvl1pPr indent="0" defTabSz="914400">
              <a:lnSpc>
                <a:spcPct val="100000"/>
              </a:lnSpc>
              <a:buNone/>
              <a:tabLst>
                <a:tab pos="0" algn="l"/>
              </a:tabLst>
              <a:defRPr lang="de-DE" sz="900" b="0" strike="noStrike" spc="-1">
                <a:solidFill>
                  <a:schemeClr val="lt1"/>
                </a:solidFill>
                <a:latin typeface="Arial"/>
              </a:defRPr>
            </a:lvl1pPr>
          </a:lstStyle>
          <a:p>
            <a:pPr indent="0" defTabSz="914400">
              <a:lnSpc>
                <a:spcPct val="100000"/>
              </a:lnSpc>
              <a:buNone/>
              <a:tabLst>
                <a:tab pos="0" algn="l"/>
              </a:tabLst>
            </a:pPr>
            <a:r>
              <a:rPr lang="de-DE" sz="900" b="0" strike="noStrike" spc="-1">
                <a:solidFill>
                  <a:schemeClr val="lt1"/>
                </a:solidFill>
                <a:latin typeface="Arial"/>
              </a:rPr>
              <a:t>LISUM | © Dörnhoff/LISUM | 28.02.2024 | In Lesewelten hineinwachsen</a:t>
            </a:r>
            <a:endParaRPr lang="de-DE" sz="900" b="0" strike="noStrike" spc="-1">
              <a:solidFill>
                <a:srgbClr val="000000"/>
              </a:solidFill>
              <a:latin typeface="Calibri"/>
            </a:endParaRPr>
          </a:p>
        </p:txBody>
      </p:sp>
      <p:sp>
        <p:nvSpPr>
          <p:cNvPr id="205" name="PlaceHolder 2"/>
          <p:cNvSpPr>
            <a:spLocks noGrp="1"/>
          </p:cNvSpPr>
          <p:nvPr>
            <p:ph type="sldNum" idx="5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76835CB-2752-418B-9BD3-7D32FBCC8F32}" type="slidenum">
              <a:rPr lang="de-DE" sz="900" b="0" strike="noStrike" spc="-1">
                <a:solidFill>
                  <a:schemeClr val="lt1"/>
                </a:solidFill>
                <a:latin typeface="Arial"/>
              </a:rPr>
              <a:t>12</a:t>
            </a:fld>
            <a:endParaRPr lang="de-DE" sz="900" b="0" strike="noStrike" spc="-1">
              <a:solidFill>
                <a:srgbClr val="000000"/>
              </a:solidFill>
              <a:latin typeface="Calibri"/>
            </a:endParaRPr>
          </a:p>
        </p:txBody>
      </p:sp>
      <p:pic>
        <p:nvPicPr>
          <p:cNvPr id="206" name="Grafik 5"/>
          <p:cNvPicPr/>
          <p:nvPr/>
        </p:nvPicPr>
        <p:blipFill>
          <a:blip r:embed="rId3"/>
          <a:stretch/>
        </p:blipFill>
        <p:spPr>
          <a:xfrm rot="5400000">
            <a:off x="1837800" y="-905760"/>
            <a:ext cx="5414760" cy="8467560"/>
          </a:xfrm>
          <a:prstGeom prst="rect">
            <a:avLst/>
          </a:prstGeom>
          <a:ln w="0">
            <a:noFill/>
          </a:ln>
        </p:spPr>
      </p:pic>
      <p:pic>
        <p:nvPicPr>
          <p:cNvPr id="207" name="Grafik 7"/>
          <p:cNvPicPr/>
          <p:nvPr/>
        </p:nvPicPr>
        <p:blipFill>
          <a:blip r:embed="rId4"/>
          <a:stretch/>
        </p:blipFill>
        <p:spPr>
          <a:xfrm>
            <a:off x="310680" y="239400"/>
            <a:ext cx="1360800" cy="191232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pic>
      <p:pic>
        <p:nvPicPr>
          <p:cNvPr id="208" name="Grafik 8"/>
          <p:cNvPicPr/>
          <p:nvPr/>
        </p:nvPicPr>
        <p:blipFill>
          <a:blip r:embed="rId5"/>
          <a:stretch/>
        </p:blipFill>
        <p:spPr>
          <a:xfrm>
            <a:off x="310680" y="2152080"/>
            <a:ext cx="693720" cy="693720"/>
          </a:xfrm>
          <a:prstGeom prst="rect">
            <a:avLst/>
          </a:prstGeom>
          <a:ln w="0">
            <a:noFill/>
          </a:ln>
        </p:spPr>
      </p:pic>
      <p:sp>
        <p:nvSpPr>
          <p:cNvPr id="209" name="Textfeld 9"/>
          <p:cNvSpPr/>
          <p:nvPr/>
        </p:nvSpPr>
        <p:spPr>
          <a:xfrm>
            <a:off x="240480" y="2912760"/>
            <a:ext cx="14209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900" b="0" u="sng" strike="noStrike" spc="-1">
                <a:solidFill>
                  <a:srgbClr val="000000"/>
                </a:solidFill>
                <a:uFillTx/>
                <a:latin typeface="ArialNarrow"/>
                <a:hlinkClick r:id="rId6"/>
              </a:rPr>
              <a:t>https://</a:t>
            </a:r>
            <a:r>
              <a:rPr lang="de-DE" sz="900" b="0" u="sng" strike="noStrike" spc="-1">
                <a:solidFill>
                  <a:srgbClr val="0000FF"/>
                </a:solidFill>
                <a:uFillTx/>
                <a:latin typeface="ArialNarrow"/>
              </a:rPr>
              <a:t>p.bsbb.eu/grundwortschatz</a:t>
            </a:r>
            <a:endParaRPr lang="de-DE" sz="900" b="0" strike="noStrike" spc="-1">
              <a:solidFill>
                <a:srgbClr val="000000"/>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p:cNvSpPr>
          <p:nvPr>
            <p:ph type="sldNum" idx="5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8CD7B1EF-0BEF-4965-B4A6-702B9487F040}" type="slidenum">
              <a:rPr lang="de-DE" sz="900" b="0" strike="noStrike" spc="-1">
                <a:solidFill>
                  <a:schemeClr val="lt1"/>
                </a:solidFill>
                <a:latin typeface="Arial"/>
              </a:rPr>
              <a:t>13</a:t>
            </a:fld>
            <a:endParaRPr lang="de-DE" sz="900" b="0" strike="noStrike" spc="-1">
              <a:solidFill>
                <a:srgbClr val="000000"/>
              </a:solidFill>
              <a:latin typeface="Calibri"/>
            </a:endParaRPr>
          </a:p>
        </p:txBody>
      </p:sp>
      <p:sp>
        <p:nvSpPr>
          <p:cNvPr id="198" name="PlaceHolder 2"/>
          <p:cNvSpPr>
            <a:spLocks noGrp="1"/>
          </p:cNvSpPr>
          <p:nvPr>
            <p:ph/>
          </p:nvPr>
        </p:nvSpPr>
        <p:spPr>
          <a:xfrm>
            <a:off x="306000" y="1031760"/>
            <a:ext cx="8838000" cy="4895640"/>
          </a:xfrm>
          <a:prstGeom prst="rect">
            <a:avLst/>
          </a:prstGeom>
          <a:noFill/>
          <a:ln w="0">
            <a:noFill/>
          </a:ln>
        </p:spPr>
        <p:txBody>
          <a:bodyPr lIns="90000" tIns="45000" rIns="90000" bIns="45000" anchor="t">
            <a:noAutofit/>
          </a:bodyPr>
          <a:lstStyle/>
          <a:p>
            <a:pPr marL="0" indent="0" defTabSz="914400">
              <a:lnSpc>
                <a:spcPct val="100000"/>
              </a:lnSpc>
              <a:spcBef>
                <a:spcPts val="601"/>
              </a:spcBef>
              <a:spcAft>
                <a:spcPts val="601"/>
              </a:spcAft>
              <a:buNone/>
              <a:tabLst>
                <a:tab pos="0" algn="l"/>
              </a:tabLst>
            </a:pPr>
            <a:r>
              <a:rPr lang="de-DE" sz="1800" b="0" strike="noStrike" spc="-1" dirty="0">
                <a:solidFill>
                  <a:schemeClr val="dk1"/>
                </a:solidFill>
                <a:latin typeface="Arial"/>
              </a:rPr>
              <a:t>Erweiterung des verbindlichen Grundwortschatzes durch</a:t>
            </a:r>
          </a:p>
          <a:p>
            <a:pPr marL="285840" indent="-285840" defTabSz="914400">
              <a:lnSpc>
                <a:spcPct val="100000"/>
              </a:lnSpc>
              <a:spcBef>
                <a:spcPts val="601"/>
              </a:spcBef>
              <a:spcAft>
                <a:spcPts val="601"/>
              </a:spcAft>
              <a:buClr>
                <a:srgbClr val="000000"/>
              </a:buClr>
              <a:buFont typeface="Arial"/>
              <a:buChar char="•"/>
              <a:tabLst>
                <a:tab pos="0" algn="l"/>
              </a:tabLst>
            </a:pPr>
            <a:r>
              <a:rPr lang="de-DE" sz="1800" b="0" strike="noStrike" spc="-1" dirty="0">
                <a:solidFill>
                  <a:schemeClr val="dk1"/>
                </a:solidFill>
                <a:latin typeface="Arial"/>
              </a:rPr>
              <a:t>individuelle Wörter von Schülerinnen und Schülern</a:t>
            </a:r>
          </a:p>
          <a:p>
            <a:pPr marL="285840" indent="-285840" defTabSz="914400">
              <a:lnSpc>
                <a:spcPct val="100000"/>
              </a:lnSpc>
              <a:spcBef>
                <a:spcPts val="601"/>
              </a:spcBef>
              <a:spcAft>
                <a:spcPts val="601"/>
              </a:spcAft>
              <a:buClr>
                <a:srgbClr val="000000"/>
              </a:buClr>
              <a:buFont typeface="Arial"/>
              <a:buChar char="•"/>
              <a:tabLst>
                <a:tab pos="0" algn="l"/>
              </a:tabLst>
            </a:pPr>
            <a:r>
              <a:rPr lang="de-DE" sz="1800" b="0" strike="noStrike" spc="-1" dirty="0">
                <a:solidFill>
                  <a:schemeClr val="dk1"/>
                </a:solidFill>
                <a:latin typeface="Arial"/>
              </a:rPr>
              <a:t>klassenintern wichtige Wörter (aktuelles Unterrichtsthema / Fachwortschatz)</a:t>
            </a:r>
          </a:p>
          <a:p>
            <a:pPr indent="0" defTabSz="914400">
              <a:lnSpc>
                <a:spcPct val="100000"/>
              </a:lnSpc>
              <a:spcBef>
                <a:spcPts val="601"/>
              </a:spcBef>
              <a:spcAft>
                <a:spcPts val="601"/>
              </a:spcAft>
              <a:buNone/>
              <a:tabLst>
                <a:tab pos="0" algn="l"/>
              </a:tabLst>
            </a:pPr>
            <a:endParaRPr lang="de-DE" sz="800" b="0" strike="noStrike" spc="-1" dirty="0">
              <a:solidFill>
                <a:schemeClr val="dk1"/>
              </a:solidFill>
              <a:latin typeface="Arial"/>
            </a:endParaRPr>
          </a:p>
          <a:p>
            <a:pPr indent="0" defTabSz="914400">
              <a:lnSpc>
                <a:spcPct val="100000"/>
              </a:lnSpc>
              <a:spcBef>
                <a:spcPts val="601"/>
              </a:spcBef>
              <a:spcAft>
                <a:spcPts val="601"/>
              </a:spcAft>
              <a:buNone/>
              <a:tabLst>
                <a:tab pos="0" algn="l"/>
              </a:tabLst>
            </a:pPr>
            <a:endParaRPr lang="de-DE" sz="800" b="0" strike="noStrike" spc="-1" dirty="0">
              <a:solidFill>
                <a:schemeClr val="dk1"/>
              </a:solidFill>
              <a:latin typeface="Arial"/>
            </a:endParaRPr>
          </a:p>
          <a:p>
            <a:pPr marL="285840" indent="-285840" defTabSz="914400">
              <a:lnSpc>
                <a:spcPct val="150000"/>
              </a:lnSpc>
              <a:spcBef>
                <a:spcPts val="601"/>
              </a:spcBef>
              <a:buClr>
                <a:srgbClr val="000000"/>
              </a:buClr>
              <a:buFont typeface="Arial"/>
              <a:buChar char="•"/>
              <a:tabLst>
                <a:tab pos="0" algn="l"/>
              </a:tabLst>
            </a:pPr>
            <a:endParaRPr lang="de-DE" sz="1800" spc="-1" dirty="0">
              <a:solidFill>
                <a:schemeClr val="dk1"/>
              </a:solidFill>
              <a:latin typeface="Arial"/>
            </a:endParaRPr>
          </a:p>
          <a:p>
            <a:pPr marL="0" indent="-285840" defTabSz="914400">
              <a:lnSpc>
                <a:spcPct val="150000"/>
              </a:lnSpc>
              <a:spcBef>
                <a:spcPts val="601"/>
              </a:spcBef>
              <a:buClr>
                <a:srgbClr val="000000"/>
              </a:buClr>
              <a:buFont typeface="Arial"/>
              <a:buChar char="•"/>
              <a:tabLst>
                <a:tab pos="0" algn="l"/>
              </a:tabLst>
            </a:pPr>
            <a:r>
              <a:rPr lang="de-DE" sz="1800" b="1" strike="noStrike" spc="-1" dirty="0">
                <a:solidFill>
                  <a:schemeClr val="dk1"/>
                </a:solidFill>
                <a:latin typeface="Arial"/>
              </a:rPr>
              <a:t>Sternchenwörter</a:t>
            </a:r>
            <a:br>
              <a:rPr sz="1800" dirty="0"/>
            </a:br>
            <a:r>
              <a:rPr lang="de-DE" sz="1800" b="0" strike="noStrike" spc="-1" dirty="0">
                <a:solidFill>
                  <a:schemeClr val="dk1"/>
                </a:solidFill>
                <a:latin typeface="Arial"/>
              </a:rPr>
              <a:t>            ➞ </a:t>
            </a:r>
            <a:r>
              <a:rPr lang="de-DE" sz="1800" b="0" strike="noStrike" spc="-1" dirty="0">
                <a:solidFill>
                  <a:srgbClr val="000000"/>
                </a:solidFill>
                <a:latin typeface="Arial"/>
              </a:rPr>
              <a:t>gehören nicht zum verbindlichen Grundwortschatz</a:t>
            </a:r>
            <a:br>
              <a:rPr sz="1800" dirty="0"/>
            </a:br>
            <a:r>
              <a:rPr lang="de-DE" sz="1800" b="0" strike="noStrike" spc="-1" dirty="0">
                <a:solidFill>
                  <a:srgbClr val="000000"/>
                </a:solidFill>
                <a:latin typeface="Arial"/>
              </a:rPr>
              <a:t>            ➞ für Erarbeitung und Übung eines bestimmten Rechtschreibschwerpunktes </a:t>
            </a:r>
            <a:br>
              <a:rPr lang="de-DE" sz="1800" b="0" strike="noStrike" spc="-1" dirty="0">
                <a:solidFill>
                  <a:srgbClr val="000000"/>
                </a:solidFill>
                <a:latin typeface="Arial"/>
              </a:rPr>
            </a:br>
            <a:r>
              <a:rPr lang="de-DE" sz="1800" b="0" strike="noStrike" spc="-1" dirty="0">
                <a:solidFill>
                  <a:srgbClr val="000000"/>
                </a:solidFill>
                <a:latin typeface="Arial"/>
              </a:rPr>
              <a:t>                    oder          </a:t>
            </a:r>
            <a:endParaRPr lang="de-DE" sz="1800" b="0" strike="noStrike" spc="-1" dirty="0">
              <a:solidFill>
                <a:schemeClr val="dk1"/>
              </a:solidFill>
              <a:latin typeface="Arial"/>
            </a:endParaRPr>
          </a:p>
          <a:p>
            <a:pPr indent="0" defTabSz="914400">
              <a:lnSpc>
                <a:spcPct val="100000"/>
              </a:lnSpc>
              <a:spcBef>
                <a:spcPts val="601"/>
              </a:spcBef>
              <a:spcAft>
                <a:spcPts val="601"/>
              </a:spcAft>
              <a:buNone/>
              <a:tabLst>
                <a:tab pos="0" algn="l"/>
              </a:tabLst>
            </a:pPr>
            <a:r>
              <a:rPr lang="de-DE" sz="1800" b="0" strike="noStrike" spc="-1" dirty="0">
                <a:solidFill>
                  <a:srgbClr val="000000"/>
                </a:solidFill>
                <a:latin typeface="Arial"/>
              </a:rPr>
              <a:t>             zum Üben und Festigen einer Rechtschreibstrategie</a:t>
            </a:r>
            <a:endParaRPr lang="de-DE" sz="1800" b="0" strike="noStrike" spc="-1" dirty="0">
              <a:solidFill>
                <a:schemeClr val="dk1"/>
              </a:solidFill>
              <a:latin typeface="Arial"/>
            </a:endParaRPr>
          </a:p>
        </p:txBody>
      </p:sp>
      <p:sp>
        <p:nvSpPr>
          <p:cNvPr id="199"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Struktur des aktualisierten Grundwortschatzes</a:t>
            </a:r>
            <a:endParaRPr lang="de-DE" sz="2400" b="0" strike="noStrike" spc="-1">
              <a:solidFill>
                <a:srgbClr val="000000"/>
              </a:solidFill>
              <a:latin typeface="Calibri"/>
            </a:endParaRPr>
          </a:p>
        </p:txBody>
      </p:sp>
      <p:sp>
        <p:nvSpPr>
          <p:cNvPr id="200"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01" name="Grafik 6" descr="Ein Bild, das Text, Design, Schrift, Screenshot enthält.&#10;&#10;Automatisch generierte Beschreibung"/>
          <p:cNvPicPr/>
          <p:nvPr/>
        </p:nvPicPr>
        <p:blipFill>
          <a:blip r:embed="rId2"/>
          <a:stretch/>
        </p:blipFill>
        <p:spPr>
          <a:xfrm rot="1434600">
            <a:off x="7183440" y="146520"/>
            <a:ext cx="816840" cy="600480"/>
          </a:xfrm>
          <a:prstGeom prst="rect">
            <a:avLst/>
          </a:prstGeom>
          <a:ln w="12700">
            <a:noFill/>
          </a:ln>
        </p:spPr>
      </p:pic>
      <p:pic>
        <p:nvPicPr>
          <p:cNvPr id="202" name="Grafik 7"/>
          <p:cNvPicPr/>
          <p:nvPr/>
        </p:nvPicPr>
        <p:blipFill>
          <a:blip r:embed="rId3"/>
          <a:stretch/>
        </p:blipFill>
        <p:spPr>
          <a:xfrm rot="5400000">
            <a:off x="8093520" y="-66240"/>
            <a:ext cx="714240" cy="1027080"/>
          </a:xfrm>
          <a:prstGeom prst="rect">
            <a:avLst/>
          </a:prstGeom>
          <a:ln w="0">
            <a:noFill/>
          </a:ln>
          <a:effectLst>
            <a:softEdge rad="63360"/>
          </a:effectLst>
        </p:spPr>
      </p:pic>
      <p:pic>
        <p:nvPicPr>
          <p:cNvPr id="203" name="Grafik 9" descr="Ein Bild, das Stern, Blau, Grafiken, Kreativität enthält.&#10;&#10;Automatisch generierte Beschreibung"/>
          <p:cNvPicPr/>
          <p:nvPr/>
        </p:nvPicPr>
        <p:blipFill>
          <a:blip r:embed="rId4"/>
          <a:stretch/>
        </p:blipFill>
        <p:spPr>
          <a:xfrm>
            <a:off x="2515042" y="2987802"/>
            <a:ext cx="785520" cy="72936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PlaceHolder 1"/>
          <p:cNvSpPr>
            <a:spLocks noGrp="1"/>
          </p:cNvSpPr>
          <p:nvPr>
            <p:ph type="sldNum" idx="5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6E0F86B6-953E-4A5A-A119-4209CE87AB44}" type="slidenum">
              <a:rPr lang="de-DE" sz="900" b="0" strike="noStrike" spc="-1">
                <a:solidFill>
                  <a:schemeClr val="lt1"/>
                </a:solidFill>
                <a:latin typeface="Arial"/>
              </a:rPr>
              <a:t>14</a:t>
            </a:fld>
            <a:endParaRPr lang="de-DE" sz="900" b="0" strike="noStrike" spc="-1">
              <a:solidFill>
                <a:srgbClr val="000000"/>
              </a:solidFill>
              <a:latin typeface="Calibri"/>
            </a:endParaRPr>
          </a:p>
        </p:txBody>
      </p:sp>
      <p:sp>
        <p:nvSpPr>
          <p:cNvPr id="211" name="PlaceHolder 2"/>
          <p:cNvSpPr>
            <a:spLocks noGrp="1"/>
          </p:cNvSpPr>
          <p:nvPr>
            <p:ph/>
          </p:nvPr>
        </p:nvSpPr>
        <p:spPr>
          <a:xfrm>
            <a:off x="341280" y="1066320"/>
            <a:ext cx="8460720" cy="489564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b="0" strike="noStrike" spc="-1" dirty="0">
                <a:solidFill>
                  <a:schemeClr val="dk1"/>
                </a:solidFill>
                <a:latin typeface="Arial"/>
              </a:rPr>
              <a:t>Muster, die der Grundwortschatz unterstützt:</a:t>
            </a: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400" b="0" strike="noStrike" spc="-1" dirty="0">
              <a:solidFill>
                <a:schemeClr val="dk1"/>
              </a:solidFill>
              <a:latin typeface="Arial"/>
            </a:endParaRPr>
          </a:p>
        </p:txBody>
      </p:sp>
      <p:sp>
        <p:nvSpPr>
          <p:cNvPr id="212"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dirty="0">
                <a:solidFill>
                  <a:srgbClr val="C00000"/>
                </a:solidFill>
                <a:latin typeface="Arial"/>
              </a:rPr>
              <a:t>Entwicklung von Rechtschreibstrategien</a:t>
            </a:r>
            <a:endParaRPr lang="de-DE" sz="2400" b="0" strike="noStrike" spc="-1" dirty="0">
              <a:solidFill>
                <a:srgbClr val="000000"/>
              </a:solidFill>
              <a:latin typeface="Calibri"/>
            </a:endParaRPr>
          </a:p>
        </p:txBody>
      </p:sp>
      <p:sp>
        <p:nvSpPr>
          <p:cNvPr id="213"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14" name="Grafik 6" descr="Ein Bild, das Text, Design, Schrift, Screenshot enthält.&#10;&#10;Automatisch generierte Beschreibung"/>
          <p:cNvPicPr/>
          <p:nvPr/>
        </p:nvPicPr>
        <p:blipFill>
          <a:blip r:embed="rId2"/>
          <a:stretch/>
        </p:blipFill>
        <p:spPr>
          <a:xfrm rot="1434600">
            <a:off x="6962760" y="146520"/>
            <a:ext cx="816840" cy="600480"/>
          </a:xfrm>
          <a:prstGeom prst="rect">
            <a:avLst/>
          </a:prstGeom>
          <a:ln w="12700">
            <a:noFill/>
          </a:ln>
        </p:spPr>
      </p:pic>
      <p:pic>
        <p:nvPicPr>
          <p:cNvPr id="215" name="Grafik 7"/>
          <p:cNvPicPr/>
          <p:nvPr/>
        </p:nvPicPr>
        <p:blipFill>
          <a:blip r:embed="rId3"/>
          <a:stretch/>
        </p:blipFill>
        <p:spPr>
          <a:xfrm rot="5400000">
            <a:off x="7873200" y="-66240"/>
            <a:ext cx="714240" cy="1027080"/>
          </a:xfrm>
          <a:prstGeom prst="rect">
            <a:avLst/>
          </a:prstGeom>
          <a:ln w="0">
            <a:noFill/>
          </a:ln>
          <a:effectLst>
            <a:softEdge rad="63360"/>
          </a:effectLst>
        </p:spPr>
      </p:pic>
      <p:sp>
        <p:nvSpPr>
          <p:cNvPr id="216" name="Abgerundetes Rechteck 2"/>
          <p:cNvSpPr/>
          <p:nvPr/>
        </p:nvSpPr>
        <p:spPr>
          <a:xfrm>
            <a:off x="755640" y="1555200"/>
            <a:ext cx="3959640" cy="647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1" strike="noStrike" spc="-1">
                <a:solidFill>
                  <a:schemeClr val="dk1"/>
                </a:solidFill>
                <a:latin typeface="Arial"/>
              </a:rPr>
              <a:t>logographische Strategie</a:t>
            </a:r>
            <a:endParaRPr lang="de-DE" sz="1800" b="0" strike="noStrike" spc="-1">
              <a:solidFill>
                <a:srgbClr val="000000"/>
              </a:solidFill>
              <a:latin typeface="Calibri"/>
            </a:endParaRPr>
          </a:p>
          <a:p>
            <a:pPr algn="ctr" defTabSz="914400">
              <a:lnSpc>
                <a:spcPct val="100000"/>
              </a:lnSpc>
            </a:pPr>
            <a:r>
              <a:rPr lang="de-DE" sz="1800" b="0" strike="noStrike" spc="-1">
                <a:solidFill>
                  <a:schemeClr val="dk1"/>
                </a:solidFill>
                <a:latin typeface="Arial"/>
              </a:rPr>
              <a:t>wie ein Bild auswendig lernen</a:t>
            </a:r>
            <a:endParaRPr lang="de-DE" sz="1800" b="0" strike="noStrike" spc="-1">
              <a:solidFill>
                <a:srgbClr val="000000"/>
              </a:solidFill>
              <a:latin typeface="Calibri"/>
            </a:endParaRPr>
          </a:p>
        </p:txBody>
      </p:sp>
      <p:sp>
        <p:nvSpPr>
          <p:cNvPr id="217" name="Abgerundetes Rechteck 2"/>
          <p:cNvSpPr/>
          <p:nvPr/>
        </p:nvSpPr>
        <p:spPr>
          <a:xfrm>
            <a:off x="755640" y="2466000"/>
            <a:ext cx="3959640" cy="8884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r>
              <a:rPr lang="de-DE" b="1" spc="-1" dirty="0">
                <a:solidFill>
                  <a:schemeClr val="dk1"/>
                </a:solidFill>
                <a:latin typeface="Arial"/>
              </a:rPr>
              <a:t>alphabetische Strategie</a:t>
            </a:r>
          </a:p>
          <a:p>
            <a:pPr algn="ctr"/>
            <a:r>
              <a:rPr lang="de-DE" spc="-1" dirty="0">
                <a:solidFill>
                  <a:schemeClr val="dk1"/>
                </a:solidFill>
                <a:latin typeface="Arial"/>
              </a:rPr>
              <a:t>Laut-Buchstaben-Zuordnung </a:t>
            </a:r>
            <a:br>
              <a:rPr spc="-1" dirty="0">
                <a:solidFill>
                  <a:schemeClr val="dk1"/>
                </a:solidFill>
                <a:latin typeface="Arial"/>
              </a:rPr>
            </a:br>
            <a:r>
              <a:rPr lang="de-DE" spc="-1" dirty="0">
                <a:solidFill>
                  <a:schemeClr val="dk1"/>
                </a:solidFill>
                <a:latin typeface="Arial"/>
              </a:rPr>
              <a:t>anwenden</a:t>
            </a:r>
          </a:p>
        </p:txBody>
      </p:sp>
      <p:sp>
        <p:nvSpPr>
          <p:cNvPr id="218" name="Abgerundetes Rechteck 2"/>
          <p:cNvSpPr/>
          <p:nvPr/>
        </p:nvSpPr>
        <p:spPr>
          <a:xfrm>
            <a:off x="755640" y="3623040"/>
            <a:ext cx="3959640" cy="230220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1" strike="noStrike" spc="-1">
                <a:solidFill>
                  <a:schemeClr val="dk1"/>
                </a:solidFill>
                <a:latin typeface="Arial"/>
              </a:rPr>
              <a:t>orthographische Strategien</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     morphematische Strategien wie</a:t>
            </a:r>
            <a:br>
              <a:rPr sz="1800"/>
            </a:br>
            <a:r>
              <a:rPr lang="de-DE" sz="1800" b="0" strike="noStrike" spc="-1">
                <a:solidFill>
                  <a:schemeClr val="dk1"/>
                </a:solidFill>
                <a:latin typeface="Arial"/>
              </a:rPr>
              <a:t>   - Stammschreibungen</a:t>
            </a:r>
            <a:endParaRPr lang="de-DE" sz="1800" b="0" strike="noStrike" spc="-1">
              <a:solidFill>
                <a:srgbClr val="000000"/>
              </a:solidFill>
              <a:latin typeface="Calibri"/>
            </a:endParaRPr>
          </a:p>
          <a:p>
            <a:pPr algn="ctr" defTabSz="914400">
              <a:lnSpc>
                <a:spcPct val="100000"/>
              </a:lnSpc>
            </a:pPr>
            <a:r>
              <a:rPr lang="de-DE" sz="1800" b="0" strike="noStrike" spc="-1">
                <a:solidFill>
                  <a:schemeClr val="dk1"/>
                </a:solidFill>
                <a:latin typeface="Arial"/>
              </a:rPr>
              <a:t>   - Ableitungen (d/t; g/k/; b/p; a&gt;ä)</a:t>
            </a:r>
            <a:endParaRPr lang="de-DE" sz="1800" b="0" strike="noStrike" spc="-1">
              <a:solidFill>
                <a:srgbClr val="000000"/>
              </a:solidFill>
              <a:latin typeface="Calibri"/>
            </a:endParaRPr>
          </a:p>
          <a:p>
            <a:pPr algn="ctr" defTabSz="914400">
              <a:lnSpc>
                <a:spcPct val="100000"/>
              </a:lnSpc>
              <a:spcBef>
                <a:spcPts val="1199"/>
              </a:spcBef>
            </a:pPr>
            <a:r>
              <a:rPr lang="de-DE" sz="1800" b="0" strike="noStrike" spc="-1">
                <a:solidFill>
                  <a:schemeClr val="dk1"/>
                </a:solidFill>
                <a:latin typeface="Arial"/>
              </a:rPr>
              <a:t>Dehnungs-h</a:t>
            </a:r>
            <a:endParaRPr lang="de-DE" sz="1800" b="0" strike="noStrike" spc="-1">
              <a:solidFill>
                <a:srgbClr val="000000"/>
              </a:solidFill>
              <a:latin typeface="Calibri"/>
            </a:endParaRPr>
          </a:p>
          <a:p>
            <a:pPr algn="ctr" defTabSz="914400">
              <a:lnSpc>
                <a:spcPct val="100000"/>
              </a:lnSpc>
              <a:spcBef>
                <a:spcPts val="1199"/>
              </a:spcBef>
            </a:pPr>
            <a:r>
              <a:rPr lang="de-DE" sz="1800" b="0" strike="noStrike" spc="-1">
                <a:solidFill>
                  <a:schemeClr val="dk1"/>
                </a:solidFill>
                <a:latin typeface="Arial"/>
              </a:rPr>
              <a:t>Merkwörter</a:t>
            </a:r>
            <a:endParaRPr lang="de-DE" sz="1800" b="0" strike="noStrike" spc="-1">
              <a:solidFill>
                <a:srgbClr val="000000"/>
              </a:solidFill>
              <a:latin typeface="Calibri"/>
            </a:endParaRPr>
          </a:p>
        </p:txBody>
      </p:sp>
      <p:cxnSp>
        <p:nvCxnSpPr>
          <p:cNvPr id="219" name="Gerader Verbinder 12"/>
          <p:cNvCxnSpPr/>
          <p:nvPr/>
        </p:nvCxnSpPr>
        <p:spPr>
          <a:xfrm>
            <a:off x="2555640" y="2203200"/>
            <a:ext cx="720" cy="263520"/>
          </a:xfrm>
          <a:prstGeom prst="straightConnector1">
            <a:avLst/>
          </a:prstGeom>
          <a:ln w="57150">
            <a:solidFill>
              <a:srgbClr val="DE0018"/>
            </a:solidFill>
            <a:round/>
          </a:ln>
        </p:spPr>
      </p:cxnSp>
      <p:cxnSp>
        <p:nvCxnSpPr>
          <p:cNvPr id="220" name="Gerader Verbinder 14"/>
          <p:cNvCxnSpPr/>
          <p:nvPr/>
        </p:nvCxnSpPr>
        <p:spPr>
          <a:xfrm>
            <a:off x="2545200" y="3359880"/>
            <a:ext cx="720" cy="263880"/>
          </a:xfrm>
          <a:prstGeom prst="straightConnector1">
            <a:avLst/>
          </a:prstGeom>
          <a:ln w="57150">
            <a:solidFill>
              <a:srgbClr val="DE0018"/>
            </a:solidFill>
            <a:round/>
          </a:ln>
        </p:spPr>
      </p:cxnSp>
      <p:sp>
        <p:nvSpPr>
          <p:cNvPr id="221" name="Abgerundetes Rechteck 2"/>
          <p:cNvSpPr/>
          <p:nvPr/>
        </p:nvSpPr>
        <p:spPr>
          <a:xfrm rot="16200000">
            <a:off x="-1588320" y="3347460"/>
            <a:ext cx="4537440" cy="647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1" strike="noStrike" spc="-1" dirty="0">
                <a:solidFill>
                  <a:schemeClr val="dk1"/>
                </a:solidFill>
                <a:latin typeface="Arial"/>
              </a:rPr>
              <a:t>prototypischer (Recht-)</a:t>
            </a:r>
            <a:r>
              <a:rPr lang="de-DE" b="1" spc="-1" dirty="0">
                <a:solidFill>
                  <a:schemeClr val="dk1"/>
                </a:solidFill>
                <a:latin typeface="Arial"/>
              </a:rPr>
              <a:t>S</a:t>
            </a:r>
            <a:r>
              <a:rPr lang="de-DE" sz="1800" b="1" strike="noStrike" spc="-1" dirty="0">
                <a:solidFill>
                  <a:schemeClr val="dk1"/>
                </a:solidFill>
                <a:latin typeface="Arial"/>
              </a:rPr>
              <a:t>chreiberwerb</a:t>
            </a:r>
            <a:endParaRPr lang="de-DE" sz="1800" b="0" strike="noStrike" spc="-1" dirty="0">
              <a:solidFill>
                <a:srgbClr val="000000"/>
              </a:solidFill>
              <a:latin typeface="Calibri"/>
            </a:endParaRPr>
          </a:p>
        </p:txBody>
      </p:sp>
      <p:sp>
        <p:nvSpPr>
          <p:cNvPr id="222" name="Pfeil: nach unten 16"/>
          <p:cNvSpPr/>
          <p:nvPr/>
        </p:nvSpPr>
        <p:spPr>
          <a:xfrm>
            <a:off x="508680" y="5799960"/>
            <a:ext cx="359280" cy="620640"/>
          </a:xfrm>
          <a:prstGeom prst="downArrow">
            <a:avLst>
              <a:gd name="adj1" fmla="val 50000"/>
              <a:gd name="adj2" fmla="val 50000"/>
            </a:avLst>
          </a:prstGeom>
          <a:solidFill>
            <a:srgbClr val="E40019"/>
          </a:solidFill>
          <a:ln>
            <a:solidFill>
              <a:srgbClr val="63000A"/>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cxnSp>
        <p:nvCxnSpPr>
          <p:cNvPr id="223" name="Gerader Verbinder 17"/>
          <p:cNvCxnSpPr/>
          <p:nvPr/>
        </p:nvCxnSpPr>
        <p:spPr>
          <a:xfrm flipH="1">
            <a:off x="4716000" y="1882440"/>
            <a:ext cx="1008720" cy="720"/>
          </a:xfrm>
          <a:prstGeom prst="straightConnector1">
            <a:avLst/>
          </a:prstGeom>
          <a:ln w="19050">
            <a:solidFill>
              <a:srgbClr val="DE0018"/>
            </a:solidFill>
            <a:round/>
          </a:ln>
        </p:spPr>
      </p:cxnSp>
      <p:sp>
        <p:nvSpPr>
          <p:cNvPr id="224" name="Textfeld 19"/>
          <p:cNvSpPr/>
          <p:nvPr/>
        </p:nvSpPr>
        <p:spPr>
          <a:xfrm>
            <a:off x="5818680" y="1350146"/>
            <a:ext cx="338220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600" spc="-1" dirty="0">
                <a:solidFill>
                  <a:schemeClr val="dk1"/>
                </a:solidFill>
                <a:latin typeface="Arial"/>
              </a:rPr>
              <a:t>keine Rechtschreibstrategie im engeren Sinne, im Grundwortschatz nicht abgebildet</a:t>
            </a:r>
          </a:p>
        </p:txBody>
      </p:sp>
      <p:sp>
        <p:nvSpPr>
          <p:cNvPr id="225" name="Textfeld 20"/>
          <p:cNvSpPr/>
          <p:nvPr/>
        </p:nvSpPr>
        <p:spPr>
          <a:xfrm>
            <a:off x="5831640" y="2565000"/>
            <a:ext cx="331164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600" b="0" strike="noStrike" spc="-1" dirty="0">
                <a:solidFill>
                  <a:schemeClr val="dk1"/>
                </a:solidFill>
                <a:latin typeface="Arial"/>
              </a:rPr>
              <a:t>Vielzahl der Wörter für die Doppeljahrgangsstufe 1/2</a:t>
            </a:r>
            <a:endParaRPr lang="de-DE" sz="1600" b="0" strike="noStrike" spc="-1" dirty="0">
              <a:solidFill>
                <a:srgbClr val="000000"/>
              </a:solidFill>
              <a:latin typeface="Calibri"/>
            </a:endParaRPr>
          </a:p>
        </p:txBody>
      </p:sp>
      <p:cxnSp>
        <p:nvCxnSpPr>
          <p:cNvPr id="226" name="Gerader Verbinder 21"/>
          <p:cNvCxnSpPr/>
          <p:nvPr/>
        </p:nvCxnSpPr>
        <p:spPr>
          <a:xfrm flipH="1">
            <a:off x="4716000" y="2887920"/>
            <a:ext cx="1008720" cy="720"/>
          </a:xfrm>
          <a:prstGeom prst="straightConnector1">
            <a:avLst/>
          </a:prstGeom>
          <a:ln w="19050">
            <a:solidFill>
              <a:srgbClr val="DE0018"/>
            </a:solidFill>
            <a:round/>
          </a:ln>
        </p:spPr>
      </p:cxnSp>
      <p:sp>
        <p:nvSpPr>
          <p:cNvPr id="227" name="Textfeld 22"/>
          <p:cNvSpPr/>
          <p:nvPr/>
        </p:nvSpPr>
        <p:spPr>
          <a:xfrm>
            <a:off x="5831640" y="3765240"/>
            <a:ext cx="3311640" cy="130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600" b="0" strike="noStrike" spc="-1">
                <a:solidFill>
                  <a:schemeClr val="dk1"/>
                </a:solidFill>
                <a:latin typeface="Arial"/>
              </a:rPr>
              <a:t>einige Wörter der Doppeljahrgangsstufe 1/2</a:t>
            </a:r>
            <a:endParaRPr lang="de-DE" sz="1600" b="0" strike="noStrike" spc="-1">
              <a:solidFill>
                <a:srgbClr val="000000"/>
              </a:solidFill>
              <a:latin typeface="Calibri"/>
            </a:endParaRPr>
          </a:p>
          <a:p>
            <a:pPr defTabSz="914400">
              <a:lnSpc>
                <a:spcPct val="100000"/>
              </a:lnSpc>
            </a:pPr>
            <a:endParaRPr lang="de-DE" sz="1600" b="0" strike="noStrike" spc="-1">
              <a:solidFill>
                <a:srgbClr val="000000"/>
              </a:solidFill>
              <a:latin typeface="Calibri"/>
            </a:endParaRPr>
          </a:p>
          <a:p>
            <a:pPr defTabSz="914400">
              <a:lnSpc>
                <a:spcPct val="100000"/>
              </a:lnSpc>
            </a:pPr>
            <a:r>
              <a:rPr lang="de-DE" sz="1600" b="0" strike="noStrike" spc="-1">
                <a:solidFill>
                  <a:schemeClr val="dk1"/>
                </a:solidFill>
                <a:latin typeface="Arial"/>
              </a:rPr>
              <a:t>Vielzahl der Wörter für die Doppeljahrgangsstufe 3/4</a:t>
            </a:r>
            <a:endParaRPr lang="de-DE" sz="1600" b="0" strike="noStrike" spc="-1">
              <a:solidFill>
                <a:srgbClr val="000000"/>
              </a:solidFill>
              <a:latin typeface="Calibri"/>
            </a:endParaRPr>
          </a:p>
        </p:txBody>
      </p:sp>
      <p:sp>
        <p:nvSpPr>
          <p:cNvPr id="228" name="Textfeld 23"/>
          <p:cNvSpPr/>
          <p:nvPr/>
        </p:nvSpPr>
        <p:spPr>
          <a:xfrm>
            <a:off x="5819040" y="5463720"/>
            <a:ext cx="33116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600" b="0" strike="noStrike" spc="-1">
                <a:solidFill>
                  <a:schemeClr val="dk1"/>
                </a:solidFill>
                <a:latin typeface="Arial"/>
              </a:rPr>
              <a:t>100 häufige Wörter</a:t>
            </a:r>
            <a:endParaRPr lang="de-DE" sz="1600" b="0" strike="noStrike" spc="-1">
              <a:solidFill>
                <a:srgbClr val="000000"/>
              </a:solidFill>
              <a:latin typeface="Calibri"/>
            </a:endParaRPr>
          </a:p>
        </p:txBody>
      </p:sp>
      <p:cxnSp>
        <p:nvCxnSpPr>
          <p:cNvPr id="229" name="Gerader Verbinder 24"/>
          <p:cNvCxnSpPr/>
          <p:nvPr/>
        </p:nvCxnSpPr>
        <p:spPr>
          <a:xfrm flipH="1">
            <a:off x="4716000" y="4502520"/>
            <a:ext cx="1008720" cy="720"/>
          </a:xfrm>
          <a:prstGeom prst="straightConnector1">
            <a:avLst/>
          </a:prstGeom>
          <a:ln w="19050">
            <a:solidFill>
              <a:srgbClr val="DE0018"/>
            </a:solidFill>
            <a:round/>
          </a:ln>
        </p:spPr>
      </p:cxnSp>
      <p:cxnSp>
        <p:nvCxnSpPr>
          <p:cNvPr id="230" name="Gerader Verbinder 25"/>
          <p:cNvCxnSpPr/>
          <p:nvPr/>
        </p:nvCxnSpPr>
        <p:spPr>
          <a:xfrm flipH="1">
            <a:off x="4716000" y="4765680"/>
            <a:ext cx="1008720" cy="720"/>
          </a:xfrm>
          <a:prstGeom prst="straightConnector1">
            <a:avLst/>
          </a:prstGeom>
          <a:ln w="19050">
            <a:solidFill>
              <a:srgbClr val="DE0018"/>
            </a:solidFill>
            <a:round/>
          </a:ln>
        </p:spPr>
      </p:cxnSp>
      <p:cxnSp>
        <p:nvCxnSpPr>
          <p:cNvPr id="231" name="Gerader Verbinder 26"/>
          <p:cNvCxnSpPr/>
          <p:nvPr/>
        </p:nvCxnSpPr>
        <p:spPr>
          <a:xfrm flipH="1">
            <a:off x="4716000" y="5157000"/>
            <a:ext cx="1008720" cy="720"/>
          </a:xfrm>
          <a:prstGeom prst="straightConnector1">
            <a:avLst/>
          </a:prstGeom>
          <a:ln w="19050">
            <a:solidFill>
              <a:srgbClr val="DE0018"/>
            </a:solidFill>
            <a:round/>
          </a:ln>
        </p:spPr>
      </p:cxnSp>
      <p:cxnSp>
        <p:nvCxnSpPr>
          <p:cNvPr id="232" name="Gerader Verbinder 27"/>
          <p:cNvCxnSpPr/>
          <p:nvPr/>
        </p:nvCxnSpPr>
        <p:spPr>
          <a:xfrm flipH="1">
            <a:off x="4716000" y="5648040"/>
            <a:ext cx="1008720" cy="720"/>
          </a:xfrm>
          <a:prstGeom prst="straightConnector1">
            <a:avLst/>
          </a:prstGeom>
          <a:ln w="19050">
            <a:solidFill>
              <a:srgbClr val="DE0018"/>
            </a:solidFill>
            <a:round/>
          </a:ln>
        </p:spPr>
      </p:cxnSp>
      <p:cxnSp>
        <p:nvCxnSpPr>
          <p:cNvPr id="233" name="Gerader Verbinder 28"/>
          <p:cNvCxnSpPr/>
          <p:nvPr/>
        </p:nvCxnSpPr>
        <p:spPr>
          <a:xfrm>
            <a:off x="5831280" y="2661480"/>
            <a:ext cx="720" cy="453600"/>
          </a:xfrm>
          <a:prstGeom prst="straightConnector1">
            <a:avLst/>
          </a:prstGeom>
          <a:ln w="19050">
            <a:solidFill>
              <a:srgbClr val="DE0018"/>
            </a:solidFill>
            <a:round/>
          </a:ln>
        </p:spPr>
      </p:cxnSp>
      <p:cxnSp>
        <p:nvCxnSpPr>
          <p:cNvPr id="234" name="Gerader Verbinder 30"/>
          <p:cNvCxnSpPr/>
          <p:nvPr/>
        </p:nvCxnSpPr>
        <p:spPr>
          <a:xfrm>
            <a:off x="5818680" y="1257120"/>
            <a:ext cx="720" cy="946800"/>
          </a:xfrm>
          <a:prstGeom prst="straightConnector1">
            <a:avLst/>
          </a:prstGeom>
          <a:ln w="19050">
            <a:solidFill>
              <a:srgbClr val="DE0018"/>
            </a:solidFill>
            <a:round/>
          </a:ln>
        </p:spPr>
      </p:cxnSp>
      <p:cxnSp>
        <p:nvCxnSpPr>
          <p:cNvPr id="235" name="Gerader Verbinder 34"/>
          <p:cNvCxnSpPr/>
          <p:nvPr/>
        </p:nvCxnSpPr>
        <p:spPr>
          <a:xfrm>
            <a:off x="5818680" y="3933000"/>
            <a:ext cx="13320" cy="1224720"/>
          </a:xfrm>
          <a:prstGeom prst="straightConnector1">
            <a:avLst/>
          </a:prstGeom>
          <a:ln w="19050">
            <a:solidFill>
              <a:srgbClr val="DE0018"/>
            </a:solidFill>
            <a:round/>
          </a:ln>
        </p:spPr>
      </p:cxnSp>
      <p:cxnSp>
        <p:nvCxnSpPr>
          <p:cNvPr id="236" name="Gerader Verbinder 36"/>
          <p:cNvCxnSpPr/>
          <p:nvPr/>
        </p:nvCxnSpPr>
        <p:spPr>
          <a:xfrm>
            <a:off x="5831640" y="5463720"/>
            <a:ext cx="360" cy="351360"/>
          </a:xfrm>
          <a:prstGeom prst="straightConnector1">
            <a:avLst/>
          </a:prstGeom>
          <a:ln w="19050">
            <a:solidFill>
              <a:srgbClr val="DE0018"/>
            </a:solidFill>
            <a:round/>
          </a:ln>
        </p:spPr>
      </p:cxn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wipe(up)">
                                      <p:cBhvr additive="repl">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wipe(left)">
                                      <p:cBhvr additive="repl">
                                        <p:cTn id="12" dur="500"/>
                                        <p:tgtEl>
                                          <p:spTgt spid="223"/>
                                        </p:tgtEl>
                                      </p:cBhvr>
                                    </p:animEffect>
                                  </p:childTnLst>
                                </p:cTn>
                              </p:par>
                              <p:par>
                                <p:cTn id="13" presetID="22" presetClass="entr" presetSubtype="8"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wipe(left)">
                                      <p:cBhvr additive="repl">
                                        <p:cTn id="15" dur="500"/>
                                        <p:tgtEl>
                                          <p:spTgt spid="2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4"/>
                                        </p:tgtEl>
                                        <p:attrNameLst>
                                          <p:attrName>style.visibility</p:attrName>
                                        </p:attrNameLst>
                                      </p:cBhvr>
                                      <p:to>
                                        <p:strVal val="visible"/>
                                      </p:to>
                                    </p:set>
                                    <p:animEffect transition="in" filter="wipe(left)">
                                      <p:cBhvr additive="repl">
                                        <p:cTn id="20" dur="500"/>
                                        <p:tgtEl>
                                          <p:spTgt spid="2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9"/>
                                        </p:tgtEl>
                                        <p:attrNameLst>
                                          <p:attrName>style.visibility</p:attrName>
                                        </p:attrNameLst>
                                      </p:cBhvr>
                                      <p:to>
                                        <p:strVal val="visible"/>
                                      </p:to>
                                    </p:set>
                                    <p:animEffect transition="in" filter="wipe(left)">
                                      <p:cBhvr additive="repl">
                                        <p:cTn id="25" dur="500"/>
                                        <p:tgtEl>
                                          <p:spTgt spid="219"/>
                                        </p:tgtEl>
                                      </p:cBhvr>
                                    </p:animEffect>
                                  </p:childTnLst>
                                </p:cTn>
                              </p:par>
                              <p:par>
                                <p:cTn id="26" presetID="22" presetClass="entr" presetSubtype="8" fill="hold" nodeType="withEffect">
                                  <p:stCondLst>
                                    <p:cond delay="0"/>
                                  </p:stCondLst>
                                  <p:childTnLst>
                                    <p:set>
                                      <p:cBhvr>
                                        <p:cTn id="27" dur="1" fill="hold">
                                          <p:stCondLst>
                                            <p:cond delay="0"/>
                                          </p:stCondLst>
                                        </p:cTn>
                                        <p:tgtEl>
                                          <p:spTgt spid="217"/>
                                        </p:tgtEl>
                                        <p:attrNameLst>
                                          <p:attrName>style.visibility</p:attrName>
                                        </p:attrNameLst>
                                      </p:cBhvr>
                                      <p:to>
                                        <p:strVal val="visible"/>
                                      </p:to>
                                    </p:set>
                                    <p:animEffect transition="in" filter="wipe(left)">
                                      <p:cBhvr additive="repl">
                                        <p:cTn id="28" dur="500"/>
                                        <p:tgtEl>
                                          <p:spTgt spid="217"/>
                                        </p:tgtEl>
                                      </p:cBhvr>
                                    </p:animEffect>
                                  </p:childTnLst>
                                </p:cTn>
                              </p:par>
                              <p:par>
                                <p:cTn id="29" presetID="22" presetClass="entr" presetSubtype="8" fill="hold" nodeType="withEffect">
                                  <p:stCondLst>
                                    <p:cond delay="0"/>
                                  </p:stCondLst>
                                  <p:childTnLst>
                                    <p:set>
                                      <p:cBhvr>
                                        <p:cTn id="30" dur="1" fill="hold">
                                          <p:stCondLst>
                                            <p:cond delay="0"/>
                                          </p:stCondLst>
                                        </p:cTn>
                                        <p:tgtEl>
                                          <p:spTgt spid="226"/>
                                        </p:tgtEl>
                                        <p:attrNameLst>
                                          <p:attrName>style.visibility</p:attrName>
                                        </p:attrNameLst>
                                      </p:cBhvr>
                                      <p:to>
                                        <p:strVal val="visible"/>
                                      </p:to>
                                    </p:set>
                                    <p:animEffect transition="in" filter="wipe(left)">
                                      <p:cBhvr additive="repl">
                                        <p:cTn id="31" dur="500"/>
                                        <p:tgtEl>
                                          <p:spTgt spid="226"/>
                                        </p:tgtEl>
                                      </p:cBhvr>
                                    </p:animEffect>
                                  </p:childTnLst>
                                </p:cTn>
                              </p:par>
                              <p:par>
                                <p:cTn id="32" presetID="22" presetClass="entr" presetSubtype="8" fill="hold" nodeType="withEffect">
                                  <p:stCondLst>
                                    <p:cond delay="0"/>
                                  </p:stCondLst>
                                  <p:childTnLst>
                                    <p:set>
                                      <p:cBhvr>
                                        <p:cTn id="33" dur="1" fill="hold">
                                          <p:stCondLst>
                                            <p:cond delay="0"/>
                                          </p:stCondLst>
                                        </p:cTn>
                                        <p:tgtEl>
                                          <p:spTgt spid="233"/>
                                        </p:tgtEl>
                                        <p:attrNameLst>
                                          <p:attrName>style.visibility</p:attrName>
                                        </p:attrNameLst>
                                      </p:cBhvr>
                                      <p:to>
                                        <p:strVal val="visible"/>
                                      </p:to>
                                    </p:set>
                                    <p:animEffect transition="in" filter="wipe(left)">
                                      <p:cBhvr additive="repl">
                                        <p:cTn id="34" dur="500"/>
                                        <p:tgtEl>
                                          <p:spTgt spid="233"/>
                                        </p:tgtEl>
                                      </p:cBhvr>
                                    </p:animEffect>
                                  </p:childTnLst>
                                </p:cTn>
                              </p:par>
                              <p:par>
                                <p:cTn id="35" presetID="22" presetClass="entr" presetSubtype="8"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animEffect transition="in" filter="wipe(left)">
                                      <p:cBhvr additive="repl">
                                        <p:cTn id="37" dur="500"/>
                                        <p:tgtEl>
                                          <p:spTgt spid="2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20"/>
                                        </p:tgtEl>
                                        <p:attrNameLst>
                                          <p:attrName>style.visibility</p:attrName>
                                        </p:attrNameLst>
                                      </p:cBhvr>
                                      <p:to>
                                        <p:strVal val="visible"/>
                                      </p:to>
                                    </p:set>
                                    <p:animEffect transition="in" filter="wipe(up)">
                                      <p:cBhvr additive="repl">
                                        <p:cTn id="42" dur="500"/>
                                        <p:tgtEl>
                                          <p:spTgt spid="220"/>
                                        </p:tgtEl>
                                      </p:cBhvr>
                                    </p:animEffect>
                                  </p:childTnLst>
                                </p:cTn>
                              </p:par>
                              <p:par>
                                <p:cTn id="43" presetID="22" presetClass="entr" presetSubtype="1" fill="hold" nodeType="withEffect">
                                  <p:stCondLst>
                                    <p:cond delay="0"/>
                                  </p:stCondLst>
                                  <p:childTnLst>
                                    <p:set>
                                      <p:cBhvr>
                                        <p:cTn id="44" dur="1" fill="hold">
                                          <p:stCondLst>
                                            <p:cond delay="0"/>
                                          </p:stCondLst>
                                        </p:cTn>
                                        <p:tgtEl>
                                          <p:spTgt spid="218"/>
                                        </p:tgtEl>
                                        <p:attrNameLst>
                                          <p:attrName>style.visibility</p:attrName>
                                        </p:attrNameLst>
                                      </p:cBhvr>
                                      <p:to>
                                        <p:strVal val="visible"/>
                                      </p:to>
                                    </p:set>
                                    <p:animEffect transition="in" filter="wipe(up)">
                                      <p:cBhvr additive="repl">
                                        <p:cTn id="45" dur="500"/>
                                        <p:tgtEl>
                                          <p:spTgt spid="218"/>
                                        </p:tgtEl>
                                      </p:cBhvr>
                                    </p:animEffect>
                                  </p:childTnLst>
                                </p:cTn>
                              </p:par>
                              <p:par>
                                <p:cTn id="46" presetID="22" presetClass="entr" presetSubtype="1" fill="hold" nodeType="withEffect">
                                  <p:stCondLst>
                                    <p:cond delay="0"/>
                                  </p:stCondLst>
                                  <p:childTnLst>
                                    <p:set>
                                      <p:cBhvr>
                                        <p:cTn id="47" dur="1" fill="hold">
                                          <p:stCondLst>
                                            <p:cond delay="0"/>
                                          </p:stCondLst>
                                        </p:cTn>
                                        <p:tgtEl>
                                          <p:spTgt spid="229"/>
                                        </p:tgtEl>
                                        <p:attrNameLst>
                                          <p:attrName>style.visibility</p:attrName>
                                        </p:attrNameLst>
                                      </p:cBhvr>
                                      <p:to>
                                        <p:strVal val="visible"/>
                                      </p:to>
                                    </p:set>
                                    <p:animEffect transition="in" filter="wipe(up)">
                                      <p:cBhvr additive="repl">
                                        <p:cTn id="48" dur="500"/>
                                        <p:tgtEl>
                                          <p:spTgt spid="229"/>
                                        </p:tgtEl>
                                      </p:cBhvr>
                                    </p:animEffect>
                                  </p:childTnLst>
                                </p:cTn>
                              </p:par>
                              <p:par>
                                <p:cTn id="49" presetID="22" presetClass="entr" presetSubtype="1" fill="hold" nodeType="withEffect">
                                  <p:stCondLst>
                                    <p:cond delay="0"/>
                                  </p:stCondLst>
                                  <p:childTnLst>
                                    <p:set>
                                      <p:cBhvr>
                                        <p:cTn id="50" dur="1" fill="hold">
                                          <p:stCondLst>
                                            <p:cond delay="0"/>
                                          </p:stCondLst>
                                        </p:cTn>
                                        <p:tgtEl>
                                          <p:spTgt spid="230"/>
                                        </p:tgtEl>
                                        <p:attrNameLst>
                                          <p:attrName>style.visibility</p:attrName>
                                        </p:attrNameLst>
                                      </p:cBhvr>
                                      <p:to>
                                        <p:strVal val="visible"/>
                                      </p:to>
                                    </p:set>
                                    <p:animEffect transition="in" filter="wipe(up)">
                                      <p:cBhvr additive="repl">
                                        <p:cTn id="51" dur="500"/>
                                        <p:tgtEl>
                                          <p:spTgt spid="230"/>
                                        </p:tgtEl>
                                      </p:cBhvr>
                                    </p:animEffect>
                                  </p:childTnLst>
                                </p:cTn>
                              </p:par>
                              <p:par>
                                <p:cTn id="52" presetID="22" presetClass="entr" presetSubtype="1" fill="hold" nodeType="withEffect">
                                  <p:stCondLst>
                                    <p:cond delay="0"/>
                                  </p:stCondLst>
                                  <p:childTnLst>
                                    <p:set>
                                      <p:cBhvr>
                                        <p:cTn id="53" dur="1" fill="hold">
                                          <p:stCondLst>
                                            <p:cond delay="0"/>
                                          </p:stCondLst>
                                        </p:cTn>
                                        <p:tgtEl>
                                          <p:spTgt spid="231"/>
                                        </p:tgtEl>
                                        <p:attrNameLst>
                                          <p:attrName>style.visibility</p:attrName>
                                        </p:attrNameLst>
                                      </p:cBhvr>
                                      <p:to>
                                        <p:strVal val="visible"/>
                                      </p:to>
                                    </p:set>
                                    <p:animEffect transition="in" filter="wipe(up)">
                                      <p:cBhvr additive="repl">
                                        <p:cTn id="54" dur="500"/>
                                        <p:tgtEl>
                                          <p:spTgt spid="231"/>
                                        </p:tgtEl>
                                      </p:cBhvr>
                                    </p:animEffect>
                                  </p:childTnLst>
                                </p:cTn>
                              </p:par>
                              <p:par>
                                <p:cTn id="55" presetID="22" presetClass="entr" presetSubtype="1" fill="hold" nodeType="withEffect">
                                  <p:stCondLst>
                                    <p:cond delay="0"/>
                                  </p:stCondLst>
                                  <p:childTnLst>
                                    <p:set>
                                      <p:cBhvr>
                                        <p:cTn id="56" dur="1" fill="hold">
                                          <p:stCondLst>
                                            <p:cond delay="0"/>
                                          </p:stCondLst>
                                        </p:cTn>
                                        <p:tgtEl>
                                          <p:spTgt spid="235"/>
                                        </p:tgtEl>
                                        <p:attrNameLst>
                                          <p:attrName>style.visibility</p:attrName>
                                        </p:attrNameLst>
                                      </p:cBhvr>
                                      <p:to>
                                        <p:strVal val="visible"/>
                                      </p:to>
                                    </p:set>
                                    <p:animEffect transition="in" filter="wipe(up)">
                                      <p:cBhvr additive="repl">
                                        <p:cTn id="57" dur="500"/>
                                        <p:tgtEl>
                                          <p:spTgt spid="235"/>
                                        </p:tgtEl>
                                      </p:cBhvr>
                                    </p:animEffect>
                                  </p:childTnLst>
                                </p:cTn>
                              </p:par>
                              <p:par>
                                <p:cTn id="58" presetID="22" presetClass="entr" presetSubtype="1" fill="hold" nodeType="withEffect">
                                  <p:stCondLst>
                                    <p:cond delay="0"/>
                                  </p:stCondLst>
                                  <p:childTnLst>
                                    <p:set>
                                      <p:cBhvr>
                                        <p:cTn id="59" dur="1" fill="hold">
                                          <p:stCondLst>
                                            <p:cond delay="0"/>
                                          </p:stCondLst>
                                        </p:cTn>
                                        <p:tgtEl>
                                          <p:spTgt spid="227"/>
                                        </p:tgtEl>
                                        <p:attrNameLst>
                                          <p:attrName>style.visibility</p:attrName>
                                        </p:attrNameLst>
                                      </p:cBhvr>
                                      <p:to>
                                        <p:strVal val="visible"/>
                                      </p:to>
                                    </p:set>
                                    <p:animEffect transition="in" filter="wipe(up)">
                                      <p:cBhvr additive="repl">
                                        <p:cTn id="60" dur="500"/>
                                        <p:tgtEl>
                                          <p:spTgt spid="2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2"/>
                                        </p:tgtEl>
                                        <p:attrNameLst>
                                          <p:attrName>style.visibility</p:attrName>
                                        </p:attrNameLst>
                                      </p:cBhvr>
                                      <p:to>
                                        <p:strVal val="visible"/>
                                      </p:to>
                                    </p:set>
                                    <p:animEffect transition="in" filter="wipe(left)">
                                      <p:cBhvr additive="repl">
                                        <p:cTn id="65" dur="500"/>
                                        <p:tgtEl>
                                          <p:spTgt spid="232"/>
                                        </p:tgtEl>
                                      </p:cBhvr>
                                    </p:animEffect>
                                  </p:childTnLst>
                                </p:cTn>
                              </p:par>
                              <p:par>
                                <p:cTn id="66" presetID="22" presetClass="entr" presetSubtype="8" fill="hold" nodeType="withEffect">
                                  <p:stCondLst>
                                    <p:cond delay="0"/>
                                  </p:stCondLst>
                                  <p:childTnLst>
                                    <p:set>
                                      <p:cBhvr>
                                        <p:cTn id="67" dur="1" fill="hold">
                                          <p:stCondLst>
                                            <p:cond delay="0"/>
                                          </p:stCondLst>
                                        </p:cTn>
                                        <p:tgtEl>
                                          <p:spTgt spid="236"/>
                                        </p:tgtEl>
                                        <p:attrNameLst>
                                          <p:attrName>style.visibility</p:attrName>
                                        </p:attrNameLst>
                                      </p:cBhvr>
                                      <p:to>
                                        <p:strVal val="visible"/>
                                      </p:to>
                                    </p:set>
                                    <p:animEffect transition="in" filter="wipe(left)">
                                      <p:cBhvr additive="repl">
                                        <p:cTn id="68" dur="500"/>
                                        <p:tgtEl>
                                          <p:spTgt spid="236"/>
                                        </p:tgtEl>
                                      </p:cBhvr>
                                    </p:animEffect>
                                  </p:childTnLst>
                                </p:cTn>
                              </p:par>
                              <p:par>
                                <p:cTn id="69" presetID="22" presetClass="entr" presetSubtype="8" fill="hold" nodeType="withEffect">
                                  <p:stCondLst>
                                    <p:cond delay="0"/>
                                  </p:stCondLst>
                                  <p:childTnLst>
                                    <p:set>
                                      <p:cBhvr>
                                        <p:cTn id="70" dur="1" fill="hold">
                                          <p:stCondLst>
                                            <p:cond delay="0"/>
                                          </p:stCondLst>
                                        </p:cTn>
                                        <p:tgtEl>
                                          <p:spTgt spid="228"/>
                                        </p:tgtEl>
                                        <p:attrNameLst>
                                          <p:attrName>style.visibility</p:attrName>
                                        </p:attrNameLst>
                                      </p:cBhvr>
                                      <p:to>
                                        <p:strVal val="visible"/>
                                      </p:to>
                                    </p:set>
                                    <p:animEffect transition="in" filter="wipe(left)">
                                      <p:cBhvr additive="repl">
                                        <p:cTn id="71"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sldNum" idx="5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E0177D94-6A48-4799-A7AC-545E129F95EA}" type="slidenum">
              <a:rPr lang="de-DE" sz="900" b="0" strike="noStrike" spc="-1">
                <a:solidFill>
                  <a:schemeClr val="lt1"/>
                </a:solidFill>
                <a:latin typeface="Arial"/>
              </a:rPr>
              <a:t>15</a:t>
            </a:fld>
            <a:endParaRPr lang="de-DE" sz="900" b="0" strike="noStrike" spc="-1">
              <a:solidFill>
                <a:srgbClr val="000000"/>
              </a:solidFill>
              <a:latin typeface="Calibri"/>
            </a:endParaRPr>
          </a:p>
        </p:txBody>
      </p:sp>
      <p:sp>
        <p:nvSpPr>
          <p:cNvPr id="238" name="PlaceHolder 2"/>
          <p:cNvSpPr>
            <a:spLocks noGrp="1"/>
          </p:cNvSpPr>
          <p:nvPr>
            <p:ph/>
          </p:nvPr>
        </p:nvSpPr>
        <p:spPr>
          <a:xfrm>
            <a:off x="298080" y="1831680"/>
            <a:ext cx="3872880" cy="791280"/>
          </a:xfrm>
          <a:prstGeom prst="rect">
            <a:avLst/>
          </a:prstGeom>
          <a:noFill/>
          <a:ln w="0">
            <a:noFill/>
          </a:ln>
        </p:spPr>
        <p:txBody>
          <a:bodyPr lIns="90000" tIns="45000" rIns="90000" bIns="45000" anchor="t">
            <a:noAutofit/>
          </a:bodyPr>
          <a:lstStyle/>
          <a:p>
            <a:pPr marL="285840" indent="-285840" defTabSz="914400">
              <a:lnSpc>
                <a:spcPct val="100000"/>
              </a:lnSpc>
              <a:spcBef>
                <a:spcPts val="601"/>
              </a:spcBef>
              <a:spcAft>
                <a:spcPts val="601"/>
              </a:spcAft>
              <a:buClr>
                <a:srgbClr val="000000"/>
              </a:buClr>
              <a:buFont typeface="Arial"/>
              <a:buChar char="•"/>
            </a:pPr>
            <a:r>
              <a:rPr lang="de-DE" sz="1800" b="0" strike="noStrike" spc="-1">
                <a:solidFill>
                  <a:srgbClr val="000000"/>
                </a:solidFill>
                <a:latin typeface="Arial"/>
              </a:rPr>
              <a:t>aus einer Vielzahl von Beispielen Regeln und Mustern ableiten</a:t>
            </a:r>
            <a:endParaRPr lang="de-DE" sz="1800" b="0" strike="noStrike" spc="-1">
              <a:solidFill>
                <a:schemeClr val="dk1"/>
              </a:solidFill>
              <a:latin typeface="Arial"/>
            </a:endParaRPr>
          </a:p>
          <a:p>
            <a:pPr marL="285840" indent="-285840" defTabSz="914400">
              <a:lnSpc>
                <a:spcPct val="100000"/>
              </a:lnSpc>
              <a:spcBef>
                <a:spcPts val="601"/>
              </a:spcBef>
              <a:spcAft>
                <a:spcPts val="601"/>
              </a:spcAft>
              <a:buClr>
                <a:srgbClr val="000000"/>
              </a:buClr>
              <a:buFont typeface="Arial"/>
              <a:buChar char="•"/>
            </a:pPr>
            <a:r>
              <a:rPr lang="de-DE" sz="1800" b="0" strike="noStrike" spc="-1">
                <a:solidFill>
                  <a:srgbClr val="000000"/>
                </a:solidFill>
                <a:latin typeface="Arial"/>
              </a:rPr>
              <a:t>geschieht häufig unbewusst bei regelmäßiger Begegnung mit dem Phänomen</a:t>
            </a:r>
            <a:endParaRPr lang="de-DE" sz="1800" b="0" strike="noStrike" spc="-1">
              <a:solidFill>
                <a:schemeClr val="dk1"/>
              </a:solidFill>
              <a:latin typeface="Arial"/>
            </a:endParaRPr>
          </a:p>
        </p:txBody>
      </p:sp>
      <p:sp>
        <p:nvSpPr>
          <p:cNvPr id="239" name="Titel 1"/>
          <p:cNvSpPr/>
          <p:nvPr/>
        </p:nvSpPr>
        <p:spPr>
          <a:xfrm>
            <a:off x="303840" y="35604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Lernen mit dem Grundwortschatz: </a:t>
            </a:r>
            <a:br>
              <a:rPr sz="2400"/>
            </a:br>
            <a:r>
              <a:rPr lang="de-DE" sz="2400" b="1" strike="noStrike" spc="-1">
                <a:solidFill>
                  <a:srgbClr val="C00000"/>
                </a:solidFill>
                <a:latin typeface="Arial"/>
              </a:rPr>
              <a:t>zwei Lernwege</a:t>
            </a:r>
            <a:endParaRPr lang="de-DE" sz="2400" b="0" strike="noStrike" spc="-1">
              <a:solidFill>
                <a:srgbClr val="000000"/>
              </a:solidFill>
              <a:latin typeface="Calibri"/>
            </a:endParaRPr>
          </a:p>
        </p:txBody>
      </p:sp>
      <p:sp>
        <p:nvSpPr>
          <p:cNvPr id="240"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41" name="Grafik 6"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42" name="Grafik 7"/>
          <p:cNvPicPr/>
          <p:nvPr/>
        </p:nvPicPr>
        <p:blipFill>
          <a:blip r:embed="rId4"/>
          <a:stretch/>
        </p:blipFill>
        <p:spPr>
          <a:xfrm rot="5400000">
            <a:off x="7873200" y="-66240"/>
            <a:ext cx="714240" cy="1027080"/>
          </a:xfrm>
          <a:prstGeom prst="rect">
            <a:avLst/>
          </a:prstGeom>
          <a:ln w="0">
            <a:noFill/>
          </a:ln>
          <a:effectLst>
            <a:softEdge rad="63360"/>
          </a:effectLst>
        </p:spPr>
      </p:pic>
      <p:pic>
        <p:nvPicPr>
          <p:cNvPr id="243" name="Grafik 2" descr="das Wort induktiv mit Buchstabenwürfeln gelegt"/>
          <p:cNvPicPr/>
          <p:nvPr/>
        </p:nvPicPr>
        <p:blipFill>
          <a:blip r:embed="rId5"/>
          <a:stretch/>
        </p:blipFill>
        <p:spPr>
          <a:xfrm>
            <a:off x="611640" y="1268640"/>
            <a:ext cx="2895480" cy="580320"/>
          </a:xfrm>
          <a:prstGeom prst="rect">
            <a:avLst/>
          </a:prstGeom>
          <a:ln w="0">
            <a:noFill/>
          </a:ln>
        </p:spPr>
      </p:pic>
      <p:pic>
        <p:nvPicPr>
          <p:cNvPr id="244" name="Grafik 8" descr="das Wort deduktiv mit Buchstabenwürfeln gelegt"/>
          <p:cNvPicPr/>
          <p:nvPr/>
        </p:nvPicPr>
        <p:blipFill>
          <a:blip r:embed="rId6"/>
          <a:stretch/>
        </p:blipFill>
        <p:spPr>
          <a:xfrm>
            <a:off x="5041800" y="1215720"/>
            <a:ext cx="3143520" cy="717840"/>
          </a:xfrm>
          <a:prstGeom prst="rect">
            <a:avLst/>
          </a:prstGeom>
          <a:ln w="0">
            <a:noFill/>
          </a:ln>
        </p:spPr>
      </p:pic>
      <p:pic>
        <p:nvPicPr>
          <p:cNvPr id="245" name="Grafik 9" descr="das Wort kombinieren mit Buchstabenwürfeln gelegt"/>
          <p:cNvPicPr/>
          <p:nvPr/>
        </p:nvPicPr>
        <p:blipFill>
          <a:blip r:embed="rId7"/>
          <a:stretch/>
        </p:blipFill>
        <p:spPr>
          <a:xfrm>
            <a:off x="2270160" y="4127040"/>
            <a:ext cx="4268880" cy="745560"/>
          </a:xfrm>
          <a:prstGeom prst="rect">
            <a:avLst/>
          </a:prstGeom>
          <a:ln w="0">
            <a:noFill/>
          </a:ln>
        </p:spPr>
      </p:pic>
      <p:sp>
        <p:nvSpPr>
          <p:cNvPr id="246" name="Textplatzhalter 4"/>
          <p:cNvSpPr/>
          <p:nvPr/>
        </p:nvSpPr>
        <p:spPr>
          <a:xfrm>
            <a:off x="4702320" y="1831680"/>
            <a:ext cx="4357156"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100000"/>
              </a:lnSpc>
              <a:spcBef>
                <a:spcPts val="601"/>
              </a:spcBef>
              <a:spcAft>
                <a:spcPts val="601"/>
              </a:spcAft>
              <a:buClr>
                <a:srgbClr val="000000"/>
              </a:buClr>
              <a:buFont typeface="Arial"/>
              <a:buChar char="•"/>
            </a:pPr>
            <a:r>
              <a:rPr lang="de-DE" sz="1800" b="0" strike="noStrike" spc="-1" dirty="0">
                <a:solidFill>
                  <a:srgbClr val="000000"/>
                </a:solidFill>
                <a:latin typeface="Arial"/>
              </a:rPr>
              <a:t>Bewusstmachen bestimmter orthographischer Regelmäßigkeiten anhand des Grundwortschatzes</a:t>
            </a:r>
            <a:endParaRPr lang="de-DE" sz="1800" b="0" strike="noStrike" spc="-1" dirty="0">
              <a:solidFill>
                <a:srgbClr val="000000"/>
              </a:solidFill>
              <a:latin typeface="Calibri"/>
            </a:endParaRPr>
          </a:p>
          <a:p>
            <a:pPr marL="285840" indent="-285840" defTabSz="914400">
              <a:lnSpc>
                <a:spcPct val="100000"/>
              </a:lnSpc>
              <a:spcBef>
                <a:spcPts val="601"/>
              </a:spcBef>
              <a:spcAft>
                <a:spcPts val="601"/>
              </a:spcAft>
              <a:buClr>
                <a:srgbClr val="000000"/>
              </a:buClr>
              <a:buFont typeface="Arial"/>
              <a:buChar char="•"/>
            </a:pPr>
            <a:r>
              <a:rPr lang="de-DE" sz="1800" b="0" strike="noStrike" spc="-1" dirty="0">
                <a:solidFill>
                  <a:srgbClr val="000000"/>
                </a:solidFill>
                <a:latin typeface="Arial"/>
              </a:rPr>
              <a:t>bewusste Regelanwendung beim Schreiben freier Texte nur bedingt möglich, da kognitive Kapazitäten begrenzt sind</a:t>
            </a:r>
            <a:endParaRPr lang="de-DE" sz="1800" b="0" strike="noStrike" spc="-1" dirty="0">
              <a:solidFill>
                <a:srgbClr val="000000"/>
              </a:solidFill>
              <a:latin typeface="Calibri"/>
            </a:endParaRPr>
          </a:p>
          <a:p>
            <a:pPr defTabSz="914400">
              <a:lnSpc>
                <a:spcPct val="100000"/>
              </a:lnSpc>
            </a:pPr>
            <a:endParaRPr lang="de-DE" sz="1400" b="0" strike="noStrike" spc="-1" dirty="0">
              <a:solidFill>
                <a:srgbClr val="000000"/>
              </a:solidFill>
              <a:latin typeface="Calibri"/>
            </a:endParaRPr>
          </a:p>
        </p:txBody>
      </p:sp>
      <p:sp>
        <p:nvSpPr>
          <p:cNvPr id="247" name="Textplatzhalter 4"/>
          <p:cNvSpPr/>
          <p:nvPr/>
        </p:nvSpPr>
        <p:spPr>
          <a:xfrm>
            <a:off x="298080" y="4858560"/>
            <a:ext cx="855576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a:spcBef>
                <a:spcPts val="601"/>
              </a:spcBef>
              <a:spcAft>
                <a:spcPts val="601"/>
              </a:spcAft>
              <a:buClr>
                <a:srgbClr val="000000"/>
              </a:buClr>
              <a:buFont typeface="Arial"/>
              <a:buChar char="•"/>
            </a:pPr>
            <a:r>
              <a:rPr lang="de-DE" spc="-1" dirty="0">
                <a:solidFill>
                  <a:srgbClr val="000000"/>
                </a:solidFill>
                <a:latin typeface="Arial"/>
              </a:rPr>
              <a:t>anfangs zahlreiche Begegnungen mit Wörtern des Grundwortschatzes ermöglichen: lesend und schreibend (induktiver Lernweg) </a:t>
            </a:r>
          </a:p>
          <a:p>
            <a:pPr marL="285840" indent="-285840">
              <a:spcBef>
                <a:spcPts val="601"/>
              </a:spcBef>
              <a:spcAft>
                <a:spcPts val="601"/>
              </a:spcAft>
              <a:buClr>
                <a:srgbClr val="000000"/>
              </a:buClr>
              <a:buFont typeface="Arial"/>
              <a:buChar char="•"/>
            </a:pPr>
            <a:r>
              <a:rPr lang="de-DE" spc="-1" dirty="0">
                <a:solidFill>
                  <a:srgbClr val="000000"/>
                </a:solidFill>
                <a:latin typeface="Arial"/>
              </a:rPr>
              <a:t>im Anschluss sich </a:t>
            </a:r>
            <a:r>
              <a:rPr lang="de-DE" sz="1800" b="0" strike="noStrike" spc="-1" dirty="0">
                <a:solidFill>
                  <a:srgbClr val="000000"/>
                </a:solidFill>
                <a:latin typeface="Arial"/>
              </a:rPr>
              <a:t>mit den dahinterstehenden Regeln auseinandersetzen (deduktiver Lernweg, klassischer Rechtschreibunterricht)</a:t>
            </a:r>
            <a:endParaRPr lang="de-DE" sz="1800" b="0" strike="noStrike" spc="-1" dirty="0">
              <a:solidFill>
                <a:srgbClr val="000000"/>
              </a:solidFill>
              <a:latin typeface="Calibri"/>
            </a:endParaRPr>
          </a:p>
          <a:p>
            <a:pPr defTabSz="914400">
              <a:lnSpc>
                <a:spcPct val="100000"/>
              </a:lnSpc>
            </a:pPr>
            <a:endParaRPr lang="de-DE" sz="1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wipe(up)">
                                      <p:cBhvr additive="repl">
                                        <p:cTn id="7" dur="500"/>
                                        <p:tgtEl>
                                          <p:spTgt spid="243"/>
                                        </p:tgtEl>
                                      </p:cBhvr>
                                    </p:animEffect>
                                  </p:childTnLst>
                                </p:cTn>
                              </p:par>
                              <p:par>
                                <p:cTn id="8" presetID="22" presetClass="entr" presetSubtype="1" fill="hold" nodeType="withEffect">
                                  <p:stCondLst>
                                    <p:cond delay="0"/>
                                  </p:stCondLst>
                                  <p:childTnLst>
                                    <p:set>
                                      <p:cBhvr>
                                        <p:cTn id="9" dur="1" fill="hold">
                                          <p:stCondLst>
                                            <p:cond delay="0"/>
                                          </p:stCondLst>
                                        </p:cTn>
                                        <p:tgtEl>
                                          <p:spTgt spid="238">
                                            <p:txEl>
                                              <p:pRg st="0" end="0"/>
                                            </p:txEl>
                                          </p:spTgt>
                                        </p:tgtEl>
                                        <p:attrNameLst>
                                          <p:attrName>style.visibility</p:attrName>
                                        </p:attrNameLst>
                                      </p:cBhvr>
                                      <p:to>
                                        <p:strVal val="visible"/>
                                      </p:to>
                                    </p:set>
                                    <p:animEffect transition="in" filter="wipe(up)">
                                      <p:cBhvr additive="repl">
                                        <p:cTn id="10" dur="500"/>
                                        <p:tgtEl>
                                          <p:spTgt spid="238">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38">
                                            <p:txEl>
                                              <p:pRg st="1" end="1"/>
                                            </p:txEl>
                                          </p:spTgt>
                                        </p:tgtEl>
                                        <p:attrNameLst>
                                          <p:attrName>style.visibility</p:attrName>
                                        </p:attrNameLst>
                                      </p:cBhvr>
                                      <p:to>
                                        <p:strVal val="visible"/>
                                      </p:to>
                                    </p:set>
                                    <p:animEffect transition="in" filter="wipe(up)">
                                      <p:cBhvr additive="repl">
                                        <p:cTn id="13" dur="500"/>
                                        <p:tgtEl>
                                          <p:spTgt spid="23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44"/>
                                        </p:tgtEl>
                                        <p:attrNameLst>
                                          <p:attrName>style.visibility</p:attrName>
                                        </p:attrNameLst>
                                      </p:cBhvr>
                                      <p:to>
                                        <p:strVal val="visible"/>
                                      </p:to>
                                    </p:set>
                                    <p:animEffect transition="in" filter="wipe(up)">
                                      <p:cBhvr additive="repl">
                                        <p:cTn id="18" dur="500"/>
                                        <p:tgtEl>
                                          <p:spTgt spid="244"/>
                                        </p:tgtEl>
                                      </p:cBhvr>
                                    </p:animEffect>
                                  </p:childTnLst>
                                </p:cTn>
                              </p:par>
                              <p:par>
                                <p:cTn id="19" presetID="22" presetClass="entr" presetSubtype="1" fill="hold" nodeType="with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wipe(up)">
                                      <p:cBhvr additive="repl">
                                        <p:cTn id="21" dur="500"/>
                                        <p:tgtEl>
                                          <p:spTgt spid="24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fill="hold" nodeType="clickEffect">
                                  <p:stCondLst>
                                    <p:cond delay="0"/>
                                  </p:stCondLst>
                                  <p:childTnLst>
                                    <p:set>
                                      <p:cBhvr>
                                        <p:cTn id="25" dur="1" fill="hold">
                                          <p:stCondLst>
                                            <p:cond delay="0"/>
                                          </p:stCondLst>
                                        </p:cTn>
                                        <p:tgtEl>
                                          <p:spTgt spid="245"/>
                                        </p:tgtEl>
                                        <p:attrNameLst>
                                          <p:attrName>style.visibility</p:attrName>
                                        </p:attrNameLst>
                                      </p:cBhvr>
                                      <p:to>
                                        <p:strVal val="visible"/>
                                      </p:to>
                                    </p:set>
                                    <p:animEffect transition="in" filter="fade">
                                      <p:cBhvr additive="repl">
                                        <p:cTn id="26" dur="1000"/>
                                        <p:tgtEl>
                                          <p:spTgt spid="245"/>
                                        </p:tgtEl>
                                      </p:cBhvr>
                                    </p:animEffect>
                                    <p:anim calcmode="lin" valueType="num">
                                      <p:cBhvr additive="repl">
                                        <p:cTn id="27" dur="1000" fill="hold"/>
                                        <p:tgtEl>
                                          <p:spTgt spid="245"/>
                                        </p:tgtEl>
                                        <p:attrNameLst>
                                          <p:attrName>ppt_x</p:attrName>
                                        </p:attrNameLst>
                                      </p:cBhvr>
                                      <p:tavLst>
                                        <p:tav tm="0">
                                          <p:val>
                                            <p:strVal val="#ppt_x"/>
                                          </p:val>
                                        </p:tav>
                                        <p:tav tm="100000">
                                          <p:val>
                                            <p:strVal val="#ppt_x"/>
                                          </p:val>
                                        </p:tav>
                                      </p:tavLst>
                                    </p:anim>
                                    <p:anim calcmode="lin" valueType="num">
                                      <p:cBhvr additive="repl">
                                        <p:cTn id="28" dur="1000" fill="hold"/>
                                        <p:tgtEl>
                                          <p:spTgt spid="245"/>
                                        </p:tgtEl>
                                        <p:attrNameLst>
                                          <p:attrName>ppt_y</p:attrName>
                                        </p:attrNameLst>
                                      </p:cBhvr>
                                      <p:tavLst>
                                        <p:tav tm="0">
                                          <p:val>
                                            <p:strVal val="#ppt_y+.1"/>
                                          </p:val>
                                        </p:tav>
                                        <p:tav tm="100000">
                                          <p:val>
                                            <p:strVal val="#ppt_y"/>
                                          </p:val>
                                        </p:tav>
                                      </p:tavLst>
                                    </p:anim>
                                  </p:childTnLst>
                                </p:cTn>
                              </p:par>
                              <p:par>
                                <p:cTn id="29" presetID="42" presetClass="entr" fill="hold" nodeType="with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fade">
                                      <p:cBhvr additive="repl">
                                        <p:cTn id="31" dur="1000"/>
                                        <p:tgtEl>
                                          <p:spTgt spid="247"/>
                                        </p:tgtEl>
                                      </p:cBhvr>
                                    </p:animEffect>
                                    <p:anim calcmode="lin" valueType="num">
                                      <p:cBhvr additive="repl">
                                        <p:cTn id="32" dur="1000" fill="hold"/>
                                        <p:tgtEl>
                                          <p:spTgt spid="247"/>
                                        </p:tgtEl>
                                        <p:attrNameLst>
                                          <p:attrName>ppt_x</p:attrName>
                                        </p:attrNameLst>
                                      </p:cBhvr>
                                      <p:tavLst>
                                        <p:tav tm="0">
                                          <p:val>
                                            <p:strVal val="#ppt_x"/>
                                          </p:val>
                                        </p:tav>
                                        <p:tav tm="100000">
                                          <p:val>
                                            <p:strVal val="#ppt_x"/>
                                          </p:val>
                                        </p:tav>
                                      </p:tavLst>
                                    </p:anim>
                                    <p:anim calcmode="lin" valueType="num">
                                      <p:cBhvr additive="repl">
                                        <p:cTn id="33" dur="1000" fill="hold"/>
                                        <p:tgtEl>
                                          <p:spTgt spid="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sldNum" idx="5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56E973D-D39C-4C3B-8AD4-4C816103301F}" type="slidenum">
              <a:rPr lang="de-DE" sz="900" b="0" strike="noStrike" spc="-1">
                <a:solidFill>
                  <a:schemeClr val="lt1"/>
                </a:solidFill>
                <a:latin typeface="Arial"/>
              </a:rPr>
              <a:t>16</a:t>
            </a:fld>
            <a:endParaRPr lang="de-DE" sz="900" b="0" strike="noStrike" spc="-1">
              <a:solidFill>
                <a:srgbClr val="000000"/>
              </a:solidFill>
              <a:latin typeface="Calibri"/>
            </a:endParaRPr>
          </a:p>
        </p:txBody>
      </p:sp>
      <p:sp>
        <p:nvSpPr>
          <p:cNvPr id="249" name="PlaceHolder 2"/>
          <p:cNvSpPr>
            <a:spLocks noGrp="1"/>
          </p:cNvSpPr>
          <p:nvPr>
            <p:ph/>
          </p:nvPr>
        </p:nvSpPr>
        <p:spPr>
          <a:xfrm>
            <a:off x="298080" y="1112400"/>
            <a:ext cx="8547480" cy="453564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txBody>
          <a:bodyPr lIns="90000" tIns="45000" rIns="90000" bIns="45000" anchor="t">
            <a:noAutofit/>
          </a:bodyPr>
          <a:lstStyle/>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marL="0" indent="0" defTabSz="914400">
              <a:lnSpc>
                <a:spcPct val="100000"/>
              </a:lnSpc>
              <a:buNone/>
              <a:tabLst>
                <a:tab pos="0" algn="l"/>
              </a:tabLst>
            </a:pPr>
            <a:r>
              <a:rPr lang="de-DE" sz="1800" b="0" strike="noStrike" spc="-1" dirty="0">
                <a:solidFill>
                  <a:srgbClr val="000000"/>
                </a:solidFill>
                <a:latin typeface="Arial"/>
              </a:rPr>
              <a:t>Mit der Methode des Rechtschreibgesprächs kann das induktive und deduktive Rechtschreiblernen systematisch miteinander verbunden werden.</a:t>
            </a:r>
            <a:endParaRPr lang="de-DE" sz="1800" b="0" strike="noStrike" spc="-1" dirty="0">
              <a:solidFill>
                <a:schemeClr val="dk1"/>
              </a:solidFill>
              <a:latin typeface="Arial"/>
            </a:endParaRPr>
          </a:p>
          <a:p>
            <a:pPr marL="0" indent="0" defTabSz="914400">
              <a:lnSpc>
                <a:spcPct val="100000"/>
              </a:lnSpc>
              <a:buNone/>
              <a:tabLst>
                <a:tab pos="0" algn="l"/>
              </a:tabLst>
            </a:pPr>
            <a:r>
              <a:rPr lang="de-DE" sz="1800" b="0" strike="noStrike" spc="-1" dirty="0">
                <a:solidFill>
                  <a:srgbClr val="000000"/>
                </a:solidFill>
                <a:latin typeface="Arial"/>
              </a:rPr>
              <a:t>Es gibt zahlreiche Varianten des Rechtschreibgesprächs:</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endParaRPr lang="de-DE" sz="1800" b="0" strike="noStrike" spc="-1" dirty="0">
              <a:solidFill>
                <a:schemeClr val="dk1"/>
              </a:solidFill>
              <a:latin typeface="Arial"/>
            </a:endParaRPr>
          </a:p>
          <a:p>
            <a:pPr marL="514440" indent="-285840" defTabSz="914400">
              <a:lnSpc>
                <a:spcPct val="100000"/>
              </a:lnSpc>
              <a:buNone/>
              <a:tabLst>
                <a:tab pos="0" algn="l"/>
              </a:tabLst>
            </a:pPr>
            <a:r>
              <a:rPr lang="de-DE" sz="1800" b="0" strike="noStrike" spc="-1" dirty="0">
                <a:solidFill>
                  <a:srgbClr val="000000"/>
                </a:solidFill>
                <a:latin typeface="Arial"/>
              </a:rPr>
              <a:t>Bekannt ist auch das Vorgehen von Beate Leßmann:                        </a:t>
            </a:r>
            <a:r>
              <a:rPr lang="de-DE" sz="1400" b="0" strike="noStrike" spc="-1" dirty="0">
                <a:solidFill>
                  <a:srgbClr val="000000"/>
                </a:solidFill>
                <a:latin typeface="Arial"/>
              </a:rPr>
              <a:t>https://www.beate-lessmann.de/rechtschreiben/rechtschreibgespraeche.html</a:t>
            </a:r>
            <a:endParaRPr lang="de-DE" sz="14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250"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dirty="0">
                <a:solidFill>
                  <a:srgbClr val="C00000"/>
                </a:solidFill>
                <a:latin typeface="Arial"/>
              </a:rPr>
              <a:t>Entwicklung von Rechtschreibstrategien:</a:t>
            </a:r>
            <a:endParaRPr lang="de-DE" sz="2400" b="0" strike="noStrike" spc="-1" dirty="0">
              <a:solidFill>
                <a:srgbClr val="000000"/>
              </a:solidFill>
              <a:latin typeface="Calibri"/>
            </a:endParaRPr>
          </a:p>
          <a:p>
            <a:pPr defTabSz="914400">
              <a:lnSpc>
                <a:spcPct val="100000"/>
              </a:lnSpc>
            </a:pPr>
            <a:r>
              <a:rPr lang="de-DE" sz="2400" b="1" strike="noStrike" spc="-1" dirty="0">
                <a:solidFill>
                  <a:srgbClr val="C00000"/>
                </a:solidFill>
                <a:latin typeface="Arial"/>
              </a:rPr>
              <a:t>Das Rechtschreibgespräch</a:t>
            </a:r>
            <a:endParaRPr lang="de-DE" sz="2400" b="0" strike="noStrike" spc="-1" dirty="0">
              <a:solidFill>
                <a:srgbClr val="000000"/>
              </a:solidFill>
              <a:latin typeface="Calibri"/>
            </a:endParaRPr>
          </a:p>
        </p:txBody>
      </p:sp>
      <p:sp>
        <p:nvSpPr>
          <p:cNvPr id="251"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52" name="Grafik 7"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53" name="Grafik 8"/>
          <p:cNvPicPr/>
          <p:nvPr/>
        </p:nvPicPr>
        <p:blipFill>
          <a:blip r:embed="rId4"/>
          <a:stretch/>
        </p:blipFill>
        <p:spPr>
          <a:xfrm rot="5400000">
            <a:off x="7873200" y="-66240"/>
            <a:ext cx="714240" cy="1027080"/>
          </a:xfrm>
          <a:prstGeom prst="rect">
            <a:avLst/>
          </a:prstGeom>
          <a:ln w="0">
            <a:noFill/>
          </a:ln>
          <a:effectLst>
            <a:softEdge rad="63360"/>
          </a:effectLst>
        </p:spPr>
      </p:pic>
      <p:pic>
        <p:nvPicPr>
          <p:cNvPr id="254" name="Grafik 16" descr="Ein Bild, das Cartoon, Clipart, Kunst, Schwarzweiß enthält.&#10;&#10;Automatisch generierte Beschreibung"/>
          <p:cNvPicPr/>
          <p:nvPr/>
        </p:nvPicPr>
        <p:blipFill>
          <a:blip r:embed="rId5"/>
          <a:stretch/>
        </p:blipFill>
        <p:spPr>
          <a:xfrm>
            <a:off x="6790680" y="3721680"/>
            <a:ext cx="1722240" cy="1400760"/>
          </a:xfrm>
          <a:prstGeom prst="rect">
            <a:avLst/>
          </a:prstGeom>
          <a:ln w="0">
            <a:noFill/>
          </a:ln>
        </p:spPr>
      </p:pic>
      <p:pic>
        <p:nvPicPr>
          <p:cNvPr id="255" name="Grafik 17" descr="das Wort kombinieren mit Buchstabenwürfeln gelegt"/>
          <p:cNvPicPr/>
          <p:nvPr/>
        </p:nvPicPr>
        <p:blipFill>
          <a:blip r:embed="rId6"/>
          <a:stretch/>
        </p:blipFill>
        <p:spPr>
          <a:xfrm>
            <a:off x="2363040" y="1200600"/>
            <a:ext cx="3739320" cy="822960"/>
          </a:xfrm>
          <a:prstGeom prst="rect">
            <a:avLst/>
          </a:prstGeom>
          <a:ln w="0">
            <a:noFill/>
          </a:ln>
        </p:spPr>
      </p:pic>
      <p:sp>
        <p:nvSpPr>
          <p:cNvPr id="256" name="Textfeld 18"/>
          <p:cNvSpPr/>
          <p:nvPr/>
        </p:nvSpPr>
        <p:spPr>
          <a:xfrm rot="16200000">
            <a:off x="8145360" y="43167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pic>
        <p:nvPicPr>
          <p:cNvPr id="258" name="Grafik 2"/>
          <p:cNvPicPr/>
          <p:nvPr/>
        </p:nvPicPr>
        <p:blipFill>
          <a:blip r:embed="rId7"/>
          <a:stretch/>
        </p:blipFill>
        <p:spPr>
          <a:xfrm>
            <a:off x="4916160" y="3312720"/>
            <a:ext cx="1541880" cy="2160000"/>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9" name="Grafik 3"/>
          <p:cNvPicPr/>
          <p:nvPr/>
        </p:nvPicPr>
        <p:blipFill>
          <a:blip r:embed="rId8"/>
          <a:stretch/>
        </p:blipFill>
        <p:spPr>
          <a:xfrm>
            <a:off x="2693700" y="3312720"/>
            <a:ext cx="1534320" cy="2160000"/>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7" name="Grafik 7"/>
          <p:cNvPicPr/>
          <p:nvPr/>
        </p:nvPicPr>
        <p:blipFill>
          <a:blip r:embed="rId9"/>
          <a:stretch/>
        </p:blipFill>
        <p:spPr>
          <a:xfrm>
            <a:off x="398160" y="3312720"/>
            <a:ext cx="1607400" cy="2160000"/>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PlaceHolder 1"/>
          <p:cNvSpPr>
            <a:spLocks noGrp="1"/>
          </p:cNvSpPr>
          <p:nvPr>
            <p:ph type="sldNum" idx="5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6014AB31-A81B-43AC-8DEB-19E9CF871245}" type="slidenum">
              <a:rPr lang="de-DE" sz="900" b="0" strike="noStrike" spc="-1">
                <a:solidFill>
                  <a:schemeClr val="lt1"/>
                </a:solidFill>
                <a:latin typeface="Arial"/>
              </a:rPr>
              <a:t>17</a:t>
            </a:fld>
            <a:endParaRPr lang="de-DE" sz="900" b="0" strike="noStrike" spc="-1">
              <a:solidFill>
                <a:srgbClr val="000000"/>
              </a:solidFill>
              <a:latin typeface="Calibri"/>
            </a:endParaRPr>
          </a:p>
        </p:txBody>
      </p:sp>
      <p:sp>
        <p:nvSpPr>
          <p:cNvPr id="26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Entwicklung von Rechtschreibstrategien:</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Das Rechtschreibgespräch</a:t>
            </a:r>
            <a:endParaRPr lang="de-DE" sz="2400" b="0" strike="noStrike" spc="-1">
              <a:solidFill>
                <a:srgbClr val="000000"/>
              </a:solidFill>
              <a:latin typeface="Calibri"/>
            </a:endParaRPr>
          </a:p>
        </p:txBody>
      </p:sp>
      <p:sp>
        <p:nvSpPr>
          <p:cNvPr id="26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63" name="Grafik 7"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64" name="Grafik 8"/>
          <p:cNvPicPr/>
          <p:nvPr/>
        </p:nvPicPr>
        <p:blipFill>
          <a:blip r:embed="rId4"/>
          <a:stretch/>
        </p:blipFill>
        <p:spPr>
          <a:xfrm rot="5400000">
            <a:off x="7873200" y="-66240"/>
            <a:ext cx="714240" cy="1027080"/>
          </a:xfrm>
          <a:prstGeom prst="rect">
            <a:avLst/>
          </a:prstGeom>
          <a:ln w="0">
            <a:noFill/>
          </a:ln>
          <a:effectLst>
            <a:softEdge rad="63360"/>
          </a:effectLst>
        </p:spPr>
      </p:pic>
      <p:pic>
        <p:nvPicPr>
          <p:cNvPr id="265" name="Grafik 10"/>
          <p:cNvPicPr/>
          <p:nvPr/>
        </p:nvPicPr>
        <p:blipFill>
          <a:blip r:embed="rId5"/>
          <a:stretch/>
        </p:blipFill>
        <p:spPr>
          <a:xfrm>
            <a:off x="331920" y="1866240"/>
            <a:ext cx="6450120" cy="4324320"/>
          </a:xfrm>
          <a:prstGeom prst="rect">
            <a:avLst/>
          </a:prstGeom>
          <a:ln w="0">
            <a:noFill/>
          </a:ln>
        </p:spPr>
      </p:pic>
      <p:pic>
        <p:nvPicPr>
          <p:cNvPr id="266" name="Grafik 12" descr="QR-Code"/>
          <p:cNvPicPr>
            <a:picLocks noChangeAspect="1"/>
          </p:cNvPicPr>
          <p:nvPr/>
        </p:nvPicPr>
        <p:blipFill>
          <a:blip r:embed="rId6"/>
          <a:srcRect l="10596" t="10099" r="10099" b="10615"/>
          <a:stretch/>
        </p:blipFill>
        <p:spPr>
          <a:xfrm>
            <a:off x="8252130" y="2944800"/>
            <a:ext cx="720000" cy="720000"/>
          </a:xfrm>
          <a:prstGeom prst="rect">
            <a:avLst/>
          </a:prstGeom>
          <a:ln w="0">
            <a:noFill/>
          </a:ln>
        </p:spPr>
      </p:pic>
      <p:sp>
        <p:nvSpPr>
          <p:cNvPr id="267" name="Textfeld 13"/>
          <p:cNvSpPr/>
          <p:nvPr/>
        </p:nvSpPr>
        <p:spPr>
          <a:xfrm>
            <a:off x="5631840" y="5977080"/>
            <a:ext cx="3627000" cy="59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strike="noStrike" spc="-1" dirty="0">
                <a:solidFill>
                  <a:schemeClr val="dk1"/>
                </a:solidFill>
                <a:latin typeface="Arial"/>
              </a:rPr>
              <a:t>Schreibprojekte in der Schulanfangsphase als Zugang zum Rechtschreiblernen: </a:t>
            </a:r>
            <a:r>
              <a:rPr lang="de-DE" sz="1100" b="0" u="sng" strike="noStrike" spc="-1" dirty="0">
                <a:solidFill>
                  <a:srgbClr val="000000"/>
                </a:solidFill>
                <a:uFillTx/>
                <a:ea typeface="Cambria"/>
                <a:hlinkClick r:id="rId7"/>
              </a:rPr>
              <a:t>https://p.bsbb.eu/6l</a:t>
            </a:r>
            <a:r>
              <a:rPr lang="de-DE" sz="1100" b="0" strike="noStrike" spc="-1" dirty="0">
                <a:solidFill>
                  <a:schemeClr val="dk1"/>
                </a:solidFill>
                <a:latin typeface="Arial"/>
                <a:ea typeface="Cambria"/>
              </a:rPr>
              <a:t>, S. 81</a:t>
            </a:r>
            <a:endParaRPr lang="de-DE" sz="1100" b="0" strike="noStrike" spc="-1" dirty="0">
              <a:solidFill>
                <a:srgbClr val="000000"/>
              </a:solidFill>
              <a:latin typeface="Calibri"/>
            </a:endParaRPr>
          </a:p>
          <a:p>
            <a:pPr defTabSz="914400">
              <a:lnSpc>
                <a:spcPct val="100000"/>
              </a:lnSpc>
            </a:pPr>
            <a:endParaRPr lang="de-DE" sz="1100" b="0" strike="noStrike" spc="-1" dirty="0">
              <a:solidFill>
                <a:srgbClr val="000000"/>
              </a:solidFill>
              <a:latin typeface="Calibri"/>
            </a:endParaRPr>
          </a:p>
        </p:txBody>
      </p:sp>
      <p:pic>
        <p:nvPicPr>
          <p:cNvPr id="268" name="Grafik 1"/>
          <p:cNvPicPr/>
          <p:nvPr/>
        </p:nvPicPr>
        <p:blipFill>
          <a:blip r:embed="rId8"/>
          <a:stretch/>
        </p:blipFill>
        <p:spPr>
          <a:xfrm>
            <a:off x="7438320" y="3732840"/>
            <a:ext cx="1541880" cy="2176200"/>
          </a:xfrm>
          <a:prstGeom prst="rect">
            <a:avLst/>
          </a:prstGeom>
          <a:ln w="3175"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9" name="Textfeld 2"/>
          <p:cNvSpPr/>
          <p:nvPr/>
        </p:nvSpPr>
        <p:spPr>
          <a:xfrm>
            <a:off x="331920" y="1152000"/>
            <a:ext cx="68230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Das Rechtschreibgespräch auf der Grundlage des Wörterpasses                            in der Schuleingangsphase: </a:t>
            </a:r>
            <a:endParaRPr lang="de-DE" sz="1800" b="0" strike="noStrike" spc="-1">
              <a:solidFill>
                <a:srgbClr val="000000"/>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sldNum" idx="5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16E1DE5B-3D9A-4018-9ABC-04B91248087B}" type="slidenum">
              <a:rPr lang="de-DE" sz="900" b="0" strike="noStrike" spc="-1">
                <a:solidFill>
                  <a:schemeClr val="lt1"/>
                </a:solidFill>
                <a:latin typeface="Arial"/>
              </a:rPr>
              <a:t>18</a:t>
            </a:fld>
            <a:endParaRPr lang="de-DE" sz="900" b="0" strike="noStrike" spc="-1">
              <a:solidFill>
                <a:srgbClr val="000000"/>
              </a:solidFill>
              <a:latin typeface="Calibri"/>
            </a:endParaRPr>
          </a:p>
        </p:txBody>
      </p:sp>
      <p:sp>
        <p:nvSpPr>
          <p:cNvPr id="27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Entwicklung von Rechtschreibstrategien:</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Das Rechtschreibgespräch</a:t>
            </a:r>
            <a:endParaRPr lang="de-DE" sz="2400" b="0" strike="noStrike" spc="-1">
              <a:solidFill>
                <a:srgbClr val="000000"/>
              </a:solidFill>
              <a:latin typeface="Calibri"/>
            </a:endParaRPr>
          </a:p>
        </p:txBody>
      </p:sp>
      <p:sp>
        <p:nvSpPr>
          <p:cNvPr id="27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73" name="Grafik 7"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74" name="Grafik 8"/>
          <p:cNvPicPr/>
          <p:nvPr/>
        </p:nvPicPr>
        <p:blipFill>
          <a:blip r:embed="rId4"/>
          <a:stretch/>
        </p:blipFill>
        <p:spPr>
          <a:xfrm rot="5400000">
            <a:off x="7873200" y="-66240"/>
            <a:ext cx="714240" cy="1027080"/>
          </a:xfrm>
          <a:prstGeom prst="rect">
            <a:avLst/>
          </a:prstGeom>
          <a:ln w="0">
            <a:noFill/>
          </a:ln>
          <a:effectLst>
            <a:softEdge rad="63360"/>
          </a:effectLst>
        </p:spPr>
      </p:pic>
      <p:sp>
        <p:nvSpPr>
          <p:cNvPr id="275" name="Textfeld 2"/>
          <p:cNvSpPr/>
          <p:nvPr/>
        </p:nvSpPr>
        <p:spPr>
          <a:xfrm>
            <a:off x="334260" y="1069920"/>
            <a:ext cx="5254560" cy="57847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Durchführung eines Rechtschreibgesprächs auf der Grundlage des </a:t>
            </a:r>
            <a:r>
              <a:rPr lang="de-DE" sz="1800" b="1" strike="noStrike" spc="-1" dirty="0">
                <a:solidFill>
                  <a:schemeClr val="dk1"/>
                </a:solidFill>
                <a:latin typeface="Arial"/>
              </a:rPr>
              <a:t>Wörterpasses</a:t>
            </a:r>
            <a:r>
              <a:rPr lang="de-DE" sz="1800" b="0" strike="noStrike" spc="-1" dirty="0">
                <a:solidFill>
                  <a:schemeClr val="dk1"/>
                </a:solidFill>
                <a:latin typeface="Arial"/>
              </a:rPr>
              <a:t> in der Schuleingangsphase: </a:t>
            </a: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marL="285840" indent="-285840" defTabSz="914400">
              <a:lnSpc>
                <a:spcPct val="100000"/>
              </a:lnSpc>
              <a:spcAft>
                <a:spcPts val="601"/>
              </a:spcAft>
              <a:buClr>
                <a:srgbClr val="000000"/>
              </a:buClr>
              <a:buFont typeface="Arial"/>
              <a:buChar char="•"/>
            </a:pPr>
            <a:r>
              <a:rPr lang="de-DE" sz="1800" b="0" strike="noStrike" spc="-1" dirty="0">
                <a:solidFill>
                  <a:schemeClr val="dk1"/>
                </a:solidFill>
                <a:latin typeface="Arial"/>
              </a:rPr>
              <a:t>Vorgabe eines Wortes (z. B. aus dem Grundwortschatz, aus dem Klassenwortschatz) durch die Lehrkraft, das mit den Fragen des Wörterpasses untersucht werden soll</a:t>
            </a:r>
            <a:endParaRPr lang="de-DE" sz="1800" b="0" strike="noStrike" spc="-1" dirty="0">
              <a:solidFill>
                <a:srgbClr val="000000"/>
              </a:solidFill>
              <a:latin typeface="Calibri"/>
            </a:endParaRPr>
          </a:p>
          <a:p>
            <a:pPr marL="285840" indent="-285840" defTabSz="914400">
              <a:lnSpc>
                <a:spcPct val="100000"/>
              </a:lnSpc>
              <a:spcAft>
                <a:spcPts val="601"/>
              </a:spcAft>
              <a:buClr>
                <a:srgbClr val="000000"/>
              </a:buClr>
              <a:buFont typeface="Arial"/>
              <a:buChar char="•"/>
            </a:pPr>
            <a:r>
              <a:rPr lang="de-DE" sz="1800" b="0" strike="noStrike" spc="-1" dirty="0">
                <a:solidFill>
                  <a:schemeClr val="dk1"/>
                </a:solidFill>
                <a:latin typeface="Arial"/>
              </a:rPr>
              <a:t>schrittweise Bearbeitung der Fragen des Wörterpasses in Partnerarbeit, Notieren der Antworten (ca. 5 bis 8 Minuten), Nummerieren der Antworten entsprechend der Wörterpass-Vorlage</a:t>
            </a:r>
            <a:endParaRPr lang="de-DE" sz="1800" b="0" strike="noStrike" spc="-1" dirty="0">
              <a:solidFill>
                <a:srgbClr val="000000"/>
              </a:solidFill>
              <a:latin typeface="Calibri"/>
            </a:endParaRPr>
          </a:p>
          <a:p>
            <a:pPr marL="285840" indent="-285840" defTabSz="914400">
              <a:lnSpc>
                <a:spcPct val="100000"/>
              </a:lnSpc>
              <a:buClr>
                <a:srgbClr val="000000"/>
              </a:buClr>
              <a:buFont typeface="Arial"/>
              <a:buChar char="•"/>
            </a:pPr>
            <a:r>
              <a:rPr lang="de-DE" sz="1800" b="0" strike="noStrike" spc="-1" dirty="0">
                <a:solidFill>
                  <a:schemeClr val="dk1"/>
                </a:solidFill>
                <a:latin typeface="Arial"/>
              </a:rPr>
              <a:t>Kreisgespräch: gemeinsames Bearbeiten der Schritte, Diskutieren und Prüfen verschiedener Schreibweisen – Strategien und Regeln werden zur Erklärung der Schreibweisen genutzt (evtl. auch neu eingeführt)</a:t>
            </a: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p:txBody>
      </p:sp>
      <p:pic>
        <p:nvPicPr>
          <p:cNvPr id="276" name="Grafik 3"/>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p:blipFill>
        <p:spPr>
          <a:xfrm>
            <a:off x="5762880" y="2027520"/>
            <a:ext cx="3040920" cy="3994560"/>
          </a:xfrm>
          <a:prstGeom prst="rect">
            <a:avLst/>
          </a:prstGeom>
          <a:ln w="0">
            <a:noFill/>
          </a:ln>
        </p:spPr>
      </p:pic>
      <p:sp>
        <p:nvSpPr>
          <p:cNvPr id="277" name="Textfeld 13"/>
          <p:cNvSpPr/>
          <p:nvPr/>
        </p:nvSpPr>
        <p:spPr>
          <a:xfrm>
            <a:off x="5762880" y="6068880"/>
            <a:ext cx="139212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strike="noStrike" spc="-1">
                <a:solidFill>
                  <a:schemeClr val="dk1"/>
                </a:solidFill>
                <a:latin typeface="Arial"/>
              </a:rPr>
              <a:t>© Claudia Wenzel</a:t>
            </a:r>
            <a:endParaRPr lang="de-DE" sz="1100" b="0" strike="noStrike" spc="-1">
              <a:solidFill>
                <a:srgbClr val="000000"/>
              </a:solidFill>
              <a:latin typeface="Calibri"/>
            </a:endParaRPr>
          </a:p>
          <a:p>
            <a:pPr defTabSz="914400">
              <a:lnSpc>
                <a:spcPct val="100000"/>
              </a:lnSpc>
            </a:pPr>
            <a:endParaRPr lang="de-DE" sz="1100" b="0" strike="noStrike" spc="-1">
              <a:solidFill>
                <a:srgbClr val="000000"/>
              </a:solidFill>
              <a:latin typeface="Calibri"/>
            </a:endParaRPr>
          </a:p>
        </p:txBody>
      </p:sp>
      <p:pic>
        <p:nvPicPr>
          <p:cNvPr id="278" name="Grafik 5"/>
          <p:cNvPicPr/>
          <p:nvPr/>
        </p:nvPicPr>
        <p:blipFill>
          <a:blip r:embed="rId7"/>
          <a:stretch/>
        </p:blipFill>
        <p:spPr>
          <a:xfrm>
            <a:off x="8147520" y="903600"/>
            <a:ext cx="841680" cy="1188000"/>
          </a:xfrm>
          <a:prstGeom prst="rect">
            <a:avLst/>
          </a:prstGeom>
          <a:ln w="3175"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PlaceHolder 1"/>
          <p:cNvSpPr>
            <a:spLocks noGrp="1"/>
          </p:cNvSpPr>
          <p:nvPr>
            <p:ph type="sldNum" idx="5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D7881D60-ECDF-44BF-A11F-095623254F86}" type="slidenum">
              <a:rPr lang="de-DE" sz="900" b="0" strike="noStrike" spc="-1">
                <a:solidFill>
                  <a:schemeClr val="lt1"/>
                </a:solidFill>
                <a:latin typeface="Arial"/>
              </a:rPr>
              <a:t>19</a:t>
            </a:fld>
            <a:endParaRPr lang="de-DE" sz="900" b="0" strike="noStrike" spc="-1">
              <a:solidFill>
                <a:srgbClr val="000000"/>
              </a:solidFill>
              <a:latin typeface="Calibri"/>
            </a:endParaRPr>
          </a:p>
        </p:txBody>
      </p:sp>
      <p:sp>
        <p:nvSpPr>
          <p:cNvPr id="280"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Entwicklung von Rechtschreibstrategien:</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Das Rechtschreibgespräch</a:t>
            </a:r>
            <a:endParaRPr lang="de-DE" sz="2400" b="0" strike="noStrike" spc="-1">
              <a:solidFill>
                <a:srgbClr val="000000"/>
              </a:solidFill>
              <a:latin typeface="Calibri"/>
            </a:endParaRPr>
          </a:p>
        </p:txBody>
      </p:sp>
      <p:sp>
        <p:nvSpPr>
          <p:cNvPr id="281"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82" name="Grafik 7"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83" name="Grafik 8"/>
          <p:cNvPicPr/>
          <p:nvPr/>
        </p:nvPicPr>
        <p:blipFill>
          <a:blip r:embed="rId4"/>
          <a:stretch/>
        </p:blipFill>
        <p:spPr>
          <a:xfrm rot="5400000">
            <a:off x="7873200" y="-66240"/>
            <a:ext cx="714240" cy="1027080"/>
          </a:xfrm>
          <a:prstGeom prst="rect">
            <a:avLst/>
          </a:prstGeom>
          <a:ln w="0">
            <a:noFill/>
          </a:ln>
          <a:effectLst>
            <a:softEdge rad="63360"/>
          </a:effectLst>
        </p:spPr>
      </p:pic>
      <p:sp>
        <p:nvSpPr>
          <p:cNvPr id="284" name="Textfeld 2"/>
          <p:cNvSpPr/>
          <p:nvPr/>
        </p:nvSpPr>
        <p:spPr>
          <a:xfrm>
            <a:off x="340560" y="1079280"/>
            <a:ext cx="8331480" cy="15989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de-DE" sz="800" b="0" strike="noStrike" spc="-1" dirty="0">
              <a:solidFill>
                <a:srgbClr val="000000"/>
              </a:solidFill>
              <a:latin typeface="Calibri"/>
            </a:endParaRPr>
          </a:p>
          <a:p>
            <a:pPr defTabSz="914400">
              <a:lnSpc>
                <a:spcPct val="100000"/>
              </a:lnSpc>
              <a:buClr>
                <a:srgbClr val="000000"/>
              </a:buClr>
            </a:pPr>
            <a:r>
              <a:rPr lang="de-DE" sz="1800" b="0" strike="noStrike" spc="-1" dirty="0">
                <a:solidFill>
                  <a:schemeClr val="dk1"/>
                </a:solidFill>
                <a:latin typeface="Arial"/>
              </a:rPr>
              <a:t>Nach dieser gemeinsamen Phase beenden alle Schülerinnen und Schüler den </a:t>
            </a:r>
            <a:r>
              <a:rPr lang="de-DE" sz="1800" b="1" strike="noStrike" spc="-1" dirty="0">
                <a:solidFill>
                  <a:schemeClr val="dk1"/>
                </a:solidFill>
                <a:latin typeface="Arial"/>
              </a:rPr>
              <a:t>Wörterpass,</a:t>
            </a:r>
            <a:r>
              <a:rPr lang="de-DE" sz="1800" b="0" strike="noStrike" spc="-1" dirty="0">
                <a:solidFill>
                  <a:schemeClr val="dk1"/>
                </a:solidFill>
                <a:latin typeface="Arial"/>
              </a:rPr>
              <a:t> schreiben das Wort in der richtigen Schreibweise auf und ergänzen die Analogien. </a:t>
            </a: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p:txBody>
      </p:sp>
      <p:pic>
        <p:nvPicPr>
          <p:cNvPr id="285" name="Grafik 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p:blipFill>
        <p:spPr>
          <a:xfrm>
            <a:off x="203400" y="2178000"/>
            <a:ext cx="8471880" cy="4021200"/>
          </a:xfrm>
          <a:prstGeom prst="rect">
            <a:avLst/>
          </a:prstGeom>
          <a:ln w="0">
            <a:noFill/>
          </a:ln>
        </p:spPr>
      </p:pic>
      <p:pic>
        <p:nvPicPr>
          <p:cNvPr id="286" name="Grafik 4"/>
          <p:cNvPicPr/>
          <p:nvPr/>
        </p:nvPicPr>
        <p:blipFill>
          <a:blip r:embed="rId7"/>
          <a:stretch/>
        </p:blipFill>
        <p:spPr>
          <a:xfrm>
            <a:off x="8003520" y="4423320"/>
            <a:ext cx="841680" cy="1188000"/>
          </a:xfrm>
          <a:prstGeom prst="rect">
            <a:avLst/>
          </a:prstGeom>
          <a:ln w="3175"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7" name="Textfeld 13"/>
          <p:cNvSpPr/>
          <p:nvPr/>
        </p:nvSpPr>
        <p:spPr>
          <a:xfrm>
            <a:off x="3530880" y="6199920"/>
            <a:ext cx="139212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strike="noStrike" spc="-1">
                <a:solidFill>
                  <a:schemeClr val="dk1"/>
                </a:solidFill>
                <a:latin typeface="Arial"/>
              </a:rPr>
              <a:t>© Claudia Wenzel</a:t>
            </a:r>
            <a:endParaRPr lang="de-DE" sz="1100" b="0" strike="noStrike" spc="-1">
              <a:solidFill>
                <a:srgbClr val="000000"/>
              </a:solidFill>
              <a:latin typeface="Calibri"/>
            </a:endParaRPr>
          </a:p>
          <a:p>
            <a:pPr defTabSz="914400">
              <a:lnSpc>
                <a:spcPct val="100000"/>
              </a:lnSpc>
            </a:pPr>
            <a:endParaRPr lang="de-DE" sz="1100" b="0" strike="noStrike" spc="-1">
              <a:solidFill>
                <a:srgbClr val="000000"/>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PlaceHolder 1"/>
          <p:cNvSpPr>
            <a:spLocks noGrp="1"/>
          </p:cNvSpPr>
          <p:nvPr>
            <p:ph type="sldNum" idx="12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028F8D62-45C9-450F-ACF6-A66C459BFD13}" type="slidenum">
              <a:rPr lang="de-DE" sz="900" b="0" strike="noStrike" spc="-1">
                <a:solidFill>
                  <a:schemeClr val="lt1"/>
                </a:solidFill>
                <a:latin typeface="Arial"/>
              </a:rPr>
              <a:t>2</a:t>
            </a:fld>
            <a:endParaRPr lang="de-DE" sz="900" b="0" strike="noStrike" spc="-1">
              <a:solidFill>
                <a:srgbClr val="000000"/>
              </a:solidFill>
              <a:latin typeface="Calibri"/>
            </a:endParaRPr>
          </a:p>
        </p:txBody>
      </p:sp>
      <p:sp>
        <p:nvSpPr>
          <p:cNvPr id="1025" name="PlaceHolder 2"/>
          <p:cNvSpPr>
            <a:spLocks noGrp="1"/>
          </p:cNvSpPr>
          <p:nvPr>
            <p:ph type="title"/>
          </p:nvPr>
        </p:nvSpPr>
        <p:spPr>
          <a:xfrm>
            <a:off x="286200" y="586440"/>
            <a:ext cx="3811320" cy="63252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2400" b="1" strike="noStrike" spc="-1" dirty="0">
                <a:solidFill>
                  <a:srgbClr val="C00000"/>
                </a:solidFill>
                <a:latin typeface="Arial"/>
              </a:rPr>
              <a:t>Kontakt / Autorinnen:</a:t>
            </a:r>
            <a:endParaRPr lang="de-DE" sz="2400" b="0" strike="noStrike" spc="-1" dirty="0">
              <a:solidFill>
                <a:schemeClr val="dk1"/>
              </a:solidFill>
              <a:latin typeface="Arial"/>
            </a:endParaRPr>
          </a:p>
        </p:txBody>
      </p:sp>
      <p:sp>
        <p:nvSpPr>
          <p:cNvPr id="1026" name="Inhaltsplatzhalter 5"/>
          <p:cNvSpPr/>
          <p:nvPr/>
        </p:nvSpPr>
        <p:spPr>
          <a:xfrm>
            <a:off x="4989600" y="5343120"/>
            <a:ext cx="3815640" cy="142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400" b="0" strike="noStrike" spc="-1">
                <a:solidFill>
                  <a:srgbClr val="212022"/>
                </a:solidFill>
                <a:latin typeface="Arial"/>
              </a:rPr>
              <a:t>14974 Ludwigsfelde-Struveshof</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Tel.: 	03378 209 - 0</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Fax:	03378 209 - 149</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www.lisum.berlin-brandenburg.de</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chemeClr val="dk1"/>
                </a:solidFill>
                <a:latin typeface="Arial"/>
              </a:rPr>
              <a:t>	</a:t>
            </a:r>
            <a:endParaRPr lang="de-DE" sz="1400" b="0" strike="noStrike" spc="-1">
              <a:solidFill>
                <a:srgbClr val="000000"/>
              </a:solidFill>
              <a:latin typeface="Calibri"/>
            </a:endParaRPr>
          </a:p>
          <a:p>
            <a:pPr defTabSz="914400">
              <a:lnSpc>
                <a:spcPct val="100000"/>
              </a:lnSpc>
              <a:tabLst>
                <a:tab pos="450720" algn="l"/>
              </a:tabLst>
            </a:pPr>
            <a:endParaRPr lang="de-DE" sz="1400" b="0" strike="noStrike" spc="-1">
              <a:solidFill>
                <a:srgbClr val="000000"/>
              </a:solidFill>
              <a:latin typeface="Calibri"/>
            </a:endParaRPr>
          </a:p>
          <a:p>
            <a:pPr defTabSz="914400">
              <a:lnSpc>
                <a:spcPct val="100000"/>
              </a:lnSpc>
              <a:tabLst>
                <a:tab pos="450720" algn="l"/>
              </a:tabLst>
            </a:pPr>
            <a:endParaRPr lang="de-DE" sz="1400" b="0" strike="noStrike" spc="-1">
              <a:solidFill>
                <a:srgbClr val="000000"/>
              </a:solidFill>
              <a:latin typeface="Calibri"/>
            </a:endParaRPr>
          </a:p>
        </p:txBody>
      </p:sp>
      <p:sp>
        <p:nvSpPr>
          <p:cNvPr id="1027" name="Textplatzhalter 6"/>
          <p:cNvSpPr/>
          <p:nvPr/>
        </p:nvSpPr>
        <p:spPr>
          <a:xfrm>
            <a:off x="4989600" y="1412640"/>
            <a:ext cx="3826080" cy="31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400" b="0" strike="noStrike" spc="-1">
                <a:solidFill>
                  <a:schemeClr val="dk1"/>
                </a:solidFill>
                <a:latin typeface="Arial"/>
              </a:rPr>
              <a:t>Landesinstitut für Schule und Medien </a:t>
            </a:r>
            <a:br>
              <a:rPr sz="1400"/>
            </a:br>
            <a:r>
              <a:rPr lang="de-DE" sz="1400" b="0" strike="noStrike" spc="-1">
                <a:solidFill>
                  <a:schemeClr val="dk1"/>
                </a:solidFill>
                <a:latin typeface="Arial"/>
              </a:rPr>
              <a:t>Berlin-Brandenburg (LISUM) </a:t>
            </a:r>
            <a:endParaRPr lang="de-DE" sz="1400" b="0" strike="noStrike" spc="-1">
              <a:solidFill>
                <a:srgbClr val="000000"/>
              </a:solidFill>
              <a:latin typeface="Calibri"/>
            </a:endParaRPr>
          </a:p>
          <a:p>
            <a:pPr defTabSz="914400">
              <a:lnSpc>
                <a:spcPct val="100000"/>
              </a:lnSpc>
            </a:pPr>
            <a:endParaRPr lang="de-DE" sz="1400" b="0" strike="noStrike" spc="-1">
              <a:solidFill>
                <a:srgbClr val="000000"/>
              </a:solidFill>
              <a:latin typeface="Calibri"/>
            </a:endParaRPr>
          </a:p>
          <a:p>
            <a:pPr defTabSz="914400">
              <a:lnSpc>
                <a:spcPct val="100000"/>
              </a:lnSpc>
            </a:pPr>
            <a:r>
              <a:rPr lang="de-DE" sz="1400" b="1" strike="noStrike" spc="-1">
                <a:solidFill>
                  <a:schemeClr val="dk1"/>
                </a:solidFill>
                <a:latin typeface="Arial"/>
              </a:rPr>
              <a:t>Autorinnen:</a:t>
            </a:r>
            <a:endParaRPr lang="de-DE" sz="1400" b="0" strike="noStrike" spc="-1">
              <a:solidFill>
                <a:srgbClr val="000000"/>
              </a:solidFill>
              <a:latin typeface="Calibri"/>
            </a:endParaRPr>
          </a:p>
          <a:p>
            <a:pPr defTabSz="914400">
              <a:lnSpc>
                <a:spcPct val="100000"/>
              </a:lnSpc>
            </a:pPr>
            <a:endParaRPr lang="de-DE" sz="8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Irene Hoppe</a:t>
            </a:r>
            <a:endParaRPr lang="de-DE" sz="14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Referentin für die Schulanfangsphase</a:t>
            </a:r>
            <a:endParaRPr lang="de-DE" sz="1400" b="0" strike="noStrike" spc="-1">
              <a:solidFill>
                <a:srgbClr val="000000"/>
              </a:solidFill>
              <a:latin typeface="Calibri"/>
            </a:endParaRPr>
          </a:p>
          <a:p>
            <a:pPr defTabSz="914400">
              <a:lnSpc>
                <a:spcPct val="100000"/>
              </a:lnSpc>
            </a:pPr>
            <a:r>
              <a:rPr lang="de-DE" sz="1400" b="0" u="sng" strike="noStrike" spc="-1">
                <a:solidFill>
                  <a:schemeClr val="dk1"/>
                </a:solidFill>
                <a:uFillTx/>
                <a:latin typeface="Arial"/>
                <a:hlinkClick r:id="rId3"/>
              </a:rPr>
              <a:t>irene.hoppe@lisum.berlin-brandenburg.de</a:t>
            </a:r>
            <a:endParaRPr lang="de-DE" sz="14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Tel.: 03378 209-318</a:t>
            </a:r>
            <a:endParaRPr lang="de-DE" sz="1400" b="0" strike="noStrike" spc="-1">
              <a:solidFill>
                <a:srgbClr val="000000"/>
              </a:solidFill>
              <a:latin typeface="Calibri"/>
            </a:endParaRPr>
          </a:p>
          <a:p>
            <a:pPr defTabSz="914400">
              <a:lnSpc>
                <a:spcPct val="100000"/>
              </a:lnSpc>
            </a:pPr>
            <a:endParaRPr lang="de-DE" sz="800" b="0" strike="noStrike" spc="-1">
              <a:solidFill>
                <a:srgbClr val="000000"/>
              </a:solidFill>
              <a:latin typeface="Calibri"/>
            </a:endParaRPr>
          </a:p>
          <a:p>
            <a:pPr defTabSz="914400">
              <a:lnSpc>
                <a:spcPct val="100000"/>
              </a:lnSpc>
              <a:tabLst>
                <a:tab pos="0" algn="l"/>
              </a:tabLst>
            </a:pPr>
            <a:endParaRPr lang="de-DE" sz="8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Josefine Prengel</a:t>
            </a:r>
            <a:endParaRPr lang="de-DE" sz="14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Referentin für Deutsch/Grundschule und Sprachbildung</a:t>
            </a:r>
            <a:endParaRPr lang="de-DE" sz="1400" b="0" strike="noStrike" spc="-1">
              <a:solidFill>
                <a:srgbClr val="000000"/>
              </a:solidFill>
              <a:latin typeface="Calibri"/>
            </a:endParaRPr>
          </a:p>
          <a:p>
            <a:pPr defTabSz="914400">
              <a:lnSpc>
                <a:spcPct val="100000"/>
              </a:lnSpc>
              <a:tabLst>
                <a:tab pos="0" algn="l"/>
              </a:tabLst>
            </a:pPr>
            <a:r>
              <a:rPr lang="de-DE" sz="1400" b="0" u="sng" strike="noStrike" spc="-1">
                <a:solidFill>
                  <a:schemeClr val="dk1"/>
                </a:solidFill>
                <a:uFillTx/>
                <a:latin typeface="Arial"/>
                <a:hlinkClick r:id="rId4"/>
              </a:rPr>
              <a:t>josefine.prengel@lisum.berlin-brandenburg.de</a:t>
            </a:r>
            <a:endParaRPr lang="de-DE" sz="14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Tel.: 03378 209-312</a:t>
            </a:r>
            <a:endParaRPr lang="de-DE" sz="1400" b="0" strike="noStrike" spc="-1">
              <a:solidFill>
                <a:srgbClr val="000000"/>
              </a:solidFill>
              <a:latin typeface="Calibri"/>
            </a:endParaRPr>
          </a:p>
        </p:txBody>
      </p:sp>
      <p:pic>
        <p:nvPicPr>
          <p:cNvPr id="1028" name="Bildplatzhalter 7" descr="Liegenschaft.jpg"/>
          <p:cNvPicPr/>
          <p:nvPr/>
        </p:nvPicPr>
        <p:blipFill>
          <a:blip r:embed="rId5"/>
          <a:stretch/>
        </p:blipFill>
        <p:spPr>
          <a:xfrm>
            <a:off x="395640" y="1412640"/>
            <a:ext cx="4085640" cy="4833360"/>
          </a:xfrm>
          <a:prstGeom prst="rect">
            <a:avLst/>
          </a:prstGeom>
          <a:ln w="9525">
            <a:noFill/>
          </a:ln>
        </p:spPr>
      </p:pic>
      <p:sp>
        <p:nvSpPr>
          <p:cNvPr id="1029"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sldNum" idx="6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2669C329-9C1E-45AC-82A2-BEB1EB551F17}" type="slidenum">
              <a:rPr lang="de-DE" sz="900" b="0" strike="noStrike" spc="-1">
                <a:solidFill>
                  <a:schemeClr val="lt1"/>
                </a:solidFill>
                <a:latin typeface="Arial"/>
              </a:rPr>
              <a:t>20</a:t>
            </a:fld>
            <a:endParaRPr lang="de-DE" sz="900" b="0" strike="noStrike" spc="-1">
              <a:solidFill>
                <a:srgbClr val="000000"/>
              </a:solidFill>
              <a:latin typeface="Calibri"/>
            </a:endParaRPr>
          </a:p>
        </p:txBody>
      </p:sp>
      <p:sp>
        <p:nvSpPr>
          <p:cNvPr id="289" name="PlaceHolder 2"/>
          <p:cNvSpPr>
            <a:spLocks noGrp="1"/>
          </p:cNvSpPr>
          <p:nvPr>
            <p:ph/>
          </p:nvPr>
        </p:nvSpPr>
        <p:spPr>
          <a:xfrm>
            <a:off x="287280" y="1340640"/>
            <a:ext cx="8460720" cy="4895640"/>
          </a:xfrm>
          <a:prstGeom prst="rect">
            <a:avLst/>
          </a:prstGeom>
          <a:noFill/>
          <a:ln w="0">
            <a:noFill/>
          </a:ln>
        </p:spPr>
        <p:txBody>
          <a:bodyPr lIns="90000" tIns="45000" rIns="90000" bIns="45000" anchor="t">
            <a:noAutofit/>
          </a:bodyPr>
          <a:lstStyle/>
          <a:p>
            <a:pPr marL="0" indent="0">
              <a:lnSpc>
                <a:spcPct val="100000"/>
              </a:lnSpc>
              <a:buClr>
                <a:srgbClr val="000000"/>
              </a:buClr>
              <a:buNone/>
              <a:tabLst>
                <a:tab pos="0" algn="l"/>
              </a:tabLst>
            </a:pPr>
            <a:r>
              <a:rPr lang="de-DE" sz="1800" spc="-1" dirty="0">
                <a:solidFill>
                  <a:srgbClr val="000000"/>
                </a:solidFill>
                <a:latin typeface="Arial"/>
              </a:rPr>
              <a:t>Die Methode des Rechtschreibgesprächs nach Prof. Dr. Hans-Georg Müller</a:t>
            </a:r>
          </a:p>
          <a:p>
            <a:pPr marL="285840" indent="-285840" defTabSz="914400">
              <a:lnSpc>
                <a:spcPct val="100000"/>
              </a:lnSpc>
              <a:buClr>
                <a:srgbClr val="000000"/>
              </a:buClr>
              <a:buFont typeface="Wingdings" charset="2"/>
              <a:buChar char=""/>
              <a:tabLst>
                <a:tab pos="0" algn="l"/>
              </a:tabLst>
            </a:pPr>
            <a:r>
              <a:rPr lang="de-DE" sz="1800" b="0" strike="noStrike" spc="-1" dirty="0">
                <a:solidFill>
                  <a:srgbClr val="000000"/>
                </a:solidFill>
                <a:latin typeface="Arial"/>
              </a:rPr>
              <a:t>ausgehend vom konkreten Einzelbeispiel werden Probleme, Strategien und Regeln besprochen</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marL="285840" indent="-285840" defTabSz="914400">
              <a:lnSpc>
                <a:spcPct val="100000"/>
              </a:lnSpc>
              <a:buClr>
                <a:srgbClr val="000000"/>
              </a:buClr>
              <a:buFont typeface="Wingdings" charset="2"/>
              <a:buChar char=""/>
              <a:tabLst>
                <a:tab pos="0" algn="l"/>
              </a:tabLst>
            </a:pPr>
            <a:r>
              <a:rPr lang="de-DE" sz="1800" b="0" strike="noStrike" spc="-1" dirty="0">
                <a:solidFill>
                  <a:srgbClr val="000000"/>
                </a:solidFill>
                <a:latin typeface="Arial"/>
              </a:rPr>
              <a:t>Beispiel:</a:t>
            </a:r>
            <a:br>
              <a:rPr sz="1800" dirty="0"/>
            </a:br>
            <a:r>
              <a:rPr lang="de-DE" sz="1800" b="0" strike="noStrike" spc="-1" dirty="0">
                <a:solidFill>
                  <a:srgbClr val="000000"/>
                </a:solidFill>
                <a:latin typeface="Arial"/>
              </a:rPr>
              <a:t>1. das Wort „Verkäuferin“ an die Tafel schreiben</a:t>
            </a:r>
            <a:br>
              <a:rPr sz="1800" dirty="0"/>
            </a:br>
            <a:r>
              <a:rPr lang="de-DE" sz="1800" b="0" strike="noStrike" spc="-1" dirty="0">
                <a:solidFill>
                  <a:srgbClr val="000000"/>
                </a:solidFill>
                <a:latin typeface="Arial"/>
              </a:rPr>
              <a:t>2. „An welcher Stelle könnte man auf die Idee</a:t>
            </a:r>
            <a:br>
              <a:rPr sz="1800" dirty="0"/>
            </a:br>
            <a:r>
              <a:rPr lang="de-DE" sz="1800" b="0" strike="noStrike" spc="-1" dirty="0">
                <a:solidFill>
                  <a:srgbClr val="000000"/>
                </a:solidFill>
                <a:latin typeface="Arial"/>
              </a:rPr>
              <a:t>    kommen, das Wort anders zu schreiben?“</a:t>
            </a:r>
            <a:br>
              <a:rPr sz="1800" dirty="0"/>
            </a:br>
            <a:r>
              <a:rPr lang="de-DE" sz="1800" b="0" strike="noStrike" spc="-1" dirty="0">
                <a:solidFill>
                  <a:srgbClr val="000000"/>
                </a:solidFill>
                <a:latin typeface="Arial"/>
              </a:rPr>
              <a:t>    UND/ODER</a:t>
            </a:r>
            <a:br>
              <a:rPr sz="1800" dirty="0"/>
            </a:br>
            <a:r>
              <a:rPr lang="de-DE" sz="1800" b="0" strike="noStrike" spc="-1" dirty="0">
                <a:solidFill>
                  <a:srgbClr val="000000"/>
                </a:solidFill>
                <a:latin typeface="Arial"/>
              </a:rPr>
              <a:t>    „Warum wird es nicht mit „f“/„</a:t>
            </a:r>
            <a:r>
              <a:rPr lang="de-DE" sz="1800" b="0" strike="noStrike" spc="-1" dirty="0" err="1">
                <a:solidFill>
                  <a:srgbClr val="000000"/>
                </a:solidFill>
                <a:latin typeface="Arial"/>
              </a:rPr>
              <a:t>eu</a:t>
            </a:r>
            <a:r>
              <a:rPr lang="de-DE" sz="1800" b="0" strike="noStrike" spc="-1" dirty="0">
                <a:solidFill>
                  <a:srgbClr val="000000"/>
                </a:solidFill>
                <a:latin typeface="Arial"/>
              </a:rPr>
              <a:t>“ geschrieben?“</a:t>
            </a:r>
            <a:br>
              <a:rPr sz="1800" dirty="0"/>
            </a:br>
            <a:r>
              <a:rPr lang="de-DE" sz="1800" b="0" strike="noStrike" spc="-1" dirty="0">
                <a:solidFill>
                  <a:srgbClr val="000000"/>
                </a:solidFill>
                <a:latin typeface="Arial"/>
              </a:rPr>
              <a:t>    „In dem Wort ist ein Verb versteckt. Welches?“</a:t>
            </a:r>
            <a:br>
              <a:rPr sz="1800" dirty="0"/>
            </a:br>
            <a:r>
              <a:rPr lang="de-DE" sz="1800" b="0" strike="noStrike" spc="-1" dirty="0">
                <a:solidFill>
                  <a:srgbClr val="000000"/>
                </a:solidFill>
                <a:latin typeface="Arial"/>
              </a:rPr>
              <a:t>    „Findet weitere Wörter mit ‚</a:t>
            </a:r>
            <a:r>
              <a:rPr lang="de-DE" sz="1800" b="0" strike="noStrike" spc="-1" dirty="0" err="1">
                <a:solidFill>
                  <a:srgbClr val="000000"/>
                </a:solidFill>
                <a:latin typeface="Arial"/>
              </a:rPr>
              <a:t>ver</a:t>
            </a:r>
            <a:r>
              <a:rPr lang="de-DE" sz="1800" b="0" strike="noStrike" spc="-1" dirty="0">
                <a:solidFill>
                  <a:srgbClr val="000000"/>
                </a:solidFill>
                <a:latin typeface="Arial"/>
              </a:rPr>
              <a:t>‘.“</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290"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Entwicklung von Rechtschreibstrategien:</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Das Rechtschreibgespräch</a:t>
            </a:r>
            <a:endParaRPr lang="de-DE" sz="2400" b="0" strike="noStrike" spc="-1">
              <a:solidFill>
                <a:srgbClr val="000000"/>
              </a:solidFill>
              <a:latin typeface="Calibri"/>
            </a:endParaRPr>
          </a:p>
        </p:txBody>
      </p:sp>
      <p:sp>
        <p:nvSpPr>
          <p:cNvPr id="291"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92" name="Grafik 7"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293" name="Grafik 8"/>
          <p:cNvPicPr/>
          <p:nvPr/>
        </p:nvPicPr>
        <p:blipFill>
          <a:blip r:embed="rId4"/>
          <a:stretch/>
        </p:blipFill>
        <p:spPr>
          <a:xfrm rot="5400000">
            <a:off x="7873200" y="-66240"/>
            <a:ext cx="714240" cy="1027080"/>
          </a:xfrm>
          <a:prstGeom prst="rect">
            <a:avLst/>
          </a:prstGeom>
          <a:ln w="0">
            <a:noFill/>
          </a:ln>
          <a:effectLst>
            <a:softEdge rad="63360"/>
          </a:effectLst>
        </p:spPr>
      </p:pic>
      <p:sp>
        <p:nvSpPr>
          <p:cNvPr id="294" name="Textfeld 13"/>
          <p:cNvSpPr/>
          <p:nvPr/>
        </p:nvSpPr>
        <p:spPr>
          <a:xfrm>
            <a:off x="1232280" y="5998320"/>
            <a:ext cx="3627000" cy="59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strike="noStrike" spc="-1">
                <a:solidFill>
                  <a:schemeClr val="dk1"/>
                </a:solidFill>
                <a:latin typeface="Arial"/>
              </a:rPr>
              <a:t>Grundwortschatz für die Grundschule in Brandenburg: </a:t>
            </a:r>
            <a:r>
              <a:rPr lang="de-DE" sz="1100" b="0" u="sng" strike="noStrike" spc="-1">
                <a:solidFill>
                  <a:srgbClr val="000000"/>
                </a:solidFill>
                <a:uFillTx/>
                <a:latin typeface="Calibri"/>
                <a:ea typeface="Times New Roman"/>
                <a:hlinkClick r:id="rId5"/>
              </a:rPr>
              <a:t>https://p.bsbb.eu/grundwortschatz</a:t>
            </a:r>
            <a:r>
              <a:rPr lang="de-DE" sz="1100" b="0" strike="noStrike" spc="-1">
                <a:solidFill>
                  <a:schemeClr val="dk1"/>
                </a:solidFill>
                <a:latin typeface="Arial"/>
                <a:ea typeface="Times New Roman"/>
              </a:rPr>
              <a:t>, S. 65</a:t>
            </a:r>
            <a:endParaRPr lang="de-DE" sz="1100" b="0" strike="noStrike" spc="-1">
              <a:solidFill>
                <a:srgbClr val="000000"/>
              </a:solidFill>
              <a:latin typeface="Calibri"/>
            </a:endParaRPr>
          </a:p>
          <a:p>
            <a:pPr defTabSz="914400">
              <a:lnSpc>
                <a:spcPct val="100000"/>
              </a:lnSpc>
            </a:pPr>
            <a:endParaRPr lang="de-DE" sz="1100" b="0" strike="noStrike" spc="-1">
              <a:solidFill>
                <a:srgbClr val="000000"/>
              </a:solidFill>
              <a:latin typeface="Calibri"/>
            </a:endParaRPr>
          </a:p>
        </p:txBody>
      </p:sp>
      <p:pic>
        <p:nvPicPr>
          <p:cNvPr id="295" name="Grafik 16" descr="Ein Bild, das Cartoon, Clipart, Kunst, Schwarzweiß enthält.&#10;&#10;Automatisch generierte Beschreibung"/>
          <p:cNvPicPr/>
          <p:nvPr/>
        </p:nvPicPr>
        <p:blipFill>
          <a:blip r:embed="rId6"/>
          <a:stretch/>
        </p:blipFill>
        <p:spPr>
          <a:xfrm>
            <a:off x="5959800" y="2893320"/>
            <a:ext cx="2748960" cy="1954800"/>
          </a:xfrm>
          <a:prstGeom prst="rect">
            <a:avLst/>
          </a:prstGeom>
          <a:ln w="0">
            <a:noFill/>
          </a:ln>
        </p:spPr>
      </p:pic>
      <p:pic>
        <p:nvPicPr>
          <p:cNvPr id="296" name="Grafik 2"/>
          <p:cNvPicPr/>
          <p:nvPr/>
        </p:nvPicPr>
        <p:blipFill>
          <a:blip r:embed="rId7"/>
          <a:stretch/>
        </p:blipFill>
        <p:spPr>
          <a:xfrm>
            <a:off x="502560" y="5387760"/>
            <a:ext cx="709560" cy="99720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97" name="Grafik 6"/>
          <p:cNvPicPr/>
          <p:nvPr/>
        </p:nvPicPr>
        <p:blipFill>
          <a:blip r:embed="rId8"/>
          <a:stretch/>
        </p:blipFill>
        <p:spPr>
          <a:xfrm>
            <a:off x="1331640" y="5376960"/>
            <a:ext cx="647280" cy="647280"/>
          </a:xfrm>
          <a:prstGeom prst="rect">
            <a:avLst/>
          </a:prstGeom>
          <a:ln w="0">
            <a:noFill/>
          </a:ln>
        </p:spPr>
      </p:pic>
      <p:sp>
        <p:nvSpPr>
          <p:cNvPr id="298" name="Textfeld 14"/>
          <p:cNvSpPr/>
          <p:nvPr/>
        </p:nvSpPr>
        <p:spPr>
          <a:xfrm rot="16200000">
            <a:off x="8134560" y="43232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p:cNvSpPr>
          <p:nvPr>
            <p:ph type="sldNum" idx="6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D96B613-01E4-40E3-AD31-6BECB7E64D33}" type="slidenum">
              <a:rPr lang="de-DE" sz="900" b="0" strike="noStrike" spc="-1">
                <a:solidFill>
                  <a:schemeClr val="lt1"/>
                </a:solidFill>
                <a:latin typeface="Arial"/>
              </a:rPr>
              <a:t>21</a:t>
            </a:fld>
            <a:endParaRPr lang="de-DE" sz="900" b="0" strike="noStrike" spc="-1">
              <a:solidFill>
                <a:srgbClr val="000000"/>
              </a:solidFill>
              <a:latin typeface="Calibri"/>
            </a:endParaRPr>
          </a:p>
        </p:txBody>
      </p:sp>
      <p:sp>
        <p:nvSpPr>
          <p:cNvPr id="300"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de-DE" sz="2000" b="1" strike="noStrike" spc="-1">
              <a:solidFill>
                <a:srgbClr val="C00000"/>
              </a:solidFill>
              <a:highlight>
                <a:srgbClr val="FFFF00"/>
              </a:highlight>
              <a:latin typeface="Arial"/>
            </a:endParaRPr>
          </a:p>
        </p:txBody>
      </p:sp>
      <p:sp>
        <p:nvSpPr>
          <p:cNvPr id="301" name="Inhaltsplatzhalter 4"/>
          <p:cNvSpPr/>
          <p:nvPr/>
        </p:nvSpPr>
        <p:spPr>
          <a:xfrm>
            <a:off x="467640" y="1179720"/>
            <a:ext cx="803988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14000"/>
              </a:lnSpc>
              <a:spcBef>
                <a:spcPts val="2001"/>
              </a:spcBef>
              <a:spcAft>
                <a:spcPts val="1199"/>
              </a:spcAft>
              <a:tabLst>
                <a:tab pos="0" algn="l"/>
              </a:tabLst>
            </a:pPr>
            <a:r>
              <a:rPr lang="de-DE" sz="10000" b="1" strike="noStrike" spc="-1">
                <a:solidFill>
                  <a:srgbClr val="C00000"/>
                </a:solidFill>
                <a:latin typeface="Arial"/>
              </a:rPr>
              <a:t>2</a:t>
            </a:r>
            <a:endParaRPr lang="de-DE" sz="10000" b="0" strike="noStrike" spc="-1">
              <a:solidFill>
                <a:srgbClr val="000000"/>
              </a:solidFill>
              <a:latin typeface="Calibri"/>
            </a:endParaRPr>
          </a:p>
          <a:p>
            <a:pPr algn="ctr" defTabSz="914400">
              <a:lnSpc>
                <a:spcPct val="114000"/>
              </a:lnSpc>
              <a:spcBef>
                <a:spcPts val="720"/>
              </a:spcBef>
              <a:tabLst>
                <a:tab pos="0" algn="l"/>
              </a:tabLst>
            </a:pPr>
            <a:r>
              <a:rPr lang="de-DE" sz="3600" b="1" strike="noStrike" spc="-1">
                <a:solidFill>
                  <a:schemeClr val="dk1">
                    <a:lumMod val="65000"/>
                    <a:lumOff val="35000"/>
                  </a:schemeClr>
                </a:solidFill>
                <a:latin typeface="Arial"/>
              </a:rPr>
              <a:t>Unterstützende Materialien</a:t>
            </a:r>
            <a:endParaRPr lang="de-DE" sz="3600" b="0" strike="noStrike" spc="-1">
              <a:solidFill>
                <a:srgbClr val="000000"/>
              </a:solidFill>
              <a:latin typeface="Calibri"/>
            </a:endParaRPr>
          </a:p>
        </p:txBody>
      </p:sp>
      <p:pic>
        <p:nvPicPr>
          <p:cNvPr id="302" name="Grafik 8"/>
          <p:cNvPicPr/>
          <p:nvPr/>
        </p:nvPicPr>
        <p:blipFill>
          <a:blip r:embed="rId3"/>
          <a:stretch/>
        </p:blipFill>
        <p:spPr>
          <a:xfrm rot="16200000" flipH="1">
            <a:off x="4012920" y="4447800"/>
            <a:ext cx="1285200" cy="1847520"/>
          </a:xfrm>
          <a:prstGeom prst="rect">
            <a:avLst/>
          </a:prstGeom>
          <a:ln w="0">
            <a:noFill/>
          </a:ln>
          <a:effectLst>
            <a:softEdge rad="63360"/>
          </a:effectLst>
        </p:spPr>
      </p:pic>
      <p:pic>
        <p:nvPicPr>
          <p:cNvPr id="303" name="Grafik 3"/>
          <p:cNvPicPr/>
          <p:nvPr/>
        </p:nvPicPr>
        <p:blipFill>
          <a:blip r:embed="rId4"/>
          <a:stretch/>
        </p:blipFill>
        <p:spPr>
          <a:xfrm>
            <a:off x="5508000" y="1772640"/>
            <a:ext cx="2120760" cy="878040"/>
          </a:xfrm>
          <a:prstGeom prst="rect">
            <a:avLst/>
          </a:prstGeom>
          <a:ln w="0">
            <a:noFill/>
          </a:ln>
        </p:spPr>
      </p:pic>
      <p:sp>
        <p:nvSpPr>
          <p:cNvPr id="304"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sldNum" idx="6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1D25BDE0-1714-43C7-B247-CBC535330547}" type="slidenum">
              <a:rPr lang="de-DE" sz="900" b="0" strike="noStrike" spc="-1">
                <a:solidFill>
                  <a:schemeClr val="lt1"/>
                </a:solidFill>
                <a:latin typeface="Arial"/>
              </a:rPr>
              <a:t>22</a:t>
            </a:fld>
            <a:endParaRPr lang="de-DE" sz="900" b="0" strike="noStrike" spc="-1">
              <a:solidFill>
                <a:srgbClr val="000000"/>
              </a:solidFill>
              <a:latin typeface="Calibri"/>
            </a:endParaRPr>
          </a:p>
        </p:txBody>
      </p:sp>
      <p:sp>
        <p:nvSpPr>
          <p:cNvPr id="306" name="PlaceHolder 2"/>
          <p:cNvSpPr>
            <a:spLocks noGrp="1"/>
          </p:cNvSpPr>
          <p:nvPr>
            <p:ph/>
          </p:nvPr>
        </p:nvSpPr>
        <p:spPr>
          <a:xfrm>
            <a:off x="19440" y="1348200"/>
            <a:ext cx="8460720" cy="41796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b="0" strike="noStrike" spc="-1">
                <a:solidFill>
                  <a:srgbClr val="000000"/>
                </a:solidFill>
                <a:latin typeface="Arial"/>
              </a:rPr>
              <a:t>aktualisierte Handreichung in Form einer Planungshilfe</a:t>
            </a:r>
            <a:endParaRPr lang="de-DE" sz="1800" b="0" strike="noStrike" spc="-1">
              <a:solidFill>
                <a:schemeClr val="dk1"/>
              </a:solidFill>
              <a:latin typeface="Arial"/>
            </a:endParaRPr>
          </a:p>
        </p:txBody>
      </p:sp>
      <p:sp>
        <p:nvSpPr>
          <p:cNvPr id="307"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Unterrichtsmaterialien – Planungshilfe</a:t>
            </a:r>
            <a:endParaRPr lang="de-DE" sz="2400" b="0" strike="noStrike" spc="-1">
              <a:solidFill>
                <a:srgbClr val="000000"/>
              </a:solidFill>
              <a:latin typeface="Calibri"/>
            </a:endParaRPr>
          </a:p>
        </p:txBody>
      </p:sp>
      <p:sp>
        <p:nvSpPr>
          <p:cNvPr id="308"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09" name="Grafik 2"/>
          <p:cNvPicPr/>
          <p:nvPr/>
        </p:nvPicPr>
        <p:blipFill>
          <a:blip r:embed="rId2"/>
          <a:stretch/>
        </p:blipFill>
        <p:spPr>
          <a:xfrm>
            <a:off x="400320" y="1947960"/>
            <a:ext cx="1360800" cy="191232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pic>
      <p:pic>
        <p:nvPicPr>
          <p:cNvPr id="310" name="Grafik 6"/>
          <p:cNvPicPr/>
          <p:nvPr/>
        </p:nvPicPr>
        <p:blipFill>
          <a:blip r:embed="rId3"/>
          <a:stretch/>
        </p:blipFill>
        <p:spPr>
          <a:xfrm>
            <a:off x="400320" y="3933000"/>
            <a:ext cx="693720" cy="693720"/>
          </a:xfrm>
          <a:prstGeom prst="rect">
            <a:avLst/>
          </a:prstGeom>
          <a:ln w="0">
            <a:noFill/>
          </a:ln>
        </p:spPr>
      </p:pic>
      <p:pic>
        <p:nvPicPr>
          <p:cNvPr id="311" name="Grafik 8"/>
          <p:cNvPicPr/>
          <p:nvPr/>
        </p:nvPicPr>
        <p:blipFill>
          <a:blip r:embed="rId4"/>
          <a:stretch/>
        </p:blipFill>
        <p:spPr>
          <a:xfrm rot="5400000">
            <a:off x="7873200" y="-66240"/>
            <a:ext cx="714240" cy="1027080"/>
          </a:xfrm>
          <a:prstGeom prst="rect">
            <a:avLst/>
          </a:prstGeom>
          <a:ln w="0">
            <a:noFill/>
          </a:ln>
          <a:effectLst>
            <a:softEdge rad="63360"/>
          </a:effectLst>
        </p:spPr>
      </p:pic>
      <p:pic>
        <p:nvPicPr>
          <p:cNvPr id="312" name="Grafik 10"/>
          <p:cNvPicPr/>
          <p:nvPr/>
        </p:nvPicPr>
        <p:blipFill>
          <a:blip r:embed="rId5"/>
          <a:stretch/>
        </p:blipFill>
        <p:spPr>
          <a:xfrm>
            <a:off x="6681240" y="344880"/>
            <a:ext cx="1047960" cy="433440"/>
          </a:xfrm>
          <a:prstGeom prst="rect">
            <a:avLst/>
          </a:prstGeom>
          <a:ln w="0">
            <a:noFill/>
          </a:ln>
        </p:spPr>
      </p:pic>
      <p:sp>
        <p:nvSpPr>
          <p:cNvPr id="313" name="Textplatzhalter 4"/>
          <p:cNvSpPr/>
          <p:nvPr/>
        </p:nvSpPr>
        <p:spPr>
          <a:xfrm>
            <a:off x="2109600" y="5536440"/>
            <a:ext cx="6120000" cy="890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800" b="0" strike="noStrike" spc="-1">
                <a:solidFill>
                  <a:srgbClr val="000000"/>
                </a:solidFill>
                <a:latin typeface="Arial"/>
              </a:rPr>
              <a:t>Grundwortschatz in Wörterlisten</a:t>
            </a:r>
            <a:endParaRPr lang="de-DE" sz="1800" b="0" strike="noStrike" spc="-1">
              <a:solidFill>
                <a:srgbClr val="000000"/>
              </a:solidFill>
              <a:latin typeface="Calibri"/>
            </a:endParaRPr>
          </a:p>
          <a:p>
            <a:pPr defTabSz="914400">
              <a:lnSpc>
                <a:spcPct val="100000"/>
              </a:lnSpc>
            </a:pPr>
            <a:r>
              <a:rPr lang="de-DE" sz="1800" b="0" strike="noStrike" spc="-1">
                <a:solidFill>
                  <a:srgbClr val="000000"/>
                </a:solidFill>
                <a:latin typeface="Arial"/>
              </a:rPr>
              <a:t>… sortiert nach Doppeljahrgangsstufen</a:t>
            </a:r>
            <a:endParaRPr lang="de-DE" sz="1800" b="0" strike="noStrike" spc="-1">
              <a:solidFill>
                <a:srgbClr val="000000"/>
              </a:solidFill>
              <a:latin typeface="Calibri"/>
            </a:endParaRPr>
          </a:p>
        </p:txBody>
      </p:sp>
      <p:sp>
        <p:nvSpPr>
          <p:cNvPr id="314" name="Textfeld 13"/>
          <p:cNvSpPr/>
          <p:nvPr/>
        </p:nvSpPr>
        <p:spPr>
          <a:xfrm>
            <a:off x="330480" y="4693680"/>
            <a:ext cx="14209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900" b="0" u="sng" strike="noStrike" spc="-1">
                <a:solidFill>
                  <a:srgbClr val="000000"/>
                </a:solidFill>
                <a:uFillTx/>
                <a:latin typeface="ArialNarrow"/>
                <a:hlinkClick r:id="rId6"/>
              </a:rPr>
              <a:t>https://</a:t>
            </a:r>
            <a:r>
              <a:rPr lang="de-DE" sz="900" b="0" u="sng" strike="noStrike" spc="-1">
                <a:solidFill>
                  <a:srgbClr val="0000FF"/>
                </a:solidFill>
                <a:uFillTx/>
                <a:latin typeface="ArialNarrow"/>
              </a:rPr>
              <a:t>p.bsbb.eu/grundwortschatz</a:t>
            </a:r>
            <a:endParaRPr lang="de-DE" sz="900" b="0" strike="noStrike" spc="-1">
              <a:solidFill>
                <a:srgbClr val="000000"/>
              </a:solidFill>
              <a:latin typeface="Calibri"/>
            </a:endParaRPr>
          </a:p>
        </p:txBody>
      </p:sp>
      <p:pic>
        <p:nvPicPr>
          <p:cNvPr id="315" name="Grafik 12"/>
          <p:cNvPicPr/>
          <p:nvPr/>
        </p:nvPicPr>
        <p:blipFill>
          <a:blip r:embed="rId7"/>
          <a:stretch/>
        </p:blipFill>
        <p:spPr>
          <a:xfrm>
            <a:off x="1907640" y="1947960"/>
            <a:ext cx="6572520" cy="3352320"/>
          </a:xfrm>
          <a:prstGeom prst="rect">
            <a:avLst/>
          </a:prstGeom>
          <a:ln w="0">
            <a:noFill/>
          </a:ln>
          <a:effectLst>
            <a:outerShdw blurRad="291960" dist="138988"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sldNum" idx="6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E3853C0-34A6-4991-B8E2-760A49A4C423}" type="slidenum">
              <a:rPr lang="de-DE" sz="900" b="0" strike="noStrike" spc="-1">
                <a:solidFill>
                  <a:schemeClr val="lt1"/>
                </a:solidFill>
                <a:latin typeface="Arial"/>
              </a:rPr>
              <a:t>23</a:t>
            </a:fld>
            <a:endParaRPr lang="de-DE" sz="900" b="0" strike="noStrike" spc="-1">
              <a:solidFill>
                <a:srgbClr val="000000"/>
              </a:solidFill>
              <a:latin typeface="Calibri"/>
            </a:endParaRPr>
          </a:p>
        </p:txBody>
      </p:sp>
      <p:sp>
        <p:nvSpPr>
          <p:cNvPr id="317" name="PlaceHolder 2"/>
          <p:cNvSpPr>
            <a:spLocks noGrp="1"/>
          </p:cNvSpPr>
          <p:nvPr>
            <p:ph/>
          </p:nvPr>
        </p:nvSpPr>
        <p:spPr>
          <a:xfrm>
            <a:off x="116640" y="1333440"/>
            <a:ext cx="8460720" cy="41796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b="0" strike="noStrike" spc="-1">
                <a:solidFill>
                  <a:srgbClr val="000000"/>
                </a:solidFill>
                <a:latin typeface="Arial"/>
              </a:rPr>
              <a:t>aktualisierte Handreichung in Form einer Planungshilfe</a:t>
            </a:r>
            <a:endParaRPr lang="de-DE" sz="1800" b="0" strike="noStrike" spc="-1">
              <a:solidFill>
                <a:schemeClr val="dk1"/>
              </a:solidFill>
              <a:latin typeface="Arial"/>
            </a:endParaRPr>
          </a:p>
        </p:txBody>
      </p:sp>
      <p:sp>
        <p:nvSpPr>
          <p:cNvPr id="318"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Unterrichtsmaterialien – Planungshilfe</a:t>
            </a:r>
            <a:endParaRPr lang="de-DE" sz="2400" b="0" strike="noStrike" spc="-1">
              <a:solidFill>
                <a:srgbClr val="000000"/>
              </a:solidFill>
              <a:latin typeface="Calibri"/>
            </a:endParaRPr>
          </a:p>
        </p:txBody>
      </p:sp>
      <p:sp>
        <p:nvSpPr>
          <p:cNvPr id="319"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20" name="Grafik 2"/>
          <p:cNvPicPr/>
          <p:nvPr/>
        </p:nvPicPr>
        <p:blipFill>
          <a:blip r:embed="rId2"/>
          <a:stretch/>
        </p:blipFill>
        <p:spPr>
          <a:xfrm>
            <a:off x="400320" y="1947960"/>
            <a:ext cx="1360800" cy="191232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pic>
      <p:pic>
        <p:nvPicPr>
          <p:cNvPr id="321" name="Grafik 6"/>
          <p:cNvPicPr/>
          <p:nvPr/>
        </p:nvPicPr>
        <p:blipFill>
          <a:blip r:embed="rId3"/>
          <a:stretch/>
        </p:blipFill>
        <p:spPr>
          <a:xfrm>
            <a:off x="400320" y="3933000"/>
            <a:ext cx="693720" cy="693720"/>
          </a:xfrm>
          <a:prstGeom prst="rect">
            <a:avLst/>
          </a:prstGeom>
          <a:ln w="0">
            <a:noFill/>
          </a:ln>
        </p:spPr>
      </p:pic>
      <p:pic>
        <p:nvPicPr>
          <p:cNvPr id="322" name="Grafik 8"/>
          <p:cNvPicPr/>
          <p:nvPr/>
        </p:nvPicPr>
        <p:blipFill>
          <a:blip r:embed="rId4"/>
          <a:stretch/>
        </p:blipFill>
        <p:spPr>
          <a:xfrm rot="5400000">
            <a:off x="7873200" y="-66240"/>
            <a:ext cx="714240" cy="1027080"/>
          </a:xfrm>
          <a:prstGeom prst="rect">
            <a:avLst/>
          </a:prstGeom>
          <a:ln w="0">
            <a:noFill/>
          </a:ln>
          <a:effectLst>
            <a:softEdge rad="63360"/>
          </a:effectLst>
        </p:spPr>
      </p:pic>
      <p:pic>
        <p:nvPicPr>
          <p:cNvPr id="323" name="Grafik 10"/>
          <p:cNvPicPr/>
          <p:nvPr/>
        </p:nvPicPr>
        <p:blipFill>
          <a:blip r:embed="rId5"/>
          <a:stretch/>
        </p:blipFill>
        <p:spPr>
          <a:xfrm>
            <a:off x="6681240" y="344880"/>
            <a:ext cx="1047960" cy="433440"/>
          </a:xfrm>
          <a:prstGeom prst="rect">
            <a:avLst/>
          </a:prstGeom>
          <a:ln w="0">
            <a:noFill/>
          </a:ln>
        </p:spPr>
      </p:pic>
      <p:sp>
        <p:nvSpPr>
          <p:cNvPr id="324" name="Textfeld 13"/>
          <p:cNvSpPr/>
          <p:nvPr/>
        </p:nvSpPr>
        <p:spPr>
          <a:xfrm>
            <a:off x="330480" y="4693680"/>
            <a:ext cx="14209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900" b="0" u="sng" strike="noStrike" spc="-1">
                <a:solidFill>
                  <a:srgbClr val="000000"/>
                </a:solidFill>
                <a:uFillTx/>
                <a:latin typeface="ArialNarrow"/>
                <a:hlinkClick r:id="rId6"/>
              </a:rPr>
              <a:t>https://</a:t>
            </a:r>
            <a:r>
              <a:rPr lang="de-DE" sz="900" b="0" u="sng" strike="noStrike" spc="-1">
                <a:solidFill>
                  <a:srgbClr val="0000FF"/>
                </a:solidFill>
                <a:uFillTx/>
                <a:latin typeface="ArialNarrow"/>
              </a:rPr>
              <a:t>p.bsbb.eu/grundwortschatz</a:t>
            </a:r>
            <a:endParaRPr lang="de-DE" sz="900" b="0" strike="noStrike" spc="-1">
              <a:solidFill>
                <a:srgbClr val="000000"/>
              </a:solidFill>
              <a:latin typeface="Calibri"/>
            </a:endParaRPr>
          </a:p>
        </p:txBody>
      </p:sp>
      <p:sp>
        <p:nvSpPr>
          <p:cNvPr id="325" name="Textfeld 9"/>
          <p:cNvSpPr/>
          <p:nvPr/>
        </p:nvSpPr>
        <p:spPr>
          <a:xfrm>
            <a:off x="2106360" y="5733360"/>
            <a:ext cx="6630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rgbClr val="000000"/>
                </a:solidFill>
                <a:latin typeface="Arial"/>
              </a:rPr>
              <a:t>… sortiert nach zahlreichen Rechtschreibschwerpunkten</a:t>
            </a:r>
            <a:endParaRPr lang="de-DE" sz="1800" b="0" strike="noStrike" spc="-1">
              <a:solidFill>
                <a:srgbClr val="000000"/>
              </a:solidFill>
              <a:latin typeface="Calibri"/>
            </a:endParaRPr>
          </a:p>
          <a:p>
            <a:pPr defTabSz="914400">
              <a:lnSpc>
                <a:spcPct val="100000"/>
              </a:lnSpc>
            </a:pPr>
            <a:r>
              <a:rPr lang="de-DE" sz="1800" b="0" strike="noStrike" spc="-1">
                <a:solidFill>
                  <a:srgbClr val="000000"/>
                </a:solidFill>
                <a:latin typeface="Arial"/>
              </a:rPr>
              <a:t>mit Erläuterungen und Sternchenwörtern</a:t>
            </a:r>
            <a:endParaRPr lang="de-DE" sz="1800" b="0" strike="noStrike" spc="-1">
              <a:solidFill>
                <a:srgbClr val="000000"/>
              </a:solidFill>
              <a:latin typeface="Calibri"/>
            </a:endParaRPr>
          </a:p>
        </p:txBody>
      </p:sp>
      <p:pic>
        <p:nvPicPr>
          <p:cNvPr id="326" name="Grafik 7"/>
          <p:cNvPicPr/>
          <p:nvPr/>
        </p:nvPicPr>
        <p:blipFill>
          <a:blip r:embed="rId7"/>
          <a:stretch/>
        </p:blipFill>
        <p:spPr>
          <a:xfrm>
            <a:off x="2106360" y="1959120"/>
            <a:ext cx="6471000" cy="3269160"/>
          </a:xfrm>
          <a:prstGeom prst="rect">
            <a:avLst/>
          </a:prstGeom>
          <a:ln w="0">
            <a:noFill/>
          </a:ln>
          <a:effectLst>
            <a:outerShdw blurRad="291960" dist="138988"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p:cNvSpPr>
          <p:nvPr>
            <p:ph type="sldNum" idx="6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3B313621-A4B4-4C4B-A501-F91DAA687AF0}" type="slidenum">
              <a:rPr lang="de-DE" sz="900" b="0" strike="noStrike" spc="-1">
                <a:solidFill>
                  <a:schemeClr val="lt1"/>
                </a:solidFill>
                <a:latin typeface="Arial"/>
              </a:rPr>
              <a:t>24</a:t>
            </a:fld>
            <a:endParaRPr lang="de-DE" sz="900" b="0" strike="noStrike" spc="-1">
              <a:solidFill>
                <a:srgbClr val="000000"/>
              </a:solidFill>
              <a:latin typeface="Calibri"/>
            </a:endParaRPr>
          </a:p>
        </p:txBody>
      </p:sp>
      <p:sp>
        <p:nvSpPr>
          <p:cNvPr id="328" name="PlaceHolder 2"/>
          <p:cNvSpPr>
            <a:spLocks noGrp="1"/>
          </p:cNvSpPr>
          <p:nvPr>
            <p:ph/>
          </p:nvPr>
        </p:nvSpPr>
        <p:spPr>
          <a:xfrm>
            <a:off x="81720" y="1351800"/>
            <a:ext cx="8460720" cy="41796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b="0" strike="noStrike" spc="-1">
                <a:solidFill>
                  <a:srgbClr val="000000"/>
                </a:solidFill>
                <a:latin typeface="Arial"/>
              </a:rPr>
              <a:t>aktualisierte Handreichung in Form einer Planungshilfe</a:t>
            </a:r>
            <a:endParaRPr lang="de-DE" sz="1800" b="0" strike="noStrike" spc="-1">
              <a:solidFill>
                <a:schemeClr val="dk1"/>
              </a:solidFill>
              <a:latin typeface="Arial"/>
            </a:endParaRPr>
          </a:p>
        </p:txBody>
      </p:sp>
      <p:sp>
        <p:nvSpPr>
          <p:cNvPr id="329"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Unterrichtsmaterialien – Planungshilfe</a:t>
            </a:r>
            <a:endParaRPr lang="de-DE" sz="2400" b="0" strike="noStrike" spc="-1">
              <a:solidFill>
                <a:srgbClr val="000000"/>
              </a:solidFill>
              <a:latin typeface="Calibri"/>
            </a:endParaRPr>
          </a:p>
        </p:txBody>
      </p:sp>
      <p:sp>
        <p:nvSpPr>
          <p:cNvPr id="330"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31" name="Grafik 2"/>
          <p:cNvPicPr/>
          <p:nvPr/>
        </p:nvPicPr>
        <p:blipFill>
          <a:blip r:embed="rId2"/>
          <a:stretch/>
        </p:blipFill>
        <p:spPr>
          <a:xfrm>
            <a:off x="400320" y="1947960"/>
            <a:ext cx="1360800" cy="191232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pic>
      <p:pic>
        <p:nvPicPr>
          <p:cNvPr id="332" name="Grafik 6"/>
          <p:cNvPicPr/>
          <p:nvPr/>
        </p:nvPicPr>
        <p:blipFill>
          <a:blip r:embed="rId3"/>
          <a:stretch/>
        </p:blipFill>
        <p:spPr>
          <a:xfrm>
            <a:off x="400320" y="3933000"/>
            <a:ext cx="693720" cy="693720"/>
          </a:xfrm>
          <a:prstGeom prst="rect">
            <a:avLst/>
          </a:prstGeom>
          <a:ln w="0">
            <a:noFill/>
          </a:ln>
        </p:spPr>
      </p:pic>
      <p:pic>
        <p:nvPicPr>
          <p:cNvPr id="333" name="Grafik 8"/>
          <p:cNvPicPr/>
          <p:nvPr/>
        </p:nvPicPr>
        <p:blipFill>
          <a:blip r:embed="rId4"/>
          <a:stretch/>
        </p:blipFill>
        <p:spPr>
          <a:xfrm rot="5400000">
            <a:off x="7873200" y="-66240"/>
            <a:ext cx="714240" cy="1027080"/>
          </a:xfrm>
          <a:prstGeom prst="rect">
            <a:avLst/>
          </a:prstGeom>
          <a:ln w="0">
            <a:noFill/>
          </a:ln>
          <a:effectLst>
            <a:softEdge rad="63360"/>
          </a:effectLst>
        </p:spPr>
      </p:pic>
      <p:pic>
        <p:nvPicPr>
          <p:cNvPr id="334" name="Grafik 10"/>
          <p:cNvPicPr/>
          <p:nvPr/>
        </p:nvPicPr>
        <p:blipFill>
          <a:blip r:embed="rId5"/>
          <a:stretch/>
        </p:blipFill>
        <p:spPr>
          <a:xfrm>
            <a:off x="6681240" y="344880"/>
            <a:ext cx="1047960" cy="433440"/>
          </a:xfrm>
          <a:prstGeom prst="rect">
            <a:avLst/>
          </a:prstGeom>
          <a:ln w="0">
            <a:noFill/>
          </a:ln>
        </p:spPr>
      </p:pic>
      <p:sp>
        <p:nvSpPr>
          <p:cNvPr id="335" name="Textplatzhalter 4"/>
          <p:cNvSpPr/>
          <p:nvPr/>
        </p:nvSpPr>
        <p:spPr>
          <a:xfrm>
            <a:off x="2102400" y="5524200"/>
            <a:ext cx="6311880" cy="69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800" b="0" strike="noStrike" spc="-1">
                <a:solidFill>
                  <a:srgbClr val="000000"/>
                </a:solidFill>
                <a:latin typeface="Arial"/>
              </a:rPr>
              <a:t>Methoden zum Üben und auch zur Sicherung des Grundwortschatzes in den Jahrgangsstufen 1 bis 6</a:t>
            </a:r>
            <a:endParaRPr lang="de-DE" sz="1800" b="0" strike="noStrike" spc="-1">
              <a:solidFill>
                <a:srgbClr val="000000"/>
              </a:solidFill>
              <a:latin typeface="Calibri"/>
            </a:endParaRPr>
          </a:p>
        </p:txBody>
      </p:sp>
      <p:sp>
        <p:nvSpPr>
          <p:cNvPr id="336" name="Textfeld 16"/>
          <p:cNvSpPr/>
          <p:nvPr/>
        </p:nvSpPr>
        <p:spPr>
          <a:xfrm>
            <a:off x="330480" y="4693680"/>
            <a:ext cx="14209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900" b="0" u="sng" strike="noStrike" spc="-1">
                <a:solidFill>
                  <a:srgbClr val="000000"/>
                </a:solidFill>
                <a:uFillTx/>
                <a:latin typeface="ArialNarrow"/>
                <a:hlinkClick r:id="rId6"/>
              </a:rPr>
              <a:t>https://</a:t>
            </a:r>
            <a:r>
              <a:rPr lang="de-DE" sz="900" b="0" u="sng" strike="noStrike" spc="-1">
                <a:solidFill>
                  <a:srgbClr val="0000FF"/>
                </a:solidFill>
                <a:uFillTx/>
                <a:latin typeface="ArialNarrow"/>
              </a:rPr>
              <a:t>p.bsbb.eu/grundwortschatz</a:t>
            </a:r>
            <a:endParaRPr lang="de-DE" sz="900" b="0" strike="noStrike" spc="-1">
              <a:solidFill>
                <a:srgbClr val="000000"/>
              </a:solidFill>
              <a:latin typeface="Calibri"/>
            </a:endParaRPr>
          </a:p>
        </p:txBody>
      </p:sp>
      <p:pic>
        <p:nvPicPr>
          <p:cNvPr id="337" name="Grafik 7"/>
          <p:cNvPicPr/>
          <p:nvPr/>
        </p:nvPicPr>
        <p:blipFill>
          <a:blip r:embed="rId7"/>
          <a:stretch/>
        </p:blipFill>
        <p:spPr>
          <a:xfrm>
            <a:off x="2102400" y="1916640"/>
            <a:ext cx="5276880" cy="3266640"/>
          </a:xfrm>
          <a:prstGeom prst="rect">
            <a:avLst/>
          </a:prstGeom>
          <a:ln w="0">
            <a:noFill/>
          </a:ln>
          <a:effectLst>
            <a:outerShdw blurRad="291960" dist="138988" dir="2700000" algn="tl" rotWithShape="0">
              <a:srgbClr val="333333">
                <a:alpha val="65000"/>
              </a:srgbClr>
            </a:outerShdw>
          </a:effectLst>
        </p:spPr>
      </p:pic>
      <p:pic>
        <p:nvPicPr>
          <p:cNvPr id="338" name="Grafik 19" descr="Abbildung des Tafelbildes für Rechtschreibfußball"/>
          <p:cNvPicPr/>
          <p:nvPr/>
        </p:nvPicPr>
        <p:blipFill>
          <a:blip r:embed="rId8"/>
          <a:stretch/>
        </p:blipFill>
        <p:spPr>
          <a:xfrm>
            <a:off x="6832440" y="3054600"/>
            <a:ext cx="1954440" cy="1239480"/>
          </a:xfrm>
          <a:prstGeom prst="rect">
            <a:avLst/>
          </a:prstGeom>
          <a:ln w="3175" cap="sq">
            <a:solidFill>
              <a:srgbClr val="FFFFFF"/>
            </a:solidFill>
            <a:miter/>
          </a:ln>
          <a:effectLst>
            <a:outerShdw blurRad="65160" dist="49931" dir="12883277"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sldNum" idx="6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3B64CB58-CA7F-4BCD-88FB-2A26A9CDBB48}" type="slidenum">
              <a:rPr lang="de-DE" sz="900" b="0" strike="noStrike" spc="-1">
                <a:solidFill>
                  <a:schemeClr val="lt1"/>
                </a:solidFill>
                <a:latin typeface="Arial"/>
              </a:rPr>
              <a:t>25</a:t>
            </a:fld>
            <a:endParaRPr lang="de-DE" sz="900" b="0" strike="noStrike" spc="-1">
              <a:solidFill>
                <a:srgbClr val="000000"/>
              </a:solidFill>
              <a:latin typeface="Calibri"/>
            </a:endParaRPr>
          </a:p>
        </p:txBody>
      </p:sp>
      <p:sp>
        <p:nvSpPr>
          <p:cNvPr id="340" name="PlaceHolder 2"/>
          <p:cNvSpPr>
            <a:spLocks noGrp="1"/>
          </p:cNvSpPr>
          <p:nvPr>
            <p:ph/>
          </p:nvPr>
        </p:nvSpPr>
        <p:spPr>
          <a:xfrm>
            <a:off x="3657600" y="1340640"/>
            <a:ext cx="5306040" cy="237564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b="0" u="sng" strike="noStrike" spc="-1" dirty="0">
                <a:solidFill>
                  <a:srgbClr val="000000"/>
                </a:solidFill>
                <a:uFillTx/>
                <a:latin typeface="Arial"/>
                <a:hlinkClick r:id="rId2"/>
              </a:rPr>
              <a:t>www.bildungsserver.berlin-brandenburg.de/rechtschreibrahmen</a:t>
            </a:r>
            <a:endParaRPr lang="de-DE" sz="1800" b="0" strike="noStrike" spc="-1" dirty="0">
              <a:solidFill>
                <a:schemeClr val="dk1"/>
              </a:solidFill>
              <a:latin typeface="Arial"/>
            </a:endParaRPr>
          </a:p>
          <a:p>
            <a:pPr marL="285840" indent="-285840" defTabSz="914400">
              <a:lnSpc>
                <a:spcPct val="100000"/>
              </a:lnSpc>
              <a:buClr>
                <a:srgbClr val="000000"/>
              </a:buClr>
              <a:buFont typeface="Arial"/>
              <a:buChar char="•"/>
              <a:tabLst>
                <a:tab pos="0" algn="l"/>
              </a:tabLst>
            </a:pPr>
            <a:r>
              <a:rPr lang="de-DE" sz="1800" b="0" strike="noStrike" spc="-1" dirty="0">
                <a:solidFill>
                  <a:srgbClr val="000000"/>
                </a:solidFill>
                <a:latin typeface="Arial"/>
              </a:rPr>
              <a:t>Informationen und didaktische Materialien zum Einüben des Grundwortschatzes </a:t>
            </a:r>
            <a:endParaRPr lang="de-DE" sz="1800" b="0" strike="noStrike" spc="-1" dirty="0">
              <a:solidFill>
                <a:schemeClr val="dk1"/>
              </a:solidFill>
              <a:latin typeface="Arial"/>
            </a:endParaRPr>
          </a:p>
          <a:p>
            <a:pPr marL="285840" indent="-285840" defTabSz="914400">
              <a:lnSpc>
                <a:spcPct val="100000"/>
              </a:lnSpc>
              <a:buClr>
                <a:srgbClr val="000000"/>
              </a:buClr>
              <a:buFont typeface="Arial"/>
              <a:buChar char="•"/>
              <a:tabLst>
                <a:tab pos="0" algn="l"/>
              </a:tabLst>
            </a:pPr>
            <a:r>
              <a:rPr lang="de-DE" sz="1800" b="0" strike="noStrike" spc="-1" dirty="0">
                <a:solidFill>
                  <a:srgbClr val="000000"/>
                </a:solidFill>
                <a:latin typeface="Arial"/>
              </a:rPr>
              <a:t>wird im Laufe des Schuljahres durch weitere Inhalte beständig erweitert</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34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4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43" name="Grafik 7"/>
          <p:cNvPicPr/>
          <p:nvPr/>
        </p:nvPicPr>
        <p:blipFill>
          <a:blip r:embed="rId3"/>
          <a:stretch/>
        </p:blipFill>
        <p:spPr>
          <a:xfrm rot="5400000">
            <a:off x="7873200" y="-66240"/>
            <a:ext cx="714240" cy="1027080"/>
          </a:xfrm>
          <a:prstGeom prst="rect">
            <a:avLst/>
          </a:prstGeom>
          <a:ln w="0">
            <a:noFill/>
          </a:ln>
          <a:effectLst>
            <a:softEdge rad="63360"/>
          </a:effectLst>
        </p:spPr>
      </p:pic>
      <p:pic>
        <p:nvPicPr>
          <p:cNvPr id="344" name="Grafik 8"/>
          <p:cNvPicPr/>
          <p:nvPr/>
        </p:nvPicPr>
        <p:blipFill>
          <a:blip r:embed="rId4"/>
          <a:stretch/>
        </p:blipFill>
        <p:spPr>
          <a:xfrm>
            <a:off x="6681240" y="344880"/>
            <a:ext cx="1047960" cy="433440"/>
          </a:xfrm>
          <a:prstGeom prst="rect">
            <a:avLst/>
          </a:prstGeom>
          <a:ln w="0">
            <a:noFill/>
          </a:ln>
        </p:spPr>
      </p:pic>
      <p:pic>
        <p:nvPicPr>
          <p:cNvPr id="345" name="Grafik 10"/>
          <p:cNvPicPr/>
          <p:nvPr/>
        </p:nvPicPr>
        <p:blipFill>
          <a:blip r:embed="rId5"/>
          <a:stretch/>
        </p:blipFill>
        <p:spPr>
          <a:xfrm>
            <a:off x="298080" y="1282320"/>
            <a:ext cx="3358800" cy="4292280"/>
          </a:xfrm>
          <a:prstGeom prst="rect">
            <a:avLst/>
          </a:prstGeom>
          <a:ln w="0">
            <a:noFill/>
          </a:ln>
        </p:spPr>
      </p:pic>
      <p:pic>
        <p:nvPicPr>
          <p:cNvPr id="346" name="Grafik 12"/>
          <p:cNvPicPr/>
          <p:nvPr/>
        </p:nvPicPr>
        <p:blipFill>
          <a:blip r:embed="rId6"/>
          <a:stretch/>
        </p:blipFill>
        <p:spPr>
          <a:xfrm>
            <a:off x="3787200" y="3718080"/>
            <a:ext cx="3448440" cy="1829160"/>
          </a:xfrm>
          <a:prstGeom prst="rect">
            <a:avLst/>
          </a:prstGeom>
          <a:ln w="0">
            <a:noFill/>
          </a:ln>
        </p:spPr>
      </p:pic>
      <p:pic>
        <p:nvPicPr>
          <p:cNvPr id="347" name="Grafik 14"/>
          <p:cNvPicPr/>
          <p:nvPr/>
        </p:nvPicPr>
        <p:blipFill>
          <a:blip r:embed="rId7"/>
          <a:stretch/>
        </p:blipFill>
        <p:spPr>
          <a:xfrm>
            <a:off x="7291800" y="3694680"/>
            <a:ext cx="1671840" cy="1833480"/>
          </a:xfrm>
          <a:prstGeom prst="rect">
            <a:avLst/>
          </a:prstGeom>
          <a:ln w="0">
            <a:noFill/>
          </a:ln>
        </p:spPr>
      </p:pic>
      <p:pic>
        <p:nvPicPr>
          <p:cNvPr id="348" name="Grafik 16"/>
          <p:cNvPicPr/>
          <p:nvPr/>
        </p:nvPicPr>
        <p:blipFill>
          <a:blip r:embed="rId8"/>
          <a:stretch/>
        </p:blipFill>
        <p:spPr>
          <a:xfrm>
            <a:off x="132120" y="5276880"/>
            <a:ext cx="1032120" cy="101952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p:cNvSpPr>
          <p:nvPr>
            <p:ph type="sldNum" idx="6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26A4A71B-C954-42AC-8A22-017C81C11316}" type="slidenum">
              <a:rPr lang="de-DE" sz="900" b="0" strike="noStrike" spc="-1">
                <a:solidFill>
                  <a:schemeClr val="lt1"/>
                </a:solidFill>
                <a:latin typeface="Arial"/>
              </a:rPr>
              <a:t>26</a:t>
            </a:fld>
            <a:endParaRPr lang="de-DE" sz="900" b="0" strike="noStrike" spc="-1">
              <a:solidFill>
                <a:srgbClr val="000000"/>
              </a:solidFill>
              <a:latin typeface="Calibri"/>
            </a:endParaRPr>
          </a:p>
        </p:txBody>
      </p:sp>
      <p:sp>
        <p:nvSpPr>
          <p:cNvPr id="350" name="PlaceHolder 2"/>
          <p:cNvSpPr>
            <a:spLocks noGrp="1"/>
          </p:cNvSpPr>
          <p:nvPr>
            <p:ph/>
          </p:nvPr>
        </p:nvSpPr>
        <p:spPr>
          <a:xfrm>
            <a:off x="4979880" y="1718640"/>
            <a:ext cx="3961080" cy="430344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750" b="0" strike="noStrike" spc="-1">
                <a:solidFill>
                  <a:srgbClr val="000000"/>
                </a:solidFill>
                <a:latin typeface="Arial"/>
              </a:rPr>
              <a:t>Datenbank, mit deren Hilfe sich der Grundwortschatz nach Jahrgangsstufen, Wortarten und vielen verschiedenen Rechtschreib- schwerpunkten filtern lässt</a:t>
            </a:r>
            <a:endParaRPr lang="de-DE" sz="1750" b="0" strike="noStrike" spc="-1">
              <a:solidFill>
                <a:schemeClr val="dk1"/>
              </a:solidFill>
              <a:latin typeface="Arial"/>
            </a:endParaRPr>
          </a:p>
          <a:p>
            <a:pPr indent="0" defTabSz="914400">
              <a:lnSpc>
                <a:spcPct val="100000"/>
              </a:lnSpc>
              <a:buNone/>
              <a:tabLst>
                <a:tab pos="0" algn="l"/>
              </a:tabLst>
            </a:pPr>
            <a:endParaRPr lang="de-DE" sz="1800" b="0" strike="noStrike" spc="-1">
              <a:solidFill>
                <a:schemeClr val="dk1"/>
              </a:solidFill>
              <a:latin typeface="Arial"/>
            </a:endParaRPr>
          </a:p>
          <a:p>
            <a:pPr indent="0" defTabSz="914400">
              <a:lnSpc>
                <a:spcPct val="100000"/>
              </a:lnSpc>
              <a:buNone/>
              <a:tabLst>
                <a:tab pos="0" algn="l"/>
              </a:tabLst>
            </a:pPr>
            <a:endParaRPr lang="de-DE" sz="1800" b="0" strike="noStrike" spc="-1">
              <a:solidFill>
                <a:schemeClr val="dk1"/>
              </a:solidFill>
              <a:latin typeface="Arial"/>
            </a:endParaRPr>
          </a:p>
          <a:p>
            <a:pPr indent="0" defTabSz="914400">
              <a:lnSpc>
                <a:spcPct val="100000"/>
              </a:lnSpc>
              <a:buNone/>
              <a:tabLst>
                <a:tab pos="0" algn="l"/>
              </a:tabLst>
            </a:pPr>
            <a:endParaRPr lang="de-DE" sz="1800" b="0" strike="noStrike" spc="-1">
              <a:solidFill>
                <a:schemeClr val="dk1"/>
              </a:solidFill>
              <a:latin typeface="Arial"/>
            </a:endParaRPr>
          </a:p>
        </p:txBody>
      </p:sp>
      <p:sp>
        <p:nvSpPr>
          <p:cNvPr id="35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5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53" name="Grafik 7"/>
          <p:cNvPicPr/>
          <p:nvPr/>
        </p:nvPicPr>
        <p:blipFill>
          <a:blip r:embed="rId3"/>
          <a:stretch/>
        </p:blipFill>
        <p:spPr>
          <a:xfrm rot="5400000">
            <a:off x="7873200" y="-66240"/>
            <a:ext cx="714240" cy="1027080"/>
          </a:xfrm>
          <a:prstGeom prst="rect">
            <a:avLst/>
          </a:prstGeom>
          <a:ln w="0">
            <a:noFill/>
          </a:ln>
          <a:effectLst>
            <a:softEdge rad="63360"/>
          </a:effectLst>
        </p:spPr>
      </p:pic>
      <p:pic>
        <p:nvPicPr>
          <p:cNvPr id="354" name="Grafik 8"/>
          <p:cNvPicPr/>
          <p:nvPr/>
        </p:nvPicPr>
        <p:blipFill>
          <a:blip r:embed="rId4"/>
          <a:stretch/>
        </p:blipFill>
        <p:spPr>
          <a:xfrm>
            <a:off x="6681240" y="344880"/>
            <a:ext cx="1047960" cy="433440"/>
          </a:xfrm>
          <a:prstGeom prst="rect">
            <a:avLst/>
          </a:prstGeom>
          <a:ln w="0">
            <a:noFill/>
          </a:ln>
        </p:spPr>
      </p:pic>
      <p:pic>
        <p:nvPicPr>
          <p:cNvPr id="355" name="Grafik 11"/>
          <p:cNvPicPr/>
          <p:nvPr/>
        </p:nvPicPr>
        <p:blipFill>
          <a:blip r:embed="rId5"/>
          <a:stretch/>
        </p:blipFill>
        <p:spPr>
          <a:xfrm>
            <a:off x="384480" y="1147320"/>
            <a:ext cx="7982280" cy="570960"/>
          </a:xfrm>
          <a:prstGeom prst="rect">
            <a:avLst/>
          </a:prstGeom>
          <a:ln w="0">
            <a:noFill/>
          </a:ln>
        </p:spPr>
      </p:pic>
      <p:pic>
        <p:nvPicPr>
          <p:cNvPr id="356" name="Grafik 2"/>
          <p:cNvPicPr/>
          <p:nvPr/>
        </p:nvPicPr>
        <p:blipFill>
          <a:blip r:embed="rId6"/>
          <a:stretch/>
        </p:blipFill>
        <p:spPr>
          <a:xfrm>
            <a:off x="384480" y="1738080"/>
            <a:ext cx="3236760" cy="4570560"/>
          </a:xfrm>
          <a:prstGeom prst="rect">
            <a:avLst/>
          </a:prstGeom>
          <a:ln w="0">
            <a:noFill/>
          </a:ln>
        </p:spPr>
      </p:pic>
      <p:pic>
        <p:nvPicPr>
          <p:cNvPr id="357" name="Grafik 6"/>
          <p:cNvPicPr/>
          <p:nvPr/>
        </p:nvPicPr>
        <p:blipFill>
          <a:blip r:embed="rId7"/>
          <a:stretch/>
        </p:blipFill>
        <p:spPr>
          <a:xfrm>
            <a:off x="3982680" y="3336120"/>
            <a:ext cx="4384080" cy="2997000"/>
          </a:xfrm>
          <a:prstGeom prst="rect">
            <a:avLst/>
          </a:prstGeom>
          <a:ln w="0">
            <a:noFill/>
          </a:ln>
          <a:effectLst>
            <a:outerShdw blurRad="291960" dist="138988" dir="2700000" algn="tl" rotWithShape="0">
              <a:srgbClr val="333333">
                <a:alpha val="65000"/>
              </a:srgbClr>
            </a:outerShdw>
          </a:effectLst>
        </p:spPr>
      </p:pic>
      <p:pic>
        <p:nvPicPr>
          <p:cNvPr id="358" name="Grafik 10"/>
          <p:cNvPicPr/>
          <p:nvPr/>
        </p:nvPicPr>
        <p:blipFill>
          <a:blip r:embed="rId8"/>
          <a:stretch/>
        </p:blipFill>
        <p:spPr>
          <a:xfrm>
            <a:off x="4020120" y="1772280"/>
            <a:ext cx="1161360" cy="115380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PlaceHolder 1"/>
          <p:cNvSpPr>
            <a:spLocks noGrp="1"/>
          </p:cNvSpPr>
          <p:nvPr>
            <p:ph type="sldNum" idx="6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60B8016-CC3B-494E-8360-749D2B18664A}" type="slidenum">
              <a:rPr lang="de-DE" sz="900" b="0" strike="noStrike" spc="-1">
                <a:solidFill>
                  <a:schemeClr val="lt1"/>
                </a:solidFill>
                <a:latin typeface="Arial"/>
              </a:rPr>
              <a:t>27</a:t>
            </a:fld>
            <a:endParaRPr lang="de-DE" sz="900" b="0" strike="noStrike" spc="-1">
              <a:solidFill>
                <a:srgbClr val="000000"/>
              </a:solidFill>
              <a:latin typeface="Calibri"/>
            </a:endParaRPr>
          </a:p>
        </p:txBody>
      </p:sp>
      <p:sp>
        <p:nvSpPr>
          <p:cNvPr id="360" name="PlaceHolder 2"/>
          <p:cNvSpPr>
            <a:spLocks noGrp="1"/>
          </p:cNvSpPr>
          <p:nvPr>
            <p:ph/>
          </p:nvPr>
        </p:nvSpPr>
        <p:spPr>
          <a:xfrm>
            <a:off x="3747960" y="3207240"/>
            <a:ext cx="4937400" cy="320040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spc="-1" dirty="0">
                <a:solidFill>
                  <a:srgbClr val="000000"/>
                </a:solidFill>
                <a:latin typeface="Arial"/>
              </a:rPr>
              <a:t>Probieren Sie es selbst</a:t>
            </a:r>
            <a:r>
              <a:rPr lang="de-DE" sz="1800" b="0" strike="noStrike" spc="-1" dirty="0">
                <a:solidFill>
                  <a:srgbClr val="000000"/>
                </a:solidFill>
                <a:latin typeface="Arial"/>
              </a:rPr>
              <a:t>:</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r>
              <a:rPr lang="de-DE" sz="1800" b="0" strike="noStrike" spc="-1" dirty="0">
                <a:solidFill>
                  <a:srgbClr val="000000"/>
                </a:solidFill>
                <a:latin typeface="Arial"/>
              </a:rPr>
              <a:t>Wie viele Adjektive mit „</a:t>
            </a:r>
            <a:r>
              <a:rPr lang="de-DE" sz="1800" b="0" strike="noStrike" spc="-1" dirty="0" err="1">
                <a:solidFill>
                  <a:srgbClr val="000000"/>
                </a:solidFill>
                <a:latin typeface="Arial"/>
              </a:rPr>
              <a:t>ie</a:t>
            </a:r>
            <a:r>
              <a:rPr lang="de-DE" sz="1800" b="0" strike="noStrike" spc="-1" dirty="0">
                <a:solidFill>
                  <a:srgbClr val="000000"/>
                </a:solidFill>
                <a:latin typeface="Arial"/>
              </a:rPr>
              <a:t>“ enthält der aktualisierte Grundwortschatz?</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36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6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63" name="Grafik 7"/>
          <p:cNvPicPr/>
          <p:nvPr/>
        </p:nvPicPr>
        <p:blipFill>
          <a:blip r:embed="rId3"/>
          <a:stretch/>
        </p:blipFill>
        <p:spPr>
          <a:xfrm rot="5400000">
            <a:off x="7873200" y="-66240"/>
            <a:ext cx="714240" cy="1027080"/>
          </a:xfrm>
          <a:prstGeom prst="rect">
            <a:avLst/>
          </a:prstGeom>
          <a:ln w="0">
            <a:noFill/>
          </a:ln>
          <a:effectLst>
            <a:softEdge rad="63360"/>
          </a:effectLst>
        </p:spPr>
      </p:pic>
      <p:pic>
        <p:nvPicPr>
          <p:cNvPr id="364" name="Grafik 8"/>
          <p:cNvPicPr/>
          <p:nvPr/>
        </p:nvPicPr>
        <p:blipFill>
          <a:blip r:embed="rId4"/>
          <a:stretch/>
        </p:blipFill>
        <p:spPr>
          <a:xfrm>
            <a:off x="6681240" y="344880"/>
            <a:ext cx="1047960" cy="433440"/>
          </a:xfrm>
          <a:prstGeom prst="rect">
            <a:avLst/>
          </a:prstGeom>
          <a:ln w="0">
            <a:noFill/>
          </a:ln>
        </p:spPr>
      </p:pic>
      <p:pic>
        <p:nvPicPr>
          <p:cNvPr id="365" name="Grafik 11"/>
          <p:cNvPicPr/>
          <p:nvPr/>
        </p:nvPicPr>
        <p:blipFill>
          <a:blip r:embed="rId5"/>
          <a:stretch/>
        </p:blipFill>
        <p:spPr>
          <a:xfrm>
            <a:off x="384480" y="1147320"/>
            <a:ext cx="7982280" cy="570960"/>
          </a:xfrm>
          <a:prstGeom prst="rect">
            <a:avLst/>
          </a:prstGeom>
          <a:ln w="0">
            <a:noFill/>
          </a:ln>
        </p:spPr>
      </p:pic>
      <p:pic>
        <p:nvPicPr>
          <p:cNvPr id="366" name="Grafik 2"/>
          <p:cNvPicPr/>
          <p:nvPr/>
        </p:nvPicPr>
        <p:blipFill>
          <a:blip r:embed="rId6"/>
          <a:stretch/>
        </p:blipFill>
        <p:spPr>
          <a:xfrm>
            <a:off x="384480" y="1738080"/>
            <a:ext cx="3236760" cy="4570560"/>
          </a:xfrm>
          <a:prstGeom prst="rect">
            <a:avLst/>
          </a:prstGeom>
          <a:ln w="0">
            <a:noFill/>
          </a:ln>
        </p:spPr>
      </p:pic>
      <p:pic>
        <p:nvPicPr>
          <p:cNvPr id="367" name="Grafik 10"/>
          <p:cNvPicPr/>
          <p:nvPr/>
        </p:nvPicPr>
        <p:blipFill>
          <a:blip r:embed="rId7"/>
          <a:stretch/>
        </p:blipFill>
        <p:spPr>
          <a:xfrm>
            <a:off x="4020120" y="1772280"/>
            <a:ext cx="1161360" cy="1153800"/>
          </a:xfrm>
          <a:prstGeom prst="rect">
            <a:avLst/>
          </a:prstGeom>
          <a:ln w="0">
            <a:noFill/>
          </a:ln>
        </p:spPr>
      </p:pic>
      <p:pic>
        <p:nvPicPr>
          <p:cNvPr id="368" name="Grafik 9"/>
          <p:cNvPicPr/>
          <p:nvPr/>
        </p:nvPicPr>
        <p:blipFill>
          <a:blip r:embed="rId8"/>
          <a:stretch/>
        </p:blipFill>
        <p:spPr>
          <a:xfrm>
            <a:off x="7948080" y="2966760"/>
            <a:ext cx="1027080" cy="1941120"/>
          </a:xfrm>
          <a:prstGeom prst="rect">
            <a:avLst/>
          </a:prstGeom>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sldNum" idx="6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38F39C0-FFF5-4B48-9C6F-F3224DD8C26C}" type="slidenum">
              <a:rPr lang="de-DE" sz="900" b="0" strike="noStrike" spc="-1">
                <a:solidFill>
                  <a:schemeClr val="lt1"/>
                </a:solidFill>
                <a:latin typeface="Arial"/>
              </a:rPr>
              <a:t>28</a:t>
            </a:fld>
            <a:endParaRPr lang="de-DE" sz="900" b="0" strike="noStrike" spc="-1">
              <a:solidFill>
                <a:srgbClr val="000000"/>
              </a:solidFill>
              <a:latin typeface="Calibri"/>
            </a:endParaRPr>
          </a:p>
        </p:txBody>
      </p:sp>
      <p:sp>
        <p:nvSpPr>
          <p:cNvPr id="370" name="PlaceHolder 2"/>
          <p:cNvSpPr>
            <a:spLocks noGrp="1"/>
          </p:cNvSpPr>
          <p:nvPr>
            <p:ph/>
          </p:nvPr>
        </p:nvSpPr>
        <p:spPr>
          <a:xfrm>
            <a:off x="298080" y="5301360"/>
            <a:ext cx="8737920" cy="1017000"/>
          </a:xfrm>
          <a:prstGeom prst="rect">
            <a:avLst/>
          </a:prstGeom>
          <a:noFill/>
          <a:ln w="0">
            <a:noFill/>
          </a:ln>
        </p:spPr>
        <p:txBody>
          <a:bodyPr lIns="90000" tIns="45000" rIns="90000" bIns="45000" anchor="t">
            <a:noAutofit/>
          </a:bodyPr>
          <a:lstStyle/>
          <a:p>
            <a:pPr>
              <a:lnSpc>
                <a:spcPct val="100000"/>
              </a:lnSpc>
              <a:tabLst>
                <a:tab pos="0" algn="l"/>
              </a:tabLst>
            </a:pPr>
            <a:r>
              <a:rPr lang="de-DE" sz="1800" b="0" strike="noStrike" spc="-1" dirty="0">
                <a:solidFill>
                  <a:srgbClr val="000000"/>
                </a:solidFill>
                <a:latin typeface="Arial"/>
              </a:rPr>
              <a:t>Wörter des Grundwortschatzes, sortiert nach zahlreichen Rechtschreib</a:t>
            </a:r>
            <a:r>
              <a:rPr lang="de-DE" sz="1800" spc="-1" dirty="0">
                <a:solidFill>
                  <a:srgbClr val="000000"/>
                </a:solidFill>
                <a:latin typeface="Arial"/>
              </a:rPr>
              <a:t>-</a:t>
            </a:r>
            <a:r>
              <a:rPr lang="de-DE" sz="1800" b="0" strike="noStrike" spc="-1" dirty="0" err="1">
                <a:solidFill>
                  <a:srgbClr val="000000"/>
                </a:solidFill>
                <a:latin typeface="Arial"/>
              </a:rPr>
              <a:t>schwerpunkten</a:t>
            </a:r>
            <a:endParaRPr lang="de-DE" sz="1800" b="0" strike="noStrike" spc="-1" dirty="0">
              <a:solidFill>
                <a:schemeClr val="dk1"/>
              </a:solidFill>
              <a:latin typeface="Arial"/>
            </a:endParaRPr>
          </a:p>
          <a:p>
            <a:pPr defTabSz="914400">
              <a:lnSpc>
                <a:spcPct val="100000"/>
              </a:lnSpc>
              <a:tabLst>
                <a:tab pos="0" algn="l"/>
              </a:tabLst>
            </a:pPr>
            <a:r>
              <a:rPr lang="de-DE" sz="1800" b="0" strike="noStrike" spc="-1" dirty="0">
                <a:solidFill>
                  <a:srgbClr val="000000"/>
                </a:solidFill>
                <a:latin typeface="Arial"/>
              </a:rPr>
              <a:t>viele davon mit einer beispielhaften Übung versehen</a:t>
            </a:r>
            <a:endParaRPr lang="de-DE" sz="1800" b="0" strike="noStrike" spc="-1" dirty="0">
              <a:solidFill>
                <a:schemeClr val="dk1"/>
              </a:solidFill>
              <a:latin typeface="Arial"/>
            </a:endParaRPr>
          </a:p>
        </p:txBody>
      </p:sp>
      <p:sp>
        <p:nvSpPr>
          <p:cNvPr id="37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7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73" name="Grafik 7"/>
          <p:cNvPicPr/>
          <p:nvPr/>
        </p:nvPicPr>
        <p:blipFill>
          <a:blip r:embed="rId2"/>
          <a:stretch/>
        </p:blipFill>
        <p:spPr>
          <a:xfrm rot="5400000">
            <a:off x="7873200" y="-66240"/>
            <a:ext cx="714240" cy="1027080"/>
          </a:xfrm>
          <a:prstGeom prst="rect">
            <a:avLst/>
          </a:prstGeom>
          <a:ln w="0">
            <a:noFill/>
          </a:ln>
          <a:effectLst>
            <a:softEdge rad="63360"/>
          </a:effectLst>
        </p:spPr>
      </p:pic>
      <p:pic>
        <p:nvPicPr>
          <p:cNvPr id="374" name="Grafik 8"/>
          <p:cNvPicPr/>
          <p:nvPr/>
        </p:nvPicPr>
        <p:blipFill>
          <a:blip r:embed="rId3"/>
          <a:stretch/>
        </p:blipFill>
        <p:spPr>
          <a:xfrm>
            <a:off x="6681240" y="344880"/>
            <a:ext cx="1047960" cy="433440"/>
          </a:xfrm>
          <a:prstGeom prst="rect">
            <a:avLst/>
          </a:prstGeom>
          <a:ln w="0">
            <a:noFill/>
          </a:ln>
        </p:spPr>
      </p:pic>
      <p:pic>
        <p:nvPicPr>
          <p:cNvPr id="375" name="Grafik 13"/>
          <p:cNvPicPr/>
          <p:nvPr/>
        </p:nvPicPr>
        <p:blipFill>
          <a:blip r:embed="rId4"/>
          <a:stretch/>
        </p:blipFill>
        <p:spPr>
          <a:xfrm>
            <a:off x="345960" y="1789560"/>
            <a:ext cx="7687080" cy="3258360"/>
          </a:xfrm>
          <a:prstGeom prst="rect">
            <a:avLst/>
          </a:prstGeom>
          <a:ln w="0">
            <a:noFill/>
          </a:ln>
          <a:effectLst>
            <a:outerShdw blurRad="291960" dist="138988"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p:cNvSpPr>
          <p:nvPr>
            <p:ph type="sldNum" idx="6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09F6D05-2112-4058-8BA8-8764C6348AED}" type="slidenum">
              <a:rPr lang="de-DE" sz="900" b="0" strike="noStrike" spc="-1">
                <a:solidFill>
                  <a:schemeClr val="lt1"/>
                </a:solidFill>
                <a:latin typeface="Arial"/>
              </a:rPr>
              <a:t>29</a:t>
            </a:fld>
            <a:endParaRPr lang="de-DE" sz="900" b="0" strike="noStrike" spc="-1">
              <a:solidFill>
                <a:srgbClr val="000000"/>
              </a:solidFill>
              <a:latin typeface="Calibri"/>
            </a:endParaRPr>
          </a:p>
        </p:txBody>
      </p:sp>
      <p:sp>
        <p:nvSpPr>
          <p:cNvPr id="377" name="PlaceHolder 2"/>
          <p:cNvSpPr>
            <a:spLocks noGrp="1"/>
          </p:cNvSpPr>
          <p:nvPr>
            <p:ph/>
          </p:nvPr>
        </p:nvSpPr>
        <p:spPr>
          <a:xfrm>
            <a:off x="1435320" y="3695760"/>
            <a:ext cx="7101720" cy="320040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800" spc="-1" dirty="0">
                <a:solidFill>
                  <a:srgbClr val="000000"/>
                </a:solidFill>
                <a:latin typeface="Arial"/>
              </a:rPr>
              <a:t>Probieren Sie es selbst:</a:t>
            </a:r>
            <a:endParaRPr lang="de-DE" sz="1800" b="0" strike="noStrike" spc="-1" dirty="0">
              <a:solidFill>
                <a:schemeClr val="dk1"/>
              </a:solidFill>
              <a:latin typeface="Arial"/>
            </a:endParaRPr>
          </a:p>
          <a:p>
            <a:pPr indent="0" defTabSz="914400">
              <a:lnSpc>
                <a:spcPct val="100000"/>
              </a:lnSpc>
              <a:buNone/>
              <a:tabLst>
                <a:tab pos="0" algn="l"/>
              </a:tabLst>
            </a:pPr>
            <a:r>
              <a:rPr lang="de-DE" sz="1800" b="0" strike="noStrike" spc="-1" dirty="0">
                <a:solidFill>
                  <a:srgbClr val="000000"/>
                </a:solidFill>
                <a:latin typeface="Arial"/>
              </a:rPr>
              <a:t>Blättern Sie durch den Methodenteil der Handreichung (ab S. 51)</a:t>
            </a:r>
            <a:br>
              <a:rPr sz="1800" dirty="0"/>
            </a:br>
            <a:r>
              <a:rPr lang="de-DE" sz="1800" b="0" strike="noStrike" spc="-1" dirty="0">
                <a:solidFill>
                  <a:srgbClr val="000000"/>
                </a:solidFill>
                <a:latin typeface="Arial"/>
              </a:rPr>
              <a:t>ODER</a:t>
            </a:r>
            <a:endParaRPr lang="de-DE" sz="1800" b="0" strike="noStrike" spc="-1" dirty="0">
              <a:solidFill>
                <a:schemeClr val="dk1"/>
              </a:solidFill>
              <a:latin typeface="Arial"/>
            </a:endParaRPr>
          </a:p>
          <a:p>
            <a:pPr indent="0" defTabSz="914400">
              <a:lnSpc>
                <a:spcPct val="100000"/>
              </a:lnSpc>
              <a:buNone/>
              <a:tabLst>
                <a:tab pos="0" algn="l"/>
              </a:tabLst>
            </a:pPr>
            <a:r>
              <a:rPr lang="de-DE" sz="1800" b="0" strike="noStrike" spc="-1" dirty="0">
                <a:solidFill>
                  <a:srgbClr val="000000"/>
                </a:solidFill>
                <a:latin typeface="Arial"/>
              </a:rPr>
              <a:t>durchforsten Sie die Rechtschreibschwerpunkte auf dem Rechtschreibportal.</a:t>
            </a:r>
            <a:endParaRPr lang="de-DE" sz="1800" b="0" strike="noStrike" spc="-1" dirty="0">
              <a:solidFill>
                <a:schemeClr val="dk1"/>
              </a:solidFill>
              <a:latin typeface="Arial"/>
            </a:endParaRPr>
          </a:p>
          <a:p>
            <a:pPr indent="0" defTabSz="914400">
              <a:lnSpc>
                <a:spcPct val="100000"/>
              </a:lnSpc>
              <a:spcBef>
                <a:spcPts val="1199"/>
              </a:spcBef>
              <a:buNone/>
              <a:tabLst>
                <a:tab pos="0" algn="l"/>
              </a:tabLst>
            </a:pPr>
            <a:r>
              <a:rPr lang="de-DE" sz="1800" b="0" strike="noStrike" spc="-1" dirty="0">
                <a:solidFill>
                  <a:srgbClr val="000000"/>
                </a:solidFill>
                <a:latin typeface="Arial"/>
              </a:rPr>
              <a:t>Welche Übung / Methode gefällt Ihnen am besten?</a:t>
            </a:r>
            <a:endParaRPr lang="de-DE" sz="1800" b="0" strike="noStrike" spc="-1" dirty="0">
              <a:solidFill>
                <a:schemeClr val="dk1"/>
              </a:solidFill>
              <a:latin typeface="Arial"/>
            </a:endParaRPr>
          </a:p>
        </p:txBody>
      </p:sp>
      <p:sp>
        <p:nvSpPr>
          <p:cNvPr id="378"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79"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80" name="Grafik 7"/>
          <p:cNvPicPr/>
          <p:nvPr/>
        </p:nvPicPr>
        <p:blipFill>
          <a:blip r:embed="rId3"/>
          <a:stretch/>
        </p:blipFill>
        <p:spPr>
          <a:xfrm rot="5400000">
            <a:off x="7873200" y="-66240"/>
            <a:ext cx="714240" cy="1027080"/>
          </a:xfrm>
          <a:prstGeom prst="rect">
            <a:avLst/>
          </a:prstGeom>
          <a:ln w="0">
            <a:noFill/>
          </a:ln>
          <a:effectLst>
            <a:softEdge rad="63360"/>
          </a:effectLst>
        </p:spPr>
      </p:pic>
      <p:pic>
        <p:nvPicPr>
          <p:cNvPr id="381" name="Grafik 8"/>
          <p:cNvPicPr/>
          <p:nvPr/>
        </p:nvPicPr>
        <p:blipFill>
          <a:blip r:embed="rId4"/>
          <a:stretch/>
        </p:blipFill>
        <p:spPr>
          <a:xfrm>
            <a:off x="6681240" y="344880"/>
            <a:ext cx="1047960" cy="433440"/>
          </a:xfrm>
          <a:prstGeom prst="rect">
            <a:avLst/>
          </a:prstGeom>
          <a:ln w="0">
            <a:noFill/>
          </a:ln>
        </p:spPr>
      </p:pic>
      <p:pic>
        <p:nvPicPr>
          <p:cNvPr id="382" name="Grafik 12"/>
          <p:cNvPicPr/>
          <p:nvPr/>
        </p:nvPicPr>
        <p:blipFill>
          <a:blip r:embed="rId5"/>
          <a:stretch/>
        </p:blipFill>
        <p:spPr>
          <a:xfrm>
            <a:off x="382320" y="1540800"/>
            <a:ext cx="1360800" cy="191232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p:spPr>
      </p:pic>
      <p:pic>
        <p:nvPicPr>
          <p:cNvPr id="383" name="Grafik 13"/>
          <p:cNvPicPr/>
          <p:nvPr/>
        </p:nvPicPr>
        <p:blipFill>
          <a:blip r:embed="rId6"/>
          <a:stretch/>
        </p:blipFill>
        <p:spPr>
          <a:xfrm>
            <a:off x="382320" y="3525840"/>
            <a:ext cx="693720" cy="693720"/>
          </a:xfrm>
          <a:prstGeom prst="rect">
            <a:avLst/>
          </a:prstGeom>
          <a:ln w="0">
            <a:noFill/>
          </a:ln>
        </p:spPr>
      </p:pic>
      <p:sp>
        <p:nvSpPr>
          <p:cNvPr id="384" name="Textfeld 14"/>
          <p:cNvSpPr/>
          <p:nvPr/>
        </p:nvSpPr>
        <p:spPr>
          <a:xfrm>
            <a:off x="312120" y="4286160"/>
            <a:ext cx="14209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900" b="0" u="sng" strike="noStrike" spc="-1">
                <a:solidFill>
                  <a:srgbClr val="000000"/>
                </a:solidFill>
                <a:uFillTx/>
                <a:latin typeface="ArialNarrow"/>
                <a:hlinkClick r:id="rId7"/>
              </a:rPr>
              <a:t>https://</a:t>
            </a:r>
            <a:r>
              <a:rPr lang="de-DE" sz="900" b="0" u="sng" strike="noStrike" spc="-1">
                <a:solidFill>
                  <a:srgbClr val="0000FF"/>
                </a:solidFill>
                <a:uFillTx/>
                <a:latin typeface="ArialNarrow"/>
              </a:rPr>
              <a:t>p.bsbb.eu/grundwortschatz</a:t>
            </a:r>
            <a:endParaRPr lang="de-DE" sz="900" b="0" strike="noStrike" spc="-1">
              <a:solidFill>
                <a:srgbClr val="000000"/>
              </a:solidFill>
              <a:latin typeface="Calibri"/>
            </a:endParaRPr>
          </a:p>
        </p:txBody>
      </p:sp>
      <p:pic>
        <p:nvPicPr>
          <p:cNvPr id="385" name="Grafik 15"/>
          <p:cNvPicPr/>
          <p:nvPr/>
        </p:nvPicPr>
        <p:blipFill>
          <a:blip r:embed="rId8"/>
          <a:stretch/>
        </p:blipFill>
        <p:spPr>
          <a:xfrm>
            <a:off x="3925800" y="1518840"/>
            <a:ext cx="4095360" cy="1735920"/>
          </a:xfrm>
          <a:prstGeom prst="rect">
            <a:avLst/>
          </a:prstGeom>
          <a:ln w="0">
            <a:noFill/>
          </a:ln>
          <a:effectLst>
            <a:outerShdw blurRad="291960" dist="138988" dir="2700000" algn="tl" rotWithShape="0">
              <a:srgbClr val="333333">
                <a:alpha val="65000"/>
              </a:srgbClr>
            </a:outerShdw>
          </a:effectLst>
        </p:spPr>
      </p:pic>
      <p:sp>
        <p:nvSpPr>
          <p:cNvPr id="386" name="Textfeld 6"/>
          <p:cNvSpPr/>
          <p:nvPr/>
        </p:nvSpPr>
        <p:spPr>
          <a:xfrm>
            <a:off x="2038320" y="2063880"/>
            <a:ext cx="15922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3600" b="0" strike="noStrike" spc="-1">
                <a:solidFill>
                  <a:schemeClr val="dk1"/>
                </a:solidFill>
                <a:latin typeface="Arial"/>
              </a:rPr>
              <a:t>ODER</a:t>
            </a:r>
            <a:endParaRPr lang="de-DE" sz="3600" b="0" strike="noStrike" spc="-1">
              <a:solidFill>
                <a:srgbClr val="000000"/>
              </a:solidFill>
              <a:latin typeface="Calibri"/>
            </a:endParaRPr>
          </a:p>
        </p:txBody>
      </p:sp>
      <p:pic>
        <p:nvPicPr>
          <p:cNvPr id="387" name="Grafik 16"/>
          <p:cNvPicPr/>
          <p:nvPr/>
        </p:nvPicPr>
        <p:blipFill>
          <a:blip r:embed="rId9"/>
          <a:stretch/>
        </p:blipFill>
        <p:spPr>
          <a:xfrm>
            <a:off x="7581960" y="2526840"/>
            <a:ext cx="1235160" cy="1235160"/>
          </a:xfrm>
          <a:prstGeom prst="rect">
            <a:avLst/>
          </a:prstGeom>
          <a:ln w="0">
            <a:noFill/>
          </a:ln>
        </p:spPr>
      </p:pic>
      <p:pic>
        <p:nvPicPr>
          <p:cNvPr id="388" name="Grafik 17"/>
          <p:cNvPicPr/>
          <p:nvPr/>
        </p:nvPicPr>
        <p:blipFill>
          <a:blip r:embed="rId10"/>
          <a:stretch/>
        </p:blipFill>
        <p:spPr>
          <a:xfrm>
            <a:off x="7578000" y="4587120"/>
            <a:ext cx="1479240" cy="1449000"/>
          </a:xfrm>
          <a:prstGeom prst="rect">
            <a:avLst/>
          </a:prstGeom>
          <a:ln w="0">
            <a:noFill/>
          </a:ln>
        </p:spPr>
      </p:pic>
      <p:sp>
        <p:nvSpPr>
          <p:cNvPr id="389" name="Textfeld 18"/>
          <p:cNvSpPr/>
          <p:nvPr/>
        </p:nvSpPr>
        <p:spPr>
          <a:xfrm>
            <a:off x="7953120" y="59702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sldNum" idx="4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432DB31A-60E8-4541-86AE-941B4E852518}" type="slidenum">
              <a:rPr lang="de-DE" sz="900" b="0" strike="noStrike" spc="-1">
                <a:solidFill>
                  <a:schemeClr val="lt1"/>
                </a:solidFill>
                <a:latin typeface="Arial"/>
              </a:rPr>
              <a:t>3</a:t>
            </a:fld>
            <a:endParaRPr lang="de-DE" sz="900" b="0" strike="noStrike" spc="-1">
              <a:solidFill>
                <a:srgbClr val="000000"/>
              </a:solidFill>
              <a:latin typeface="Calibri"/>
            </a:endParaRPr>
          </a:p>
        </p:txBody>
      </p:sp>
      <p:sp>
        <p:nvSpPr>
          <p:cNvPr id="104"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dirty="0">
                <a:solidFill>
                  <a:srgbClr val="C00000"/>
                </a:solidFill>
                <a:latin typeface="Arial"/>
              </a:rPr>
              <a:t>Inhalt / Segelroute</a:t>
            </a:r>
            <a:endParaRPr lang="de-DE" sz="2400" b="0" strike="noStrike" spc="-1" dirty="0">
              <a:solidFill>
                <a:srgbClr val="000000"/>
              </a:solidFill>
              <a:latin typeface="Calibri"/>
            </a:endParaRPr>
          </a:p>
        </p:txBody>
      </p:sp>
      <p:sp>
        <p:nvSpPr>
          <p:cNvPr id="105" name="Inhaltsplatzhalter 4"/>
          <p:cNvSpPr/>
          <p:nvPr/>
        </p:nvSpPr>
        <p:spPr>
          <a:xfrm>
            <a:off x="1485720" y="1845000"/>
            <a:ext cx="735948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479"/>
              </a:spcBef>
              <a:spcAft>
                <a:spcPts val="2999"/>
              </a:spcAft>
              <a:buClr>
                <a:srgbClr val="C00000"/>
              </a:buClr>
              <a:buFont typeface="Arial"/>
              <a:buAutoNum type="arabicPlain"/>
            </a:pPr>
            <a:r>
              <a:rPr lang="de-DE" sz="2400" b="0" strike="noStrike" spc="-1" dirty="0">
                <a:solidFill>
                  <a:srgbClr val="000000"/>
                </a:solidFill>
                <a:latin typeface="Arial"/>
              </a:rPr>
              <a:t>Informationen zum aktualisierten Grundwortschatz</a:t>
            </a:r>
            <a:endParaRPr lang="de-DE" sz="2400" b="0" strike="noStrike" spc="-1" dirty="0">
              <a:solidFill>
                <a:srgbClr val="000000"/>
              </a:solidFill>
              <a:latin typeface="Calibri"/>
            </a:endParaRPr>
          </a:p>
          <a:p>
            <a:pPr marL="343080" indent="-343080" defTabSz="914400">
              <a:lnSpc>
                <a:spcPct val="114000"/>
              </a:lnSpc>
              <a:spcBef>
                <a:spcPts val="479"/>
              </a:spcBef>
              <a:spcAft>
                <a:spcPts val="2999"/>
              </a:spcAft>
              <a:buClr>
                <a:srgbClr val="C00000"/>
              </a:buClr>
              <a:buFont typeface="Arial"/>
              <a:buAutoNum type="arabicPlain"/>
            </a:pPr>
            <a:r>
              <a:rPr lang="de-DE" sz="2400" b="0" strike="noStrike" spc="-1" dirty="0">
                <a:solidFill>
                  <a:srgbClr val="000000"/>
                </a:solidFill>
                <a:latin typeface="Arial"/>
              </a:rPr>
              <a:t>Unterstützende Materialien</a:t>
            </a:r>
            <a:endParaRPr lang="de-DE" sz="2400" b="0" strike="noStrike" spc="-1" dirty="0">
              <a:solidFill>
                <a:srgbClr val="000000"/>
              </a:solidFill>
              <a:latin typeface="Calibri"/>
            </a:endParaRPr>
          </a:p>
          <a:p>
            <a:pPr marL="343080" indent="-343080" defTabSz="914400">
              <a:lnSpc>
                <a:spcPct val="114000"/>
              </a:lnSpc>
              <a:spcBef>
                <a:spcPts val="479"/>
              </a:spcBef>
              <a:spcAft>
                <a:spcPts val="2999"/>
              </a:spcAft>
              <a:buClr>
                <a:srgbClr val="C00000"/>
              </a:buClr>
              <a:buFont typeface="Arial"/>
              <a:buAutoNum type="arabicPlain"/>
            </a:pPr>
            <a:r>
              <a:rPr lang="de-DE" sz="2400" b="0" strike="noStrike" spc="-1" dirty="0">
                <a:solidFill>
                  <a:srgbClr val="000000"/>
                </a:solidFill>
                <a:latin typeface="Arial"/>
              </a:rPr>
              <a:t>Kombination mit Leseflüssigkeit</a:t>
            </a:r>
            <a:endParaRPr lang="de-DE" sz="2400" b="0" strike="noStrike" spc="-1" dirty="0">
              <a:solidFill>
                <a:srgbClr val="000000"/>
              </a:solidFill>
              <a:latin typeface="Calibri"/>
            </a:endParaRPr>
          </a:p>
          <a:p>
            <a:pPr marL="343080" indent="-343080" defTabSz="914400">
              <a:lnSpc>
                <a:spcPct val="114000"/>
              </a:lnSpc>
              <a:spcBef>
                <a:spcPts val="479"/>
              </a:spcBef>
              <a:spcAft>
                <a:spcPts val="2999"/>
              </a:spcAft>
              <a:buClr>
                <a:srgbClr val="C00000"/>
              </a:buClr>
              <a:buFont typeface="Arial"/>
              <a:buAutoNum type="arabicPlain"/>
            </a:pPr>
            <a:r>
              <a:rPr lang="de-DE" sz="2400" b="0" strike="noStrike" spc="-1" dirty="0">
                <a:solidFill>
                  <a:srgbClr val="000000"/>
                </a:solidFill>
                <a:latin typeface="Arial"/>
              </a:rPr>
              <a:t>Kombination mit Schreibflüssigkeit </a:t>
            </a:r>
            <a:endParaRPr lang="de-DE" sz="2400" b="0" strike="noStrike" spc="-1" dirty="0">
              <a:solidFill>
                <a:srgbClr val="000000"/>
              </a:solidFill>
              <a:latin typeface="Calibri"/>
            </a:endParaRPr>
          </a:p>
          <a:p>
            <a:pPr marL="343080" indent="-343080" defTabSz="914400">
              <a:lnSpc>
                <a:spcPct val="114000"/>
              </a:lnSpc>
              <a:spcBef>
                <a:spcPts val="479"/>
              </a:spcBef>
              <a:spcAft>
                <a:spcPts val="2999"/>
              </a:spcAft>
              <a:buClr>
                <a:srgbClr val="C00000"/>
              </a:buClr>
              <a:buFont typeface="Arial"/>
              <a:buAutoNum type="arabicPlain"/>
            </a:pPr>
            <a:r>
              <a:rPr lang="de-DE" sz="2400" spc="-1" dirty="0">
                <a:solidFill>
                  <a:srgbClr val="000000"/>
                </a:solidFill>
                <a:latin typeface="Arial"/>
              </a:rPr>
              <a:t>(Nach-)Bemerkung</a:t>
            </a:r>
          </a:p>
        </p:txBody>
      </p:sp>
      <p:pic>
        <p:nvPicPr>
          <p:cNvPr id="106" name="Grafik 2" descr="Ein Bild, das Text, Zeichnung, Grafikdesign, Bild enthält.&#10;&#10;Automatisch generierte Beschreibung"/>
          <p:cNvPicPr/>
          <p:nvPr/>
        </p:nvPicPr>
        <p:blipFill>
          <a:blip r:embed="rId3"/>
          <a:stretch/>
        </p:blipFill>
        <p:spPr>
          <a:xfrm>
            <a:off x="6517440" y="321840"/>
            <a:ext cx="2341080" cy="1182960"/>
          </a:xfrm>
          <a:prstGeom prst="rect">
            <a:avLst/>
          </a:prstGeom>
          <a:ln w="0">
            <a:noFill/>
          </a:ln>
        </p:spPr>
      </p:pic>
      <p:sp>
        <p:nvSpPr>
          <p:cNvPr id="10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08" name="Grafik 1" descr="Ein Bild, das Text, Design, Schrift, Screenshot enthält.&#10;&#10;Automatisch generierte Beschreibung"/>
          <p:cNvPicPr/>
          <p:nvPr/>
        </p:nvPicPr>
        <p:blipFill>
          <a:blip r:embed="rId4"/>
          <a:stretch/>
        </p:blipFill>
        <p:spPr>
          <a:xfrm rot="20812800">
            <a:off x="546480" y="1738800"/>
            <a:ext cx="777960" cy="739800"/>
          </a:xfrm>
          <a:prstGeom prst="rect">
            <a:avLst/>
          </a:prstGeom>
          <a:ln w="12700">
            <a:noFill/>
          </a:ln>
        </p:spPr>
      </p:pic>
      <p:pic>
        <p:nvPicPr>
          <p:cNvPr id="109" name="Grafik 5"/>
          <p:cNvPicPr/>
          <p:nvPr/>
        </p:nvPicPr>
        <p:blipFill>
          <a:blip r:embed="rId5"/>
          <a:stretch/>
        </p:blipFill>
        <p:spPr>
          <a:xfrm>
            <a:off x="343440" y="2824920"/>
            <a:ext cx="1064520" cy="440280"/>
          </a:xfrm>
          <a:prstGeom prst="rect">
            <a:avLst/>
          </a:prstGeom>
          <a:ln w="0">
            <a:noFill/>
          </a:ln>
        </p:spPr>
      </p:pic>
      <p:pic>
        <p:nvPicPr>
          <p:cNvPr id="110" name="Grafik 6"/>
          <p:cNvPicPr/>
          <p:nvPr/>
        </p:nvPicPr>
        <p:blipFill>
          <a:blip r:embed="rId6"/>
          <a:stretch/>
        </p:blipFill>
        <p:spPr>
          <a:xfrm>
            <a:off x="572760" y="3548160"/>
            <a:ext cx="787320" cy="595440"/>
          </a:xfrm>
          <a:prstGeom prst="rect">
            <a:avLst/>
          </a:prstGeom>
          <a:ln w="0">
            <a:noFill/>
          </a:ln>
        </p:spPr>
      </p:pic>
      <p:pic>
        <p:nvPicPr>
          <p:cNvPr id="111" name="Grafik 8" descr="Ein Bild, das Entwurf, Zeichnung, Softdrink, Schwarzweiß enthält.&#10;&#10;Automatisch generierte Beschreibung"/>
          <p:cNvPicPr/>
          <p:nvPr/>
        </p:nvPicPr>
        <p:blipFill>
          <a:blip r:embed="rId7"/>
          <a:stretch/>
        </p:blipFill>
        <p:spPr>
          <a:xfrm>
            <a:off x="827640" y="5223600"/>
            <a:ext cx="200880" cy="677160"/>
          </a:xfrm>
          <a:prstGeom prst="rect">
            <a:avLst/>
          </a:prstGeom>
          <a:ln w="0">
            <a:noFill/>
          </a:ln>
        </p:spPr>
      </p:pic>
      <p:pic>
        <p:nvPicPr>
          <p:cNvPr id="112" name="Grafik 9"/>
          <p:cNvPicPr/>
          <p:nvPr/>
        </p:nvPicPr>
        <p:blipFill>
          <a:blip r:embed="rId8"/>
          <a:stretch/>
        </p:blipFill>
        <p:spPr>
          <a:xfrm>
            <a:off x="746280" y="4431600"/>
            <a:ext cx="440280" cy="50616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sldNum" idx="7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64E1929-1B5C-4C42-938D-17ECF41D453C}" type="slidenum">
              <a:rPr lang="de-DE" sz="900" b="0" strike="noStrike" spc="-1">
                <a:solidFill>
                  <a:schemeClr val="lt1"/>
                </a:solidFill>
                <a:latin typeface="Arial"/>
              </a:rPr>
              <a:t>30</a:t>
            </a:fld>
            <a:endParaRPr lang="de-DE" sz="900" b="0" strike="noStrike" spc="-1">
              <a:solidFill>
                <a:srgbClr val="000000"/>
              </a:solidFill>
              <a:latin typeface="Calibri"/>
            </a:endParaRPr>
          </a:p>
        </p:txBody>
      </p:sp>
      <p:sp>
        <p:nvSpPr>
          <p:cNvPr id="391"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p:txBody>
      </p:sp>
      <p:sp>
        <p:nvSpPr>
          <p:cNvPr id="392"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393" name="Grafik 7"/>
          <p:cNvPicPr/>
          <p:nvPr/>
        </p:nvPicPr>
        <p:blipFill>
          <a:blip r:embed="rId2"/>
          <a:stretch/>
        </p:blipFill>
        <p:spPr>
          <a:xfrm rot="5400000">
            <a:off x="7873200" y="-66240"/>
            <a:ext cx="714240" cy="1027080"/>
          </a:xfrm>
          <a:prstGeom prst="rect">
            <a:avLst/>
          </a:prstGeom>
          <a:ln w="0">
            <a:noFill/>
          </a:ln>
          <a:effectLst>
            <a:softEdge rad="63360"/>
          </a:effectLst>
        </p:spPr>
      </p:pic>
      <p:pic>
        <p:nvPicPr>
          <p:cNvPr id="394" name="Grafik 8"/>
          <p:cNvPicPr/>
          <p:nvPr/>
        </p:nvPicPr>
        <p:blipFill>
          <a:blip r:embed="rId3"/>
          <a:stretch/>
        </p:blipFill>
        <p:spPr>
          <a:xfrm>
            <a:off x="6681240" y="344880"/>
            <a:ext cx="1047960" cy="433440"/>
          </a:xfrm>
          <a:prstGeom prst="rect">
            <a:avLst/>
          </a:prstGeom>
          <a:ln w="0">
            <a:noFill/>
          </a:ln>
        </p:spPr>
      </p:pic>
      <p:pic>
        <p:nvPicPr>
          <p:cNvPr id="395" name="Grafik 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390600" y="1087560"/>
            <a:ext cx="7664040" cy="5259960"/>
          </a:xfrm>
          <a:prstGeom prst="rect">
            <a:avLst/>
          </a:prstGeom>
          <a:ln w="0">
            <a:noFill/>
          </a:ln>
        </p:spPr>
      </p:pic>
      <p:pic>
        <p:nvPicPr>
          <p:cNvPr id="396" name="Grafik 11"/>
          <p:cNvPicPr/>
          <p:nvPr/>
        </p:nvPicPr>
        <p:blipFill>
          <a:blip r:embed="rId6"/>
          <a:stretch/>
        </p:blipFill>
        <p:spPr>
          <a:xfrm>
            <a:off x="7626240" y="5128560"/>
            <a:ext cx="1218960" cy="1218960"/>
          </a:xfrm>
          <a:prstGeom prst="rect">
            <a:avLst/>
          </a:prstGeom>
          <a:ln w="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sldNum" idx="7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8D5532AC-0F0B-497C-ADA0-590332C0A6D3}" type="slidenum">
              <a:rPr lang="de-DE" sz="900" b="0" strike="noStrike" spc="-1">
                <a:solidFill>
                  <a:schemeClr val="lt1"/>
                </a:solidFill>
                <a:latin typeface="Arial"/>
              </a:rPr>
              <a:t>31</a:t>
            </a:fld>
            <a:endParaRPr lang="de-DE" sz="900" b="0" strike="noStrike" spc="-1">
              <a:solidFill>
                <a:srgbClr val="000000"/>
              </a:solidFill>
              <a:latin typeface="Calibri"/>
            </a:endParaRPr>
          </a:p>
        </p:txBody>
      </p:sp>
      <p:sp>
        <p:nvSpPr>
          <p:cNvPr id="398" name="Titel 1"/>
          <p:cNvSpPr/>
          <p:nvPr/>
        </p:nvSpPr>
        <p:spPr>
          <a:xfrm>
            <a:off x="556560" y="63036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Unterstützung:</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Rechtschreibrahmen online</a:t>
            </a:r>
            <a:endParaRPr lang="de-DE" sz="2400" b="0" strike="noStrike" spc="-1">
              <a:solidFill>
                <a:srgbClr val="000000"/>
              </a:solidFill>
              <a:latin typeface="Calibri"/>
            </a:endParaRPr>
          </a:p>
          <a:p>
            <a:pPr defTabSz="914400">
              <a:lnSpc>
                <a:spcPct val="100000"/>
              </a:lnSpc>
            </a:pPr>
            <a:r>
              <a:rPr lang="de-DE" sz="1800" b="1" strike="noStrike" spc="-1">
                <a:solidFill>
                  <a:srgbClr val="C00000"/>
                </a:solidFill>
                <a:latin typeface="Arial"/>
              </a:rPr>
              <a:t>Methodensammlung (noch im Aufbau)</a:t>
            </a:r>
            <a:endParaRPr lang="de-DE" sz="1800" b="0" strike="noStrike" spc="-1">
              <a:solidFill>
                <a:srgbClr val="000000"/>
              </a:solidFill>
              <a:latin typeface="Calibri"/>
            </a:endParaRPr>
          </a:p>
        </p:txBody>
      </p:sp>
      <p:sp>
        <p:nvSpPr>
          <p:cNvPr id="399"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400" name="Grafik 7"/>
          <p:cNvPicPr/>
          <p:nvPr/>
        </p:nvPicPr>
        <p:blipFill>
          <a:blip r:embed="rId2"/>
          <a:stretch/>
        </p:blipFill>
        <p:spPr>
          <a:xfrm rot="5400000">
            <a:off x="7873200" y="-66240"/>
            <a:ext cx="714240" cy="1027080"/>
          </a:xfrm>
          <a:prstGeom prst="rect">
            <a:avLst/>
          </a:prstGeom>
          <a:ln w="0">
            <a:noFill/>
          </a:ln>
          <a:effectLst>
            <a:softEdge rad="63360"/>
          </a:effectLst>
        </p:spPr>
      </p:pic>
      <p:pic>
        <p:nvPicPr>
          <p:cNvPr id="401" name="Grafik 8"/>
          <p:cNvPicPr/>
          <p:nvPr/>
        </p:nvPicPr>
        <p:blipFill>
          <a:blip r:embed="rId3"/>
          <a:stretch/>
        </p:blipFill>
        <p:spPr>
          <a:xfrm>
            <a:off x="6681240" y="344880"/>
            <a:ext cx="1047960" cy="433440"/>
          </a:xfrm>
          <a:prstGeom prst="rect">
            <a:avLst/>
          </a:prstGeom>
          <a:ln w="0">
            <a:noFill/>
          </a:ln>
        </p:spPr>
      </p:pic>
      <p:pic>
        <p:nvPicPr>
          <p:cNvPr id="402" name="Grafik 2"/>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p:blipFill>
        <p:spPr>
          <a:xfrm>
            <a:off x="556560" y="1267920"/>
            <a:ext cx="6911280" cy="5152320"/>
          </a:xfrm>
          <a:prstGeom prst="rect">
            <a:avLst/>
          </a:prstGeom>
          <a:ln w="0">
            <a:noFill/>
          </a:ln>
        </p:spPr>
      </p:pic>
      <p:pic>
        <p:nvPicPr>
          <p:cNvPr id="403" name="Grafik 3"/>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p:blipFill>
        <p:spPr>
          <a:xfrm>
            <a:off x="5714280" y="3285720"/>
            <a:ext cx="2872800" cy="3037680"/>
          </a:xfrm>
          <a:prstGeom prst="rect">
            <a:avLst/>
          </a:prstGeom>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p:cNvSpPr>
          <p:nvPr>
            <p:ph type="sldNum" idx="7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70C5D52D-D53E-4061-BB8B-2A832F8E382C}" type="slidenum">
              <a:rPr lang="de-DE" sz="900" b="0" strike="noStrike" spc="-1">
                <a:solidFill>
                  <a:schemeClr val="lt1"/>
                </a:solidFill>
                <a:latin typeface="Arial"/>
              </a:rPr>
              <a:t>32</a:t>
            </a:fld>
            <a:endParaRPr lang="de-DE" sz="900" b="0" strike="noStrike" spc="-1">
              <a:solidFill>
                <a:srgbClr val="000000"/>
              </a:solidFill>
              <a:latin typeface="Calibri"/>
            </a:endParaRPr>
          </a:p>
        </p:txBody>
      </p:sp>
      <p:sp>
        <p:nvSpPr>
          <p:cNvPr id="413"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de-DE" sz="2000" b="1" strike="noStrike" spc="-1">
              <a:solidFill>
                <a:srgbClr val="C00000"/>
              </a:solidFill>
              <a:highlight>
                <a:srgbClr val="FFFF00"/>
              </a:highlight>
              <a:latin typeface="Arial"/>
            </a:endParaRPr>
          </a:p>
        </p:txBody>
      </p:sp>
      <p:sp>
        <p:nvSpPr>
          <p:cNvPr id="414" name="Inhaltsplatzhalter 4"/>
          <p:cNvSpPr/>
          <p:nvPr/>
        </p:nvSpPr>
        <p:spPr>
          <a:xfrm>
            <a:off x="467640" y="1190160"/>
            <a:ext cx="803988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14000"/>
              </a:lnSpc>
              <a:spcBef>
                <a:spcPts val="2001"/>
              </a:spcBef>
              <a:spcAft>
                <a:spcPts val="1199"/>
              </a:spcAft>
              <a:tabLst>
                <a:tab pos="0" algn="l"/>
              </a:tabLst>
            </a:pPr>
            <a:r>
              <a:rPr lang="de-DE" sz="10000" b="1" strike="noStrike" spc="-1" dirty="0">
                <a:solidFill>
                  <a:srgbClr val="C00000"/>
                </a:solidFill>
                <a:latin typeface="Arial"/>
              </a:rPr>
              <a:t>3</a:t>
            </a:r>
            <a:endParaRPr lang="de-DE" sz="10000" b="0" strike="noStrike" spc="-1" dirty="0">
              <a:solidFill>
                <a:srgbClr val="000000"/>
              </a:solidFill>
              <a:latin typeface="Calibri"/>
            </a:endParaRPr>
          </a:p>
          <a:p>
            <a:pPr algn="ctr" defTabSz="914400">
              <a:lnSpc>
                <a:spcPct val="114000"/>
              </a:lnSpc>
              <a:spcBef>
                <a:spcPts val="720"/>
              </a:spcBef>
              <a:tabLst>
                <a:tab pos="0" algn="l"/>
              </a:tabLst>
            </a:pPr>
            <a:r>
              <a:rPr lang="de-DE" sz="3600" b="1" strike="noStrike" spc="-1" dirty="0">
                <a:solidFill>
                  <a:srgbClr val="000000"/>
                </a:solidFill>
                <a:latin typeface="Arial"/>
              </a:rPr>
              <a:t>Das Leseflüssigkeitstraining mit dem Grundwortschatz kombinieren</a:t>
            </a:r>
            <a:endParaRPr lang="de-DE" sz="3600" b="0" strike="noStrike" spc="-1" dirty="0">
              <a:solidFill>
                <a:srgbClr val="000000"/>
              </a:solidFill>
              <a:latin typeface="Calibri"/>
            </a:endParaRPr>
          </a:p>
        </p:txBody>
      </p:sp>
      <p:pic>
        <p:nvPicPr>
          <p:cNvPr id="415" name="Grafik 2"/>
          <p:cNvPicPr/>
          <p:nvPr/>
        </p:nvPicPr>
        <p:blipFill>
          <a:blip r:embed="rId3"/>
          <a:stretch/>
        </p:blipFill>
        <p:spPr>
          <a:xfrm>
            <a:off x="5406120" y="1013400"/>
            <a:ext cx="2414520" cy="1825920"/>
          </a:xfrm>
          <a:prstGeom prst="rect">
            <a:avLst/>
          </a:prstGeom>
          <a:ln w="0">
            <a:noFill/>
          </a:ln>
        </p:spPr>
      </p:pic>
      <p:pic>
        <p:nvPicPr>
          <p:cNvPr id="416" name="Grafik 8"/>
          <p:cNvPicPr/>
          <p:nvPr/>
        </p:nvPicPr>
        <p:blipFill>
          <a:blip r:embed="rId4"/>
          <a:stretch/>
        </p:blipFill>
        <p:spPr>
          <a:xfrm rot="16200000" flipH="1">
            <a:off x="4012920" y="4447800"/>
            <a:ext cx="1285200" cy="1847520"/>
          </a:xfrm>
          <a:prstGeom prst="rect">
            <a:avLst/>
          </a:prstGeom>
          <a:ln w="0">
            <a:noFill/>
          </a:ln>
          <a:effectLst>
            <a:softEdge rad="63360"/>
          </a:effectLst>
        </p:spPr>
      </p:pic>
      <p:sp>
        <p:nvSpPr>
          <p:cNvPr id="417" name="Textfeld 3"/>
          <p:cNvSpPr/>
          <p:nvPr/>
        </p:nvSpPr>
        <p:spPr>
          <a:xfrm rot="21179400">
            <a:off x="6921360" y="25909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418"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en: horizontal 7">
            <a:extLst>
              <a:ext uri="{FF2B5EF4-FFF2-40B4-BE49-F238E27FC236}">
                <a16:creationId xmlns:a16="http://schemas.microsoft.com/office/drawing/2014/main" id="{869ABB08-E81F-8D5B-35F1-91D311DD615E}"/>
              </a:ext>
            </a:extLst>
          </p:cNvPr>
          <p:cNvSpPr/>
          <p:nvPr/>
        </p:nvSpPr>
        <p:spPr>
          <a:xfrm>
            <a:off x="571680" y="2407695"/>
            <a:ext cx="8208360" cy="76835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420" name="PlaceHolder 1"/>
          <p:cNvSpPr>
            <a:spLocks noGrp="1"/>
          </p:cNvSpPr>
          <p:nvPr>
            <p:ph type="sldNum" idx="7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AC59E13A-306C-451C-AA1F-FFBBCC154093}" type="slidenum">
              <a:rPr lang="de-DE" sz="900" b="0" strike="noStrike" spc="-1">
                <a:solidFill>
                  <a:schemeClr val="lt1"/>
                </a:solidFill>
                <a:latin typeface="Arial"/>
              </a:rPr>
              <a:t>33</a:t>
            </a:fld>
            <a:endParaRPr lang="de-DE" sz="900" b="0" strike="noStrike" spc="-1">
              <a:solidFill>
                <a:srgbClr val="000000"/>
              </a:solidFill>
              <a:latin typeface="Calibri"/>
            </a:endParaRPr>
          </a:p>
        </p:txBody>
      </p:sp>
      <p:sp>
        <p:nvSpPr>
          <p:cNvPr id="421" name="PlaceHolder 2"/>
          <p:cNvSpPr>
            <a:spLocks noGrp="1"/>
          </p:cNvSpPr>
          <p:nvPr>
            <p:ph/>
          </p:nvPr>
        </p:nvSpPr>
        <p:spPr>
          <a:xfrm>
            <a:off x="286920" y="1388190"/>
            <a:ext cx="8053150" cy="4401000"/>
          </a:xfrm>
          <a:prstGeom prst="rect">
            <a:avLst/>
          </a:prstGeom>
          <a:noFill/>
          <a:ln w="0">
            <a:noFill/>
          </a:ln>
        </p:spPr>
        <p:txBody>
          <a:bodyPr lIns="90000" tIns="45000" rIns="90000" bIns="45000" anchor="t">
            <a:noAutofit/>
          </a:bodyPr>
          <a:lstStyle/>
          <a:p>
            <a:pPr marL="514350" indent="-285750">
              <a:lnSpc>
                <a:spcPct val="100000"/>
              </a:lnSpc>
              <a:tabLst>
                <a:tab pos="0" algn="l"/>
              </a:tabLst>
            </a:pPr>
            <a:r>
              <a:rPr lang="de-DE" sz="1800" b="0" strike="noStrike" spc="-1" dirty="0">
                <a:solidFill>
                  <a:schemeClr val="dk1"/>
                </a:solidFill>
                <a:latin typeface="Arial"/>
              </a:rPr>
              <a:t>Lehren und Üben des Grundwortschatzes kein zusätzliches, isoliertes Unterrichtsziel</a:t>
            </a:r>
          </a:p>
          <a:p>
            <a:pPr marL="514350" indent="-285750">
              <a:lnSpc>
                <a:spcPct val="100000"/>
              </a:lnSpc>
              <a:tabLst>
                <a:tab pos="0" algn="l"/>
              </a:tabLst>
            </a:pPr>
            <a:r>
              <a:rPr lang="de-DE" sz="1800" b="0" strike="noStrike" spc="-1" dirty="0">
                <a:solidFill>
                  <a:schemeClr val="dk1"/>
                </a:solidFill>
                <a:latin typeface="Arial"/>
              </a:rPr>
              <a:t>stattdessen: Einordnung in zentrale bildungspolitische Maßnahme:</a:t>
            </a:r>
            <a:br>
              <a:rPr lang="de-DE" sz="1800" b="0" strike="noStrike" spc="-1" dirty="0">
                <a:solidFill>
                  <a:schemeClr val="dk1"/>
                </a:solidFill>
                <a:latin typeface="Arial"/>
              </a:rPr>
            </a:br>
            <a:br>
              <a:rPr lang="de-DE" sz="1800" b="0" strike="noStrike" spc="-1" dirty="0">
                <a:solidFill>
                  <a:schemeClr val="dk1"/>
                </a:solidFill>
                <a:latin typeface="Arial"/>
              </a:rPr>
            </a:br>
            <a:r>
              <a:rPr lang="de-DE" sz="1800" b="1" strike="noStrike" spc="-1" dirty="0">
                <a:solidFill>
                  <a:schemeClr val="dk1"/>
                </a:solidFill>
                <a:latin typeface="Arial"/>
              </a:rPr>
              <a:t>Vermittlung von sprachlichen Basiskompetenzen </a:t>
            </a:r>
            <a:br>
              <a:rPr lang="de-DE" sz="1800" b="1" strike="noStrike" spc="-1" dirty="0">
                <a:solidFill>
                  <a:schemeClr val="dk1"/>
                </a:solidFill>
                <a:latin typeface="Arial"/>
              </a:rPr>
            </a:br>
            <a:br>
              <a:rPr lang="de-DE" sz="1800" b="1" strike="noStrike" spc="-1" dirty="0">
                <a:solidFill>
                  <a:schemeClr val="dk1"/>
                </a:solidFill>
                <a:latin typeface="Arial"/>
              </a:rPr>
            </a:br>
            <a:r>
              <a:rPr lang="de-DE" sz="1800" strike="noStrike" spc="-1" dirty="0">
                <a:solidFill>
                  <a:schemeClr val="dk1"/>
                </a:solidFill>
                <a:latin typeface="Arial"/>
              </a:rPr>
              <a:t>aufgrund</a:t>
            </a:r>
            <a:r>
              <a:rPr lang="de-DE" sz="1800" b="1" strike="noStrike" spc="-1" dirty="0">
                <a:solidFill>
                  <a:schemeClr val="dk1"/>
                </a:solidFill>
                <a:latin typeface="Arial"/>
              </a:rPr>
              <a:t> </a:t>
            </a:r>
            <a:r>
              <a:rPr lang="de-DE" sz="1800" b="0" strike="noStrike" spc="-1" dirty="0">
                <a:solidFill>
                  <a:schemeClr val="dk1"/>
                </a:solidFill>
                <a:latin typeface="Arial"/>
              </a:rPr>
              <a:t>sehr schwacher Studien</a:t>
            </a:r>
            <a:r>
              <a:rPr lang="de-DE" sz="1800" spc="-1" dirty="0">
                <a:solidFill>
                  <a:schemeClr val="dk1"/>
                </a:solidFill>
                <a:latin typeface="Arial"/>
              </a:rPr>
              <a:t>e</a:t>
            </a:r>
            <a:r>
              <a:rPr lang="de-DE" sz="1800" b="0" strike="noStrike" spc="-1" dirty="0">
                <a:solidFill>
                  <a:schemeClr val="dk1"/>
                </a:solidFill>
                <a:latin typeface="Arial"/>
              </a:rPr>
              <a:t>rgebnisse in Grundschule und Sek. I</a:t>
            </a: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r>
              <a:rPr lang="de-DE" sz="1800" b="0" strike="noStrike" spc="-1" dirty="0">
                <a:solidFill>
                  <a:schemeClr val="dk1"/>
                </a:solidFill>
                <a:latin typeface="Arial"/>
              </a:rPr>
              <a:t>Dazu gehört auch und läss</a:t>
            </a:r>
            <a:r>
              <a:rPr lang="de-DE" sz="1800" spc="-1" dirty="0">
                <a:solidFill>
                  <a:schemeClr val="dk1"/>
                </a:solidFill>
                <a:latin typeface="Arial"/>
              </a:rPr>
              <a:t>t sich mit dem Grundwortschatz hervorragend verknüpfen:</a:t>
            </a:r>
          </a:p>
          <a:p>
            <a:pPr marL="514350" indent="-285750" defTabSz="914400">
              <a:lnSpc>
                <a:spcPct val="100000"/>
              </a:lnSpc>
              <a:tabLst>
                <a:tab pos="0" algn="l"/>
              </a:tabLst>
            </a:pPr>
            <a:r>
              <a:rPr lang="de-DE" sz="1800" b="0" strike="noStrike" spc="-1" dirty="0">
                <a:solidFill>
                  <a:schemeClr val="dk1"/>
                </a:solidFill>
                <a:latin typeface="Arial"/>
              </a:rPr>
              <a:t>Förderung der </a:t>
            </a:r>
            <a:r>
              <a:rPr lang="de-DE" sz="1800" spc="-1" dirty="0">
                <a:solidFill>
                  <a:schemeClr val="dk1"/>
                </a:solidFill>
                <a:latin typeface="Arial"/>
              </a:rPr>
              <a:t>Leseflüssigkeit</a:t>
            </a:r>
          </a:p>
          <a:p>
            <a:pPr marL="514350" indent="-285750" defTabSz="914400">
              <a:lnSpc>
                <a:spcPct val="100000"/>
              </a:lnSpc>
              <a:tabLst>
                <a:tab pos="0" algn="l"/>
              </a:tabLst>
            </a:pPr>
            <a:r>
              <a:rPr lang="de-DE" sz="1800" b="0" strike="noStrike" spc="-1" dirty="0">
                <a:solidFill>
                  <a:schemeClr val="dk1"/>
                </a:solidFill>
                <a:latin typeface="Arial"/>
              </a:rPr>
              <a:t>Förderun</a:t>
            </a:r>
            <a:r>
              <a:rPr lang="de-DE" sz="1800" spc="-1" dirty="0">
                <a:solidFill>
                  <a:schemeClr val="dk1"/>
                </a:solidFill>
                <a:latin typeface="Arial"/>
              </a:rPr>
              <a:t>g der Schreibflüssigkeit</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422" name="Titel 1"/>
          <p:cNvSpPr/>
          <p:nvPr/>
        </p:nvSpPr>
        <p:spPr>
          <a:xfrm>
            <a:off x="340560" y="2242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3. Leseflüssigkeit und Grundwortschatz</a:t>
            </a:r>
            <a:endParaRPr lang="de-DE" sz="2400" b="0" strike="noStrike" spc="-1">
              <a:solidFill>
                <a:srgbClr val="000000"/>
              </a:solidFill>
              <a:latin typeface="Calibri"/>
            </a:endParaRPr>
          </a:p>
        </p:txBody>
      </p:sp>
      <p:sp>
        <p:nvSpPr>
          <p:cNvPr id="423"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425" name="Grafik 22"/>
          <p:cNvPicPr/>
          <p:nvPr/>
        </p:nvPicPr>
        <p:blipFill>
          <a:blip r:embed="rId2"/>
          <a:stretch/>
        </p:blipFill>
        <p:spPr>
          <a:xfrm rot="5400000">
            <a:off x="7832880" y="36720"/>
            <a:ext cx="858240" cy="1234080"/>
          </a:xfrm>
          <a:prstGeom prst="rect">
            <a:avLst/>
          </a:prstGeom>
          <a:ln w="0">
            <a:noFill/>
          </a:ln>
          <a:effectLst>
            <a:softEdge rad="63360"/>
          </a:effectLst>
        </p:spPr>
      </p:pic>
      <p:pic>
        <p:nvPicPr>
          <p:cNvPr id="426" name="Grafik 23"/>
          <p:cNvPicPr/>
          <p:nvPr/>
        </p:nvPicPr>
        <p:blipFill>
          <a:blip r:embed="rId3"/>
          <a:stretch/>
        </p:blipFill>
        <p:spPr>
          <a:xfrm>
            <a:off x="6910920" y="239760"/>
            <a:ext cx="964080" cy="729000"/>
          </a:xfrm>
          <a:prstGeom prst="rect">
            <a:avLst/>
          </a:prstGeom>
          <a:ln w="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PlaceHolder 1"/>
          <p:cNvSpPr>
            <a:spLocks noGrp="1"/>
          </p:cNvSpPr>
          <p:nvPr>
            <p:ph type="sldNum" idx="7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0EB320D-DCEC-4C27-9591-927A618260C0}" type="slidenum">
              <a:rPr lang="de-DE" sz="900" b="0" strike="noStrike" spc="-1">
                <a:solidFill>
                  <a:schemeClr val="lt1"/>
                </a:solidFill>
                <a:latin typeface="Arial"/>
              </a:rPr>
              <a:t>34</a:t>
            </a:fld>
            <a:endParaRPr lang="de-DE" sz="900" b="0" strike="noStrike" spc="-1">
              <a:solidFill>
                <a:srgbClr val="000000"/>
              </a:solidFill>
              <a:latin typeface="Calibri"/>
            </a:endParaRPr>
          </a:p>
        </p:txBody>
      </p:sp>
      <p:sp>
        <p:nvSpPr>
          <p:cNvPr id="429" name="PlaceHolder 2"/>
          <p:cNvSpPr>
            <a:spLocks noGrp="1"/>
          </p:cNvSpPr>
          <p:nvPr>
            <p:ph/>
          </p:nvPr>
        </p:nvSpPr>
        <p:spPr>
          <a:xfrm>
            <a:off x="478647" y="4252860"/>
            <a:ext cx="8547120" cy="3743640"/>
          </a:xfrm>
          <a:prstGeom prst="rect">
            <a:avLst/>
          </a:prstGeom>
          <a:noFill/>
          <a:ln w="0">
            <a:noFill/>
          </a:ln>
        </p:spPr>
        <p:txBody>
          <a:bodyPr lIns="90000" tIns="45000" rIns="90000" bIns="45000" anchor="t">
            <a:noAutofit/>
          </a:bodyPr>
          <a:lstStyle/>
          <a:p>
            <a:pPr indent="0" defTabSz="914400">
              <a:lnSpc>
                <a:spcPct val="100000"/>
              </a:lnSpc>
              <a:buNone/>
              <a:tabLst>
                <a:tab pos="0" algn="l"/>
              </a:tabLst>
            </a:pPr>
            <a:endParaRPr lang="de-DE" sz="1800" b="0" strike="noStrike" spc="-1" dirty="0">
              <a:solidFill>
                <a:schemeClr val="dk1"/>
              </a:solidFill>
              <a:latin typeface="Arial"/>
            </a:endParaRPr>
          </a:p>
          <a:p>
            <a:pPr marL="285840" indent="-285840" defTabSz="914400">
              <a:lnSpc>
                <a:spcPct val="100000"/>
              </a:lnSpc>
              <a:spcBef>
                <a:spcPts val="1199"/>
              </a:spcBef>
              <a:buClr>
                <a:srgbClr val="000000"/>
              </a:buClr>
              <a:buFont typeface="Arial"/>
              <a:buChar char="•"/>
              <a:tabLst>
                <a:tab pos="0" algn="l"/>
              </a:tabLst>
            </a:pPr>
            <a:r>
              <a:rPr lang="de-DE" sz="1800" b="0" strike="noStrike" spc="-1" dirty="0">
                <a:solidFill>
                  <a:srgbClr val="000000"/>
                </a:solidFill>
                <a:latin typeface="ArialNarrow"/>
              </a:rPr>
              <a:t>Anregung: </a:t>
            </a:r>
            <a:r>
              <a:rPr lang="de-DE" sz="1800" b="1" strike="noStrike" spc="-1" dirty="0">
                <a:solidFill>
                  <a:srgbClr val="000000"/>
                </a:solidFill>
                <a:latin typeface="ArialNarrow"/>
              </a:rPr>
              <a:t>LISUM-Materialien zur Förderung der Leseflüssigkeit </a:t>
            </a:r>
            <a:r>
              <a:rPr lang="de-DE" sz="1800" b="0" strike="noStrike" spc="-1" dirty="0">
                <a:solidFill>
                  <a:srgbClr val="000000"/>
                </a:solidFill>
                <a:latin typeface="ArialNarrow"/>
              </a:rPr>
              <a:t>verwenden</a:t>
            </a:r>
            <a:br>
              <a:rPr sz="1800" dirty="0"/>
            </a:br>
            <a:r>
              <a:rPr lang="de-DE" sz="1800" b="0" strike="noStrike" spc="-1" dirty="0">
                <a:solidFill>
                  <a:srgbClr val="000000"/>
                </a:solidFill>
                <a:latin typeface="Wingdings"/>
              </a:rPr>
              <a:t></a:t>
            </a:r>
            <a:r>
              <a:rPr lang="de-DE" sz="1800" b="0" strike="noStrike" spc="-1" dirty="0">
                <a:solidFill>
                  <a:srgbClr val="000000"/>
                </a:solidFill>
                <a:latin typeface="ArialNarrow"/>
              </a:rPr>
              <a:t> beinhalten zahlreiche Wörter des Brandenburger Grundwortschatzes</a:t>
            </a:r>
            <a:br>
              <a:rPr sz="1800" dirty="0"/>
            </a:br>
            <a:r>
              <a:rPr lang="de-DE" sz="1800" b="0" strike="noStrike" spc="-1" dirty="0">
                <a:solidFill>
                  <a:srgbClr val="000000"/>
                </a:solidFill>
                <a:latin typeface="Wingdings"/>
              </a:rPr>
              <a:t></a:t>
            </a:r>
            <a:r>
              <a:rPr lang="de-DE" sz="1800" b="0" strike="noStrike" spc="-1" dirty="0">
                <a:solidFill>
                  <a:srgbClr val="000000"/>
                </a:solidFill>
                <a:latin typeface="ArialNarrow"/>
              </a:rPr>
              <a:t> und dies in vielfachen Wiederholungen, </a:t>
            </a:r>
            <a:br>
              <a:rPr sz="1800" dirty="0"/>
            </a:br>
            <a:r>
              <a:rPr lang="de-DE" sz="1800" b="0" strike="noStrike" spc="-1" dirty="0">
                <a:solidFill>
                  <a:srgbClr val="000000"/>
                </a:solidFill>
                <a:latin typeface="ArialNarrow"/>
              </a:rPr>
              <a:t>     vor allem im Startpaket und </a:t>
            </a:r>
            <a:br>
              <a:rPr sz="1800" dirty="0"/>
            </a:br>
            <a:r>
              <a:rPr lang="de-DE" sz="1800" b="0" strike="noStrike" spc="-1" dirty="0">
                <a:solidFill>
                  <a:srgbClr val="000000"/>
                </a:solidFill>
                <a:latin typeface="ArialNarrow"/>
              </a:rPr>
              <a:t>     in den Materialpaketen der Niveaustufe B</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430" name="Titel 1"/>
          <p:cNvSpPr/>
          <p:nvPr/>
        </p:nvSpPr>
        <p:spPr>
          <a:xfrm>
            <a:off x="340560" y="2242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3. Leseflüssigkeit und Grundwortschatz</a:t>
            </a:r>
            <a:endParaRPr lang="de-DE" sz="2400" b="0" strike="noStrike" spc="-1">
              <a:solidFill>
                <a:srgbClr val="000000"/>
              </a:solidFill>
              <a:latin typeface="Calibri"/>
            </a:endParaRPr>
          </a:p>
        </p:txBody>
      </p:sp>
      <p:sp>
        <p:nvSpPr>
          <p:cNvPr id="431"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433" name="Abgerundetes Rechteck 2"/>
          <p:cNvSpPr/>
          <p:nvPr/>
        </p:nvSpPr>
        <p:spPr>
          <a:xfrm>
            <a:off x="2579040" y="2406960"/>
            <a:ext cx="3959640" cy="503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0" strike="noStrike" spc="-1" dirty="0">
                <a:solidFill>
                  <a:schemeClr val="dk1"/>
                </a:solidFill>
                <a:latin typeface="Arial"/>
              </a:rPr>
              <a:t>Lautlesetraining, z. B. Tandemlesen</a:t>
            </a:r>
            <a:endParaRPr lang="de-DE" sz="1800" b="0" strike="noStrike" spc="-1" dirty="0">
              <a:solidFill>
                <a:srgbClr val="000000"/>
              </a:solidFill>
              <a:latin typeface="Calibri"/>
            </a:endParaRPr>
          </a:p>
        </p:txBody>
      </p:sp>
      <p:sp>
        <p:nvSpPr>
          <p:cNvPr id="434" name="Abgerundetes Rechteck 8"/>
          <p:cNvSpPr/>
          <p:nvPr/>
        </p:nvSpPr>
        <p:spPr>
          <a:xfrm>
            <a:off x="594720" y="3061080"/>
            <a:ext cx="7776000" cy="8344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0" strike="noStrike" spc="-1" dirty="0">
                <a:solidFill>
                  <a:schemeClr val="dk1"/>
                </a:solidFill>
                <a:latin typeface="Arial"/>
              </a:rPr>
              <a:t>gemeinsames, wiederholtes Lesen von </a:t>
            </a:r>
            <a:r>
              <a:rPr lang="de-DE" sz="1800" b="1" strike="noStrike" spc="-1" dirty="0">
                <a:solidFill>
                  <a:schemeClr val="dk1"/>
                </a:solidFill>
                <a:latin typeface="Arial"/>
              </a:rPr>
              <a:t>Wörtern bzw. Sätzen                    </a:t>
            </a:r>
            <a:r>
              <a:rPr lang="de-DE" sz="1800" b="0" strike="noStrike" spc="-1" dirty="0">
                <a:solidFill>
                  <a:schemeClr val="dk1"/>
                </a:solidFill>
                <a:latin typeface="Arial"/>
              </a:rPr>
              <a:t>mit </a:t>
            </a:r>
            <a:r>
              <a:rPr lang="de-DE" sz="1800" b="1" strike="noStrike" spc="-1" dirty="0">
                <a:solidFill>
                  <a:schemeClr val="dk1"/>
                </a:solidFill>
                <a:latin typeface="Arial"/>
              </a:rPr>
              <a:t>Wörtern aus dem Grundwortschatz</a:t>
            </a:r>
            <a:endParaRPr lang="de-DE" sz="1800" b="0" strike="noStrike" spc="-1" dirty="0">
              <a:solidFill>
                <a:srgbClr val="000000"/>
              </a:solidFill>
              <a:latin typeface="Calibri"/>
            </a:endParaRPr>
          </a:p>
          <a:p>
            <a:pPr algn="ctr" defTabSz="914400">
              <a:lnSpc>
                <a:spcPct val="100000"/>
              </a:lnSpc>
            </a:pPr>
            <a:r>
              <a:rPr lang="de-DE" sz="1800" b="0" strike="noStrike" spc="-1" dirty="0">
                <a:solidFill>
                  <a:schemeClr val="dk1"/>
                </a:solidFill>
                <a:latin typeface="Arial"/>
              </a:rPr>
              <a:t>(regelmäßig, mehrmals wöchentlich – z. B. im </a:t>
            </a:r>
            <a:r>
              <a:rPr lang="de-DE" sz="1800" b="1" strike="noStrike" spc="-1" dirty="0">
                <a:solidFill>
                  <a:schemeClr val="dk1"/>
                </a:solidFill>
                <a:latin typeface="Arial"/>
              </a:rPr>
              <a:t>LESEBAND</a:t>
            </a:r>
            <a:r>
              <a:rPr lang="de-DE" sz="1800" b="0" strike="noStrike" spc="-1" dirty="0">
                <a:solidFill>
                  <a:schemeClr val="dk1"/>
                </a:solidFill>
                <a:latin typeface="Arial"/>
              </a:rPr>
              <a:t>)</a:t>
            </a:r>
            <a:endParaRPr lang="de-DE" sz="1800" b="0" strike="noStrike" spc="-1" dirty="0">
              <a:solidFill>
                <a:srgbClr val="000000"/>
              </a:solidFill>
              <a:latin typeface="Calibri"/>
            </a:endParaRPr>
          </a:p>
        </p:txBody>
      </p:sp>
      <p:sp>
        <p:nvSpPr>
          <p:cNvPr id="435" name="Abgerundetes Rechteck 9"/>
          <p:cNvSpPr/>
          <p:nvPr/>
        </p:nvSpPr>
        <p:spPr>
          <a:xfrm>
            <a:off x="578520" y="4077360"/>
            <a:ext cx="3668400" cy="34344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0" strike="noStrike" spc="-1">
                <a:solidFill>
                  <a:schemeClr val="dk1"/>
                </a:solidFill>
                <a:latin typeface="Arial"/>
              </a:rPr>
              <a:t>automatisiert die Worterkennung</a:t>
            </a:r>
            <a:endParaRPr lang="de-DE" sz="1800" b="0" strike="noStrike" spc="-1">
              <a:solidFill>
                <a:srgbClr val="000000"/>
              </a:solidFill>
              <a:latin typeface="Calibri"/>
            </a:endParaRPr>
          </a:p>
        </p:txBody>
      </p:sp>
      <p:sp>
        <p:nvSpPr>
          <p:cNvPr id="436" name="Abgerundetes Rechteck 10"/>
          <p:cNvSpPr/>
          <p:nvPr/>
        </p:nvSpPr>
        <p:spPr>
          <a:xfrm>
            <a:off x="4640040" y="4079160"/>
            <a:ext cx="3730680" cy="34740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0" strike="noStrike" spc="-1">
                <a:solidFill>
                  <a:schemeClr val="dk1"/>
                </a:solidFill>
                <a:latin typeface="Arial"/>
              </a:rPr>
              <a:t>gibt zunehmend mehr Sicherheit</a:t>
            </a:r>
            <a:endParaRPr lang="de-DE" sz="1800" b="0" strike="noStrike" spc="-1">
              <a:solidFill>
                <a:srgbClr val="000000"/>
              </a:solidFill>
              <a:latin typeface="Calibri"/>
            </a:endParaRPr>
          </a:p>
        </p:txBody>
      </p:sp>
      <p:cxnSp>
        <p:nvCxnSpPr>
          <p:cNvPr id="437" name="Gerader Verbinder 12"/>
          <p:cNvCxnSpPr>
            <a:cxnSpLocks/>
          </p:cNvCxnSpPr>
          <p:nvPr/>
        </p:nvCxnSpPr>
        <p:spPr>
          <a:xfrm>
            <a:off x="4482720" y="2918190"/>
            <a:ext cx="0" cy="123840"/>
          </a:xfrm>
          <a:prstGeom prst="straightConnector1">
            <a:avLst/>
          </a:prstGeom>
          <a:ln w="57150">
            <a:solidFill>
              <a:srgbClr val="DE0018"/>
            </a:solidFill>
            <a:round/>
          </a:ln>
        </p:spPr>
      </p:cxnSp>
      <p:cxnSp>
        <p:nvCxnSpPr>
          <p:cNvPr id="438" name="Gerader Verbinder 13"/>
          <p:cNvCxnSpPr/>
          <p:nvPr/>
        </p:nvCxnSpPr>
        <p:spPr>
          <a:xfrm>
            <a:off x="2221200" y="3867840"/>
            <a:ext cx="720" cy="193680"/>
          </a:xfrm>
          <a:prstGeom prst="straightConnector1">
            <a:avLst/>
          </a:prstGeom>
          <a:ln w="57150">
            <a:solidFill>
              <a:srgbClr val="DE0018"/>
            </a:solidFill>
            <a:round/>
          </a:ln>
        </p:spPr>
      </p:cxnSp>
      <p:cxnSp>
        <p:nvCxnSpPr>
          <p:cNvPr id="439" name="Gerader Verbinder 15"/>
          <p:cNvCxnSpPr/>
          <p:nvPr/>
        </p:nvCxnSpPr>
        <p:spPr>
          <a:xfrm>
            <a:off x="6505200" y="3896640"/>
            <a:ext cx="720" cy="180720"/>
          </a:xfrm>
          <a:prstGeom prst="straightConnector1">
            <a:avLst/>
          </a:prstGeom>
          <a:ln w="57150">
            <a:solidFill>
              <a:srgbClr val="DE0018"/>
            </a:solidFill>
            <a:round/>
          </a:ln>
        </p:spPr>
      </p:cxnSp>
      <p:pic>
        <p:nvPicPr>
          <p:cNvPr id="440" name="Grafik 18" descr="Ein Bild, das Text, Screenshot, Logo, Grafikdesign enthält.&#10;&#10;Automatisch generierte Beschreibung"/>
          <p:cNvPicPr/>
          <p:nvPr/>
        </p:nvPicPr>
        <p:blipFill>
          <a:blip r:embed="rId2"/>
          <a:stretch/>
        </p:blipFill>
        <p:spPr>
          <a:xfrm>
            <a:off x="7964640" y="5329800"/>
            <a:ext cx="712440" cy="1007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41" name="Grafik 17" descr="Ein Bild, das Text, Screenshot, Logo, Schrift enthält.&#10;&#10;Automatisch generierte Beschreibung"/>
          <p:cNvPicPr/>
          <p:nvPr/>
        </p:nvPicPr>
        <p:blipFill>
          <a:blip r:embed="rId3"/>
          <a:stretch/>
        </p:blipFill>
        <p:spPr>
          <a:xfrm>
            <a:off x="6968520" y="5329800"/>
            <a:ext cx="712440" cy="1007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42" name="Grafik 22"/>
          <p:cNvPicPr/>
          <p:nvPr/>
        </p:nvPicPr>
        <p:blipFill>
          <a:blip r:embed="rId4"/>
          <a:stretch/>
        </p:blipFill>
        <p:spPr>
          <a:xfrm rot="5400000">
            <a:off x="7832880" y="36720"/>
            <a:ext cx="858240" cy="1234080"/>
          </a:xfrm>
          <a:prstGeom prst="rect">
            <a:avLst/>
          </a:prstGeom>
          <a:ln w="0">
            <a:noFill/>
          </a:ln>
          <a:effectLst>
            <a:softEdge rad="63360"/>
          </a:effectLst>
        </p:spPr>
      </p:pic>
      <p:pic>
        <p:nvPicPr>
          <p:cNvPr id="443" name="Grafik 23"/>
          <p:cNvPicPr/>
          <p:nvPr/>
        </p:nvPicPr>
        <p:blipFill>
          <a:blip r:embed="rId5"/>
          <a:stretch/>
        </p:blipFill>
        <p:spPr>
          <a:xfrm>
            <a:off x="6910920" y="239760"/>
            <a:ext cx="964080" cy="729000"/>
          </a:xfrm>
          <a:prstGeom prst="rect">
            <a:avLst/>
          </a:prstGeom>
          <a:ln w="0">
            <a:noFill/>
          </a:ln>
        </p:spPr>
      </p:pic>
      <p:sp>
        <p:nvSpPr>
          <p:cNvPr id="19" name="Scrollen: horizontal 7"/>
          <p:cNvSpPr/>
          <p:nvPr/>
        </p:nvSpPr>
        <p:spPr>
          <a:xfrm>
            <a:off x="340560" y="1038600"/>
            <a:ext cx="8208360" cy="97560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r>
              <a:rPr lang="de-DE" spc="-1" dirty="0">
                <a:solidFill>
                  <a:schemeClr val="dk1"/>
                </a:solidFill>
                <a:latin typeface="Arial"/>
              </a:rPr>
              <a:t>Flüssig lesen: </a:t>
            </a:r>
            <a:br>
              <a:rPr lang="de-DE" spc="-1" dirty="0">
                <a:solidFill>
                  <a:schemeClr val="dk1"/>
                </a:solidFill>
                <a:latin typeface="Arial"/>
              </a:rPr>
            </a:br>
            <a:r>
              <a:rPr lang="de-DE" spc="-1" dirty="0">
                <a:solidFill>
                  <a:schemeClr val="dk1"/>
                </a:solidFill>
                <a:latin typeface="Arial"/>
              </a:rPr>
              <a:t>korrekt, mühelos, in angemessenem Tempo und sinngestaltend lesen</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wipe(up)">
                                      <p:cBhvr additive="repl">
                                        <p:cTn id="7" dur="500"/>
                                        <p:tgtEl>
                                          <p:spTgt spid="441"/>
                                        </p:tgtEl>
                                      </p:cBhvr>
                                    </p:animEffect>
                                  </p:childTnLst>
                                </p:cTn>
                              </p:par>
                              <p:par>
                                <p:cTn id="8" presetID="22" presetClass="entr" presetSubtype="1" fill="hold" nodeType="withEffect">
                                  <p:stCondLst>
                                    <p:cond delay="0"/>
                                  </p:stCondLst>
                                  <p:childTnLst>
                                    <p:set>
                                      <p:cBhvr>
                                        <p:cTn id="9" dur="1" fill="hold">
                                          <p:stCondLst>
                                            <p:cond delay="0"/>
                                          </p:stCondLst>
                                        </p:cTn>
                                        <p:tgtEl>
                                          <p:spTgt spid="440"/>
                                        </p:tgtEl>
                                        <p:attrNameLst>
                                          <p:attrName>style.visibility</p:attrName>
                                        </p:attrNameLst>
                                      </p:cBhvr>
                                      <p:to>
                                        <p:strVal val="visible"/>
                                      </p:to>
                                    </p:set>
                                    <p:animEffect transition="in" filter="wipe(up)">
                                      <p:cBhvr additive="repl">
                                        <p:cTn id="10"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p:nvPr>
        </p:nvSpPr>
        <p:spPr>
          <a:xfrm>
            <a:off x="226440" y="399960"/>
            <a:ext cx="6455880" cy="28080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2210" b="1" strike="noStrike" spc="-1">
                <a:solidFill>
                  <a:srgbClr val="C00000"/>
                </a:solidFill>
                <a:latin typeface="Arial"/>
              </a:rPr>
              <a:t>LISUM: Materialpakete für Lautlesetandems</a:t>
            </a:r>
            <a:endParaRPr lang="de-DE" sz="2210" b="0" strike="noStrike" spc="-1">
              <a:solidFill>
                <a:schemeClr val="dk1"/>
              </a:solidFill>
              <a:latin typeface="Arial"/>
            </a:endParaRPr>
          </a:p>
        </p:txBody>
      </p:sp>
      <p:sp>
        <p:nvSpPr>
          <p:cNvPr id="445" name="PlaceHolder 2"/>
          <p:cNvSpPr>
            <a:spLocks noGrp="1"/>
          </p:cNvSpPr>
          <p:nvPr>
            <p:ph type="sldNum" idx="7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A37235C2-A02E-423C-9900-D08FE3E1DEB8}" type="slidenum">
              <a:rPr lang="de-DE" sz="900" b="0" strike="noStrike" spc="-1">
                <a:solidFill>
                  <a:schemeClr val="lt1"/>
                </a:solidFill>
                <a:latin typeface="Arial"/>
              </a:rPr>
              <a:t>35</a:t>
            </a:fld>
            <a:endParaRPr lang="de-DE" sz="900" b="0" strike="noStrike" spc="-1">
              <a:solidFill>
                <a:srgbClr val="000000"/>
              </a:solidFill>
              <a:latin typeface="Calibri"/>
            </a:endParaRPr>
          </a:p>
        </p:txBody>
      </p:sp>
      <p:pic>
        <p:nvPicPr>
          <p:cNvPr id="446" name="Picture 3"/>
          <p:cNvPicPr/>
          <p:nvPr/>
        </p:nvPicPr>
        <p:blipFill>
          <a:blip r:embed="rId3"/>
          <a:stretch/>
        </p:blipFill>
        <p:spPr>
          <a:xfrm>
            <a:off x="226440" y="1102680"/>
            <a:ext cx="2039760" cy="2923920"/>
          </a:xfrm>
          <a:prstGeom prst="rect">
            <a:avLst/>
          </a:prstGeom>
          <a:ln w="0">
            <a:noFill/>
          </a:ln>
          <a:effectLst>
            <a:outerShdw blurRad="291960" dist="138988" dir="2700000" algn="tl" rotWithShape="0">
              <a:srgbClr val="333333">
                <a:alpha val="65000"/>
              </a:srgbClr>
            </a:outerShdw>
          </a:effectLst>
        </p:spPr>
      </p:pic>
      <p:pic>
        <p:nvPicPr>
          <p:cNvPr id="447" name="Inhaltsplatzhalter 8"/>
          <p:cNvPicPr/>
          <p:nvPr/>
        </p:nvPicPr>
        <p:blipFill>
          <a:blip r:embed="rId4"/>
          <a:stretch/>
        </p:blipFill>
        <p:spPr>
          <a:xfrm>
            <a:off x="1659600" y="1483200"/>
            <a:ext cx="2545560" cy="3634920"/>
          </a:xfrm>
          <a:prstGeom prst="rect">
            <a:avLst/>
          </a:prstGeom>
          <a:ln w="0">
            <a:noFill/>
          </a:ln>
          <a:effectLst>
            <a:outerShdw blurRad="291960" dist="138988" dir="2700000" algn="tl" rotWithShape="0">
              <a:srgbClr val="333333">
                <a:alpha val="65000"/>
              </a:srgbClr>
            </a:outerShdw>
          </a:effectLst>
        </p:spPr>
      </p:pic>
      <p:pic>
        <p:nvPicPr>
          <p:cNvPr id="448" name="Picture 7"/>
          <p:cNvPicPr/>
          <p:nvPr/>
        </p:nvPicPr>
        <p:blipFill>
          <a:blip r:embed="rId5"/>
          <a:stretch/>
        </p:blipFill>
        <p:spPr>
          <a:xfrm>
            <a:off x="4173120" y="770400"/>
            <a:ext cx="2784600" cy="3881880"/>
          </a:xfrm>
          <a:prstGeom prst="rect">
            <a:avLst/>
          </a:prstGeom>
          <a:ln w="0">
            <a:noFill/>
          </a:ln>
          <a:effectLst>
            <a:outerShdw blurRad="291960" dist="138988" dir="2700000" algn="tl" rotWithShape="0">
              <a:srgbClr val="333333">
                <a:alpha val="65000"/>
              </a:srgbClr>
            </a:outerShdw>
          </a:effectLst>
        </p:spPr>
      </p:pic>
      <p:pic>
        <p:nvPicPr>
          <p:cNvPr id="449" name="Grafik 8"/>
          <p:cNvPicPr/>
          <p:nvPr/>
        </p:nvPicPr>
        <p:blipFill>
          <a:blip r:embed="rId6"/>
          <a:stretch/>
        </p:blipFill>
        <p:spPr>
          <a:xfrm>
            <a:off x="6460560" y="1489320"/>
            <a:ext cx="2545560" cy="4000320"/>
          </a:xfrm>
          <a:prstGeom prst="rect">
            <a:avLst/>
          </a:prstGeom>
          <a:ln w="0">
            <a:noFill/>
          </a:ln>
          <a:effectLst>
            <a:outerShdw blurRad="291960" dist="138988" dir="2700000" algn="tl" rotWithShape="0">
              <a:srgbClr val="333333">
                <a:alpha val="65000"/>
              </a:srgbClr>
            </a:outerShdw>
          </a:effectLst>
        </p:spPr>
      </p:pic>
      <p:pic>
        <p:nvPicPr>
          <p:cNvPr id="450" name="Grafik 9" descr="Ein Bild, das Text, Screenshot, Logo, Schrift enthält.&#10;&#10;Automatisch generierte Beschreibung"/>
          <p:cNvPicPr/>
          <p:nvPr/>
        </p:nvPicPr>
        <p:blipFill>
          <a:blip r:embed="rId7"/>
          <a:stretch/>
        </p:blipFill>
        <p:spPr>
          <a:xfrm>
            <a:off x="502200" y="4200480"/>
            <a:ext cx="910800" cy="128736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51" name="Grafik 10" descr="Ein Bild, das Text, Screenshot, Logo, Grafikdesign enthält.&#10;&#10;Automatisch generierte Beschreibung"/>
          <p:cNvPicPr/>
          <p:nvPr/>
        </p:nvPicPr>
        <p:blipFill>
          <a:blip r:embed="rId8"/>
          <a:stretch/>
        </p:blipFill>
        <p:spPr>
          <a:xfrm>
            <a:off x="2545200" y="4673520"/>
            <a:ext cx="811440" cy="114732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52" name="Grafik 11" descr="Ein Bild, das Text, Screenshot, Schrift, Logo enthält.&#10;&#10;Automatisch generierte Beschreibung"/>
          <p:cNvPicPr/>
          <p:nvPr/>
        </p:nvPicPr>
        <p:blipFill>
          <a:blip r:embed="rId9"/>
          <a:stretch/>
        </p:blipFill>
        <p:spPr>
          <a:xfrm>
            <a:off x="4980960" y="4545000"/>
            <a:ext cx="1272960" cy="1799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53" name="Grafik 12" descr="Ein Bild, das Text, Screenshot, Logo, Grafikdesign enthält.&#10;&#10;Automatisch generierte Beschreibung"/>
          <p:cNvPicPr/>
          <p:nvPr/>
        </p:nvPicPr>
        <p:blipFill>
          <a:blip r:embed="rId10"/>
          <a:stretch/>
        </p:blipFill>
        <p:spPr>
          <a:xfrm>
            <a:off x="7526880" y="4550400"/>
            <a:ext cx="1272960" cy="1799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54" name="PlaceHolder 3"/>
          <p:cNvSpPr>
            <a:spLocks noGrp="1"/>
          </p:cNvSpPr>
          <p:nvPr>
            <p:ph type="ftr" idx="77"/>
          </p:nvPr>
        </p:nvSpPr>
        <p:spPr>
          <a:xfrm>
            <a:off x="495720" y="6194520"/>
            <a:ext cx="6290280" cy="273240"/>
          </a:xfrm>
          <a:prstGeom prst="rect">
            <a:avLst/>
          </a:prstGeom>
          <a:noFill/>
          <a:ln w="9360">
            <a:noFill/>
          </a:ln>
        </p:spPr>
        <p:txBody>
          <a:bodyPr lIns="91440" tIns="45720" rIns="91440" bIns="45720" numCol="1" spcCol="0" anchor="b">
            <a:noAutofit/>
          </a:bodyPr>
          <a:lstStyle>
            <a:lvl1pPr indent="0" algn="ctr" defTabSz="914400">
              <a:lnSpc>
                <a:spcPct val="100000"/>
              </a:lnSpc>
              <a:buNone/>
              <a:tabLst>
                <a:tab pos="0" algn="l"/>
              </a:tabLst>
              <a:defRPr lang="en-US" sz="900" b="0" strike="noStrike" spc="-1">
                <a:solidFill>
                  <a:srgbClr val="FFFFFF"/>
                </a:solidFill>
                <a:latin typeface="Arial"/>
              </a:defRPr>
            </a:lvl1pPr>
          </a:lstStyle>
          <a:p>
            <a:pPr indent="0" algn="ctr" defTabSz="914400">
              <a:lnSpc>
                <a:spcPct val="100000"/>
              </a:lnSpc>
              <a:buNone/>
              <a:tabLst>
                <a:tab pos="0" algn="l"/>
              </a:tabLst>
            </a:pPr>
            <a:r>
              <a:rPr lang="en-US" sz="900" b="0" strike="noStrike" spc="-1">
                <a:solidFill>
                  <a:srgbClr val="FFFFFF"/>
                </a:solidFill>
                <a:latin typeface="Arial"/>
              </a:rPr>
              <a:t>LISUM 2023| CC BY-SA 4.0 | Irene Hoppe und Josefine Prengel</a:t>
            </a:r>
            <a:endParaRPr lang="de-DE" sz="900" b="0" strike="noStrike" spc="-1">
              <a:solidFill>
                <a:srgbClr val="000000"/>
              </a:solidFill>
              <a:latin typeface="Calibri"/>
            </a:endParaRPr>
          </a:p>
        </p:txBody>
      </p:sp>
      <p:pic>
        <p:nvPicPr>
          <p:cNvPr id="455" name="Grafik 3" descr="Ein Bild, das Text, Screenshot, Logo, Schrift enthält.&#10;&#10;Automatisch generierte Beschreibung"/>
          <p:cNvPicPr/>
          <p:nvPr/>
        </p:nvPicPr>
        <p:blipFill>
          <a:blip r:embed="rId11"/>
          <a:stretch/>
        </p:blipFill>
        <p:spPr>
          <a:xfrm>
            <a:off x="146880" y="3944880"/>
            <a:ext cx="1272960" cy="1799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56" name="Grafik 7" descr="Ein Bild, das Text, Screenshot, Logo, Grafikdesign enthält.&#10;&#10;Automatisch generierte Beschreibung"/>
          <p:cNvPicPr/>
          <p:nvPr/>
        </p:nvPicPr>
        <p:blipFill>
          <a:blip r:embed="rId12"/>
          <a:stretch/>
        </p:blipFill>
        <p:spPr>
          <a:xfrm>
            <a:off x="2543040" y="4509000"/>
            <a:ext cx="1272960" cy="1799280"/>
          </a:xfrm>
          <a:prstGeom prst="rect">
            <a:avLst/>
          </a:prstGeom>
          <a:ln w="6350"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57"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458" name="Textfeld 16"/>
          <p:cNvSpPr/>
          <p:nvPr/>
        </p:nvSpPr>
        <p:spPr>
          <a:xfrm>
            <a:off x="-6840" y="6073200"/>
            <a:ext cx="22788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u="sng" strike="noStrike" spc="-1">
                <a:solidFill>
                  <a:srgbClr val="0070C0"/>
                </a:solidFill>
                <a:uFillTx/>
                <a:latin typeface="Arial"/>
              </a:rPr>
              <a:t>https://p.bsbb.eu/p</a:t>
            </a:r>
            <a:endParaRPr lang="de-DE" sz="1400" b="0" strike="noStrike" spc="-1">
              <a:solidFill>
                <a:srgbClr val="000000"/>
              </a:solidFill>
              <a:latin typeface="Calibri"/>
            </a:endParaRPr>
          </a:p>
        </p:txBody>
      </p:sp>
      <p:pic>
        <p:nvPicPr>
          <p:cNvPr id="459" name="Grafik 17"/>
          <p:cNvPicPr/>
          <p:nvPr/>
        </p:nvPicPr>
        <p:blipFill>
          <a:blip r:embed="rId13"/>
          <a:stretch/>
        </p:blipFill>
        <p:spPr>
          <a:xfrm>
            <a:off x="1626480" y="5477400"/>
            <a:ext cx="810360" cy="815760"/>
          </a:xfrm>
          <a:prstGeom prst="rect">
            <a:avLst/>
          </a:prstGeom>
          <a:ln w="38100">
            <a:solidFill>
              <a:srgbClr val="C00000"/>
            </a:solidFill>
            <a:round/>
          </a:ln>
        </p:spPr>
      </p:pic>
      <p:pic>
        <p:nvPicPr>
          <p:cNvPr id="460" name="Grafik 18"/>
          <p:cNvPicPr/>
          <p:nvPr/>
        </p:nvPicPr>
        <p:blipFill>
          <a:blip r:embed="rId14"/>
          <a:stretch/>
        </p:blipFill>
        <p:spPr>
          <a:xfrm rot="16200000" flipH="1">
            <a:off x="8005680" y="173880"/>
            <a:ext cx="555480" cy="798480"/>
          </a:xfrm>
          <a:prstGeom prst="rect">
            <a:avLst/>
          </a:prstGeom>
          <a:ln w="0">
            <a:noFill/>
          </a:ln>
          <a:effectLst>
            <a:softEdge rad="63360"/>
          </a:effectLst>
        </p:spPr>
      </p:pic>
      <p:pic>
        <p:nvPicPr>
          <p:cNvPr id="461" name="Grafik 19"/>
          <p:cNvPicPr/>
          <p:nvPr/>
        </p:nvPicPr>
        <p:blipFill>
          <a:blip r:embed="rId15"/>
          <a:stretch/>
        </p:blipFill>
        <p:spPr>
          <a:xfrm flipH="1">
            <a:off x="7389360" y="325080"/>
            <a:ext cx="623880" cy="4716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wipe(up)">
                                      <p:cBhvr additive="repl">
                                        <p:cTn id="7" dur="500"/>
                                        <p:tgtEl>
                                          <p:spTgt spid="446"/>
                                        </p:tgtEl>
                                      </p:cBhvr>
                                    </p:animEffect>
                                  </p:childTnLst>
                                </p:cTn>
                              </p:par>
                              <p:par>
                                <p:cTn id="8" presetID="22" presetClass="entr" presetSubtype="1"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wipe(up)">
                                      <p:cBhvr additive="repl">
                                        <p:cTn id="10" dur="500"/>
                                        <p:tgtEl>
                                          <p:spTgt spid="4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47"/>
                                        </p:tgtEl>
                                        <p:attrNameLst>
                                          <p:attrName>style.visibility</p:attrName>
                                        </p:attrNameLst>
                                      </p:cBhvr>
                                      <p:to>
                                        <p:strVal val="visible"/>
                                      </p:to>
                                    </p:set>
                                    <p:animEffect transition="in" filter="wipe(up)">
                                      <p:cBhvr additive="repl">
                                        <p:cTn id="15" dur="500"/>
                                        <p:tgtEl>
                                          <p:spTgt spid="447"/>
                                        </p:tgtEl>
                                      </p:cBhvr>
                                    </p:animEffect>
                                  </p:childTnLst>
                                </p:cTn>
                              </p:par>
                              <p:par>
                                <p:cTn id="16" presetID="22" presetClass="entr" presetSubtype="1" fill="hold" nodeType="withEffect">
                                  <p:stCondLst>
                                    <p:cond delay="0"/>
                                  </p:stCondLst>
                                  <p:childTnLst>
                                    <p:set>
                                      <p:cBhvr>
                                        <p:cTn id="17" dur="1" fill="hold">
                                          <p:stCondLst>
                                            <p:cond delay="0"/>
                                          </p:stCondLst>
                                        </p:cTn>
                                        <p:tgtEl>
                                          <p:spTgt spid="451"/>
                                        </p:tgtEl>
                                        <p:attrNameLst>
                                          <p:attrName>style.visibility</p:attrName>
                                        </p:attrNameLst>
                                      </p:cBhvr>
                                      <p:to>
                                        <p:strVal val="visible"/>
                                      </p:to>
                                    </p:set>
                                    <p:animEffect transition="in" filter="wipe(up)">
                                      <p:cBhvr additive="repl">
                                        <p:cTn id="18" dur="500"/>
                                        <p:tgtEl>
                                          <p:spTgt spid="4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48"/>
                                        </p:tgtEl>
                                        <p:attrNameLst>
                                          <p:attrName>style.visibility</p:attrName>
                                        </p:attrNameLst>
                                      </p:cBhvr>
                                      <p:to>
                                        <p:strVal val="visible"/>
                                      </p:to>
                                    </p:set>
                                    <p:animEffect transition="in" filter="wipe(up)">
                                      <p:cBhvr additive="repl">
                                        <p:cTn id="23" dur="500"/>
                                        <p:tgtEl>
                                          <p:spTgt spid="448"/>
                                        </p:tgtEl>
                                      </p:cBhvr>
                                    </p:animEffect>
                                  </p:childTnLst>
                                </p:cTn>
                              </p:par>
                              <p:par>
                                <p:cTn id="24" presetID="22" presetClass="entr" presetSubtype="1" fill="hold" nodeType="withEffect">
                                  <p:stCondLst>
                                    <p:cond delay="0"/>
                                  </p:stCondLst>
                                  <p:childTnLst>
                                    <p:set>
                                      <p:cBhvr>
                                        <p:cTn id="25" dur="1" fill="hold">
                                          <p:stCondLst>
                                            <p:cond delay="0"/>
                                          </p:stCondLst>
                                        </p:cTn>
                                        <p:tgtEl>
                                          <p:spTgt spid="452"/>
                                        </p:tgtEl>
                                        <p:attrNameLst>
                                          <p:attrName>style.visibility</p:attrName>
                                        </p:attrNameLst>
                                      </p:cBhvr>
                                      <p:to>
                                        <p:strVal val="visible"/>
                                      </p:to>
                                    </p:set>
                                    <p:animEffect transition="in" filter="wipe(up)">
                                      <p:cBhvr additive="repl">
                                        <p:cTn id="26" dur="500"/>
                                        <p:tgtEl>
                                          <p:spTgt spid="4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49"/>
                                        </p:tgtEl>
                                        <p:attrNameLst>
                                          <p:attrName>style.visibility</p:attrName>
                                        </p:attrNameLst>
                                      </p:cBhvr>
                                      <p:to>
                                        <p:strVal val="visible"/>
                                      </p:to>
                                    </p:set>
                                    <p:animEffect transition="in" filter="wipe(up)">
                                      <p:cBhvr additive="repl">
                                        <p:cTn id="31" dur="500"/>
                                        <p:tgtEl>
                                          <p:spTgt spid="449"/>
                                        </p:tgtEl>
                                      </p:cBhvr>
                                    </p:animEffect>
                                  </p:childTnLst>
                                </p:cTn>
                              </p:par>
                              <p:par>
                                <p:cTn id="32" presetID="22" presetClass="entr" presetSubtype="1" fill="hold" nodeType="withEffect">
                                  <p:stCondLst>
                                    <p:cond delay="0"/>
                                  </p:stCondLst>
                                  <p:childTnLst>
                                    <p:set>
                                      <p:cBhvr>
                                        <p:cTn id="33" dur="1" fill="hold">
                                          <p:stCondLst>
                                            <p:cond delay="0"/>
                                          </p:stCondLst>
                                        </p:cTn>
                                        <p:tgtEl>
                                          <p:spTgt spid="453"/>
                                        </p:tgtEl>
                                        <p:attrNameLst>
                                          <p:attrName>style.visibility</p:attrName>
                                        </p:attrNameLst>
                                      </p:cBhvr>
                                      <p:to>
                                        <p:strVal val="visible"/>
                                      </p:to>
                                    </p:set>
                                    <p:animEffect transition="in" filter="wipe(up)">
                                      <p:cBhvr additive="repl">
                                        <p:cTn id="34" dur="500"/>
                                        <p:tgtEl>
                                          <p:spTgt spid="453"/>
                                        </p:tgtEl>
                                      </p:cBhvr>
                                    </p:animEffect>
                                  </p:childTnLst>
                                </p:cTn>
                              </p:par>
                              <p:par>
                                <p:cTn id="35" presetID="22" presetClass="entr" presetSubtype="1" fill="hold" nodeType="withEffect">
                                  <p:stCondLst>
                                    <p:cond delay="0"/>
                                  </p:stCondLst>
                                  <p:childTnLst>
                                    <p:set>
                                      <p:cBhvr>
                                        <p:cTn id="36" dur="1" fill="hold">
                                          <p:stCondLst>
                                            <p:cond delay="0"/>
                                          </p:stCondLst>
                                        </p:cTn>
                                        <p:tgtEl>
                                          <p:spTgt spid="455"/>
                                        </p:tgtEl>
                                        <p:attrNameLst>
                                          <p:attrName>style.visibility</p:attrName>
                                        </p:attrNameLst>
                                      </p:cBhvr>
                                      <p:to>
                                        <p:strVal val="visible"/>
                                      </p:to>
                                    </p:set>
                                    <p:animEffect transition="in" filter="wipe(up)">
                                      <p:cBhvr additive="repl">
                                        <p:cTn id="37" dur="500"/>
                                        <p:tgtEl>
                                          <p:spTgt spid="455"/>
                                        </p:tgtEl>
                                      </p:cBhvr>
                                    </p:animEffect>
                                  </p:childTnLst>
                                </p:cTn>
                              </p:par>
                              <p:par>
                                <p:cTn id="38" presetID="22" presetClass="entr" presetSubtype="1" fill="hold" nodeType="withEffect">
                                  <p:stCondLst>
                                    <p:cond delay="0"/>
                                  </p:stCondLst>
                                  <p:childTnLst>
                                    <p:set>
                                      <p:cBhvr>
                                        <p:cTn id="39" dur="1" fill="hold">
                                          <p:stCondLst>
                                            <p:cond delay="0"/>
                                          </p:stCondLst>
                                        </p:cTn>
                                        <p:tgtEl>
                                          <p:spTgt spid="456"/>
                                        </p:tgtEl>
                                        <p:attrNameLst>
                                          <p:attrName>style.visibility</p:attrName>
                                        </p:attrNameLst>
                                      </p:cBhvr>
                                      <p:to>
                                        <p:strVal val="visible"/>
                                      </p:to>
                                    </p:set>
                                    <p:animEffect transition="in" filter="wipe(up)">
                                      <p:cBhvr additive="repl">
                                        <p:cTn id="40"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crollen: horizontal 7"/>
          <p:cNvSpPr/>
          <p:nvPr/>
        </p:nvSpPr>
        <p:spPr>
          <a:xfrm>
            <a:off x="454680" y="1043280"/>
            <a:ext cx="8208360" cy="126432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420" name="PlaceHolder 1"/>
          <p:cNvSpPr>
            <a:spLocks noGrp="1"/>
          </p:cNvSpPr>
          <p:nvPr>
            <p:ph type="sldNum" idx="429496729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AC59E13A-306C-451C-AA1F-FFBBCC154093}" type="slidenum">
              <a:rPr lang="de-DE" sz="900" b="0" strike="noStrike" spc="-1">
                <a:solidFill>
                  <a:schemeClr val="lt1"/>
                </a:solidFill>
                <a:latin typeface="Arial"/>
              </a:rPr>
              <a:t>36</a:t>
            </a:fld>
            <a:endParaRPr lang="de-DE" sz="900" b="0" strike="noStrike" spc="-1">
              <a:solidFill>
                <a:srgbClr val="000000"/>
              </a:solidFill>
              <a:latin typeface="Calibri"/>
            </a:endParaRPr>
          </a:p>
        </p:txBody>
      </p:sp>
      <p:sp>
        <p:nvSpPr>
          <p:cNvPr id="421" name="PlaceHolder 2"/>
          <p:cNvSpPr>
            <a:spLocks noGrp="1"/>
          </p:cNvSpPr>
          <p:nvPr>
            <p:ph idx="4294967295"/>
          </p:nvPr>
        </p:nvSpPr>
        <p:spPr>
          <a:xfrm>
            <a:off x="232610" y="2627963"/>
            <a:ext cx="8857080" cy="3691810"/>
          </a:xfrm>
          <a:prstGeom prst="rect">
            <a:avLst/>
          </a:prstGeom>
          <a:noFill/>
          <a:ln w="0">
            <a:noFill/>
          </a:ln>
        </p:spPr>
        <p:txBody>
          <a:bodyPr lIns="90000" tIns="45000" rIns="90000" bIns="45000" anchor="t">
            <a:noAutofit/>
          </a:bodyPr>
          <a:lstStyle/>
          <a:p>
            <a:pPr indent="0">
              <a:lnSpc>
                <a:spcPct val="100000"/>
              </a:lnSpc>
              <a:buNone/>
              <a:tabLst>
                <a:tab pos="0" algn="l"/>
              </a:tabLst>
            </a:pPr>
            <a:r>
              <a:rPr lang="de-DE" sz="1800" b="1" spc="-1" dirty="0">
                <a:solidFill>
                  <a:schemeClr val="dk1"/>
                </a:solidFill>
                <a:latin typeface="Arial"/>
              </a:rPr>
              <a:t>N</a:t>
            </a:r>
            <a:r>
              <a:rPr lang="de-DE" sz="1800" b="1" strike="noStrike" spc="-1" dirty="0">
                <a:solidFill>
                  <a:schemeClr val="dk1"/>
                </a:solidFill>
                <a:latin typeface="Arial"/>
              </a:rPr>
              <a:t>achhaltige Ziele eine Leseflüssigkeitstrainings:</a:t>
            </a:r>
            <a:endParaRPr lang="de-DE" sz="1800" b="0" strike="noStrike" spc="-1" dirty="0">
              <a:solidFill>
                <a:schemeClr val="dk1"/>
              </a:solidFill>
              <a:latin typeface="Arial"/>
            </a:endParaRPr>
          </a:p>
          <a:p>
            <a:pPr marL="742950" indent="-285750">
              <a:lnSpc>
                <a:spcPct val="100000"/>
              </a:lnSpc>
              <a:spcAft>
                <a:spcPts val="601"/>
              </a:spcAft>
              <a:tabLst>
                <a:tab pos="0" algn="l"/>
              </a:tabLst>
            </a:pPr>
            <a:r>
              <a:rPr lang="de-DE" sz="1800" b="1" strike="noStrike" spc="-1" dirty="0">
                <a:solidFill>
                  <a:schemeClr val="dk1"/>
                </a:solidFill>
                <a:latin typeface="Arial"/>
              </a:rPr>
              <a:t>Steigerung des </a:t>
            </a:r>
            <a:r>
              <a:rPr lang="de-DE" sz="1800" b="1" spc="-1" dirty="0">
                <a:solidFill>
                  <a:schemeClr val="dk1"/>
                </a:solidFill>
                <a:latin typeface="Arial"/>
              </a:rPr>
              <a:t>T</a:t>
            </a:r>
            <a:r>
              <a:rPr lang="de-DE" sz="1800" b="1" strike="noStrike" spc="-1" dirty="0">
                <a:solidFill>
                  <a:schemeClr val="dk1"/>
                </a:solidFill>
                <a:latin typeface="Arial"/>
              </a:rPr>
              <a:t>extverstehens </a:t>
            </a:r>
            <a:r>
              <a:rPr lang="de-DE" sz="1800" b="0" strike="noStrike" spc="-1" dirty="0">
                <a:solidFill>
                  <a:schemeClr val="dk1"/>
                </a:solidFill>
                <a:latin typeface="Arial"/>
              </a:rPr>
              <a:t>durch Entlastung des Arbeitsgedächtnisses</a:t>
            </a:r>
          </a:p>
          <a:p>
            <a:pPr marL="742950" indent="-285750">
              <a:lnSpc>
                <a:spcPct val="100000"/>
              </a:lnSpc>
              <a:spcAft>
                <a:spcPts val="601"/>
              </a:spcAft>
              <a:tabLst>
                <a:tab pos="0" algn="l"/>
              </a:tabLst>
            </a:pPr>
            <a:r>
              <a:rPr lang="de-DE" sz="1800" b="1" strike="noStrike" spc="-1" dirty="0">
                <a:solidFill>
                  <a:schemeClr val="dk1"/>
                </a:solidFill>
                <a:latin typeface="Arial"/>
              </a:rPr>
              <a:t>Transfereffekte</a:t>
            </a:r>
            <a:r>
              <a:rPr lang="de-DE" sz="1800" b="0" strike="noStrike" spc="-1" dirty="0">
                <a:solidFill>
                  <a:schemeClr val="dk1"/>
                </a:solidFill>
                <a:latin typeface="Arial"/>
              </a:rPr>
              <a:t> auch für das Verstehen von Texten und damit auf das sprachliche Lernen in allen Fächern</a:t>
            </a:r>
          </a:p>
          <a:p>
            <a:pPr marL="742950" indent="-285750">
              <a:lnSpc>
                <a:spcPct val="100000"/>
              </a:lnSpc>
              <a:spcAft>
                <a:spcPts val="601"/>
              </a:spcAft>
              <a:tabLst>
                <a:tab pos="0" algn="l"/>
              </a:tabLst>
            </a:pPr>
            <a:r>
              <a:rPr lang="de-DE" sz="1800" b="0" strike="noStrike" spc="-1" dirty="0">
                <a:solidFill>
                  <a:schemeClr val="dk1"/>
                </a:solidFill>
                <a:latin typeface="Arial"/>
              </a:rPr>
              <a:t>positive Effekte insbesondere </a:t>
            </a:r>
            <a:r>
              <a:rPr lang="de-DE" sz="1800" b="1" strike="noStrike" spc="-1" dirty="0">
                <a:solidFill>
                  <a:schemeClr val="dk1"/>
                </a:solidFill>
                <a:latin typeface="Arial"/>
              </a:rPr>
              <a:t>bei schwachen Leserinnen und Lesern</a:t>
            </a:r>
            <a:endParaRPr lang="de-DE" sz="1800" b="0" strike="noStrike" spc="-1" dirty="0">
              <a:solidFill>
                <a:schemeClr val="dk1"/>
              </a:solidFill>
              <a:latin typeface="Arial"/>
            </a:endParaRPr>
          </a:p>
          <a:p>
            <a:pPr marL="742950" indent="-285750">
              <a:lnSpc>
                <a:spcPct val="100000"/>
              </a:lnSpc>
              <a:spcAft>
                <a:spcPts val="601"/>
              </a:spcAft>
              <a:tabLst>
                <a:tab pos="0" algn="l"/>
              </a:tabLst>
            </a:pPr>
            <a:r>
              <a:rPr lang="de-DE" sz="1800" b="0" strike="noStrike" spc="-1" dirty="0">
                <a:solidFill>
                  <a:schemeClr val="dk1"/>
                </a:solidFill>
                <a:latin typeface="Arial"/>
              </a:rPr>
              <a:t>Steigerung der </a:t>
            </a:r>
            <a:r>
              <a:rPr lang="de-DE" sz="1800" b="1" strike="noStrike" spc="-1" dirty="0">
                <a:solidFill>
                  <a:schemeClr val="dk1"/>
                </a:solidFill>
                <a:latin typeface="Arial"/>
              </a:rPr>
              <a:t>Lesemotivation</a:t>
            </a:r>
            <a:endParaRPr lang="de-DE" sz="1800" b="0" strike="noStrike" spc="-1" dirty="0">
              <a:solidFill>
                <a:schemeClr val="dk1"/>
              </a:solidFill>
              <a:latin typeface="Arial"/>
            </a:endParaRPr>
          </a:p>
          <a:p>
            <a:pPr marL="742950" indent="-285750">
              <a:lnSpc>
                <a:spcPct val="100000"/>
              </a:lnSpc>
              <a:spcAft>
                <a:spcPts val="601"/>
              </a:spcAft>
              <a:tabLst>
                <a:tab pos="0" algn="l"/>
              </a:tabLst>
            </a:pPr>
            <a:r>
              <a:rPr lang="de-DE" sz="1800" b="1" strike="noStrike" spc="-1" dirty="0">
                <a:solidFill>
                  <a:schemeClr val="dk1"/>
                </a:solidFill>
                <a:latin typeface="Arial"/>
              </a:rPr>
              <a:t>Nebeneffekte </a:t>
            </a:r>
            <a:r>
              <a:rPr lang="de-DE" sz="1800" b="0" strike="noStrike" spc="-1" dirty="0">
                <a:solidFill>
                  <a:schemeClr val="dk1"/>
                </a:solidFill>
                <a:latin typeface="Arial"/>
              </a:rPr>
              <a:t>in Hinblick auf </a:t>
            </a:r>
            <a:r>
              <a:rPr lang="de-DE" sz="1800" b="1" strike="noStrike" spc="-1" dirty="0">
                <a:solidFill>
                  <a:schemeClr val="dk1"/>
                </a:solidFill>
                <a:latin typeface="Arial"/>
              </a:rPr>
              <a:t>Rechtschreibung und Mathematik</a:t>
            </a:r>
            <a:br>
              <a:rPr lang="de-DE" sz="1800" b="1" strike="noStrike" spc="-1" dirty="0">
                <a:solidFill>
                  <a:schemeClr val="dk1"/>
                </a:solidFill>
                <a:latin typeface="Arial"/>
              </a:rPr>
            </a:br>
            <a:r>
              <a:rPr lang="de-DE" sz="1100" b="0" strike="noStrike" spc="-1" dirty="0">
                <a:solidFill>
                  <a:schemeClr val="dk1"/>
                </a:solidFill>
                <a:latin typeface="Arial"/>
              </a:rPr>
              <a:t>(Gailberger: https://www.schleswig-holstein.de/DE/landesregierung/ministerien-behoerden/III/Service/Broschueren/Bildung/leseband_handreichung.pdf?__blob=publicationFile&amp;v=3)</a:t>
            </a: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a:p>
            <a:pPr indent="0" defTabSz="914400">
              <a:lnSpc>
                <a:spcPct val="100000"/>
              </a:lnSpc>
              <a:buNone/>
              <a:tabLst>
                <a:tab pos="0" algn="l"/>
              </a:tabLst>
            </a:pPr>
            <a:endParaRPr lang="de-DE" sz="1800" b="0" strike="noStrike" spc="-1" dirty="0">
              <a:solidFill>
                <a:schemeClr val="dk1"/>
              </a:solidFill>
              <a:latin typeface="Arial"/>
            </a:endParaRPr>
          </a:p>
        </p:txBody>
      </p:sp>
      <p:sp>
        <p:nvSpPr>
          <p:cNvPr id="422" name="Titel 1"/>
          <p:cNvSpPr/>
          <p:nvPr/>
        </p:nvSpPr>
        <p:spPr>
          <a:xfrm>
            <a:off x="340560" y="2242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3. Leseflüssigkeit und Grundwortschatz</a:t>
            </a:r>
            <a:endParaRPr lang="de-DE" sz="2400" b="0" strike="noStrike" spc="-1">
              <a:solidFill>
                <a:srgbClr val="000000"/>
              </a:solidFill>
              <a:latin typeface="Calibri"/>
            </a:endParaRPr>
          </a:p>
        </p:txBody>
      </p:sp>
      <p:sp>
        <p:nvSpPr>
          <p:cNvPr id="423"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424" name="Textfeld 6"/>
          <p:cNvSpPr/>
          <p:nvPr/>
        </p:nvSpPr>
        <p:spPr>
          <a:xfrm>
            <a:off x="623160" y="1207440"/>
            <a:ext cx="817992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de-DE" sz="1400" b="0" strike="noStrike" spc="-1" dirty="0">
              <a:solidFill>
                <a:srgbClr val="000000"/>
              </a:solidFill>
              <a:latin typeface="Calibri"/>
            </a:endParaRPr>
          </a:p>
        </p:txBody>
      </p:sp>
      <p:pic>
        <p:nvPicPr>
          <p:cNvPr id="425" name="Grafik 22"/>
          <p:cNvPicPr/>
          <p:nvPr/>
        </p:nvPicPr>
        <p:blipFill>
          <a:blip r:embed="rId2"/>
          <a:stretch/>
        </p:blipFill>
        <p:spPr>
          <a:xfrm rot="5400000">
            <a:off x="7832880" y="36720"/>
            <a:ext cx="858240" cy="1234080"/>
          </a:xfrm>
          <a:prstGeom prst="rect">
            <a:avLst/>
          </a:prstGeom>
          <a:ln w="0">
            <a:noFill/>
          </a:ln>
          <a:effectLst>
            <a:softEdge rad="63360"/>
          </a:effectLst>
        </p:spPr>
      </p:pic>
      <p:pic>
        <p:nvPicPr>
          <p:cNvPr id="426" name="Grafik 23"/>
          <p:cNvPicPr/>
          <p:nvPr/>
        </p:nvPicPr>
        <p:blipFill>
          <a:blip r:embed="rId3"/>
          <a:stretch/>
        </p:blipFill>
        <p:spPr>
          <a:xfrm>
            <a:off x="6910920" y="239760"/>
            <a:ext cx="964080" cy="729000"/>
          </a:xfrm>
          <a:prstGeom prst="rect">
            <a:avLst/>
          </a:prstGeom>
          <a:ln w="0">
            <a:noFill/>
          </a:ln>
        </p:spPr>
      </p:pic>
      <p:sp>
        <p:nvSpPr>
          <p:cNvPr id="10" name="Textfeld 6"/>
          <p:cNvSpPr/>
          <p:nvPr/>
        </p:nvSpPr>
        <p:spPr>
          <a:xfrm>
            <a:off x="578520" y="1268640"/>
            <a:ext cx="8201520" cy="113731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rgbClr val="000000"/>
                </a:solidFill>
                <a:latin typeface="ArialNarrow"/>
              </a:rPr>
              <a:t>Wer lesend </a:t>
            </a:r>
            <a:r>
              <a:rPr lang="de-DE" spc="-1" dirty="0">
                <a:solidFill>
                  <a:srgbClr val="000000"/>
                </a:solidFill>
                <a:latin typeface="ArialNarrow"/>
              </a:rPr>
              <a:t>immer </a:t>
            </a:r>
            <a:r>
              <a:rPr lang="de-DE" sz="1800" b="0" strike="noStrike" spc="-1" dirty="0">
                <a:solidFill>
                  <a:srgbClr val="000000"/>
                </a:solidFill>
                <a:latin typeface="ArialNarrow"/>
              </a:rPr>
              <a:t>wieder den gleichen Wörtern begegnet, entwickelt zunehmend mehr Sicherheit beim automatisierten (mühelosen) Lesen </a:t>
            </a:r>
            <a:br>
              <a:rPr lang="de-DE" sz="1800" b="0" strike="noStrike" spc="-1" dirty="0">
                <a:solidFill>
                  <a:srgbClr val="000000"/>
                </a:solidFill>
                <a:latin typeface="ArialNarrow"/>
              </a:rPr>
            </a:br>
            <a:r>
              <a:rPr lang="de-DE" sz="1800" b="0" strike="noStrike" spc="-1" dirty="0">
                <a:solidFill>
                  <a:srgbClr val="000000"/>
                </a:solidFill>
                <a:latin typeface="ArialNarrow"/>
              </a:rPr>
              <a:t>dieser Wörter.</a:t>
            </a:r>
            <a:endParaRPr lang="de-DE" sz="1800" b="0" strike="noStrike" spc="-1" dirty="0">
              <a:solidFill>
                <a:srgbClr val="000000"/>
              </a:solidFill>
              <a:latin typeface="Calibri"/>
            </a:endParaRPr>
          </a:p>
          <a:p>
            <a:pPr defTabSz="914400">
              <a:lnSpc>
                <a:spcPct val="100000"/>
              </a:lnSpc>
            </a:pPr>
            <a:endParaRPr lang="de-DE" sz="1400" b="0" strike="noStrike" spc="-1" dirty="0">
              <a:solidFill>
                <a:srgbClr val="000000"/>
              </a:solidFill>
              <a:latin typeface="Calibri"/>
            </a:endParaRPr>
          </a:p>
        </p:txBody>
      </p:sp>
    </p:spTree>
    <p:extLst>
      <p:ext uri="{BB962C8B-B14F-4D97-AF65-F5344CB8AC3E}">
        <p14:creationId xmlns:p14="http://schemas.microsoft.com/office/powerpoint/2010/main" val="18611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p:cNvSpPr>
          <p:nvPr>
            <p:ph type="sldNum" idx="7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0859793A-5B09-427C-A8E8-2DD29362084B}" type="slidenum">
              <a:rPr lang="de-DE" sz="900" b="0" strike="noStrike" spc="-1">
                <a:solidFill>
                  <a:schemeClr val="lt1"/>
                </a:solidFill>
                <a:latin typeface="Arial"/>
              </a:rPr>
              <a:t>37</a:t>
            </a:fld>
            <a:endParaRPr lang="de-DE" sz="900" b="0" strike="noStrike" spc="-1">
              <a:solidFill>
                <a:srgbClr val="000000"/>
              </a:solidFill>
              <a:latin typeface="Calibri"/>
            </a:endParaRPr>
          </a:p>
        </p:txBody>
      </p:sp>
      <p:sp>
        <p:nvSpPr>
          <p:cNvPr id="474" name="Inhaltsplatzhalter 4"/>
          <p:cNvSpPr/>
          <p:nvPr/>
        </p:nvSpPr>
        <p:spPr>
          <a:xfrm>
            <a:off x="539640" y="1179720"/>
            <a:ext cx="796788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14000"/>
              </a:lnSpc>
              <a:spcBef>
                <a:spcPts val="2001"/>
              </a:spcBef>
              <a:spcAft>
                <a:spcPts val="1199"/>
              </a:spcAft>
              <a:tabLst>
                <a:tab pos="0" algn="l"/>
              </a:tabLst>
            </a:pPr>
            <a:r>
              <a:rPr lang="de-DE" sz="10000" b="1" strike="noStrike" spc="-1">
                <a:solidFill>
                  <a:srgbClr val="C00000"/>
                </a:solidFill>
                <a:latin typeface="Arial"/>
              </a:rPr>
              <a:t>4</a:t>
            </a:r>
            <a:endParaRPr lang="de-DE" sz="10000" b="0" strike="noStrike" spc="-1">
              <a:solidFill>
                <a:srgbClr val="000000"/>
              </a:solidFill>
              <a:latin typeface="Calibri"/>
            </a:endParaRPr>
          </a:p>
          <a:p>
            <a:pPr algn="ctr" defTabSz="914400">
              <a:lnSpc>
                <a:spcPct val="114000"/>
              </a:lnSpc>
              <a:spcBef>
                <a:spcPts val="720"/>
              </a:spcBef>
              <a:tabLst>
                <a:tab pos="0" algn="l"/>
              </a:tabLst>
            </a:pPr>
            <a:r>
              <a:rPr lang="de-DE" sz="3600" b="1" strike="noStrike" spc="-1">
                <a:solidFill>
                  <a:schemeClr val="dk1">
                    <a:lumMod val="65000"/>
                    <a:lumOff val="35000"/>
                  </a:schemeClr>
                </a:solidFill>
                <a:latin typeface="Arial"/>
              </a:rPr>
              <a:t>Ein Schreibflüssigkeitstraining mit dem Grundwortschatz kombinieren</a:t>
            </a:r>
            <a:endParaRPr lang="de-DE" sz="3600" b="0" strike="noStrike" spc="-1">
              <a:solidFill>
                <a:srgbClr val="000000"/>
              </a:solidFill>
              <a:latin typeface="Calibri"/>
            </a:endParaRPr>
          </a:p>
        </p:txBody>
      </p:sp>
      <p:pic>
        <p:nvPicPr>
          <p:cNvPr id="475" name="Grafik 2"/>
          <p:cNvPicPr/>
          <p:nvPr/>
        </p:nvPicPr>
        <p:blipFill>
          <a:blip r:embed="rId3"/>
          <a:stretch/>
        </p:blipFill>
        <p:spPr>
          <a:xfrm>
            <a:off x="5076000" y="548640"/>
            <a:ext cx="1738080" cy="1997280"/>
          </a:xfrm>
          <a:prstGeom prst="rect">
            <a:avLst/>
          </a:prstGeom>
          <a:ln w="0">
            <a:noFill/>
          </a:ln>
        </p:spPr>
      </p:pic>
      <p:pic>
        <p:nvPicPr>
          <p:cNvPr id="476" name="Grafik 6"/>
          <p:cNvPicPr/>
          <p:nvPr/>
        </p:nvPicPr>
        <p:blipFill>
          <a:blip r:embed="rId4"/>
          <a:stretch/>
        </p:blipFill>
        <p:spPr>
          <a:xfrm rot="16200000" flipH="1">
            <a:off x="4012920" y="4447800"/>
            <a:ext cx="1285200" cy="1847520"/>
          </a:xfrm>
          <a:prstGeom prst="rect">
            <a:avLst/>
          </a:prstGeom>
          <a:ln w="0">
            <a:noFill/>
          </a:ln>
          <a:effectLst>
            <a:softEdge rad="63360"/>
          </a:effectLst>
        </p:spPr>
      </p:pic>
      <p:sp>
        <p:nvSpPr>
          <p:cNvPr id="477" name="Textfeld 3"/>
          <p:cNvSpPr/>
          <p:nvPr/>
        </p:nvSpPr>
        <p:spPr>
          <a:xfrm>
            <a:off x="5724000" y="24710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478"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p:cNvSpPr>
          <p:nvPr>
            <p:ph type="sldNum" idx="8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4BCE1966-DD78-4D04-99EE-77762E3C0DE6}" type="slidenum">
              <a:rPr lang="de-DE" sz="900" b="0" strike="noStrike" spc="-1">
                <a:solidFill>
                  <a:schemeClr val="lt1"/>
                </a:solidFill>
                <a:latin typeface="Arial"/>
              </a:rPr>
              <a:t>38</a:t>
            </a:fld>
            <a:endParaRPr lang="de-DE" sz="900" b="0" strike="noStrike" spc="-1">
              <a:solidFill>
                <a:srgbClr val="000000"/>
              </a:solidFill>
              <a:latin typeface="Calibri"/>
            </a:endParaRPr>
          </a:p>
        </p:txBody>
      </p:sp>
      <p:sp>
        <p:nvSpPr>
          <p:cNvPr id="480" name="Titel 1"/>
          <p:cNvSpPr/>
          <p:nvPr/>
        </p:nvSpPr>
        <p:spPr>
          <a:xfrm>
            <a:off x="298080" y="43740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Schreibflüssigkeit und Grundwortschatz</a:t>
            </a:r>
            <a:endParaRPr lang="de-DE" sz="2400" b="0" strike="noStrike" spc="-1">
              <a:solidFill>
                <a:srgbClr val="000000"/>
              </a:solidFill>
              <a:latin typeface="Calibri"/>
            </a:endParaRPr>
          </a:p>
        </p:txBody>
      </p:sp>
      <p:sp>
        <p:nvSpPr>
          <p:cNvPr id="481" name="Fußzeilenplatzhalter 2"/>
          <p:cNvSpPr/>
          <p:nvPr/>
        </p:nvSpPr>
        <p:spPr>
          <a:xfrm>
            <a:off x="340560" y="650700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482" name="Picture 2"/>
          <p:cNvPicPr/>
          <p:nvPr/>
        </p:nvPicPr>
        <p:blipFill>
          <a:blip r:embed="rId2"/>
          <a:stretch/>
        </p:blipFill>
        <p:spPr>
          <a:xfrm>
            <a:off x="340560" y="3952800"/>
            <a:ext cx="1562040" cy="2168280"/>
          </a:xfrm>
          <a:prstGeom prst="rect">
            <a:avLst/>
          </a:prstGeom>
          <a:ln w="12700">
            <a:solidFill>
              <a:srgbClr val="808080"/>
            </a:solidFill>
            <a:miter/>
          </a:ln>
        </p:spPr>
      </p:pic>
      <p:pic>
        <p:nvPicPr>
          <p:cNvPr id="483" name="Grafik 8"/>
          <p:cNvPicPr/>
          <p:nvPr/>
        </p:nvPicPr>
        <p:blipFill>
          <a:blip r:embed="rId3"/>
          <a:stretch/>
        </p:blipFill>
        <p:spPr>
          <a:xfrm>
            <a:off x="2058480" y="3952800"/>
            <a:ext cx="1537200" cy="2168280"/>
          </a:xfrm>
          <a:prstGeom prst="rect">
            <a:avLst/>
          </a:prstGeom>
          <a:ln w="12700">
            <a:solidFill>
              <a:srgbClr val="808080"/>
            </a:solidFill>
            <a:round/>
          </a:ln>
        </p:spPr>
      </p:pic>
      <p:pic>
        <p:nvPicPr>
          <p:cNvPr id="484" name="Grafik 10"/>
          <p:cNvPicPr/>
          <p:nvPr/>
        </p:nvPicPr>
        <p:blipFill>
          <a:blip r:embed="rId4"/>
          <a:stretch/>
        </p:blipFill>
        <p:spPr>
          <a:xfrm rot="5400000">
            <a:off x="7832880" y="36720"/>
            <a:ext cx="858240" cy="1234080"/>
          </a:xfrm>
          <a:prstGeom prst="rect">
            <a:avLst/>
          </a:prstGeom>
          <a:ln w="0">
            <a:noFill/>
          </a:ln>
          <a:effectLst>
            <a:softEdge rad="63360"/>
          </a:effectLst>
        </p:spPr>
      </p:pic>
      <p:pic>
        <p:nvPicPr>
          <p:cNvPr id="485" name="Grafik 11"/>
          <p:cNvPicPr/>
          <p:nvPr/>
        </p:nvPicPr>
        <p:blipFill>
          <a:blip r:embed="rId5"/>
          <a:stretch/>
        </p:blipFill>
        <p:spPr>
          <a:xfrm>
            <a:off x="7232040" y="266400"/>
            <a:ext cx="617760" cy="710280"/>
          </a:xfrm>
          <a:prstGeom prst="rect">
            <a:avLst/>
          </a:prstGeom>
          <a:ln w="0">
            <a:noFill/>
          </a:ln>
        </p:spPr>
      </p:pic>
      <p:pic>
        <p:nvPicPr>
          <p:cNvPr id="486" name="Grafik 14" descr="Ein Bild, das Text, Screenshot, Cartoon, Grafikdesign enthält.&#10;&#10;Automatisch generierte Beschreibung"/>
          <p:cNvPicPr/>
          <p:nvPr/>
        </p:nvPicPr>
        <p:blipFill>
          <a:blip r:embed="rId6"/>
          <a:stretch/>
        </p:blipFill>
        <p:spPr>
          <a:xfrm>
            <a:off x="7155360" y="3957480"/>
            <a:ext cx="1522440" cy="2159280"/>
          </a:xfrm>
          <a:prstGeom prst="rect">
            <a:avLst/>
          </a:prstGeom>
          <a:ln w="12700">
            <a:solidFill>
              <a:srgbClr val="808080"/>
            </a:solidFill>
            <a:round/>
          </a:ln>
        </p:spPr>
      </p:pic>
      <p:pic>
        <p:nvPicPr>
          <p:cNvPr id="487" name="Grafik 16" descr="Ein Bild, das Text, Screenshot, Design, Grafikdesign enthält.&#10;&#10;Automatisch generierte Beschreibung"/>
          <p:cNvPicPr/>
          <p:nvPr/>
        </p:nvPicPr>
        <p:blipFill>
          <a:blip r:embed="rId7"/>
          <a:stretch/>
        </p:blipFill>
        <p:spPr>
          <a:xfrm>
            <a:off x="3751560" y="3961800"/>
            <a:ext cx="1532520" cy="2159280"/>
          </a:xfrm>
          <a:prstGeom prst="rect">
            <a:avLst/>
          </a:prstGeom>
          <a:ln w="12700">
            <a:solidFill>
              <a:srgbClr val="808080"/>
            </a:solidFill>
            <a:round/>
          </a:ln>
        </p:spPr>
      </p:pic>
      <p:pic>
        <p:nvPicPr>
          <p:cNvPr id="488" name="Grafik 18" descr="Ein Bild, das Text, Screenshot, Grafikdesign, Cartoon enthält.&#10;&#10;Automatisch generierte Beschreibung"/>
          <p:cNvPicPr/>
          <p:nvPr/>
        </p:nvPicPr>
        <p:blipFill>
          <a:blip r:embed="rId8"/>
          <a:stretch/>
        </p:blipFill>
        <p:spPr>
          <a:xfrm>
            <a:off x="5459400" y="3961800"/>
            <a:ext cx="1540800" cy="2159280"/>
          </a:xfrm>
          <a:prstGeom prst="rect">
            <a:avLst/>
          </a:prstGeom>
          <a:ln w="12700">
            <a:solidFill>
              <a:srgbClr val="808080"/>
            </a:solidFill>
            <a:round/>
          </a:ln>
        </p:spPr>
      </p:pic>
      <p:sp>
        <p:nvSpPr>
          <p:cNvPr id="489" name="Scrollen: horizontal 19"/>
          <p:cNvSpPr/>
          <p:nvPr/>
        </p:nvSpPr>
        <p:spPr>
          <a:xfrm>
            <a:off x="298080" y="1056600"/>
            <a:ext cx="8536680" cy="1316239"/>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490" name="Textfeld 6"/>
          <p:cNvSpPr/>
          <p:nvPr/>
        </p:nvSpPr>
        <p:spPr>
          <a:xfrm>
            <a:off x="526680" y="1235520"/>
            <a:ext cx="8366400" cy="196831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rgbClr val="000000"/>
                </a:solidFill>
                <a:latin typeface="ArialNarrow"/>
              </a:rPr>
              <a:t>Wer sowohl </a:t>
            </a:r>
            <a:r>
              <a:rPr lang="de-DE" spc="-1" dirty="0">
                <a:solidFill>
                  <a:srgbClr val="000000"/>
                </a:solidFill>
                <a:latin typeface="ArialNarrow"/>
              </a:rPr>
              <a:t>lesend als auch schreibend immer </a:t>
            </a:r>
            <a:r>
              <a:rPr lang="de-DE" sz="1800" b="0" strike="noStrike" spc="-1" dirty="0">
                <a:solidFill>
                  <a:srgbClr val="000000"/>
                </a:solidFill>
                <a:latin typeface="ArialNarrow"/>
              </a:rPr>
              <a:t>wieder den gleichen Wörtern begegnet, entwickelt zunehmend mehr Sicherheit beim automatisierten Schreiben dieser Wörter.</a:t>
            </a:r>
          </a:p>
          <a:p>
            <a:pPr defTabSz="914400">
              <a:lnSpc>
                <a:spcPct val="100000"/>
              </a:lnSpc>
            </a:pPr>
            <a:endParaRPr lang="de-DE" spc="-1" dirty="0">
              <a:solidFill>
                <a:srgbClr val="000000"/>
              </a:solidFill>
              <a:latin typeface="ArialNarrow"/>
            </a:endParaRPr>
          </a:p>
          <a:p>
            <a:pPr defTabSz="914400">
              <a:lnSpc>
                <a:spcPct val="100000"/>
              </a:lnSpc>
            </a:pPr>
            <a:r>
              <a:rPr lang="de-DE" sz="1800" b="0" strike="noStrike" spc="-1" dirty="0">
                <a:solidFill>
                  <a:srgbClr val="000000"/>
                </a:solidFill>
                <a:latin typeface="ArialNarrow"/>
                <a:sym typeface="Wingdings" panose="05000000000000000000" pitchFamily="2" charset="2"/>
              </a:rPr>
              <a:t> </a:t>
            </a:r>
            <a:r>
              <a:rPr lang="de-DE" sz="1800" b="1" strike="noStrike" spc="-1" dirty="0">
                <a:solidFill>
                  <a:srgbClr val="000000"/>
                </a:solidFill>
                <a:latin typeface="ArialNarrow"/>
                <a:sym typeface="Wingdings" panose="05000000000000000000" pitchFamily="2" charset="2"/>
              </a:rPr>
              <a:t>Vermittlung von sprachlichen Basiskompetenzen </a:t>
            </a:r>
            <a:br>
              <a:rPr lang="de-DE" sz="1800" b="1" strike="noStrike" spc="-1" dirty="0">
                <a:solidFill>
                  <a:srgbClr val="000000"/>
                </a:solidFill>
                <a:latin typeface="ArialNarrow"/>
                <a:sym typeface="Wingdings" panose="05000000000000000000" pitchFamily="2" charset="2"/>
              </a:rPr>
            </a:br>
            <a:r>
              <a:rPr lang="de-DE" sz="1800" b="1" strike="noStrike" spc="-1" dirty="0">
                <a:solidFill>
                  <a:srgbClr val="000000"/>
                </a:solidFill>
                <a:latin typeface="ArialNarrow"/>
                <a:sym typeface="Wingdings" panose="05000000000000000000" pitchFamily="2" charset="2"/>
              </a:rPr>
              <a:t>     </a:t>
            </a:r>
            <a:r>
              <a:rPr lang="de-DE" sz="1800" b="0" strike="noStrike" spc="-1" dirty="0">
                <a:solidFill>
                  <a:srgbClr val="000000"/>
                </a:solidFill>
                <a:latin typeface="ArialNarrow"/>
                <a:sym typeface="Wingdings" panose="05000000000000000000" pitchFamily="2" charset="2"/>
              </a:rPr>
              <a:t>in Kombination mit dem Grundwortschatz</a:t>
            </a:r>
            <a:endParaRPr lang="de-DE" sz="1800" b="0" strike="noStrike" spc="-1" dirty="0">
              <a:solidFill>
                <a:srgbClr val="000000"/>
              </a:solidFill>
              <a:latin typeface="Calibri"/>
            </a:endParaRPr>
          </a:p>
          <a:p>
            <a:pPr defTabSz="914400">
              <a:lnSpc>
                <a:spcPct val="100000"/>
              </a:lnSpc>
            </a:pPr>
            <a:endParaRPr lang="de-DE" sz="1400" b="0" strike="noStrike" spc="-1" dirty="0">
              <a:solidFill>
                <a:srgbClr val="000000"/>
              </a:solidFill>
              <a:latin typeface="Calibri"/>
            </a:endParaRPr>
          </a:p>
        </p:txBody>
      </p:sp>
      <p:sp>
        <p:nvSpPr>
          <p:cNvPr id="491" name="Textfeld 3"/>
          <p:cNvSpPr/>
          <p:nvPr/>
        </p:nvSpPr>
        <p:spPr>
          <a:xfrm>
            <a:off x="541440" y="2572920"/>
            <a:ext cx="833760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endParaRPr lang="de-DE" sz="1800" b="0" strike="noStrike" spc="-1" dirty="0">
              <a:solidFill>
                <a:schemeClr val="dk1"/>
              </a:solidFill>
              <a:latin typeface="Arial"/>
            </a:endParaRPr>
          </a:p>
          <a:p>
            <a:pPr defTabSz="914400">
              <a:lnSpc>
                <a:spcPct val="100000"/>
              </a:lnSpc>
              <a:tabLst>
                <a:tab pos="0" algn="l"/>
              </a:tabLst>
            </a:pPr>
            <a:endParaRPr lang="de-DE" spc="-1" dirty="0">
              <a:solidFill>
                <a:schemeClr val="dk1"/>
              </a:solidFill>
              <a:latin typeface="Arial"/>
            </a:endParaRPr>
          </a:p>
          <a:p>
            <a:pPr defTabSz="914400">
              <a:lnSpc>
                <a:spcPct val="100000"/>
              </a:lnSpc>
              <a:tabLst>
                <a:tab pos="0" algn="l"/>
              </a:tabLst>
            </a:pPr>
            <a:r>
              <a:rPr lang="de-DE" sz="1800" b="0" strike="noStrike" spc="-1" dirty="0">
                <a:solidFill>
                  <a:schemeClr val="dk1"/>
                </a:solidFill>
                <a:latin typeface="Arial"/>
              </a:rPr>
              <a:t>Mit im Fokus</a:t>
            </a:r>
            <a:r>
              <a:rPr lang="de-DE" sz="1800" b="1" strike="noStrike" spc="-1" dirty="0">
                <a:solidFill>
                  <a:schemeClr val="dk1"/>
                </a:solidFill>
                <a:latin typeface="Arial"/>
              </a:rPr>
              <a:t>: Förderung des flüssigen Schreibens                                                    </a:t>
            </a:r>
            <a:endParaRPr lang="de-DE" sz="1800" b="0" strike="noStrike" spc="-1" dirty="0">
              <a:solidFill>
                <a:srgbClr val="000000"/>
              </a:solidFill>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sldNum" idx="8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A11D8F3-93E4-472B-AFD0-7B05DABFB9AC}" type="slidenum">
              <a:rPr lang="de-DE" sz="900" b="0" strike="noStrike" spc="-1">
                <a:solidFill>
                  <a:schemeClr val="lt1"/>
                </a:solidFill>
                <a:latin typeface="Arial"/>
              </a:rPr>
              <a:t>39</a:t>
            </a:fld>
            <a:endParaRPr lang="de-DE" sz="900" b="0" strike="noStrike" spc="-1">
              <a:solidFill>
                <a:srgbClr val="000000"/>
              </a:solidFill>
              <a:latin typeface="Calibri"/>
            </a:endParaRPr>
          </a:p>
        </p:txBody>
      </p:sp>
      <p:sp>
        <p:nvSpPr>
          <p:cNvPr id="493"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Begriff der Schreibflüssigkeit</a:t>
            </a:r>
            <a:endParaRPr lang="de-DE" sz="2400" b="0" strike="noStrike" spc="-1">
              <a:solidFill>
                <a:srgbClr val="000000"/>
              </a:solidFill>
              <a:latin typeface="Calibri"/>
            </a:endParaRPr>
          </a:p>
        </p:txBody>
      </p:sp>
      <p:sp>
        <p:nvSpPr>
          <p:cNvPr id="494" name="Inhaltsplatzhalter 4"/>
          <p:cNvSpPr/>
          <p:nvPr/>
        </p:nvSpPr>
        <p:spPr>
          <a:xfrm>
            <a:off x="354240" y="1016280"/>
            <a:ext cx="8657280" cy="270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spcAft>
                <a:spcPts val="601"/>
              </a:spcAft>
              <a:tabLst>
                <a:tab pos="0" algn="l"/>
              </a:tabLst>
            </a:pPr>
            <a:r>
              <a:rPr lang="de-DE" sz="1800" b="0" strike="noStrike" spc="-1">
                <a:solidFill>
                  <a:srgbClr val="000000"/>
                </a:solidFill>
                <a:latin typeface="Arial"/>
              </a:rPr>
              <a:t>Wie der Begriff Leseflüssigkeit umfasst auch der Begriff Schreibflüssigkeit verschiedene </a:t>
            </a:r>
            <a:r>
              <a:rPr lang="de-DE" sz="1800" b="1" strike="noStrike" spc="-1">
                <a:solidFill>
                  <a:srgbClr val="000000"/>
                </a:solidFill>
                <a:latin typeface="Arial"/>
              </a:rPr>
              <a:t>Teilkomponenten</a:t>
            </a:r>
            <a:r>
              <a:rPr lang="de-DE" sz="1800" b="0" strike="noStrike" spc="-1">
                <a:solidFill>
                  <a:srgbClr val="000000"/>
                </a:solidFill>
                <a:latin typeface="Arial"/>
              </a:rPr>
              <a:t>:</a:t>
            </a:r>
            <a:endParaRPr lang="de-DE" sz="1800" b="0" strike="noStrike" spc="-1">
              <a:solidFill>
                <a:srgbClr val="000000"/>
              </a:solidFill>
              <a:latin typeface="Calibri"/>
            </a:endParaRPr>
          </a:p>
          <a:p>
            <a:pPr marL="343080" indent="-343080" defTabSz="914400">
              <a:lnSpc>
                <a:spcPct val="114000"/>
              </a:lnSpc>
              <a:spcBef>
                <a:spcPts val="360"/>
              </a:spcBef>
              <a:spcAft>
                <a:spcPts val="601"/>
              </a:spcAft>
              <a:buClr>
                <a:srgbClr val="C00000"/>
              </a:buClr>
              <a:buFont typeface="Arial"/>
              <a:buChar char="•"/>
              <a:tabLst>
                <a:tab pos="0" algn="l"/>
              </a:tabLst>
            </a:pPr>
            <a:r>
              <a:rPr lang="de-DE" sz="1800" b="0" strike="noStrike" spc="-1">
                <a:solidFill>
                  <a:srgbClr val="000000"/>
                </a:solidFill>
                <a:latin typeface="Arial"/>
              </a:rPr>
              <a:t>das </a:t>
            </a:r>
            <a:r>
              <a:rPr lang="de-DE" sz="1800" b="1" strike="noStrike" spc="-1">
                <a:solidFill>
                  <a:srgbClr val="000000"/>
                </a:solidFill>
                <a:latin typeface="Arial"/>
              </a:rPr>
              <a:t>schnelle, mühelose Aufschreiben (Handschrift) </a:t>
            </a:r>
            <a:r>
              <a:rPr lang="de-DE" sz="1800" b="0" strike="noStrike" spc="-1">
                <a:solidFill>
                  <a:srgbClr val="000000"/>
                </a:solidFill>
                <a:latin typeface="Arial"/>
              </a:rPr>
              <a:t>von Buchstaben, einzelnen Wörtern und Sätzen in </a:t>
            </a:r>
            <a:r>
              <a:rPr lang="de-DE" sz="1800" b="1" strike="noStrike" spc="-1">
                <a:solidFill>
                  <a:srgbClr val="000000"/>
                </a:solidFill>
                <a:latin typeface="Arial"/>
              </a:rPr>
              <a:t>korrekter Schreibweise (Rechtschreibung)</a:t>
            </a:r>
            <a:endParaRPr lang="de-DE" sz="1800" b="0" strike="noStrike" spc="-1">
              <a:solidFill>
                <a:srgbClr val="000000"/>
              </a:solidFill>
              <a:latin typeface="Calibri"/>
            </a:endParaRPr>
          </a:p>
          <a:p>
            <a:pPr marL="343080" indent="-343080" defTabSz="914400">
              <a:lnSpc>
                <a:spcPct val="114000"/>
              </a:lnSpc>
              <a:spcBef>
                <a:spcPts val="360"/>
              </a:spcBef>
              <a:buClr>
                <a:srgbClr val="C00000"/>
              </a:buClr>
              <a:buFont typeface="Arial"/>
              <a:buChar char="•"/>
              <a:tabLst>
                <a:tab pos="0" algn="l"/>
              </a:tabLst>
            </a:pPr>
            <a:r>
              <a:rPr lang="de-DE" sz="1800" b="0" strike="noStrike" spc="-1">
                <a:solidFill>
                  <a:srgbClr val="000000"/>
                </a:solidFill>
                <a:latin typeface="Arial"/>
              </a:rPr>
              <a:t>das </a:t>
            </a:r>
            <a:r>
              <a:rPr lang="de-DE" sz="1800" b="1" strike="noStrike" spc="-1">
                <a:solidFill>
                  <a:srgbClr val="000000"/>
                </a:solidFill>
                <a:latin typeface="Arial"/>
              </a:rPr>
              <a:t>zusammenhängende und flüssige Formulieren </a:t>
            </a:r>
            <a:r>
              <a:rPr lang="de-DE" sz="1800" b="0" strike="noStrike" spc="-1">
                <a:solidFill>
                  <a:srgbClr val="000000"/>
                </a:solidFill>
                <a:latin typeface="Arial"/>
              </a:rPr>
              <a:t>von Ideen und Gedanken</a:t>
            </a:r>
            <a:r>
              <a:rPr lang="de-DE" sz="1800" b="0" strike="noStrike" spc="-1" baseline="30000">
                <a:solidFill>
                  <a:srgbClr val="000000"/>
                </a:solidFill>
                <a:latin typeface="Arial"/>
              </a:rPr>
              <a:t>1</a:t>
            </a:r>
            <a:endParaRPr lang="de-DE" sz="1800" b="0" strike="noStrike" spc="-1">
              <a:solidFill>
                <a:srgbClr val="000000"/>
              </a:solidFill>
              <a:latin typeface="Calibri"/>
            </a:endParaRPr>
          </a:p>
          <a:p>
            <a:pPr defTabSz="914400">
              <a:lnSpc>
                <a:spcPct val="114000"/>
              </a:lnSpc>
              <a:spcBef>
                <a:spcPts val="360"/>
              </a:spcBef>
              <a:tabLst>
                <a:tab pos="0" algn="l"/>
              </a:tabLst>
            </a:pPr>
            <a:r>
              <a:rPr lang="de-DE" sz="1800" b="0" strike="noStrike" spc="-1">
                <a:solidFill>
                  <a:srgbClr val="000000"/>
                </a:solidFill>
                <a:latin typeface="Arial"/>
              </a:rPr>
              <a:t>     </a:t>
            </a:r>
            <a:r>
              <a:rPr lang="de-DE" sz="1800" b="0" strike="noStrike" spc="-1">
                <a:solidFill>
                  <a:srgbClr val="000000"/>
                </a:solidFill>
                <a:latin typeface="Wingdings"/>
              </a:rPr>
              <a:t></a:t>
            </a:r>
            <a:r>
              <a:rPr lang="de-DE" sz="1800" b="0" strike="noStrike" spc="-1">
                <a:solidFill>
                  <a:srgbClr val="000000"/>
                </a:solidFill>
                <a:latin typeface="Arial"/>
              </a:rPr>
              <a:t> Sprachwissen/Wortschatz spielen hierbei eine wichtige Rolle</a:t>
            </a:r>
            <a:endParaRPr lang="de-DE" sz="18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14000"/>
              </a:lnSpc>
              <a:spcBef>
                <a:spcPts val="159"/>
              </a:spcBef>
              <a:tabLst>
                <a:tab pos="0" algn="l"/>
              </a:tabLst>
            </a:pPr>
            <a:endParaRPr lang="de-DE" sz="8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14000"/>
              </a:lnSpc>
              <a:spcBef>
                <a:spcPts val="210"/>
              </a:spcBef>
              <a:tabLst>
                <a:tab pos="0" algn="l"/>
              </a:tabLst>
            </a:pPr>
            <a:endParaRPr lang="de-DE" sz="1050" b="0" strike="noStrike" spc="-1">
              <a:solidFill>
                <a:srgbClr val="000000"/>
              </a:solidFill>
              <a:latin typeface="Calibri"/>
            </a:endParaRPr>
          </a:p>
          <a:p>
            <a:pPr defTabSz="914400">
              <a:lnSpc>
                <a:spcPct val="114000"/>
              </a:lnSpc>
              <a:spcBef>
                <a:spcPts val="210"/>
              </a:spcBef>
              <a:tabLst>
                <a:tab pos="0" algn="l"/>
              </a:tabLst>
            </a:pPr>
            <a:endParaRPr lang="de-DE" sz="1050" b="0" strike="noStrike" spc="-1">
              <a:solidFill>
                <a:srgbClr val="000000"/>
              </a:solidFill>
              <a:latin typeface="Calibri"/>
            </a:endParaRPr>
          </a:p>
          <a:p>
            <a:pPr defTabSz="914400">
              <a:lnSpc>
                <a:spcPct val="114000"/>
              </a:lnSpc>
              <a:spcBef>
                <a:spcPts val="210"/>
              </a:spcBef>
              <a:tabLst>
                <a:tab pos="0" algn="l"/>
              </a:tabLst>
            </a:pPr>
            <a:endParaRPr lang="de-DE" sz="1050" b="0" strike="noStrike" spc="-1">
              <a:solidFill>
                <a:srgbClr val="000000"/>
              </a:solidFill>
              <a:latin typeface="Calibri"/>
            </a:endParaRPr>
          </a:p>
          <a:p>
            <a:pPr defTabSz="914400">
              <a:lnSpc>
                <a:spcPct val="114000"/>
              </a:lnSpc>
              <a:spcBef>
                <a:spcPts val="201"/>
              </a:spcBef>
              <a:tabLst>
                <a:tab pos="0" algn="l"/>
              </a:tabLst>
            </a:pPr>
            <a:r>
              <a:rPr lang="de-DE" sz="1000" b="0" strike="noStrike" spc="-1" baseline="30000">
                <a:solidFill>
                  <a:schemeClr val="dk1">
                    <a:lumMod val="65000"/>
                    <a:lumOff val="35000"/>
                  </a:schemeClr>
                </a:solidFill>
                <a:latin typeface="Arial"/>
              </a:rPr>
              <a:t>1 </a:t>
            </a:r>
            <a:r>
              <a:rPr lang="de-DE" sz="1000" b="0" strike="noStrike" spc="-1">
                <a:solidFill>
                  <a:schemeClr val="dk1">
                    <a:lumMod val="65000"/>
                    <a:lumOff val="35000"/>
                  </a:schemeClr>
                </a:solidFill>
                <a:latin typeface="Arial"/>
              </a:rPr>
              <a:t>Vgl. https://biss-sprachbildung.de//wp-content/uploads/2019/11/biss-journal-11-projekt-FluLeS.pdf </a:t>
            </a:r>
            <a:endParaRPr lang="de-DE" sz="1000" b="0" strike="noStrike" spc="-1">
              <a:solidFill>
                <a:srgbClr val="000000"/>
              </a:solidFill>
              <a:latin typeface="Calibri"/>
            </a:endParaRPr>
          </a:p>
          <a:p>
            <a:pPr defTabSz="914400">
              <a:lnSpc>
                <a:spcPct val="114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400"/>
              </a:spcBef>
              <a:tabLst>
                <a:tab pos="0" algn="l"/>
              </a:tabLst>
            </a:pPr>
            <a:endParaRPr lang="de-DE" sz="2000" b="0" strike="noStrike" spc="-1">
              <a:solidFill>
                <a:srgbClr val="000000"/>
              </a:solidFill>
              <a:latin typeface="Calibri"/>
            </a:endParaRPr>
          </a:p>
        </p:txBody>
      </p:sp>
      <p:sp>
        <p:nvSpPr>
          <p:cNvPr id="495" name="Untertitel 4"/>
          <p:cNvSpPr/>
          <p:nvPr/>
        </p:nvSpPr>
        <p:spPr>
          <a:xfrm>
            <a:off x="467640" y="4136400"/>
            <a:ext cx="3095640" cy="1451880"/>
          </a:xfrm>
          <a:prstGeom prst="rect">
            <a:avLst/>
          </a:prstGeom>
          <a:gradFill rotWithShape="0">
            <a:gsLst>
              <a:gs pos="0">
                <a:srgbClr val="C8C8C8"/>
              </a:gs>
              <a:gs pos="35000">
                <a:srgbClr val="D8D8D8"/>
              </a:gs>
              <a:gs pos="100000">
                <a:srgbClr val="F0F0F0"/>
              </a:gs>
            </a:gsLst>
            <a:lin ang="16200000"/>
          </a:gradFill>
          <a:ln>
            <a:solidFill>
              <a:srgbClr val="6D6C6C"/>
            </a:solidFill>
            <a:round/>
          </a:ln>
          <a:effectLst>
            <a:outerShdw blurRad="39960" dist="20160" dir="540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tIns="45000" rIns="90000" bIns="45000" anchor="t">
            <a:noAutofit/>
          </a:bodyPr>
          <a:lstStyle/>
          <a:p>
            <a:pPr marL="371520" indent="-371520" defTabSz="990720">
              <a:lnSpc>
                <a:spcPct val="100000"/>
              </a:lnSpc>
              <a:spcBef>
                <a:spcPts val="326"/>
              </a:spcBef>
              <a:spcAft>
                <a:spcPts val="1199"/>
              </a:spcAft>
              <a:buClr>
                <a:srgbClr val="FF0019"/>
              </a:buClr>
              <a:buFont typeface="Wingdings" charset="2"/>
              <a:buChar char=""/>
            </a:pPr>
            <a:r>
              <a:rPr lang="de-DE" sz="1950" b="1" strike="noStrike" spc="-1">
                <a:solidFill>
                  <a:schemeClr val="dk1"/>
                </a:solidFill>
                <a:latin typeface="Arial"/>
              </a:rPr>
              <a:t>zügig</a:t>
            </a:r>
            <a:r>
              <a:rPr lang="de-DE" sz="1950" b="0" strike="noStrike" spc="-1">
                <a:solidFill>
                  <a:schemeClr val="dk1"/>
                </a:solidFill>
                <a:latin typeface="Arial"/>
              </a:rPr>
              <a:t> und </a:t>
            </a:r>
            <a:r>
              <a:rPr lang="de-DE" sz="1950" b="1" strike="noStrike" spc="-1">
                <a:solidFill>
                  <a:schemeClr val="dk1"/>
                </a:solidFill>
                <a:latin typeface="Arial"/>
              </a:rPr>
              <a:t>lesbar </a:t>
            </a:r>
            <a:endParaRPr lang="de-DE" sz="1950" b="0" strike="noStrike" spc="-1">
              <a:solidFill>
                <a:srgbClr val="000000"/>
              </a:solidFill>
              <a:latin typeface="Calibri"/>
            </a:endParaRPr>
          </a:p>
          <a:p>
            <a:pPr marL="371520" indent="-371520" defTabSz="990720">
              <a:lnSpc>
                <a:spcPct val="100000"/>
              </a:lnSpc>
              <a:spcBef>
                <a:spcPts val="326"/>
              </a:spcBef>
              <a:spcAft>
                <a:spcPts val="1199"/>
              </a:spcAft>
              <a:buClr>
                <a:srgbClr val="FF0019"/>
              </a:buClr>
              <a:buFont typeface="Wingdings" charset="2"/>
              <a:buChar char=""/>
            </a:pPr>
            <a:r>
              <a:rPr lang="de-DE" sz="1950" b="1" strike="noStrike" spc="-1">
                <a:solidFill>
                  <a:schemeClr val="dk1"/>
                </a:solidFill>
                <a:latin typeface="Arial"/>
              </a:rPr>
              <a:t>sicher</a:t>
            </a:r>
            <a:r>
              <a:rPr lang="de-DE" sz="1950" b="0" strike="noStrike" spc="-1">
                <a:solidFill>
                  <a:schemeClr val="dk1"/>
                </a:solidFill>
                <a:latin typeface="Arial"/>
              </a:rPr>
              <a:t> und </a:t>
            </a:r>
            <a:r>
              <a:rPr lang="de-DE" sz="1950" b="1" strike="noStrike" spc="-1">
                <a:solidFill>
                  <a:schemeClr val="dk1"/>
                </a:solidFill>
                <a:latin typeface="Arial"/>
              </a:rPr>
              <a:t>richtig      </a:t>
            </a:r>
            <a:endParaRPr lang="de-DE" sz="1950" b="0" strike="noStrike" spc="-1">
              <a:solidFill>
                <a:srgbClr val="000000"/>
              </a:solidFill>
              <a:latin typeface="Calibri"/>
            </a:endParaRPr>
          </a:p>
          <a:p>
            <a:pPr marL="371520" indent="-371520" defTabSz="990720">
              <a:lnSpc>
                <a:spcPct val="100000"/>
              </a:lnSpc>
              <a:spcBef>
                <a:spcPts val="326"/>
              </a:spcBef>
              <a:spcAft>
                <a:spcPts val="1199"/>
              </a:spcAft>
              <a:buClr>
                <a:srgbClr val="FF0019"/>
              </a:buClr>
              <a:buFont typeface="Wingdings" charset="2"/>
              <a:buChar char=""/>
            </a:pPr>
            <a:r>
              <a:rPr lang="de-DE" sz="1950" b="0" strike="noStrike" spc="-1">
                <a:solidFill>
                  <a:schemeClr val="dk1"/>
                </a:solidFill>
                <a:latin typeface="Arial"/>
              </a:rPr>
              <a:t>flüssig </a:t>
            </a:r>
            <a:r>
              <a:rPr lang="de-DE" sz="1950" b="1" strike="noStrike" spc="-1">
                <a:solidFill>
                  <a:schemeClr val="dk1"/>
                </a:solidFill>
                <a:latin typeface="Arial"/>
              </a:rPr>
              <a:t>formulieren</a:t>
            </a:r>
            <a:endParaRPr lang="de-DE" sz="1950" b="0" strike="noStrike" spc="-1">
              <a:solidFill>
                <a:srgbClr val="000000"/>
              </a:solidFill>
              <a:latin typeface="Calibri"/>
            </a:endParaRPr>
          </a:p>
          <a:p>
            <a:pPr defTabSz="990720">
              <a:lnSpc>
                <a:spcPct val="100000"/>
              </a:lnSpc>
              <a:spcBef>
                <a:spcPts val="303"/>
              </a:spcBef>
              <a:tabLst>
                <a:tab pos="0" algn="l"/>
              </a:tabLst>
            </a:pPr>
            <a:endParaRPr lang="de-DE" sz="1510" b="0" strike="noStrike" spc="-1">
              <a:solidFill>
                <a:srgbClr val="000000"/>
              </a:solidFill>
              <a:latin typeface="Calibri"/>
            </a:endParaRPr>
          </a:p>
          <a:p>
            <a:pPr defTabSz="990720">
              <a:lnSpc>
                <a:spcPct val="100000"/>
              </a:lnSpc>
              <a:spcBef>
                <a:spcPts val="303"/>
              </a:spcBef>
              <a:tabLst>
                <a:tab pos="0" algn="l"/>
              </a:tabLst>
            </a:pPr>
            <a:endParaRPr lang="de-DE" sz="1510" b="0" strike="noStrike" spc="-1">
              <a:solidFill>
                <a:srgbClr val="000000"/>
              </a:solidFill>
              <a:latin typeface="Calibri"/>
            </a:endParaRPr>
          </a:p>
        </p:txBody>
      </p:sp>
      <p:pic>
        <p:nvPicPr>
          <p:cNvPr id="496" name="Grafik 8"/>
          <p:cNvPicPr/>
          <p:nvPr/>
        </p:nvPicPr>
        <p:blipFill>
          <a:blip r:embed="rId3"/>
          <a:stretch/>
        </p:blipFill>
        <p:spPr>
          <a:xfrm rot="5400000">
            <a:off x="7832880" y="36720"/>
            <a:ext cx="858240" cy="1234080"/>
          </a:xfrm>
          <a:prstGeom prst="rect">
            <a:avLst/>
          </a:prstGeom>
          <a:ln w="0">
            <a:noFill/>
          </a:ln>
          <a:effectLst>
            <a:softEdge rad="63360"/>
          </a:effectLst>
        </p:spPr>
      </p:pic>
      <p:pic>
        <p:nvPicPr>
          <p:cNvPr id="497" name="Grafik 10"/>
          <p:cNvPicPr/>
          <p:nvPr/>
        </p:nvPicPr>
        <p:blipFill>
          <a:blip r:embed="rId4"/>
          <a:stretch/>
        </p:blipFill>
        <p:spPr>
          <a:xfrm>
            <a:off x="7232040" y="266400"/>
            <a:ext cx="617760" cy="710280"/>
          </a:xfrm>
          <a:prstGeom prst="rect">
            <a:avLst/>
          </a:prstGeom>
          <a:ln w="0">
            <a:noFill/>
          </a:ln>
        </p:spPr>
      </p:pic>
      <p:pic>
        <p:nvPicPr>
          <p:cNvPr id="498" name="Grafik 11"/>
          <p:cNvPicPr/>
          <p:nvPr/>
        </p:nvPicPr>
        <p:blipFill>
          <a:blip r:embed="rId5"/>
          <a:stretch/>
        </p:blipFill>
        <p:spPr>
          <a:xfrm flipH="1">
            <a:off x="4401720" y="3933000"/>
            <a:ext cx="2571120" cy="1496880"/>
          </a:xfrm>
          <a:prstGeom prst="rect">
            <a:avLst/>
          </a:prstGeom>
          <a:ln w="0">
            <a:noFill/>
          </a:ln>
        </p:spPr>
      </p:pic>
      <p:pic>
        <p:nvPicPr>
          <p:cNvPr id="499" name="Grafik 12"/>
          <p:cNvPicPr/>
          <p:nvPr/>
        </p:nvPicPr>
        <p:blipFill>
          <a:blip r:embed="rId4"/>
          <a:stretch/>
        </p:blipFill>
        <p:spPr>
          <a:xfrm>
            <a:off x="4071240" y="4586760"/>
            <a:ext cx="617760" cy="710280"/>
          </a:xfrm>
          <a:prstGeom prst="rect">
            <a:avLst/>
          </a:prstGeom>
          <a:ln w="0">
            <a:noFill/>
          </a:ln>
        </p:spPr>
      </p:pic>
      <p:sp>
        <p:nvSpPr>
          <p:cNvPr id="500" name="Textfeld 5"/>
          <p:cNvSpPr/>
          <p:nvPr/>
        </p:nvSpPr>
        <p:spPr>
          <a:xfrm>
            <a:off x="4014360" y="5378040"/>
            <a:ext cx="4831200" cy="57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600" b="0" strike="noStrike" spc="-1">
                <a:solidFill>
                  <a:schemeClr val="dk1"/>
                </a:solidFill>
                <a:latin typeface="Arial"/>
              </a:rPr>
              <a:t>Schreibflüssigkeit als Brücke zwischen basalen Schreibfertigkeiten und dem Schreiben von Texten</a:t>
            </a:r>
            <a:endParaRPr lang="de-DE" sz="1600" b="0" strike="noStrike" spc="-1">
              <a:solidFill>
                <a:srgbClr val="000000"/>
              </a:solidFill>
              <a:latin typeface="Calibri"/>
            </a:endParaRPr>
          </a:p>
        </p:txBody>
      </p:sp>
      <p:pic>
        <p:nvPicPr>
          <p:cNvPr id="501" name="Grafik 14"/>
          <p:cNvPicPr/>
          <p:nvPr/>
        </p:nvPicPr>
        <p:blipFill>
          <a:blip r:embed="rId6"/>
          <a:stretch/>
        </p:blipFill>
        <p:spPr>
          <a:xfrm flipH="1">
            <a:off x="6988320" y="3759120"/>
            <a:ext cx="1472040" cy="1600200"/>
          </a:xfrm>
          <a:prstGeom prst="rect">
            <a:avLst/>
          </a:prstGeom>
          <a:ln w="0">
            <a:noFill/>
          </a:ln>
        </p:spPr>
      </p:pic>
      <p:sp>
        <p:nvSpPr>
          <p:cNvPr id="502" name="Textfeld 2"/>
          <p:cNvSpPr/>
          <p:nvPr/>
        </p:nvSpPr>
        <p:spPr>
          <a:xfrm>
            <a:off x="6921360" y="51858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503"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sldNum" idx="4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7B4D287-F784-41F4-ADED-225BB490C2AD}" type="slidenum">
              <a:rPr lang="de-DE" sz="900" b="0" strike="noStrike" spc="-1">
                <a:solidFill>
                  <a:schemeClr val="lt1"/>
                </a:solidFill>
                <a:latin typeface="Arial"/>
              </a:rPr>
              <a:t>4</a:t>
            </a:fld>
            <a:endParaRPr lang="de-DE" sz="900" b="0" strike="noStrike" spc="-1">
              <a:solidFill>
                <a:srgbClr val="000000"/>
              </a:solidFill>
              <a:latin typeface="Calibri"/>
            </a:endParaRPr>
          </a:p>
        </p:txBody>
      </p:sp>
      <p:sp>
        <p:nvSpPr>
          <p:cNvPr id="114"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de-DE" sz="2000" b="1" strike="noStrike" spc="-1">
              <a:solidFill>
                <a:srgbClr val="C00000"/>
              </a:solidFill>
              <a:highlight>
                <a:srgbClr val="FFFF00"/>
              </a:highlight>
              <a:latin typeface="Arial"/>
            </a:endParaRPr>
          </a:p>
        </p:txBody>
      </p:sp>
      <p:sp>
        <p:nvSpPr>
          <p:cNvPr id="115" name="Inhaltsplatzhalter 4"/>
          <p:cNvSpPr/>
          <p:nvPr/>
        </p:nvSpPr>
        <p:spPr>
          <a:xfrm>
            <a:off x="467640" y="1179720"/>
            <a:ext cx="803988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14000"/>
              </a:lnSpc>
              <a:spcBef>
                <a:spcPts val="2001"/>
              </a:spcBef>
              <a:spcAft>
                <a:spcPts val="1199"/>
              </a:spcAft>
              <a:tabLst>
                <a:tab pos="0" algn="l"/>
              </a:tabLst>
            </a:pPr>
            <a:r>
              <a:rPr lang="de-DE" sz="10000" b="1" strike="noStrike" spc="-1">
                <a:solidFill>
                  <a:srgbClr val="C00000"/>
                </a:solidFill>
                <a:latin typeface="Arial"/>
              </a:rPr>
              <a:t>1</a:t>
            </a:r>
            <a:endParaRPr lang="de-DE" sz="10000" b="0" strike="noStrike" spc="-1">
              <a:solidFill>
                <a:srgbClr val="000000"/>
              </a:solidFill>
              <a:latin typeface="Calibri"/>
            </a:endParaRPr>
          </a:p>
          <a:p>
            <a:pPr algn="ctr" defTabSz="914400">
              <a:lnSpc>
                <a:spcPct val="114000"/>
              </a:lnSpc>
              <a:spcBef>
                <a:spcPts val="720"/>
              </a:spcBef>
              <a:tabLst>
                <a:tab pos="0" algn="l"/>
              </a:tabLst>
            </a:pPr>
            <a:r>
              <a:rPr lang="de-DE" sz="3600" b="1" strike="noStrike" spc="-1">
                <a:solidFill>
                  <a:srgbClr val="000000"/>
                </a:solidFill>
                <a:latin typeface="Arial"/>
              </a:rPr>
              <a:t>Informationen zum </a:t>
            </a:r>
            <a:br>
              <a:rPr sz="3600"/>
            </a:br>
            <a:r>
              <a:rPr lang="de-DE" sz="3600" b="1" strike="noStrike" spc="-1">
                <a:solidFill>
                  <a:srgbClr val="000000"/>
                </a:solidFill>
                <a:latin typeface="Arial"/>
              </a:rPr>
              <a:t>aktualisierten Grundwortschatz</a:t>
            </a:r>
            <a:endParaRPr lang="de-DE" sz="3600" b="0" strike="noStrike" spc="-1">
              <a:solidFill>
                <a:srgbClr val="000000"/>
              </a:solidFill>
              <a:latin typeface="Calibri"/>
            </a:endParaRPr>
          </a:p>
        </p:txBody>
      </p:sp>
      <p:pic>
        <p:nvPicPr>
          <p:cNvPr id="116" name="Grafik 8"/>
          <p:cNvPicPr/>
          <p:nvPr/>
        </p:nvPicPr>
        <p:blipFill>
          <a:blip r:embed="rId3"/>
          <a:stretch/>
        </p:blipFill>
        <p:spPr>
          <a:xfrm rot="16200000" flipH="1">
            <a:off x="4012920" y="4447800"/>
            <a:ext cx="1285200" cy="1847520"/>
          </a:xfrm>
          <a:prstGeom prst="rect">
            <a:avLst/>
          </a:prstGeom>
          <a:ln w="0">
            <a:noFill/>
          </a:ln>
          <a:effectLst>
            <a:softEdge rad="63360"/>
          </a:effectLst>
        </p:spPr>
      </p:pic>
      <p:pic>
        <p:nvPicPr>
          <p:cNvPr id="117" name="Grafik 9" descr="Ein Bild, das Text, Design, Schrift, Screenshot enthält.&#10;&#10;Automatisch generierte Beschreibung"/>
          <p:cNvPicPr/>
          <p:nvPr/>
        </p:nvPicPr>
        <p:blipFill>
          <a:blip r:embed="rId4"/>
          <a:stretch/>
        </p:blipFill>
        <p:spPr>
          <a:xfrm rot="1434600">
            <a:off x="5256360" y="1256040"/>
            <a:ext cx="2378520" cy="1748880"/>
          </a:xfrm>
          <a:prstGeom prst="rect">
            <a:avLst/>
          </a:prstGeom>
          <a:ln w="12700">
            <a:noFill/>
          </a:ln>
        </p:spPr>
      </p:pic>
      <p:sp>
        <p:nvSpPr>
          <p:cNvPr id="118" name="Textfeld 2"/>
          <p:cNvSpPr/>
          <p:nvPr/>
        </p:nvSpPr>
        <p:spPr>
          <a:xfrm rot="16966200">
            <a:off x="6905880" y="2451240"/>
            <a:ext cx="115128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Katharina Prengel</a:t>
            </a:r>
            <a:endParaRPr lang="de-DE" sz="800" b="0" strike="noStrike" spc="-1">
              <a:solidFill>
                <a:srgbClr val="000000"/>
              </a:solidFill>
              <a:latin typeface="Calibri"/>
            </a:endParaRPr>
          </a:p>
        </p:txBody>
      </p:sp>
      <p:sp>
        <p:nvSpPr>
          <p:cNvPr id="119"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sldNum" idx="8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834A41D-4B05-4C50-A1EC-4C3805D06356}" type="slidenum">
              <a:rPr lang="de-DE" sz="900" b="0" strike="noStrike" spc="-1">
                <a:solidFill>
                  <a:schemeClr val="lt1"/>
                </a:solidFill>
                <a:latin typeface="Arial"/>
              </a:rPr>
              <a:t>40</a:t>
            </a:fld>
            <a:endParaRPr lang="de-DE" sz="900" b="0" strike="noStrike" spc="-1">
              <a:solidFill>
                <a:srgbClr val="000000"/>
              </a:solidFill>
              <a:latin typeface="Calibri"/>
            </a:endParaRPr>
          </a:p>
        </p:txBody>
      </p:sp>
      <p:sp>
        <p:nvSpPr>
          <p:cNvPr id="505"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Folgen mangelnder Schreibflüssigkeit</a:t>
            </a:r>
            <a:endParaRPr lang="de-DE" sz="2400" b="0" strike="noStrike" spc="-1">
              <a:solidFill>
                <a:srgbClr val="000000"/>
              </a:solidFill>
              <a:latin typeface="Calibri"/>
            </a:endParaRPr>
          </a:p>
        </p:txBody>
      </p:sp>
      <p:pic>
        <p:nvPicPr>
          <p:cNvPr id="506" name="Grafik 2"/>
          <p:cNvPicPr/>
          <p:nvPr/>
        </p:nvPicPr>
        <p:blipFill>
          <a:blip r:embed="rId3"/>
          <a:stretch/>
        </p:blipFill>
        <p:spPr>
          <a:xfrm flipH="1">
            <a:off x="8038440" y="1381320"/>
            <a:ext cx="680040" cy="817920"/>
          </a:xfrm>
          <a:prstGeom prst="rect">
            <a:avLst/>
          </a:prstGeom>
          <a:ln w="0">
            <a:noFill/>
          </a:ln>
        </p:spPr>
      </p:pic>
      <p:pic>
        <p:nvPicPr>
          <p:cNvPr id="507" name="Grafik 6"/>
          <p:cNvPicPr/>
          <p:nvPr/>
        </p:nvPicPr>
        <p:blipFill>
          <a:blip r:embed="rId4"/>
          <a:stretch/>
        </p:blipFill>
        <p:spPr>
          <a:xfrm flipH="1">
            <a:off x="8006040" y="2471760"/>
            <a:ext cx="1006200" cy="1094040"/>
          </a:xfrm>
          <a:prstGeom prst="rect">
            <a:avLst/>
          </a:prstGeom>
          <a:ln w="0">
            <a:noFill/>
          </a:ln>
        </p:spPr>
      </p:pic>
      <p:pic>
        <p:nvPicPr>
          <p:cNvPr id="508" name="Grafik 7"/>
          <p:cNvPicPr/>
          <p:nvPr/>
        </p:nvPicPr>
        <p:blipFill>
          <a:blip r:embed="rId5"/>
          <a:stretch/>
        </p:blipFill>
        <p:spPr>
          <a:xfrm>
            <a:off x="507240" y="4253400"/>
            <a:ext cx="8015040" cy="1694160"/>
          </a:xfrm>
          <a:prstGeom prst="rect">
            <a:avLst/>
          </a:prstGeom>
          <a:ln w="0">
            <a:noFill/>
          </a:ln>
        </p:spPr>
      </p:pic>
      <p:sp>
        <p:nvSpPr>
          <p:cNvPr id="509" name="Rechteck 5"/>
          <p:cNvSpPr/>
          <p:nvPr/>
        </p:nvSpPr>
        <p:spPr>
          <a:xfrm>
            <a:off x="261360" y="1035000"/>
            <a:ext cx="7771680" cy="41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09600" indent="-309600" defTabSz="914400">
              <a:lnSpc>
                <a:spcPct val="100000"/>
              </a:lnSpc>
              <a:spcBef>
                <a:spcPts val="601"/>
              </a:spcBef>
              <a:buClr>
                <a:srgbClr val="000000"/>
              </a:buClr>
              <a:buFont typeface="Arial"/>
              <a:buChar char="•"/>
            </a:pPr>
            <a:r>
              <a:rPr lang="de-DE" sz="1800" b="0" strike="noStrike" spc="-1">
                <a:solidFill>
                  <a:srgbClr val="000000"/>
                </a:solidFill>
                <a:latin typeface="Arial"/>
              </a:rPr>
              <a:t>Eine nicht automatisierte Handschrift bzw. Rechtschreibung und Probleme beim flüssigen Formulieren </a:t>
            </a:r>
            <a:r>
              <a:rPr lang="de-DE" sz="1800" b="1" strike="noStrike" spc="-1">
                <a:solidFill>
                  <a:srgbClr val="000000"/>
                </a:solidFill>
                <a:latin typeface="Arial"/>
              </a:rPr>
              <a:t>hemmen den Schreibfluss</a:t>
            </a:r>
            <a:r>
              <a:rPr lang="de-DE" sz="1800" b="0" strike="noStrike" spc="-1">
                <a:solidFill>
                  <a:srgbClr val="000000"/>
                </a:solidFill>
                <a:latin typeface="Arial"/>
              </a:rPr>
              <a:t>.</a:t>
            </a:r>
            <a:br>
              <a:rPr sz="1800"/>
            </a:br>
            <a:r>
              <a:rPr lang="de-DE" sz="1800" b="0" strike="noStrike" spc="-1">
                <a:solidFill>
                  <a:srgbClr val="000000"/>
                </a:solidFill>
                <a:latin typeface="Wingdings"/>
              </a:rPr>
              <a:t></a:t>
            </a:r>
            <a:r>
              <a:rPr lang="de-DE" sz="1800" b="0" strike="noStrike" spc="-1">
                <a:solidFill>
                  <a:srgbClr val="000000"/>
                </a:solidFill>
                <a:latin typeface="Arial"/>
              </a:rPr>
              <a:t> vergleichbar mit mangelnder Leseflüssigkeit, die das Textverständnis hemmt</a:t>
            </a:r>
            <a:endParaRPr lang="de-DE" sz="1800" b="0" strike="noStrike" spc="-1">
              <a:solidFill>
                <a:srgbClr val="000000"/>
              </a:solidFill>
              <a:latin typeface="Calibri"/>
            </a:endParaRPr>
          </a:p>
          <a:p>
            <a:pPr marL="309600" indent="-309600" defTabSz="914400">
              <a:lnSpc>
                <a:spcPct val="100000"/>
              </a:lnSpc>
              <a:spcBef>
                <a:spcPts val="601"/>
              </a:spcBef>
              <a:buClr>
                <a:srgbClr val="000000"/>
              </a:buClr>
              <a:buFont typeface="Arial"/>
              <a:buChar char="•"/>
            </a:pPr>
            <a:r>
              <a:rPr lang="de-DE" sz="1800" b="0" strike="noStrike" spc="-1">
                <a:solidFill>
                  <a:srgbClr val="000000"/>
                </a:solidFill>
                <a:latin typeface="Arial"/>
              </a:rPr>
              <a:t>Schülerinnen und Schüler der unteren Jahrgangsstufen brechen Sätze und kurze Texte ab</a:t>
            </a:r>
            <a:br>
              <a:rPr sz="1800"/>
            </a:br>
            <a:r>
              <a:rPr lang="de-DE" sz="1800" b="0" strike="noStrike" spc="-1">
                <a:solidFill>
                  <a:srgbClr val="000000"/>
                </a:solidFill>
                <a:latin typeface="Wingdings"/>
              </a:rPr>
              <a:t></a:t>
            </a:r>
            <a:r>
              <a:rPr lang="de-DE" sz="1800" b="0" strike="noStrike" spc="-1">
                <a:solidFill>
                  <a:srgbClr val="000000"/>
                </a:solidFill>
                <a:latin typeface="Arial"/>
              </a:rPr>
              <a:t> Konzentration auf Buchstabenverbindungen und Rechtschreibung </a:t>
            </a:r>
            <a:br>
              <a:rPr sz="1800"/>
            </a:br>
            <a:r>
              <a:rPr lang="de-DE" sz="1800" b="0" strike="noStrike" spc="-1">
                <a:solidFill>
                  <a:srgbClr val="000000"/>
                </a:solidFill>
                <a:latin typeface="Wingdings"/>
              </a:rPr>
              <a:t></a:t>
            </a:r>
            <a:r>
              <a:rPr lang="de-DE" sz="1800" b="0" strike="noStrike" spc="-1">
                <a:solidFill>
                  <a:srgbClr val="000000"/>
                </a:solidFill>
                <a:latin typeface="Arial"/>
              </a:rPr>
              <a:t> Aufmerksamkeitspotenzial ist überfordert</a:t>
            </a:r>
            <a:endParaRPr lang="de-DE" sz="1800" b="0" strike="noStrike" spc="-1">
              <a:solidFill>
                <a:srgbClr val="000000"/>
              </a:solidFill>
              <a:latin typeface="Calibri"/>
            </a:endParaRPr>
          </a:p>
          <a:p>
            <a:pPr marL="309600" indent="-309600" defTabSz="914400">
              <a:lnSpc>
                <a:spcPct val="100000"/>
              </a:lnSpc>
              <a:spcBef>
                <a:spcPts val="601"/>
              </a:spcBef>
              <a:buClr>
                <a:srgbClr val="000000"/>
              </a:buClr>
              <a:buFont typeface="Arial"/>
              <a:buChar char="•"/>
            </a:pPr>
            <a:r>
              <a:rPr lang="de-DE" sz="1800" b="0" strike="noStrike" spc="-1">
                <a:solidFill>
                  <a:srgbClr val="000000"/>
                </a:solidFill>
                <a:latin typeface="Arial"/>
              </a:rPr>
              <a:t>Auch Lernende höherer Jahrgangsstufen mit schwach ausgebildeter Schreibflüssigkeit haben Schwierigkeiten bei der Textproduktion.</a:t>
            </a:r>
            <a:endParaRPr lang="de-DE" sz="1800" b="0" strike="noStrike" spc="-1">
              <a:solidFill>
                <a:srgbClr val="000000"/>
              </a:solidFill>
              <a:latin typeface="Calibri"/>
            </a:endParaRPr>
          </a:p>
          <a:p>
            <a:pPr defTabSz="914400">
              <a:lnSpc>
                <a:spcPct val="100000"/>
              </a:lnSpc>
              <a:spcAft>
                <a:spcPts val="1199"/>
              </a:spcAft>
            </a:pPr>
            <a:endParaRPr lang="de-DE" sz="1800" b="0" strike="noStrike" spc="-1">
              <a:solidFill>
                <a:srgbClr val="000000"/>
              </a:solidFill>
              <a:latin typeface="Calibri"/>
            </a:endParaRPr>
          </a:p>
          <a:p>
            <a:pPr defTabSz="914400">
              <a:lnSpc>
                <a:spcPct val="100000"/>
              </a:lnSpc>
              <a:spcAft>
                <a:spcPts val="1199"/>
              </a:spcAft>
            </a:pPr>
            <a:endParaRPr lang="de-DE" sz="1800" b="0" strike="noStrike" spc="-1">
              <a:solidFill>
                <a:srgbClr val="000000"/>
              </a:solidFill>
              <a:latin typeface="Calibri"/>
            </a:endParaRPr>
          </a:p>
          <a:p>
            <a:pPr defTabSz="914400">
              <a:lnSpc>
                <a:spcPct val="100000"/>
              </a:lnSpc>
              <a:spcAft>
                <a:spcPts val="1199"/>
              </a:spcAft>
            </a:pPr>
            <a:endParaRPr lang="de-DE" sz="1800" b="0" strike="noStrike" spc="-1">
              <a:solidFill>
                <a:srgbClr val="000000"/>
              </a:solidFill>
              <a:latin typeface="Calibri"/>
            </a:endParaRPr>
          </a:p>
        </p:txBody>
      </p:sp>
      <p:pic>
        <p:nvPicPr>
          <p:cNvPr id="510" name="Grafik 8"/>
          <p:cNvPicPr/>
          <p:nvPr/>
        </p:nvPicPr>
        <p:blipFill>
          <a:blip r:embed="rId6"/>
          <a:stretch/>
        </p:blipFill>
        <p:spPr>
          <a:xfrm rot="5400000">
            <a:off x="7832880" y="36720"/>
            <a:ext cx="858240" cy="1234080"/>
          </a:xfrm>
          <a:prstGeom prst="rect">
            <a:avLst/>
          </a:prstGeom>
          <a:ln w="0">
            <a:noFill/>
          </a:ln>
          <a:effectLst>
            <a:softEdge rad="63360"/>
          </a:effectLst>
        </p:spPr>
      </p:pic>
      <p:pic>
        <p:nvPicPr>
          <p:cNvPr id="511" name="Grafik 9"/>
          <p:cNvPicPr/>
          <p:nvPr/>
        </p:nvPicPr>
        <p:blipFill>
          <a:blip r:embed="rId7"/>
          <a:stretch/>
        </p:blipFill>
        <p:spPr>
          <a:xfrm>
            <a:off x="7232040" y="266400"/>
            <a:ext cx="617760" cy="710280"/>
          </a:xfrm>
          <a:prstGeom prst="rect">
            <a:avLst/>
          </a:prstGeom>
          <a:ln w="0">
            <a:noFill/>
          </a:ln>
        </p:spPr>
      </p:pic>
      <p:sp>
        <p:nvSpPr>
          <p:cNvPr id="512" name="Textfeld 3"/>
          <p:cNvSpPr/>
          <p:nvPr/>
        </p:nvSpPr>
        <p:spPr>
          <a:xfrm>
            <a:off x="7890840" y="21081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513" name="Textfeld 10"/>
          <p:cNvSpPr/>
          <p:nvPr/>
        </p:nvSpPr>
        <p:spPr>
          <a:xfrm>
            <a:off x="8005320" y="34088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514"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p:cNvSpPr>
          <p:nvPr>
            <p:ph type="sldNum" idx="8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BB5942FC-AF97-4CB3-A433-D0C534E97070}" type="slidenum">
              <a:rPr lang="de-DE" sz="900" b="0" strike="noStrike" spc="-1">
                <a:solidFill>
                  <a:schemeClr val="lt1"/>
                </a:solidFill>
                <a:latin typeface="Arial"/>
              </a:rPr>
              <a:t>41</a:t>
            </a:fld>
            <a:endParaRPr lang="de-DE" sz="900" b="0" strike="noStrike" spc="-1">
              <a:solidFill>
                <a:srgbClr val="000000"/>
              </a:solidFill>
              <a:latin typeface="Calibri"/>
            </a:endParaRPr>
          </a:p>
        </p:txBody>
      </p:sp>
      <p:sp>
        <p:nvSpPr>
          <p:cNvPr id="516"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Effektive Förderung von Schreibflüssigkeit</a:t>
            </a:r>
            <a:endParaRPr lang="de-DE" sz="2400" b="0" strike="noStrike" spc="-1">
              <a:solidFill>
                <a:srgbClr val="000000"/>
              </a:solidFill>
              <a:latin typeface="Calibri"/>
            </a:endParaRPr>
          </a:p>
        </p:txBody>
      </p:sp>
      <p:sp>
        <p:nvSpPr>
          <p:cNvPr id="517"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518" name="Inhaltsplatzhalter 4"/>
          <p:cNvSpPr/>
          <p:nvPr/>
        </p:nvSpPr>
        <p:spPr>
          <a:xfrm>
            <a:off x="332640" y="1052640"/>
            <a:ext cx="8810640" cy="524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spcAft>
                <a:spcPts val="300"/>
              </a:spcAft>
              <a:tabLst>
                <a:tab pos="0" algn="l"/>
              </a:tabLst>
            </a:pPr>
            <a:r>
              <a:rPr lang="de-DE" sz="1800" b="1" strike="noStrike" spc="-1" dirty="0">
                <a:solidFill>
                  <a:srgbClr val="000000"/>
                </a:solidFill>
                <a:latin typeface="Arial"/>
              </a:rPr>
              <a:t>Ziel </a:t>
            </a:r>
            <a:r>
              <a:rPr lang="de-DE" sz="1800" b="0" strike="noStrike" spc="-1" dirty="0">
                <a:solidFill>
                  <a:srgbClr val="000000"/>
                </a:solidFill>
                <a:latin typeface="Arial"/>
              </a:rPr>
              <a:t>eines Schreibflüssigkeitstrainings:</a:t>
            </a:r>
            <a:endParaRPr lang="de-DE" sz="1800" b="0" strike="noStrike" spc="-1" dirty="0">
              <a:solidFill>
                <a:srgbClr val="000000"/>
              </a:solidFill>
              <a:latin typeface="Calibri"/>
            </a:endParaRPr>
          </a:p>
          <a:p>
            <a:pPr marL="343080" indent="-343080" defTabSz="914400">
              <a:lnSpc>
                <a:spcPct val="114000"/>
              </a:lnSpc>
              <a:spcBef>
                <a:spcPts val="360"/>
              </a:spcBef>
              <a:buClr>
                <a:srgbClr val="C00000"/>
              </a:buClr>
              <a:buFont typeface="Arial"/>
              <a:buChar char="•"/>
              <a:tabLst>
                <a:tab pos="0" algn="l"/>
              </a:tabLst>
            </a:pPr>
            <a:r>
              <a:rPr lang="de-DE" sz="1800" b="0" strike="noStrike" spc="-1" dirty="0" err="1">
                <a:solidFill>
                  <a:srgbClr val="000000"/>
                </a:solidFill>
                <a:latin typeface="Arial"/>
              </a:rPr>
              <a:t>Schüler:innen</a:t>
            </a:r>
            <a:r>
              <a:rPr lang="de-DE" sz="1800" b="0" strike="noStrike" spc="-1" dirty="0">
                <a:solidFill>
                  <a:srgbClr val="000000"/>
                </a:solidFill>
                <a:latin typeface="Arial"/>
              </a:rPr>
              <a:t> sollen zunehmend sicher eigene Texte verfassen können.</a:t>
            </a:r>
            <a:endParaRPr lang="de-DE" sz="1800" b="0" strike="noStrike" spc="-1" dirty="0">
              <a:solidFill>
                <a:srgbClr val="000000"/>
              </a:solidFill>
              <a:latin typeface="Calibri"/>
            </a:endParaRPr>
          </a:p>
          <a:p>
            <a:pPr defTabSz="914400">
              <a:lnSpc>
                <a:spcPct val="114000"/>
              </a:lnSpc>
              <a:spcBef>
                <a:spcPts val="360"/>
              </a:spcBef>
              <a:spcAft>
                <a:spcPts val="1199"/>
              </a:spcAft>
              <a:tabLst>
                <a:tab pos="0" algn="l"/>
              </a:tabLst>
            </a:pPr>
            <a:r>
              <a:rPr lang="de-DE" sz="1800" b="0" strike="noStrike" spc="-1" dirty="0">
                <a:solidFill>
                  <a:srgbClr val="000000"/>
                </a:solidFill>
                <a:latin typeface="Arial"/>
              </a:rPr>
              <a:t>             	Voraussetzung: genügend Zeit und Raum für die Entwicklung </a:t>
            </a:r>
            <a:br>
              <a:rPr lang="de-DE" sz="1800" b="0" strike="noStrike" spc="-1" dirty="0">
                <a:solidFill>
                  <a:srgbClr val="000000"/>
                </a:solidFill>
                <a:latin typeface="Arial"/>
              </a:rPr>
            </a:br>
            <a:r>
              <a:rPr lang="de-DE" sz="1800" b="0" strike="noStrike" spc="-1" dirty="0">
                <a:solidFill>
                  <a:srgbClr val="000000"/>
                </a:solidFill>
                <a:latin typeface="Arial"/>
              </a:rPr>
              <a:t>               der Schreibflüssigkeit geben</a:t>
            </a:r>
            <a:endParaRPr lang="de-DE" sz="1800" b="0" strike="noStrike" spc="-1" dirty="0">
              <a:solidFill>
                <a:srgbClr val="000000"/>
              </a:solidFill>
              <a:latin typeface="Calibri"/>
            </a:endParaRPr>
          </a:p>
          <a:p>
            <a:pPr marL="285840" indent="-285840" defTabSz="914400">
              <a:lnSpc>
                <a:spcPct val="114000"/>
              </a:lnSpc>
              <a:spcBef>
                <a:spcPts val="360"/>
              </a:spcBef>
              <a:spcAft>
                <a:spcPts val="1199"/>
              </a:spcAft>
              <a:buClr>
                <a:srgbClr val="595959"/>
              </a:buClr>
              <a:buFont typeface="Arial"/>
              <a:buChar char="•"/>
              <a:tabLst>
                <a:tab pos="0" algn="l"/>
              </a:tabLst>
            </a:pPr>
            <a:r>
              <a:rPr lang="de-DE" sz="1800" b="0" strike="noStrike" spc="-1" dirty="0">
                <a:solidFill>
                  <a:srgbClr val="000000"/>
                </a:solidFill>
                <a:latin typeface="Arial"/>
              </a:rPr>
              <a:t>gerade schwache Schreiberinnen und Schreiber: </a:t>
            </a:r>
            <a:br>
              <a:rPr sz="1800" dirty="0"/>
            </a:br>
            <a:r>
              <a:rPr lang="de-DE" sz="1800" b="0" strike="noStrike" spc="-1" dirty="0">
                <a:solidFill>
                  <a:srgbClr val="000000"/>
                </a:solidFill>
                <a:latin typeface="Arial"/>
              </a:rPr>
              <a:t>Stärkung des Selbstkonzepts</a:t>
            </a:r>
            <a:endParaRPr lang="de-DE" sz="1800" b="0" strike="noStrike" spc="-1" dirty="0">
              <a:solidFill>
                <a:srgbClr val="000000"/>
              </a:solidFill>
              <a:latin typeface="Calibri"/>
            </a:endParaRPr>
          </a:p>
          <a:p>
            <a:pPr defTabSz="914400">
              <a:lnSpc>
                <a:spcPct val="114000"/>
              </a:lnSpc>
              <a:spcBef>
                <a:spcPts val="1199"/>
              </a:spcBef>
              <a:spcAft>
                <a:spcPts val="300"/>
              </a:spcAft>
              <a:tabLst>
                <a:tab pos="0" algn="l"/>
              </a:tabLst>
            </a:pPr>
            <a:r>
              <a:rPr lang="de-DE" sz="1800" b="1" strike="noStrike" spc="-1" dirty="0">
                <a:solidFill>
                  <a:srgbClr val="000000"/>
                </a:solidFill>
                <a:latin typeface="Arial"/>
              </a:rPr>
              <a:t>Kennzeichen</a:t>
            </a:r>
            <a:r>
              <a:rPr lang="de-DE" sz="1800" b="0" strike="noStrike" spc="-1" dirty="0">
                <a:solidFill>
                  <a:srgbClr val="000000"/>
                </a:solidFill>
                <a:latin typeface="Arial"/>
              </a:rPr>
              <a:t> eines wirksamen Schreibflüssigkeitstrainings:</a:t>
            </a:r>
            <a:endParaRPr lang="de-DE" sz="1800" b="0" strike="noStrike" spc="-1" dirty="0">
              <a:solidFill>
                <a:srgbClr val="000000"/>
              </a:solidFill>
              <a:latin typeface="Calibri"/>
            </a:endParaRPr>
          </a:p>
          <a:p>
            <a:pPr defTabSz="914400">
              <a:lnSpc>
                <a:spcPct val="114000"/>
              </a:lnSpc>
              <a:spcBef>
                <a:spcPts val="360"/>
              </a:spcBef>
              <a:spcAft>
                <a:spcPts val="601"/>
              </a:spcAft>
              <a:tabLst>
                <a:tab pos="0" algn="l"/>
              </a:tabLst>
            </a:pPr>
            <a:r>
              <a:rPr lang="de-DE" sz="1800" b="0" strike="noStrike" spc="-1" dirty="0">
                <a:solidFill>
                  <a:srgbClr val="000000"/>
                </a:solidFill>
                <a:latin typeface="Arial"/>
              </a:rPr>
              <a:t>Erprobungen und Materialien aus der Schweiz und langjährige                            Studien aus den USA legen folgende Merkmale nahe:</a:t>
            </a:r>
            <a:endParaRPr lang="de-DE" sz="1800" b="0" strike="noStrike" spc="-1" dirty="0">
              <a:solidFill>
                <a:srgbClr val="000000"/>
              </a:solidFill>
              <a:latin typeface="Calibri"/>
            </a:endParaRPr>
          </a:p>
          <a:p>
            <a:pPr marL="343080" indent="-343080" defTabSz="914400">
              <a:lnSpc>
                <a:spcPct val="114000"/>
              </a:lnSpc>
              <a:spcBef>
                <a:spcPts val="360"/>
              </a:spcBef>
              <a:spcAft>
                <a:spcPts val="400"/>
              </a:spcAft>
              <a:buClr>
                <a:srgbClr val="C00000"/>
              </a:buClr>
              <a:buFont typeface="Arial"/>
              <a:buChar char="•"/>
              <a:tabLst>
                <a:tab pos="0" algn="l"/>
              </a:tabLst>
            </a:pPr>
            <a:r>
              <a:rPr lang="de-DE" sz="1800" b="0" strike="noStrike" spc="-1" dirty="0">
                <a:solidFill>
                  <a:srgbClr val="000000"/>
                </a:solidFill>
                <a:latin typeface="Arial"/>
              </a:rPr>
              <a:t>regelmäßig (mehrmals wöchentlich) und kontinuierlich </a:t>
            </a:r>
            <a:endParaRPr lang="de-DE" sz="1800" b="0" strike="noStrike" spc="-1" dirty="0">
              <a:solidFill>
                <a:srgbClr val="000000"/>
              </a:solidFill>
              <a:latin typeface="Calibri"/>
            </a:endParaRPr>
          </a:p>
          <a:p>
            <a:pPr marL="343080" indent="-343080" defTabSz="914400">
              <a:lnSpc>
                <a:spcPct val="114000"/>
              </a:lnSpc>
              <a:spcBef>
                <a:spcPts val="360"/>
              </a:spcBef>
              <a:spcAft>
                <a:spcPts val="400"/>
              </a:spcAft>
              <a:buClr>
                <a:srgbClr val="C00000"/>
              </a:buClr>
              <a:buFont typeface="Arial"/>
              <a:buChar char="•"/>
              <a:tabLst>
                <a:tab pos="0" algn="l"/>
              </a:tabLst>
            </a:pPr>
            <a:r>
              <a:rPr lang="de-DE" sz="1800" b="0" strike="noStrike" spc="-1" dirty="0">
                <a:solidFill>
                  <a:srgbClr val="000000"/>
                </a:solidFill>
                <a:latin typeface="Arial"/>
              </a:rPr>
              <a:t>Trainingseinheiten von ca. 15 bis 20 Minuten</a:t>
            </a:r>
            <a:endParaRPr lang="de-DE" sz="1800" b="0" strike="noStrike" spc="-1" dirty="0">
              <a:solidFill>
                <a:srgbClr val="000000"/>
              </a:solidFill>
              <a:latin typeface="Calibri"/>
            </a:endParaRPr>
          </a:p>
          <a:p>
            <a:pPr marL="343080" indent="-343080" defTabSz="914400">
              <a:lnSpc>
                <a:spcPct val="114000"/>
              </a:lnSpc>
              <a:spcBef>
                <a:spcPts val="360"/>
              </a:spcBef>
              <a:spcAft>
                <a:spcPts val="400"/>
              </a:spcAft>
              <a:buClr>
                <a:srgbClr val="C00000"/>
              </a:buClr>
              <a:buFont typeface="Arial"/>
              <a:buChar char="•"/>
              <a:tabLst>
                <a:tab pos="0" algn="l"/>
              </a:tabLst>
            </a:pPr>
            <a:r>
              <a:rPr lang="de-DE" sz="1800" b="0" strike="noStrike" spc="-1" dirty="0">
                <a:solidFill>
                  <a:srgbClr val="000000"/>
                </a:solidFill>
                <a:latin typeface="Arial"/>
              </a:rPr>
              <a:t>vielfache Wiederholungen der Übungen/Übungsformen                                          (im Hinblick auf Automatisierung wichtig und effektiv)</a:t>
            </a: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800" b="0" strike="noStrike" spc="-1" dirty="0">
              <a:solidFill>
                <a:srgbClr val="000000"/>
              </a:solidFill>
              <a:latin typeface="Calibri"/>
            </a:endParaRPr>
          </a:p>
          <a:p>
            <a:pPr defTabSz="914400">
              <a:lnSpc>
                <a:spcPct val="100000"/>
              </a:lnSpc>
              <a:tabLst>
                <a:tab pos="0" algn="l"/>
              </a:tabLst>
            </a:pPr>
            <a:endParaRPr lang="de-DE" sz="1400" b="0" strike="noStrike" spc="-1" dirty="0">
              <a:solidFill>
                <a:srgbClr val="000000"/>
              </a:solidFill>
              <a:latin typeface="Calibri"/>
            </a:endParaRPr>
          </a:p>
          <a:p>
            <a:pPr defTabSz="914400">
              <a:lnSpc>
                <a:spcPct val="100000"/>
              </a:lnSpc>
              <a:tabLst>
                <a:tab pos="0" algn="l"/>
              </a:tabLst>
            </a:pPr>
            <a:r>
              <a:rPr lang="de-DE" sz="700" b="0" strike="noStrike" spc="-1" baseline="30000" dirty="0">
                <a:solidFill>
                  <a:schemeClr val="dk1">
                    <a:lumMod val="65000"/>
                    <a:lumOff val="35000"/>
                  </a:schemeClr>
                </a:solidFill>
                <a:latin typeface="Arial"/>
              </a:rPr>
              <a:t>1 </a:t>
            </a:r>
            <a:r>
              <a:rPr lang="de-DE" sz="700" b="0" strike="noStrike" spc="-1" dirty="0">
                <a:solidFill>
                  <a:schemeClr val="dk1">
                    <a:lumMod val="65000"/>
                    <a:lumOff val="35000"/>
                  </a:schemeClr>
                </a:solidFill>
                <a:latin typeface="Arial"/>
              </a:rPr>
              <a:t>https://biss-sprachbildung.de//wp-content/uploads/2019/11/biss-journal-11-projekt-FluLeS.pdf </a:t>
            </a:r>
            <a:endParaRPr lang="de-DE" sz="700" b="0" strike="noStrike" spc="-1" dirty="0">
              <a:solidFill>
                <a:srgbClr val="000000"/>
              </a:solidFill>
              <a:latin typeface="Calibri"/>
            </a:endParaRPr>
          </a:p>
          <a:p>
            <a:pPr defTabSz="914400">
              <a:lnSpc>
                <a:spcPct val="100000"/>
              </a:lnSpc>
              <a:tabLst>
                <a:tab pos="0" algn="l"/>
              </a:tabLst>
            </a:pPr>
            <a:r>
              <a:rPr lang="de-DE" sz="700" b="0" strike="noStrike" spc="-1" dirty="0">
                <a:solidFill>
                  <a:schemeClr val="dk1">
                    <a:lumMod val="65000"/>
                    <a:lumOff val="35000"/>
                  </a:schemeClr>
                </a:solidFill>
                <a:latin typeface="Arial"/>
              </a:rPr>
              <a:t>Vgl. Sturm, Afra; Lindauer, Thomas: Musteraufgaben: basale Schreibfertigkeiten (1.–3. Klasse). Didaktischer Kommentar. Brugg/Zürich: Bildungsdirektion Kanton Zürich &amp; Zentrum Lesen der Pädagogischen Hochschule FHNW [Version März 2014]. Verfügbar unter:  https://wiki.edu-ict.zh.ch/_media/quims/fokusa/00_basal_kommentar_2014-07.pdf</a:t>
            </a:r>
            <a:endParaRPr lang="de-DE" sz="700" b="0" strike="noStrike" spc="-1" dirty="0">
              <a:solidFill>
                <a:srgbClr val="000000"/>
              </a:solidFill>
              <a:latin typeface="Calibri"/>
            </a:endParaRPr>
          </a:p>
          <a:p>
            <a:pPr defTabSz="914400">
              <a:lnSpc>
                <a:spcPct val="100000"/>
              </a:lnSpc>
              <a:tabLst>
                <a:tab pos="0" algn="l"/>
              </a:tabLst>
            </a:pPr>
            <a:endParaRPr lang="de-DE" sz="700" b="0" strike="noStrike" spc="-1" dirty="0">
              <a:solidFill>
                <a:srgbClr val="000000"/>
              </a:solidFill>
              <a:latin typeface="Calibri"/>
            </a:endParaRPr>
          </a:p>
          <a:p>
            <a:pPr defTabSz="914400">
              <a:lnSpc>
                <a:spcPct val="114000"/>
              </a:lnSpc>
              <a:spcBef>
                <a:spcPts val="360"/>
              </a:spcBef>
              <a:spcAft>
                <a:spcPts val="601"/>
              </a:spcAft>
              <a:tabLst>
                <a:tab pos="0" algn="l"/>
              </a:tabLst>
            </a:pPr>
            <a:endParaRPr lang="de-DE" sz="1800" b="0" strike="noStrike" spc="-1" dirty="0">
              <a:solidFill>
                <a:srgbClr val="000000"/>
              </a:solidFill>
              <a:latin typeface="Calibri"/>
            </a:endParaRPr>
          </a:p>
          <a:p>
            <a:pPr defTabSz="914400">
              <a:lnSpc>
                <a:spcPct val="114000"/>
              </a:lnSpc>
              <a:spcBef>
                <a:spcPts val="400"/>
              </a:spcBef>
              <a:tabLst>
                <a:tab pos="0" algn="l"/>
              </a:tabLst>
            </a:pPr>
            <a:endParaRPr lang="de-DE" sz="2000" b="0" strike="noStrike" spc="-1" dirty="0">
              <a:solidFill>
                <a:srgbClr val="000000"/>
              </a:solidFill>
              <a:latin typeface="Calibri"/>
            </a:endParaRPr>
          </a:p>
        </p:txBody>
      </p:sp>
      <p:sp>
        <p:nvSpPr>
          <p:cNvPr id="519" name="Pfeil nach rechts 8"/>
          <p:cNvSpPr/>
          <p:nvPr/>
        </p:nvSpPr>
        <p:spPr>
          <a:xfrm>
            <a:off x="539640" y="1917000"/>
            <a:ext cx="719280" cy="26784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pic>
        <p:nvPicPr>
          <p:cNvPr id="520" name="Grafik 9"/>
          <p:cNvPicPr/>
          <p:nvPr/>
        </p:nvPicPr>
        <p:blipFill>
          <a:blip r:embed="rId3"/>
          <a:stretch/>
        </p:blipFill>
        <p:spPr>
          <a:xfrm>
            <a:off x="6863400" y="3501000"/>
            <a:ext cx="2014920" cy="2591640"/>
          </a:xfrm>
          <a:prstGeom prst="rect">
            <a:avLst/>
          </a:prstGeom>
          <a:ln w="0">
            <a:noFill/>
          </a:ln>
          <a:effectLst>
            <a:outerShdw blurRad="291960" dist="138988" dir="2700000" algn="tl" rotWithShape="0">
              <a:srgbClr val="333333">
                <a:alpha val="65000"/>
              </a:srgbClr>
            </a:outerShdw>
          </a:effectLst>
        </p:spPr>
      </p:pic>
      <p:pic>
        <p:nvPicPr>
          <p:cNvPr id="521" name="Grafik 7"/>
          <p:cNvPicPr/>
          <p:nvPr/>
        </p:nvPicPr>
        <p:blipFill>
          <a:blip r:embed="rId4"/>
          <a:stretch/>
        </p:blipFill>
        <p:spPr>
          <a:xfrm rot="5400000">
            <a:off x="7832880" y="36720"/>
            <a:ext cx="858240" cy="1234080"/>
          </a:xfrm>
          <a:prstGeom prst="rect">
            <a:avLst/>
          </a:prstGeom>
          <a:ln w="0">
            <a:noFill/>
          </a:ln>
          <a:effectLst>
            <a:softEdge rad="63360"/>
          </a:effectLst>
        </p:spPr>
      </p:pic>
      <p:pic>
        <p:nvPicPr>
          <p:cNvPr id="522" name="Grafik 10"/>
          <p:cNvPicPr/>
          <p:nvPr/>
        </p:nvPicPr>
        <p:blipFill>
          <a:blip r:embed="rId5"/>
          <a:stretch/>
        </p:blipFill>
        <p:spPr>
          <a:xfrm>
            <a:off x="7232040" y="266400"/>
            <a:ext cx="617760" cy="710280"/>
          </a:xfrm>
          <a:prstGeom prst="rect">
            <a:avLst/>
          </a:prstGeom>
          <a:ln w="0">
            <a:noFill/>
          </a:ln>
        </p:spPr>
      </p:pic>
      <p:pic>
        <p:nvPicPr>
          <p:cNvPr id="523" name="Grafik 3" descr="Ein Bild, das Clipart, Schwarzweiß, Cartoon, Darstellung enthält.&#10;&#10;Automatisch generierte Beschreibung"/>
          <p:cNvPicPr/>
          <p:nvPr/>
        </p:nvPicPr>
        <p:blipFill>
          <a:blip r:embed="rId6"/>
          <a:stretch/>
        </p:blipFill>
        <p:spPr>
          <a:xfrm>
            <a:off x="7224840" y="2407320"/>
            <a:ext cx="1090800" cy="1124640"/>
          </a:xfrm>
          <a:prstGeom prst="rect">
            <a:avLst/>
          </a:prstGeom>
          <a:ln w="0">
            <a:noFill/>
          </a:ln>
        </p:spPr>
      </p:pic>
      <p:sp>
        <p:nvSpPr>
          <p:cNvPr id="524" name="Textfeld 6"/>
          <p:cNvSpPr/>
          <p:nvPr/>
        </p:nvSpPr>
        <p:spPr>
          <a:xfrm>
            <a:off x="7806240" y="33177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8">
                                            <p:txEl>
                                              <p:pRg st="4" end="4"/>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18">
                                            <p:txEl>
                                              <p:pRg st="5" end="5"/>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18">
                                            <p:txEl>
                                              <p:pRg st="6" end="6"/>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518">
                                            <p:txEl>
                                              <p:pRg st="7" end="7"/>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518">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p:cNvSpPr>
          <p:nvPr>
            <p:ph type="sldNum" idx="8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E7CEB9CD-1A56-4BFF-B297-CD2C24C7D7A8}" type="slidenum">
              <a:rPr lang="de-DE" sz="900" b="0" strike="noStrike" spc="-1">
                <a:solidFill>
                  <a:schemeClr val="lt1"/>
                </a:solidFill>
                <a:latin typeface="Arial"/>
              </a:rPr>
              <a:t>42</a:t>
            </a:fld>
            <a:endParaRPr lang="de-DE" sz="900" b="0" strike="noStrike" spc="-1">
              <a:solidFill>
                <a:srgbClr val="000000"/>
              </a:solidFill>
              <a:latin typeface="Calibri"/>
            </a:endParaRPr>
          </a:p>
        </p:txBody>
      </p:sp>
      <p:sp>
        <p:nvSpPr>
          <p:cNvPr id="526"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Fokus des Schreibflüssigkeitstrainings</a:t>
            </a:r>
            <a:endParaRPr lang="de-DE" sz="2250" b="0" strike="noStrike" spc="-1">
              <a:solidFill>
                <a:srgbClr val="000000"/>
              </a:solidFill>
              <a:latin typeface="Calibri"/>
            </a:endParaRPr>
          </a:p>
        </p:txBody>
      </p:sp>
      <p:sp>
        <p:nvSpPr>
          <p:cNvPr id="527"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528" name="Inhaltsplatzhalter 4"/>
          <p:cNvSpPr/>
          <p:nvPr/>
        </p:nvSpPr>
        <p:spPr>
          <a:xfrm>
            <a:off x="284760" y="3645000"/>
            <a:ext cx="8526960" cy="109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tabLst>
                <a:tab pos="0" algn="l"/>
              </a:tabLst>
            </a:pPr>
            <a:r>
              <a:rPr lang="de-DE" sz="1800" b="0" strike="noStrike" spc="-1" dirty="0">
                <a:solidFill>
                  <a:schemeClr val="dk1"/>
                </a:solidFill>
                <a:latin typeface="Arial"/>
              </a:rPr>
              <a:t>Aufgaben zur Förderung der Schreibflüssigkeit </a:t>
            </a:r>
            <a:r>
              <a:rPr lang="de-DE" sz="1800" b="1" strike="noStrike" spc="-1" dirty="0">
                <a:solidFill>
                  <a:schemeClr val="dk1"/>
                </a:solidFill>
                <a:latin typeface="Arial"/>
              </a:rPr>
              <a:t>integrieren möglichst alle drei Teilaspekte</a:t>
            </a:r>
            <a:r>
              <a:rPr lang="de-DE" sz="1800" b="0" strike="noStrike" spc="-1" dirty="0">
                <a:solidFill>
                  <a:schemeClr val="dk1"/>
                </a:solidFill>
                <a:latin typeface="Arial"/>
              </a:rPr>
              <a:t> in kurzen Trainingssequenzen.</a:t>
            </a:r>
            <a:endParaRPr lang="de-DE" sz="1800" b="0" strike="noStrike" spc="-1" dirty="0">
              <a:solidFill>
                <a:srgbClr val="000000"/>
              </a:solidFill>
              <a:latin typeface="Calibri"/>
            </a:endParaRPr>
          </a:p>
        </p:txBody>
      </p:sp>
      <p:pic>
        <p:nvPicPr>
          <p:cNvPr id="529" name="Grafik 5"/>
          <p:cNvPicPr/>
          <p:nvPr/>
        </p:nvPicPr>
        <p:blipFill>
          <a:blip r:embed="rId3"/>
          <a:stretch/>
        </p:blipFill>
        <p:spPr>
          <a:xfrm rot="5400000">
            <a:off x="7832880" y="36720"/>
            <a:ext cx="858240" cy="1234080"/>
          </a:xfrm>
          <a:prstGeom prst="rect">
            <a:avLst/>
          </a:prstGeom>
          <a:ln w="0">
            <a:noFill/>
          </a:ln>
          <a:effectLst>
            <a:softEdge rad="63360"/>
          </a:effectLst>
        </p:spPr>
      </p:pic>
      <p:pic>
        <p:nvPicPr>
          <p:cNvPr id="530" name="Grafik 6"/>
          <p:cNvPicPr/>
          <p:nvPr/>
        </p:nvPicPr>
        <p:blipFill>
          <a:blip r:embed="rId4"/>
          <a:stretch/>
        </p:blipFill>
        <p:spPr>
          <a:xfrm>
            <a:off x="7232040" y="266400"/>
            <a:ext cx="617760" cy="710280"/>
          </a:xfrm>
          <a:prstGeom prst="rect">
            <a:avLst/>
          </a:prstGeom>
          <a:ln w="0">
            <a:noFill/>
          </a:ln>
        </p:spPr>
      </p:pic>
      <p:sp>
        <p:nvSpPr>
          <p:cNvPr id="531" name="Abgerundetes Rechteck 7"/>
          <p:cNvSpPr/>
          <p:nvPr/>
        </p:nvSpPr>
        <p:spPr>
          <a:xfrm>
            <a:off x="309600" y="1126800"/>
            <a:ext cx="8416080" cy="503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1800" b="0" strike="noStrike" spc="-1">
                <a:solidFill>
                  <a:schemeClr val="dk1"/>
                </a:solidFill>
                <a:latin typeface="Arial"/>
              </a:rPr>
              <a:t>abgeleitet von den drei Teilkomponenten der Schreibflüssigkeit</a:t>
            </a:r>
            <a:endParaRPr lang="de-DE" sz="1800" b="0" strike="noStrike" spc="-1">
              <a:solidFill>
                <a:srgbClr val="000000"/>
              </a:solidFill>
              <a:latin typeface="Calibri"/>
            </a:endParaRPr>
          </a:p>
        </p:txBody>
      </p:sp>
      <p:cxnSp>
        <p:nvCxnSpPr>
          <p:cNvPr id="532" name="Gerader Verbinder 8"/>
          <p:cNvCxnSpPr/>
          <p:nvPr/>
        </p:nvCxnSpPr>
        <p:spPr>
          <a:xfrm>
            <a:off x="1835640" y="1630440"/>
            <a:ext cx="720" cy="245520"/>
          </a:xfrm>
          <a:prstGeom prst="straightConnector1">
            <a:avLst/>
          </a:prstGeom>
          <a:ln w="57150">
            <a:solidFill>
              <a:srgbClr val="DE0018"/>
            </a:solidFill>
            <a:round/>
          </a:ln>
        </p:spPr>
      </p:cxnSp>
      <p:sp>
        <p:nvSpPr>
          <p:cNvPr id="533" name="Abgerundetes Rechteck 12"/>
          <p:cNvSpPr/>
          <p:nvPr/>
        </p:nvSpPr>
        <p:spPr>
          <a:xfrm>
            <a:off x="1677600" y="1799640"/>
            <a:ext cx="7048080" cy="431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r" defTabSz="914400">
              <a:lnSpc>
                <a:spcPct val="100000"/>
              </a:lnSpc>
            </a:pPr>
            <a:r>
              <a:rPr lang="de-DE" sz="1800" b="0" strike="noStrike" spc="-1">
                <a:solidFill>
                  <a:schemeClr val="dk1"/>
                </a:solidFill>
                <a:latin typeface="Arial"/>
              </a:rPr>
              <a:t>eine effiziente, flüssige, gut lesbare </a:t>
            </a:r>
            <a:r>
              <a:rPr lang="de-DE" sz="1800" b="1" strike="noStrike" spc="-1">
                <a:solidFill>
                  <a:schemeClr val="dk1"/>
                </a:solidFill>
                <a:latin typeface="Arial"/>
              </a:rPr>
              <a:t>Handschrift </a:t>
            </a:r>
            <a:r>
              <a:rPr lang="de-DE" sz="1800" b="0" strike="noStrike" spc="-1">
                <a:solidFill>
                  <a:schemeClr val="dk1"/>
                </a:solidFill>
                <a:latin typeface="Arial"/>
              </a:rPr>
              <a:t>schreiben</a:t>
            </a:r>
            <a:endParaRPr lang="de-DE" sz="1800" b="0" strike="noStrike" spc="-1">
              <a:solidFill>
                <a:srgbClr val="000000"/>
              </a:solidFill>
              <a:latin typeface="Calibri"/>
            </a:endParaRPr>
          </a:p>
        </p:txBody>
      </p:sp>
      <p:sp>
        <p:nvSpPr>
          <p:cNvPr id="534" name="Abgerundetes Rechteck 14"/>
          <p:cNvSpPr/>
          <p:nvPr/>
        </p:nvSpPr>
        <p:spPr>
          <a:xfrm>
            <a:off x="971640" y="2398680"/>
            <a:ext cx="7754040" cy="431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r" defTabSz="914400">
              <a:lnSpc>
                <a:spcPct val="100000"/>
              </a:lnSpc>
            </a:pPr>
            <a:r>
              <a:rPr lang="de-DE" sz="1800" b="0" strike="noStrike" spc="-1">
                <a:solidFill>
                  <a:schemeClr val="dk1"/>
                </a:solidFill>
                <a:latin typeface="Arial"/>
              </a:rPr>
              <a:t>über eine zunehmend automatisierte </a:t>
            </a:r>
            <a:r>
              <a:rPr lang="de-DE" sz="1800" b="1" strike="noStrike" spc="-1">
                <a:solidFill>
                  <a:schemeClr val="dk1"/>
                </a:solidFill>
                <a:latin typeface="Arial"/>
              </a:rPr>
              <a:t>Rechtschreibung </a:t>
            </a:r>
            <a:r>
              <a:rPr lang="de-DE" sz="1800" b="0" strike="noStrike" spc="-1">
                <a:solidFill>
                  <a:schemeClr val="dk1"/>
                </a:solidFill>
                <a:latin typeface="Arial"/>
              </a:rPr>
              <a:t>verfügen</a:t>
            </a:r>
            <a:endParaRPr lang="de-DE" sz="1800" b="0" strike="noStrike" spc="-1">
              <a:solidFill>
                <a:srgbClr val="000000"/>
              </a:solidFill>
              <a:latin typeface="Calibri"/>
            </a:endParaRPr>
          </a:p>
        </p:txBody>
      </p:sp>
      <p:cxnSp>
        <p:nvCxnSpPr>
          <p:cNvPr id="535" name="Gerader Verbinder 16"/>
          <p:cNvCxnSpPr/>
          <p:nvPr/>
        </p:nvCxnSpPr>
        <p:spPr>
          <a:xfrm>
            <a:off x="1187280" y="1635120"/>
            <a:ext cx="720" cy="756360"/>
          </a:xfrm>
          <a:prstGeom prst="straightConnector1">
            <a:avLst/>
          </a:prstGeom>
          <a:ln w="57150">
            <a:solidFill>
              <a:srgbClr val="DE0018"/>
            </a:solidFill>
            <a:round/>
          </a:ln>
        </p:spPr>
      </p:cxnSp>
      <p:cxnSp>
        <p:nvCxnSpPr>
          <p:cNvPr id="536" name="Gerader Verbinder 18"/>
          <p:cNvCxnSpPr/>
          <p:nvPr/>
        </p:nvCxnSpPr>
        <p:spPr>
          <a:xfrm>
            <a:off x="539280" y="1635120"/>
            <a:ext cx="720" cy="1409760"/>
          </a:xfrm>
          <a:prstGeom prst="straightConnector1">
            <a:avLst/>
          </a:prstGeom>
          <a:ln w="57150">
            <a:solidFill>
              <a:srgbClr val="DE0018"/>
            </a:solidFill>
            <a:round/>
          </a:ln>
        </p:spPr>
      </p:cxnSp>
      <p:sp>
        <p:nvSpPr>
          <p:cNvPr id="537" name="Inhaltsplatzhalter 4"/>
          <p:cNvSpPr/>
          <p:nvPr/>
        </p:nvSpPr>
        <p:spPr>
          <a:xfrm>
            <a:off x="320400" y="4660560"/>
            <a:ext cx="8208360" cy="151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360"/>
              </a:spcBef>
              <a:spcAft>
                <a:spcPts val="601"/>
              </a:spcAft>
              <a:buClr>
                <a:srgbClr val="C00000"/>
              </a:buClr>
              <a:buFont typeface="Arial"/>
              <a:buChar char="•"/>
            </a:pPr>
            <a:r>
              <a:rPr lang="de-DE" sz="1800" b="0" strike="noStrike" spc="-1">
                <a:solidFill>
                  <a:schemeClr val="dk1"/>
                </a:solidFill>
                <a:latin typeface="Arial"/>
              </a:rPr>
              <a:t>Welche </a:t>
            </a:r>
            <a:r>
              <a:rPr lang="de-DE" sz="1800" b="1" strike="noStrike" spc="-1">
                <a:solidFill>
                  <a:schemeClr val="dk1"/>
                </a:solidFill>
                <a:latin typeface="Arial"/>
              </a:rPr>
              <a:t>Schrift</a:t>
            </a:r>
            <a:r>
              <a:rPr lang="de-DE" sz="1800" b="0" strike="noStrike" spc="-1">
                <a:solidFill>
                  <a:schemeClr val="dk1"/>
                </a:solidFill>
                <a:latin typeface="Arial"/>
              </a:rPr>
              <a:t> beim Training genutzt wird, ist zunächst nicht bedeutsam.</a:t>
            </a:r>
            <a:br>
              <a:rPr sz="1800"/>
            </a:br>
            <a:r>
              <a:rPr lang="de-DE" sz="1800" b="0" strike="noStrike" spc="-1">
                <a:solidFill>
                  <a:schemeClr val="dk1"/>
                </a:solidFill>
                <a:latin typeface="Wingdings"/>
              </a:rPr>
              <a:t></a:t>
            </a:r>
            <a:r>
              <a:rPr lang="de-DE" sz="1800" b="0" strike="noStrike" spc="-1">
                <a:solidFill>
                  <a:schemeClr val="dk1"/>
                </a:solidFill>
                <a:latin typeface="Arial"/>
              </a:rPr>
              <a:t> </a:t>
            </a:r>
            <a:r>
              <a:rPr lang="de-DE" sz="1800" b="1" strike="noStrike" spc="-1">
                <a:solidFill>
                  <a:schemeClr val="dk1"/>
                </a:solidFill>
                <a:latin typeface="Arial"/>
              </a:rPr>
              <a:t>Ziel: individuelle Handschrift</a:t>
            </a:r>
            <a:r>
              <a:rPr lang="de-DE" sz="1800" b="0" strike="noStrike" spc="-1">
                <a:solidFill>
                  <a:schemeClr val="dk1"/>
                </a:solidFill>
                <a:latin typeface="Arial"/>
              </a:rPr>
              <a:t>, die aus der Druckschrift, </a:t>
            </a:r>
            <a:br>
              <a:rPr sz="1800"/>
            </a:br>
            <a:r>
              <a:rPr lang="de-DE" sz="1800" b="0" strike="noStrike" spc="-1">
                <a:solidFill>
                  <a:schemeClr val="dk1"/>
                </a:solidFill>
                <a:latin typeface="Arial"/>
              </a:rPr>
              <a:t>             der Schreibschrift oder aus der Grundschrift heraus entwickelt wird</a:t>
            </a:r>
            <a:endParaRPr lang="de-DE" sz="1800" b="0" strike="noStrike" spc="-1">
              <a:solidFill>
                <a:srgbClr val="000000"/>
              </a:solidFill>
              <a:latin typeface="Calibri"/>
            </a:endParaRPr>
          </a:p>
          <a:p>
            <a:pPr marL="343080" indent="-343080" defTabSz="914400">
              <a:lnSpc>
                <a:spcPct val="114000"/>
              </a:lnSpc>
              <a:spcBef>
                <a:spcPts val="360"/>
              </a:spcBef>
              <a:spcAft>
                <a:spcPts val="601"/>
              </a:spcAft>
              <a:buClr>
                <a:srgbClr val="C00000"/>
              </a:buClr>
              <a:buFont typeface="Arial"/>
              <a:buChar char="•"/>
            </a:pPr>
            <a:r>
              <a:rPr lang="de-DE" sz="1800" b="0" strike="noStrike" spc="-1">
                <a:solidFill>
                  <a:schemeClr val="dk1"/>
                </a:solidFill>
                <a:latin typeface="Arial"/>
              </a:rPr>
              <a:t>Basis für die Entwicklung von Schreibflüssigkeit: Schülerinnen und Schüler erhalten so häufig wie möglich die Gelegenheit, mit der Hand zu schreiben.</a:t>
            </a:r>
            <a:endParaRPr lang="de-DE" sz="1800" b="0" strike="noStrike" spc="-1">
              <a:solidFill>
                <a:srgbClr val="000000"/>
              </a:solidFill>
              <a:latin typeface="Calibri"/>
            </a:endParaRPr>
          </a:p>
          <a:p>
            <a:pPr defTabSz="914400">
              <a:lnSpc>
                <a:spcPct val="114000"/>
              </a:lnSpc>
              <a:spcBef>
                <a:spcPts val="400"/>
              </a:spcBef>
              <a:tabLst>
                <a:tab pos="0" algn="l"/>
              </a:tabLst>
            </a:pPr>
            <a:endParaRPr lang="de-DE" sz="2000" b="0" strike="noStrike" spc="-1">
              <a:solidFill>
                <a:srgbClr val="000000"/>
              </a:solidFill>
              <a:latin typeface="Calibri"/>
            </a:endParaRPr>
          </a:p>
        </p:txBody>
      </p:sp>
      <p:sp>
        <p:nvSpPr>
          <p:cNvPr id="538" name="Abgerundetes Rechteck 15"/>
          <p:cNvSpPr/>
          <p:nvPr/>
        </p:nvSpPr>
        <p:spPr>
          <a:xfrm>
            <a:off x="309600" y="2999520"/>
            <a:ext cx="8416080" cy="431280"/>
          </a:xfrm>
          <a:prstGeom prst="roundRect">
            <a:avLst>
              <a:gd name="adj" fmla="val 16667"/>
            </a:avLst>
          </a:prstGeom>
          <a:solidFill>
            <a:schemeClr val="accent1">
              <a:lumMod val="20000"/>
              <a:lumOff val="80000"/>
            </a:schemeClr>
          </a:solidFill>
          <a:ln>
            <a:solidFill>
              <a:srgbClr val="A8001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r" defTabSz="914400">
              <a:lnSpc>
                <a:spcPct val="114000"/>
              </a:lnSpc>
              <a:spcAft>
                <a:spcPts val="1199"/>
              </a:spcAft>
            </a:pPr>
            <a:r>
              <a:rPr lang="de-DE" sz="1800" b="1" strike="noStrike" spc="-1">
                <a:solidFill>
                  <a:schemeClr val="dk1"/>
                </a:solidFill>
                <a:latin typeface="Arial"/>
              </a:rPr>
              <a:t>flüssig formulieren </a:t>
            </a:r>
            <a:r>
              <a:rPr lang="de-DE" sz="1800" b="0" strike="noStrike" spc="-1">
                <a:solidFill>
                  <a:schemeClr val="dk1"/>
                </a:solidFill>
                <a:latin typeface="Arial"/>
              </a:rPr>
              <a:t>durch den Auf- und Ausbau eines Schreibwortschatzes</a:t>
            </a:r>
            <a:endParaRPr lang="de-DE" sz="1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7">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sldNum" idx="8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4C7EE8CC-0A1A-4FEA-B680-8CA9C199CB2A}" type="slidenum">
              <a:rPr lang="de-DE" sz="900" b="0" strike="noStrike" spc="-1">
                <a:solidFill>
                  <a:schemeClr val="lt1"/>
                </a:solidFill>
                <a:latin typeface="Arial"/>
              </a:rPr>
              <a:t>43</a:t>
            </a:fld>
            <a:endParaRPr lang="de-DE" sz="900" b="0" strike="noStrike" spc="-1">
              <a:solidFill>
                <a:srgbClr val="000000"/>
              </a:solidFill>
              <a:latin typeface="Calibri"/>
            </a:endParaRPr>
          </a:p>
        </p:txBody>
      </p:sp>
      <p:sp>
        <p:nvSpPr>
          <p:cNvPr id="540"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Bezug des Schreibflüssigkeitstrainings</a:t>
            </a:r>
            <a:br>
              <a:rPr sz="2250"/>
            </a:br>
            <a:r>
              <a:rPr lang="de-DE" sz="2250" b="1" strike="noStrike" spc="-1">
                <a:solidFill>
                  <a:srgbClr val="C00000"/>
                </a:solidFill>
                <a:latin typeface="Arial"/>
              </a:rPr>
              <a:t>zum RLP 1-10 / Fachteil Deutsch</a:t>
            </a:r>
            <a:endParaRPr lang="de-DE" sz="2250" b="0" strike="noStrike" spc="-1">
              <a:solidFill>
                <a:srgbClr val="000000"/>
              </a:solidFill>
              <a:latin typeface="Calibri"/>
            </a:endParaRPr>
          </a:p>
        </p:txBody>
      </p:sp>
      <p:graphicFrame>
        <p:nvGraphicFramePr>
          <p:cNvPr id="541" name="Tabelle 9"/>
          <p:cNvGraphicFramePr/>
          <p:nvPr/>
        </p:nvGraphicFramePr>
        <p:xfrm>
          <a:off x="270000" y="1268640"/>
          <a:ext cx="8575560" cy="3309120"/>
        </p:xfrm>
        <a:graphic>
          <a:graphicData uri="http://schemas.openxmlformats.org/drawingml/2006/table">
            <a:tbl>
              <a:tblPr/>
              <a:tblGrid>
                <a:gridCol w="3077640">
                  <a:extLst>
                    <a:ext uri="{9D8B030D-6E8A-4147-A177-3AD203B41FA5}">
                      <a16:colId xmlns:a16="http://schemas.microsoft.com/office/drawing/2014/main" val="20000"/>
                    </a:ext>
                  </a:extLst>
                </a:gridCol>
                <a:gridCol w="5497920">
                  <a:extLst>
                    <a:ext uri="{9D8B030D-6E8A-4147-A177-3AD203B41FA5}">
                      <a16:colId xmlns:a16="http://schemas.microsoft.com/office/drawing/2014/main" val="20001"/>
                    </a:ext>
                  </a:extLst>
                </a:gridCol>
              </a:tblGrid>
              <a:tr h="558360">
                <a:tc>
                  <a:txBody>
                    <a:bodyPr/>
                    <a:lstStyle/>
                    <a:p>
                      <a:pPr defTabSz="914400">
                        <a:lnSpc>
                          <a:spcPct val="100000"/>
                        </a:lnSpc>
                      </a:pPr>
                      <a:r>
                        <a:rPr lang="de-DE" sz="1650" b="1" strike="noStrike" spc="-1">
                          <a:solidFill>
                            <a:schemeClr val="lt1"/>
                          </a:solidFill>
                          <a:latin typeface="Arial"/>
                        </a:rPr>
                        <a:t>Einordnung in den RLP1-10 / Fachteil Deutsch</a:t>
                      </a:r>
                      <a:endParaRPr lang="de-DE" sz="1650" b="0" strike="noStrike" spc="-1">
                        <a:solidFill>
                          <a:srgbClr val="FFFFFF"/>
                        </a:solidFill>
                        <a:latin typeface="Calibri"/>
                      </a:endParaRPr>
                    </a:p>
                  </a:txBody>
                  <a:tcPr>
                    <a:lnL w="12240">
                      <a:solidFill>
                        <a:srgbClr val="706F6F"/>
                      </a:solidFill>
                      <a:prstDash val="solid"/>
                    </a:lnL>
                    <a:lnR w="12240">
                      <a:noFill/>
                      <a:prstDash val="solid"/>
                    </a:lnR>
                    <a:lnT w="12240">
                      <a:solidFill>
                        <a:srgbClr val="706F6F"/>
                      </a:solidFill>
                      <a:prstDash val="solid"/>
                    </a:lnT>
                    <a:lnB w="12240">
                      <a:solidFill>
                        <a:srgbClr val="706F6F"/>
                      </a:solidFill>
                      <a:prstDash val="solid"/>
                    </a:lnB>
                    <a:solidFill>
                      <a:schemeClr val="accent2"/>
                    </a:solidFill>
                  </a:tcPr>
                </a:tc>
                <a:tc>
                  <a:txBody>
                    <a:bodyPr/>
                    <a:lstStyle/>
                    <a:p>
                      <a:pPr defTabSz="914400">
                        <a:lnSpc>
                          <a:spcPct val="100000"/>
                        </a:lnSpc>
                        <a:tabLst>
                          <a:tab pos="0" algn="l"/>
                        </a:tabLst>
                      </a:pPr>
                      <a:r>
                        <a:rPr lang="de-DE" sz="1650" b="1" strike="noStrike" spc="-1">
                          <a:solidFill>
                            <a:schemeClr val="lt1"/>
                          </a:solidFill>
                          <a:latin typeface="Arial"/>
                        </a:rPr>
                        <a:t>Trainingsinhalte</a:t>
                      </a:r>
                      <a:endParaRPr lang="de-DE" sz="1650" b="0" strike="noStrike" spc="-1">
                        <a:solidFill>
                          <a:srgbClr val="FFFFFF"/>
                        </a:solidFill>
                        <a:latin typeface="Calibri"/>
                      </a:endParaRPr>
                    </a:p>
                  </a:txBody>
                  <a:tcPr anchor="b">
                    <a:lnL w="12240">
                      <a:noFill/>
                      <a:prstDash val="solid"/>
                    </a:lnL>
                    <a:lnR w="12240">
                      <a:solidFill>
                        <a:srgbClr val="706F6F"/>
                      </a:solidFill>
                      <a:prstDash val="solid"/>
                    </a:lnR>
                    <a:lnT w="12240">
                      <a:solidFill>
                        <a:srgbClr val="706F6F"/>
                      </a:solidFill>
                      <a:prstDash val="solid"/>
                    </a:lnT>
                    <a:lnB w="12240">
                      <a:solidFill>
                        <a:srgbClr val="706F6F"/>
                      </a:solidFill>
                      <a:prstDash val="solid"/>
                    </a:lnB>
                    <a:solidFill>
                      <a:schemeClr val="accent2"/>
                    </a:solidFill>
                  </a:tcPr>
                </a:tc>
                <a:extLst>
                  <a:ext uri="{0D108BD9-81ED-4DB2-BD59-A6C34878D82A}">
                    <a16:rowId xmlns:a16="http://schemas.microsoft.com/office/drawing/2014/main" val="10000"/>
                  </a:ext>
                </a:extLst>
              </a:tr>
              <a:tr h="816120">
                <a:tc>
                  <a:txBody>
                    <a:bodyPr/>
                    <a:lstStyle/>
                    <a:p>
                      <a:pPr defTabSz="914400">
                        <a:lnSpc>
                          <a:spcPct val="100000"/>
                        </a:lnSpc>
                      </a:pPr>
                      <a:r>
                        <a:rPr lang="de-DE" sz="1700" b="0" strike="noStrike" spc="-1">
                          <a:solidFill>
                            <a:schemeClr val="dk1"/>
                          </a:solidFill>
                          <a:latin typeface="Arial"/>
                        </a:rPr>
                        <a:t>2.4 Schreiben – </a:t>
                      </a:r>
                      <a:br>
                        <a:rPr sz="1700"/>
                      </a:br>
                      <a:r>
                        <a:rPr lang="de-DE" sz="1700" b="0" strike="noStrike" spc="-1">
                          <a:solidFill>
                            <a:schemeClr val="dk1"/>
                          </a:solidFill>
                          <a:latin typeface="Arial"/>
                        </a:rPr>
                        <a:t>      Schreibfertigkeiten       </a:t>
                      </a:r>
                      <a:endParaRPr lang="de-DE" sz="1700" b="0" strike="noStrike" spc="-1">
                        <a:solidFill>
                          <a:srgbClr val="000000"/>
                        </a:solidFill>
                        <a:latin typeface="Calibri"/>
                      </a:endParaRPr>
                    </a:p>
                    <a:p>
                      <a:pPr defTabSz="914400">
                        <a:lnSpc>
                          <a:spcPct val="100000"/>
                        </a:lnSpc>
                      </a:pPr>
                      <a:r>
                        <a:rPr lang="de-DE" sz="1700" b="0" strike="noStrike" spc="-1">
                          <a:solidFill>
                            <a:schemeClr val="dk1"/>
                          </a:solidFill>
                          <a:latin typeface="Arial"/>
                        </a:rPr>
                        <a:t>      nutzen</a:t>
                      </a:r>
                      <a:endParaRPr lang="de-DE" sz="1700" b="0" strike="noStrike" spc="-1">
                        <a:solidFill>
                          <a:srgbClr val="000000"/>
                        </a:solidFill>
                        <a:latin typeface="Calibri"/>
                      </a:endParaRPr>
                    </a:p>
                  </a:txBody>
                  <a:tcPr>
                    <a:lnL w="12240">
                      <a:solidFill>
                        <a:srgbClr val="706F6F"/>
                      </a:solidFill>
                      <a:prstDash val="solid"/>
                    </a:lnL>
                    <a:lnR w="12240">
                      <a:noFill/>
                      <a:prstDash val="solid"/>
                    </a:lnR>
                    <a:lnT w="12240">
                      <a:solidFill>
                        <a:srgbClr val="706F6F"/>
                      </a:solidFill>
                      <a:prstDash val="solid"/>
                    </a:lnT>
                    <a:lnB w="12240">
                      <a:solidFill>
                        <a:srgbClr val="706F6F"/>
                      </a:solidFill>
                      <a:prstDash val="solid"/>
                    </a:lnB>
                    <a:solidFill>
                      <a:schemeClr val="accent2">
                        <a:tint val="20000"/>
                      </a:schemeClr>
                    </a:solidFill>
                  </a:tcPr>
                </a:tc>
                <a:tc>
                  <a:txBody>
                    <a:bodyPr/>
                    <a:lstStyle/>
                    <a:p>
                      <a:pPr defTabSz="914400">
                        <a:lnSpc>
                          <a:spcPct val="100000"/>
                        </a:lnSpc>
                        <a:spcBef>
                          <a:spcPts val="1199"/>
                        </a:spcBef>
                        <a:spcAft>
                          <a:spcPts val="1199"/>
                        </a:spcAft>
                      </a:pPr>
                      <a:r>
                        <a:rPr lang="de-DE" sz="1700" b="0" strike="noStrike" spc="-1">
                          <a:solidFill>
                            <a:schemeClr val="dk1"/>
                          </a:solidFill>
                          <a:latin typeface="Arial"/>
                        </a:rPr>
                        <a:t>das Schreiben einer (effizienten) </a:t>
                      </a:r>
                      <a:br>
                        <a:rPr sz="1700"/>
                      </a:br>
                      <a:r>
                        <a:rPr lang="de-DE" sz="1700" b="0" strike="noStrike" spc="-1">
                          <a:solidFill>
                            <a:schemeClr val="dk1"/>
                          </a:solidFill>
                          <a:latin typeface="Arial"/>
                        </a:rPr>
                        <a:t>flüssigen (gut lesbaren) Handschrift</a:t>
                      </a:r>
                      <a:endParaRPr lang="de-DE" sz="1700" b="0" strike="noStrike" spc="-1">
                        <a:solidFill>
                          <a:srgbClr val="000000"/>
                        </a:solidFill>
                        <a:latin typeface="Calibri"/>
                      </a:endParaRPr>
                    </a:p>
                  </a:txBody>
                  <a:tcPr>
                    <a:lnL w="12240">
                      <a:noFill/>
                      <a:prstDash val="solid"/>
                    </a:lnL>
                    <a:lnR w="12240">
                      <a:solidFill>
                        <a:srgbClr val="706F6F"/>
                      </a:solidFill>
                      <a:prstDash val="solid"/>
                    </a:lnR>
                    <a:lnT w="12240">
                      <a:solidFill>
                        <a:srgbClr val="706F6F"/>
                      </a:solidFill>
                      <a:prstDash val="solid"/>
                    </a:lnT>
                    <a:lnB w="12240">
                      <a:solidFill>
                        <a:srgbClr val="706F6F"/>
                      </a:solidFill>
                      <a:prstDash val="solid"/>
                    </a:lnB>
                    <a:solidFill>
                      <a:schemeClr val="accent2">
                        <a:tint val="20000"/>
                      </a:schemeClr>
                    </a:solidFill>
                  </a:tcPr>
                </a:tc>
                <a:extLst>
                  <a:ext uri="{0D108BD9-81ED-4DB2-BD59-A6C34878D82A}">
                    <a16:rowId xmlns:a16="http://schemas.microsoft.com/office/drawing/2014/main" val="10001"/>
                  </a:ext>
                </a:extLst>
              </a:tr>
              <a:tr h="816120">
                <a:tc>
                  <a:txBody>
                    <a:bodyPr/>
                    <a:lstStyle/>
                    <a:p>
                      <a:pPr defTabSz="914400">
                        <a:lnSpc>
                          <a:spcPct val="100000"/>
                        </a:lnSpc>
                        <a:spcBef>
                          <a:spcPts val="1199"/>
                        </a:spcBef>
                        <a:spcAft>
                          <a:spcPts val="1199"/>
                        </a:spcAft>
                      </a:pPr>
                      <a:r>
                        <a:rPr lang="de-DE" sz="1700" b="0" strike="noStrike" spc="-1">
                          <a:solidFill>
                            <a:schemeClr val="dk1"/>
                          </a:solidFill>
                          <a:latin typeface="Arial"/>
                        </a:rPr>
                        <a:t>2.5 Schreiben – </a:t>
                      </a:r>
                      <a:br>
                        <a:rPr sz="1700"/>
                      </a:br>
                      <a:r>
                        <a:rPr lang="de-DE" sz="1700" b="0" strike="noStrike" spc="-1">
                          <a:solidFill>
                            <a:schemeClr val="dk1"/>
                          </a:solidFill>
                          <a:latin typeface="Arial"/>
                        </a:rPr>
                        <a:t>      Richtig schreiben</a:t>
                      </a:r>
                      <a:endParaRPr lang="de-DE" sz="1700" b="0" strike="noStrike" spc="-1">
                        <a:solidFill>
                          <a:srgbClr val="000000"/>
                        </a:solidFill>
                        <a:latin typeface="Calibri"/>
                      </a:endParaRPr>
                    </a:p>
                  </a:txBody>
                  <a:tcPr>
                    <a:lnL w="12240">
                      <a:solidFill>
                        <a:srgbClr val="706F6F"/>
                      </a:solidFill>
                      <a:prstDash val="solid"/>
                    </a:lnL>
                    <a:lnR w="12240">
                      <a:noFill/>
                      <a:prstDash val="solid"/>
                    </a:lnR>
                    <a:lnT w="12240">
                      <a:solidFill>
                        <a:srgbClr val="706F6F"/>
                      </a:solidFill>
                      <a:prstDash val="solid"/>
                    </a:lnT>
                    <a:lnB w="12240">
                      <a:solidFill>
                        <a:srgbClr val="706F6F"/>
                      </a:solidFill>
                      <a:prstDash val="solid"/>
                    </a:lnB>
                    <a:solidFill>
                      <a:schemeClr val="lt1"/>
                    </a:solidFill>
                  </a:tcPr>
                </a:tc>
                <a:tc>
                  <a:txBody>
                    <a:bodyPr/>
                    <a:lstStyle/>
                    <a:p>
                      <a:pPr defTabSz="914400">
                        <a:lnSpc>
                          <a:spcPct val="100000"/>
                        </a:lnSpc>
                        <a:spcBef>
                          <a:spcPts val="1199"/>
                        </a:spcBef>
                        <a:spcAft>
                          <a:spcPts val="1199"/>
                        </a:spcAft>
                      </a:pPr>
                      <a:r>
                        <a:rPr lang="de-DE" sz="1700" b="0" strike="noStrike" spc="-1">
                          <a:solidFill>
                            <a:schemeClr val="dk1"/>
                          </a:solidFill>
                          <a:latin typeface="Arial"/>
                        </a:rPr>
                        <a:t>eine zunehmend automatisierte </a:t>
                      </a:r>
                      <a:br>
                        <a:rPr sz="1700"/>
                      </a:br>
                      <a:r>
                        <a:rPr lang="de-DE" sz="1700" b="0" strike="noStrike" spc="-1">
                          <a:solidFill>
                            <a:schemeClr val="dk1"/>
                          </a:solidFill>
                          <a:latin typeface="Arial"/>
                        </a:rPr>
                        <a:t>Rechtschreibung mittels </a:t>
                      </a:r>
                      <a:br>
                        <a:rPr sz="1700"/>
                      </a:br>
                      <a:r>
                        <a:rPr lang="de-DE" sz="1700" b="0" strike="noStrike" spc="-1">
                          <a:solidFill>
                            <a:schemeClr val="dk1"/>
                          </a:solidFill>
                          <a:latin typeface="Arial"/>
                        </a:rPr>
                        <a:t>Orientierung am Grundwortschatz</a:t>
                      </a:r>
                      <a:endParaRPr lang="de-DE" sz="1700" b="0" strike="noStrike" spc="-1">
                        <a:solidFill>
                          <a:srgbClr val="000000"/>
                        </a:solidFill>
                        <a:latin typeface="Calibri"/>
                      </a:endParaRPr>
                    </a:p>
                  </a:txBody>
                  <a:tcPr>
                    <a:lnL w="12240">
                      <a:noFill/>
                      <a:prstDash val="solid"/>
                    </a:lnL>
                    <a:lnR w="12240">
                      <a:solidFill>
                        <a:srgbClr val="706F6F"/>
                      </a:solidFill>
                      <a:prstDash val="solid"/>
                    </a:lnR>
                    <a:lnT w="12240">
                      <a:solidFill>
                        <a:srgbClr val="706F6F"/>
                      </a:solidFill>
                      <a:prstDash val="solid"/>
                    </a:lnT>
                    <a:lnB w="12240">
                      <a:solidFill>
                        <a:srgbClr val="706F6F"/>
                      </a:solidFill>
                      <a:prstDash val="solid"/>
                    </a:lnB>
                    <a:solidFill>
                      <a:schemeClr val="lt1"/>
                    </a:solidFill>
                  </a:tcPr>
                </a:tc>
                <a:extLst>
                  <a:ext uri="{0D108BD9-81ED-4DB2-BD59-A6C34878D82A}">
                    <a16:rowId xmlns:a16="http://schemas.microsoft.com/office/drawing/2014/main" val="10002"/>
                  </a:ext>
                </a:extLst>
              </a:tr>
              <a:tr h="977400">
                <a:tc>
                  <a:txBody>
                    <a:bodyPr/>
                    <a:lstStyle/>
                    <a:p>
                      <a:pPr defTabSz="914400">
                        <a:lnSpc>
                          <a:spcPct val="100000"/>
                        </a:lnSpc>
                        <a:spcBef>
                          <a:spcPts val="1199"/>
                        </a:spcBef>
                        <a:spcAft>
                          <a:spcPts val="1199"/>
                        </a:spcAft>
                      </a:pPr>
                      <a:r>
                        <a:rPr lang="de-DE" sz="1700" b="0" strike="noStrike" spc="-1">
                          <a:solidFill>
                            <a:schemeClr val="dk1"/>
                          </a:solidFill>
                          <a:latin typeface="Arial"/>
                        </a:rPr>
                        <a:t>2.6 Schreibstrategien nutzen</a:t>
                      </a:r>
                      <a:endParaRPr lang="de-DE" sz="1700" b="0" strike="noStrike" spc="-1">
                        <a:solidFill>
                          <a:srgbClr val="000000"/>
                        </a:solidFill>
                        <a:latin typeface="Calibri"/>
                      </a:endParaRPr>
                    </a:p>
                  </a:txBody>
                  <a:tcPr>
                    <a:lnL w="12240">
                      <a:solidFill>
                        <a:srgbClr val="706F6F"/>
                      </a:solidFill>
                      <a:prstDash val="solid"/>
                    </a:lnL>
                    <a:lnR w="12240">
                      <a:noFill/>
                      <a:prstDash val="solid"/>
                    </a:lnR>
                    <a:lnT w="12240">
                      <a:solidFill>
                        <a:srgbClr val="706F6F"/>
                      </a:solidFill>
                      <a:prstDash val="solid"/>
                    </a:lnT>
                    <a:lnB w="12240">
                      <a:solidFill>
                        <a:srgbClr val="706F6F"/>
                      </a:solidFill>
                      <a:prstDash val="solid"/>
                    </a:lnB>
                    <a:solidFill>
                      <a:schemeClr val="accent2">
                        <a:tint val="20000"/>
                      </a:schemeClr>
                    </a:solidFill>
                  </a:tcPr>
                </a:tc>
                <a:tc>
                  <a:txBody>
                    <a:bodyPr/>
                    <a:lstStyle/>
                    <a:p>
                      <a:pPr defTabSz="914400">
                        <a:lnSpc>
                          <a:spcPct val="100000"/>
                        </a:lnSpc>
                        <a:spcBef>
                          <a:spcPts val="1199"/>
                        </a:spcBef>
                        <a:spcAft>
                          <a:spcPts val="1199"/>
                        </a:spcAft>
                        <a:tabLst>
                          <a:tab pos="0" algn="l"/>
                        </a:tabLst>
                      </a:pPr>
                      <a:r>
                        <a:rPr lang="de-DE" sz="1700" b="0" strike="noStrike" spc="-1">
                          <a:solidFill>
                            <a:schemeClr val="dk1"/>
                          </a:solidFill>
                          <a:latin typeface="Arial"/>
                        </a:rPr>
                        <a:t>flüssiges Formulieren durch den Auf- und Ausbau eines Schreibwortschatzes, sowohl auf der Wort- als auch auf der Satzebene</a:t>
                      </a:r>
                      <a:endParaRPr lang="de-DE" sz="1700" b="0" strike="noStrike" spc="-1">
                        <a:solidFill>
                          <a:srgbClr val="000000"/>
                        </a:solidFill>
                        <a:latin typeface="Calibri"/>
                      </a:endParaRPr>
                    </a:p>
                  </a:txBody>
                  <a:tcPr>
                    <a:lnL w="12240">
                      <a:noFill/>
                      <a:prstDash val="solid"/>
                    </a:lnL>
                    <a:lnR w="12240">
                      <a:solidFill>
                        <a:srgbClr val="706F6F"/>
                      </a:solidFill>
                      <a:prstDash val="solid"/>
                    </a:lnR>
                    <a:lnT w="12240">
                      <a:solidFill>
                        <a:srgbClr val="706F6F"/>
                      </a:solidFill>
                      <a:prstDash val="solid"/>
                    </a:lnT>
                    <a:lnB w="12240">
                      <a:solidFill>
                        <a:srgbClr val="706F6F"/>
                      </a:solidFill>
                      <a:prstDash val="solid"/>
                    </a:lnB>
                    <a:solidFill>
                      <a:schemeClr val="accent2">
                        <a:tint val="20000"/>
                      </a:schemeClr>
                    </a:solidFill>
                  </a:tcPr>
                </a:tc>
                <a:extLst>
                  <a:ext uri="{0D108BD9-81ED-4DB2-BD59-A6C34878D82A}">
                    <a16:rowId xmlns:a16="http://schemas.microsoft.com/office/drawing/2014/main" val="10003"/>
                  </a:ext>
                </a:extLst>
              </a:tr>
            </a:tbl>
          </a:graphicData>
        </a:graphic>
      </p:graphicFrame>
      <p:pic>
        <p:nvPicPr>
          <p:cNvPr id="542" name="Grafik 10"/>
          <p:cNvPicPr/>
          <p:nvPr/>
        </p:nvPicPr>
        <p:blipFill>
          <a:blip r:embed="rId3"/>
          <a:stretch/>
        </p:blipFill>
        <p:spPr>
          <a:xfrm>
            <a:off x="7123680" y="1170360"/>
            <a:ext cx="1589760" cy="2230560"/>
          </a:xfrm>
          <a:prstGeom prst="rect">
            <a:avLst/>
          </a:prstGeom>
          <a:ln w="0">
            <a:noFill/>
          </a:ln>
          <a:effectLst>
            <a:outerShdw blurRad="291960" dist="138988" dir="2700000" algn="tl" rotWithShape="0">
              <a:srgbClr val="333333">
                <a:alpha val="65000"/>
              </a:srgbClr>
            </a:outerShdw>
          </a:effectLst>
        </p:spPr>
      </p:pic>
      <p:pic>
        <p:nvPicPr>
          <p:cNvPr id="543" name="Grafik 6"/>
          <p:cNvPicPr/>
          <p:nvPr/>
        </p:nvPicPr>
        <p:blipFill>
          <a:blip r:embed="rId4"/>
          <a:stretch/>
        </p:blipFill>
        <p:spPr>
          <a:xfrm rot="5400000">
            <a:off x="7832880" y="36720"/>
            <a:ext cx="858240" cy="1234080"/>
          </a:xfrm>
          <a:prstGeom prst="rect">
            <a:avLst/>
          </a:prstGeom>
          <a:ln w="0">
            <a:noFill/>
          </a:ln>
          <a:effectLst>
            <a:softEdge rad="63360"/>
          </a:effectLst>
        </p:spPr>
      </p:pic>
      <p:pic>
        <p:nvPicPr>
          <p:cNvPr id="544" name="Grafik 7"/>
          <p:cNvPicPr/>
          <p:nvPr/>
        </p:nvPicPr>
        <p:blipFill>
          <a:blip r:embed="rId5"/>
          <a:stretch/>
        </p:blipFill>
        <p:spPr>
          <a:xfrm>
            <a:off x="7232040" y="266400"/>
            <a:ext cx="617760" cy="710280"/>
          </a:xfrm>
          <a:prstGeom prst="rect">
            <a:avLst/>
          </a:prstGeom>
          <a:ln w="0">
            <a:noFill/>
          </a:ln>
        </p:spPr>
      </p:pic>
      <p:sp>
        <p:nvSpPr>
          <p:cNvPr id="545" name="Rechteck 8"/>
          <p:cNvSpPr/>
          <p:nvPr/>
        </p:nvSpPr>
        <p:spPr>
          <a:xfrm>
            <a:off x="249840" y="4705200"/>
            <a:ext cx="8416080" cy="165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14000"/>
              </a:lnSpc>
              <a:spcAft>
                <a:spcPts val="1199"/>
              </a:spcAft>
              <a:buClr>
                <a:srgbClr val="C00000"/>
              </a:buClr>
              <a:buFont typeface="Arial"/>
              <a:buChar char="•"/>
            </a:pPr>
            <a:r>
              <a:rPr lang="de-DE" sz="1800" b="0" strike="noStrike" spc="-1">
                <a:solidFill>
                  <a:srgbClr val="000000"/>
                </a:solidFill>
                <a:latin typeface="Arial"/>
              </a:rPr>
              <a:t>Im </a:t>
            </a:r>
            <a:r>
              <a:rPr lang="de-DE" sz="1800" b="1" strike="noStrike" spc="-1">
                <a:solidFill>
                  <a:srgbClr val="000000"/>
                </a:solidFill>
                <a:latin typeface="Arial"/>
              </a:rPr>
              <a:t>Land Brandenburg </a:t>
            </a:r>
            <a:r>
              <a:rPr lang="de-DE" sz="1800" b="0" strike="noStrike" spc="-1">
                <a:solidFill>
                  <a:srgbClr val="000000"/>
                </a:solidFill>
                <a:latin typeface="Arial"/>
              </a:rPr>
              <a:t>kann das Schreibflüssigkeitstraining für die Umsetzung von </a:t>
            </a:r>
            <a:r>
              <a:rPr lang="de-DE" sz="1800" b="1" strike="noStrike" spc="-1">
                <a:solidFill>
                  <a:srgbClr val="000000"/>
                </a:solidFill>
                <a:latin typeface="Arial"/>
              </a:rPr>
              <a:t>Punkt 1 des 5-Punkte-Programms </a:t>
            </a:r>
            <a:r>
              <a:rPr lang="de-DE" sz="1800" b="0" strike="noStrike" spc="-1">
                <a:solidFill>
                  <a:srgbClr val="000000"/>
                </a:solidFill>
                <a:latin typeface="Arial"/>
              </a:rPr>
              <a:t>zur Verbesserung der Kompetenzen der Schülerinnen und Schüler im Lesen und Schreiben genutzt werden. In diesem Punkt geht es darum, dass Schulen verbindliche Lernzeiten für den Spracherwerb festlegen.</a:t>
            </a:r>
            <a:r>
              <a:rPr lang="de-DE" sz="1800" b="0" strike="noStrike" spc="-1" baseline="30000">
                <a:solidFill>
                  <a:srgbClr val="000000"/>
                </a:solidFill>
                <a:latin typeface="Arial"/>
              </a:rPr>
              <a:t>2</a:t>
            </a:r>
            <a:endParaRPr lang="de-DE" sz="1800" b="0" strike="noStrike" spc="-1">
              <a:solidFill>
                <a:srgbClr val="000000"/>
              </a:solidFill>
              <a:latin typeface="Calibri"/>
            </a:endParaRPr>
          </a:p>
        </p:txBody>
      </p:sp>
      <p:sp>
        <p:nvSpPr>
          <p:cNvPr id="546"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laceHolder 1"/>
          <p:cNvSpPr>
            <a:spLocks noGrp="1"/>
          </p:cNvSpPr>
          <p:nvPr>
            <p:ph type="sldNum" idx="8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1FB00859-9172-45D8-88A2-7ACF46CD7207}" type="slidenum">
              <a:rPr lang="de-DE" sz="900" b="0" strike="noStrike" spc="-1">
                <a:solidFill>
                  <a:schemeClr val="lt1"/>
                </a:solidFill>
                <a:latin typeface="Arial"/>
              </a:rPr>
              <a:t>44</a:t>
            </a:fld>
            <a:endParaRPr lang="de-DE" sz="900" b="0" strike="noStrike" spc="-1">
              <a:solidFill>
                <a:srgbClr val="000000"/>
              </a:solidFill>
              <a:latin typeface="Calibri"/>
            </a:endParaRPr>
          </a:p>
        </p:txBody>
      </p:sp>
      <p:sp>
        <p:nvSpPr>
          <p:cNvPr id="548" name="Titel 1"/>
          <p:cNvSpPr/>
          <p:nvPr/>
        </p:nvSpPr>
        <p:spPr>
          <a:xfrm>
            <a:off x="284760" y="503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Schuleingangsphase:</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Häufigkeitswörter und </a:t>
            </a:r>
            <a:br>
              <a:rPr sz="2400"/>
            </a:br>
            <a:r>
              <a:rPr lang="de-DE" sz="2400" b="1" strike="noStrike" spc="-1">
                <a:solidFill>
                  <a:srgbClr val="C00000"/>
                </a:solidFill>
                <a:latin typeface="Arial"/>
              </a:rPr>
              <a:t>Grundwortschatz 1/2 im Mittelpunkt</a:t>
            </a:r>
            <a:endParaRPr lang="de-DE" sz="2400" b="0" strike="noStrike" spc="-1">
              <a:solidFill>
                <a:srgbClr val="000000"/>
              </a:solidFill>
              <a:latin typeface="Calibri"/>
            </a:endParaRPr>
          </a:p>
        </p:txBody>
      </p:sp>
      <p:sp>
        <p:nvSpPr>
          <p:cNvPr id="549" name="Inhaltsplatzhalter 4"/>
          <p:cNvSpPr/>
          <p:nvPr/>
        </p:nvSpPr>
        <p:spPr>
          <a:xfrm>
            <a:off x="251640" y="1628640"/>
            <a:ext cx="662400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360"/>
              </a:spcBef>
              <a:spcAft>
                <a:spcPts val="1199"/>
              </a:spcAft>
              <a:buClr>
                <a:srgbClr val="C00000"/>
              </a:buClr>
              <a:buFont typeface="Arial"/>
              <a:buChar char="•"/>
            </a:pPr>
            <a:r>
              <a:rPr lang="de-DE" sz="1800" b="0" strike="noStrike" spc="-1" dirty="0">
                <a:solidFill>
                  <a:srgbClr val="000000"/>
                </a:solidFill>
                <a:latin typeface="Arial"/>
              </a:rPr>
              <a:t>Training mit Wochenwörtern, bestehend aus:</a:t>
            </a:r>
            <a:br>
              <a:rPr sz="1800" dirty="0"/>
            </a:br>
            <a:r>
              <a:rPr lang="de-DE" sz="1800" b="0" strike="noStrike" spc="-1" dirty="0">
                <a:solidFill>
                  <a:srgbClr val="000000"/>
                </a:solidFill>
                <a:latin typeface="Wingdings"/>
              </a:rPr>
              <a:t></a:t>
            </a:r>
            <a:r>
              <a:rPr lang="de-DE" sz="1800" b="0" strike="noStrike" spc="-1" dirty="0">
                <a:solidFill>
                  <a:srgbClr val="000000"/>
                </a:solidFill>
                <a:latin typeface="Arial"/>
              </a:rPr>
              <a:t> den </a:t>
            </a:r>
            <a:r>
              <a:rPr lang="de-DE" sz="1800" b="1" strike="noStrike" spc="-1" dirty="0">
                <a:solidFill>
                  <a:srgbClr val="000000"/>
                </a:solidFill>
                <a:latin typeface="Arial"/>
              </a:rPr>
              <a:t>Häufigkeitswörtern</a:t>
            </a:r>
            <a:r>
              <a:rPr lang="de-DE" sz="1800" b="0" strike="noStrike" spc="-1" dirty="0">
                <a:solidFill>
                  <a:srgbClr val="000000"/>
                </a:solidFill>
                <a:latin typeface="Arial"/>
              </a:rPr>
              <a:t> </a:t>
            </a:r>
            <a:br>
              <a:rPr sz="1800" dirty="0"/>
            </a:br>
            <a:r>
              <a:rPr lang="de-DE" sz="1800" b="0" strike="noStrike" spc="-1" dirty="0">
                <a:solidFill>
                  <a:srgbClr val="000000"/>
                </a:solidFill>
                <a:latin typeface="Wingdings"/>
              </a:rPr>
              <a:t></a:t>
            </a:r>
            <a:r>
              <a:rPr lang="de-DE" sz="1800" b="0" strike="noStrike" spc="-1" dirty="0">
                <a:solidFill>
                  <a:srgbClr val="000000"/>
                </a:solidFill>
                <a:latin typeface="Arial"/>
              </a:rPr>
              <a:t> weiteren Wörtern des Grundwortschatzes 1/2</a:t>
            </a:r>
            <a:br>
              <a:rPr sz="1800" dirty="0"/>
            </a:br>
            <a:r>
              <a:rPr lang="de-DE" sz="1800" b="0" strike="noStrike" spc="-1" dirty="0">
                <a:solidFill>
                  <a:srgbClr val="000000"/>
                </a:solidFill>
                <a:latin typeface="Wingdings"/>
              </a:rPr>
              <a:t></a:t>
            </a:r>
            <a:r>
              <a:rPr lang="de-DE" sz="1800" b="0" strike="noStrike" spc="-1" dirty="0">
                <a:solidFill>
                  <a:srgbClr val="000000"/>
                </a:solidFill>
                <a:latin typeface="Arial"/>
              </a:rPr>
              <a:t> Wörtern aus dem Klassenwortschatz</a:t>
            </a:r>
            <a:endParaRPr lang="de-DE" sz="1800" b="0" strike="noStrike" spc="-1" dirty="0">
              <a:solidFill>
                <a:srgbClr val="000000"/>
              </a:solidFill>
              <a:latin typeface="Calibri"/>
            </a:endParaRPr>
          </a:p>
          <a:p>
            <a:pPr marL="343080" indent="-343080" defTabSz="914400">
              <a:lnSpc>
                <a:spcPct val="114000"/>
              </a:lnSpc>
              <a:spcBef>
                <a:spcPts val="360"/>
              </a:spcBef>
              <a:spcAft>
                <a:spcPts val="1199"/>
              </a:spcAft>
              <a:buClr>
                <a:srgbClr val="C00000"/>
              </a:buClr>
              <a:buFont typeface="Arial"/>
              <a:buChar char="•"/>
            </a:pPr>
            <a:r>
              <a:rPr lang="de-DE" sz="1800" b="1" strike="noStrike" spc="-1" dirty="0">
                <a:solidFill>
                  <a:srgbClr val="000000"/>
                </a:solidFill>
                <a:latin typeface="Arial"/>
              </a:rPr>
              <a:t>Ziel</a:t>
            </a:r>
            <a:r>
              <a:rPr lang="de-DE" sz="1800" b="0" strike="noStrike" spc="-1" dirty="0">
                <a:solidFill>
                  <a:srgbClr val="000000"/>
                </a:solidFill>
                <a:latin typeface="Arial"/>
              </a:rPr>
              <a:t>: durch zunehmend automatisiertes Lesen und Schreiben der 100 Häufigkeitswörter kognitive Entlastung und erhebliche Lese- und Schreiberleichterung erzeugen</a:t>
            </a:r>
            <a:endParaRPr lang="de-DE" sz="1800" b="0" strike="noStrike" spc="-1" dirty="0">
              <a:solidFill>
                <a:srgbClr val="000000"/>
              </a:solidFill>
              <a:latin typeface="Calibri"/>
            </a:endParaRPr>
          </a:p>
          <a:p>
            <a:pPr marL="343080" indent="-343080" defTabSz="914400">
              <a:lnSpc>
                <a:spcPct val="114000"/>
              </a:lnSpc>
              <a:spcBef>
                <a:spcPts val="360"/>
              </a:spcBef>
              <a:buClr>
                <a:srgbClr val="C00000"/>
              </a:buClr>
              <a:buFont typeface="Arial"/>
              <a:buChar char="•"/>
            </a:pPr>
            <a:r>
              <a:rPr lang="de-DE" sz="1800" b="0" strike="noStrike" spc="-1" dirty="0">
                <a:solidFill>
                  <a:srgbClr val="000000"/>
                </a:solidFill>
                <a:latin typeface="Arial"/>
              </a:rPr>
              <a:t>zu Beginn des Trainings Wörter mit lautorientierter/lautgetreuer Schreibung nutzen                   </a:t>
            </a:r>
            <a:r>
              <a:rPr lang="de-DE" sz="1800" b="0" strike="noStrike" spc="-1" dirty="0">
                <a:solidFill>
                  <a:srgbClr val="000000"/>
                </a:solidFill>
                <a:latin typeface="Wingdings"/>
              </a:rPr>
              <a:t></a:t>
            </a:r>
            <a:r>
              <a:rPr lang="de-DE" sz="1800" b="0" strike="noStrike" spc="-1" dirty="0">
                <a:solidFill>
                  <a:srgbClr val="000000"/>
                </a:solidFill>
                <a:latin typeface="Arial"/>
              </a:rPr>
              <a:t> in dieser Entwicklungsphase entfalten die Schülerinnen </a:t>
            </a:r>
            <a:br>
              <a:rPr sz="1800" dirty="0"/>
            </a:br>
            <a:r>
              <a:rPr lang="de-DE" sz="1800" b="0" strike="noStrike" spc="-1" dirty="0">
                <a:solidFill>
                  <a:srgbClr val="000000"/>
                </a:solidFill>
                <a:latin typeface="Arial"/>
              </a:rPr>
              <a:t>    und Schüler die alphabetische Strategie</a:t>
            </a:r>
            <a:endParaRPr lang="de-DE" sz="1800" b="0" strike="noStrike" spc="-1" dirty="0">
              <a:solidFill>
                <a:srgbClr val="000000"/>
              </a:solidFill>
              <a:latin typeface="Calibri"/>
            </a:endParaRPr>
          </a:p>
        </p:txBody>
      </p:sp>
      <p:pic>
        <p:nvPicPr>
          <p:cNvPr id="552" name="Grafik 8"/>
          <p:cNvPicPr/>
          <p:nvPr/>
        </p:nvPicPr>
        <p:blipFill>
          <a:blip r:embed="rId3"/>
          <a:stretch/>
        </p:blipFill>
        <p:spPr>
          <a:xfrm rot="5400000">
            <a:off x="7832880" y="36720"/>
            <a:ext cx="858240" cy="1234080"/>
          </a:xfrm>
          <a:prstGeom prst="rect">
            <a:avLst/>
          </a:prstGeom>
          <a:ln w="0">
            <a:noFill/>
          </a:ln>
          <a:effectLst>
            <a:softEdge rad="63360"/>
          </a:effectLst>
        </p:spPr>
      </p:pic>
      <p:pic>
        <p:nvPicPr>
          <p:cNvPr id="553" name="Grafik 10"/>
          <p:cNvPicPr/>
          <p:nvPr/>
        </p:nvPicPr>
        <p:blipFill>
          <a:blip r:embed="rId4"/>
          <a:stretch/>
        </p:blipFill>
        <p:spPr>
          <a:xfrm>
            <a:off x="7232040" y="266400"/>
            <a:ext cx="617760" cy="710280"/>
          </a:xfrm>
          <a:prstGeom prst="rect">
            <a:avLst/>
          </a:prstGeom>
          <a:ln w="0">
            <a:noFill/>
          </a:ln>
        </p:spPr>
      </p:pic>
      <p:sp>
        <p:nvSpPr>
          <p:cNvPr id="556"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3" name="Picture 2"/>
          <p:cNvPicPr/>
          <p:nvPr/>
        </p:nvPicPr>
        <p:blipFill>
          <a:blip r:embed="rId5"/>
          <a:stretch/>
        </p:blipFill>
        <p:spPr>
          <a:xfrm>
            <a:off x="7232040" y="3534508"/>
            <a:ext cx="1463552" cy="1856492"/>
          </a:xfrm>
          <a:prstGeom prst="rect">
            <a:avLst/>
          </a:prstGeom>
          <a:ln w="0">
            <a:noFill/>
          </a:ln>
        </p:spPr>
      </p:pic>
      <p:sp>
        <p:nvSpPr>
          <p:cNvPr id="14" name="Rechteck 6"/>
          <p:cNvSpPr/>
          <p:nvPr/>
        </p:nvSpPr>
        <p:spPr>
          <a:xfrm>
            <a:off x="7128360" y="539100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dirty="0">
                <a:solidFill>
                  <a:srgbClr val="0563C1"/>
                </a:solidFill>
                <a:uFillTx/>
                <a:latin typeface="Arial"/>
                <a:ea typeface="Cambria"/>
              </a:rPr>
              <a:t>https://p.bsbb.eu/j</a:t>
            </a:r>
            <a:endParaRPr lang="de-DE" sz="1500" b="0" strike="noStrike" spc="-1" dirty="0">
              <a:solidFill>
                <a:srgbClr val="000000"/>
              </a:solidFill>
              <a:latin typeface="Calibri"/>
            </a:endParaRPr>
          </a:p>
        </p:txBody>
      </p:sp>
      <p:pic>
        <p:nvPicPr>
          <p:cNvPr id="15" name="Grafik 13"/>
          <p:cNvPicPr/>
          <p:nvPr/>
        </p:nvPicPr>
        <p:blipFill>
          <a:blip r:embed="rId6"/>
          <a:stretch/>
        </p:blipFill>
        <p:spPr>
          <a:xfrm>
            <a:off x="7841008" y="2558548"/>
            <a:ext cx="975960" cy="975960"/>
          </a:xfrm>
          <a:prstGeom prst="rect">
            <a:avLst/>
          </a:prstGeom>
          <a:ln w="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PlaceHolder 1"/>
          <p:cNvSpPr>
            <a:spLocks noGrp="1"/>
          </p:cNvSpPr>
          <p:nvPr>
            <p:ph type="sldNum" idx="8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0CFF9F84-6FFE-402B-A3C2-98F977F90805}" type="slidenum">
              <a:rPr lang="de-DE" sz="900" b="0" strike="noStrike" spc="-1">
                <a:solidFill>
                  <a:schemeClr val="lt1"/>
                </a:solidFill>
                <a:latin typeface="Arial"/>
              </a:rPr>
              <a:t>45</a:t>
            </a:fld>
            <a:endParaRPr lang="de-DE" sz="900" b="0" strike="noStrike" spc="-1">
              <a:solidFill>
                <a:srgbClr val="000000"/>
              </a:solidFill>
              <a:latin typeface="Calibri"/>
            </a:endParaRPr>
          </a:p>
        </p:txBody>
      </p:sp>
      <p:pic>
        <p:nvPicPr>
          <p:cNvPr id="559" name="Grafik 13"/>
          <p:cNvPicPr/>
          <p:nvPr/>
        </p:nvPicPr>
        <p:blipFill>
          <a:blip r:embed="rId3"/>
          <a:stretch/>
        </p:blipFill>
        <p:spPr>
          <a:xfrm>
            <a:off x="8096400" y="1402740"/>
            <a:ext cx="975960" cy="975960"/>
          </a:xfrm>
          <a:prstGeom prst="rect">
            <a:avLst/>
          </a:prstGeom>
          <a:ln w="0">
            <a:noFill/>
          </a:ln>
        </p:spPr>
      </p:pic>
      <p:pic>
        <p:nvPicPr>
          <p:cNvPr id="560" name="Grafik 2"/>
          <p:cNvPicPr>
            <a:picLocks noChangeAspect="1"/>
          </p:cNvPicPr>
          <p:nvPr/>
        </p:nvPicPr>
        <p:blipFill>
          <a:blip r:embed="rId4"/>
          <a:srcRect t="6149"/>
          <a:stretch/>
        </p:blipFill>
        <p:spPr>
          <a:xfrm>
            <a:off x="235568" y="2645280"/>
            <a:ext cx="5549889" cy="3709080"/>
          </a:xfrm>
          <a:prstGeom prst="rect">
            <a:avLst/>
          </a:prstGeom>
          <a:ln w="0">
            <a:solidFill>
              <a:srgbClr val="808080"/>
            </a:solidFill>
          </a:ln>
        </p:spPr>
      </p:pic>
      <p:pic>
        <p:nvPicPr>
          <p:cNvPr id="561" name="Grafik 3"/>
          <p:cNvPicPr/>
          <p:nvPr/>
        </p:nvPicPr>
        <p:blipFill>
          <a:blip r:embed="rId5"/>
          <a:stretch/>
        </p:blipFill>
        <p:spPr>
          <a:xfrm>
            <a:off x="5850952" y="2361531"/>
            <a:ext cx="3126512" cy="3953126"/>
          </a:xfrm>
          <a:prstGeom prst="rect">
            <a:avLst/>
          </a:prstGeom>
          <a:ln w="0">
            <a:noFill/>
          </a:ln>
        </p:spPr>
      </p:pic>
      <p:pic>
        <p:nvPicPr>
          <p:cNvPr id="563" name="Picture 2"/>
          <p:cNvPicPr/>
          <p:nvPr/>
        </p:nvPicPr>
        <p:blipFill>
          <a:blip r:embed="rId6"/>
          <a:stretch/>
        </p:blipFill>
        <p:spPr>
          <a:xfrm>
            <a:off x="4280522" y="1471230"/>
            <a:ext cx="1175760" cy="1677960"/>
          </a:xfrm>
          <a:prstGeom prst="rect">
            <a:avLst/>
          </a:prstGeom>
          <a:ln w="0">
            <a:noFill/>
          </a:ln>
        </p:spPr>
      </p:pic>
      <p:sp>
        <p:nvSpPr>
          <p:cNvPr id="564" name="Titel 1"/>
          <p:cNvSpPr/>
          <p:nvPr/>
        </p:nvSpPr>
        <p:spPr>
          <a:xfrm>
            <a:off x="284760" y="503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Schuleingangsphase:</a:t>
            </a:r>
            <a:endParaRPr lang="de-DE" sz="2400" b="0" strike="noStrike" spc="-1">
              <a:solidFill>
                <a:srgbClr val="000000"/>
              </a:solidFill>
              <a:latin typeface="Calibri"/>
            </a:endParaRPr>
          </a:p>
          <a:p>
            <a:pPr defTabSz="914400">
              <a:lnSpc>
                <a:spcPct val="100000"/>
              </a:lnSpc>
            </a:pPr>
            <a:r>
              <a:rPr lang="de-DE" sz="2400" b="1" strike="noStrike" spc="-1">
                <a:solidFill>
                  <a:srgbClr val="C00000"/>
                </a:solidFill>
                <a:latin typeface="Arial"/>
              </a:rPr>
              <a:t>Häufigkeitswörter und </a:t>
            </a:r>
            <a:br>
              <a:rPr sz="2400"/>
            </a:br>
            <a:r>
              <a:rPr lang="de-DE" sz="2400" b="1" strike="noStrike" spc="-1">
                <a:solidFill>
                  <a:srgbClr val="C00000"/>
                </a:solidFill>
                <a:latin typeface="Arial"/>
              </a:rPr>
              <a:t>Grundwortschatz 1/2 im Mittelpunkt</a:t>
            </a:r>
            <a:endParaRPr lang="de-DE" sz="2400" b="0" strike="noStrike" spc="-1">
              <a:solidFill>
                <a:srgbClr val="000000"/>
              </a:solidFill>
              <a:latin typeface="Calibri"/>
            </a:endParaRPr>
          </a:p>
        </p:txBody>
      </p:sp>
      <p:pic>
        <p:nvPicPr>
          <p:cNvPr id="565" name="Grafik 10"/>
          <p:cNvPicPr/>
          <p:nvPr/>
        </p:nvPicPr>
        <p:blipFill>
          <a:blip r:embed="rId7"/>
          <a:stretch/>
        </p:blipFill>
        <p:spPr>
          <a:xfrm rot="5400000">
            <a:off x="7832880" y="36720"/>
            <a:ext cx="858240" cy="1234080"/>
          </a:xfrm>
          <a:prstGeom prst="rect">
            <a:avLst/>
          </a:prstGeom>
          <a:ln w="0">
            <a:noFill/>
          </a:ln>
          <a:effectLst>
            <a:softEdge rad="63360"/>
          </a:effectLst>
        </p:spPr>
      </p:pic>
      <p:pic>
        <p:nvPicPr>
          <p:cNvPr id="566" name="Grafik 11"/>
          <p:cNvPicPr/>
          <p:nvPr/>
        </p:nvPicPr>
        <p:blipFill>
          <a:blip r:embed="rId8"/>
          <a:stretch/>
        </p:blipFill>
        <p:spPr>
          <a:xfrm>
            <a:off x="7232040" y="266400"/>
            <a:ext cx="617760" cy="710280"/>
          </a:xfrm>
          <a:prstGeom prst="rect">
            <a:avLst/>
          </a:prstGeom>
          <a:ln w="0">
            <a:noFill/>
          </a:ln>
        </p:spPr>
      </p:pic>
      <p:sp>
        <p:nvSpPr>
          <p:cNvPr id="567" name="Rechteck 12"/>
          <p:cNvSpPr/>
          <p:nvPr/>
        </p:nvSpPr>
        <p:spPr>
          <a:xfrm>
            <a:off x="5130720" y="145188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568" name="Rechteck 6"/>
          <p:cNvSpPr/>
          <p:nvPr/>
        </p:nvSpPr>
        <p:spPr>
          <a:xfrm>
            <a:off x="5548680" y="1692754"/>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dirty="0">
                <a:solidFill>
                  <a:srgbClr val="0563C1"/>
                </a:solidFill>
                <a:uFillTx/>
                <a:latin typeface="Arial"/>
                <a:ea typeface="Cambria"/>
              </a:rPr>
              <a:t>https://p.bsbb.eu/j</a:t>
            </a:r>
            <a:endParaRPr lang="de-DE" sz="1500" b="0" strike="noStrike" spc="-1" dirty="0">
              <a:solidFill>
                <a:srgbClr val="000000"/>
              </a:solidFill>
              <a:latin typeface="Calibri"/>
            </a:endParaRPr>
          </a:p>
        </p:txBody>
      </p:sp>
      <p:sp>
        <p:nvSpPr>
          <p:cNvPr id="569"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laceHolder 1"/>
          <p:cNvSpPr>
            <a:spLocks noGrp="1"/>
          </p:cNvSpPr>
          <p:nvPr>
            <p:ph type="sldNum" idx="8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0A5B786-EFF2-4CD1-A82B-16A59AE99460}" type="slidenum">
              <a:rPr lang="de-DE" sz="900" b="0" strike="noStrike" spc="-1">
                <a:solidFill>
                  <a:schemeClr val="lt1"/>
                </a:solidFill>
                <a:latin typeface="Arial"/>
              </a:rPr>
              <a:t>46</a:t>
            </a:fld>
            <a:endParaRPr lang="de-DE" sz="900" b="0" strike="noStrike" spc="-1">
              <a:solidFill>
                <a:srgbClr val="000000"/>
              </a:solidFill>
              <a:latin typeface="Calibri"/>
            </a:endParaRPr>
          </a:p>
        </p:txBody>
      </p:sp>
      <p:sp>
        <p:nvSpPr>
          <p:cNvPr id="571"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Das Schreibflüssigkeitstraining einleiten: Leseflüssigkeitstraining mit dem Wörter-Check</a:t>
            </a:r>
            <a:endParaRPr lang="de-DE" sz="2250" b="0" strike="noStrike" spc="-1">
              <a:solidFill>
                <a:srgbClr val="000000"/>
              </a:solidFill>
              <a:latin typeface="Calibri"/>
            </a:endParaRPr>
          </a:p>
        </p:txBody>
      </p:sp>
      <p:sp>
        <p:nvSpPr>
          <p:cNvPr id="572"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573" name="Inhaltsplatzhalter 4"/>
          <p:cNvSpPr/>
          <p:nvPr/>
        </p:nvSpPr>
        <p:spPr>
          <a:xfrm>
            <a:off x="298080" y="1412640"/>
            <a:ext cx="852696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360"/>
              </a:spcBef>
              <a:spcAft>
                <a:spcPts val="601"/>
              </a:spcAft>
              <a:buClr>
                <a:srgbClr val="C00000"/>
              </a:buClr>
              <a:buFont typeface="Arial"/>
              <a:buChar char="•"/>
            </a:pPr>
            <a:r>
              <a:rPr lang="de-DE" sz="1800" b="0" strike="noStrike" spc="-1" dirty="0">
                <a:solidFill>
                  <a:srgbClr val="000000"/>
                </a:solidFill>
                <a:latin typeface="Arial"/>
              </a:rPr>
              <a:t>je nach Lerngruppe ca. fünf oder mehr Wochenwörter auswählen (z. B. drei Häufigkeitswörter und zwei weitere Wörter aus dem Grundwortschatz) und     z. B. am Türrahmen des Klassenraums befestigen</a:t>
            </a:r>
            <a:endParaRPr lang="de-DE" sz="1800" b="0" strike="noStrike" spc="-1" dirty="0">
              <a:solidFill>
                <a:srgbClr val="000000"/>
              </a:solidFill>
              <a:latin typeface="Calibri"/>
            </a:endParaRPr>
          </a:p>
          <a:p>
            <a:pPr marL="343080" indent="-343080" defTabSz="914400">
              <a:lnSpc>
                <a:spcPct val="114000"/>
              </a:lnSpc>
              <a:spcBef>
                <a:spcPts val="360"/>
              </a:spcBef>
              <a:spcAft>
                <a:spcPts val="601"/>
              </a:spcAft>
              <a:buClr>
                <a:srgbClr val="C00000"/>
              </a:buClr>
              <a:buFont typeface="Arial"/>
              <a:buChar char="•"/>
            </a:pPr>
            <a:r>
              <a:rPr lang="de-DE" sz="1800" b="0" strike="noStrike" spc="-1" dirty="0">
                <a:solidFill>
                  <a:srgbClr val="000000"/>
                </a:solidFill>
                <a:latin typeface="Arial"/>
              </a:rPr>
              <a:t>Schülerinnen und Schüler möglichst häufig auch lesend mit den Wörtern konfrontieren</a:t>
            </a:r>
            <a:endParaRPr lang="de-DE" sz="1800" b="0" strike="noStrike" spc="-1" dirty="0">
              <a:solidFill>
                <a:srgbClr val="000000"/>
              </a:solidFill>
              <a:latin typeface="Calibri"/>
            </a:endParaRPr>
          </a:p>
          <a:p>
            <a:pPr marL="343080" indent="-343080" defTabSz="914400">
              <a:lnSpc>
                <a:spcPct val="100000"/>
              </a:lnSpc>
              <a:spcBef>
                <a:spcPts val="360"/>
              </a:spcBef>
              <a:buClr>
                <a:srgbClr val="C00000"/>
              </a:buClr>
              <a:buFont typeface="Arial"/>
              <a:buChar char="•"/>
            </a:pPr>
            <a:r>
              <a:rPr lang="de-DE" sz="1800" b="1" strike="noStrike" spc="-1" dirty="0">
                <a:solidFill>
                  <a:srgbClr val="000000"/>
                </a:solidFill>
                <a:latin typeface="Arial"/>
              </a:rPr>
              <a:t>Wörter-Check</a:t>
            </a:r>
            <a:r>
              <a:rPr lang="de-DE" sz="1800" b="0" strike="noStrike" spc="-1" dirty="0">
                <a:solidFill>
                  <a:srgbClr val="000000"/>
                </a:solidFill>
                <a:latin typeface="Arial"/>
              </a:rPr>
              <a:t>: beim Betreten und </a:t>
            </a:r>
            <a:br>
              <a:rPr lang="de-DE" sz="1800" b="0" strike="noStrike" spc="-1" dirty="0">
                <a:solidFill>
                  <a:srgbClr val="000000"/>
                </a:solidFill>
                <a:latin typeface="Arial"/>
              </a:rPr>
            </a:br>
            <a:r>
              <a:rPr lang="de-DE" sz="1800" b="0" strike="noStrike" spc="-1" dirty="0">
                <a:solidFill>
                  <a:srgbClr val="000000"/>
                </a:solidFill>
                <a:latin typeface="Arial"/>
              </a:rPr>
              <a:t>Verlassen des Klassenraums </a:t>
            </a:r>
            <a:br>
              <a:rPr lang="de-DE" sz="1800" b="0" strike="noStrike" spc="-1" dirty="0">
                <a:solidFill>
                  <a:srgbClr val="000000"/>
                </a:solidFill>
                <a:latin typeface="Arial"/>
              </a:rPr>
            </a:br>
            <a:r>
              <a:rPr lang="de-DE" sz="1800" b="0" strike="noStrike" spc="-1" dirty="0">
                <a:solidFill>
                  <a:srgbClr val="000000"/>
                </a:solidFill>
                <a:latin typeface="Arial"/>
              </a:rPr>
              <a:t>die Wörter stets berühren </a:t>
            </a:r>
            <a:br>
              <a:rPr lang="de-DE" sz="1800" b="0" strike="noStrike" spc="-1" dirty="0">
                <a:solidFill>
                  <a:srgbClr val="000000"/>
                </a:solidFill>
                <a:latin typeface="Arial"/>
              </a:rPr>
            </a:br>
            <a:r>
              <a:rPr lang="de-DE" sz="1800" b="0" strike="noStrike" spc="-1" dirty="0">
                <a:solidFill>
                  <a:srgbClr val="000000"/>
                </a:solidFill>
                <a:latin typeface="Arial"/>
              </a:rPr>
              <a:t>und laut lesen </a:t>
            </a:r>
            <a:endParaRPr lang="de-DE" sz="1800" b="0" strike="noStrike" spc="-1" dirty="0">
              <a:solidFill>
                <a:srgbClr val="000000"/>
              </a:solidFill>
              <a:latin typeface="Calibri"/>
            </a:endParaRPr>
          </a:p>
          <a:p>
            <a:pPr defTabSz="914400">
              <a:lnSpc>
                <a:spcPct val="114000"/>
              </a:lnSpc>
              <a:spcBef>
                <a:spcPts val="400"/>
              </a:spcBef>
              <a:spcAft>
                <a:spcPts val="601"/>
              </a:spcAft>
              <a:tabLst>
                <a:tab pos="0" algn="l"/>
              </a:tabLst>
            </a:pPr>
            <a:endParaRPr lang="de-DE" sz="2000" b="0" strike="noStrike" spc="-1" dirty="0">
              <a:solidFill>
                <a:srgbClr val="000000"/>
              </a:solidFill>
              <a:latin typeface="Calibri"/>
            </a:endParaRPr>
          </a:p>
        </p:txBody>
      </p:sp>
      <p:pic>
        <p:nvPicPr>
          <p:cNvPr id="574" name="Picture 2"/>
          <p:cNvPicPr/>
          <p:nvPr/>
        </p:nvPicPr>
        <p:blipFill>
          <a:blip r:embed="rId3"/>
          <a:stretch/>
        </p:blipFill>
        <p:spPr>
          <a:xfrm>
            <a:off x="4572000" y="3285360"/>
            <a:ext cx="2093760" cy="2786760"/>
          </a:xfrm>
          <a:prstGeom prst="rect">
            <a:avLst/>
          </a:prstGeom>
          <a:ln w="0">
            <a:noFill/>
          </a:ln>
        </p:spPr>
      </p:pic>
      <p:pic>
        <p:nvPicPr>
          <p:cNvPr id="575" name="Picture 3"/>
          <p:cNvPicPr/>
          <p:nvPr/>
        </p:nvPicPr>
        <p:blipFill>
          <a:blip r:embed="rId4"/>
          <a:stretch/>
        </p:blipFill>
        <p:spPr>
          <a:xfrm>
            <a:off x="6797880" y="3285000"/>
            <a:ext cx="2093760" cy="2792520"/>
          </a:xfrm>
          <a:prstGeom prst="rect">
            <a:avLst/>
          </a:prstGeom>
          <a:ln w="0">
            <a:noFill/>
          </a:ln>
        </p:spPr>
      </p:pic>
      <p:pic>
        <p:nvPicPr>
          <p:cNvPr id="576" name="Picture 2"/>
          <p:cNvPicPr/>
          <p:nvPr/>
        </p:nvPicPr>
        <p:blipFill>
          <a:blip r:embed="rId5"/>
          <a:stretch/>
        </p:blipFill>
        <p:spPr>
          <a:xfrm>
            <a:off x="3594960" y="4866480"/>
            <a:ext cx="844920" cy="1206000"/>
          </a:xfrm>
          <a:prstGeom prst="rect">
            <a:avLst/>
          </a:prstGeom>
          <a:ln w="0">
            <a:noFill/>
          </a:ln>
        </p:spPr>
      </p:pic>
      <p:pic>
        <p:nvPicPr>
          <p:cNvPr id="577" name="Grafik 9"/>
          <p:cNvPicPr/>
          <p:nvPr/>
        </p:nvPicPr>
        <p:blipFill>
          <a:blip r:embed="rId6"/>
          <a:stretch/>
        </p:blipFill>
        <p:spPr>
          <a:xfrm rot="5400000">
            <a:off x="7832880" y="36720"/>
            <a:ext cx="858240" cy="1234080"/>
          </a:xfrm>
          <a:prstGeom prst="rect">
            <a:avLst/>
          </a:prstGeom>
          <a:ln w="0">
            <a:noFill/>
          </a:ln>
          <a:effectLst>
            <a:softEdge rad="63360"/>
          </a:effectLst>
        </p:spPr>
      </p:pic>
      <p:pic>
        <p:nvPicPr>
          <p:cNvPr id="578" name="Grafik 10"/>
          <p:cNvPicPr/>
          <p:nvPr/>
        </p:nvPicPr>
        <p:blipFill>
          <a:blip r:embed="rId7"/>
          <a:stretch/>
        </p:blipFill>
        <p:spPr>
          <a:xfrm>
            <a:off x="7232040" y="266400"/>
            <a:ext cx="617760" cy="710280"/>
          </a:xfrm>
          <a:prstGeom prst="rect">
            <a:avLst/>
          </a:prstGeom>
          <a:ln w="0">
            <a:noFill/>
          </a:ln>
        </p:spPr>
      </p:pic>
      <p:pic>
        <p:nvPicPr>
          <p:cNvPr id="579" name="Grafik 11"/>
          <p:cNvPicPr/>
          <p:nvPr/>
        </p:nvPicPr>
        <p:blipFill>
          <a:blip r:embed="rId8"/>
          <a:stretch/>
        </p:blipFill>
        <p:spPr>
          <a:xfrm>
            <a:off x="923760" y="5534280"/>
            <a:ext cx="622440" cy="622440"/>
          </a:xfrm>
          <a:prstGeom prst="rect">
            <a:avLst/>
          </a:prstGeom>
          <a:ln w="0">
            <a:noFill/>
          </a:ln>
        </p:spPr>
      </p:pic>
      <p:sp>
        <p:nvSpPr>
          <p:cNvPr id="580" name="Rechteck 12"/>
          <p:cNvSpPr/>
          <p:nvPr/>
        </p:nvSpPr>
        <p:spPr>
          <a:xfrm>
            <a:off x="1055160" y="552276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581" name="Rechteck 13"/>
          <p:cNvSpPr/>
          <p:nvPr/>
        </p:nvSpPr>
        <p:spPr>
          <a:xfrm>
            <a:off x="1928520" y="580212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sp>
        <p:nvSpPr>
          <p:cNvPr id="582" name="Textfeld 6"/>
          <p:cNvSpPr/>
          <p:nvPr/>
        </p:nvSpPr>
        <p:spPr>
          <a:xfrm>
            <a:off x="6444360" y="58842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sldNum" idx="8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6B4ABD9F-87C3-4B11-BC12-4ADCBF5C19A2}" type="slidenum">
              <a:rPr lang="de-DE" sz="900" b="0" strike="noStrike" spc="-1">
                <a:solidFill>
                  <a:schemeClr val="lt1"/>
                </a:solidFill>
                <a:latin typeface="Arial"/>
              </a:rPr>
              <a:t>47</a:t>
            </a:fld>
            <a:endParaRPr lang="de-DE" sz="900" b="0" strike="noStrike" spc="-1">
              <a:solidFill>
                <a:srgbClr val="000000"/>
              </a:solidFill>
              <a:latin typeface="Calibri"/>
            </a:endParaRPr>
          </a:p>
        </p:txBody>
      </p:sp>
      <p:sp>
        <p:nvSpPr>
          <p:cNvPr id="584"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Das Schreibflüssigkeitstraining einleiten: Leseflüssigkeitstraining auf dem Schulhof</a:t>
            </a:r>
            <a:endParaRPr lang="de-DE" sz="2250" b="0" strike="noStrike" spc="-1">
              <a:solidFill>
                <a:srgbClr val="000000"/>
              </a:solidFill>
              <a:latin typeface="Calibri"/>
            </a:endParaRPr>
          </a:p>
        </p:txBody>
      </p:sp>
      <p:sp>
        <p:nvSpPr>
          <p:cNvPr id="585" name="Inhaltsplatzhalter 4"/>
          <p:cNvSpPr/>
          <p:nvPr/>
        </p:nvSpPr>
        <p:spPr>
          <a:xfrm>
            <a:off x="298080" y="1412640"/>
            <a:ext cx="852696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360"/>
              </a:spcBef>
              <a:spcAft>
                <a:spcPts val="601"/>
              </a:spcAft>
              <a:buClr>
                <a:srgbClr val="C00000"/>
              </a:buClr>
              <a:buFont typeface="Arial"/>
              <a:buChar char="•"/>
            </a:pPr>
            <a:r>
              <a:rPr lang="de-DE" sz="1800" b="0" strike="noStrike" spc="-1">
                <a:solidFill>
                  <a:srgbClr val="000000"/>
                </a:solidFill>
                <a:latin typeface="Arial"/>
              </a:rPr>
              <a:t>je nach Lerngruppe ca. fünf oder mehr Wochenwörter auswählen (z. B. drei Häufigkeitswörter und zwei weitere Wörter aus dem Grundwortschatz) und     auf dem Schulhof als Hüpfspiele aufzeichnen (lassen)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pPr>
            <a:r>
              <a:rPr lang="de-DE" sz="1800" b="0" strike="noStrike" spc="-1">
                <a:solidFill>
                  <a:srgbClr val="000000"/>
                </a:solidFill>
                <a:latin typeface="Arial"/>
              </a:rPr>
              <a:t>erhält schnell Zuwachs …</a:t>
            </a:r>
            <a:endParaRPr lang="de-DE" sz="1800" b="0" strike="noStrike" spc="-1">
              <a:solidFill>
                <a:srgbClr val="000000"/>
              </a:solidFill>
              <a:latin typeface="Calibri"/>
            </a:endParaRPr>
          </a:p>
          <a:p>
            <a:pPr defTabSz="914400">
              <a:lnSpc>
                <a:spcPct val="114000"/>
              </a:lnSpc>
              <a:spcBef>
                <a:spcPts val="400"/>
              </a:spcBef>
              <a:spcAft>
                <a:spcPts val="601"/>
              </a:spcAft>
            </a:pPr>
            <a:endParaRPr lang="de-DE" sz="2000" b="0" strike="noStrike" spc="-1">
              <a:solidFill>
                <a:srgbClr val="000000"/>
              </a:solidFill>
              <a:latin typeface="Calibri"/>
            </a:endParaRPr>
          </a:p>
        </p:txBody>
      </p:sp>
      <p:pic>
        <p:nvPicPr>
          <p:cNvPr id="586" name="Grafik 7"/>
          <p:cNvPicPr/>
          <p:nvPr/>
        </p:nvPicPr>
        <p:blipFill>
          <a:blip r:embed="rId3"/>
          <a:stretch/>
        </p:blipFill>
        <p:spPr>
          <a:xfrm>
            <a:off x="3564000" y="2592720"/>
            <a:ext cx="3392640" cy="2503800"/>
          </a:xfrm>
          <a:prstGeom prst="rect">
            <a:avLst/>
          </a:prstGeom>
          <a:ln w="0">
            <a:noFill/>
          </a:ln>
          <a:effectLst>
            <a:outerShdw blurRad="291960" dist="138988" dir="2700000" algn="tl" rotWithShape="0">
              <a:srgbClr val="333333">
                <a:alpha val="65000"/>
              </a:srgbClr>
            </a:outerShdw>
          </a:effectLst>
        </p:spPr>
      </p:pic>
      <p:pic>
        <p:nvPicPr>
          <p:cNvPr id="587" name="Grafik 8"/>
          <p:cNvPicPr/>
          <p:nvPr/>
        </p:nvPicPr>
        <p:blipFill>
          <a:blip r:embed="rId4"/>
          <a:stretch/>
        </p:blipFill>
        <p:spPr>
          <a:xfrm>
            <a:off x="5796000" y="3845160"/>
            <a:ext cx="3165840" cy="2391120"/>
          </a:xfrm>
          <a:prstGeom prst="rect">
            <a:avLst/>
          </a:prstGeom>
          <a:ln w="0">
            <a:noFill/>
          </a:ln>
          <a:effectLst>
            <a:outerShdw blurRad="291960" dist="138988" dir="2700000" algn="tl" rotWithShape="0">
              <a:srgbClr val="333333">
                <a:alpha val="65000"/>
              </a:srgbClr>
            </a:outerShdw>
          </a:effectLst>
        </p:spPr>
      </p:pic>
      <p:pic>
        <p:nvPicPr>
          <p:cNvPr id="588" name="Picture 2"/>
          <p:cNvPicPr/>
          <p:nvPr/>
        </p:nvPicPr>
        <p:blipFill>
          <a:blip r:embed="rId5"/>
          <a:stretch/>
        </p:blipFill>
        <p:spPr>
          <a:xfrm>
            <a:off x="4860000" y="5165640"/>
            <a:ext cx="844920" cy="1206000"/>
          </a:xfrm>
          <a:prstGeom prst="rect">
            <a:avLst/>
          </a:prstGeom>
          <a:ln w="0">
            <a:noFill/>
          </a:ln>
        </p:spPr>
      </p:pic>
      <p:pic>
        <p:nvPicPr>
          <p:cNvPr id="589" name="Grafik 11"/>
          <p:cNvPicPr/>
          <p:nvPr/>
        </p:nvPicPr>
        <p:blipFill>
          <a:blip r:embed="rId6"/>
          <a:stretch/>
        </p:blipFill>
        <p:spPr>
          <a:xfrm>
            <a:off x="2189160" y="5833800"/>
            <a:ext cx="622440" cy="622440"/>
          </a:xfrm>
          <a:prstGeom prst="rect">
            <a:avLst/>
          </a:prstGeom>
          <a:ln w="0">
            <a:noFill/>
          </a:ln>
        </p:spPr>
      </p:pic>
      <p:sp>
        <p:nvSpPr>
          <p:cNvPr id="590" name="Rechteck 12"/>
          <p:cNvSpPr/>
          <p:nvPr/>
        </p:nvSpPr>
        <p:spPr>
          <a:xfrm>
            <a:off x="2320560" y="582228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591" name="Rechteck 13"/>
          <p:cNvSpPr/>
          <p:nvPr/>
        </p:nvSpPr>
        <p:spPr>
          <a:xfrm>
            <a:off x="3193920" y="610164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pic>
        <p:nvPicPr>
          <p:cNvPr id="592" name="Grafik 14"/>
          <p:cNvPicPr/>
          <p:nvPr/>
        </p:nvPicPr>
        <p:blipFill>
          <a:blip r:embed="rId7"/>
          <a:stretch/>
        </p:blipFill>
        <p:spPr>
          <a:xfrm rot="5400000">
            <a:off x="7832880" y="36720"/>
            <a:ext cx="858240" cy="1234080"/>
          </a:xfrm>
          <a:prstGeom prst="rect">
            <a:avLst/>
          </a:prstGeom>
          <a:ln w="0">
            <a:noFill/>
          </a:ln>
          <a:effectLst>
            <a:softEdge rad="63360"/>
          </a:effectLst>
        </p:spPr>
      </p:pic>
      <p:pic>
        <p:nvPicPr>
          <p:cNvPr id="593" name="Grafik 15"/>
          <p:cNvPicPr/>
          <p:nvPr/>
        </p:nvPicPr>
        <p:blipFill>
          <a:blip r:embed="rId8"/>
          <a:stretch/>
        </p:blipFill>
        <p:spPr>
          <a:xfrm>
            <a:off x="7232040" y="266400"/>
            <a:ext cx="617760" cy="710280"/>
          </a:xfrm>
          <a:prstGeom prst="rect">
            <a:avLst/>
          </a:prstGeom>
          <a:ln w="0">
            <a:noFill/>
          </a:ln>
        </p:spPr>
      </p:pic>
      <p:sp>
        <p:nvSpPr>
          <p:cNvPr id="594" name="Textfeld 3"/>
          <p:cNvSpPr/>
          <p:nvPr/>
        </p:nvSpPr>
        <p:spPr>
          <a:xfrm>
            <a:off x="3542040" y="48751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595" name="Textfeld 5"/>
          <p:cNvSpPr/>
          <p:nvPr/>
        </p:nvSpPr>
        <p:spPr>
          <a:xfrm>
            <a:off x="5796000" y="60213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596"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PlaceHolder 1"/>
          <p:cNvSpPr>
            <a:spLocks noGrp="1"/>
          </p:cNvSpPr>
          <p:nvPr>
            <p:ph type="sldNum" idx="9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65CA305-6082-41CA-BC6B-7126EF2A9E87}" type="slidenum">
              <a:rPr lang="de-DE" sz="900" b="0" strike="noStrike" spc="-1">
                <a:solidFill>
                  <a:schemeClr val="lt1"/>
                </a:solidFill>
                <a:latin typeface="Arial"/>
              </a:rPr>
              <a:t>48</a:t>
            </a:fld>
            <a:endParaRPr lang="de-DE" sz="900" b="0" strike="noStrike" spc="-1">
              <a:solidFill>
                <a:srgbClr val="000000"/>
              </a:solidFill>
              <a:latin typeface="Calibri"/>
            </a:endParaRPr>
          </a:p>
        </p:txBody>
      </p:sp>
      <p:sp>
        <p:nvSpPr>
          <p:cNvPr id="598"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Mehrmals wöchentlich Schreibflüssigkeit </a:t>
            </a:r>
            <a:br>
              <a:rPr sz="2250"/>
            </a:br>
            <a:r>
              <a:rPr lang="de-DE" sz="2250" b="1" strike="noStrike" spc="-1">
                <a:solidFill>
                  <a:srgbClr val="C00000"/>
                </a:solidFill>
                <a:latin typeface="Arial"/>
              </a:rPr>
              <a:t>mit den Wochenwörtern trainieren</a:t>
            </a:r>
            <a:endParaRPr lang="de-DE" sz="2250" b="0" strike="noStrike" spc="-1">
              <a:solidFill>
                <a:srgbClr val="000000"/>
              </a:solidFill>
              <a:latin typeface="Calibri"/>
            </a:endParaRPr>
          </a:p>
        </p:txBody>
      </p:sp>
      <p:sp>
        <p:nvSpPr>
          <p:cNvPr id="599" name="Inhaltsplatzhalter 4"/>
          <p:cNvSpPr/>
          <p:nvPr/>
        </p:nvSpPr>
        <p:spPr>
          <a:xfrm>
            <a:off x="2644920" y="1176120"/>
            <a:ext cx="6233040" cy="182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14000"/>
              </a:lnSpc>
              <a:spcBef>
                <a:spcPts val="360"/>
              </a:spcBef>
              <a:spcAft>
                <a:spcPts val="601"/>
              </a:spcAft>
              <a:buClr>
                <a:srgbClr val="C00000"/>
              </a:buClr>
              <a:buFont typeface="Arial"/>
              <a:buChar char="•"/>
            </a:pPr>
            <a:r>
              <a:rPr lang="de-DE" sz="1800" b="0" strike="noStrike" spc="-1" dirty="0">
                <a:solidFill>
                  <a:srgbClr val="000000"/>
                </a:solidFill>
                <a:latin typeface="Arial"/>
              </a:rPr>
              <a:t>Wochenwörter zwei- bis dreimal wöchentlich nach vereinbartem Ablauf trainieren (15 bis 20 Minuten)</a:t>
            </a:r>
            <a:endParaRPr lang="de-DE" sz="1800" b="0" strike="noStrike" spc="-1" dirty="0">
              <a:solidFill>
                <a:srgbClr val="000000"/>
              </a:solidFill>
              <a:latin typeface="Calibri"/>
            </a:endParaRPr>
          </a:p>
          <a:p>
            <a:pPr marL="343080" indent="-343080" defTabSz="914400">
              <a:lnSpc>
                <a:spcPct val="114000"/>
              </a:lnSpc>
              <a:spcBef>
                <a:spcPts val="360"/>
              </a:spcBef>
              <a:spcAft>
                <a:spcPts val="601"/>
              </a:spcAft>
              <a:buClr>
                <a:srgbClr val="C00000"/>
              </a:buClr>
              <a:buFont typeface="Arial"/>
              <a:buChar char="•"/>
            </a:pPr>
            <a:r>
              <a:rPr lang="de-DE" sz="1800" b="1" strike="noStrike" spc="-1" dirty="0">
                <a:solidFill>
                  <a:srgbClr val="C00000"/>
                </a:solidFill>
                <a:latin typeface="Arial"/>
              </a:rPr>
              <a:t>Tipp</a:t>
            </a:r>
            <a:r>
              <a:rPr lang="de-DE" sz="1800" b="0" strike="noStrike" spc="-1" dirty="0">
                <a:solidFill>
                  <a:srgbClr val="000000"/>
                </a:solidFill>
                <a:latin typeface="Arial"/>
              </a:rPr>
              <a:t>: vor dem Training ritualisiert kurze Handlockerungs- und Fingergymnastikübungen durchführen</a:t>
            </a:r>
            <a:endParaRPr lang="de-DE" sz="1800" b="0" strike="noStrike" spc="-1" dirty="0">
              <a:solidFill>
                <a:srgbClr val="000000"/>
              </a:solidFill>
              <a:latin typeface="Calibri"/>
            </a:endParaRPr>
          </a:p>
        </p:txBody>
      </p:sp>
      <p:pic>
        <p:nvPicPr>
          <p:cNvPr id="600" name="Picture 2"/>
          <p:cNvPicPr/>
          <p:nvPr/>
        </p:nvPicPr>
        <p:blipFill>
          <a:blip r:embed="rId3"/>
          <a:stretch/>
        </p:blipFill>
        <p:spPr>
          <a:xfrm>
            <a:off x="416880" y="1274400"/>
            <a:ext cx="2066400" cy="2882520"/>
          </a:xfrm>
          <a:prstGeom prst="rect">
            <a:avLst/>
          </a:prstGeom>
          <a:ln w="0">
            <a:noFill/>
          </a:ln>
        </p:spPr>
      </p:pic>
      <p:pic>
        <p:nvPicPr>
          <p:cNvPr id="601" name="Grafik 8"/>
          <p:cNvPicPr/>
          <p:nvPr/>
        </p:nvPicPr>
        <p:blipFill>
          <a:blip r:embed="rId4"/>
          <a:stretch/>
        </p:blipFill>
        <p:spPr>
          <a:xfrm rot="5400000">
            <a:off x="7832880" y="36720"/>
            <a:ext cx="858240" cy="1234080"/>
          </a:xfrm>
          <a:prstGeom prst="rect">
            <a:avLst/>
          </a:prstGeom>
          <a:ln w="0">
            <a:noFill/>
          </a:ln>
          <a:effectLst>
            <a:softEdge rad="63360"/>
          </a:effectLst>
        </p:spPr>
      </p:pic>
      <p:pic>
        <p:nvPicPr>
          <p:cNvPr id="602" name="Grafik 10"/>
          <p:cNvPicPr/>
          <p:nvPr/>
        </p:nvPicPr>
        <p:blipFill>
          <a:blip r:embed="rId5"/>
          <a:stretch/>
        </p:blipFill>
        <p:spPr>
          <a:xfrm>
            <a:off x="7232040" y="266400"/>
            <a:ext cx="617760" cy="710280"/>
          </a:xfrm>
          <a:prstGeom prst="rect">
            <a:avLst/>
          </a:prstGeom>
          <a:ln w="0">
            <a:noFill/>
          </a:ln>
        </p:spPr>
      </p:pic>
      <p:pic>
        <p:nvPicPr>
          <p:cNvPr id="603" name="Picture 2"/>
          <p:cNvPicPr/>
          <p:nvPr/>
        </p:nvPicPr>
        <p:blipFill>
          <a:blip r:embed="rId6"/>
          <a:stretch/>
        </p:blipFill>
        <p:spPr>
          <a:xfrm>
            <a:off x="416880" y="5111640"/>
            <a:ext cx="844920" cy="1206000"/>
          </a:xfrm>
          <a:prstGeom prst="rect">
            <a:avLst/>
          </a:prstGeom>
          <a:ln w="0">
            <a:noFill/>
          </a:ln>
        </p:spPr>
      </p:pic>
      <p:pic>
        <p:nvPicPr>
          <p:cNvPr id="604" name="Grafik 12"/>
          <p:cNvPicPr/>
          <p:nvPr/>
        </p:nvPicPr>
        <p:blipFill>
          <a:blip r:embed="rId7"/>
          <a:stretch/>
        </p:blipFill>
        <p:spPr>
          <a:xfrm>
            <a:off x="1272240" y="5763600"/>
            <a:ext cx="622440" cy="622440"/>
          </a:xfrm>
          <a:prstGeom prst="rect">
            <a:avLst/>
          </a:prstGeom>
          <a:ln w="0">
            <a:noFill/>
          </a:ln>
        </p:spPr>
      </p:pic>
      <p:sp>
        <p:nvSpPr>
          <p:cNvPr id="605" name="Rechteck 13"/>
          <p:cNvSpPr/>
          <p:nvPr/>
        </p:nvSpPr>
        <p:spPr>
          <a:xfrm>
            <a:off x="1403640" y="575172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06" name="Rechteck 14"/>
          <p:cNvSpPr/>
          <p:nvPr/>
        </p:nvSpPr>
        <p:spPr>
          <a:xfrm>
            <a:off x="1870560" y="605484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pic>
        <p:nvPicPr>
          <p:cNvPr id="607" name="Grafik 3" descr="Ein Bild, das Text, drinnen, Person, Wand enthält.&#10;&#10;Automatisch generierte Beschreibung"/>
          <p:cNvPicPr/>
          <p:nvPr/>
        </p:nvPicPr>
        <p:blipFill>
          <a:blip r:embed="rId8"/>
          <a:stretch/>
        </p:blipFill>
        <p:spPr>
          <a:xfrm rot="5400000">
            <a:off x="3112560" y="2667600"/>
            <a:ext cx="1139760" cy="1838880"/>
          </a:xfrm>
          <a:prstGeom prst="rect">
            <a:avLst/>
          </a:prstGeom>
          <a:ln w="0">
            <a:noFill/>
          </a:ln>
        </p:spPr>
      </p:pic>
      <p:pic>
        <p:nvPicPr>
          <p:cNvPr id="608" name="Picture 2"/>
          <p:cNvPicPr/>
          <p:nvPr/>
        </p:nvPicPr>
        <p:blipFill>
          <a:blip r:embed="rId9"/>
          <a:stretch/>
        </p:blipFill>
        <p:spPr>
          <a:xfrm>
            <a:off x="4929120" y="2997000"/>
            <a:ext cx="3796200" cy="2849040"/>
          </a:xfrm>
          <a:prstGeom prst="rect">
            <a:avLst/>
          </a:prstGeom>
          <a:ln w="0">
            <a:noFill/>
          </a:ln>
        </p:spPr>
      </p:pic>
      <p:sp>
        <p:nvSpPr>
          <p:cNvPr id="609" name="Textfeld 6"/>
          <p:cNvSpPr/>
          <p:nvPr/>
        </p:nvSpPr>
        <p:spPr>
          <a:xfrm>
            <a:off x="345600" y="39776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10" name="Textfeld 15"/>
          <p:cNvSpPr/>
          <p:nvPr/>
        </p:nvSpPr>
        <p:spPr>
          <a:xfrm>
            <a:off x="2712600" y="39621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11" name="Textfeld 16"/>
          <p:cNvSpPr/>
          <p:nvPr/>
        </p:nvSpPr>
        <p:spPr>
          <a:xfrm>
            <a:off x="8156160" y="56311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12"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PlaceHolder 1"/>
          <p:cNvSpPr>
            <a:spLocks noGrp="1"/>
          </p:cNvSpPr>
          <p:nvPr>
            <p:ph type="sldNum" idx="9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E75C3471-4E08-4A1C-98AF-3EA9C2F66010}" type="slidenum">
              <a:rPr lang="de-DE" sz="900" b="0" strike="noStrike" spc="-1">
                <a:solidFill>
                  <a:schemeClr val="lt1"/>
                </a:solidFill>
                <a:latin typeface="Arial"/>
              </a:rPr>
              <a:t>49</a:t>
            </a:fld>
            <a:endParaRPr lang="de-DE" sz="900" b="0" strike="noStrike" spc="-1">
              <a:solidFill>
                <a:srgbClr val="000000"/>
              </a:solidFill>
              <a:latin typeface="Calibri"/>
            </a:endParaRPr>
          </a:p>
        </p:txBody>
      </p:sp>
      <p:sp>
        <p:nvSpPr>
          <p:cNvPr id="614"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Trainingsschritte</a:t>
            </a:r>
            <a:endParaRPr lang="de-DE" sz="2400" b="0" strike="noStrike" spc="-1">
              <a:solidFill>
                <a:srgbClr val="000000"/>
              </a:solidFill>
              <a:latin typeface="Calibri"/>
            </a:endParaRPr>
          </a:p>
        </p:txBody>
      </p:sp>
      <p:sp>
        <p:nvSpPr>
          <p:cNvPr id="615"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616" name="Inhaltsplatzhalter 4"/>
          <p:cNvSpPr/>
          <p:nvPr/>
        </p:nvSpPr>
        <p:spPr>
          <a:xfrm>
            <a:off x="264600" y="1081440"/>
            <a:ext cx="818460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tabLst>
                <a:tab pos="0" algn="l"/>
              </a:tabLst>
            </a:pPr>
            <a:r>
              <a:rPr lang="de-DE" sz="1800" b="1" strike="noStrike" spc="-1">
                <a:solidFill>
                  <a:srgbClr val="C00000"/>
                </a:solidFill>
                <a:latin typeface="Arial"/>
              </a:rPr>
              <a:t>Erster Trainingsschritt </a:t>
            </a:r>
            <a:endParaRPr lang="de-DE" sz="1800" b="0" strike="noStrike" spc="-1">
              <a:solidFill>
                <a:srgbClr val="000000"/>
              </a:solidFill>
              <a:latin typeface="Calibri"/>
            </a:endParaRPr>
          </a:p>
          <a:p>
            <a:pPr defTabSz="914400">
              <a:lnSpc>
                <a:spcPct val="114000"/>
              </a:lnSpc>
              <a:spcBef>
                <a:spcPts val="320"/>
              </a:spcBef>
              <a:spcAft>
                <a:spcPts val="601"/>
              </a:spcAft>
              <a:tabLst>
                <a:tab pos="0" algn="l"/>
              </a:tabLst>
            </a:pPr>
            <a:r>
              <a:rPr lang="de-DE" sz="1600" b="0" i="1" strike="noStrike" spc="-1">
                <a:solidFill>
                  <a:schemeClr val="dk1">
                    <a:lumMod val="65000"/>
                    <a:lumOff val="35000"/>
                  </a:schemeClr>
                </a:solidFill>
                <a:latin typeface="Arial"/>
              </a:rPr>
              <a:t>Fokus: automatisiertes Abrufen und Verschriften von Buchstaben, Wörtern und Sätzen (Rechtschreibung/Handschrift)</a:t>
            </a:r>
            <a:endParaRPr lang="de-DE" sz="16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chemeClr val="dk1">
                    <a:lumMod val="65000"/>
                    <a:lumOff val="35000"/>
                  </a:schemeClr>
                </a:solidFill>
                <a:latin typeface="Arial"/>
              </a:rPr>
              <a:t>Wochenwörter fünfmal mit dem stumpfen Ende eines Stiftes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chemeClr val="dk1">
                    <a:lumMod val="65000"/>
                    <a:lumOff val="35000"/>
                  </a:schemeClr>
                </a:solidFill>
                <a:latin typeface="Arial"/>
              </a:rPr>
              <a:t>     auf Wortkarten nachspuren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chemeClr val="dk1">
                    <a:lumMod val="65000"/>
                    <a:lumOff val="35000"/>
                  </a:schemeClr>
                </a:solidFill>
                <a:latin typeface="Arial"/>
              </a:rPr>
              <a:t>     (evtl. Buchstaben mit Richtungspfeilen versehen)</a:t>
            </a:r>
            <a:endParaRPr lang="de-DE" sz="1800" b="0" strike="noStrike" spc="-1">
              <a:solidFill>
                <a:srgbClr val="000000"/>
              </a:solidFill>
              <a:latin typeface="Calibri"/>
            </a:endParaRPr>
          </a:p>
          <a:p>
            <a:pPr defTabSz="914400">
              <a:lnSpc>
                <a:spcPct val="100000"/>
              </a:lnSpc>
              <a:spcBef>
                <a:spcPts val="360"/>
              </a:spcBef>
              <a:spcAft>
                <a:spcPts val="1800"/>
              </a:spcAft>
              <a:tabLst>
                <a:tab pos="0" algn="l"/>
              </a:tabLst>
            </a:pPr>
            <a:r>
              <a:rPr lang="de-DE" sz="1800" b="0" strike="noStrike" spc="-1">
                <a:solidFill>
                  <a:schemeClr val="dk1">
                    <a:lumMod val="65000"/>
                    <a:lumOff val="35000"/>
                  </a:schemeClr>
                </a:solidFill>
                <a:latin typeface="Arial"/>
              </a:rPr>
              <a:t>     Variante: Wörter in die Luft schreiben (auf korrekte Schreibrichtung achten) </a:t>
            </a:r>
            <a:endParaRPr lang="de-DE" sz="1800" b="0" strike="noStrike" spc="-1">
              <a:solidFill>
                <a:srgbClr val="000000"/>
              </a:solidFill>
              <a:latin typeface="Calibri"/>
            </a:endParaRPr>
          </a:p>
          <a:p>
            <a:pPr defTabSz="914400">
              <a:lnSpc>
                <a:spcPct val="114000"/>
              </a:lnSpc>
              <a:spcBef>
                <a:spcPts val="360"/>
              </a:spcBef>
              <a:tabLst>
                <a:tab pos="0" algn="l"/>
              </a:tabLst>
            </a:pPr>
            <a:r>
              <a:rPr lang="de-DE" sz="1800" b="1" strike="noStrike" spc="-1">
                <a:solidFill>
                  <a:srgbClr val="C00000"/>
                </a:solidFill>
                <a:latin typeface="Arial"/>
              </a:rPr>
              <a:t>Zweiter Trainingsschritt</a:t>
            </a:r>
            <a:endParaRPr lang="de-DE" sz="1800" b="0" strike="noStrike" spc="-1">
              <a:solidFill>
                <a:srgbClr val="000000"/>
              </a:solidFill>
              <a:latin typeface="Calibri"/>
            </a:endParaRPr>
          </a:p>
          <a:p>
            <a:pPr defTabSz="914400">
              <a:lnSpc>
                <a:spcPct val="114000"/>
              </a:lnSpc>
              <a:spcBef>
                <a:spcPts val="320"/>
              </a:spcBef>
              <a:spcAft>
                <a:spcPts val="601"/>
              </a:spcAft>
              <a:tabLst>
                <a:tab pos="0" algn="l"/>
              </a:tabLst>
            </a:pPr>
            <a:r>
              <a:rPr lang="de-DE" sz="1600" b="0" i="1" strike="noStrike" spc="-1">
                <a:solidFill>
                  <a:schemeClr val="dk1">
                    <a:lumMod val="65000"/>
                    <a:lumOff val="35000"/>
                  </a:schemeClr>
                </a:solidFill>
                <a:latin typeface="Arial"/>
              </a:rPr>
              <a:t>Fokus: automatisiertes Abrufen und Verschriften von Buchstaben, Wörtern und Sätzen (Rechtschreibung/Handschrift)</a:t>
            </a:r>
            <a:endParaRPr lang="de-DE" sz="16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chemeClr val="dk1">
                    <a:lumMod val="65000"/>
                    <a:lumOff val="35000"/>
                  </a:schemeClr>
                </a:solidFill>
                <a:latin typeface="Arial"/>
              </a:rPr>
              <a:t>von jedem Wochenwort eine Zeile zügig in das Trainings-Schreibheft schreiben</a:t>
            </a:r>
            <a:endParaRPr lang="de-DE" sz="1800" b="0" strike="noStrike" spc="-1">
              <a:solidFill>
                <a:srgbClr val="000000"/>
              </a:solidFill>
              <a:latin typeface="Calibri"/>
            </a:endParaRPr>
          </a:p>
        </p:txBody>
      </p:sp>
      <p:pic>
        <p:nvPicPr>
          <p:cNvPr id="617" name="Grafik 2" descr="Ein Bild, das Text, drinnen, Person, Wand enthält.&#10;&#10;Automatisch generierte Beschreibung"/>
          <p:cNvPicPr/>
          <p:nvPr/>
        </p:nvPicPr>
        <p:blipFill>
          <a:blip r:embed="rId3"/>
          <a:stretch/>
        </p:blipFill>
        <p:spPr>
          <a:xfrm rot="5400000">
            <a:off x="7298640" y="1493640"/>
            <a:ext cx="1139760" cy="1838880"/>
          </a:xfrm>
          <a:prstGeom prst="rect">
            <a:avLst/>
          </a:prstGeom>
          <a:ln w="0">
            <a:noFill/>
          </a:ln>
        </p:spPr>
      </p:pic>
      <p:pic>
        <p:nvPicPr>
          <p:cNvPr id="618" name="Picture 2"/>
          <p:cNvPicPr/>
          <p:nvPr/>
        </p:nvPicPr>
        <p:blipFill>
          <a:blip r:embed="rId4"/>
          <a:stretch/>
        </p:blipFill>
        <p:spPr>
          <a:xfrm>
            <a:off x="8172360" y="5124240"/>
            <a:ext cx="844920" cy="1206000"/>
          </a:xfrm>
          <a:prstGeom prst="rect">
            <a:avLst/>
          </a:prstGeom>
          <a:ln w="0">
            <a:noFill/>
          </a:ln>
        </p:spPr>
      </p:pic>
      <p:pic>
        <p:nvPicPr>
          <p:cNvPr id="619" name="Grafik 8"/>
          <p:cNvPicPr/>
          <p:nvPr/>
        </p:nvPicPr>
        <p:blipFill>
          <a:blip r:embed="rId5"/>
          <a:stretch/>
        </p:blipFill>
        <p:spPr>
          <a:xfrm>
            <a:off x="5501520" y="5792400"/>
            <a:ext cx="622440" cy="622440"/>
          </a:xfrm>
          <a:prstGeom prst="rect">
            <a:avLst/>
          </a:prstGeom>
          <a:ln w="0">
            <a:noFill/>
          </a:ln>
        </p:spPr>
      </p:pic>
      <p:sp>
        <p:nvSpPr>
          <p:cNvPr id="620" name="Rechteck 9"/>
          <p:cNvSpPr/>
          <p:nvPr/>
        </p:nvSpPr>
        <p:spPr>
          <a:xfrm>
            <a:off x="5632920" y="578088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21" name="Rechteck 10"/>
          <p:cNvSpPr/>
          <p:nvPr/>
        </p:nvSpPr>
        <p:spPr>
          <a:xfrm>
            <a:off x="6506280" y="606024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pic>
        <p:nvPicPr>
          <p:cNvPr id="622" name="Grafik 11"/>
          <p:cNvPicPr/>
          <p:nvPr/>
        </p:nvPicPr>
        <p:blipFill>
          <a:blip r:embed="rId6"/>
          <a:stretch/>
        </p:blipFill>
        <p:spPr>
          <a:xfrm rot="5400000">
            <a:off x="7832880" y="36720"/>
            <a:ext cx="858240" cy="1234080"/>
          </a:xfrm>
          <a:prstGeom prst="rect">
            <a:avLst/>
          </a:prstGeom>
          <a:ln w="0">
            <a:noFill/>
          </a:ln>
          <a:effectLst>
            <a:softEdge rad="63360"/>
          </a:effectLst>
        </p:spPr>
      </p:pic>
      <p:pic>
        <p:nvPicPr>
          <p:cNvPr id="623" name="Grafik 12"/>
          <p:cNvPicPr/>
          <p:nvPr/>
        </p:nvPicPr>
        <p:blipFill>
          <a:blip r:embed="rId7"/>
          <a:stretch/>
        </p:blipFill>
        <p:spPr>
          <a:xfrm>
            <a:off x="7232040" y="266400"/>
            <a:ext cx="617760" cy="710280"/>
          </a:xfrm>
          <a:prstGeom prst="rect">
            <a:avLst/>
          </a:prstGeom>
          <a:ln w="0">
            <a:noFill/>
          </a:ln>
        </p:spPr>
      </p:pic>
      <p:sp>
        <p:nvSpPr>
          <p:cNvPr id="624" name="Textfeld 5"/>
          <p:cNvSpPr/>
          <p:nvPr/>
        </p:nvSpPr>
        <p:spPr>
          <a:xfrm>
            <a:off x="6878880" y="27972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16">
                                            <p:txEl>
                                              <p:pRg st="6" end="6"/>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16">
                                            <p:txEl>
                                              <p:pRg st="7" end="7"/>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6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crollen: horizontal 7"/>
          <p:cNvSpPr/>
          <p:nvPr/>
        </p:nvSpPr>
        <p:spPr>
          <a:xfrm>
            <a:off x="467640" y="863280"/>
            <a:ext cx="8208360" cy="104364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121" name="PlaceHolder 1"/>
          <p:cNvSpPr>
            <a:spLocks noGrp="1"/>
          </p:cNvSpPr>
          <p:nvPr>
            <p:ph type="sldNum" idx="4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0B2B1081-73F0-4801-B3F9-2E6F37AA49F7}" type="slidenum">
              <a:rPr lang="de-DE" sz="900" b="0" strike="noStrike" spc="-1">
                <a:solidFill>
                  <a:schemeClr val="lt1"/>
                </a:solidFill>
                <a:latin typeface="Arial"/>
              </a:rPr>
              <a:t>5</a:t>
            </a:fld>
            <a:endParaRPr lang="de-DE" sz="900" b="0" strike="noStrike" spc="-1">
              <a:solidFill>
                <a:srgbClr val="000000"/>
              </a:solidFill>
              <a:latin typeface="Calibri"/>
            </a:endParaRPr>
          </a:p>
        </p:txBody>
      </p:sp>
      <p:sp>
        <p:nvSpPr>
          <p:cNvPr id="122" name="PlaceHolder 2"/>
          <p:cNvSpPr>
            <a:spLocks noGrp="1"/>
          </p:cNvSpPr>
          <p:nvPr>
            <p:ph/>
          </p:nvPr>
        </p:nvSpPr>
        <p:spPr>
          <a:xfrm>
            <a:off x="463680" y="3809240"/>
            <a:ext cx="8208360" cy="35928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1600" b="0" strike="noStrike" spc="-1" dirty="0">
                <a:solidFill>
                  <a:schemeClr val="dk1"/>
                </a:solidFill>
                <a:latin typeface="Arial"/>
              </a:rPr>
              <a:t>Im nahezu unendlichen Wörtermeer …	… Inseln der Bekanntheit schaffen</a:t>
            </a:r>
          </a:p>
        </p:txBody>
      </p:sp>
      <p:sp>
        <p:nvSpPr>
          <p:cNvPr id="123"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Warum ein Grundwortschatz?</a:t>
            </a:r>
            <a:endParaRPr lang="de-DE" sz="2400" b="0" strike="noStrike" spc="-1">
              <a:solidFill>
                <a:srgbClr val="000000"/>
              </a:solidFill>
              <a:latin typeface="Calibri"/>
            </a:endParaRPr>
          </a:p>
        </p:txBody>
      </p:sp>
      <p:sp>
        <p:nvSpPr>
          <p:cNvPr id="124"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25" name="Grafik 11"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126" name="Grafik 12"/>
          <p:cNvPicPr/>
          <p:nvPr/>
        </p:nvPicPr>
        <p:blipFill>
          <a:blip r:embed="rId4"/>
          <a:stretch/>
        </p:blipFill>
        <p:spPr>
          <a:xfrm rot="5400000">
            <a:off x="7873200" y="-66240"/>
            <a:ext cx="714240" cy="1027080"/>
          </a:xfrm>
          <a:prstGeom prst="rect">
            <a:avLst/>
          </a:prstGeom>
          <a:ln w="0">
            <a:noFill/>
          </a:ln>
          <a:effectLst>
            <a:softEdge rad="63360"/>
          </a:effectLst>
        </p:spPr>
      </p:pic>
      <p:pic>
        <p:nvPicPr>
          <p:cNvPr id="127" name="Grafik 1" descr="Ein Bild, das Text, Zeichnung, Grafikdesign, Bild enthält.&#10;&#10;Automatisch generierte Beschreibung"/>
          <p:cNvPicPr/>
          <p:nvPr/>
        </p:nvPicPr>
        <p:blipFill>
          <a:blip r:embed="rId5"/>
          <a:stretch/>
        </p:blipFill>
        <p:spPr>
          <a:xfrm>
            <a:off x="611640" y="2040200"/>
            <a:ext cx="3080880" cy="1557000"/>
          </a:xfrm>
          <a:prstGeom prst="rect">
            <a:avLst/>
          </a:prstGeom>
          <a:ln w="0">
            <a:noFill/>
          </a:ln>
        </p:spPr>
      </p:pic>
      <p:pic>
        <p:nvPicPr>
          <p:cNvPr id="128" name="Grafik 13" descr="Ein Bild, das Geburtstagstorte, Zeichnung, Schwarzweiß, Kuchen enthält.&#10;&#10;Automatisch generierte Beschreibung"/>
          <p:cNvPicPr/>
          <p:nvPr/>
        </p:nvPicPr>
        <p:blipFill>
          <a:blip r:embed="rId6"/>
          <a:stretch/>
        </p:blipFill>
        <p:spPr>
          <a:xfrm>
            <a:off x="5326560" y="1785240"/>
            <a:ext cx="2525400" cy="2101680"/>
          </a:xfrm>
          <a:prstGeom prst="rect">
            <a:avLst/>
          </a:prstGeom>
          <a:ln w="0">
            <a:noFill/>
          </a:ln>
        </p:spPr>
      </p:pic>
      <p:sp>
        <p:nvSpPr>
          <p:cNvPr id="129" name="Textplatzhalter 4"/>
          <p:cNvSpPr/>
          <p:nvPr/>
        </p:nvSpPr>
        <p:spPr>
          <a:xfrm>
            <a:off x="611640" y="4581720"/>
            <a:ext cx="4310640" cy="3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600" b="1" strike="noStrike" spc="-1" dirty="0">
                <a:solidFill>
                  <a:schemeClr val="dk1"/>
                </a:solidFill>
                <a:latin typeface="Arial"/>
              </a:rPr>
              <a:t>Schülerinnen und Schüler</a:t>
            </a:r>
            <a:endParaRPr lang="de-DE" sz="1600" b="0" strike="noStrike" spc="-1" dirty="0">
              <a:solidFill>
                <a:srgbClr val="000000"/>
              </a:solidFill>
              <a:latin typeface="Calibri"/>
            </a:endParaRPr>
          </a:p>
          <a:p>
            <a:pPr marL="285840" indent="-285840" defTabSz="914400">
              <a:lnSpc>
                <a:spcPct val="100000"/>
              </a:lnSpc>
              <a:buClr>
                <a:srgbClr val="000000"/>
              </a:buClr>
              <a:buFont typeface="Arial"/>
              <a:buChar char="•"/>
            </a:pPr>
            <a:r>
              <a:rPr lang="de-DE" sz="1600" b="0" strike="noStrike" spc="-1" dirty="0">
                <a:solidFill>
                  <a:schemeClr val="dk1"/>
                </a:solidFill>
                <a:latin typeface="Arial"/>
              </a:rPr>
              <a:t>Wörter üben, die ihnen häufig begegnen</a:t>
            </a:r>
            <a:endParaRPr lang="de-DE" sz="1600" b="0" strike="noStrike" spc="-1" dirty="0">
              <a:solidFill>
                <a:srgbClr val="000000"/>
              </a:solidFill>
              <a:latin typeface="Calibri"/>
            </a:endParaRPr>
          </a:p>
          <a:p>
            <a:pPr defTabSz="914400">
              <a:lnSpc>
                <a:spcPct val="100000"/>
              </a:lnSpc>
            </a:pPr>
            <a:r>
              <a:rPr lang="de-DE" sz="1600" b="0" strike="noStrike" spc="-1" dirty="0">
                <a:solidFill>
                  <a:schemeClr val="dk1"/>
                </a:solidFill>
                <a:latin typeface="Arial"/>
              </a:rPr>
              <a:t>      </a:t>
            </a:r>
            <a:r>
              <a:rPr lang="de-DE" sz="1600" spc="-1" dirty="0">
                <a:solidFill>
                  <a:schemeClr val="dk1"/>
                </a:solidFill>
                <a:latin typeface="Arial"/>
                <a:sym typeface="Wingdings" panose="05000000000000000000" pitchFamily="2" charset="2"/>
              </a:rPr>
              <a:t></a:t>
            </a:r>
            <a:r>
              <a:rPr lang="de-DE" sz="1600" b="0" strike="noStrike" spc="-1" dirty="0">
                <a:solidFill>
                  <a:schemeClr val="dk1"/>
                </a:solidFill>
                <a:latin typeface="Arial"/>
              </a:rPr>
              <a:t> Sicherheit beim Lesen und Schreiben </a:t>
            </a:r>
            <a:br>
              <a:rPr sz="1600" dirty="0"/>
            </a:br>
            <a:r>
              <a:rPr lang="de-DE" sz="1600" b="0" strike="noStrike" spc="-1" dirty="0">
                <a:solidFill>
                  <a:schemeClr val="dk1"/>
                </a:solidFill>
                <a:latin typeface="Arial"/>
              </a:rPr>
              <a:t>           (Automatisierung)</a:t>
            </a:r>
            <a:endParaRPr lang="de-DE" sz="1600" b="0" strike="noStrike" spc="-1" dirty="0">
              <a:solidFill>
                <a:srgbClr val="000000"/>
              </a:solidFill>
              <a:latin typeface="Calibri"/>
            </a:endParaRPr>
          </a:p>
          <a:p>
            <a:pPr marL="285840" indent="-285840" defTabSz="914400">
              <a:lnSpc>
                <a:spcPct val="100000"/>
              </a:lnSpc>
              <a:buClr>
                <a:srgbClr val="000000"/>
              </a:buClr>
              <a:buFont typeface="Arial"/>
              <a:buChar char="•"/>
            </a:pPr>
            <a:r>
              <a:rPr lang="de-DE" sz="1600" b="0" strike="noStrike" spc="-1" dirty="0">
                <a:solidFill>
                  <a:schemeClr val="dk1"/>
                </a:solidFill>
                <a:latin typeface="Arial"/>
              </a:rPr>
              <a:t>grundlegende Rechtschreibstrategien kennenlernen</a:t>
            </a:r>
            <a:endParaRPr lang="de-DE" sz="1600" b="0" strike="noStrike" spc="-1" dirty="0">
              <a:solidFill>
                <a:srgbClr val="000000"/>
              </a:solidFill>
              <a:latin typeface="Calibri"/>
            </a:endParaRPr>
          </a:p>
        </p:txBody>
      </p:sp>
      <p:sp>
        <p:nvSpPr>
          <p:cNvPr id="130" name="Textplatzhalter 4"/>
          <p:cNvSpPr/>
          <p:nvPr/>
        </p:nvSpPr>
        <p:spPr>
          <a:xfrm>
            <a:off x="5326560" y="4714560"/>
            <a:ext cx="3671640" cy="3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600" b="1" strike="noStrike" spc="-1">
                <a:solidFill>
                  <a:srgbClr val="000000"/>
                </a:solidFill>
                <a:latin typeface="Arial"/>
              </a:rPr>
              <a:t>Lehrkräfte</a:t>
            </a:r>
            <a:endParaRPr lang="de-DE" sz="1600" b="0" strike="noStrike" spc="-1">
              <a:solidFill>
                <a:srgbClr val="000000"/>
              </a:solidFill>
              <a:latin typeface="Calibri"/>
            </a:endParaRPr>
          </a:p>
          <a:p>
            <a:pPr marL="285840" indent="-285840" defTabSz="914400">
              <a:lnSpc>
                <a:spcPct val="100000"/>
              </a:lnSpc>
              <a:buClr>
                <a:srgbClr val="000000"/>
              </a:buClr>
              <a:buFont typeface="Arial"/>
              <a:buChar char="•"/>
            </a:pPr>
            <a:r>
              <a:rPr lang="de-DE" sz="1600" b="0" strike="noStrike" spc="-1">
                <a:solidFill>
                  <a:srgbClr val="000000"/>
                </a:solidFill>
                <a:latin typeface="Arial"/>
              </a:rPr>
              <a:t>Sicherheit für die Unterrichtsplanung</a:t>
            </a:r>
            <a:endParaRPr lang="de-DE" sz="1600" b="0" strike="noStrike" spc="-1">
              <a:solidFill>
                <a:srgbClr val="000000"/>
              </a:solidFill>
              <a:latin typeface="Calibri"/>
            </a:endParaRPr>
          </a:p>
          <a:p>
            <a:pPr marL="285840" indent="-285840" defTabSz="914400">
              <a:lnSpc>
                <a:spcPct val="100000"/>
              </a:lnSpc>
              <a:buClr>
                <a:srgbClr val="000000"/>
              </a:buClr>
              <a:buFont typeface="Arial"/>
              <a:buChar char="•"/>
            </a:pPr>
            <a:r>
              <a:rPr lang="de-DE" sz="1600" b="0" strike="noStrike" spc="-1">
                <a:solidFill>
                  <a:srgbClr val="000000"/>
                </a:solidFill>
                <a:latin typeface="Arial"/>
              </a:rPr>
              <a:t>Modellwörter, mit deren Hilfe Rechtschreibstrategien erarbeitet werden können</a:t>
            </a:r>
            <a:endParaRPr lang="de-DE" sz="1600" b="0" strike="noStrike" spc="-1">
              <a:solidFill>
                <a:srgbClr val="000000"/>
              </a:solidFill>
              <a:latin typeface="Calibri"/>
            </a:endParaRPr>
          </a:p>
        </p:txBody>
      </p:sp>
      <p:cxnSp>
        <p:nvCxnSpPr>
          <p:cNvPr id="131" name="Gerader Verbinder 17"/>
          <p:cNvCxnSpPr/>
          <p:nvPr/>
        </p:nvCxnSpPr>
        <p:spPr>
          <a:xfrm flipH="1">
            <a:off x="3390120" y="4264240"/>
            <a:ext cx="2303749" cy="597560"/>
          </a:xfrm>
          <a:prstGeom prst="straightConnector1">
            <a:avLst/>
          </a:prstGeom>
          <a:ln w="19050">
            <a:solidFill>
              <a:srgbClr val="DE0018"/>
            </a:solidFill>
            <a:round/>
          </a:ln>
        </p:spPr>
      </p:cxnSp>
      <p:cxnSp>
        <p:nvCxnSpPr>
          <p:cNvPr id="132" name="Gerader Verbinder 18"/>
          <p:cNvCxnSpPr/>
          <p:nvPr/>
        </p:nvCxnSpPr>
        <p:spPr>
          <a:xfrm>
            <a:off x="6504839" y="4289420"/>
            <a:ext cx="371521" cy="624580"/>
          </a:xfrm>
          <a:prstGeom prst="straightConnector1">
            <a:avLst/>
          </a:prstGeom>
          <a:ln w="19050">
            <a:solidFill>
              <a:srgbClr val="DE0018"/>
            </a:solidFill>
            <a:round/>
          </a:ln>
        </p:spPr>
      </p:cxnSp>
      <p:cxnSp>
        <p:nvCxnSpPr>
          <p:cNvPr id="133" name="Gerader Verbinder 20"/>
          <p:cNvCxnSpPr/>
          <p:nvPr/>
        </p:nvCxnSpPr>
        <p:spPr>
          <a:xfrm flipH="1" flipV="1">
            <a:off x="5042856" y="4197320"/>
            <a:ext cx="3443400" cy="10800"/>
          </a:xfrm>
          <a:prstGeom prst="straightConnector1">
            <a:avLst/>
          </a:prstGeom>
          <a:ln w="19050">
            <a:solidFill>
              <a:srgbClr val="DE0018"/>
            </a:solidFill>
            <a:round/>
          </a:ln>
        </p:spPr>
      </p:cxnSp>
      <p:sp>
        <p:nvSpPr>
          <p:cNvPr id="134" name="Textfeld 22"/>
          <p:cNvSpPr/>
          <p:nvPr/>
        </p:nvSpPr>
        <p:spPr>
          <a:xfrm rot="20522400">
            <a:off x="6513370" y="32944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dirty="0">
                <a:solidFill>
                  <a:schemeClr val="dk1"/>
                </a:solidFill>
                <a:latin typeface="Arial"/>
              </a:rPr>
              <a:t>cocomaterial.com</a:t>
            </a:r>
            <a:endParaRPr lang="de-DE" sz="800" b="0" strike="noStrike" spc="-1" dirty="0">
              <a:solidFill>
                <a:srgbClr val="000000"/>
              </a:solidFill>
              <a:latin typeface="Calibri"/>
            </a:endParaRPr>
          </a:p>
        </p:txBody>
      </p:sp>
      <p:sp>
        <p:nvSpPr>
          <p:cNvPr id="135" name="Textfeld 8"/>
          <p:cNvSpPr/>
          <p:nvPr/>
        </p:nvSpPr>
        <p:spPr>
          <a:xfrm>
            <a:off x="633240" y="1073880"/>
            <a:ext cx="7776000" cy="8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Ein Grundwortschatz enthält Wörter, denen Schülerinnen und Schüler am </a:t>
            </a:r>
            <a:r>
              <a:rPr lang="de-DE" spc="-1" dirty="0">
                <a:solidFill>
                  <a:schemeClr val="dk1"/>
                </a:solidFill>
                <a:latin typeface="Arial"/>
              </a:rPr>
              <a:t>häufigsten beim Lesen und Schreiben begegnen.</a:t>
            </a:r>
          </a:p>
          <a:p>
            <a:pPr defTabSz="914400">
              <a:lnSpc>
                <a:spcPct val="100000"/>
              </a:lnSpc>
            </a:pPr>
            <a:endParaRPr lang="de-DE" sz="1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animEffect transition="in" filter="wipe(left)">
                                      <p:cBhvr additive="repl">
                                        <p:cTn id="7" dur="500"/>
                                        <p:tgtEl>
                                          <p:spTgt spid="12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down)">
                                      <p:cBhvr additive="repl">
                                        <p:cTn id="10" dur="5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down)">
                                      <p:cBhvr additive="repl">
                                        <p:cTn id="15" dur="500"/>
                                        <p:tgtEl>
                                          <p:spTgt spid="133"/>
                                        </p:tgtEl>
                                      </p:cBhvr>
                                    </p:animEffect>
                                  </p:childTnLst>
                                </p:cTn>
                              </p:par>
                              <p:par>
                                <p:cTn id="16" presetID="22" presetClass="entr" presetSubtype="4" fill="hold" nodeType="with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wipe(down)">
                                      <p:cBhvr additive="repl">
                                        <p:cTn id="18" dur="500"/>
                                        <p:tgtEl>
                                          <p:spTgt spid="131"/>
                                        </p:tgtEl>
                                      </p:cBhvr>
                                    </p:animEffect>
                                  </p:childTnLst>
                                </p:cTn>
                              </p:par>
                              <p:par>
                                <p:cTn id="19" presetID="22" presetClass="entr" presetSubtype="1"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wipe(up)">
                                      <p:cBhvr additive="repl">
                                        <p:cTn id="21" dur="500"/>
                                        <p:tgtEl>
                                          <p:spTgt spid="1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2"/>
                                        </p:tgtEl>
                                        <p:attrNameLst>
                                          <p:attrName>style.visibility</p:attrName>
                                        </p:attrNameLst>
                                      </p:cBhvr>
                                      <p:to>
                                        <p:strVal val="visible"/>
                                      </p:to>
                                    </p:set>
                                    <p:animEffect transition="in" filter="wipe(up)">
                                      <p:cBhvr additive="repl">
                                        <p:cTn id="26" dur="500"/>
                                        <p:tgtEl>
                                          <p:spTgt spid="132"/>
                                        </p:tgtEl>
                                      </p:cBhvr>
                                    </p:animEffect>
                                  </p:childTnLst>
                                </p:cTn>
                              </p:par>
                              <p:par>
                                <p:cTn id="27" presetID="22" presetClass="entr" presetSubtype="1" fill="hold" nodeType="withEffect">
                                  <p:stCondLst>
                                    <p:cond delay="0"/>
                                  </p:stCondLst>
                                  <p:childTnLst>
                                    <p:set>
                                      <p:cBhvr>
                                        <p:cTn id="28" dur="1" fill="hold">
                                          <p:stCondLst>
                                            <p:cond delay="0"/>
                                          </p:stCondLst>
                                        </p:cTn>
                                        <p:tgtEl>
                                          <p:spTgt spid="130"/>
                                        </p:tgtEl>
                                        <p:attrNameLst>
                                          <p:attrName>style.visibility</p:attrName>
                                        </p:attrNameLst>
                                      </p:cBhvr>
                                      <p:to>
                                        <p:strVal val="visible"/>
                                      </p:to>
                                    </p:set>
                                    <p:animEffect transition="in" filter="wipe(up)">
                                      <p:cBhvr additive="repl">
                                        <p:cTn id="29" dur="500"/>
                                        <p:tgtEl>
                                          <p:spTgt spid="130"/>
                                        </p:tgtEl>
                                      </p:cBhvr>
                                    </p:animEffect>
                                  </p:childTnLst>
                                </p:cTn>
                              </p:par>
                              <p:par>
                                <p:cTn id="30" presetID="22" presetClass="entr" presetSubtype="8" fill="hold" nodeType="with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left)">
                                      <p:cBhvr additive="repl">
                                        <p:cTn id="3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PlaceHolder 1"/>
          <p:cNvSpPr>
            <a:spLocks noGrp="1"/>
          </p:cNvSpPr>
          <p:nvPr>
            <p:ph type="sldNum" idx="9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287A77AA-44AA-49E0-A0A3-F3E60C3CAEAD}" type="slidenum">
              <a:rPr lang="de-DE" sz="900" b="0" strike="noStrike" spc="-1">
                <a:solidFill>
                  <a:schemeClr val="lt1"/>
                </a:solidFill>
                <a:latin typeface="Arial"/>
              </a:rPr>
              <a:t>50</a:t>
            </a:fld>
            <a:endParaRPr lang="de-DE" sz="900" b="0" strike="noStrike" spc="-1">
              <a:solidFill>
                <a:srgbClr val="000000"/>
              </a:solidFill>
              <a:latin typeface="Calibri"/>
            </a:endParaRPr>
          </a:p>
        </p:txBody>
      </p:sp>
      <p:sp>
        <p:nvSpPr>
          <p:cNvPr id="626"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Trainingsschritte</a:t>
            </a:r>
            <a:endParaRPr lang="de-DE" sz="2400" b="0" strike="noStrike" spc="-1">
              <a:solidFill>
                <a:srgbClr val="000000"/>
              </a:solidFill>
              <a:latin typeface="Calibri"/>
            </a:endParaRPr>
          </a:p>
        </p:txBody>
      </p:sp>
      <p:sp>
        <p:nvSpPr>
          <p:cNvPr id="627"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628" name="Inhaltsplatzhalter 4"/>
          <p:cNvSpPr/>
          <p:nvPr/>
        </p:nvSpPr>
        <p:spPr>
          <a:xfrm>
            <a:off x="299520" y="1124640"/>
            <a:ext cx="8640720" cy="309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tabLst>
                <a:tab pos="0" algn="l"/>
              </a:tabLst>
            </a:pPr>
            <a:r>
              <a:rPr lang="de-DE" sz="1800" b="1" strike="noStrike" spc="-1">
                <a:solidFill>
                  <a:srgbClr val="C00000"/>
                </a:solidFill>
                <a:latin typeface="Arial"/>
              </a:rPr>
              <a:t>Dritter Trainingsschritt </a:t>
            </a:r>
            <a:endParaRPr lang="de-DE" sz="1800" b="0" strike="noStrike" spc="-1">
              <a:solidFill>
                <a:srgbClr val="000000"/>
              </a:solidFill>
              <a:latin typeface="Calibri"/>
            </a:endParaRPr>
          </a:p>
          <a:p>
            <a:pPr defTabSz="914400">
              <a:lnSpc>
                <a:spcPct val="114000"/>
              </a:lnSpc>
              <a:spcBef>
                <a:spcPts val="320"/>
              </a:spcBef>
              <a:tabLst>
                <a:tab pos="0" algn="l"/>
              </a:tabLst>
            </a:pPr>
            <a:r>
              <a:rPr lang="de-DE" sz="1600" b="0" i="1" strike="noStrike" spc="-1">
                <a:solidFill>
                  <a:schemeClr val="dk1">
                    <a:lumMod val="65000"/>
                    <a:lumOff val="35000"/>
                  </a:schemeClr>
                </a:solidFill>
                <a:latin typeface="Arial"/>
              </a:rPr>
              <a:t>Fokus: Feedback/Selbsteinschätzung üben, zunehmend sichere Vorstellung von Lesbarkeit der Handschrift entwickeln (Handschrift)</a:t>
            </a:r>
            <a:endParaRPr lang="de-DE" sz="1600" b="0" strike="noStrike" spc="-1">
              <a:solidFill>
                <a:srgbClr val="000000"/>
              </a:solidFill>
              <a:latin typeface="Calibri"/>
            </a:endParaRPr>
          </a:p>
          <a:p>
            <a:pPr marL="285840" indent="-285840" defTabSz="914400">
              <a:lnSpc>
                <a:spcPct val="100000"/>
              </a:lnSpc>
              <a:spcBef>
                <a:spcPts val="360"/>
              </a:spcBef>
              <a:buClr>
                <a:srgbClr val="C00000"/>
              </a:buClr>
              <a:buFont typeface="Arial"/>
              <a:buChar char="•"/>
              <a:tabLst>
                <a:tab pos="0" algn="l"/>
              </a:tabLst>
            </a:pPr>
            <a:r>
              <a:rPr lang="de-DE" sz="1800" b="0" strike="noStrike" spc="-1">
                <a:solidFill>
                  <a:schemeClr val="dk1">
                    <a:lumMod val="65000"/>
                    <a:lumOff val="35000"/>
                  </a:schemeClr>
                </a:solidFill>
                <a:latin typeface="Arial"/>
              </a:rPr>
              <a:t>in jeder Wörterreihe das schönste Wort markieren</a:t>
            </a:r>
            <a:endParaRPr lang="de-DE" sz="1800" b="0" strike="noStrike" spc="-1">
              <a:solidFill>
                <a:srgbClr val="000000"/>
              </a:solidFill>
              <a:latin typeface="Calibri"/>
            </a:endParaRPr>
          </a:p>
          <a:p>
            <a:pPr defTabSz="914400">
              <a:lnSpc>
                <a:spcPct val="100000"/>
              </a:lnSpc>
              <a:spcBef>
                <a:spcPts val="159"/>
              </a:spcBef>
              <a:tabLst>
                <a:tab pos="0" algn="l"/>
              </a:tabLst>
            </a:pPr>
            <a:endParaRPr lang="de-DE" sz="800" b="0" strike="noStrike" spc="-1">
              <a:solidFill>
                <a:srgbClr val="000000"/>
              </a:solidFill>
              <a:latin typeface="Calibri"/>
            </a:endParaRPr>
          </a:p>
          <a:p>
            <a:pPr defTabSz="914400">
              <a:lnSpc>
                <a:spcPct val="100000"/>
              </a:lnSpc>
              <a:spcBef>
                <a:spcPts val="360"/>
              </a:spcBef>
              <a:spcAft>
                <a:spcPts val="1199"/>
              </a:spcAft>
              <a:tabLst>
                <a:tab pos="0" algn="l"/>
              </a:tabLst>
            </a:pPr>
            <a:endParaRPr lang="de-DE" sz="1800" b="0" strike="noStrike" spc="-1">
              <a:solidFill>
                <a:srgbClr val="000000"/>
              </a:solidFill>
              <a:latin typeface="Calibri"/>
            </a:endParaRPr>
          </a:p>
          <a:p>
            <a:pPr defTabSz="914400">
              <a:lnSpc>
                <a:spcPct val="100000"/>
              </a:lnSpc>
              <a:spcBef>
                <a:spcPts val="360"/>
              </a:spcBef>
              <a:spcAft>
                <a:spcPts val="1199"/>
              </a:spcAft>
              <a:tabLst>
                <a:tab pos="0" algn="l"/>
              </a:tabLst>
            </a:pPr>
            <a:r>
              <a:rPr lang="de-DE" sz="1800" b="0" strike="noStrike" spc="-1">
                <a:solidFill>
                  <a:srgbClr val="C00000"/>
                </a:solidFill>
                <a:latin typeface="Arial"/>
              </a:rPr>
              <a:t>Prüffragen</a:t>
            </a:r>
            <a:endParaRPr lang="de-DE" sz="1800" b="0" strike="noStrike" spc="-1">
              <a:solidFill>
                <a:srgbClr val="000000"/>
              </a:solidFill>
              <a:latin typeface="Calibri"/>
            </a:endParaRPr>
          </a:p>
          <a:p>
            <a:pPr marL="285840" indent="-285840" defTabSz="914400">
              <a:lnSpc>
                <a:spcPct val="100000"/>
              </a:lnSpc>
              <a:spcBef>
                <a:spcPts val="320"/>
              </a:spcBef>
              <a:spcAft>
                <a:spcPts val="601"/>
              </a:spcAft>
              <a:buClr>
                <a:srgbClr val="C00000"/>
              </a:buClr>
              <a:buFont typeface="Arial"/>
              <a:buChar char="•"/>
              <a:tabLst>
                <a:tab pos="0" algn="l"/>
              </a:tabLst>
            </a:pPr>
            <a:r>
              <a:rPr lang="de-DE" sz="1600" b="0" strike="noStrike" spc="-1">
                <a:solidFill>
                  <a:schemeClr val="dk1">
                    <a:lumMod val="65000"/>
                    <a:lumOff val="35000"/>
                  </a:schemeClr>
                </a:solidFill>
                <a:latin typeface="Arial"/>
              </a:rPr>
              <a:t>Ist das Wort gut lesbar und schön geschrieben? </a:t>
            </a:r>
            <a:endParaRPr lang="de-DE" sz="1600" b="0" strike="noStrike" spc="-1">
              <a:solidFill>
                <a:srgbClr val="000000"/>
              </a:solidFill>
              <a:latin typeface="Calibri"/>
            </a:endParaRPr>
          </a:p>
          <a:p>
            <a:pPr marL="285840" indent="-285840" defTabSz="914400">
              <a:lnSpc>
                <a:spcPct val="100000"/>
              </a:lnSpc>
              <a:spcBef>
                <a:spcPts val="320"/>
              </a:spcBef>
              <a:spcAft>
                <a:spcPts val="601"/>
              </a:spcAft>
              <a:buClr>
                <a:srgbClr val="C00000"/>
              </a:buClr>
              <a:buFont typeface="Arial"/>
              <a:buChar char="•"/>
              <a:tabLst>
                <a:tab pos="0" algn="l"/>
              </a:tabLst>
            </a:pPr>
            <a:r>
              <a:rPr lang="de-DE" sz="1600" b="0" strike="noStrike" spc="-1">
                <a:solidFill>
                  <a:schemeClr val="dk1">
                    <a:lumMod val="65000"/>
                    <a:lumOff val="35000"/>
                  </a:schemeClr>
                </a:solidFill>
                <a:latin typeface="Arial"/>
              </a:rPr>
              <a:t>Ist das Wort richtig geschrieben?</a:t>
            </a:r>
            <a:endParaRPr lang="de-DE" sz="1600" b="0" strike="noStrike" spc="-1">
              <a:solidFill>
                <a:srgbClr val="000000"/>
              </a:solidFill>
              <a:latin typeface="Calibri"/>
            </a:endParaRPr>
          </a:p>
          <a:p>
            <a:pPr marL="285840" indent="-285840" defTabSz="914400">
              <a:lnSpc>
                <a:spcPct val="100000"/>
              </a:lnSpc>
              <a:spcBef>
                <a:spcPts val="320"/>
              </a:spcBef>
              <a:spcAft>
                <a:spcPts val="601"/>
              </a:spcAft>
              <a:buClr>
                <a:srgbClr val="C00000"/>
              </a:buClr>
              <a:buFont typeface="Arial"/>
              <a:buChar char="•"/>
              <a:tabLst>
                <a:tab pos="0" algn="l"/>
              </a:tabLst>
            </a:pPr>
            <a:r>
              <a:rPr lang="de-DE" sz="1600" b="0" strike="noStrike" spc="-1">
                <a:solidFill>
                  <a:schemeClr val="dk1">
                    <a:lumMod val="65000"/>
                    <a:lumOff val="35000"/>
                  </a:schemeClr>
                </a:solidFill>
                <a:latin typeface="Arial"/>
              </a:rPr>
              <a:t>Habe ich richtig in die Linien geschrieben? </a:t>
            </a:r>
            <a:endParaRPr lang="de-DE" sz="1600" b="0" strike="noStrike" spc="-1">
              <a:solidFill>
                <a:srgbClr val="000000"/>
              </a:solidFill>
              <a:latin typeface="Calibri"/>
            </a:endParaRPr>
          </a:p>
          <a:p>
            <a:pPr marL="285840" indent="-285840" defTabSz="914400">
              <a:lnSpc>
                <a:spcPct val="100000"/>
              </a:lnSpc>
              <a:spcBef>
                <a:spcPts val="320"/>
              </a:spcBef>
              <a:spcAft>
                <a:spcPts val="601"/>
              </a:spcAft>
              <a:buClr>
                <a:srgbClr val="C00000"/>
              </a:buClr>
              <a:buFont typeface="Arial"/>
              <a:buChar char="•"/>
              <a:tabLst>
                <a:tab pos="0" algn="l"/>
              </a:tabLst>
            </a:pPr>
            <a:r>
              <a:rPr lang="de-DE" sz="1600" b="0" strike="noStrike" spc="-1">
                <a:solidFill>
                  <a:schemeClr val="dk1">
                    <a:lumMod val="65000"/>
                    <a:lumOff val="35000"/>
                  </a:schemeClr>
                </a:solidFill>
                <a:latin typeface="Arial"/>
              </a:rPr>
              <a:t>Stimmt die Größe der Buchstaben? </a:t>
            </a:r>
            <a:endParaRPr lang="de-DE" sz="1600" b="0" strike="noStrike" spc="-1">
              <a:solidFill>
                <a:srgbClr val="000000"/>
              </a:solidFill>
              <a:latin typeface="Calibri"/>
            </a:endParaRPr>
          </a:p>
          <a:p>
            <a:pPr defTabSz="914400">
              <a:lnSpc>
                <a:spcPct val="100000"/>
              </a:lnSpc>
              <a:spcBef>
                <a:spcPts val="320"/>
              </a:spcBef>
              <a:tabLst>
                <a:tab pos="0" algn="l"/>
              </a:tabLst>
            </a:pPr>
            <a:endParaRPr lang="de-DE" sz="1600" b="0" strike="noStrike" spc="-1">
              <a:solidFill>
                <a:srgbClr val="000000"/>
              </a:solidFill>
              <a:latin typeface="Calibri"/>
            </a:endParaRPr>
          </a:p>
        </p:txBody>
      </p:sp>
      <p:pic>
        <p:nvPicPr>
          <p:cNvPr id="629" name="Picture 2"/>
          <p:cNvPicPr/>
          <p:nvPr/>
        </p:nvPicPr>
        <p:blipFill>
          <a:blip r:embed="rId3"/>
          <a:stretch/>
        </p:blipFill>
        <p:spPr>
          <a:xfrm>
            <a:off x="5115960" y="2431080"/>
            <a:ext cx="3796200" cy="2849040"/>
          </a:xfrm>
          <a:prstGeom prst="rect">
            <a:avLst/>
          </a:prstGeom>
          <a:ln w="0">
            <a:noFill/>
          </a:ln>
        </p:spPr>
      </p:pic>
      <p:pic>
        <p:nvPicPr>
          <p:cNvPr id="630" name="Grafik 12"/>
          <p:cNvPicPr/>
          <p:nvPr/>
        </p:nvPicPr>
        <p:blipFill>
          <a:blip r:embed="rId4"/>
          <a:stretch/>
        </p:blipFill>
        <p:spPr>
          <a:xfrm rot="5400000">
            <a:off x="7832880" y="36720"/>
            <a:ext cx="858240" cy="1234080"/>
          </a:xfrm>
          <a:prstGeom prst="rect">
            <a:avLst/>
          </a:prstGeom>
          <a:ln w="0">
            <a:noFill/>
          </a:ln>
          <a:effectLst>
            <a:softEdge rad="63360"/>
          </a:effectLst>
        </p:spPr>
      </p:pic>
      <p:pic>
        <p:nvPicPr>
          <p:cNvPr id="631" name="Grafik 13"/>
          <p:cNvPicPr/>
          <p:nvPr/>
        </p:nvPicPr>
        <p:blipFill>
          <a:blip r:embed="rId5"/>
          <a:stretch/>
        </p:blipFill>
        <p:spPr>
          <a:xfrm>
            <a:off x="7232040" y="266400"/>
            <a:ext cx="617760" cy="710280"/>
          </a:xfrm>
          <a:prstGeom prst="rect">
            <a:avLst/>
          </a:prstGeom>
          <a:ln w="0">
            <a:noFill/>
          </a:ln>
        </p:spPr>
      </p:pic>
      <p:pic>
        <p:nvPicPr>
          <p:cNvPr id="632" name="Picture 2"/>
          <p:cNvPicPr/>
          <p:nvPr/>
        </p:nvPicPr>
        <p:blipFill>
          <a:blip r:embed="rId6"/>
          <a:stretch/>
        </p:blipFill>
        <p:spPr>
          <a:xfrm>
            <a:off x="416880" y="5111640"/>
            <a:ext cx="844920" cy="1206000"/>
          </a:xfrm>
          <a:prstGeom prst="rect">
            <a:avLst/>
          </a:prstGeom>
          <a:ln w="0">
            <a:noFill/>
          </a:ln>
        </p:spPr>
      </p:pic>
      <p:pic>
        <p:nvPicPr>
          <p:cNvPr id="633" name="Grafik 5"/>
          <p:cNvPicPr/>
          <p:nvPr/>
        </p:nvPicPr>
        <p:blipFill>
          <a:blip r:embed="rId7"/>
          <a:stretch/>
        </p:blipFill>
        <p:spPr>
          <a:xfrm>
            <a:off x="1272240" y="5763600"/>
            <a:ext cx="622440" cy="622440"/>
          </a:xfrm>
          <a:prstGeom prst="rect">
            <a:avLst/>
          </a:prstGeom>
          <a:ln w="0">
            <a:noFill/>
          </a:ln>
        </p:spPr>
      </p:pic>
      <p:sp>
        <p:nvSpPr>
          <p:cNvPr id="634" name="Rechteck 7"/>
          <p:cNvSpPr/>
          <p:nvPr/>
        </p:nvSpPr>
        <p:spPr>
          <a:xfrm>
            <a:off x="1403640" y="575172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35" name="Rechteck 14"/>
          <p:cNvSpPr/>
          <p:nvPr/>
        </p:nvSpPr>
        <p:spPr>
          <a:xfrm>
            <a:off x="1870560" y="605484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sp>
        <p:nvSpPr>
          <p:cNvPr id="636" name="Textfeld 15"/>
          <p:cNvSpPr/>
          <p:nvPr/>
        </p:nvSpPr>
        <p:spPr>
          <a:xfrm>
            <a:off x="8352000" y="50655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PlaceHolder 1"/>
          <p:cNvSpPr>
            <a:spLocks noGrp="1"/>
          </p:cNvSpPr>
          <p:nvPr>
            <p:ph type="sldNum" idx="9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087FF7A-1B95-4EDB-B89A-7A5FADCC40F6}" type="slidenum">
              <a:rPr lang="de-DE" sz="900" b="0" strike="noStrike" spc="-1">
                <a:solidFill>
                  <a:schemeClr val="lt1"/>
                </a:solidFill>
                <a:latin typeface="Arial"/>
              </a:rPr>
              <a:t>51</a:t>
            </a:fld>
            <a:endParaRPr lang="de-DE" sz="900" b="0" strike="noStrike" spc="-1">
              <a:solidFill>
                <a:srgbClr val="000000"/>
              </a:solidFill>
              <a:latin typeface="Calibri"/>
            </a:endParaRPr>
          </a:p>
        </p:txBody>
      </p:sp>
      <p:sp>
        <p:nvSpPr>
          <p:cNvPr id="638"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Trainingsschritte</a:t>
            </a:r>
            <a:endParaRPr lang="de-DE" sz="2400" b="0" strike="noStrike" spc="-1">
              <a:solidFill>
                <a:srgbClr val="000000"/>
              </a:solidFill>
              <a:latin typeface="Calibri"/>
            </a:endParaRPr>
          </a:p>
        </p:txBody>
      </p:sp>
      <p:sp>
        <p:nvSpPr>
          <p:cNvPr id="639"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640" name="Inhaltsplatzhalter 4"/>
          <p:cNvSpPr/>
          <p:nvPr/>
        </p:nvSpPr>
        <p:spPr>
          <a:xfrm>
            <a:off x="287640" y="1124640"/>
            <a:ext cx="856836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4000"/>
              </a:lnSpc>
              <a:spcBef>
                <a:spcPts val="360"/>
              </a:spcBef>
              <a:tabLst>
                <a:tab pos="0" algn="l"/>
              </a:tabLst>
            </a:pPr>
            <a:r>
              <a:rPr lang="de-DE" sz="1800" b="1" strike="noStrike" spc="-1">
                <a:solidFill>
                  <a:srgbClr val="C00000"/>
                </a:solidFill>
                <a:latin typeface="Arial"/>
              </a:rPr>
              <a:t>Vierter Trainingsschritt </a:t>
            </a:r>
            <a:endParaRPr lang="de-DE" sz="1800" b="0" strike="noStrike" spc="-1">
              <a:solidFill>
                <a:srgbClr val="000000"/>
              </a:solidFill>
              <a:latin typeface="Calibri"/>
            </a:endParaRPr>
          </a:p>
          <a:p>
            <a:pPr defTabSz="914400">
              <a:lnSpc>
                <a:spcPct val="114000"/>
              </a:lnSpc>
              <a:spcBef>
                <a:spcPts val="320"/>
              </a:spcBef>
              <a:spcAft>
                <a:spcPts val="601"/>
              </a:spcAft>
              <a:tabLst>
                <a:tab pos="0" algn="l"/>
              </a:tabLst>
            </a:pPr>
            <a:r>
              <a:rPr lang="de-DE" sz="1600" b="0" i="1" strike="noStrike" spc="-1">
                <a:solidFill>
                  <a:schemeClr val="dk1">
                    <a:lumMod val="65000"/>
                    <a:lumOff val="35000"/>
                  </a:schemeClr>
                </a:solidFill>
                <a:latin typeface="Arial"/>
              </a:rPr>
              <a:t>Fokus: flüssiges Formulieren</a:t>
            </a:r>
            <a:endParaRPr lang="de-DE" sz="16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chemeClr val="dk1">
                    <a:lumMod val="65000"/>
                    <a:lumOff val="35000"/>
                  </a:schemeClr>
                </a:solidFill>
                <a:latin typeface="Arial"/>
              </a:rPr>
              <a:t>einen Satz mithilfe der Wochenwörter formulieren und aufschreiben</a:t>
            </a:r>
            <a:endParaRPr lang="de-DE" sz="1800" b="0" strike="noStrike" spc="-1">
              <a:solidFill>
                <a:srgbClr val="000000"/>
              </a:solidFill>
              <a:latin typeface="Calibri"/>
            </a:endParaRPr>
          </a:p>
          <a:p>
            <a:pPr defTabSz="914400">
              <a:lnSpc>
                <a:spcPct val="100000"/>
              </a:lnSpc>
              <a:spcBef>
                <a:spcPts val="360"/>
              </a:spcBef>
              <a:tabLst>
                <a:tab pos="0" algn="l"/>
              </a:tabLst>
            </a:pPr>
            <a:r>
              <a:rPr lang="de-DE" sz="1800" b="0" strike="noStrike" spc="-1">
                <a:solidFill>
                  <a:schemeClr val="dk1">
                    <a:lumMod val="65000"/>
                    <a:lumOff val="35000"/>
                  </a:schemeClr>
                </a:solidFill>
                <a:latin typeface="Arial"/>
              </a:rPr>
              <a:t>     </a:t>
            </a:r>
            <a:r>
              <a:rPr lang="de-DE" sz="1600" b="0" strike="noStrike" spc="-1">
                <a:solidFill>
                  <a:schemeClr val="dk1">
                    <a:lumMod val="65000"/>
                    <a:lumOff val="35000"/>
                  </a:schemeClr>
                </a:solidFill>
                <a:latin typeface="Arial"/>
              </a:rPr>
              <a:t>(evtl. vorab gemeinsam Vorschläge sammeln oder Formulierungshilfen geben)</a:t>
            </a:r>
            <a:endParaRPr lang="de-DE" sz="1600" b="0" strike="noStrike" spc="-1">
              <a:solidFill>
                <a:srgbClr val="000000"/>
              </a:solidFill>
              <a:latin typeface="Calibri"/>
            </a:endParaRPr>
          </a:p>
          <a:p>
            <a:pPr defTabSz="914400">
              <a:lnSpc>
                <a:spcPct val="100000"/>
              </a:lnSpc>
              <a:spcBef>
                <a:spcPts val="320"/>
              </a:spcBef>
              <a:tabLst>
                <a:tab pos="0" algn="l"/>
              </a:tabLst>
            </a:pPr>
            <a:endParaRPr lang="de-DE" sz="1600" b="0" strike="noStrike" spc="-1">
              <a:solidFill>
                <a:srgbClr val="000000"/>
              </a:solidFill>
              <a:latin typeface="Calibri"/>
            </a:endParaRPr>
          </a:p>
          <a:p>
            <a:pPr defTabSz="914400">
              <a:lnSpc>
                <a:spcPct val="114000"/>
              </a:lnSpc>
              <a:spcBef>
                <a:spcPts val="360"/>
              </a:spcBef>
              <a:tabLst>
                <a:tab pos="0" algn="l"/>
              </a:tabLst>
            </a:pPr>
            <a:r>
              <a:rPr lang="de-DE" sz="1800" b="1" strike="noStrike" spc="-1">
                <a:solidFill>
                  <a:srgbClr val="C00000"/>
                </a:solidFill>
                <a:latin typeface="Arial"/>
              </a:rPr>
              <a:t>Fünfter Trainingsschritt</a:t>
            </a:r>
            <a:endParaRPr lang="de-DE" sz="1800" b="0" strike="noStrike" spc="-1">
              <a:solidFill>
                <a:srgbClr val="000000"/>
              </a:solidFill>
              <a:latin typeface="Calibri"/>
            </a:endParaRPr>
          </a:p>
          <a:p>
            <a:pPr defTabSz="914400">
              <a:lnSpc>
                <a:spcPct val="114000"/>
              </a:lnSpc>
              <a:spcBef>
                <a:spcPts val="320"/>
              </a:spcBef>
              <a:spcAft>
                <a:spcPts val="601"/>
              </a:spcAft>
              <a:tabLst>
                <a:tab pos="0" algn="l"/>
              </a:tabLst>
            </a:pPr>
            <a:r>
              <a:rPr lang="de-DE" sz="1600" b="0" i="1" strike="noStrike" spc="-1">
                <a:solidFill>
                  <a:schemeClr val="dk1">
                    <a:lumMod val="65000"/>
                    <a:lumOff val="35000"/>
                  </a:schemeClr>
                </a:solidFill>
                <a:latin typeface="Arial"/>
              </a:rPr>
              <a:t>Fokus: Feedback, Selbsteinschätzung bzw. Partnereinschätzung üben, zunehmend        sichere Vorstellung von Lesbarkeit der persönlichen Handschrift entwickeln</a:t>
            </a:r>
            <a:endParaRPr lang="de-DE" sz="16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chemeClr val="dk1">
                    <a:lumMod val="65000"/>
                    <a:lumOff val="35000"/>
                  </a:schemeClr>
                </a:solidFill>
                <a:latin typeface="Arial"/>
              </a:rPr>
              <a:t>ein Partnerkind suchen, gemeinsam schönste Wörter betrachten und Satz austauschen</a:t>
            </a:r>
            <a:endParaRPr lang="de-DE" sz="1800" b="0" strike="noStrike" spc="-1">
              <a:solidFill>
                <a:srgbClr val="000000"/>
              </a:solidFill>
              <a:latin typeface="Calibri"/>
            </a:endParaRPr>
          </a:p>
        </p:txBody>
      </p:sp>
      <p:pic>
        <p:nvPicPr>
          <p:cNvPr id="641" name="Picture 2"/>
          <p:cNvPicPr/>
          <p:nvPr/>
        </p:nvPicPr>
        <p:blipFill>
          <a:blip r:embed="rId3"/>
          <a:stretch/>
        </p:blipFill>
        <p:spPr>
          <a:xfrm>
            <a:off x="7989840" y="4943160"/>
            <a:ext cx="844920" cy="1206000"/>
          </a:xfrm>
          <a:prstGeom prst="rect">
            <a:avLst/>
          </a:prstGeom>
          <a:ln w="0">
            <a:noFill/>
          </a:ln>
        </p:spPr>
      </p:pic>
      <p:pic>
        <p:nvPicPr>
          <p:cNvPr id="642" name="Grafik 8"/>
          <p:cNvPicPr/>
          <p:nvPr/>
        </p:nvPicPr>
        <p:blipFill>
          <a:blip r:embed="rId4"/>
          <a:stretch/>
        </p:blipFill>
        <p:spPr>
          <a:xfrm>
            <a:off x="5319000" y="5611320"/>
            <a:ext cx="622440" cy="622440"/>
          </a:xfrm>
          <a:prstGeom prst="rect">
            <a:avLst/>
          </a:prstGeom>
          <a:ln w="0">
            <a:noFill/>
          </a:ln>
        </p:spPr>
      </p:pic>
      <p:sp>
        <p:nvSpPr>
          <p:cNvPr id="643" name="Rechteck 9"/>
          <p:cNvSpPr/>
          <p:nvPr/>
        </p:nvSpPr>
        <p:spPr>
          <a:xfrm>
            <a:off x="5450400" y="559944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44" name="Rechteck 10"/>
          <p:cNvSpPr/>
          <p:nvPr/>
        </p:nvSpPr>
        <p:spPr>
          <a:xfrm>
            <a:off x="6323760" y="587880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pic>
        <p:nvPicPr>
          <p:cNvPr id="645" name="Grafik 11"/>
          <p:cNvPicPr/>
          <p:nvPr/>
        </p:nvPicPr>
        <p:blipFill>
          <a:blip r:embed="rId5"/>
          <a:stretch/>
        </p:blipFill>
        <p:spPr>
          <a:xfrm rot="5400000">
            <a:off x="7832880" y="36720"/>
            <a:ext cx="858240" cy="1234080"/>
          </a:xfrm>
          <a:prstGeom prst="rect">
            <a:avLst/>
          </a:prstGeom>
          <a:ln w="0">
            <a:noFill/>
          </a:ln>
          <a:effectLst>
            <a:softEdge rad="63360"/>
          </a:effectLst>
        </p:spPr>
      </p:pic>
      <p:pic>
        <p:nvPicPr>
          <p:cNvPr id="646" name="Grafik 12"/>
          <p:cNvPicPr/>
          <p:nvPr/>
        </p:nvPicPr>
        <p:blipFill>
          <a:blip r:embed="rId6"/>
          <a:stretch/>
        </p:blipFill>
        <p:spPr>
          <a:xfrm>
            <a:off x="7232040" y="266400"/>
            <a:ext cx="617760" cy="710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40">
                                            <p:txEl>
                                              <p:pRg st="5" end="5"/>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40">
                                            <p:txEl>
                                              <p:pRg st="6" end="6"/>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6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PlaceHolder 1"/>
          <p:cNvSpPr>
            <a:spLocks noGrp="1"/>
          </p:cNvSpPr>
          <p:nvPr>
            <p:ph type="sldNum" idx="94"/>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15070D09-1B38-4482-908B-BEE75FA91C9B}" type="slidenum">
              <a:rPr lang="de-DE" sz="900" b="0" strike="noStrike" spc="-1">
                <a:solidFill>
                  <a:schemeClr val="lt1"/>
                </a:solidFill>
                <a:latin typeface="Arial"/>
              </a:rPr>
              <a:t>52</a:t>
            </a:fld>
            <a:endParaRPr lang="de-DE" sz="900" b="0" strike="noStrike" spc="-1">
              <a:solidFill>
                <a:srgbClr val="000000"/>
              </a:solidFill>
              <a:latin typeface="Calibri"/>
            </a:endParaRPr>
          </a:p>
        </p:txBody>
      </p:sp>
      <p:sp>
        <p:nvSpPr>
          <p:cNvPr id="648"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Wichtig: Feedback durch die Lehrkraft</a:t>
            </a:r>
            <a:endParaRPr lang="de-DE" sz="2400" b="0" strike="noStrike" spc="-1">
              <a:solidFill>
                <a:srgbClr val="000000"/>
              </a:solidFill>
              <a:latin typeface="Calibri"/>
            </a:endParaRPr>
          </a:p>
        </p:txBody>
      </p:sp>
      <p:sp>
        <p:nvSpPr>
          <p:cNvPr id="649" name="Inhaltsplatzhalter 4"/>
          <p:cNvSpPr/>
          <p:nvPr/>
        </p:nvSpPr>
        <p:spPr>
          <a:xfrm>
            <a:off x="251640" y="1124640"/>
            <a:ext cx="5543640" cy="3717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spcAft>
                <a:spcPts val="601"/>
              </a:spcAft>
              <a:tabLst>
                <a:tab pos="0" algn="l"/>
              </a:tabLst>
            </a:pPr>
            <a:r>
              <a:rPr lang="de-DE" sz="1800" b="0" strike="noStrike" spc="-1">
                <a:solidFill>
                  <a:srgbClr val="000000"/>
                </a:solidFill>
                <a:latin typeface="Arial"/>
              </a:rPr>
              <a:t>Schreibprodukte bieten Einblick in die Schreib-entwicklung des Kindes und sind die Basis für</a:t>
            </a:r>
            <a:endParaRPr lang="de-DE" sz="1800" b="0" strike="noStrike" spc="-1">
              <a:solidFill>
                <a:srgbClr val="000000"/>
              </a:solidFill>
              <a:latin typeface="Calibri"/>
            </a:endParaRPr>
          </a:p>
          <a:p>
            <a:pPr marL="343080" indent="-343080" defTabSz="914400">
              <a:lnSpc>
                <a:spcPct val="100000"/>
              </a:lnSpc>
              <a:spcAft>
                <a:spcPts val="1199"/>
              </a:spcAft>
              <a:buClr>
                <a:srgbClr val="C00000"/>
              </a:buClr>
              <a:buFont typeface="Arial"/>
              <a:buChar char="•"/>
              <a:tabLst>
                <a:tab pos="0" algn="l"/>
              </a:tabLst>
            </a:pPr>
            <a:r>
              <a:rPr lang="de-DE" sz="1800" b="0" strike="noStrike" spc="-1">
                <a:solidFill>
                  <a:srgbClr val="000000"/>
                </a:solidFill>
                <a:latin typeface="Arial"/>
              </a:rPr>
              <a:t>kriterienorientiertes Feedback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 Formklarheit / Einhalten der Schreibrichtung: </a:t>
            </a:r>
            <a:endParaRPr lang="de-DE" sz="1800" b="0" strike="noStrike" spc="-1">
              <a:solidFill>
                <a:srgbClr val="000000"/>
              </a:solidFill>
              <a:latin typeface="Calibri"/>
            </a:endParaRPr>
          </a:p>
          <a:p>
            <a:pPr defTabSz="914400">
              <a:lnSpc>
                <a:spcPct val="100000"/>
              </a:lnSpc>
              <a:spcAft>
                <a:spcPts val="1199"/>
              </a:spcAft>
              <a:tabLst>
                <a:tab pos="0" algn="l"/>
              </a:tabLst>
            </a:pPr>
            <a:r>
              <a:rPr lang="de-DE" sz="1800" b="0" strike="noStrike" spc="-1">
                <a:solidFill>
                  <a:schemeClr val="dk1">
                    <a:lumMod val="65000"/>
                    <a:lumOff val="35000"/>
                  </a:schemeClr>
                </a:solidFill>
                <a:latin typeface="Arial"/>
              </a:rPr>
              <a:t>        </a:t>
            </a:r>
            <a:r>
              <a:rPr lang="de-DE" sz="1800" b="0" strike="noStrike" spc="-1">
                <a:solidFill>
                  <a:srgbClr val="C00000"/>
                </a:solidFill>
                <a:latin typeface="Arial"/>
              </a:rPr>
              <a:t>Sind die Buchstaben/Wörter gut lesbar und </a:t>
            </a:r>
            <a:br>
              <a:rPr sz="1800"/>
            </a:br>
            <a:r>
              <a:rPr lang="de-DE" sz="1800" b="0" strike="noStrike" spc="-1">
                <a:solidFill>
                  <a:srgbClr val="C00000"/>
                </a:solidFill>
                <a:latin typeface="Arial"/>
              </a:rPr>
              <a:t>        schön geschrieben?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 Einhaltung der Schreiblineatur: </a:t>
            </a:r>
            <a:endParaRPr lang="de-DE" sz="1800" b="0" strike="noStrike" spc="-1">
              <a:solidFill>
                <a:srgbClr val="000000"/>
              </a:solidFill>
              <a:latin typeface="Calibri"/>
            </a:endParaRPr>
          </a:p>
          <a:p>
            <a:pPr defTabSz="914400">
              <a:lnSpc>
                <a:spcPct val="100000"/>
              </a:lnSpc>
              <a:spcAft>
                <a:spcPts val="1199"/>
              </a:spcAft>
              <a:tabLst>
                <a:tab pos="0" algn="l"/>
              </a:tabLst>
            </a:pPr>
            <a:r>
              <a:rPr lang="de-DE" sz="1800" b="0" strike="noStrike" spc="-1">
                <a:solidFill>
                  <a:schemeClr val="dk1">
                    <a:lumMod val="65000"/>
                    <a:lumOff val="35000"/>
                  </a:schemeClr>
                </a:solidFill>
                <a:latin typeface="Arial"/>
              </a:rPr>
              <a:t>        </a:t>
            </a:r>
            <a:r>
              <a:rPr lang="de-DE" sz="1800" b="0" strike="noStrike" spc="-1">
                <a:solidFill>
                  <a:srgbClr val="C00000"/>
                </a:solidFill>
                <a:latin typeface="Arial"/>
              </a:rPr>
              <a:t>Wurde korrekt in die Lineatur geschrieben?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 Beachten der Größe (Groß- und Klein-</a:t>
            </a:r>
            <a:br>
              <a:rPr sz="1800"/>
            </a:br>
            <a:r>
              <a:rPr lang="de-DE" sz="1800" b="0" strike="noStrike" spc="-1">
                <a:solidFill>
                  <a:srgbClr val="000000"/>
                </a:solidFill>
                <a:latin typeface="Arial"/>
              </a:rPr>
              <a:t>        buchstaben/ ausgewogenes Verhältnis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der Ober- und Unterlängen zum Mittelband): </a:t>
            </a:r>
            <a:endParaRPr lang="de-DE" sz="1800" b="0" strike="noStrike" spc="-1">
              <a:solidFill>
                <a:srgbClr val="000000"/>
              </a:solidFill>
              <a:latin typeface="Calibri"/>
            </a:endParaRPr>
          </a:p>
          <a:p>
            <a:pPr defTabSz="914400">
              <a:lnSpc>
                <a:spcPct val="100000"/>
              </a:lnSpc>
              <a:spcAft>
                <a:spcPts val="1199"/>
              </a:spcAft>
              <a:tabLst>
                <a:tab pos="0" algn="l"/>
              </a:tabLst>
            </a:pPr>
            <a:r>
              <a:rPr lang="de-DE" sz="1800" b="0" strike="noStrike" spc="-1">
                <a:solidFill>
                  <a:schemeClr val="dk1">
                    <a:lumMod val="65000"/>
                    <a:lumOff val="35000"/>
                  </a:schemeClr>
                </a:solidFill>
                <a:latin typeface="Arial"/>
              </a:rPr>
              <a:t>        </a:t>
            </a:r>
            <a:r>
              <a:rPr lang="de-DE" sz="1800" b="0" strike="noStrike" spc="-1">
                <a:solidFill>
                  <a:srgbClr val="C00000"/>
                </a:solidFill>
                <a:latin typeface="Arial"/>
              </a:rPr>
              <a:t>Stimmt die Größe der Buchstaben?</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 Orthografie: </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chemeClr val="dk1">
                    <a:lumMod val="65000"/>
                    <a:lumOff val="35000"/>
                  </a:schemeClr>
                </a:solidFill>
                <a:latin typeface="Arial"/>
              </a:rPr>
              <a:t>        </a:t>
            </a:r>
            <a:r>
              <a:rPr lang="de-DE" sz="1800" b="0" strike="noStrike" spc="-1">
                <a:solidFill>
                  <a:srgbClr val="C00000"/>
                </a:solidFill>
                <a:latin typeface="Arial"/>
              </a:rPr>
              <a:t>Sind die Wörter korrekt geschrieben?</a:t>
            </a:r>
            <a:endParaRPr lang="de-DE" sz="1800" b="0" strike="noStrike" spc="-1">
              <a:solidFill>
                <a:srgbClr val="000000"/>
              </a:solidFill>
              <a:latin typeface="Calibri"/>
            </a:endParaRPr>
          </a:p>
          <a:p>
            <a:pPr defTabSz="914400">
              <a:lnSpc>
                <a:spcPct val="100000"/>
              </a:lnSpc>
              <a:tabLst>
                <a:tab pos="0" algn="l"/>
              </a:tabLst>
            </a:pPr>
            <a:endParaRPr lang="de-DE" sz="800" b="0" strike="noStrike" spc="-1">
              <a:solidFill>
                <a:srgbClr val="000000"/>
              </a:solidFill>
              <a:latin typeface="Calibri"/>
            </a:endParaRPr>
          </a:p>
          <a:p>
            <a:pPr defTabSz="914400">
              <a:lnSpc>
                <a:spcPct val="100000"/>
              </a:lnSpc>
              <a:tabLst>
                <a:tab pos="0" algn="l"/>
              </a:tabLst>
            </a:pPr>
            <a:endParaRPr lang="de-DE" sz="1000" b="0" strike="noStrike" spc="-1">
              <a:solidFill>
                <a:srgbClr val="000000"/>
              </a:solidFill>
              <a:latin typeface="Calibri"/>
            </a:endParaRPr>
          </a:p>
        </p:txBody>
      </p:sp>
      <p:pic>
        <p:nvPicPr>
          <p:cNvPr id="650" name="Picture 2"/>
          <p:cNvPicPr/>
          <p:nvPr/>
        </p:nvPicPr>
        <p:blipFill>
          <a:blip r:embed="rId3"/>
          <a:stretch/>
        </p:blipFill>
        <p:spPr>
          <a:xfrm>
            <a:off x="8052120" y="5169960"/>
            <a:ext cx="844920" cy="1206000"/>
          </a:xfrm>
          <a:prstGeom prst="rect">
            <a:avLst/>
          </a:prstGeom>
          <a:ln w="0">
            <a:noFill/>
          </a:ln>
        </p:spPr>
      </p:pic>
      <p:pic>
        <p:nvPicPr>
          <p:cNvPr id="651" name="Grafik 8"/>
          <p:cNvPicPr/>
          <p:nvPr/>
        </p:nvPicPr>
        <p:blipFill>
          <a:blip r:embed="rId4"/>
          <a:stretch/>
        </p:blipFill>
        <p:spPr>
          <a:xfrm>
            <a:off x="5381280" y="5837760"/>
            <a:ext cx="622440" cy="622440"/>
          </a:xfrm>
          <a:prstGeom prst="rect">
            <a:avLst/>
          </a:prstGeom>
          <a:ln w="0">
            <a:noFill/>
          </a:ln>
        </p:spPr>
      </p:pic>
      <p:sp>
        <p:nvSpPr>
          <p:cNvPr id="652" name="Rechteck 9"/>
          <p:cNvSpPr/>
          <p:nvPr/>
        </p:nvSpPr>
        <p:spPr>
          <a:xfrm>
            <a:off x="5512680" y="5826240"/>
            <a:ext cx="2965680" cy="31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53" name="Rechteck 10"/>
          <p:cNvSpPr/>
          <p:nvPr/>
        </p:nvSpPr>
        <p:spPr>
          <a:xfrm>
            <a:off x="6386040" y="6105600"/>
            <a:ext cx="168336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https://p.bsbb.eu/j</a:t>
            </a:r>
            <a:endParaRPr lang="de-DE" sz="1500" b="0" strike="noStrike" spc="-1">
              <a:solidFill>
                <a:srgbClr val="000000"/>
              </a:solidFill>
              <a:latin typeface="Calibri"/>
            </a:endParaRPr>
          </a:p>
        </p:txBody>
      </p:sp>
      <p:pic>
        <p:nvPicPr>
          <p:cNvPr id="654" name="Grafik 11"/>
          <p:cNvPicPr/>
          <p:nvPr/>
        </p:nvPicPr>
        <p:blipFill>
          <a:blip r:embed="rId5"/>
          <a:stretch/>
        </p:blipFill>
        <p:spPr>
          <a:xfrm rot="5400000">
            <a:off x="7832880" y="36720"/>
            <a:ext cx="858240" cy="1234080"/>
          </a:xfrm>
          <a:prstGeom prst="rect">
            <a:avLst/>
          </a:prstGeom>
          <a:ln w="0">
            <a:noFill/>
          </a:ln>
          <a:effectLst>
            <a:softEdge rad="63360"/>
          </a:effectLst>
        </p:spPr>
      </p:pic>
      <p:pic>
        <p:nvPicPr>
          <p:cNvPr id="655" name="Grafik 12"/>
          <p:cNvPicPr/>
          <p:nvPr/>
        </p:nvPicPr>
        <p:blipFill>
          <a:blip r:embed="rId6"/>
          <a:stretch/>
        </p:blipFill>
        <p:spPr>
          <a:xfrm>
            <a:off x="7232040" y="266400"/>
            <a:ext cx="617760" cy="710280"/>
          </a:xfrm>
          <a:prstGeom prst="rect">
            <a:avLst/>
          </a:prstGeom>
          <a:ln w="0">
            <a:noFill/>
          </a:ln>
        </p:spPr>
      </p:pic>
      <p:pic>
        <p:nvPicPr>
          <p:cNvPr id="656" name="Grafik 3"/>
          <p:cNvPicPr/>
          <p:nvPr/>
        </p:nvPicPr>
        <p:blipFill>
          <a:blip r:embed="rId7"/>
          <a:stretch/>
        </p:blipFill>
        <p:spPr>
          <a:xfrm>
            <a:off x="7380360" y="1302840"/>
            <a:ext cx="1433160" cy="1527840"/>
          </a:xfrm>
          <a:prstGeom prst="rect">
            <a:avLst/>
          </a:prstGeom>
          <a:ln w="0">
            <a:noFill/>
          </a:ln>
        </p:spPr>
      </p:pic>
      <p:pic>
        <p:nvPicPr>
          <p:cNvPr id="657" name="Picture 2"/>
          <p:cNvPicPr/>
          <p:nvPr/>
        </p:nvPicPr>
        <p:blipFill>
          <a:blip r:embed="rId8"/>
          <a:stretch/>
        </p:blipFill>
        <p:spPr>
          <a:xfrm>
            <a:off x="5714280" y="2655360"/>
            <a:ext cx="3184200" cy="2389680"/>
          </a:xfrm>
          <a:prstGeom prst="rect">
            <a:avLst/>
          </a:prstGeom>
          <a:ln w="0">
            <a:noFill/>
          </a:ln>
        </p:spPr>
      </p:pic>
      <p:sp>
        <p:nvSpPr>
          <p:cNvPr id="658" name="Textfeld 5"/>
          <p:cNvSpPr/>
          <p:nvPr/>
        </p:nvSpPr>
        <p:spPr>
          <a:xfrm>
            <a:off x="8320320" y="484308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59"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PlaceHolder 1"/>
          <p:cNvSpPr>
            <a:spLocks noGrp="1"/>
          </p:cNvSpPr>
          <p:nvPr>
            <p:ph type="sldNum" idx="9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FCF00767-4076-43C7-9752-0C942C099700}" type="slidenum">
              <a:rPr lang="de-DE" sz="900" b="0" strike="noStrike" spc="-1">
                <a:solidFill>
                  <a:schemeClr val="lt1"/>
                </a:solidFill>
                <a:latin typeface="Arial"/>
              </a:rPr>
              <a:t>53</a:t>
            </a:fld>
            <a:endParaRPr lang="de-DE" sz="900" b="0" strike="noStrike" spc="-1">
              <a:solidFill>
                <a:srgbClr val="000000"/>
              </a:solidFill>
              <a:latin typeface="Calibri"/>
            </a:endParaRPr>
          </a:p>
        </p:txBody>
      </p:sp>
      <p:sp>
        <p:nvSpPr>
          <p:cNvPr id="661"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Tipp: Schreibflüssigkeitstraining </a:t>
            </a:r>
            <a:br>
              <a:rPr sz="2250"/>
            </a:br>
            <a:r>
              <a:rPr lang="de-DE" sz="2250" b="1" strike="noStrike" spc="-1">
                <a:solidFill>
                  <a:srgbClr val="C00000"/>
                </a:solidFill>
                <a:latin typeface="Arial"/>
              </a:rPr>
              <a:t>mit der Trainingstasche</a:t>
            </a:r>
            <a:endParaRPr lang="de-DE" sz="2250" b="0" strike="noStrike" spc="-1">
              <a:solidFill>
                <a:srgbClr val="000000"/>
              </a:solidFill>
              <a:latin typeface="Calibri"/>
            </a:endParaRPr>
          </a:p>
        </p:txBody>
      </p:sp>
      <p:pic>
        <p:nvPicPr>
          <p:cNvPr id="662" name="Grafik 8"/>
          <p:cNvPicPr/>
          <p:nvPr/>
        </p:nvPicPr>
        <p:blipFill>
          <a:blip r:embed="rId3"/>
          <a:stretch/>
        </p:blipFill>
        <p:spPr>
          <a:xfrm>
            <a:off x="467640" y="2924280"/>
            <a:ext cx="4535640" cy="3369960"/>
          </a:xfrm>
          <a:prstGeom prst="rect">
            <a:avLst/>
          </a:prstGeom>
          <a:ln w="0">
            <a:noFill/>
          </a:ln>
        </p:spPr>
      </p:pic>
      <p:sp>
        <p:nvSpPr>
          <p:cNvPr id="663" name="Textfeld 11"/>
          <p:cNvSpPr/>
          <p:nvPr/>
        </p:nvSpPr>
        <p:spPr>
          <a:xfrm>
            <a:off x="298080" y="1394280"/>
            <a:ext cx="83296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Als praktisch und motivierend hat sich erwiesen, wenn alle wichtigen Utensilien für das Training in einem Beutel oder einer (Dokumenten-)Tasche, der „Trainingstasche“, aufbewahrt werden. </a:t>
            </a:r>
            <a:endParaRPr lang="de-DE" sz="1800" b="0" strike="noStrike" spc="-1">
              <a:solidFill>
                <a:srgbClr val="000000"/>
              </a:solidFill>
              <a:latin typeface="Calibri"/>
            </a:endParaRPr>
          </a:p>
        </p:txBody>
      </p:sp>
      <p:pic>
        <p:nvPicPr>
          <p:cNvPr id="664" name="Grafik 3"/>
          <p:cNvPicPr/>
          <p:nvPr/>
        </p:nvPicPr>
        <p:blipFill>
          <a:blip r:embed="rId4"/>
          <a:stretch/>
        </p:blipFill>
        <p:spPr>
          <a:xfrm>
            <a:off x="5508000" y="2924280"/>
            <a:ext cx="2126160" cy="2998800"/>
          </a:xfrm>
          <a:prstGeom prst="rect">
            <a:avLst/>
          </a:prstGeom>
          <a:ln w="9525">
            <a:solidFill>
              <a:srgbClr val="808080"/>
            </a:solidFill>
            <a:round/>
          </a:ln>
        </p:spPr>
      </p:pic>
      <p:pic>
        <p:nvPicPr>
          <p:cNvPr id="665" name="Grafik 9"/>
          <p:cNvPicPr/>
          <p:nvPr/>
        </p:nvPicPr>
        <p:blipFill>
          <a:blip r:embed="rId5"/>
          <a:stretch/>
        </p:blipFill>
        <p:spPr>
          <a:xfrm rot="5400000">
            <a:off x="8001000" y="9720"/>
            <a:ext cx="858240" cy="1234080"/>
          </a:xfrm>
          <a:prstGeom prst="rect">
            <a:avLst/>
          </a:prstGeom>
          <a:ln w="0">
            <a:noFill/>
          </a:ln>
          <a:effectLst>
            <a:softEdge rad="63360"/>
          </a:effectLst>
        </p:spPr>
      </p:pic>
      <p:pic>
        <p:nvPicPr>
          <p:cNvPr id="666" name="Grafik 10"/>
          <p:cNvPicPr/>
          <p:nvPr/>
        </p:nvPicPr>
        <p:blipFill>
          <a:blip r:embed="rId6"/>
          <a:stretch/>
        </p:blipFill>
        <p:spPr>
          <a:xfrm>
            <a:off x="7400160" y="239400"/>
            <a:ext cx="617760" cy="710280"/>
          </a:xfrm>
          <a:prstGeom prst="rect">
            <a:avLst/>
          </a:prstGeom>
          <a:ln w="0">
            <a:noFill/>
          </a:ln>
        </p:spPr>
      </p:pic>
      <p:sp>
        <p:nvSpPr>
          <p:cNvPr id="667" name="Rechteck 13"/>
          <p:cNvSpPr/>
          <p:nvPr/>
        </p:nvSpPr>
        <p:spPr>
          <a:xfrm>
            <a:off x="7886520" y="4989240"/>
            <a:ext cx="1482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sp>
        <p:nvSpPr>
          <p:cNvPr id="668" name="Rechteck 14"/>
          <p:cNvSpPr/>
          <p:nvPr/>
        </p:nvSpPr>
        <p:spPr>
          <a:xfrm>
            <a:off x="5429880" y="6010920"/>
            <a:ext cx="1854000" cy="329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500" b="0" u="sng" strike="noStrike" spc="-1">
                <a:solidFill>
                  <a:srgbClr val="0563C1"/>
                </a:solidFill>
                <a:uFillTx/>
                <a:latin typeface="Arial"/>
                <a:ea typeface="Cambria"/>
              </a:rPr>
              <a:t>https://p.bsbb.eu/68</a:t>
            </a:r>
            <a:endParaRPr lang="de-DE" sz="1500" b="0" strike="noStrike" spc="-1">
              <a:solidFill>
                <a:srgbClr val="000000"/>
              </a:solidFill>
              <a:latin typeface="Calibri"/>
            </a:endParaRPr>
          </a:p>
        </p:txBody>
      </p:sp>
      <p:pic>
        <p:nvPicPr>
          <p:cNvPr id="669" name="Grafik 15"/>
          <p:cNvPicPr/>
          <p:nvPr/>
        </p:nvPicPr>
        <p:blipFill>
          <a:blip r:embed="rId7"/>
          <a:stretch/>
        </p:blipFill>
        <p:spPr>
          <a:xfrm>
            <a:off x="7930080" y="5615280"/>
            <a:ext cx="637560" cy="615960"/>
          </a:xfrm>
          <a:prstGeom prst="rect">
            <a:avLst/>
          </a:prstGeom>
          <a:ln w="0">
            <a:noFill/>
          </a:ln>
        </p:spPr>
      </p:pic>
      <p:sp>
        <p:nvSpPr>
          <p:cNvPr id="670" name="Textfeld 2"/>
          <p:cNvSpPr/>
          <p:nvPr/>
        </p:nvSpPr>
        <p:spPr>
          <a:xfrm>
            <a:off x="4334040" y="58158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71"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Titel 5"/>
          <p:cNvSpPr/>
          <p:nvPr/>
        </p:nvSpPr>
        <p:spPr>
          <a:xfrm>
            <a:off x="220680" y="1556640"/>
            <a:ext cx="8598600" cy="56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100000"/>
              </a:lnSpc>
            </a:pPr>
            <a:endParaRPr lang="de-DE" sz="2800" b="1" strike="noStrike" spc="-1">
              <a:solidFill>
                <a:schemeClr val="dk1">
                  <a:lumMod val="65000"/>
                  <a:lumOff val="35000"/>
                </a:schemeClr>
              </a:solidFill>
              <a:latin typeface="Arial"/>
            </a:endParaRPr>
          </a:p>
        </p:txBody>
      </p:sp>
      <p:sp>
        <p:nvSpPr>
          <p:cNvPr id="673" name="PlaceHolder 1"/>
          <p:cNvSpPr>
            <a:spLocks noGrp="1"/>
          </p:cNvSpPr>
          <p:nvPr>
            <p:ph type="sldNum" idx="9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F485E53-1D38-4A8C-91A0-90ACD0E22E1C}" type="slidenum">
              <a:rPr lang="de-DE" sz="900" b="0" strike="noStrike" spc="-1">
                <a:solidFill>
                  <a:schemeClr val="lt1"/>
                </a:solidFill>
                <a:latin typeface="Arial"/>
              </a:rPr>
              <a:t>54</a:t>
            </a:fld>
            <a:endParaRPr lang="de-DE" sz="900" b="0" strike="noStrike" spc="-1">
              <a:solidFill>
                <a:srgbClr val="000000"/>
              </a:solidFill>
              <a:latin typeface="Calibri"/>
            </a:endParaRPr>
          </a:p>
        </p:txBody>
      </p:sp>
      <p:sp>
        <p:nvSpPr>
          <p:cNvPr id="674" name="PlaceHolder 2"/>
          <p:cNvSpPr>
            <a:spLocks noGrp="1"/>
          </p:cNvSpPr>
          <p:nvPr>
            <p:ph type="ftr" idx="97"/>
          </p:nvPr>
        </p:nvSpPr>
        <p:spPr>
          <a:xfrm>
            <a:off x="369360" y="5624640"/>
            <a:ext cx="6290280" cy="273240"/>
          </a:xfrm>
          <a:prstGeom prst="rect">
            <a:avLst/>
          </a:prstGeom>
          <a:noFill/>
          <a:ln w="9360">
            <a:noFill/>
          </a:ln>
        </p:spPr>
        <p:txBody>
          <a:bodyPr lIns="91440" tIns="45720" rIns="91440" bIns="45720" numCol="1" spcCol="0" anchor="b">
            <a:noAutofit/>
          </a:bodyPr>
          <a:lstStyle>
            <a:lvl1pPr indent="0" algn="ctr" defTabSz="914400">
              <a:lnSpc>
                <a:spcPct val="100000"/>
              </a:lnSpc>
              <a:buNone/>
              <a:tabLst>
                <a:tab pos="0" algn="l"/>
              </a:tabLst>
              <a:defRPr lang="en-US" sz="900" b="0" strike="noStrike" spc="-1">
                <a:solidFill>
                  <a:schemeClr val="lt1"/>
                </a:solidFill>
                <a:latin typeface="Arial"/>
              </a:defRPr>
            </a:lvl1pPr>
          </a:lstStyle>
          <a:p>
            <a:pPr indent="0" algn="ctr" defTabSz="914400">
              <a:lnSpc>
                <a:spcPct val="100000"/>
              </a:lnSpc>
              <a:buNone/>
              <a:tabLst>
                <a:tab pos="0" algn="l"/>
              </a:tabLst>
            </a:pPr>
            <a:r>
              <a:rPr lang="en-US" sz="900" b="0" strike="noStrike" spc="-1">
                <a:solidFill>
                  <a:schemeClr val="lt1"/>
                </a:solidFill>
                <a:latin typeface="Arial"/>
              </a:rPr>
              <a:t>LISUM 2020/21| CC BY-SA | Irene Hoppe</a:t>
            </a:r>
            <a:endParaRPr lang="de-DE" sz="900" b="0" strike="noStrike" spc="-1">
              <a:solidFill>
                <a:srgbClr val="000000"/>
              </a:solidFill>
              <a:latin typeface="Calibri"/>
            </a:endParaRPr>
          </a:p>
        </p:txBody>
      </p:sp>
      <p:pic>
        <p:nvPicPr>
          <p:cNvPr id="675" name="Picture 2" descr="162c44b8-75e3-4e79-acdd-74f13379dd0d@LVNBB2"/>
          <p:cNvPicPr/>
          <p:nvPr/>
        </p:nvPicPr>
        <p:blipFill>
          <a:blip r:embed="rId2"/>
          <a:stretch/>
        </p:blipFill>
        <p:spPr>
          <a:xfrm>
            <a:off x="343440" y="981000"/>
            <a:ext cx="3471120" cy="2519280"/>
          </a:xfrm>
          <a:prstGeom prst="rect">
            <a:avLst/>
          </a:prstGeom>
          <a:ln w="9525">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6" name="Titel 1"/>
          <p:cNvSpPr/>
          <p:nvPr/>
        </p:nvSpPr>
        <p:spPr>
          <a:xfrm>
            <a:off x="25164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Schreibflüssigkeitstraining mit der Trainingstasche</a:t>
            </a:r>
            <a:endParaRPr lang="de-DE" sz="2250" b="0" strike="noStrike" spc="-1">
              <a:solidFill>
                <a:srgbClr val="000000"/>
              </a:solidFill>
              <a:latin typeface="Calibri"/>
            </a:endParaRPr>
          </a:p>
        </p:txBody>
      </p:sp>
      <p:pic>
        <p:nvPicPr>
          <p:cNvPr id="677" name="Grafik 12"/>
          <p:cNvPicPr/>
          <p:nvPr/>
        </p:nvPicPr>
        <p:blipFill>
          <a:blip r:embed="rId3"/>
          <a:stretch/>
        </p:blipFill>
        <p:spPr>
          <a:xfrm rot="5400000">
            <a:off x="8001000" y="9720"/>
            <a:ext cx="858240" cy="1234080"/>
          </a:xfrm>
          <a:prstGeom prst="rect">
            <a:avLst/>
          </a:prstGeom>
          <a:ln w="0">
            <a:noFill/>
          </a:ln>
          <a:effectLst>
            <a:softEdge rad="63360"/>
          </a:effectLst>
        </p:spPr>
      </p:pic>
      <p:pic>
        <p:nvPicPr>
          <p:cNvPr id="678" name="Grafik 13"/>
          <p:cNvPicPr/>
          <p:nvPr/>
        </p:nvPicPr>
        <p:blipFill>
          <a:blip r:embed="rId4"/>
          <a:stretch/>
        </p:blipFill>
        <p:spPr>
          <a:xfrm>
            <a:off x="7400160" y="239400"/>
            <a:ext cx="617760" cy="710280"/>
          </a:xfrm>
          <a:prstGeom prst="rect">
            <a:avLst/>
          </a:prstGeom>
          <a:ln w="0">
            <a:noFill/>
          </a:ln>
        </p:spPr>
      </p:pic>
      <p:pic>
        <p:nvPicPr>
          <p:cNvPr id="679" name="Grafik 15" descr="Ein Bild, das Text enthält.&#10;&#10;Automatisch generierte Beschreibung"/>
          <p:cNvPicPr/>
          <p:nvPr/>
        </p:nvPicPr>
        <p:blipFill>
          <a:blip r:embed="rId5"/>
          <a:stretch/>
        </p:blipFill>
        <p:spPr>
          <a:xfrm>
            <a:off x="343440" y="3861000"/>
            <a:ext cx="3359160" cy="2519280"/>
          </a:xfrm>
          <a:prstGeom prst="rect">
            <a:avLst/>
          </a:prstGeom>
          <a:ln w="1905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0" name="Grafik 17"/>
          <p:cNvPicPr/>
          <p:nvPr/>
        </p:nvPicPr>
        <p:blipFill>
          <a:blip r:embed="rId6"/>
          <a:stretch/>
        </p:blipFill>
        <p:spPr>
          <a:xfrm>
            <a:off x="7812360" y="3899880"/>
            <a:ext cx="1022760" cy="144288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81" name="Picture 3" descr="8a152659-e594-4ba9-a184-6fe9962387b8@LVNBB2"/>
          <p:cNvPicPr/>
          <p:nvPr/>
        </p:nvPicPr>
        <p:blipFill>
          <a:blip r:embed="rId7"/>
          <a:stretch/>
        </p:blipFill>
        <p:spPr>
          <a:xfrm>
            <a:off x="4205880" y="981000"/>
            <a:ext cx="3359160" cy="2519280"/>
          </a:xfrm>
          <a:prstGeom prst="rect">
            <a:avLst/>
          </a:prstGeom>
          <a:ln w="9525">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82" name="Inhaltsplatzhalter 5" descr="Ein Bild, das Text enthält.&#10;&#10;Automatisch generierte Beschreibung"/>
          <p:cNvPicPr/>
          <p:nvPr/>
        </p:nvPicPr>
        <p:blipFill>
          <a:blip r:embed="rId8"/>
          <a:stretch/>
        </p:blipFill>
        <p:spPr>
          <a:xfrm>
            <a:off x="4188240" y="3874320"/>
            <a:ext cx="3359160" cy="2519280"/>
          </a:xfrm>
          <a:prstGeom prst="rect">
            <a:avLst/>
          </a:prstGeom>
          <a:ln w="1905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3" name="Rechteck 19"/>
          <p:cNvSpPr/>
          <p:nvPr/>
        </p:nvSpPr>
        <p:spPr>
          <a:xfrm>
            <a:off x="7701840" y="3254760"/>
            <a:ext cx="1482480" cy="54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500" b="0" strike="noStrike" spc="-1">
                <a:solidFill>
                  <a:schemeClr val="dk1">
                    <a:lumMod val="65000"/>
                    <a:lumOff val="35000"/>
                  </a:schemeClr>
                </a:solidFill>
                <a:latin typeface="Arial"/>
              </a:rPr>
              <a:t>Material aus dieser HR</a:t>
            </a:r>
            <a:endParaRPr lang="de-DE" sz="1500" b="0" strike="noStrike" spc="-1">
              <a:solidFill>
                <a:srgbClr val="000000"/>
              </a:solidFill>
              <a:latin typeface="Calibri"/>
            </a:endParaRPr>
          </a:p>
        </p:txBody>
      </p:sp>
      <p:pic>
        <p:nvPicPr>
          <p:cNvPr id="684" name="Grafik 20"/>
          <p:cNvPicPr/>
          <p:nvPr/>
        </p:nvPicPr>
        <p:blipFill>
          <a:blip r:embed="rId9"/>
          <a:stretch/>
        </p:blipFill>
        <p:spPr>
          <a:xfrm>
            <a:off x="7805160" y="5518800"/>
            <a:ext cx="637560" cy="615960"/>
          </a:xfrm>
          <a:prstGeom prst="rect">
            <a:avLst/>
          </a:prstGeom>
          <a:ln w="0">
            <a:noFill/>
          </a:ln>
        </p:spPr>
      </p:pic>
      <p:sp>
        <p:nvSpPr>
          <p:cNvPr id="685" name="Rechteck 21"/>
          <p:cNvSpPr/>
          <p:nvPr/>
        </p:nvSpPr>
        <p:spPr>
          <a:xfrm>
            <a:off x="7761600" y="6162480"/>
            <a:ext cx="13449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5000"/>
              </a:lnSpc>
            </a:pPr>
            <a:r>
              <a:rPr lang="de-DE" sz="1050" b="0" u="sng" strike="noStrike" spc="-1">
                <a:solidFill>
                  <a:srgbClr val="0563C1"/>
                </a:solidFill>
                <a:uFillTx/>
                <a:latin typeface="Arial"/>
                <a:ea typeface="Cambria"/>
              </a:rPr>
              <a:t>https://p.bsbb.eu/68</a:t>
            </a:r>
            <a:endParaRPr lang="de-DE" sz="1050" b="0" strike="noStrike" spc="-1">
              <a:solidFill>
                <a:srgbClr val="000000"/>
              </a:solidFill>
              <a:latin typeface="Calibri"/>
            </a:endParaRPr>
          </a:p>
        </p:txBody>
      </p:sp>
      <p:sp>
        <p:nvSpPr>
          <p:cNvPr id="686" name="Textfeld 1"/>
          <p:cNvSpPr/>
          <p:nvPr/>
        </p:nvSpPr>
        <p:spPr>
          <a:xfrm>
            <a:off x="3150360" y="31629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87" name="Textfeld 2"/>
          <p:cNvSpPr/>
          <p:nvPr/>
        </p:nvSpPr>
        <p:spPr>
          <a:xfrm>
            <a:off x="6968880" y="32706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88" name="Textfeld 3"/>
          <p:cNvSpPr/>
          <p:nvPr/>
        </p:nvSpPr>
        <p:spPr>
          <a:xfrm>
            <a:off x="3150360" y="613548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89" name="Textfeld 4"/>
          <p:cNvSpPr/>
          <p:nvPr/>
        </p:nvSpPr>
        <p:spPr>
          <a:xfrm>
            <a:off x="6951600" y="616248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690"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PlaceHolder 1"/>
          <p:cNvSpPr>
            <a:spLocks noGrp="1"/>
          </p:cNvSpPr>
          <p:nvPr>
            <p:ph type="sldNum" idx="9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7036D27F-2EF4-4419-8F3B-1CDB1742B39B}" type="slidenum">
              <a:rPr lang="de-DE" sz="900" b="0" strike="noStrike" spc="-1">
                <a:solidFill>
                  <a:schemeClr val="lt1"/>
                </a:solidFill>
                <a:latin typeface="Arial"/>
              </a:rPr>
              <a:t>55</a:t>
            </a:fld>
            <a:endParaRPr lang="de-DE" sz="900" b="0" strike="noStrike" spc="-1">
              <a:solidFill>
                <a:srgbClr val="000000"/>
              </a:solidFill>
              <a:latin typeface="Calibri"/>
            </a:endParaRPr>
          </a:p>
        </p:txBody>
      </p:sp>
      <p:sp>
        <p:nvSpPr>
          <p:cNvPr id="692" name="Inhaltsplatzhalter 4"/>
          <p:cNvSpPr/>
          <p:nvPr/>
        </p:nvSpPr>
        <p:spPr>
          <a:xfrm>
            <a:off x="287640" y="1192680"/>
            <a:ext cx="856836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spcBef>
                <a:spcPts val="360"/>
              </a:spcBef>
              <a:tabLst>
                <a:tab pos="0" algn="l"/>
              </a:tabLst>
            </a:pPr>
            <a:r>
              <a:rPr lang="de-DE" sz="1800" b="1" strike="noStrike" spc="-1">
                <a:solidFill>
                  <a:srgbClr val="000000"/>
                </a:solidFill>
                <a:latin typeface="Arial"/>
              </a:rPr>
              <a:t>Fokus auf automatisiertes Abrufen von Wörtern und Sätzen</a:t>
            </a:r>
            <a:endParaRPr lang="de-DE" sz="1800" b="0" strike="noStrike" spc="-1">
              <a:solidFill>
                <a:srgbClr val="000000"/>
              </a:solidFill>
              <a:latin typeface="Calibri"/>
            </a:endParaRPr>
          </a:p>
          <a:p>
            <a:pPr defTabSz="914400">
              <a:lnSpc>
                <a:spcPct val="100000"/>
              </a:lnSpc>
              <a:spcAft>
                <a:spcPts val="601"/>
              </a:spcAft>
              <a:tabLst>
                <a:tab pos="0" algn="l"/>
              </a:tabLst>
            </a:pPr>
            <a:r>
              <a:rPr lang="de-DE" sz="1800" b="1" strike="noStrike" spc="-1">
                <a:solidFill>
                  <a:srgbClr val="000000"/>
                </a:solidFill>
                <a:latin typeface="Arial"/>
              </a:rPr>
              <a:t>(Rechtschreibung/Handschrift):</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unterschiedlichste Abschreibübungen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Würfel-Schreibspiele</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Schreibsel</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a:t>
            </a: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r>
              <a:rPr lang="de-DE" sz="1800" b="1" strike="noStrike" spc="-1">
                <a:solidFill>
                  <a:srgbClr val="000000"/>
                </a:solidFill>
                <a:latin typeface="Arial"/>
              </a:rPr>
              <a:t>Fokus auf flüssiges Formulieren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zügig Wörter zu einem (Wimmel-)Bild aufschreiben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Phrasen ergänzen (die Maus, die kleine Maus ...)</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Sätze ergänzen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diktieren von Sätzen, kurzen Texten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a:t>
            </a: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p:txBody>
      </p:sp>
      <p:sp>
        <p:nvSpPr>
          <p:cNvPr id="693"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Weitere Anregungen:</a:t>
            </a:r>
            <a:endParaRPr lang="de-DE" sz="2250" b="0" strike="noStrike" spc="-1">
              <a:solidFill>
                <a:srgbClr val="000000"/>
              </a:solidFill>
              <a:latin typeface="Calibri"/>
            </a:endParaRPr>
          </a:p>
          <a:p>
            <a:pPr defTabSz="914400">
              <a:lnSpc>
                <a:spcPct val="100000"/>
              </a:lnSpc>
            </a:pPr>
            <a:r>
              <a:rPr lang="de-DE" sz="2250" b="1" strike="noStrike" spc="-1">
                <a:solidFill>
                  <a:srgbClr val="C00000"/>
                </a:solidFill>
                <a:latin typeface="Arial"/>
              </a:rPr>
              <a:t>Übungen zur Entwicklung der Schreibflüssigkeit</a:t>
            </a:r>
            <a:endParaRPr lang="de-DE" sz="2250" b="0" strike="noStrike" spc="-1">
              <a:solidFill>
                <a:srgbClr val="000000"/>
              </a:solidFill>
              <a:latin typeface="Calibri"/>
            </a:endParaRPr>
          </a:p>
        </p:txBody>
      </p:sp>
      <p:pic>
        <p:nvPicPr>
          <p:cNvPr id="694" name="Picture 2"/>
          <p:cNvPicPr/>
          <p:nvPr/>
        </p:nvPicPr>
        <p:blipFill>
          <a:blip r:embed="rId3"/>
          <a:stretch/>
        </p:blipFill>
        <p:spPr>
          <a:xfrm>
            <a:off x="8102520" y="116640"/>
            <a:ext cx="907920" cy="1223280"/>
          </a:xfrm>
          <a:prstGeom prst="rect">
            <a:avLst/>
          </a:prstGeom>
          <a:ln w="9525">
            <a:solidFill>
              <a:srgbClr val="000000"/>
            </a:solidFill>
            <a:miter/>
          </a:ln>
        </p:spPr>
      </p:pic>
      <p:sp>
        <p:nvSpPr>
          <p:cNvPr id="695" name="Textfeld 9"/>
          <p:cNvSpPr/>
          <p:nvPr/>
        </p:nvSpPr>
        <p:spPr>
          <a:xfrm>
            <a:off x="6636600" y="5725080"/>
            <a:ext cx="207360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400" b="0" strike="noStrike" spc="-1">
                <a:solidFill>
                  <a:schemeClr val="dk1">
                    <a:lumMod val="65000"/>
                    <a:lumOff val="35000"/>
                  </a:schemeClr>
                </a:solidFill>
                <a:latin typeface="Arial"/>
              </a:rPr>
              <a:t>weitere Vorschläge und</a:t>
            </a:r>
            <a:endParaRPr lang="de-DE" sz="1400" b="0" strike="noStrike" spc="-1">
              <a:solidFill>
                <a:srgbClr val="000000"/>
              </a:solidFill>
              <a:latin typeface="Calibri"/>
            </a:endParaRPr>
          </a:p>
          <a:p>
            <a:pPr defTabSz="914400">
              <a:lnSpc>
                <a:spcPct val="100000"/>
              </a:lnSpc>
            </a:pPr>
            <a:r>
              <a:rPr lang="de-DE" sz="1400" b="0" strike="noStrike" spc="-1">
                <a:solidFill>
                  <a:schemeClr val="dk1">
                    <a:lumMod val="65000"/>
                    <a:lumOff val="35000"/>
                  </a:schemeClr>
                </a:solidFill>
                <a:latin typeface="Arial"/>
              </a:rPr>
              <a:t>KV in der Handreichung</a:t>
            </a:r>
            <a:endParaRPr lang="de-DE" sz="1400" b="0" strike="noStrike" spc="-1">
              <a:solidFill>
                <a:srgbClr val="000000"/>
              </a:solidFill>
              <a:latin typeface="Calibri"/>
            </a:endParaRPr>
          </a:p>
        </p:txBody>
      </p:sp>
      <p:pic>
        <p:nvPicPr>
          <p:cNvPr id="696" name="Grafik 7"/>
          <p:cNvPicPr/>
          <p:nvPr/>
        </p:nvPicPr>
        <p:blipFill>
          <a:blip r:embed="rId4"/>
          <a:stretch/>
        </p:blipFill>
        <p:spPr>
          <a:xfrm>
            <a:off x="6630840" y="2072880"/>
            <a:ext cx="2380320" cy="1596240"/>
          </a:xfrm>
          <a:prstGeom prst="rect">
            <a:avLst/>
          </a:prstGeom>
          <a:ln w="0">
            <a:noFill/>
          </a:ln>
        </p:spPr>
      </p:pic>
      <p:pic>
        <p:nvPicPr>
          <p:cNvPr id="697" name="Grafik 13"/>
          <p:cNvPicPr/>
          <p:nvPr/>
        </p:nvPicPr>
        <p:blipFill>
          <a:blip r:embed="rId5"/>
          <a:stretch/>
        </p:blipFill>
        <p:spPr>
          <a:xfrm>
            <a:off x="3554640" y="2072880"/>
            <a:ext cx="2911680" cy="2183760"/>
          </a:xfrm>
          <a:prstGeom prst="rect">
            <a:avLst/>
          </a:prstGeom>
          <a:ln w="0">
            <a:noFill/>
          </a:ln>
        </p:spPr>
      </p:pic>
      <p:pic>
        <p:nvPicPr>
          <p:cNvPr id="698" name="Grafik 15"/>
          <p:cNvPicPr/>
          <p:nvPr/>
        </p:nvPicPr>
        <p:blipFill>
          <a:blip r:embed="rId6"/>
          <a:stretch/>
        </p:blipFill>
        <p:spPr>
          <a:xfrm>
            <a:off x="6675120" y="3947400"/>
            <a:ext cx="2358360" cy="1761120"/>
          </a:xfrm>
          <a:prstGeom prst="rect">
            <a:avLst/>
          </a:prstGeom>
          <a:ln w="0">
            <a:noFill/>
          </a:ln>
        </p:spPr>
      </p:pic>
      <p:sp>
        <p:nvSpPr>
          <p:cNvPr id="699" name="Textfeld 2"/>
          <p:cNvSpPr/>
          <p:nvPr/>
        </p:nvSpPr>
        <p:spPr>
          <a:xfrm>
            <a:off x="8352000" y="33937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00" name="Textfeld 5"/>
          <p:cNvSpPr/>
          <p:nvPr/>
        </p:nvSpPr>
        <p:spPr>
          <a:xfrm>
            <a:off x="5808960" y="29498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01" name="Textfeld 10"/>
          <p:cNvSpPr/>
          <p:nvPr/>
        </p:nvSpPr>
        <p:spPr>
          <a:xfrm>
            <a:off x="8460360" y="39711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02"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PlaceHolder 1"/>
          <p:cNvSpPr>
            <a:spLocks noGrp="1"/>
          </p:cNvSpPr>
          <p:nvPr>
            <p:ph type="sldNum" idx="9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8C2FBF7-7DD6-45E5-A843-2129F4D777BD}" type="slidenum">
              <a:rPr lang="de-DE" sz="900" b="0" strike="noStrike" spc="-1">
                <a:solidFill>
                  <a:schemeClr val="lt1"/>
                </a:solidFill>
                <a:latin typeface="Arial"/>
              </a:rPr>
              <a:t>56</a:t>
            </a:fld>
            <a:endParaRPr lang="de-DE" sz="900" b="0" strike="noStrike" spc="-1">
              <a:solidFill>
                <a:srgbClr val="000000"/>
              </a:solidFill>
              <a:latin typeface="Calibri"/>
            </a:endParaRPr>
          </a:p>
        </p:txBody>
      </p:sp>
      <p:sp>
        <p:nvSpPr>
          <p:cNvPr id="704" name="Titel 1"/>
          <p:cNvSpPr/>
          <p:nvPr/>
        </p:nvSpPr>
        <p:spPr>
          <a:xfrm>
            <a:off x="265320" y="15840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Anregungen für produktive Schreibaufgaben</a:t>
            </a:r>
            <a:endParaRPr lang="de-DE" sz="2400" b="0" strike="noStrike" spc="-1">
              <a:solidFill>
                <a:srgbClr val="000000"/>
              </a:solidFill>
              <a:latin typeface="Calibri"/>
            </a:endParaRPr>
          </a:p>
        </p:txBody>
      </p:sp>
      <p:pic>
        <p:nvPicPr>
          <p:cNvPr id="705" name="Picture 2"/>
          <p:cNvPicPr/>
          <p:nvPr/>
        </p:nvPicPr>
        <p:blipFill>
          <a:blip r:embed="rId3"/>
          <a:stretch/>
        </p:blipFill>
        <p:spPr>
          <a:xfrm>
            <a:off x="618120" y="2769840"/>
            <a:ext cx="4300920" cy="3227760"/>
          </a:xfrm>
          <a:prstGeom prst="rect">
            <a:avLst/>
          </a:prstGeom>
          <a:ln w="0">
            <a:noFill/>
          </a:ln>
        </p:spPr>
      </p:pic>
      <p:sp>
        <p:nvSpPr>
          <p:cNvPr id="706" name="Inhaltsplatzhalter 4"/>
          <p:cNvSpPr/>
          <p:nvPr/>
        </p:nvSpPr>
        <p:spPr>
          <a:xfrm>
            <a:off x="277200" y="883440"/>
            <a:ext cx="8568360" cy="183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spcBef>
                <a:spcPts val="360"/>
              </a:spcBef>
              <a:tabLst>
                <a:tab pos="0" algn="l"/>
              </a:tabLst>
            </a:pPr>
            <a:r>
              <a:rPr lang="de-DE" sz="1800" b="1" strike="noStrike" spc="-1">
                <a:solidFill>
                  <a:srgbClr val="000000"/>
                </a:solidFill>
                <a:latin typeface="Arial"/>
              </a:rPr>
              <a:t>Empfehlenswert in der Schuleingangsphase </a:t>
            </a:r>
            <a:endParaRPr lang="de-DE" sz="1800" b="0" strike="noStrike" spc="-1">
              <a:solidFill>
                <a:srgbClr val="000000"/>
              </a:solidFill>
              <a:latin typeface="Calibri"/>
            </a:endParaRPr>
          </a:p>
          <a:p>
            <a:pPr defTabSz="914400">
              <a:lnSpc>
                <a:spcPct val="100000"/>
              </a:lnSpc>
              <a:spcBef>
                <a:spcPts val="320"/>
              </a:spcBef>
              <a:tabLst>
                <a:tab pos="0" algn="l"/>
              </a:tabLst>
            </a:pPr>
            <a:r>
              <a:rPr lang="de-DE" sz="1600" b="1" strike="noStrike" spc="-1">
                <a:solidFill>
                  <a:srgbClr val="000000"/>
                </a:solidFill>
                <a:latin typeface="Arial"/>
              </a:rPr>
              <a:t>(möglichst authentische Schreibsituationen)</a:t>
            </a:r>
            <a:endParaRPr lang="de-DE" sz="1600" b="0" strike="noStrike" spc="-1">
              <a:solidFill>
                <a:srgbClr val="000000"/>
              </a:solidFill>
              <a:latin typeface="Calibri"/>
            </a:endParaRPr>
          </a:p>
          <a:p>
            <a:pPr defTabSz="914400">
              <a:lnSpc>
                <a:spcPct val="100000"/>
              </a:lnSpc>
              <a:spcBef>
                <a:spcPts val="159"/>
              </a:spcBef>
              <a:tabLst>
                <a:tab pos="0" algn="l"/>
              </a:tabLst>
            </a:pPr>
            <a:endParaRPr lang="de-DE" sz="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Schreibaufgaben für kleine Listen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interessante Fragen, auf die die Kinder</a:t>
            </a:r>
            <a:endParaRPr lang="de-DE" sz="1800" b="0" strike="noStrike" spc="-1">
              <a:solidFill>
                <a:srgbClr val="000000"/>
              </a:solidFill>
              <a:latin typeface="Calibri"/>
            </a:endParaRPr>
          </a:p>
          <a:p>
            <a:pPr defTabSz="914400">
              <a:lnSpc>
                <a:spcPct val="100000"/>
              </a:lnSpc>
              <a:tabLst>
                <a:tab pos="0" algn="l"/>
              </a:tabLst>
            </a:pPr>
            <a:r>
              <a:rPr lang="de-DE" sz="1800" b="0" strike="noStrike" spc="-1">
                <a:solidFill>
                  <a:srgbClr val="000000"/>
                </a:solidFill>
                <a:latin typeface="Arial"/>
              </a:rPr>
              <a:t>     mit einem Satz oder kurzen Text antworten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tabLst>
                <a:tab pos="0" algn="l"/>
              </a:tabLst>
            </a:pPr>
            <a:r>
              <a:rPr lang="de-DE" sz="1800" b="0" strike="noStrike" spc="-1">
                <a:solidFill>
                  <a:srgbClr val="000000"/>
                </a:solidFill>
                <a:latin typeface="Arial"/>
              </a:rPr>
              <a:t>...</a:t>
            </a: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360"/>
              </a:spcBef>
              <a:tabLst>
                <a:tab pos="0" algn="l"/>
              </a:tabLst>
            </a:pPr>
            <a:endParaRPr lang="de-DE" sz="1800" b="0" strike="noStrike" spc="-1">
              <a:solidFill>
                <a:srgbClr val="000000"/>
              </a:solidFill>
              <a:latin typeface="Calibri"/>
            </a:endParaRPr>
          </a:p>
          <a:p>
            <a:pPr defTabSz="914400">
              <a:lnSpc>
                <a:spcPct val="100000"/>
              </a:lnSpc>
              <a:spcBef>
                <a:spcPts val="159"/>
              </a:spcBef>
              <a:tabLst>
                <a:tab pos="0" algn="l"/>
              </a:tabLst>
            </a:pPr>
            <a:r>
              <a:rPr lang="de-DE" sz="800" b="0" strike="noStrike" spc="-1" baseline="30000">
                <a:solidFill>
                  <a:schemeClr val="dk1">
                    <a:lumMod val="65000"/>
                    <a:lumOff val="35000"/>
                  </a:schemeClr>
                </a:solidFill>
                <a:latin typeface="Arial"/>
              </a:rPr>
              <a:t>1</a:t>
            </a:r>
            <a:r>
              <a:rPr lang="de-DE" sz="800" b="0" strike="noStrike" spc="-1">
                <a:solidFill>
                  <a:schemeClr val="dk1">
                    <a:lumMod val="65000"/>
                    <a:lumOff val="35000"/>
                  </a:schemeClr>
                </a:solidFill>
                <a:latin typeface="Arial"/>
              </a:rPr>
              <a:t> Vgl. Sturm, Afra; Lindauer, Thomas: Musteraufgaben: basale Schreibfertigkeiten (1.–3. Klasse). Didaktischer Kommentar. Brugg/Zürich: Bildungsdirektion Kanton Zürich &amp; Zentrum Lesen der Pädagogischen Hochschule FHNW [Version März 2014]. Verfügbar unter:  https://wiki.edu-ict.zh.ch/_media/quims/fokusa/00_basal_kommentar_2014-07.pdf</a:t>
            </a:r>
            <a:endParaRPr lang="de-DE" sz="800" b="0" strike="noStrike" spc="-1">
              <a:solidFill>
                <a:srgbClr val="000000"/>
              </a:solidFill>
              <a:latin typeface="Calibri"/>
            </a:endParaRPr>
          </a:p>
          <a:p>
            <a:pPr defTabSz="914400">
              <a:lnSpc>
                <a:spcPct val="100000"/>
              </a:lnSpc>
              <a:spcBef>
                <a:spcPts val="159"/>
              </a:spcBef>
              <a:tabLst>
                <a:tab pos="0" algn="l"/>
              </a:tabLst>
            </a:pPr>
            <a:endParaRPr lang="de-DE" sz="800" b="0" strike="noStrike" spc="-1">
              <a:solidFill>
                <a:srgbClr val="000000"/>
              </a:solidFill>
              <a:latin typeface="Calibri"/>
            </a:endParaRPr>
          </a:p>
        </p:txBody>
      </p:sp>
      <p:sp>
        <p:nvSpPr>
          <p:cNvPr id="707" name="Textfeld 7"/>
          <p:cNvSpPr/>
          <p:nvPr/>
        </p:nvSpPr>
        <p:spPr>
          <a:xfrm>
            <a:off x="4927680" y="5502600"/>
            <a:ext cx="20343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400" b="0" strike="noStrike" spc="-1">
                <a:solidFill>
                  <a:srgbClr val="000000"/>
                </a:solidFill>
                <a:latin typeface="Arial"/>
              </a:rPr>
              <a:t>weitere Vorschläge und</a:t>
            </a:r>
            <a:endParaRPr lang="de-DE" sz="1400" b="0" strike="noStrike" spc="-1">
              <a:solidFill>
                <a:srgbClr val="000000"/>
              </a:solidFill>
              <a:latin typeface="Calibri"/>
            </a:endParaRPr>
          </a:p>
          <a:p>
            <a:pPr defTabSz="914400">
              <a:lnSpc>
                <a:spcPct val="100000"/>
              </a:lnSpc>
            </a:pPr>
            <a:r>
              <a:rPr lang="de-DE" sz="1400" b="0" strike="noStrike" spc="-1">
                <a:solidFill>
                  <a:srgbClr val="000000"/>
                </a:solidFill>
                <a:latin typeface="Arial"/>
              </a:rPr>
              <a:t>KV in der HR</a:t>
            </a:r>
            <a:endParaRPr lang="de-DE" sz="1400" b="0" strike="noStrike" spc="-1">
              <a:solidFill>
                <a:srgbClr val="000000"/>
              </a:solidFill>
              <a:latin typeface="Calibri"/>
            </a:endParaRPr>
          </a:p>
        </p:txBody>
      </p:sp>
      <p:grpSp>
        <p:nvGrpSpPr>
          <p:cNvPr id="708" name="Gruppieren 10"/>
          <p:cNvGrpSpPr/>
          <p:nvPr/>
        </p:nvGrpSpPr>
        <p:grpSpPr>
          <a:xfrm>
            <a:off x="4610520" y="1902240"/>
            <a:ext cx="4630680" cy="3577320"/>
            <a:chOff x="4610520" y="1902240"/>
            <a:chExt cx="4630680" cy="3577320"/>
          </a:xfrm>
        </p:grpSpPr>
        <p:pic>
          <p:nvPicPr>
            <p:cNvPr id="709" name="Google Shape;579;p74"/>
            <p:cNvPicPr/>
            <p:nvPr/>
          </p:nvPicPr>
          <p:blipFill>
            <a:blip r:embed="rId4"/>
            <a:stretch/>
          </p:blipFill>
          <p:spPr>
            <a:xfrm rot="597600">
              <a:off x="4803120" y="2531160"/>
              <a:ext cx="4245120" cy="2600640"/>
            </a:xfrm>
            <a:prstGeom prst="rect">
              <a:avLst/>
            </a:prstGeom>
            <a:ln w="0">
              <a:noFill/>
            </a:ln>
            <a:effectLst>
              <a:outerShdw blurRad="63360" sx="102000" sy="102000" algn="ctr" rotWithShape="0">
                <a:srgbClr val="000000">
                  <a:alpha val="40000"/>
                </a:srgbClr>
              </a:outerShdw>
            </a:effectLst>
          </p:spPr>
        </p:pic>
        <p:pic>
          <p:nvPicPr>
            <p:cNvPr id="710" name="Google Shape;580;p74" descr="Stück Klebeband, mit dem eine Notiz auf der Folie befestigt ist"/>
            <p:cNvPicPr/>
            <p:nvPr/>
          </p:nvPicPr>
          <p:blipFill>
            <a:blip r:embed="rId5"/>
            <a:stretch/>
          </p:blipFill>
          <p:spPr>
            <a:xfrm rot="736200">
              <a:off x="6103800" y="2112840"/>
              <a:ext cx="2067120" cy="789120"/>
            </a:xfrm>
            <a:prstGeom prst="rect">
              <a:avLst/>
            </a:prstGeom>
            <a:ln w="0">
              <a:noFill/>
            </a:ln>
          </p:spPr>
        </p:pic>
        <p:sp>
          <p:nvSpPr>
            <p:cNvPr id="711" name="Google Shape;581;p74"/>
            <p:cNvSpPr/>
            <p:nvPr/>
          </p:nvSpPr>
          <p:spPr>
            <a:xfrm rot="597600">
              <a:off x="5175720" y="3980160"/>
              <a:ext cx="3425040" cy="8175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defTabSz="914400">
                <a:lnSpc>
                  <a:spcPct val="100000"/>
                </a:lnSpc>
                <a:tabLst>
                  <a:tab pos="0" algn="l"/>
                </a:tabLst>
              </a:pPr>
              <a:endParaRPr lang="de-DE" sz="1800" b="1" strike="noStrike" spc="-1">
                <a:solidFill>
                  <a:srgbClr val="FF0000"/>
                </a:solidFill>
                <a:latin typeface="Lato"/>
                <a:ea typeface="Raleway"/>
              </a:endParaRPr>
            </a:p>
          </p:txBody>
        </p:sp>
        <p:sp>
          <p:nvSpPr>
            <p:cNvPr id="712" name="Textfeld 14"/>
            <p:cNvSpPr/>
            <p:nvPr/>
          </p:nvSpPr>
          <p:spPr>
            <a:xfrm rot="597600">
              <a:off x="5035680" y="2828160"/>
              <a:ext cx="3869640" cy="2116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Aft>
                  <a:spcPts val="601"/>
                </a:spcAft>
              </a:pPr>
              <a:endParaRPr lang="de-DE" sz="1100" b="0" strike="noStrike" spc="-1">
                <a:solidFill>
                  <a:srgbClr val="000000"/>
                </a:solidFill>
                <a:latin typeface="Calibri"/>
              </a:endParaRPr>
            </a:p>
            <a:p>
              <a:pPr algn="ctr" defTabSz="914400">
                <a:lnSpc>
                  <a:spcPct val="100000"/>
                </a:lnSpc>
                <a:spcAft>
                  <a:spcPts val="601"/>
                </a:spcAft>
              </a:pPr>
              <a:r>
                <a:rPr lang="de-DE" sz="1500" b="0" strike="noStrike" spc="-1">
                  <a:solidFill>
                    <a:schemeClr val="dk1">
                      <a:lumMod val="75000"/>
                      <a:lumOff val="25000"/>
                    </a:schemeClr>
                  </a:solidFill>
                  <a:latin typeface="Arial"/>
                </a:rPr>
                <a:t>Schreibflüssigkeit hat für die Textproduktion dienende Funktion. Ziel ist, dass die Schülerinnen und Schüler zunehmend selbstständig eigene Texte verfassen können. Deshalb sollte möglichst häufig an das Training eine produktive Schreibaufgabe gestellt werden.                  </a:t>
              </a:r>
              <a:r>
                <a:rPr lang="de-DE" sz="1200" b="0" strike="noStrike" spc="-1">
                  <a:solidFill>
                    <a:schemeClr val="dk1">
                      <a:lumMod val="75000"/>
                      <a:lumOff val="25000"/>
                    </a:schemeClr>
                  </a:solidFill>
                  <a:latin typeface="Arial"/>
                </a:rPr>
                <a:t>(vgl. Lindauer/Sturm</a:t>
              </a:r>
              <a:r>
                <a:rPr lang="de-DE" sz="1200" b="0" strike="noStrike" spc="-1" baseline="30000">
                  <a:solidFill>
                    <a:schemeClr val="dk1">
                      <a:lumMod val="75000"/>
                      <a:lumOff val="25000"/>
                    </a:schemeClr>
                  </a:solidFill>
                  <a:latin typeface="Arial"/>
                </a:rPr>
                <a:t>1</a:t>
              </a:r>
              <a:r>
                <a:rPr lang="de-DE" sz="1200" b="0" strike="noStrike" spc="-1">
                  <a:solidFill>
                    <a:schemeClr val="dk1">
                      <a:lumMod val="75000"/>
                      <a:lumOff val="25000"/>
                    </a:schemeClr>
                  </a:solidFill>
                  <a:latin typeface="Arial"/>
                </a:rPr>
                <a:t>) </a:t>
              </a:r>
              <a:endParaRPr lang="de-DE" sz="1200" b="0" strike="noStrike" spc="-1">
                <a:solidFill>
                  <a:srgbClr val="000000"/>
                </a:solidFill>
                <a:latin typeface="Calibri"/>
              </a:endParaRPr>
            </a:p>
          </p:txBody>
        </p:sp>
      </p:grpSp>
      <p:pic>
        <p:nvPicPr>
          <p:cNvPr id="713" name="Picture 2"/>
          <p:cNvPicPr/>
          <p:nvPr/>
        </p:nvPicPr>
        <p:blipFill>
          <a:blip r:embed="rId6"/>
          <a:stretch/>
        </p:blipFill>
        <p:spPr>
          <a:xfrm>
            <a:off x="8172360" y="141480"/>
            <a:ext cx="844920" cy="1206000"/>
          </a:xfrm>
          <a:prstGeom prst="rect">
            <a:avLst/>
          </a:prstGeom>
          <a:ln w="0">
            <a:noFill/>
          </a:ln>
        </p:spPr>
      </p:pic>
      <p:sp>
        <p:nvSpPr>
          <p:cNvPr id="714" name="Textfeld 3"/>
          <p:cNvSpPr/>
          <p:nvPr/>
        </p:nvSpPr>
        <p:spPr>
          <a:xfrm>
            <a:off x="4259520" y="57294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15"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PlaceHolder 1"/>
          <p:cNvSpPr>
            <a:spLocks noGrp="1"/>
          </p:cNvSpPr>
          <p:nvPr>
            <p:ph type="sldNum" idx="10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A709535-53F2-4868-9A50-E097CDC7E0A1}" type="slidenum">
              <a:rPr lang="de-DE" sz="900" b="0" strike="noStrike" spc="-1">
                <a:solidFill>
                  <a:schemeClr val="lt1"/>
                </a:solidFill>
                <a:latin typeface="Arial"/>
              </a:rPr>
              <a:t>57</a:t>
            </a:fld>
            <a:endParaRPr lang="de-DE" sz="900" b="0" strike="noStrike" spc="-1">
              <a:solidFill>
                <a:srgbClr val="000000"/>
              </a:solidFill>
              <a:latin typeface="Calibri"/>
            </a:endParaRPr>
          </a:p>
        </p:txBody>
      </p:sp>
      <p:sp>
        <p:nvSpPr>
          <p:cNvPr id="717"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400" b="1" strike="noStrike" spc="-1">
                <a:solidFill>
                  <a:srgbClr val="C00000"/>
                </a:solidFill>
                <a:latin typeface="Arial"/>
              </a:rPr>
              <a:t>Die Eltern ins Boot holen</a:t>
            </a:r>
            <a:endParaRPr lang="de-DE" sz="2400" b="0" strike="noStrike" spc="-1">
              <a:solidFill>
                <a:srgbClr val="000000"/>
              </a:solidFill>
              <a:latin typeface="Calibri"/>
            </a:endParaRPr>
          </a:p>
        </p:txBody>
      </p:sp>
      <p:sp>
        <p:nvSpPr>
          <p:cNvPr id="718" name="Inhaltsplatzhalter 4"/>
          <p:cNvSpPr/>
          <p:nvPr/>
        </p:nvSpPr>
        <p:spPr>
          <a:xfrm>
            <a:off x="235080" y="2175480"/>
            <a:ext cx="6514920" cy="266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defTabSz="914400">
              <a:lnSpc>
                <a:spcPct val="100000"/>
              </a:lnSpc>
              <a:spcBef>
                <a:spcPts val="360"/>
              </a:spcBef>
              <a:buClr>
                <a:srgbClr val="C00000"/>
              </a:buClr>
              <a:buFont typeface="Arial"/>
              <a:buChar char="•"/>
            </a:pPr>
            <a:r>
              <a:rPr lang="de-DE" sz="1800" b="0" strike="noStrike" spc="-1">
                <a:solidFill>
                  <a:srgbClr val="000000"/>
                </a:solidFill>
                <a:latin typeface="Arial"/>
              </a:rPr>
              <a:t>Eltern in die Thematik auf einem Elternabend einführen</a:t>
            </a:r>
            <a:endParaRPr lang="de-DE" sz="1800" b="0" strike="noStrike" spc="-1">
              <a:solidFill>
                <a:srgbClr val="000000"/>
              </a:solidFill>
              <a:latin typeface="Calibri"/>
            </a:endParaRPr>
          </a:p>
          <a:p>
            <a:pPr marL="343080" indent="-343080" defTabSz="914400">
              <a:lnSpc>
                <a:spcPct val="100000"/>
              </a:lnSpc>
              <a:spcBef>
                <a:spcPts val="360"/>
              </a:spcBef>
              <a:buClr>
                <a:srgbClr val="C00000"/>
              </a:buClr>
              <a:buFont typeface="Arial"/>
              <a:buChar char="•"/>
            </a:pPr>
            <a:r>
              <a:rPr lang="de-DE" sz="1800" b="0" strike="noStrike" spc="-1">
                <a:solidFill>
                  <a:srgbClr val="000000"/>
                </a:solidFill>
                <a:latin typeface="Arial"/>
              </a:rPr>
              <a:t>Einsicht in die Bedeutung der Häufigkeitswörter, des Wörter-Checks, des Schreibflüssigkeitstrainings vermitteln</a:t>
            </a:r>
            <a:endParaRPr lang="de-DE" sz="1800" b="0" strike="noStrike" spc="-1">
              <a:solidFill>
                <a:srgbClr val="000000"/>
              </a:solidFill>
              <a:latin typeface="Calibri"/>
            </a:endParaRPr>
          </a:p>
          <a:p>
            <a:pPr marL="343080" indent="-343080" defTabSz="914400">
              <a:lnSpc>
                <a:spcPct val="100000"/>
              </a:lnSpc>
              <a:spcBef>
                <a:spcPts val="360"/>
              </a:spcBef>
              <a:spcAft>
                <a:spcPts val="601"/>
              </a:spcAft>
              <a:buClr>
                <a:srgbClr val="C00000"/>
              </a:buClr>
              <a:buFont typeface="Arial"/>
              <a:buChar char="•"/>
            </a:pPr>
            <a:r>
              <a:rPr lang="de-DE" sz="1800" b="0" strike="noStrike" spc="-1">
                <a:solidFill>
                  <a:srgbClr val="000000"/>
                </a:solidFill>
                <a:latin typeface="Arial"/>
              </a:rPr>
              <a:t>weitere Tipps zur Unterstützung des Trainings mit den Wochenwörtern vorstellen</a:t>
            </a:r>
            <a:endParaRPr lang="de-DE" sz="1800" b="0" strike="noStrike" spc="-1">
              <a:solidFill>
                <a:srgbClr val="000000"/>
              </a:solidFill>
              <a:latin typeface="Calibri"/>
            </a:endParaRPr>
          </a:p>
          <a:p>
            <a:pPr marL="343080" indent="-343080" defTabSz="914400">
              <a:lnSpc>
                <a:spcPct val="100000"/>
              </a:lnSpc>
              <a:spcBef>
                <a:spcPts val="360"/>
              </a:spcBef>
              <a:spcAft>
                <a:spcPts val="1199"/>
              </a:spcAft>
              <a:buClr>
                <a:srgbClr val="C00000"/>
              </a:buClr>
              <a:buFont typeface="Arial"/>
              <a:buChar char="•"/>
            </a:pPr>
            <a:r>
              <a:rPr lang="de-DE" sz="1800" b="0" strike="noStrike" spc="-1">
                <a:solidFill>
                  <a:srgbClr val="000000"/>
                </a:solidFill>
                <a:latin typeface="Arial"/>
              </a:rPr>
              <a:t>Trainingstasche präsentieren (hat sich als sehr nützlich erwiesen, um das Material zu bündeln und zu transportieren)</a:t>
            </a:r>
            <a:endParaRPr lang="de-DE" sz="1800" b="0" strike="noStrike" spc="-1">
              <a:solidFill>
                <a:srgbClr val="000000"/>
              </a:solidFill>
              <a:latin typeface="Calibri"/>
            </a:endParaRPr>
          </a:p>
          <a:p>
            <a:pPr marL="360000" defTabSz="914400">
              <a:lnSpc>
                <a:spcPct val="100000"/>
              </a:lnSpc>
              <a:spcBef>
                <a:spcPts val="360"/>
              </a:spcBef>
              <a:tabLst>
                <a:tab pos="0" algn="l"/>
              </a:tabLst>
            </a:pPr>
            <a:r>
              <a:rPr lang="de-DE" sz="1800" b="0" strike="noStrike" spc="-1">
                <a:solidFill>
                  <a:srgbClr val="000000"/>
                </a:solidFill>
                <a:latin typeface="Arial"/>
              </a:rPr>
              <a:t>Das Material </a:t>
            </a:r>
            <a:r>
              <a:rPr lang="de-DE" sz="1800" b="0" i="1" strike="noStrike" spc="-1">
                <a:solidFill>
                  <a:srgbClr val="000000"/>
                </a:solidFill>
                <a:latin typeface="Arial"/>
              </a:rPr>
              <a:t>Elterninformationen für die Schulanfangsphase: Schreibübungen, Schreibspiele und Schreibanregungen für zu Hause</a:t>
            </a:r>
            <a:r>
              <a:rPr lang="de-DE" sz="1800" b="0" strike="noStrike" spc="-1">
                <a:solidFill>
                  <a:srgbClr val="000000"/>
                </a:solidFill>
                <a:latin typeface="Arial"/>
              </a:rPr>
              <a:t> präsentieren bzw. auch für die Planung des Elternabends nutzen</a:t>
            </a:r>
            <a:endParaRPr lang="de-DE" sz="1800" b="0" strike="noStrike" spc="-1">
              <a:solidFill>
                <a:srgbClr val="000000"/>
              </a:solidFill>
              <a:latin typeface="Calibri"/>
            </a:endParaRPr>
          </a:p>
        </p:txBody>
      </p:sp>
      <p:pic>
        <p:nvPicPr>
          <p:cNvPr id="719" name="Picture 2"/>
          <p:cNvPicPr/>
          <p:nvPr/>
        </p:nvPicPr>
        <p:blipFill>
          <a:blip r:embed="rId3"/>
          <a:stretch/>
        </p:blipFill>
        <p:spPr>
          <a:xfrm>
            <a:off x="6838920" y="1378440"/>
            <a:ext cx="2287440" cy="3183840"/>
          </a:xfrm>
          <a:prstGeom prst="rect">
            <a:avLst/>
          </a:prstGeom>
          <a:ln w="0">
            <a:noFill/>
          </a:ln>
        </p:spPr>
      </p:pic>
      <p:sp>
        <p:nvSpPr>
          <p:cNvPr id="720" name="Textfeld 11"/>
          <p:cNvSpPr/>
          <p:nvPr/>
        </p:nvSpPr>
        <p:spPr>
          <a:xfrm>
            <a:off x="6501240" y="4177440"/>
            <a:ext cx="15984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u="sng" strike="noStrike" spc="-1">
                <a:solidFill>
                  <a:srgbClr val="000000"/>
                </a:solidFill>
                <a:uFillTx/>
                <a:latin typeface="Arial"/>
                <a:hlinkClick r:id="rId4"/>
              </a:rPr>
              <a:t>https://p.bsbb.eu/j</a:t>
            </a:r>
            <a:endParaRPr lang="de-DE" sz="1400" b="0" strike="noStrike" spc="-1">
              <a:solidFill>
                <a:srgbClr val="000000"/>
              </a:solidFill>
              <a:latin typeface="Calibri"/>
            </a:endParaRPr>
          </a:p>
        </p:txBody>
      </p:sp>
      <p:sp>
        <p:nvSpPr>
          <p:cNvPr id="721" name="Textfeld 3"/>
          <p:cNvSpPr/>
          <p:nvPr/>
        </p:nvSpPr>
        <p:spPr>
          <a:xfrm>
            <a:off x="284760" y="1021320"/>
            <a:ext cx="80146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Aft>
                <a:spcPts val="601"/>
              </a:spcAft>
            </a:pPr>
            <a:r>
              <a:rPr lang="de-DE" sz="1800" b="1" strike="noStrike" spc="-1">
                <a:solidFill>
                  <a:srgbClr val="000000"/>
                </a:solidFill>
                <a:latin typeface="Arial"/>
              </a:rPr>
              <a:t>Automatisiertes Lesen und Schreiben der Wochenwörter kann </a:t>
            </a:r>
            <a:br>
              <a:rPr sz="1800"/>
            </a:br>
            <a:r>
              <a:rPr lang="de-DE" sz="1800" b="1" strike="noStrike" spc="-1">
                <a:solidFill>
                  <a:srgbClr val="000000"/>
                </a:solidFill>
                <a:latin typeface="Arial"/>
              </a:rPr>
              <a:t>sinnvoll zu Hause, z. B. als kontinuierliche Hausaufgabe </a:t>
            </a:r>
            <a:br>
              <a:rPr sz="1800"/>
            </a:br>
            <a:r>
              <a:rPr lang="de-DE" sz="1800" b="1" strike="noStrike" spc="-1">
                <a:solidFill>
                  <a:srgbClr val="000000"/>
                </a:solidFill>
                <a:latin typeface="Arial"/>
              </a:rPr>
              <a:t>geübt werden:</a:t>
            </a:r>
            <a:endParaRPr lang="de-DE" sz="1800" b="0" strike="noStrike" spc="-1">
              <a:solidFill>
                <a:srgbClr val="000000"/>
              </a:solidFill>
              <a:latin typeface="Calibri"/>
            </a:endParaRPr>
          </a:p>
        </p:txBody>
      </p:sp>
      <p:sp>
        <p:nvSpPr>
          <p:cNvPr id="722" name="Rechteck 8"/>
          <p:cNvSpPr/>
          <p:nvPr/>
        </p:nvSpPr>
        <p:spPr>
          <a:xfrm>
            <a:off x="110520" y="4714200"/>
            <a:ext cx="462960" cy="1308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de-DE" sz="8000" b="0" strike="noStrike" spc="-1">
                <a:solidFill>
                  <a:srgbClr val="C00000"/>
                </a:solidFill>
                <a:latin typeface="Arial"/>
              </a:rPr>
              <a:t>!</a:t>
            </a:r>
            <a:endParaRPr lang="de-DE" sz="8000" b="0" strike="noStrike" spc="-1">
              <a:solidFill>
                <a:srgbClr val="000000"/>
              </a:solidFill>
              <a:latin typeface="Calibri"/>
            </a:endParaRPr>
          </a:p>
        </p:txBody>
      </p:sp>
      <p:pic>
        <p:nvPicPr>
          <p:cNvPr id="723" name="Grafik 2"/>
          <p:cNvPicPr/>
          <p:nvPr/>
        </p:nvPicPr>
        <p:blipFill>
          <a:blip r:embed="rId5"/>
          <a:stretch/>
        </p:blipFill>
        <p:spPr>
          <a:xfrm rot="5400000">
            <a:off x="8001000" y="9720"/>
            <a:ext cx="858240" cy="1234080"/>
          </a:xfrm>
          <a:prstGeom prst="rect">
            <a:avLst/>
          </a:prstGeom>
          <a:ln w="0">
            <a:noFill/>
          </a:ln>
          <a:effectLst>
            <a:softEdge rad="63360"/>
          </a:effectLst>
        </p:spPr>
      </p:pic>
      <p:pic>
        <p:nvPicPr>
          <p:cNvPr id="724" name="Grafik 7"/>
          <p:cNvPicPr/>
          <p:nvPr/>
        </p:nvPicPr>
        <p:blipFill>
          <a:blip r:embed="rId6"/>
          <a:stretch/>
        </p:blipFill>
        <p:spPr>
          <a:xfrm>
            <a:off x="7400160" y="239400"/>
            <a:ext cx="617760" cy="710280"/>
          </a:xfrm>
          <a:prstGeom prst="rect">
            <a:avLst/>
          </a:prstGeom>
          <a:ln w="0">
            <a:noFill/>
          </a:ln>
        </p:spPr>
      </p:pic>
      <p:sp>
        <p:nvSpPr>
          <p:cNvPr id="725"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726" name="Picture 2"/>
          <p:cNvPicPr/>
          <p:nvPr/>
        </p:nvPicPr>
        <p:blipFill>
          <a:blip r:embed="rId7"/>
          <a:stretch/>
        </p:blipFill>
        <p:spPr>
          <a:xfrm>
            <a:off x="6586200" y="2970720"/>
            <a:ext cx="844920" cy="1206000"/>
          </a:xfrm>
          <a:prstGeom prst="rect">
            <a:avLst/>
          </a:prstGeom>
          <a:ln w="0">
            <a:noFill/>
          </a:ln>
        </p:spPr>
      </p:pic>
      <p:sp>
        <p:nvSpPr>
          <p:cNvPr id="727" name="Ellipse 1"/>
          <p:cNvSpPr/>
          <p:nvPr/>
        </p:nvSpPr>
        <p:spPr>
          <a:xfrm>
            <a:off x="6838920" y="4563000"/>
            <a:ext cx="396720" cy="408960"/>
          </a:xfrm>
          <a:prstGeom prst="ellipse">
            <a:avLst/>
          </a:prstGeom>
          <a:solidFill>
            <a:schemeClr val="bg1"/>
          </a:solidFill>
          <a:ln>
            <a:solidFill>
              <a:srgbClr val="706F6F"/>
            </a:solidFill>
            <a:round/>
          </a:ln>
          <a:effectLst>
            <a:outerShdw blurRad="50760" dist="38160" dir="10800000" algn="r" rotWithShape="0">
              <a:srgbClr val="000000">
                <a:alpha val="40000"/>
              </a:srgbClr>
            </a:outerShdw>
          </a:effectLst>
        </p:spPr>
        <p:style>
          <a:lnRef idx="2">
            <a:schemeClr val="accent2"/>
          </a:lnRef>
          <a:fillRef idx="1">
            <a:schemeClr val="lt1"/>
          </a:fillRef>
          <a:effectRef idx="0">
            <a:schemeClr val="accent2"/>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pic>
        <p:nvPicPr>
          <p:cNvPr id="728" name="Grafik 15"/>
          <p:cNvPicPr/>
          <p:nvPr/>
        </p:nvPicPr>
        <p:blipFill>
          <a:blip r:embed="rId8"/>
          <a:stretch/>
        </p:blipFill>
        <p:spPr>
          <a:xfrm>
            <a:off x="6530400" y="1989000"/>
            <a:ext cx="952560" cy="952560"/>
          </a:xfrm>
          <a:prstGeom prst="rect">
            <a:avLst/>
          </a:prstGeom>
          <a:ln w="0">
            <a:noFill/>
          </a:ln>
        </p:spPr>
      </p:pic>
      <p:pic>
        <p:nvPicPr>
          <p:cNvPr id="729" name="Grafik 16"/>
          <p:cNvPicPr/>
          <p:nvPr/>
        </p:nvPicPr>
        <p:blipFill>
          <a:blip r:embed="rId9"/>
          <a:stretch/>
        </p:blipFill>
        <p:spPr>
          <a:xfrm>
            <a:off x="7088760" y="4714200"/>
            <a:ext cx="1927800" cy="1287000"/>
          </a:xfrm>
          <a:prstGeom prst="rect">
            <a:avLst/>
          </a:prstGeom>
          <a:ln w="19050">
            <a:solidFill>
              <a:srgbClr val="AFABAB"/>
            </a:solidFill>
            <a:miter/>
          </a:ln>
        </p:spPr>
      </p:pic>
      <p:pic>
        <p:nvPicPr>
          <p:cNvPr id="730" name="Grafik 17"/>
          <p:cNvPicPr/>
          <p:nvPr/>
        </p:nvPicPr>
        <p:blipFill>
          <a:blip r:embed="rId10"/>
          <a:stretch/>
        </p:blipFill>
        <p:spPr>
          <a:xfrm>
            <a:off x="6588360" y="5711400"/>
            <a:ext cx="723240" cy="698400"/>
          </a:xfrm>
          <a:prstGeom prst="rect">
            <a:avLst/>
          </a:prstGeom>
          <a:ln w="0">
            <a:noFill/>
          </a:ln>
        </p:spPr>
      </p:pic>
      <p:sp>
        <p:nvSpPr>
          <p:cNvPr id="731" name="Textfeld 18"/>
          <p:cNvSpPr/>
          <p:nvPr/>
        </p:nvSpPr>
        <p:spPr>
          <a:xfrm>
            <a:off x="7236360" y="6060960"/>
            <a:ext cx="18900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u="sng" strike="noStrike" spc="-1">
                <a:solidFill>
                  <a:srgbClr val="0070C0"/>
                </a:solidFill>
                <a:uFillTx/>
                <a:latin typeface="Arial"/>
              </a:rPr>
              <a:t>https://</a:t>
            </a:r>
            <a:r>
              <a:rPr lang="de-DE" sz="1400" b="0" u="sng" strike="noStrike" spc="-1">
                <a:solidFill>
                  <a:srgbClr val="000000"/>
                </a:solidFill>
                <a:uFillTx/>
                <a:latin typeface="Arial"/>
                <a:hlinkClick r:id="rId11"/>
              </a:rPr>
              <a:t>p.bsbb.eu/4m</a:t>
            </a:r>
            <a:endParaRPr lang="de-DE" sz="1400" b="0" strike="noStrike" spc="-1">
              <a:solidFill>
                <a:srgbClr val="000000"/>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sldNum" idx="102"/>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EBDF48BF-AD95-41DF-AA7B-19B17BB42763}" type="slidenum">
              <a:rPr lang="de-DE" sz="900" b="0" strike="noStrike" spc="-1">
                <a:solidFill>
                  <a:schemeClr val="lt1"/>
                </a:solidFill>
                <a:latin typeface="Arial"/>
              </a:rPr>
              <a:t>58</a:t>
            </a:fld>
            <a:endParaRPr lang="de-DE" sz="900" b="0" strike="noStrike" spc="-1">
              <a:solidFill>
                <a:srgbClr val="000000"/>
              </a:solidFill>
              <a:latin typeface="Calibri"/>
            </a:endParaRPr>
          </a:p>
        </p:txBody>
      </p:sp>
      <p:sp>
        <p:nvSpPr>
          <p:cNvPr id="748"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sp>
        <p:nvSpPr>
          <p:cNvPr id="749" name="Rechteck 3"/>
          <p:cNvSpPr/>
          <p:nvPr/>
        </p:nvSpPr>
        <p:spPr>
          <a:xfrm>
            <a:off x="382680" y="3482280"/>
            <a:ext cx="8509320" cy="234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spcAft>
                <a:spcPts val="1199"/>
              </a:spcAft>
              <a:buClr>
                <a:srgbClr val="C00000"/>
              </a:buClr>
              <a:buFont typeface="Arial"/>
              <a:buChar char="•"/>
            </a:pPr>
            <a:r>
              <a:rPr lang="de-DE" sz="1800" b="0" strike="noStrike" spc="-1">
                <a:solidFill>
                  <a:schemeClr val="dk1"/>
                </a:solidFill>
                <a:latin typeface="Arial"/>
              </a:rPr>
              <a:t>im Anschluss an das Startpaket zur Schreibflüssigkeit</a:t>
            </a:r>
            <a:endParaRPr lang="de-DE" sz="1800" b="0" strike="noStrike" spc="-1">
              <a:solidFill>
                <a:srgbClr val="000000"/>
              </a:solidFill>
              <a:latin typeface="Calibri"/>
            </a:endParaRPr>
          </a:p>
          <a:p>
            <a:pPr marL="285840" indent="-285840" defTabSz="914400">
              <a:lnSpc>
                <a:spcPct val="100000"/>
              </a:lnSpc>
              <a:spcAft>
                <a:spcPts val="1199"/>
              </a:spcAft>
              <a:buClr>
                <a:srgbClr val="C00000"/>
              </a:buClr>
              <a:buFont typeface="Arial"/>
              <a:buChar char="•"/>
            </a:pPr>
            <a:r>
              <a:rPr lang="de-DE" sz="1800" b="0" strike="noStrike" spc="-1">
                <a:solidFill>
                  <a:schemeClr val="dk1"/>
                </a:solidFill>
                <a:latin typeface="Arial"/>
              </a:rPr>
              <a:t>baut auf dem Grundwortschatz auf</a:t>
            </a:r>
            <a:endParaRPr lang="de-DE" sz="1800" b="0" strike="noStrike" spc="-1">
              <a:solidFill>
                <a:srgbClr val="000000"/>
              </a:solidFill>
              <a:latin typeface="Calibri"/>
            </a:endParaRPr>
          </a:p>
          <a:p>
            <a:pPr marL="285840" indent="-285840" defTabSz="914400">
              <a:lnSpc>
                <a:spcPct val="100000"/>
              </a:lnSpc>
              <a:spcAft>
                <a:spcPts val="1199"/>
              </a:spcAft>
              <a:buClr>
                <a:srgbClr val="C00000"/>
              </a:buClr>
              <a:buFont typeface="Arial"/>
              <a:buChar char="•"/>
            </a:pPr>
            <a:r>
              <a:rPr lang="de-DE" sz="1800" b="0" strike="noStrike" spc="-1">
                <a:solidFill>
                  <a:schemeClr val="dk1"/>
                </a:solidFill>
                <a:latin typeface="Arial"/>
              </a:rPr>
              <a:t>für ein regelmäßiges, ritualisiertes Training der Schreibflüssigkeit ab Niveaustufe B (Ende Jahrgangsstufe 1 / Anfang Jahrgangsstufe 2)</a:t>
            </a:r>
            <a:endParaRPr lang="de-DE" sz="1800" b="0" strike="noStrike" spc="-1">
              <a:solidFill>
                <a:srgbClr val="000000"/>
              </a:solidFill>
              <a:latin typeface="Calibri"/>
            </a:endParaRPr>
          </a:p>
          <a:p>
            <a:pPr marL="285840" indent="-285840" defTabSz="914400">
              <a:lnSpc>
                <a:spcPct val="100000"/>
              </a:lnSpc>
              <a:spcAft>
                <a:spcPts val="1199"/>
              </a:spcAft>
              <a:buClr>
                <a:srgbClr val="C00000"/>
              </a:buClr>
              <a:buFont typeface="Arial"/>
              <a:buChar char="•"/>
            </a:pPr>
            <a:r>
              <a:rPr lang="de-DE" sz="1800" b="0" strike="noStrike" spc="-1">
                <a:solidFill>
                  <a:schemeClr val="dk1"/>
                </a:solidFill>
                <a:latin typeface="Arial"/>
              </a:rPr>
              <a:t>materialsparend, dennoch sehr effektiv</a:t>
            </a:r>
            <a:endParaRPr lang="de-DE" sz="1800" b="0" strike="noStrike" spc="-1">
              <a:solidFill>
                <a:srgbClr val="000000"/>
              </a:solidFill>
              <a:latin typeface="Calibri"/>
            </a:endParaRPr>
          </a:p>
          <a:p>
            <a:pPr marL="285840" indent="-285840" defTabSz="914400">
              <a:lnSpc>
                <a:spcPct val="100000"/>
              </a:lnSpc>
              <a:spcAft>
                <a:spcPts val="1199"/>
              </a:spcAft>
              <a:buClr>
                <a:srgbClr val="C00000"/>
              </a:buClr>
              <a:buFont typeface="Arial"/>
              <a:buChar char="•"/>
            </a:pPr>
            <a:r>
              <a:rPr lang="de-DE" sz="1800" b="0" strike="noStrike" spc="-1">
                <a:solidFill>
                  <a:schemeClr val="dk1"/>
                </a:solidFill>
                <a:latin typeface="Arial"/>
              </a:rPr>
              <a:t>7 Karteikartensets á 8 Karteikarten</a:t>
            </a:r>
            <a:endParaRPr lang="de-DE" sz="1800" b="0" strike="noStrike" spc="-1">
              <a:solidFill>
                <a:srgbClr val="000000"/>
              </a:solidFill>
              <a:latin typeface="Calibri"/>
            </a:endParaRPr>
          </a:p>
        </p:txBody>
      </p:sp>
      <p:sp>
        <p:nvSpPr>
          <p:cNvPr id="750" name="Pfeil nach rechts 8"/>
          <p:cNvSpPr/>
          <p:nvPr/>
        </p:nvSpPr>
        <p:spPr>
          <a:xfrm>
            <a:off x="6372360" y="3605040"/>
            <a:ext cx="431280" cy="16308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lIns="90000" tIns="37080" rIns="90000" bIns="37080" anchor="ctr">
            <a:noAutofit/>
          </a:bodyPr>
          <a:lstStyle/>
          <a:p>
            <a:pPr algn="ctr" defTabSz="914400">
              <a:lnSpc>
                <a:spcPct val="100000"/>
              </a:lnSpc>
            </a:pPr>
            <a:endParaRPr lang="de-DE" sz="1800" b="0" strike="noStrike" spc="-1">
              <a:solidFill>
                <a:schemeClr val="lt1"/>
              </a:solidFill>
              <a:latin typeface="Arial"/>
            </a:endParaRPr>
          </a:p>
        </p:txBody>
      </p:sp>
      <p:pic>
        <p:nvPicPr>
          <p:cNvPr id="751" name="Picture 2"/>
          <p:cNvPicPr/>
          <p:nvPr/>
        </p:nvPicPr>
        <p:blipFill>
          <a:blip r:embed="rId3"/>
          <a:stretch/>
        </p:blipFill>
        <p:spPr>
          <a:xfrm>
            <a:off x="7198200" y="2817720"/>
            <a:ext cx="1062360" cy="1431360"/>
          </a:xfrm>
          <a:prstGeom prst="rect">
            <a:avLst/>
          </a:prstGeom>
          <a:ln w="9525">
            <a:solidFill>
              <a:srgbClr val="000000"/>
            </a:solidFill>
            <a:miter/>
          </a:ln>
        </p:spPr>
      </p:pic>
      <p:sp>
        <p:nvSpPr>
          <p:cNvPr id="752" name="Untertitel 4"/>
          <p:cNvSpPr/>
          <p:nvPr/>
        </p:nvSpPr>
        <p:spPr>
          <a:xfrm>
            <a:off x="452880" y="5904360"/>
            <a:ext cx="6659640" cy="422640"/>
          </a:xfrm>
          <a:prstGeom prst="rect">
            <a:avLst/>
          </a:prstGeom>
          <a:solidFill>
            <a:schemeClr val="accent1">
              <a:lumMod val="20000"/>
              <a:lumOff val="80000"/>
            </a:schemeClr>
          </a:solidFill>
          <a:ln>
            <a:solidFill>
              <a:srgbClr val="6D6C6C"/>
            </a:solidFill>
            <a:round/>
          </a:ln>
          <a:effectLst>
            <a:outerShdw blurRad="39960" dist="20160" dir="540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tIns="45000" rIns="90000" bIns="45000" anchor="t">
            <a:noAutofit/>
          </a:bodyPr>
          <a:lstStyle/>
          <a:p>
            <a:pPr defTabSz="914400">
              <a:lnSpc>
                <a:spcPct val="100000"/>
              </a:lnSpc>
              <a:spcBef>
                <a:spcPts val="326"/>
              </a:spcBef>
              <a:spcAft>
                <a:spcPts val="1199"/>
              </a:spcAft>
              <a:tabLst>
                <a:tab pos="0" algn="l"/>
              </a:tabLst>
            </a:pPr>
            <a:r>
              <a:rPr lang="de-DE" sz="1950" b="0" strike="noStrike" spc="-1">
                <a:solidFill>
                  <a:srgbClr val="C00000"/>
                </a:solidFill>
                <a:latin typeface="Arial"/>
              </a:rPr>
              <a:t>   </a:t>
            </a:r>
            <a:r>
              <a:rPr lang="de-DE" sz="1600" b="0" strike="noStrike" spc="-1">
                <a:solidFill>
                  <a:srgbClr val="C00000"/>
                </a:solidFill>
                <a:latin typeface="Wingdings"/>
              </a:rPr>
              <a:t></a:t>
            </a:r>
            <a:r>
              <a:rPr lang="de-DE" sz="1600" b="0" strike="noStrike" spc="-1">
                <a:solidFill>
                  <a:srgbClr val="C00000"/>
                </a:solidFill>
                <a:latin typeface="Arial"/>
              </a:rPr>
              <a:t> </a:t>
            </a:r>
            <a:r>
              <a:rPr lang="de-DE" sz="1600" b="1" strike="noStrike" spc="-1">
                <a:solidFill>
                  <a:schemeClr val="dk1"/>
                </a:solidFill>
                <a:latin typeface="Arial"/>
              </a:rPr>
              <a:t>zügig</a:t>
            </a:r>
            <a:r>
              <a:rPr lang="de-DE" sz="1600" b="0" strike="noStrike" spc="-1">
                <a:solidFill>
                  <a:schemeClr val="dk1"/>
                </a:solidFill>
                <a:latin typeface="Arial"/>
              </a:rPr>
              <a:t> und </a:t>
            </a:r>
            <a:r>
              <a:rPr lang="de-DE" sz="1600" b="1" strike="noStrike" spc="-1">
                <a:solidFill>
                  <a:schemeClr val="dk1"/>
                </a:solidFill>
                <a:latin typeface="Arial"/>
              </a:rPr>
              <a:t>lesbar    </a:t>
            </a:r>
            <a:r>
              <a:rPr lang="de-DE" sz="1600" b="0" strike="noStrike" spc="-1">
                <a:solidFill>
                  <a:srgbClr val="C00000"/>
                </a:solidFill>
                <a:latin typeface="Wingdings"/>
              </a:rPr>
              <a:t></a:t>
            </a:r>
            <a:r>
              <a:rPr lang="de-DE" sz="1600" b="0" strike="noStrike" spc="-1">
                <a:solidFill>
                  <a:srgbClr val="C00000"/>
                </a:solidFill>
                <a:latin typeface="Arial"/>
              </a:rPr>
              <a:t> </a:t>
            </a:r>
            <a:r>
              <a:rPr lang="de-DE" sz="1600" b="1" strike="noStrike" spc="-1">
                <a:solidFill>
                  <a:schemeClr val="dk1"/>
                </a:solidFill>
                <a:latin typeface="Arial"/>
              </a:rPr>
              <a:t>sicher</a:t>
            </a:r>
            <a:r>
              <a:rPr lang="de-DE" sz="1600" b="0" strike="noStrike" spc="-1">
                <a:solidFill>
                  <a:schemeClr val="dk1"/>
                </a:solidFill>
                <a:latin typeface="Arial"/>
              </a:rPr>
              <a:t> und </a:t>
            </a:r>
            <a:r>
              <a:rPr lang="de-DE" sz="1600" b="1" strike="noStrike" spc="-1">
                <a:solidFill>
                  <a:schemeClr val="dk1"/>
                </a:solidFill>
                <a:latin typeface="Arial"/>
              </a:rPr>
              <a:t>richtig    </a:t>
            </a:r>
            <a:r>
              <a:rPr lang="de-DE" sz="1600" b="0" strike="noStrike" spc="-1">
                <a:solidFill>
                  <a:srgbClr val="C00000"/>
                </a:solidFill>
                <a:latin typeface="Wingdings"/>
              </a:rPr>
              <a:t></a:t>
            </a:r>
            <a:r>
              <a:rPr lang="de-DE" sz="1600" b="0" strike="noStrike" spc="-1">
                <a:solidFill>
                  <a:srgbClr val="C00000"/>
                </a:solidFill>
                <a:latin typeface="Arial"/>
              </a:rPr>
              <a:t> </a:t>
            </a:r>
            <a:r>
              <a:rPr lang="de-DE" sz="1600" b="0" strike="noStrike" spc="-1">
                <a:solidFill>
                  <a:schemeClr val="dk1"/>
                </a:solidFill>
                <a:latin typeface="Arial"/>
              </a:rPr>
              <a:t>flüssig </a:t>
            </a:r>
            <a:r>
              <a:rPr lang="de-DE" sz="1600" b="1" strike="noStrike" spc="-1">
                <a:solidFill>
                  <a:schemeClr val="dk1"/>
                </a:solidFill>
                <a:latin typeface="Arial"/>
              </a:rPr>
              <a:t>formulieren</a:t>
            </a:r>
            <a:br>
              <a:rPr sz="1600"/>
            </a:br>
            <a:endParaRPr lang="de-DE" sz="1600" b="0" strike="noStrike" spc="-1">
              <a:solidFill>
                <a:srgbClr val="000000"/>
              </a:solidFill>
              <a:latin typeface="Calibri"/>
            </a:endParaRPr>
          </a:p>
          <a:p>
            <a:pPr defTabSz="914400">
              <a:lnSpc>
                <a:spcPct val="100000"/>
              </a:lnSpc>
              <a:tabLst>
                <a:tab pos="0" algn="l"/>
              </a:tabLst>
            </a:pPr>
            <a:endParaRPr lang="de-DE" sz="1800" b="0" strike="noStrike" spc="-1">
              <a:solidFill>
                <a:srgbClr val="000000"/>
              </a:solidFill>
              <a:latin typeface="Calibri"/>
            </a:endParaRPr>
          </a:p>
          <a:p>
            <a:pPr defTabSz="914400">
              <a:lnSpc>
                <a:spcPct val="100000"/>
              </a:lnSpc>
              <a:tabLst>
                <a:tab pos="0" algn="l"/>
              </a:tabLst>
            </a:pPr>
            <a:endParaRPr lang="de-DE" sz="1800" b="0" strike="noStrike" spc="-1">
              <a:solidFill>
                <a:srgbClr val="000000"/>
              </a:solidFill>
              <a:latin typeface="Calibri"/>
            </a:endParaRPr>
          </a:p>
          <a:p>
            <a:pPr defTabSz="914400">
              <a:lnSpc>
                <a:spcPct val="100000"/>
              </a:lnSpc>
              <a:tabLst>
                <a:tab pos="0" algn="l"/>
              </a:tabLst>
            </a:pPr>
            <a:endParaRPr lang="de-DE" sz="1800" b="0" strike="noStrike" spc="-1">
              <a:solidFill>
                <a:srgbClr val="000000"/>
              </a:solidFill>
              <a:latin typeface="Calibri"/>
            </a:endParaRPr>
          </a:p>
          <a:p>
            <a:pPr defTabSz="914400">
              <a:lnSpc>
                <a:spcPct val="100000"/>
              </a:lnSpc>
              <a:tabLst>
                <a:tab pos="0" algn="l"/>
              </a:tabLst>
            </a:pPr>
            <a:endParaRPr lang="de-DE" sz="1800" b="0" strike="noStrike" spc="-1">
              <a:solidFill>
                <a:srgbClr val="000000"/>
              </a:solidFill>
              <a:latin typeface="Calibri"/>
            </a:endParaRPr>
          </a:p>
          <a:p>
            <a:pPr defTabSz="914400">
              <a:lnSpc>
                <a:spcPct val="100000"/>
              </a:lnSpc>
              <a:tabLst>
                <a:tab pos="0" algn="l"/>
              </a:tabLst>
            </a:pPr>
            <a:endParaRPr lang="de-DE" sz="1800" b="0" strike="noStrike" spc="-1">
              <a:solidFill>
                <a:srgbClr val="000000"/>
              </a:solidFill>
              <a:latin typeface="Calibri"/>
            </a:endParaRPr>
          </a:p>
        </p:txBody>
      </p:sp>
      <p:pic>
        <p:nvPicPr>
          <p:cNvPr id="753" name="Grafik 2" descr="Ein Bild, das Text, Screenshot, Cartoon, Grafikdesign enthält.&#10;&#10;Automatisch generierte Beschreibung"/>
          <p:cNvPicPr/>
          <p:nvPr/>
        </p:nvPicPr>
        <p:blipFill>
          <a:blip r:embed="rId4"/>
          <a:stretch/>
        </p:blipFill>
        <p:spPr>
          <a:xfrm>
            <a:off x="3855600" y="1171080"/>
            <a:ext cx="1522440" cy="2159280"/>
          </a:xfrm>
          <a:prstGeom prst="rect">
            <a:avLst/>
          </a:prstGeom>
          <a:ln w="12700">
            <a:solidFill>
              <a:srgbClr val="808080"/>
            </a:solidFill>
            <a:round/>
          </a:ln>
        </p:spPr>
      </p:pic>
      <p:pic>
        <p:nvPicPr>
          <p:cNvPr id="754" name="Grafik 5" descr="Ein Bild, das Text, Screenshot, Design, Grafikdesign enthält.&#10;&#10;Automatisch generierte Beschreibung"/>
          <p:cNvPicPr/>
          <p:nvPr/>
        </p:nvPicPr>
        <p:blipFill>
          <a:blip r:embed="rId5"/>
          <a:stretch/>
        </p:blipFill>
        <p:spPr>
          <a:xfrm>
            <a:off x="374760" y="1171080"/>
            <a:ext cx="1532520" cy="2159280"/>
          </a:xfrm>
          <a:prstGeom prst="rect">
            <a:avLst/>
          </a:prstGeom>
          <a:ln w="12700">
            <a:solidFill>
              <a:srgbClr val="808080"/>
            </a:solidFill>
            <a:round/>
          </a:ln>
        </p:spPr>
      </p:pic>
      <p:pic>
        <p:nvPicPr>
          <p:cNvPr id="755" name="Grafik 6" descr="Ein Bild, das Text, Screenshot, Grafikdesign, Cartoon enthält.&#10;&#10;Automatisch generierte Beschreibung"/>
          <p:cNvPicPr/>
          <p:nvPr/>
        </p:nvPicPr>
        <p:blipFill>
          <a:blip r:embed="rId6"/>
          <a:stretch/>
        </p:blipFill>
        <p:spPr>
          <a:xfrm>
            <a:off x="2111040" y="1171080"/>
            <a:ext cx="1540800" cy="2159280"/>
          </a:xfrm>
          <a:prstGeom prst="rect">
            <a:avLst/>
          </a:prstGeom>
          <a:ln w="12700">
            <a:solidFill>
              <a:srgbClr val="808080"/>
            </a:solidFill>
            <a:round/>
          </a:ln>
        </p:spPr>
      </p:pic>
      <p:sp>
        <p:nvSpPr>
          <p:cNvPr id="756" name="Textfeld 14"/>
          <p:cNvSpPr/>
          <p:nvPr/>
        </p:nvSpPr>
        <p:spPr>
          <a:xfrm>
            <a:off x="5529600" y="3083040"/>
            <a:ext cx="16934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u="sng" strike="noStrike" spc="-1">
                <a:solidFill>
                  <a:srgbClr val="000000"/>
                </a:solidFill>
                <a:uFillTx/>
                <a:latin typeface="Arial"/>
                <a:hlinkClick r:id="rId7"/>
              </a:rPr>
              <a:t>https</a:t>
            </a:r>
            <a:r>
              <a:rPr lang="de-DE" sz="1400" b="0" u="sng" strike="noStrike" spc="-1">
                <a:solidFill>
                  <a:srgbClr val="0070C0"/>
                </a:solidFill>
                <a:uFillTx/>
                <a:latin typeface="Arial"/>
              </a:rPr>
              <a:t>://p.bsbb.eu/r</a:t>
            </a:r>
            <a:endParaRPr lang="de-DE" sz="1400" b="0" strike="noStrike" spc="-1">
              <a:solidFill>
                <a:srgbClr val="000000"/>
              </a:solidFill>
              <a:latin typeface="Calibri"/>
            </a:endParaRPr>
          </a:p>
        </p:txBody>
      </p:sp>
      <p:pic>
        <p:nvPicPr>
          <p:cNvPr id="757" name="Grafik 16"/>
          <p:cNvPicPr/>
          <p:nvPr/>
        </p:nvPicPr>
        <p:blipFill>
          <a:blip r:embed="rId8"/>
          <a:stretch/>
        </p:blipFill>
        <p:spPr>
          <a:xfrm>
            <a:off x="5605920" y="2143440"/>
            <a:ext cx="960480" cy="938520"/>
          </a:xfrm>
          <a:prstGeom prst="rect">
            <a:avLst/>
          </a:prstGeom>
          <a:ln w="0">
            <a:noFill/>
          </a:ln>
        </p:spPr>
      </p:pic>
      <p:sp>
        <p:nvSpPr>
          <p:cNvPr id="758"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760" name="PlaceHolder 1"/>
          <p:cNvSpPr>
            <a:spLocks noGrp="1"/>
          </p:cNvSpPr>
          <p:nvPr>
            <p:ph type="sldNum" idx="10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28E2AAA3-CA48-4FEB-95F6-F7538F6BFF2C}" type="slidenum">
              <a:rPr lang="de-DE" sz="900" b="0" strike="noStrike" spc="-1">
                <a:solidFill>
                  <a:srgbClr val="FFFFFF"/>
                </a:solidFill>
                <a:latin typeface="Arial"/>
              </a:rPr>
              <a:t>59</a:t>
            </a:fld>
            <a:endParaRPr lang="de-DE" sz="900" b="0" strike="noStrike" spc="-1">
              <a:solidFill>
                <a:srgbClr val="000000"/>
              </a:solidFill>
              <a:latin typeface="Calibri"/>
            </a:endParaRPr>
          </a:p>
        </p:txBody>
      </p:sp>
      <p:sp>
        <p:nvSpPr>
          <p:cNvPr id="761" name="PlaceHolder 2"/>
          <p:cNvSpPr>
            <a:spLocks noGrp="1"/>
          </p:cNvSpPr>
          <p:nvPr>
            <p:ph type="ftr" idx="104"/>
          </p:nvPr>
        </p:nvSpPr>
        <p:spPr>
          <a:xfrm>
            <a:off x="1157400" y="5212800"/>
            <a:ext cx="5110560" cy="221760"/>
          </a:xfrm>
          <a:prstGeom prst="rect">
            <a:avLst/>
          </a:prstGeom>
          <a:noFill/>
          <a:ln w="9360">
            <a:noFill/>
          </a:ln>
        </p:spPr>
        <p:txBody>
          <a:bodyPr lIns="91440" tIns="45720" rIns="91440" bIns="45720" numCol="1" spcCol="0" anchor="b">
            <a:noAutofit/>
          </a:bodyPr>
          <a:lstStyle>
            <a:lvl1pPr indent="0" algn="ctr" defTabSz="743040">
              <a:lnSpc>
                <a:spcPct val="100000"/>
              </a:lnSpc>
              <a:buNone/>
              <a:tabLst>
                <a:tab pos="0" algn="l"/>
              </a:tabLst>
              <a:defRPr lang="en-US" sz="900" b="0" strike="noStrike" spc="-1">
                <a:solidFill>
                  <a:srgbClr val="FFFFFF"/>
                </a:solidFill>
                <a:latin typeface="Arial"/>
              </a:defRPr>
            </a:lvl1pPr>
          </a:lstStyle>
          <a:p>
            <a:pPr indent="0" algn="ctr" defTabSz="743040">
              <a:lnSpc>
                <a:spcPct val="100000"/>
              </a:lnSpc>
              <a:buNone/>
              <a:tabLst>
                <a:tab pos="0" algn="l"/>
              </a:tabLst>
            </a:pPr>
            <a:r>
              <a:rPr lang="en-US" sz="900" b="0" strike="noStrike" spc="-1">
                <a:solidFill>
                  <a:srgbClr val="FFFFFF"/>
                </a:solidFill>
                <a:latin typeface="Arial"/>
              </a:rPr>
              <a:t>LISUM 2023| CC BY-SA | Irene Hoppe</a:t>
            </a:r>
            <a:endParaRPr lang="de-DE" sz="900" b="0" strike="noStrike" spc="-1">
              <a:solidFill>
                <a:srgbClr val="000000"/>
              </a:solidFill>
              <a:latin typeface="Calibri"/>
            </a:endParaRPr>
          </a:p>
        </p:txBody>
      </p:sp>
      <p:sp>
        <p:nvSpPr>
          <p:cNvPr id="762"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763"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pic>
        <p:nvPicPr>
          <p:cNvPr id="764" name="Grafik 14"/>
          <p:cNvPicPr/>
          <p:nvPr/>
        </p:nvPicPr>
        <p:blipFill>
          <a:blip r:embed="rId2"/>
          <a:stretch/>
        </p:blipFill>
        <p:spPr>
          <a:xfrm>
            <a:off x="6486840" y="1340640"/>
            <a:ext cx="2399760" cy="3391920"/>
          </a:xfrm>
          <a:prstGeom prst="rect">
            <a:avLst/>
          </a:prstGeom>
          <a:ln w="0">
            <a:noFill/>
          </a:ln>
          <a:effectLst>
            <a:outerShdw blurRad="291960" dist="138988" dir="2700000" algn="tl" rotWithShape="0">
              <a:srgbClr val="333333">
                <a:alpha val="65000"/>
              </a:srgbClr>
            </a:outerShdw>
          </a:effectLst>
        </p:spPr>
      </p:pic>
      <p:pic>
        <p:nvPicPr>
          <p:cNvPr id="765" name="Grafik 10"/>
          <p:cNvPicPr/>
          <p:nvPr/>
        </p:nvPicPr>
        <p:blipFill>
          <a:blip r:embed="rId3"/>
          <a:stretch/>
        </p:blipFill>
        <p:spPr>
          <a:xfrm>
            <a:off x="256680" y="1323720"/>
            <a:ext cx="2308320" cy="3238200"/>
          </a:xfrm>
          <a:prstGeom prst="rect">
            <a:avLst/>
          </a:prstGeom>
          <a:ln w="0">
            <a:noFill/>
          </a:ln>
          <a:effectLst>
            <a:outerShdw blurRad="291960" dist="138988" dir="2700000" algn="tl" rotWithShape="0">
              <a:srgbClr val="333333">
                <a:alpha val="65000"/>
              </a:srgbClr>
            </a:outerShdw>
          </a:effectLst>
        </p:spPr>
      </p:pic>
      <p:sp>
        <p:nvSpPr>
          <p:cNvPr id="766" name="Textfeld 13"/>
          <p:cNvSpPr/>
          <p:nvPr/>
        </p:nvSpPr>
        <p:spPr>
          <a:xfrm>
            <a:off x="365400" y="4737960"/>
            <a:ext cx="190224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451"/>
              </a:spcBef>
              <a:spcAft>
                <a:spcPts val="451"/>
              </a:spcAft>
            </a:pPr>
            <a:r>
              <a:rPr lang="de-DE" sz="1350" b="0" strike="noStrike" spc="-1">
                <a:solidFill>
                  <a:srgbClr val="131215"/>
                </a:solidFill>
                <a:latin typeface="Arial"/>
              </a:rPr>
              <a:t>methodische Hinweise</a:t>
            </a:r>
            <a:endParaRPr lang="de-DE" sz="1350" b="0" strike="noStrike" spc="-1">
              <a:solidFill>
                <a:srgbClr val="000000"/>
              </a:solidFill>
              <a:latin typeface="Calibri"/>
            </a:endParaRPr>
          </a:p>
        </p:txBody>
      </p:sp>
      <p:pic>
        <p:nvPicPr>
          <p:cNvPr id="767" name="Grafik 15"/>
          <p:cNvPicPr/>
          <p:nvPr/>
        </p:nvPicPr>
        <p:blipFill>
          <a:blip r:embed="rId4"/>
          <a:stretch/>
        </p:blipFill>
        <p:spPr>
          <a:xfrm>
            <a:off x="2740320" y="1385280"/>
            <a:ext cx="2198520" cy="2827800"/>
          </a:xfrm>
          <a:prstGeom prst="rect">
            <a:avLst/>
          </a:prstGeom>
          <a:ln w="0">
            <a:noFill/>
          </a:ln>
          <a:effectLst>
            <a:outerShdw blurRad="291960" dist="138988" dir="2700000" algn="tl" rotWithShape="0">
              <a:srgbClr val="333333">
                <a:alpha val="65000"/>
              </a:srgbClr>
            </a:outerShdw>
          </a:effectLst>
        </p:spPr>
      </p:pic>
      <p:pic>
        <p:nvPicPr>
          <p:cNvPr id="768" name="Grafik 17"/>
          <p:cNvPicPr/>
          <p:nvPr/>
        </p:nvPicPr>
        <p:blipFill>
          <a:blip r:embed="rId5"/>
          <a:stretch/>
        </p:blipFill>
        <p:spPr>
          <a:xfrm>
            <a:off x="2769120" y="4426920"/>
            <a:ext cx="3266640" cy="1086840"/>
          </a:xfrm>
          <a:prstGeom prst="rect">
            <a:avLst/>
          </a:prstGeom>
          <a:ln w="0">
            <a:noFill/>
          </a:ln>
          <a:effectLst>
            <a:outerShdw blurRad="291960" dist="138988" dir="2700000" algn="tl" rotWithShape="0">
              <a:srgbClr val="333333">
                <a:alpha val="65000"/>
              </a:srgbClr>
            </a:outerShdw>
          </a:effectLst>
        </p:spPr>
      </p:pic>
      <p:sp>
        <p:nvSpPr>
          <p:cNvPr id="769" name="Textfeld 19"/>
          <p:cNvSpPr/>
          <p:nvPr/>
        </p:nvSpPr>
        <p:spPr>
          <a:xfrm>
            <a:off x="7169400" y="4860000"/>
            <a:ext cx="1028520" cy="2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451"/>
              </a:spcBef>
              <a:spcAft>
                <a:spcPts val="451"/>
              </a:spcAft>
            </a:pPr>
            <a:r>
              <a:rPr lang="de-DE" sz="1350" b="0" strike="noStrike" spc="-1">
                <a:solidFill>
                  <a:srgbClr val="131215"/>
                </a:solidFill>
                <a:latin typeface="Arial"/>
              </a:rPr>
              <a:t>Karteikarte</a:t>
            </a:r>
            <a:endParaRPr lang="de-DE" sz="1350" b="0" strike="noStrike" spc="-1">
              <a:solidFill>
                <a:srgbClr val="000000"/>
              </a:solidFill>
              <a:latin typeface="Calibri"/>
            </a:endParaRPr>
          </a:p>
        </p:txBody>
      </p:sp>
      <p:sp>
        <p:nvSpPr>
          <p:cNvPr id="770" name="Textfeld 20"/>
          <p:cNvSpPr/>
          <p:nvPr/>
        </p:nvSpPr>
        <p:spPr>
          <a:xfrm>
            <a:off x="5025600" y="3517920"/>
            <a:ext cx="1208520" cy="706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451"/>
              </a:spcBef>
              <a:spcAft>
                <a:spcPts val="451"/>
              </a:spcAft>
            </a:pPr>
            <a:r>
              <a:rPr lang="de-DE" sz="1350" b="0" strike="noStrike" spc="-1">
                <a:solidFill>
                  <a:srgbClr val="131215"/>
                </a:solidFill>
                <a:latin typeface="Arial"/>
              </a:rPr>
              <a:t>Trainingsplan inkl. Schreibpass</a:t>
            </a:r>
            <a:endParaRPr lang="de-DE" sz="1350" b="0" strike="noStrike" spc="-1">
              <a:solidFill>
                <a:srgbClr val="000000"/>
              </a:solidFill>
              <a:latin typeface="Calibri"/>
            </a:endParaRPr>
          </a:p>
        </p:txBody>
      </p:sp>
      <p:sp>
        <p:nvSpPr>
          <p:cNvPr id="771" name="Fußzeilenplatzhalter 2"/>
          <p:cNvSpPr/>
          <p:nvPr/>
        </p:nvSpPr>
        <p:spPr>
          <a:xfrm>
            <a:off x="298080" y="652536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Schreibflüssigkeit fördern mit einem regelmäßigen Training I CC BY-ND 4.0 |</a:t>
            </a:r>
            <a:endParaRPr lang="de-DE" sz="800" b="0" strike="noStrike" spc="-1">
              <a:solidFill>
                <a:srgbClr val="000000"/>
              </a:solidFill>
              <a:latin typeface="Calibri"/>
            </a:endParaRPr>
          </a:p>
        </p:txBody>
      </p:sp>
      <p:sp>
        <p:nvSpPr>
          <p:cNvPr id="772"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pic>
        <p:nvPicPr>
          <p:cNvPr id="773" name="Grafik 2"/>
          <p:cNvPicPr/>
          <p:nvPr/>
        </p:nvPicPr>
        <p:blipFill>
          <a:blip r:embed="rId6"/>
          <a:stretch/>
        </p:blipFill>
        <p:spPr>
          <a:xfrm rot="5400000">
            <a:off x="8001000" y="9720"/>
            <a:ext cx="858240" cy="1234080"/>
          </a:xfrm>
          <a:prstGeom prst="rect">
            <a:avLst/>
          </a:prstGeom>
          <a:ln w="0">
            <a:noFill/>
          </a:ln>
          <a:effectLst>
            <a:softEdge rad="63360"/>
          </a:effectLst>
        </p:spPr>
      </p:pic>
      <p:pic>
        <p:nvPicPr>
          <p:cNvPr id="774" name="Grafik 3"/>
          <p:cNvPicPr/>
          <p:nvPr/>
        </p:nvPicPr>
        <p:blipFill>
          <a:blip r:embed="rId7"/>
          <a:stretch/>
        </p:blipFill>
        <p:spPr>
          <a:xfrm>
            <a:off x="7400160" y="239400"/>
            <a:ext cx="617760" cy="710280"/>
          </a:xfrm>
          <a:prstGeom prst="rect">
            <a:avLst/>
          </a:prstGeom>
          <a:ln w="0">
            <a:noFill/>
          </a:ln>
        </p:spPr>
      </p:pic>
      <p:pic>
        <p:nvPicPr>
          <p:cNvPr id="775" name="Grafik 9" descr="Ein Bild, das Text, Screenshot, Cartoon, Grafikdesign enthält.&#10;&#10;Automatisch generierte Beschreibung"/>
          <p:cNvPicPr/>
          <p:nvPr/>
        </p:nvPicPr>
        <p:blipFill>
          <a:blip r:embed="rId8"/>
          <a:stretch/>
        </p:blipFill>
        <p:spPr>
          <a:xfrm>
            <a:off x="8004600" y="5300640"/>
            <a:ext cx="760680" cy="1079280"/>
          </a:xfrm>
          <a:prstGeom prst="rect">
            <a:avLst/>
          </a:prstGeom>
          <a:ln w="12700">
            <a:solidFill>
              <a:srgbClr val="808080"/>
            </a:solidFill>
            <a:round/>
          </a:ln>
        </p:spPr>
      </p:pic>
      <p:pic>
        <p:nvPicPr>
          <p:cNvPr id="776" name="Grafik 11" descr="Ein Bild, das Text, Screenshot, Design, Grafikdesign enthält.&#10;&#10;Automatisch generierte Beschreibung"/>
          <p:cNvPicPr/>
          <p:nvPr/>
        </p:nvPicPr>
        <p:blipFill>
          <a:blip r:embed="rId9"/>
          <a:stretch/>
        </p:blipFill>
        <p:spPr>
          <a:xfrm>
            <a:off x="6677280" y="5283360"/>
            <a:ext cx="766080" cy="1079280"/>
          </a:xfrm>
          <a:prstGeom prst="rect">
            <a:avLst/>
          </a:prstGeom>
          <a:ln w="12700">
            <a:solidFill>
              <a:srgbClr val="808080"/>
            </a:solidFill>
            <a:round/>
          </a:ln>
        </p:spPr>
      </p:pic>
      <p:pic>
        <p:nvPicPr>
          <p:cNvPr id="777" name="Grafik 12" descr="Ein Bild, das Text, Screenshot, Grafikdesign, Cartoon enthält.&#10;&#10;Automatisch generierte Beschreibung"/>
          <p:cNvPicPr/>
          <p:nvPr/>
        </p:nvPicPr>
        <p:blipFill>
          <a:blip r:embed="rId10"/>
          <a:stretch/>
        </p:blipFill>
        <p:spPr>
          <a:xfrm>
            <a:off x="7280640" y="5182920"/>
            <a:ext cx="770040" cy="1079280"/>
          </a:xfrm>
          <a:prstGeom prst="rect">
            <a:avLst/>
          </a:prstGeom>
          <a:ln w="12700">
            <a:solidFill>
              <a:srgbClr val="808080"/>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770"/>
                                        </p:tgtEl>
                                        <p:attrNameLst>
                                          <p:attrName>style.visibility</p:attrName>
                                        </p:attrNameLst>
                                      </p:cBhvr>
                                      <p:to>
                                        <p:strVal val="visible"/>
                                      </p:to>
                                    </p:set>
                                    <p:animEffect transition="in" filter="fade">
                                      <p:cBhvr additive="repl">
                                        <p:cTn id="7" dur="500"/>
                                        <p:tgtEl>
                                          <p:spTgt spid="770"/>
                                        </p:tgtEl>
                                      </p:cBhvr>
                                    </p:animEffect>
                                  </p:childTnLst>
                                </p:cTn>
                              </p:par>
                              <p:par>
                                <p:cTn id="8" presetID="1" presetClass="entr" fill="hold" nodeType="withEffect">
                                  <p:stCondLst>
                                    <p:cond delay="0"/>
                                  </p:stCondLst>
                                  <p:childTnLst>
                                    <p:set>
                                      <p:cBhvr>
                                        <p:cTn id="9" dur="1" fill="hold">
                                          <p:stCondLst>
                                            <p:cond delay="0"/>
                                          </p:stCondLst>
                                        </p:cTn>
                                        <p:tgtEl>
                                          <p:spTgt spid="767"/>
                                        </p:tgtEl>
                                        <p:attrNameLst>
                                          <p:attrName>style.visibility</p:attrName>
                                        </p:attrNameLst>
                                      </p:cBhvr>
                                      <p:to>
                                        <p:strVal val="visible"/>
                                      </p:to>
                                    </p:set>
                                  </p:childTnLst>
                                </p:cTn>
                              </p:par>
                              <p:par>
                                <p:cTn id="10" presetID="1" presetClass="entr" fill="hold" nodeType="withEffect">
                                  <p:stCondLst>
                                    <p:cond delay="0"/>
                                  </p:stCondLst>
                                  <p:childTnLst>
                                    <p:set>
                                      <p:cBhvr>
                                        <p:cTn id="11" dur="1" fill="hold">
                                          <p:stCondLst>
                                            <p:cond delay="0"/>
                                          </p:stCondLst>
                                        </p:cTn>
                                        <p:tgtEl>
                                          <p:spTgt spid="7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764"/>
                                        </p:tgtEl>
                                        <p:attrNameLst>
                                          <p:attrName>style.visibility</p:attrName>
                                        </p:attrNameLst>
                                      </p:cBhvr>
                                      <p:to>
                                        <p:strVal val="visible"/>
                                      </p:to>
                                    </p:set>
                                    <p:animEffect transition="in" filter="fade">
                                      <p:cBhvr additive="repl">
                                        <p:cTn id="16" dur="500"/>
                                        <p:tgtEl>
                                          <p:spTgt spid="764"/>
                                        </p:tgtEl>
                                      </p:cBhvr>
                                    </p:animEffect>
                                  </p:childTnLst>
                                </p:cTn>
                              </p:par>
                              <p:par>
                                <p:cTn id="17" presetID="10" presetClass="entr" fill="hold" nodeType="withEffect">
                                  <p:stCondLst>
                                    <p:cond delay="0"/>
                                  </p:stCondLst>
                                  <p:childTnLst>
                                    <p:set>
                                      <p:cBhvr>
                                        <p:cTn id="18" dur="1" fill="hold">
                                          <p:stCondLst>
                                            <p:cond delay="0"/>
                                          </p:stCondLst>
                                        </p:cTn>
                                        <p:tgtEl>
                                          <p:spTgt spid="769"/>
                                        </p:tgtEl>
                                        <p:attrNameLst>
                                          <p:attrName>style.visibility</p:attrName>
                                        </p:attrNameLst>
                                      </p:cBhvr>
                                      <p:to>
                                        <p:strVal val="visible"/>
                                      </p:to>
                                    </p:set>
                                    <p:animEffect transition="in" filter="fade">
                                      <p:cBhvr additive="repl">
                                        <p:cTn id="19" dur="5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crollen: horizontal 7"/>
          <p:cNvSpPr/>
          <p:nvPr/>
        </p:nvSpPr>
        <p:spPr>
          <a:xfrm>
            <a:off x="467640" y="863280"/>
            <a:ext cx="8208360" cy="104364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137" name="PlaceHolder 1"/>
          <p:cNvSpPr>
            <a:spLocks noGrp="1"/>
          </p:cNvSpPr>
          <p:nvPr>
            <p:ph type="sldNum" idx="4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9887FBB7-7751-41C8-A5AE-275F425CE01A}" type="slidenum">
              <a:rPr lang="de-DE" sz="900" b="0" strike="noStrike" spc="-1">
                <a:solidFill>
                  <a:schemeClr val="lt1"/>
                </a:solidFill>
                <a:latin typeface="Arial"/>
              </a:rPr>
              <a:t>6</a:t>
            </a:fld>
            <a:endParaRPr lang="de-DE" sz="900" b="0" strike="noStrike" spc="-1">
              <a:solidFill>
                <a:srgbClr val="000000"/>
              </a:solidFill>
              <a:latin typeface="Calibri"/>
            </a:endParaRPr>
          </a:p>
        </p:txBody>
      </p:sp>
      <p:sp>
        <p:nvSpPr>
          <p:cNvPr id="138" name="PlaceHolder 2"/>
          <p:cNvSpPr>
            <a:spLocks noGrp="1"/>
          </p:cNvSpPr>
          <p:nvPr>
            <p:ph/>
          </p:nvPr>
        </p:nvSpPr>
        <p:spPr>
          <a:xfrm>
            <a:off x="467640" y="2068560"/>
            <a:ext cx="8208360" cy="4343040"/>
          </a:xfrm>
          <a:prstGeom prst="rect">
            <a:avLst/>
          </a:prstGeom>
          <a:noFill/>
          <a:ln w="0">
            <a:noFill/>
          </a:ln>
        </p:spPr>
        <p:txBody>
          <a:bodyPr lIns="90000" tIns="45000" rIns="90000" bIns="45000" anchor="t">
            <a:noAutofit/>
          </a:bodyPr>
          <a:lstStyle/>
          <a:p>
            <a:pPr marL="0" indent="0" defTabSz="914400">
              <a:lnSpc>
                <a:spcPct val="100000"/>
              </a:lnSpc>
              <a:buNone/>
              <a:tabLst>
                <a:tab pos="0" algn="l"/>
              </a:tabLst>
            </a:pPr>
            <a:r>
              <a:rPr lang="de-DE" sz="1800" b="1" strike="noStrike" spc="-1" dirty="0">
                <a:solidFill>
                  <a:srgbClr val="C00000"/>
                </a:solidFill>
                <a:latin typeface="Arial"/>
              </a:rPr>
              <a:t>Jedoch:</a:t>
            </a:r>
            <a:endParaRPr lang="de-DE" sz="1800" b="0" strike="noStrike" spc="-1" dirty="0">
              <a:solidFill>
                <a:schemeClr val="dk1"/>
              </a:solidFill>
              <a:latin typeface="Arial"/>
            </a:endParaRP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Sprache und Sprachgebrauch, gerade auch von Kindern, ändern sich</a:t>
            </a: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einige Wörter halten Einzug, werden häufiger, weniger häufig oder auch gar nicht mehr von Kindern  (oder auch Erwachsenen) genutzt</a:t>
            </a:r>
          </a:p>
          <a:p>
            <a:pPr marL="0" indent="0" defTabSz="914400">
              <a:lnSpc>
                <a:spcPct val="100000"/>
              </a:lnSpc>
              <a:spcBef>
                <a:spcPts val="1800"/>
              </a:spcBef>
              <a:buNone/>
              <a:tabLst>
                <a:tab pos="0" algn="l"/>
              </a:tabLst>
            </a:pPr>
            <a:r>
              <a:rPr lang="de-DE" sz="1800" b="1" strike="noStrike" spc="-1" dirty="0">
                <a:solidFill>
                  <a:srgbClr val="C00000"/>
                </a:solidFill>
                <a:latin typeface="Arial"/>
              </a:rPr>
              <a:t>Daher:</a:t>
            </a:r>
            <a:endParaRPr lang="de-DE" sz="1800" b="0" strike="noStrike" spc="-1" dirty="0">
              <a:solidFill>
                <a:schemeClr val="dk1"/>
              </a:solidFill>
              <a:latin typeface="Arial"/>
            </a:endParaRP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Überarbeitung des Brandenburger Grundwortschatzes von 2011</a:t>
            </a: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Aktualisierung gültig und </a:t>
            </a:r>
            <a:r>
              <a:rPr lang="de-DE" sz="1600" b="1" strike="noStrike" spc="-1" dirty="0">
                <a:solidFill>
                  <a:schemeClr val="dk1"/>
                </a:solidFill>
                <a:latin typeface="Arial"/>
              </a:rPr>
              <a:t>verbindlich</a:t>
            </a:r>
            <a:r>
              <a:rPr lang="de-DE" sz="1600" b="0" strike="noStrike" spc="-1" dirty="0">
                <a:solidFill>
                  <a:schemeClr val="dk1"/>
                </a:solidFill>
                <a:latin typeface="Arial"/>
              </a:rPr>
              <a:t> seit 1.08.2024</a:t>
            </a: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Rechtsgrundlage: Verwaltungsvorschriften über Rahmenlehrpläne und andere curriculare Materialien an Schulen des Landes Brandenburg (</a:t>
            </a:r>
            <a:r>
              <a:rPr lang="de-DE" sz="1600" b="0" strike="noStrike" spc="-1" dirty="0" err="1">
                <a:solidFill>
                  <a:schemeClr val="dk1"/>
                </a:solidFill>
                <a:latin typeface="Arial"/>
              </a:rPr>
              <a:t>VVRLPcM</a:t>
            </a:r>
            <a:r>
              <a:rPr lang="de-DE" sz="1600" b="0" strike="noStrike" spc="-1" dirty="0">
                <a:solidFill>
                  <a:schemeClr val="dk1"/>
                </a:solidFill>
                <a:latin typeface="Arial"/>
              </a:rPr>
              <a:t>)</a:t>
            </a: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Veröffentlichung in der </a:t>
            </a:r>
            <a:r>
              <a:rPr lang="de-DE" sz="1600" b="1" strike="noStrike" spc="-1" dirty="0">
                <a:solidFill>
                  <a:schemeClr val="dk1"/>
                </a:solidFill>
                <a:latin typeface="Arial"/>
              </a:rPr>
              <a:t>Handreichung</a:t>
            </a:r>
            <a:r>
              <a:rPr lang="de-DE" sz="1600" b="0" strike="noStrike" spc="-1" dirty="0">
                <a:solidFill>
                  <a:schemeClr val="dk1"/>
                </a:solidFill>
                <a:latin typeface="Arial"/>
              </a:rPr>
              <a:t> „Grundwortschatz für die Grundschule in Brandenburg – Rechtschreiben“ des LISUM auf dem Bildungsserver Berlin-Brandenburg</a:t>
            </a:r>
          </a:p>
          <a:p>
            <a:pPr marL="285840" indent="-285840" defTabSz="914400">
              <a:lnSpc>
                <a:spcPct val="100000"/>
              </a:lnSpc>
              <a:spcBef>
                <a:spcPts val="300"/>
              </a:spcBef>
              <a:spcAft>
                <a:spcPts val="300"/>
              </a:spcAft>
              <a:buClr>
                <a:srgbClr val="000000"/>
              </a:buClr>
              <a:buFont typeface="Arial"/>
              <a:buChar char="•"/>
              <a:tabLst>
                <a:tab pos="0" algn="l"/>
              </a:tabLst>
            </a:pPr>
            <a:r>
              <a:rPr lang="de-DE" sz="1600" b="0" strike="noStrike" spc="-1" dirty="0">
                <a:solidFill>
                  <a:schemeClr val="dk1"/>
                </a:solidFill>
                <a:latin typeface="Arial"/>
              </a:rPr>
              <a:t>Unterstützung des </a:t>
            </a:r>
            <a:r>
              <a:rPr lang="de-DE" sz="1600" b="1" strike="noStrike" spc="-1" dirty="0">
                <a:solidFill>
                  <a:schemeClr val="dk1"/>
                </a:solidFill>
                <a:latin typeface="Arial"/>
              </a:rPr>
              <a:t>5-Punkte-Programms</a:t>
            </a:r>
            <a:r>
              <a:rPr lang="de-DE" sz="1600" b="0" strike="noStrike" spc="-1" dirty="0">
                <a:solidFill>
                  <a:schemeClr val="dk1"/>
                </a:solidFill>
                <a:latin typeface="Arial"/>
              </a:rPr>
              <a:t> zur Verbesserung der Kompetenzen von Schülerinnen und Schülern im Lesen und Schreiben des MBJS (2018)</a:t>
            </a:r>
          </a:p>
        </p:txBody>
      </p:sp>
      <p:sp>
        <p:nvSpPr>
          <p:cNvPr id="139"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Warum ein aktualisierter Grundwortschatz?</a:t>
            </a:r>
            <a:endParaRPr lang="de-DE" sz="2400" b="0" strike="noStrike" spc="-1">
              <a:solidFill>
                <a:srgbClr val="000000"/>
              </a:solidFill>
              <a:latin typeface="Calibri"/>
            </a:endParaRPr>
          </a:p>
        </p:txBody>
      </p:sp>
      <p:sp>
        <p:nvSpPr>
          <p:cNvPr id="140"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41" name="Grafik 12"/>
          <p:cNvPicPr/>
          <p:nvPr/>
        </p:nvPicPr>
        <p:blipFill>
          <a:blip r:embed="rId3"/>
          <a:stretch/>
        </p:blipFill>
        <p:spPr>
          <a:xfrm>
            <a:off x="8079120" y="3524040"/>
            <a:ext cx="869400" cy="1125000"/>
          </a:xfrm>
          <a:prstGeom prst="rect">
            <a:avLst/>
          </a:prstGeom>
          <a:ln w="0">
            <a:noFill/>
          </a:ln>
        </p:spPr>
      </p:pic>
      <p:pic>
        <p:nvPicPr>
          <p:cNvPr id="142" name="Grafik 14"/>
          <p:cNvPicPr/>
          <p:nvPr/>
        </p:nvPicPr>
        <p:blipFill>
          <a:blip r:embed="rId4"/>
          <a:stretch/>
        </p:blipFill>
        <p:spPr>
          <a:xfrm>
            <a:off x="8101080" y="4890600"/>
            <a:ext cx="861480" cy="800280"/>
          </a:xfrm>
          <a:prstGeom prst="rect">
            <a:avLst/>
          </a:prstGeom>
          <a:ln w="0">
            <a:noFill/>
          </a:ln>
        </p:spPr>
      </p:pic>
      <p:pic>
        <p:nvPicPr>
          <p:cNvPr id="143" name="Grafik 9" descr="Ein Bild, das Text, Design, Schrift, Screenshot enthält.&#10;&#10;Automatisch generierte Beschreibung"/>
          <p:cNvPicPr/>
          <p:nvPr/>
        </p:nvPicPr>
        <p:blipFill>
          <a:blip r:embed="rId5"/>
          <a:stretch/>
        </p:blipFill>
        <p:spPr>
          <a:xfrm rot="1434600">
            <a:off x="6962760" y="146520"/>
            <a:ext cx="816840" cy="600480"/>
          </a:xfrm>
          <a:prstGeom prst="rect">
            <a:avLst/>
          </a:prstGeom>
          <a:ln w="12700">
            <a:noFill/>
          </a:ln>
        </p:spPr>
      </p:pic>
      <p:pic>
        <p:nvPicPr>
          <p:cNvPr id="144" name="Grafik 10"/>
          <p:cNvPicPr/>
          <p:nvPr/>
        </p:nvPicPr>
        <p:blipFill>
          <a:blip r:embed="rId6"/>
          <a:stretch/>
        </p:blipFill>
        <p:spPr>
          <a:xfrm rot="5400000">
            <a:off x="7873200" y="-66240"/>
            <a:ext cx="714240" cy="1027080"/>
          </a:xfrm>
          <a:prstGeom prst="rect">
            <a:avLst/>
          </a:prstGeom>
          <a:ln w="0">
            <a:noFill/>
          </a:ln>
          <a:effectLst>
            <a:softEdge rad="63360"/>
          </a:effectLst>
        </p:spPr>
      </p:pic>
      <p:sp>
        <p:nvSpPr>
          <p:cNvPr id="145" name="Textfeld 8"/>
          <p:cNvSpPr/>
          <p:nvPr/>
        </p:nvSpPr>
        <p:spPr>
          <a:xfrm>
            <a:off x="684000" y="1031400"/>
            <a:ext cx="7776000" cy="8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Ein Grundwortschatz enthält Wörter, denen Schülerinnen und Schüler am </a:t>
            </a:r>
            <a:r>
              <a:rPr lang="de-DE" spc="-1" dirty="0">
                <a:solidFill>
                  <a:schemeClr val="dk1"/>
                </a:solidFill>
                <a:latin typeface="Arial"/>
              </a:rPr>
              <a:t>häufigsten beim Lesen und Schreiben begegnen.</a:t>
            </a:r>
          </a:p>
          <a:p>
            <a:pPr defTabSz="914400">
              <a:lnSpc>
                <a:spcPct val="100000"/>
              </a:lnSpc>
            </a:pPr>
            <a:endParaRPr lang="de-DE" sz="1400" b="0" strike="noStrike" spc="-1" dirty="0">
              <a:solidFill>
                <a:srgbClr val="000000"/>
              </a:solidFill>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779" name="PlaceHolder 1"/>
          <p:cNvSpPr>
            <a:spLocks noGrp="1"/>
          </p:cNvSpPr>
          <p:nvPr>
            <p:ph type="sldNum" idx="10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75AD3A45-03E9-4E11-9488-19055C161C7B}" type="slidenum">
              <a:rPr lang="de-DE" sz="900" b="0" strike="noStrike" spc="-1">
                <a:solidFill>
                  <a:srgbClr val="FFFFFF"/>
                </a:solidFill>
                <a:latin typeface="Arial"/>
              </a:rPr>
              <a:t>60</a:t>
            </a:fld>
            <a:endParaRPr lang="de-DE" sz="900" b="0" strike="noStrike" spc="-1">
              <a:solidFill>
                <a:srgbClr val="000000"/>
              </a:solidFill>
              <a:latin typeface="Calibri"/>
            </a:endParaRPr>
          </a:p>
        </p:txBody>
      </p:sp>
      <p:sp>
        <p:nvSpPr>
          <p:cNvPr id="780" name="PlaceHolder 2"/>
          <p:cNvSpPr>
            <a:spLocks noGrp="1"/>
          </p:cNvSpPr>
          <p:nvPr>
            <p:ph type="ftr" idx="106"/>
          </p:nvPr>
        </p:nvSpPr>
        <p:spPr>
          <a:xfrm>
            <a:off x="1157400" y="5212800"/>
            <a:ext cx="5110560" cy="221760"/>
          </a:xfrm>
          <a:prstGeom prst="rect">
            <a:avLst/>
          </a:prstGeom>
          <a:noFill/>
          <a:ln w="9360">
            <a:noFill/>
          </a:ln>
        </p:spPr>
        <p:txBody>
          <a:bodyPr lIns="91440" tIns="45720" rIns="91440" bIns="45720" numCol="1" spcCol="0" anchor="b">
            <a:noAutofit/>
          </a:bodyPr>
          <a:lstStyle>
            <a:lvl1pPr indent="0" algn="ctr" defTabSz="743040">
              <a:lnSpc>
                <a:spcPct val="100000"/>
              </a:lnSpc>
              <a:buNone/>
              <a:tabLst>
                <a:tab pos="0" algn="l"/>
              </a:tabLst>
              <a:defRPr lang="en-US" sz="900" b="0" strike="noStrike" spc="-1">
                <a:solidFill>
                  <a:srgbClr val="FFFFFF"/>
                </a:solidFill>
                <a:latin typeface="Arial"/>
              </a:defRPr>
            </a:lvl1pPr>
          </a:lstStyle>
          <a:p>
            <a:pPr indent="0" algn="ctr" defTabSz="743040">
              <a:lnSpc>
                <a:spcPct val="100000"/>
              </a:lnSpc>
              <a:buNone/>
              <a:tabLst>
                <a:tab pos="0" algn="l"/>
              </a:tabLst>
            </a:pPr>
            <a:r>
              <a:rPr lang="en-US" sz="900" b="0" strike="noStrike" spc="-1">
                <a:solidFill>
                  <a:srgbClr val="FFFFFF"/>
                </a:solidFill>
                <a:latin typeface="Arial"/>
              </a:rPr>
              <a:t>LISUM 2023| CC BY-SA | Irene Hoppe</a:t>
            </a:r>
            <a:endParaRPr lang="de-DE" sz="900" b="0" strike="noStrike" spc="-1">
              <a:solidFill>
                <a:srgbClr val="000000"/>
              </a:solidFill>
              <a:latin typeface="Calibri"/>
            </a:endParaRPr>
          </a:p>
        </p:txBody>
      </p:sp>
      <p:sp>
        <p:nvSpPr>
          <p:cNvPr id="781"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782"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pic>
        <p:nvPicPr>
          <p:cNvPr id="783" name="Grafik 8"/>
          <p:cNvPicPr/>
          <p:nvPr/>
        </p:nvPicPr>
        <p:blipFill>
          <a:blip r:embed="rId2"/>
          <a:stretch/>
        </p:blipFill>
        <p:spPr>
          <a:xfrm>
            <a:off x="3446280" y="2158920"/>
            <a:ext cx="5400000" cy="3887640"/>
          </a:xfrm>
          <a:prstGeom prst="rect">
            <a:avLst/>
          </a:prstGeom>
          <a:ln w="0">
            <a:noFill/>
          </a:ln>
        </p:spPr>
      </p:pic>
      <p:pic>
        <p:nvPicPr>
          <p:cNvPr id="784" name="Grafik 9"/>
          <p:cNvPicPr/>
          <p:nvPr/>
        </p:nvPicPr>
        <p:blipFill>
          <a:blip r:embed="rId3"/>
          <a:stretch/>
        </p:blipFill>
        <p:spPr>
          <a:xfrm>
            <a:off x="132840" y="2133000"/>
            <a:ext cx="3267360" cy="3974400"/>
          </a:xfrm>
          <a:prstGeom prst="rect">
            <a:avLst/>
          </a:prstGeom>
          <a:ln w="0">
            <a:noFill/>
          </a:ln>
        </p:spPr>
      </p:pic>
      <p:sp>
        <p:nvSpPr>
          <p:cNvPr id="785"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sp>
        <p:nvSpPr>
          <p:cNvPr id="786" name="Textfeld 11"/>
          <p:cNvSpPr/>
          <p:nvPr/>
        </p:nvSpPr>
        <p:spPr>
          <a:xfrm>
            <a:off x="345960" y="1052640"/>
            <a:ext cx="7537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1. Schritt: Trainingsplan einkleben</a:t>
            </a:r>
            <a:endParaRPr lang="de-DE" sz="1800" b="0" strike="noStrike" spc="-1">
              <a:solidFill>
                <a:srgbClr val="000000"/>
              </a:solidFill>
              <a:latin typeface="Calibri"/>
            </a:endParaRPr>
          </a:p>
        </p:txBody>
      </p:sp>
      <p:pic>
        <p:nvPicPr>
          <p:cNvPr id="787" name="Grafik 2"/>
          <p:cNvPicPr/>
          <p:nvPr/>
        </p:nvPicPr>
        <p:blipFill>
          <a:blip r:embed="rId4"/>
          <a:stretch/>
        </p:blipFill>
        <p:spPr>
          <a:xfrm rot="5400000">
            <a:off x="8001000" y="9720"/>
            <a:ext cx="858240" cy="1234080"/>
          </a:xfrm>
          <a:prstGeom prst="rect">
            <a:avLst/>
          </a:prstGeom>
          <a:ln w="0">
            <a:noFill/>
          </a:ln>
          <a:effectLst>
            <a:softEdge rad="63360"/>
          </a:effectLst>
        </p:spPr>
      </p:pic>
      <p:pic>
        <p:nvPicPr>
          <p:cNvPr id="788" name="Grafik 14"/>
          <p:cNvPicPr/>
          <p:nvPr/>
        </p:nvPicPr>
        <p:blipFill>
          <a:blip r:embed="rId5"/>
          <a:stretch/>
        </p:blipFill>
        <p:spPr>
          <a:xfrm>
            <a:off x="7400160" y="239400"/>
            <a:ext cx="617760" cy="710280"/>
          </a:xfrm>
          <a:prstGeom prst="rect">
            <a:avLst/>
          </a:prstGeom>
          <a:ln w="0">
            <a:noFill/>
          </a:ln>
        </p:spPr>
      </p:pic>
      <p:pic>
        <p:nvPicPr>
          <p:cNvPr id="789" name="Grafik 15" descr="Ein Bild, das Text, Screenshot, Cartoon, Grafikdesign enthält.&#10;&#10;Automatisch generierte Beschreibung"/>
          <p:cNvPicPr/>
          <p:nvPr/>
        </p:nvPicPr>
        <p:blipFill>
          <a:blip r:embed="rId6"/>
          <a:stretch/>
        </p:blipFill>
        <p:spPr>
          <a:xfrm>
            <a:off x="8004600" y="5300640"/>
            <a:ext cx="760680" cy="1079280"/>
          </a:xfrm>
          <a:prstGeom prst="rect">
            <a:avLst/>
          </a:prstGeom>
          <a:ln w="12700">
            <a:solidFill>
              <a:srgbClr val="808080"/>
            </a:solidFill>
            <a:round/>
          </a:ln>
        </p:spPr>
      </p:pic>
      <p:pic>
        <p:nvPicPr>
          <p:cNvPr id="790" name="Grafik 16" descr="Ein Bild, das Text, Screenshot, Design, Grafikdesign enthält.&#10;&#10;Automatisch generierte Beschreibung"/>
          <p:cNvPicPr/>
          <p:nvPr/>
        </p:nvPicPr>
        <p:blipFill>
          <a:blip r:embed="rId7"/>
          <a:stretch/>
        </p:blipFill>
        <p:spPr>
          <a:xfrm>
            <a:off x="6677280" y="5283360"/>
            <a:ext cx="766080" cy="1079280"/>
          </a:xfrm>
          <a:prstGeom prst="rect">
            <a:avLst/>
          </a:prstGeom>
          <a:ln w="12700">
            <a:solidFill>
              <a:srgbClr val="808080"/>
            </a:solidFill>
            <a:round/>
          </a:ln>
        </p:spPr>
      </p:pic>
      <p:pic>
        <p:nvPicPr>
          <p:cNvPr id="791" name="Grafik 17" descr="Ein Bild, das Text, Screenshot, Grafikdesign, Cartoon enthält.&#10;&#10;Automatisch generierte Beschreibung"/>
          <p:cNvPicPr/>
          <p:nvPr/>
        </p:nvPicPr>
        <p:blipFill>
          <a:blip r:embed="rId8"/>
          <a:stretch/>
        </p:blipFill>
        <p:spPr>
          <a:xfrm>
            <a:off x="7280640" y="5182920"/>
            <a:ext cx="770040" cy="1079280"/>
          </a:xfrm>
          <a:prstGeom prst="rect">
            <a:avLst/>
          </a:prstGeom>
          <a:ln w="12700">
            <a:solidFill>
              <a:srgbClr val="808080"/>
            </a:solidFill>
            <a:round/>
          </a:ln>
        </p:spPr>
      </p:pic>
      <p:sp>
        <p:nvSpPr>
          <p:cNvPr id="792" name="Textfeld 18"/>
          <p:cNvSpPr/>
          <p:nvPr/>
        </p:nvSpPr>
        <p:spPr>
          <a:xfrm>
            <a:off x="2305440" y="53150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93" name="Textfeld 19"/>
          <p:cNvSpPr/>
          <p:nvPr/>
        </p:nvSpPr>
        <p:spPr>
          <a:xfrm>
            <a:off x="3503520" y="58053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794"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796" name="PlaceHolder 1"/>
          <p:cNvSpPr>
            <a:spLocks noGrp="1"/>
          </p:cNvSpPr>
          <p:nvPr>
            <p:ph type="sldNum" idx="10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7DEB02DF-D879-4A43-889B-518F0687EC1D}" type="slidenum">
              <a:rPr lang="de-DE" sz="900" b="0" strike="noStrike" spc="-1">
                <a:solidFill>
                  <a:srgbClr val="FFFFFF"/>
                </a:solidFill>
                <a:latin typeface="Arial"/>
              </a:rPr>
              <a:t>61</a:t>
            </a:fld>
            <a:endParaRPr lang="de-DE" sz="900" b="0" strike="noStrike" spc="-1">
              <a:solidFill>
                <a:srgbClr val="000000"/>
              </a:solidFill>
              <a:latin typeface="Calibri"/>
            </a:endParaRPr>
          </a:p>
        </p:txBody>
      </p:sp>
      <p:sp>
        <p:nvSpPr>
          <p:cNvPr id="797" name="PlaceHolder 2"/>
          <p:cNvSpPr>
            <a:spLocks noGrp="1"/>
          </p:cNvSpPr>
          <p:nvPr>
            <p:ph type="ftr" idx="108"/>
          </p:nvPr>
        </p:nvSpPr>
        <p:spPr>
          <a:xfrm>
            <a:off x="1157400" y="5212800"/>
            <a:ext cx="5110560" cy="221760"/>
          </a:xfrm>
          <a:prstGeom prst="rect">
            <a:avLst/>
          </a:prstGeom>
          <a:noFill/>
          <a:ln w="9360">
            <a:noFill/>
          </a:ln>
        </p:spPr>
        <p:txBody>
          <a:bodyPr lIns="91440" tIns="45720" rIns="91440" bIns="45720" numCol="1" spcCol="0" anchor="b">
            <a:noAutofit/>
          </a:bodyPr>
          <a:lstStyle>
            <a:lvl1pPr indent="0" algn="ctr" defTabSz="743040">
              <a:lnSpc>
                <a:spcPct val="100000"/>
              </a:lnSpc>
              <a:buNone/>
              <a:tabLst>
                <a:tab pos="0" algn="l"/>
              </a:tabLst>
              <a:defRPr lang="en-US" sz="900" b="0" strike="noStrike" spc="-1">
                <a:solidFill>
                  <a:srgbClr val="FFFFFF"/>
                </a:solidFill>
                <a:latin typeface="Arial"/>
              </a:defRPr>
            </a:lvl1pPr>
          </a:lstStyle>
          <a:p>
            <a:pPr indent="0" algn="ctr" defTabSz="743040">
              <a:lnSpc>
                <a:spcPct val="100000"/>
              </a:lnSpc>
              <a:buNone/>
              <a:tabLst>
                <a:tab pos="0" algn="l"/>
              </a:tabLst>
            </a:pPr>
            <a:r>
              <a:rPr lang="en-US" sz="900" b="0" strike="noStrike" spc="-1">
                <a:solidFill>
                  <a:srgbClr val="FFFFFF"/>
                </a:solidFill>
                <a:latin typeface="Arial"/>
              </a:rPr>
              <a:t>LISUM 2023| CC BY-SA | Irene Hoppe</a:t>
            </a:r>
            <a:endParaRPr lang="de-DE" sz="900" b="0" strike="noStrike" spc="-1">
              <a:solidFill>
                <a:srgbClr val="000000"/>
              </a:solidFill>
              <a:latin typeface="Calibri"/>
            </a:endParaRPr>
          </a:p>
        </p:txBody>
      </p:sp>
      <p:sp>
        <p:nvSpPr>
          <p:cNvPr id="798"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799"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sp>
        <p:nvSpPr>
          <p:cNvPr id="800"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sp>
        <p:nvSpPr>
          <p:cNvPr id="801" name="Textfeld 11"/>
          <p:cNvSpPr/>
          <p:nvPr/>
        </p:nvSpPr>
        <p:spPr>
          <a:xfrm>
            <a:off x="345960" y="1052640"/>
            <a:ext cx="8041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2. Schritt: eine Karte aus der Kartei holen</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3. Schritt: die Vorderseite der Karte so oft wie möglich abschreiben (3 min)</a:t>
            </a:r>
            <a:endParaRPr lang="de-DE" sz="1800" b="0" strike="noStrike" spc="-1">
              <a:solidFill>
                <a:srgbClr val="000000"/>
              </a:solidFill>
              <a:latin typeface="Calibri"/>
            </a:endParaRPr>
          </a:p>
        </p:txBody>
      </p:sp>
      <p:pic>
        <p:nvPicPr>
          <p:cNvPr id="802" name="Grafik 2"/>
          <p:cNvPicPr/>
          <p:nvPr/>
        </p:nvPicPr>
        <p:blipFill>
          <a:blip r:embed="rId2"/>
          <a:stretch/>
        </p:blipFill>
        <p:spPr>
          <a:xfrm>
            <a:off x="345960" y="2241360"/>
            <a:ext cx="3498120" cy="3190320"/>
          </a:xfrm>
          <a:prstGeom prst="rect">
            <a:avLst/>
          </a:prstGeom>
          <a:ln w="0">
            <a:noFill/>
          </a:ln>
        </p:spPr>
      </p:pic>
      <p:pic>
        <p:nvPicPr>
          <p:cNvPr id="803" name="Grafik 12"/>
          <p:cNvPicPr/>
          <p:nvPr/>
        </p:nvPicPr>
        <p:blipFill>
          <a:blip r:embed="rId3"/>
          <a:stretch/>
        </p:blipFill>
        <p:spPr>
          <a:xfrm rot="5400000">
            <a:off x="4249080" y="1759320"/>
            <a:ext cx="4245120" cy="4838040"/>
          </a:xfrm>
          <a:prstGeom prst="rect">
            <a:avLst/>
          </a:prstGeom>
          <a:ln w="0">
            <a:noFill/>
          </a:ln>
        </p:spPr>
      </p:pic>
      <p:pic>
        <p:nvPicPr>
          <p:cNvPr id="804" name="Grafik 8" descr="Ein Bild, das Text, Screenshot, Cartoon, Grafikdesign enthält.&#10;&#10;Automatisch generierte Beschreibung"/>
          <p:cNvPicPr/>
          <p:nvPr/>
        </p:nvPicPr>
        <p:blipFill>
          <a:blip r:embed="rId4"/>
          <a:stretch/>
        </p:blipFill>
        <p:spPr>
          <a:xfrm>
            <a:off x="4675680" y="5253840"/>
            <a:ext cx="760680" cy="1079280"/>
          </a:xfrm>
          <a:prstGeom prst="rect">
            <a:avLst/>
          </a:prstGeom>
          <a:ln w="12700">
            <a:solidFill>
              <a:srgbClr val="808080"/>
            </a:solidFill>
            <a:round/>
          </a:ln>
        </p:spPr>
      </p:pic>
      <p:pic>
        <p:nvPicPr>
          <p:cNvPr id="805" name="Grafik 9" descr="Ein Bild, das Text, Screenshot, Design, Grafikdesign enthält.&#10;&#10;Automatisch generierte Beschreibung"/>
          <p:cNvPicPr/>
          <p:nvPr/>
        </p:nvPicPr>
        <p:blipFill>
          <a:blip r:embed="rId5"/>
          <a:stretch/>
        </p:blipFill>
        <p:spPr>
          <a:xfrm>
            <a:off x="3348360" y="5236560"/>
            <a:ext cx="766080" cy="1079280"/>
          </a:xfrm>
          <a:prstGeom prst="rect">
            <a:avLst/>
          </a:prstGeom>
          <a:ln w="12700">
            <a:solidFill>
              <a:srgbClr val="808080"/>
            </a:solidFill>
            <a:round/>
          </a:ln>
        </p:spPr>
      </p:pic>
      <p:pic>
        <p:nvPicPr>
          <p:cNvPr id="806" name="Grafik 15" descr="Ein Bild, das Text, Screenshot, Grafikdesign, Cartoon enthält.&#10;&#10;Automatisch generierte Beschreibung"/>
          <p:cNvPicPr/>
          <p:nvPr/>
        </p:nvPicPr>
        <p:blipFill>
          <a:blip r:embed="rId6"/>
          <a:stretch/>
        </p:blipFill>
        <p:spPr>
          <a:xfrm>
            <a:off x="3951720" y="5135760"/>
            <a:ext cx="770040" cy="1079280"/>
          </a:xfrm>
          <a:prstGeom prst="rect">
            <a:avLst/>
          </a:prstGeom>
          <a:ln w="12700">
            <a:solidFill>
              <a:srgbClr val="808080"/>
            </a:solidFill>
            <a:round/>
          </a:ln>
        </p:spPr>
      </p:pic>
      <p:pic>
        <p:nvPicPr>
          <p:cNvPr id="807" name="Grafik 16"/>
          <p:cNvPicPr/>
          <p:nvPr/>
        </p:nvPicPr>
        <p:blipFill>
          <a:blip r:embed="rId7"/>
          <a:stretch/>
        </p:blipFill>
        <p:spPr>
          <a:xfrm rot="5400000">
            <a:off x="8001000" y="9720"/>
            <a:ext cx="858240" cy="1234080"/>
          </a:xfrm>
          <a:prstGeom prst="rect">
            <a:avLst/>
          </a:prstGeom>
          <a:ln w="0">
            <a:noFill/>
          </a:ln>
          <a:effectLst>
            <a:softEdge rad="63360"/>
          </a:effectLst>
        </p:spPr>
      </p:pic>
      <p:pic>
        <p:nvPicPr>
          <p:cNvPr id="808" name="Grafik 17"/>
          <p:cNvPicPr/>
          <p:nvPr/>
        </p:nvPicPr>
        <p:blipFill>
          <a:blip r:embed="rId8"/>
          <a:stretch/>
        </p:blipFill>
        <p:spPr>
          <a:xfrm>
            <a:off x="7400160" y="239400"/>
            <a:ext cx="617760" cy="710280"/>
          </a:xfrm>
          <a:prstGeom prst="rect">
            <a:avLst/>
          </a:prstGeom>
          <a:ln w="0">
            <a:noFill/>
          </a:ln>
        </p:spPr>
      </p:pic>
      <p:sp>
        <p:nvSpPr>
          <p:cNvPr id="809" name="Textfeld 18"/>
          <p:cNvSpPr/>
          <p:nvPr/>
        </p:nvSpPr>
        <p:spPr>
          <a:xfrm>
            <a:off x="365400" y="521172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810" name="Textfeld 19"/>
          <p:cNvSpPr/>
          <p:nvPr/>
        </p:nvSpPr>
        <p:spPr>
          <a:xfrm>
            <a:off x="7995960" y="52538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811"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813" name="PlaceHolder 1"/>
          <p:cNvSpPr>
            <a:spLocks noGrp="1"/>
          </p:cNvSpPr>
          <p:nvPr>
            <p:ph type="sldNum" idx="10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D92D71F0-4D9F-4BE8-9D23-45CABFD7C294}" type="slidenum">
              <a:rPr lang="de-DE" sz="900" b="0" strike="noStrike" spc="-1">
                <a:solidFill>
                  <a:srgbClr val="FFFFFF"/>
                </a:solidFill>
                <a:latin typeface="Arial"/>
              </a:rPr>
              <a:t>62</a:t>
            </a:fld>
            <a:endParaRPr lang="de-DE" sz="900" b="0" strike="noStrike" spc="-1">
              <a:solidFill>
                <a:srgbClr val="000000"/>
              </a:solidFill>
              <a:latin typeface="Calibri"/>
            </a:endParaRPr>
          </a:p>
        </p:txBody>
      </p:sp>
      <p:sp>
        <p:nvSpPr>
          <p:cNvPr id="814"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815"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sp>
        <p:nvSpPr>
          <p:cNvPr id="816"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sp>
        <p:nvSpPr>
          <p:cNvPr id="817" name="Textfeld 11"/>
          <p:cNvSpPr/>
          <p:nvPr/>
        </p:nvSpPr>
        <p:spPr>
          <a:xfrm>
            <a:off x="345960" y="1052640"/>
            <a:ext cx="80416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4. Schritt: Pause (1 min): Wörter zählen oder Finger entspannen</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5. Schritt: die Rückseite der Karte so oft wie </a:t>
            </a:r>
            <a:br>
              <a:rPr sz="1800"/>
            </a:br>
            <a:r>
              <a:rPr lang="de-DE" sz="1800" b="0" strike="noStrike" spc="-1">
                <a:solidFill>
                  <a:schemeClr val="dk1"/>
                </a:solidFill>
                <a:latin typeface="Arial"/>
              </a:rPr>
              <a:t>                 möglich abschreiben (5 min)</a:t>
            </a:r>
            <a:endParaRPr lang="de-DE" sz="1800" b="0" strike="noStrike" spc="-1">
              <a:solidFill>
                <a:srgbClr val="000000"/>
              </a:solidFill>
              <a:latin typeface="Calibri"/>
            </a:endParaRPr>
          </a:p>
        </p:txBody>
      </p:sp>
      <p:pic>
        <p:nvPicPr>
          <p:cNvPr id="818" name="Grafik 8"/>
          <p:cNvPicPr/>
          <p:nvPr/>
        </p:nvPicPr>
        <p:blipFill>
          <a:blip r:embed="rId2"/>
          <a:stretch/>
        </p:blipFill>
        <p:spPr>
          <a:xfrm>
            <a:off x="5364720" y="1022400"/>
            <a:ext cx="3915000" cy="5220360"/>
          </a:xfrm>
          <a:prstGeom prst="rect">
            <a:avLst/>
          </a:prstGeom>
          <a:ln w="0">
            <a:noFill/>
          </a:ln>
        </p:spPr>
      </p:pic>
      <p:pic>
        <p:nvPicPr>
          <p:cNvPr id="819" name="Grafik 13"/>
          <p:cNvPicPr/>
          <p:nvPr/>
        </p:nvPicPr>
        <p:blipFill>
          <a:blip r:embed="rId3"/>
          <a:stretch/>
        </p:blipFill>
        <p:spPr>
          <a:xfrm>
            <a:off x="349200" y="2627640"/>
            <a:ext cx="4452840" cy="2585880"/>
          </a:xfrm>
          <a:prstGeom prst="rect">
            <a:avLst/>
          </a:prstGeom>
          <a:ln w="0">
            <a:noFill/>
          </a:ln>
        </p:spPr>
      </p:pic>
      <p:pic>
        <p:nvPicPr>
          <p:cNvPr id="820" name="Grafik 2" descr="Ein Bild, das Text, Screenshot, Cartoon, Grafikdesign enthält.&#10;&#10;Automatisch generierte Beschreibung"/>
          <p:cNvPicPr/>
          <p:nvPr/>
        </p:nvPicPr>
        <p:blipFill>
          <a:blip r:embed="rId4"/>
          <a:stretch/>
        </p:blipFill>
        <p:spPr>
          <a:xfrm>
            <a:off x="4755960" y="5311800"/>
            <a:ext cx="760680" cy="1079280"/>
          </a:xfrm>
          <a:prstGeom prst="rect">
            <a:avLst/>
          </a:prstGeom>
          <a:ln w="12700">
            <a:solidFill>
              <a:srgbClr val="808080"/>
            </a:solidFill>
            <a:round/>
          </a:ln>
        </p:spPr>
      </p:pic>
      <p:pic>
        <p:nvPicPr>
          <p:cNvPr id="821" name="Grafik 7" descr="Ein Bild, das Text, Screenshot, Design, Grafikdesign enthält.&#10;&#10;Automatisch generierte Beschreibung"/>
          <p:cNvPicPr/>
          <p:nvPr/>
        </p:nvPicPr>
        <p:blipFill>
          <a:blip r:embed="rId5"/>
          <a:stretch/>
        </p:blipFill>
        <p:spPr>
          <a:xfrm>
            <a:off x="3428640" y="5294520"/>
            <a:ext cx="766080" cy="1079280"/>
          </a:xfrm>
          <a:prstGeom prst="rect">
            <a:avLst/>
          </a:prstGeom>
          <a:ln w="12700">
            <a:solidFill>
              <a:srgbClr val="808080"/>
            </a:solidFill>
            <a:round/>
          </a:ln>
        </p:spPr>
      </p:pic>
      <p:pic>
        <p:nvPicPr>
          <p:cNvPr id="822" name="Grafik 9" descr="Ein Bild, das Text, Screenshot, Grafikdesign, Cartoon enthält.&#10;&#10;Automatisch generierte Beschreibung"/>
          <p:cNvPicPr/>
          <p:nvPr/>
        </p:nvPicPr>
        <p:blipFill>
          <a:blip r:embed="rId6"/>
          <a:stretch/>
        </p:blipFill>
        <p:spPr>
          <a:xfrm>
            <a:off x="4032000" y="5194080"/>
            <a:ext cx="770040" cy="1079280"/>
          </a:xfrm>
          <a:prstGeom prst="rect">
            <a:avLst/>
          </a:prstGeom>
          <a:ln w="12700">
            <a:solidFill>
              <a:srgbClr val="808080"/>
            </a:solidFill>
            <a:round/>
          </a:ln>
        </p:spPr>
      </p:pic>
      <p:pic>
        <p:nvPicPr>
          <p:cNvPr id="823" name="Grafik 12"/>
          <p:cNvPicPr/>
          <p:nvPr/>
        </p:nvPicPr>
        <p:blipFill>
          <a:blip r:embed="rId7"/>
          <a:stretch/>
        </p:blipFill>
        <p:spPr>
          <a:xfrm rot="5400000">
            <a:off x="8001000" y="9720"/>
            <a:ext cx="858240" cy="1234080"/>
          </a:xfrm>
          <a:prstGeom prst="rect">
            <a:avLst/>
          </a:prstGeom>
          <a:ln w="0">
            <a:noFill/>
          </a:ln>
          <a:effectLst>
            <a:softEdge rad="63360"/>
          </a:effectLst>
        </p:spPr>
      </p:pic>
      <p:pic>
        <p:nvPicPr>
          <p:cNvPr id="824" name="Grafik 16"/>
          <p:cNvPicPr/>
          <p:nvPr/>
        </p:nvPicPr>
        <p:blipFill>
          <a:blip r:embed="rId8"/>
          <a:stretch/>
        </p:blipFill>
        <p:spPr>
          <a:xfrm>
            <a:off x="7400160" y="239400"/>
            <a:ext cx="617760" cy="710280"/>
          </a:xfrm>
          <a:prstGeom prst="rect">
            <a:avLst/>
          </a:prstGeom>
          <a:ln w="0">
            <a:noFill/>
          </a:ln>
        </p:spPr>
      </p:pic>
      <p:sp>
        <p:nvSpPr>
          <p:cNvPr id="825" name="Textfeld 17"/>
          <p:cNvSpPr/>
          <p:nvPr/>
        </p:nvSpPr>
        <p:spPr>
          <a:xfrm>
            <a:off x="347760" y="497844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dirty="0">
                <a:solidFill>
                  <a:schemeClr val="dk1"/>
                </a:solidFill>
                <a:latin typeface="Arial"/>
              </a:rPr>
              <a:t>© LISUM</a:t>
            </a:r>
            <a:endParaRPr lang="de-DE" sz="800" b="0" strike="noStrike" spc="-1" dirty="0">
              <a:solidFill>
                <a:srgbClr val="000000"/>
              </a:solidFill>
              <a:latin typeface="Calibri"/>
            </a:endParaRPr>
          </a:p>
        </p:txBody>
      </p:sp>
      <p:sp>
        <p:nvSpPr>
          <p:cNvPr id="826" name="Textfeld 18"/>
          <p:cNvSpPr/>
          <p:nvPr/>
        </p:nvSpPr>
        <p:spPr>
          <a:xfrm>
            <a:off x="7767360" y="578988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82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829" name="PlaceHolder 1"/>
          <p:cNvSpPr>
            <a:spLocks noGrp="1"/>
          </p:cNvSpPr>
          <p:nvPr>
            <p:ph type="sldNum" idx="11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DC621DE6-188D-4554-B91D-14282E2CDB0A}" type="slidenum">
              <a:rPr lang="de-DE" sz="900" b="0" strike="noStrike" spc="-1">
                <a:solidFill>
                  <a:srgbClr val="FFFFFF"/>
                </a:solidFill>
                <a:latin typeface="Arial"/>
              </a:rPr>
              <a:t>63</a:t>
            </a:fld>
            <a:endParaRPr lang="de-DE" sz="900" b="0" strike="noStrike" spc="-1">
              <a:solidFill>
                <a:srgbClr val="000000"/>
              </a:solidFill>
              <a:latin typeface="Calibri"/>
            </a:endParaRPr>
          </a:p>
        </p:txBody>
      </p:sp>
      <p:sp>
        <p:nvSpPr>
          <p:cNvPr id="830"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831"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sp>
        <p:nvSpPr>
          <p:cNvPr id="832"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sp>
        <p:nvSpPr>
          <p:cNvPr id="833" name="Textfeld 11"/>
          <p:cNvSpPr/>
          <p:nvPr/>
        </p:nvSpPr>
        <p:spPr>
          <a:xfrm>
            <a:off x="345960" y="1052640"/>
            <a:ext cx="8041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6. Schritt: kontrollieren, Wörter zählen, schönstes Wort markieren</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7. Schritt: im Trainingspass dokumentieren</a:t>
            </a:r>
            <a:endParaRPr lang="de-DE" sz="1800" b="0" strike="noStrike" spc="-1">
              <a:solidFill>
                <a:srgbClr val="000000"/>
              </a:solidFill>
              <a:latin typeface="Calibri"/>
            </a:endParaRPr>
          </a:p>
        </p:txBody>
      </p:sp>
      <p:pic>
        <p:nvPicPr>
          <p:cNvPr id="834" name="Grafik 7"/>
          <p:cNvPicPr/>
          <p:nvPr/>
        </p:nvPicPr>
        <p:blipFill>
          <a:blip r:embed="rId2"/>
          <a:stretch/>
        </p:blipFill>
        <p:spPr>
          <a:xfrm rot="5400000">
            <a:off x="2504880" y="1210320"/>
            <a:ext cx="3486960" cy="4535640"/>
          </a:xfrm>
          <a:prstGeom prst="rect">
            <a:avLst/>
          </a:prstGeom>
          <a:ln w="0">
            <a:noFill/>
          </a:ln>
        </p:spPr>
      </p:pic>
      <p:sp>
        <p:nvSpPr>
          <p:cNvPr id="835" name="Textfeld 12"/>
          <p:cNvSpPr/>
          <p:nvPr/>
        </p:nvSpPr>
        <p:spPr>
          <a:xfrm>
            <a:off x="395640" y="5464080"/>
            <a:ext cx="8352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8. Schritt, nur einmal pro Woche:</a:t>
            </a: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    anhand des Textmusters eigene kleine Wortgruppen oder Sätze formulieren</a:t>
            </a:r>
            <a:endParaRPr lang="de-DE" sz="1800" b="0" strike="noStrike" spc="-1">
              <a:solidFill>
                <a:srgbClr val="000000"/>
              </a:solidFill>
              <a:latin typeface="Calibri"/>
            </a:endParaRPr>
          </a:p>
        </p:txBody>
      </p:sp>
      <p:pic>
        <p:nvPicPr>
          <p:cNvPr id="836" name="Grafik 2" descr="Ein Bild, das Text, Screenshot, Cartoon, Grafikdesign enthält.&#10;&#10;Automatisch generierte Beschreibung"/>
          <p:cNvPicPr/>
          <p:nvPr/>
        </p:nvPicPr>
        <p:blipFill>
          <a:blip r:embed="rId3"/>
          <a:stretch/>
        </p:blipFill>
        <p:spPr>
          <a:xfrm>
            <a:off x="8222760" y="4565880"/>
            <a:ext cx="760680" cy="1079280"/>
          </a:xfrm>
          <a:prstGeom prst="rect">
            <a:avLst/>
          </a:prstGeom>
          <a:ln w="12700">
            <a:solidFill>
              <a:srgbClr val="808080"/>
            </a:solidFill>
            <a:round/>
          </a:ln>
        </p:spPr>
      </p:pic>
      <p:pic>
        <p:nvPicPr>
          <p:cNvPr id="837" name="Grafik 8" descr="Ein Bild, das Text, Screenshot, Design, Grafikdesign enthält.&#10;&#10;Automatisch generierte Beschreibung"/>
          <p:cNvPicPr/>
          <p:nvPr/>
        </p:nvPicPr>
        <p:blipFill>
          <a:blip r:embed="rId4"/>
          <a:stretch/>
        </p:blipFill>
        <p:spPr>
          <a:xfrm>
            <a:off x="6895440" y="4548600"/>
            <a:ext cx="766080" cy="1079280"/>
          </a:xfrm>
          <a:prstGeom prst="rect">
            <a:avLst/>
          </a:prstGeom>
          <a:ln w="12700">
            <a:solidFill>
              <a:srgbClr val="808080"/>
            </a:solidFill>
            <a:round/>
          </a:ln>
        </p:spPr>
      </p:pic>
      <p:pic>
        <p:nvPicPr>
          <p:cNvPr id="838" name="Grafik 9" descr="Ein Bild, das Text, Screenshot, Grafikdesign, Cartoon enthält.&#10;&#10;Automatisch generierte Beschreibung"/>
          <p:cNvPicPr/>
          <p:nvPr/>
        </p:nvPicPr>
        <p:blipFill>
          <a:blip r:embed="rId5"/>
          <a:stretch/>
        </p:blipFill>
        <p:spPr>
          <a:xfrm>
            <a:off x="7498800" y="4448160"/>
            <a:ext cx="770040" cy="1079280"/>
          </a:xfrm>
          <a:prstGeom prst="rect">
            <a:avLst/>
          </a:prstGeom>
          <a:ln w="12700">
            <a:solidFill>
              <a:srgbClr val="808080"/>
            </a:solidFill>
            <a:round/>
          </a:ln>
        </p:spPr>
      </p:pic>
      <p:pic>
        <p:nvPicPr>
          <p:cNvPr id="839" name="Grafik 13"/>
          <p:cNvPicPr/>
          <p:nvPr/>
        </p:nvPicPr>
        <p:blipFill>
          <a:blip r:embed="rId6"/>
          <a:stretch/>
        </p:blipFill>
        <p:spPr>
          <a:xfrm rot="5400000">
            <a:off x="8001000" y="9720"/>
            <a:ext cx="858240" cy="1234080"/>
          </a:xfrm>
          <a:prstGeom prst="rect">
            <a:avLst/>
          </a:prstGeom>
          <a:ln w="0">
            <a:noFill/>
          </a:ln>
          <a:effectLst>
            <a:softEdge rad="63360"/>
          </a:effectLst>
        </p:spPr>
      </p:pic>
      <p:pic>
        <p:nvPicPr>
          <p:cNvPr id="840" name="Grafik 16"/>
          <p:cNvPicPr/>
          <p:nvPr/>
        </p:nvPicPr>
        <p:blipFill>
          <a:blip r:embed="rId7"/>
          <a:stretch/>
        </p:blipFill>
        <p:spPr>
          <a:xfrm>
            <a:off x="7400160" y="239400"/>
            <a:ext cx="617760" cy="710280"/>
          </a:xfrm>
          <a:prstGeom prst="rect">
            <a:avLst/>
          </a:prstGeom>
          <a:ln w="0">
            <a:noFill/>
          </a:ln>
        </p:spPr>
      </p:pic>
      <p:sp>
        <p:nvSpPr>
          <p:cNvPr id="841" name="Textfeld 17"/>
          <p:cNvSpPr/>
          <p:nvPr/>
        </p:nvSpPr>
        <p:spPr>
          <a:xfrm>
            <a:off x="1979640" y="498816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 LISUM</a:t>
            </a:r>
            <a:endParaRPr lang="de-DE" sz="800" b="0" strike="noStrike" spc="-1">
              <a:solidFill>
                <a:srgbClr val="000000"/>
              </a:solidFill>
              <a:latin typeface="Calibri"/>
            </a:endParaRPr>
          </a:p>
        </p:txBody>
      </p:sp>
      <p:sp>
        <p:nvSpPr>
          <p:cNvPr id="842"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844" name="PlaceHolder 1"/>
          <p:cNvSpPr>
            <a:spLocks noGrp="1"/>
          </p:cNvSpPr>
          <p:nvPr>
            <p:ph type="sldNum" idx="11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1D309E22-EC6A-4F0A-9669-AB1923305C01}" type="slidenum">
              <a:rPr lang="de-DE" sz="900" b="0" strike="noStrike" spc="-1">
                <a:solidFill>
                  <a:srgbClr val="FFFFFF"/>
                </a:solidFill>
                <a:latin typeface="Arial"/>
              </a:rPr>
              <a:t>64</a:t>
            </a:fld>
            <a:endParaRPr lang="de-DE" sz="900" b="0" strike="noStrike" spc="-1">
              <a:solidFill>
                <a:srgbClr val="000000"/>
              </a:solidFill>
              <a:latin typeface="Calibri"/>
            </a:endParaRPr>
          </a:p>
        </p:txBody>
      </p:sp>
      <p:sp>
        <p:nvSpPr>
          <p:cNvPr id="845" name="PlaceHolder 2"/>
          <p:cNvSpPr>
            <a:spLocks noGrp="1"/>
          </p:cNvSpPr>
          <p:nvPr>
            <p:ph type="ftr" idx="112"/>
          </p:nvPr>
        </p:nvSpPr>
        <p:spPr>
          <a:xfrm>
            <a:off x="1157400" y="5212800"/>
            <a:ext cx="5110560" cy="221760"/>
          </a:xfrm>
          <a:prstGeom prst="rect">
            <a:avLst/>
          </a:prstGeom>
          <a:noFill/>
          <a:ln w="9360">
            <a:noFill/>
          </a:ln>
        </p:spPr>
        <p:txBody>
          <a:bodyPr lIns="91440" tIns="45720" rIns="91440" bIns="45720" numCol="1" spcCol="0" anchor="b">
            <a:noAutofit/>
          </a:bodyPr>
          <a:lstStyle>
            <a:lvl1pPr indent="0" algn="ctr" defTabSz="743040">
              <a:lnSpc>
                <a:spcPct val="100000"/>
              </a:lnSpc>
              <a:buNone/>
              <a:tabLst>
                <a:tab pos="0" algn="l"/>
              </a:tabLst>
              <a:defRPr lang="en-US" sz="900" b="0" strike="noStrike" spc="-1">
                <a:solidFill>
                  <a:srgbClr val="FFFFFF"/>
                </a:solidFill>
                <a:latin typeface="Arial"/>
              </a:defRPr>
            </a:lvl1pPr>
          </a:lstStyle>
          <a:p>
            <a:pPr indent="0" algn="ctr" defTabSz="743040">
              <a:lnSpc>
                <a:spcPct val="100000"/>
              </a:lnSpc>
              <a:buNone/>
              <a:tabLst>
                <a:tab pos="0" algn="l"/>
              </a:tabLst>
            </a:pPr>
            <a:r>
              <a:rPr lang="en-US" sz="900" b="0" strike="noStrike" spc="-1">
                <a:solidFill>
                  <a:srgbClr val="FFFFFF"/>
                </a:solidFill>
                <a:latin typeface="Arial"/>
              </a:rPr>
              <a:t>LISUM 2023| CC BY-SA | Irene Hoppe</a:t>
            </a:r>
            <a:endParaRPr lang="de-DE" sz="900" b="0" strike="noStrike" spc="-1">
              <a:solidFill>
                <a:srgbClr val="000000"/>
              </a:solidFill>
              <a:latin typeface="Calibri"/>
            </a:endParaRPr>
          </a:p>
        </p:txBody>
      </p:sp>
      <p:sp>
        <p:nvSpPr>
          <p:cNvPr id="846"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847"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sp>
        <p:nvSpPr>
          <p:cNvPr id="848" name="PlaceHolder 3"/>
          <p:cNvSpPr>
            <a:spLocks noGrp="1"/>
          </p:cNvSpPr>
          <p:nvPr>
            <p:ph/>
          </p:nvPr>
        </p:nvSpPr>
        <p:spPr>
          <a:xfrm>
            <a:off x="236880" y="1221840"/>
            <a:ext cx="8608320" cy="2799360"/>
          </a:xfrm>
          <a:prstGeom prst="rect">
            <a:avLst/>
          </a:prstGeom>
          <a:noFill/>
          <a:ln w="0">
            <a:noFill/>
          </a:ln>
        </p:spPr>
        <p:txBody>
          <a:bodyPr lIns="90000" tIns="45000" rIns="90000" bIns="45000" anchor="t">
            <a:noAutofit/>
          </a:bodyPr>
          <a:lstStyle/>
          <a:p>
            <a:pPr indent="0" defTabSz="914400">
              <a:lnSpc>
                <a:spcPct val="114000"/>
              </a:lnSpc>
              <a:buNone/>
              <a:tabLst>
                <a:tab pos="0" algn="l"/>
              </a:tabLst>
            </a:pPr>
            <a:r>
              <a:rPr lang="de-DE" sz="1800" b="0" strike="noStrike" spc="-1">
                <a:solidFill>
                  <a:srgbClr val="C00000"/>
                </a:solidFill>
                <a:latin typeface="Arial"/>
              </a:rPr>
              <a:t>Verschiedene Textvorlagen als Grundlage</a:t>
            </a:r>
            <a:endParaRPr lang="de-DE" sz="1800" b="0" strike="noStrike" spc="-1">
              <a:solidFill>
                <a:schemeClr val="dk1"/>
              </a:solidFill>
              <a:latin typeface="Arial"/>
            </a:endParaRPr>
          </a:p>
          <a:p>
            <a:pPr indent="0" defTabSz="914400">
              <a:lnSpc>
                <a:spcPct val="200000"/>
              </a:lnSpc>
              <a:spcBef>
                <a:spcPts val="244"/>
              </a:spcBef>
              <a:spcAft>
                <a:spcPts val="901"/>
              </a:spcAft>
              <a:buNone/>
              <a:tabLst>
                <a:tab pos="0" algn="l"/>
              </a:tabLst>
            </a:pPr>
            <a:endParaRPr lang="de-DE" sz="1470" b="0" strike="noStrike" spc="-1">
              <a:solidFill>
                <a:schemeClr val="dk1"/>
              </a:solidFill>
              <a:latin typeface="Arial"/>
            </a:endParaRPr>
          </a:p>
          <a:p>
            <a:pPr indent="0" defTabSz="914400">
              <a:lnSpc>
                <a:spcPct val="200000"/>
              </a:lnSpc>
              <a:spcBef>
                <a:spcPts val="244"/>
              </a:spcBef>
              <a:spcAft>
                <a:spcPts val="901"/>
              </a:spcAft>
              <a:buNone/>
              <a:tabLst>
                <a:tab pos="0" algn="l"/>
              </a:tabLst>
            </a:pPr>
            <a:endParaRPr lang="de-DE" sz="1470" b="0" strike="noStrike" spc="-1">
              <a:solidFill>
                <a:schemeClr val="dk1"/>
              </a:solidFill>
              <a:latin typeface="Arial"/>
            </a:endParaRPr>
          </a:p>
          <a:p>
            <a:pPr indent="0" defTabSz="914400">
              <a:lnSpc>
                <a:spcPct val="114000"/>
              </a:lnSpc>
              <a:buNone/>
              <a:tabLst>
                <a:tab pos="0" algn="l"/>
              </a:tabLst>
            </a:pPr>
            <a:endParaRPr lang="de-DE" sz="1470" b="0" strike="noStrike" spc="-1">
              <a:solidFill>
                <a:schemeClr val="dk1"/>
              </a:solidFill>
              <a:latin typeface="Arial"/>
            </a:endParaRPr>
          </a:p>
          <a:p>
            <a:pPr indent="0" defTabSz="914400">
              <a:lnSpc>
                <a:spcPct val="100000"/>
              </a:lnSpc>
              <a:buNone/>
              <a:tabLst>
                <a:tab pos="0" algn="l"/>
              </a:tabLst>
            </a:pPr>
            <a:endParaRPr lang="de-DE" sz="1620" b="0" strike="noStrike" spc="-1">
              <a:solidFill>
                <a:schemeClr val="dk1"/>
              </a:solidFill>
              <a:latin typeface="Arial"/>
            </a:endParaRPr>
          </a:p>
        </p:txBody>
      </p:sp>
      <p:pic>
        <p:nvPicPr>
          <p:cNvPr id="849" name="Grafik 16"/>
          <p:cNvPicPr/>
          <p:nvPr/>
        </p:nvPicPr>
        <p:blipFill>
          <a:blip r:embed="rId2"/>
          <a:stretch/>
        </p:blipFill>
        <p:spPr>
          <a:xfrm>
            <a:off x="3101040" y="3240000"/>
            <a:ext cx="2087280" cy="1814040"/>
          </a:xfrm>
          <a:prstGeom prst="rect">
            <a:avLst/>
          </a:prstGeom>
          <a:ln w="0">
            <a:noFill/>
          </a:ln>
        </p:spPr>
      </p:pic>
      <p:pic>
        <p:nvPicPr>
          <p:cNvPr id="850" name="Grafik 18"/>
          <p:cNvPicPr/>
          <p:nvPr/>
        </p:nvPicPr>
        <p:blipFill>
          <a:blip r:embed="rId3"/>
          <a:stretch/>
        </p:blipFill>
        <p:spPr>
          <a:xfrm>
            <a:off x="658440" y="3209760"/>
            <a:ext cx="2268360" cy="2095560"/>
          </a:xfrm>
          <a:prstGeom prst="rect">
            <a:avLst/>
          </a:prstGeom>
          <a:ln w="0">
            <a:noFill/>
          </a:ln>
        </p:spPr>
      </p:pic>
      <p:sp>
        <p:nvSpPr>
          <p:cNvPr id="851"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pic>
        <p:nvPicPr>
          <p:cNvPr id="852" name="Grafik 3" descr="Ein Bild, das Text, Screenshot, Cartoon, Grafikdesign enthält.&#10;&#10;Automatisch generierte Beschreibung"/>
          <p:cNvPicPr/>
          <p:nvPr/>
        </p:nvPicPr>
        <p:blipFill>
          <a:blip r:embed="rId4"/>
          <a:stretch/>
        </p:blipFill>
        <p:spPr>
          <a:xfrm>
            <a:off x="6112080" y="2033640"/>
            <a:ext cx="760680" cy="107928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53" name="Grafik 9" descr="Ein Bild, das Text, Screenshot, Design, Grafikdesign enthält.&#10;&#10;Automatisch generierte Beschreibung"/>
          <p:cNvPicPr/>
          <p:nvPr/>
        </p:nvPicPr>
        <p:blipFill>
          <a:blip r:embed="rId5"/>
          <a:stretch/>
        </p:blipFill>
        <p:spPr>
          <a:xfrm>
            <a:off x="1036800" y="2019600"/>
            <a:ext cx="766080" cy="107928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54" name="Grafik 10" descr="Ein Bild, das Text, Screenshot, Grafikdesign, Cartoon enthält.&#10;&#10;Automatisch generierte Beschreibung"/>
          <p:cNvPicPr/>
          <p:nvPr/>
        </p:nvPicPr>
        <p:blipFill>
          <a:blip r:embed="rId6"/>
          <a:stretch/>
        </p:blipFill>
        <p:spPr>
          <a:xfrm>
            <a:off x="3588120" y="2032200"/>
            <a:ext cx="770040" cy="107928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55" name="Textfeld 13"/>
          <p:cNvSpPr/>
          <p:nvPr/>
        </p:nvSpPr>
        <p:spPr>
          <a:xfrm>
            <a:off x="5940000" y="3221640"/>
            <a:ext cx="2082600" cy="175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pPr>
            <a:r>
              <a:rPr lang="de-DE" sz="1400" b="0" strike="noStrike" spc="-1">
                <a:solidFill>
                  <a:schemeClr val="dk1"/>
                </a:solidFill>
                <a:latin typeface="Arial"/>
              </a:rPr>
              <a:t>D1: Adjektive</a:t>
            </a:r>
            <a:endParaRPr lang="de-DE" sz="1400" b="0" strike="noStrike" spc="-1">
              <a:solidFill>
                <a:srgbClr val="000000"/>
              </a:solidFill>
              <a:latin typeface="Calibri"/>
            </a:endParaRPr>
          </a:p>
          <a:p>
            <a:pPr defTabSz="914400">
              <a:lnSpc>
                <a:spcPct val="100000"/>
              </a:lnSpc>
              <a:spcBef>
                <a:spcPts val="601"/>
              </a:spcBef>
            </a:pPr>
            <a:r>
              <a:rPr lang="de-DE" sz="1400" b="0" strike="noStrike" spc="-1">
                <a:solidFill>
                  <a:schemeClr val="dk1"/>
                </a:solidFill>
                <a:latin typeface="Arial"/>
              </a:rPr>
              <a:t>D2: Pronomen</a:t>
            </a:r>
            <a:endParaRPr lang="de-DE" sz="1400" b="0" strike="noStrike" spc="-1">
              <a:solidFill>
                <a:srgbClr val="000000"/>
              </a:solidFill>
              <a:latin typeface="Calibri"/>
            </a:endParaRPr>
          </a:p>
          <a:p>
            <a:pPr defTabSz="914400">
              <a:lnSpc>
                <a:spcPct val="100000"/>
              </a:lnSpc>
              <a:spcBef>
                <a:spcPts val="601"/>
              </a:spcBef>
            </a:pPr>
            <a:r>
              <a:rPr lang="de-DE" sz="1400" b="0" strike="noStrike" spc="-1">
                <a:solidFill>
                  <a:schemeClr val="dk1"/>
                </a:solidFill>
                <a:latin typeface="Arial"/>
              </a:rPr>
              <a:t>D3: Konjunktionen</a:t>
            </a:r>
            <a:endParaRPr lang="de-DE" sz="1400" b="0" strike="noStrike" spc="-1">
              <a:solidFill>
                <a:srgbClr val="000000"/>
              </a:solidFill>
              <a:latin typeface="Calibri"/>
            </a:endParaRPr>
          </a:p>
          <a:p>
            <a:pPr defTabSz="914400">
              <a:lnSpc>
                <a:spcPct val="100000"/>
              </a:lnSpc>
              <a:spcBef>
                <a:spcPts val="601"/>
              </a:spcBef>
            </a:pPr>
            <a:r>
              <a:rPr lang="de-DE" sz="1400" b="0" strike="noStrike" spc="-1">
                <a:solidFill>
                  <a:schemeClr val="dk1"/>
                </a:solidFill>
                <a:latin typeface="Arial"/>
              </a:rPr>
              <a:t>D4: Tabu-Beschreibung</a:t>
            </a:r>
            <a:endParaRPr lang="de-DE" sz="1400" b="0" strike="noStrike" spc="-1">
              <a:solidFill>
                <a:srgbClr val="000000"/>
              </a:solidFill>
              <a:latin typeface="Calibri"/>
            </a:endParaRPr>
          </a:p>
          <a:p>
            <a:pPr defTabSz="914400">
              <a:lnSpc>
                <a:spcPct val="100000"/>
              </a:lnSpc>
              <a:spcBef>
                <a:spcPts val="601"/>
              </a:spcBef>
            </a:pPr>
            <a:r>
              <a:rPr lang="de-DE" sz="1400" b="0" strike="noStrike" spc="-1">
                <a:solidFill>
                  <a:schemeClr val="dk1"/>
                </a:solidFill>
                <a:latin typeface="Arial"/>
              </a:rPr>
              <a:t>D5: Steckbrief</a:t>
            </a:r>
            <a:endParaRPr lang="de-DE" sz="1400" b="0" strike="noStrike" spc="-1">
              <a:solidFill>
                <a:srgbClr val="000000"/>
              </a:solidFill>
              <a:latin typeface="Calibri"/>
            </a:endParaRPr>
          </a:p>
          <a:p>
            <a:pPr defTabSz="914400">
              <a:lnSpc>
                <a:spcPct val="100000"/>
              </a:lnSpc>
              <a:spcBef>
                <a:spcPts val="601"/>
              </a:spcBef>
            </a:pPr>
            <a:r>
              <a:rPr lang="de-DE" sz="1400" b="0" strike="noStrike" spc="-1">
                <a:solidFill>
                  <a:schemeClr val="dk1"/>
                </a:solidFill>
                <a:latin typeface="Arial"/>
              </a:rPr>
              <a:t>D6: Eilmeldung</a:t>
            </a:r>
            <a:endParaRPr lang="de-DE" sz="1400" b="0" strike="noStrike" spc="-1">
              <a:solidFill>
                <a:srgbClr val="000000"/>
              </a:solidFill>
              <a:latin typeface="Calibri"/>
            </a:endParaRPr>
          </a:p>
        </p:txBody>
      </p:sp>
      <p:pic>
        <p:nvPicPr>
          <p:cNvPr id="856" name="Grafik 17"/>
          <p:cNvPicPr/>
          <p:nvPr/>
        </p:nvPicPr>
        <p:blipFill>
          <a:blip r:embed="rId7"/>
          <a:stretch/>
        </p:blipFill>
        <p:spPr>
          <a:xfrm rot="5400000">
            <a:off x="8001000" y="9720"/>
            <a:ext cx="858240" cy="1234080"/>
          </a:xfrm>
          <a:prstGeom prst="rect">
            <a:avLst/>
          </a:prstGeom>
          <a:ln w="0">
            <a:noFill/>
          </a:ln>
          <a:effectLst>
            <a:softEdge rad="63360"/>
          </a:effectLst>
        </p:spPr>
      </p:pic>
      <p:pic>
        <p:nvPicPr>
          <p:cNvPr id="857" name="Grafik 19"/>
          <p:cNvPicPr/>
          <p:nvPr/>
        </p:nvPicPr>
        <p:blipFill>
          <a:blip r:embed="rId8"/>
          <a:stretch/>
        </p:blipFill>
        <p:spPr>
          <a:xfrm>
            <a:off x="7400160" y="239400"/>
            <a:ext cx="617760" cy="710280"/>
          </a:xfrm>
          <a:prstGeom prst="rect">
            <a:avLst/>
          </a:prstGeom>
          <a:ln w="0">
            <a:noFill/>
          </a:ln>
        </p:spPr>
      </p:pic>
      <p:sp>
        <p:nvSpPr>
          <p:cNvPr id="858"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itel 5"/>
          <p:cNvSpPr/>
          <p:nvPr/>
        </p:nvSpPr>
        <p:spPr>
          <a:xfrm>
            <a:off x="1036800" y="3078000"/>
            <a:ext cx="6986160" cy="45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743040">
              <a:lnSpc>
                <a:spcPct val="100000"/>
              </a:lnSpc>
            </a:pPr>
            <a:endParaRPr lang="de-DE" sz="2280" b="1" strike="noStrike" spc="-1">
              <a:solidFill>
                <a:srgbClr val="595959"/>
              </a:solidFill>
              <a:latin typeface="Arial"/>
            </a:endParaRPr>
          </a:p>
        </p:txBody>
      </p:sp>
      <p:sp>
        <p:nvSpPr>
          <p:cNvPr id="860" name="PlaceHolder 1"/>
          <p:cNvSpPr>
            <a:spLocks noGrp="1"/>
          </p:cNvSpPr>
          <p:nvPr>
            <p:ph type="sldNum" idx="113"/>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743040">
              <a:lnSpc>
                <a:spcPct val="100000"/>
              </a:lnSpc>
              <a:buNone/>
              <a:tabLst>
                <a:tab pos="0" algn="l"/>
              </a:tabLst>
              <a:defRPr lang="de-DE" sz="900" b="0" strike="noStrike" spc="-1">
                <a:solidFill>
                  <a:srgbClr val="FFFFFF"/>
                </a:solidFill>
                <a:latin typeface="Arial"/>
              </a:defRPr>
            </a:lvl1pPr>
          </a:lstStyle>
          <a:p>
            <a:pPr indent="0" algn="r" defTabSz="743040">
              <a:lnSpc>
                <a:spcPct val="100000"/>
              </a:lnSpc>
              <a:buNone/>
              <a:tabLst>
                <a:tab pos="0" algn="l"/>
              </a:tabLst>
            </a:pPr>
            <a:r>
              <a:rPr lang="de-DE" sz="900" b="0" strike="noStrike" spc="-1">
                <a:solidFill>
                  <a:srgbClr val="FFFFFF"/>
                </a:solidFill>
                <a:latin typeface="Arial"/>
              </a:rPr>
              <a:t>Seite </a:t>
            </a:r>
            <a:fld id="{778CB335-8C95-461A-AE6E-73635A7B85AE}" type="slidenum">
              <a:rPr lang="de-DE" sz="900" b="0" strike="noStrike" spc="-1">
                <a:solidFill>
                  <a:srgbClr val="FFFFFF"/>
                </a:solidFill>
                <a:latin typeface="Arial"/>
              </a:rPr>
              <a:t>65</a:t>
            </a:fld>
            <a:endParaRPr lang="de-DE" sz="900" b="0" strike="noStrike" spc="-1">
              <a:solidFill>
                <a:srgbClr val="000000"/>
              </a:solidFill>
              <a:latin typeface="Calibri"/>
            </a:endParaRPr>
          </a:p>
        </p:txBody>
      </p:sp>
      <p:sp>
        <p:nvSpPr>
          <p:cNvPr id="861" name="Untertitel 4"/>
          <p:cNvSpPr/>
          <p:nvPr/>
        </p:nvSpPr>
        <p:spPr>
          <a:xfrm>
            <a:off x="345960" y="1890720"/>
            <a:ext cx="6314400" cy="24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90720">
              <a:lnSpc>
                <a:spcPts val="2100"/>
              </a:lnSpc>
              <a:spcAft>
                <a:spcPts val="901"/>
              </a:spcAft>
            </a:pPr>
            <a:endParaRPr lang="de-DE" sz="1140" b="0" strike="noStrike" spc="-1">
              <a:solidFill>
                <a:srgbClr val="000000"/>
              </a:solidFill>
              <a:latin typeface="Arial"/>
            </a:endParaRPr>
          </a:p>
        </p:txBody>
      </p:sp>
      <p:sp>
        <p:nvSpPr>
          <p:cNvPr id="862" name="Fußzeilenplatzhalter 2"/>
          <p:cNvSpPr/>
          <p:nvPr/>
        </p:nvSpPr>
        <p:spPr>
          <a:xfrm>
            <a:off x="1260000" y="5675760"/>
            <a:ext cx="5110560" cy="22176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ctr">
            <a:noAutofit/>
          </a:bodyPr>
          <a:lstStyle/>
          <a:p>
            <a:pPr defTabSz="743040">
              <a:lnSpc>
                <a:spcPct val="100000"/>
              </a:lnSpc>
            </a:pPr>
            <a:r>
              <a:rPr lang="en-US" sz="730" b="0" strike="noStrike" spc="-1">
                <a:solidFill>
                  <a:srgbClr val="FFFFFF"/>
                </a:solidFill>
                <a:latin typeface="Arial"/>
              </a:rPr>
              <a:t>LISUM 2023 | CC BY-SA 4.0 | Irene Hoppe und Josefine Prengel</a:t>
            </a:r>
            <a:endParaRPr lang="de-DE" sz="730" b="0" strike="noStrike" spc="-1">
              <a:solidFill>
                <a:srgbClr val="000000"/>
              </a:solidFill>
              <a:latin typeface="Calibri"/>
            </a:endParaRPr>
          </a:p>
        </p:txBody>
      </p:sp>
      <p:sp>
        <p:nvSpPr>
          <p:cNvPr id="863" name="Titel 1"/>
          <p:cNvSpPr/>
          <p:nvPr/>
        </p:nvSpPr>
        <p:spPr>
          <a:xfrm>
            <a:off x="284760" y="332640"/>
            <a:ext cx="885852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r>
              <a:rPr lang="de-DE" sz="2250" b="1" strike="noStrike" spc="-1">
                <a:solidFill>
                  <a:srgbClr val="C00000"/>
                </a:solidFill>
                <a:latin typeface="Arial"/>
              </a:rPr>
              <a:t>Schreibflüssigkeit trainieren auf Niveau B, C und D</a:t>
            </a:r>
            <a:endParaRPr lang="de-DE" sz="2250" b="0" strike="noStrike" spc="-1">
              <a:solidFill>
                <a:srgbClr val="000000"/>
              </a:solidFill>
              <a:latin typeface="Calibri"/>
            </a:endParaRPr>
          </a:p>
        </p:txBody>
      </p:sp>
      <p:pic>
        <p:nvPicPr>
          <p:cNvPr id="864" name="Grafik 13"/>
          <p:cNvPicPr/>
          <p:nvPr/>
        </p:nvPicPr>
        <p:blipFill>
          <a:blip r:embed="rId2"/>
          <a:stretch/>
        </p:blipFill>
        <p:spPr>
          <a:xfrm>
            <a:off x="298080" y="1195920"/>
            <a:ext cx="5953320" cy="5063040"/>
          </a:xfrm>
          <a:prstGeom prst="rect">
            <a:avLst/>
          </a:prstGeom>
          <a:ln w="0">
            <a:noFill/>
          </a:ln>
          <a:effectLst>
            <a:outerShdw blurRad="291960" dist="138988" dir="2700000" algn="tl" rotWithShape="0">
              <a:srgbClr val="333333">
                <a:alpha val="65000"/>
              </a:srgbClr>
            </a:outerShdw>
          </a:effectLst>
        </p:spPr>
      </p:pic>
      <p:sp>
        <p:nvSpPr>
          <p:cNvPr id="865" name="Textfeld 11"/>
          <p:cNvSpPr/>
          <p:nvPr/>
        </p:nvSpPr>
        <p:spPr>
          <a:xfrm>
            <a:off x="314280" y="1052640"/>
            <a:ext cx="8041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Methodische Hinweise zu jeder Kartei</a:t>
            </a:r>
            <a:endParaRPr lang="de-DE" sz="1800" b="0" strike="noStrike" spc="-1">
              <a:solidFill>
                <a:srgbClr val="000000"/>
              </a:solidFill>
              <a:latin typeface="Calibri"/>
            </a:endParaRPr>
          </a:p>
        </p:txBody>
      </p:sp>
      <p:pic>
        <p:nvPicPr>
          <p:cNvPr id="866" name="Grafik 17"/>
          <p:cNvPicPr/>
          <p:nvPr/>
        </p:nvPicPr>
        <p:blipFill>
          <a:blip r:embed="rId3"/>
          <a:stretch/>
        </p:blipFill>
        <p:spPr>
          <a:xfrm>
            <a:off x="6444360" y="2636280"/>
            <a:ext cx="2582280" cy="3623040"/>
          </a:xfrm>
          <a:prstGeom prst="rect">
            <a:avLst/>
          </a:prstGeom>
          <a:ln w="0">
            <a:noFill/>
          </a:ln>
          <a:effectLst>
            <a:outerShdw blurRad="291960" dist="138988" dir="2700000" algn="tl" rotWithShape="0">
              <a:srgbClr val="333333">
                <a:alpha val="65000"/>
              </a:srgbClr>
            </a:outerShdw>
          </a:effectLst>
        </p:spPr>
      </p:pic>
      <p:pic>
        <p:nvPicPr>
          <p:cNvPr id="867" name="Grafik 2" descr="Ein Bild, das Text, Screenshot, Cartoon, Grafikdesign enthält.&#10;&#10;Automatisch generierte Beschreibung"/>
          <p:cNvPicPr/>
          <p:nvPr/>
        </p:nvPicPr>
        <p:blipFill>
          <a:blip r:embed="rId4"/>
          <a:stretch/>
        </p:blipFill>
        <p:spPr>
          <a:xfrm>
            <a:off x="7557480" y="1704960"/>
            <a:ext cx="760680" cy="1079280"/>
          </a:xfrm>
          <a:prstGeom prst="rect">
            <a:avLst/>
          </a:prstGeom>
          <a:ln w="12700">
            <a:solidFill>
              <a:srgbClr val="808080"/>
            </a:solidFill>
            <a:round/>
          </a:ln>
        </p:spPr>
      </p:pic>
      <p:pic>
        <p:nvPicPr>
          <p:cNvPr id="868" name="Grafik 7" descr="Ein Bild, das Text, Screenshot, Design, Grafikdesign enthält.&#10;&#10;Automatisch generierte Beschreibung"/>
          <p:cNvPicPr/>
          <p:nvPr/>
        </p:nvPicPr>
        <p:blipFill>
          <a:blip r:embed="rId5"/>
          <a:stretch/>
        </p:blipFill>
        <p:spPr>
          <a:xfrm>
            <a:off x="6230160" y="1687680"/>
            <a:ext cx="766080" cy="1079280"/>
          </a:xfrm>
          <a:prstGeom prst="rect">
            <a:avLst/>
          </a:prstGeom>
          <a:ln w="12700">
            <a:solidFill>
              <a:srgbClr val="808080"/>
            </a:solidFill>
            <a:round/>
          </a:ln>
        </p:spPr>
      </p:pic>
      <p:pic>
        <p:nvPicPr>
          <p:cNvPr id="869" name="Grafik 8" descr="Ein Bild, das Text, Screenshot, Grafikdesign, Cartoon enthält.&#10;&#10;Automatisch generierte Beschreibung"/>
          <p:cNvPicPr/>
          <p:nvPr/>
        </p:nvPicPr>
        <p:blipFill>
          <a:blip r:embed="rId6"/>
          <a:stretch/>
        </p:blipFill>
        <p:spPr>
          <a:xfrm>
            <a:off x="6833520" y="1586880"/>
            <a:ext cx="770040" cy="1079280"/>
          </a:xfrm>
          <a:prstGeom prst="rect">
            <a:avLst/>
          </a:prstGeom>
          <a:ln w="12700">
            <a:solidFill>
              <a:srgbClr val="808080"/>
            </a:solidFill>
            <a:round/>
          </a:ln>
        </p:spPr>
      </p:pic>
      <p:pic>
        <p:nvPicPr>
          <p:cNvPr id="870" name="Grafik 9"/>
          <p:cNvPicPr/>
          <p:nvPr/>
        </p:nvPicPr>
        <p:blipFill>
          <a:blip r:embed="rId7"/>
          <a:stretch/>
        </p:blipFill>
        <p:spPr>
          <a:xfrm rot="5400000">
            <a:off x="8001000" y="9720"/>
            <a:ext cx="858240" cy="1234080"/>
          </a:xfrm>
          <a:prstGeom prst="rect">
            <a:avLst/>
          </a:prstGeom>
          <a:ln w="0">
            <a:noFill/>
          </a:ln>
          <a:effectLst>
            <a:softEdge rad="63360"/>
          </a:effectLst>
        </p:spPr>
      </p:pic>
      <p:pic>
        <p:nvPicPr>
          <p:cNvPr id="871" name="Grafik 12"/>
          <p:cNvPicPr/>
          <p:nvPr/>
        </p:nvPicPr>
        <p:blipFill>
          <a:blip r:embed="rId8"/>
          <a:stretch/>
        </p:blipFill>
        <p:spPr>
          <a:xfrm>
            <a:off x="7400160" y="239400"/>
            <a:ext cx="617760" cy="710280"/>
          </a:xfrm>
          <a:prstGeom prst="rect">
            <a:avLst/>
          </a:prstGeom>
          <a:ln w="0">
            <a:noFill/>
          </a:ln>
        </p:spPr>
      </p:pic>
      <p:sp>
        <p:nvSpPr>
          <p:cNvPr id="872"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PlaceHolder 1"/>
          <p:cNvSpPr>
            <a:spLocks noGrp="1"/>
          </p:cNvSpPr>
          <p:nvPr>
            <p:ph type="sldNum" idx="11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5F5D36C-5CFB-403F-B30D-5C69F1AC4A69}" type="slidenum">
              <a:rPr lang="de-DE" sz="900" b="0" strike="noStrike" spc="-1">
                <a:solidFill>
                  <a:schemeClr val="lt1"/>
                </a:solidFill>
                <a:latin typeface="Arial"/>
              </a:rPr>
              <a:t>66</a:t>
            </a:fld>
            <a:endParaRPr lang="de-DE" sz="900" b="0" strike="noStrike" spc="-1">
              <a:solidFill>
                <a:srgbClr val="000000"/>
              </a:solidFill>
              <a:latin typeface="Calibri"/>
            </a:endParaRPr>
          </a:p>
        </p:txBody>
      </p:sp>
      <p:sp>
        <p:nvSpPr>
          <p:cNvPr id="903" name="Titel 1"/>
          <p:cNvSpPr/>
          <p:nvPr/>
        </p:nvSpPr>
        <p:spPr>
          <a:xfrm>
            <a:off x="284760" y="332640"/>
            <a:ext cx="872676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00000"/>
              </a:lnSpc>
            </a:pPr>
            <a:endParaRPr lang="de-DE" sz="2000" b="1" strike="noStrike" spc="-1">
              <a:solidFill>
                <a:srgbClr val="C00000"/>
              </a:solidFill>
              <a:highlight>
                <a:srgbClr val="FFFF00"/>
              </a:highlight>
              <a:latin typeface="Arial"/>
            </a:endParaRPr>
          </a:p>
        </p:txBody>
      </p:sp>
      <p:sp>
        <p:nvSpPr>
          <p:cNvPr id="904" name="Inhaltsplatzhalter 4"/>
          <p:cNvSpPr/>
          <p:nvPr/>
        </p:nvSpPr>
        <p:spPr>
          <a:xfrm>
            <a:off x="131760" y="1193760"/>
            <a:ext cx="8880120" cy="352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14000"/>
              </a:lnSpc>
              <a:spcBef>
                <a:spcPts val="2001"/>
              </a:spcBef>
              <a:spcAft>
                <a:spcPts val="1199"/>
              </a:spcAft>
              <a:tabLst>
                <a:tab pos="0" algn="l"/>
              </a:tabLst>
            </a:pPr>
            <a:r>
              <a:rPr lang="de-DE" sz="10000" b="1" strike="noStrike" spc="-1" dirty="0">
                <a:solidFill>
                  <a:srgbClr val="C00000"/>
                </a:solidFill>
                <a:latin typeface="Arial"/>
              </a:rPr>
              <a:t>5</a:t>
            </a:r>
            <a:endParaRPr lang="de-DE" sz="10000" b="0" strike="noStrike" spc="-1" dirty="0">
              <a:solidFill>
                <a:srgbClr val="000000"/>
              </a:solidFill>
              <a:latin typeface="Calibri"/>
            </a:endParaRPr>
          </a:p>
          <a:p>
            <a:pPr algn="ctr" defTabSz="914400">
              <a:lnSpc>
                <a:spcPct val="114000"/>
              </a:lnSpc>
              <a:spcBef>
                <a:spcPts val="799"/>
              </a:spcBef>
              <a:spcAft>
                <a:spcPts val="1199"/>
              </a:spcAft>
              <a:tabLst>
                <a:tab pos="0" algn="l"/>
              </a:tabLst>
            </a:pPr>
            <a:r>
              <a:rPr lang="de-DE" sz="3600" b="1" strike="noStrike" spc="-1" dirty="0">
                <a:latin typeface="+mj-lt"/>
              </a:rPr>
              <a:t>   (Nach-)Bemerkung</a:t>
            </a:r>
            <a:r>
              <a:rPr lang="de-DE" sz="3600" b="1" strike="noStrike" spc="-1" dirty="0">
                <a:highlight>
                  <a:srgbClr val="FFFF00"/>
                </a:highlight>
                <a:latin typeface="+mj-lt"/>
              </a:rPr>
              <a:t>                             </a:t>
            </a:r>
            <a:endParaRPr lang="de-DE" sz="3600" b="0" strike="noStrike" spc="-1" dirty="0">
              <a:latin typeface="+mj-lt"/>
            </a:endParaRPr>
          </a:p>
          <a:p>
            <a:pPr algn="ctr" defTabSz="914400">
              <a:lnSpc>
                <a:spcPct val="114000"/>
              </a:lnSpc>
              <a:spcBef>
                <a:spcPts val="641"/>
              </a:spcBef>
              <a:tabLst>
                <a:tab pos="0" algn="l"/>
              </a:tabLst>
            </a:pPr>
            <a:r>
              <a:rPr lang="de-DE" sz="3200" b="1" strike="noStrike" spc="-1" dirty="0">
                <a:solidFill>
                  <a:schemeClr val="dk1">
                    <a:lumMod val="65000"/>
                    <a:lumOff val="35000"/>
                  </a:schemeClr>
                </a:solidFill>
                <a:latin typeface="Arial"/>
              </a:rPr>
              <a:t>        </a:t>
            </a:r>
            <a:endParaRPr lang="de-DE" sz="3200" b="0" strike="noStrike" spc="-1" dirty="0">
              <a:solidFill>
                <a:srgbClr val="000000"/>
              </a:solidFill>
              <a:latin typeface="Calibri"/>
            </a:endParaRPr>
          </a:p>
        </p:txBody>
      </p:sp>
      <p:pic>
        <p:nvPicPr>
          <p:cNvPr id="905" name="Grafik 3"/>
          <p:cNvPicPr/>
          <p:nvPr/>
        </p:nvPicPr>
        <p:blipFill>
          <a:blip r:embed="rId3"/>
          <a:stretch/>
        </p:blipFill>
        <p:spPr>
          <a:xfrm rot="16200000" flipH="1">
            <a:off x="3986640" y="4155840"/>
            <a:ext cx="1285200" cy="1847520"/>
          </a:xfrm>
          <a:prstGeom prst="rect">
            <a:avLst/>
          </a:prstGeom>
          <a:ln w="0">
            <a:noFill/>
          </a:ln>
          <a:effectLst>
            <a:softEdge rad="63360"/>
          </a:effectLst>
        </p:spPr>
      </p:pic>
      <p:pic>
        <p:nvPicPr>
          <p:cNvPr id="906" name="Grafik 6" descr="Ein Bild, das Entwurf, Zeichnung, Softdrink, Schwarzweiß enthält.&#10;&#10;Automatisch generierte Beschreibung"/>
          <p:cNvPicPr/>
          <p:nvPr/>
        </p:nvPicPr>
        <p:blipFill>
          <a:blip r:embed="rId4"/>
          <a:stretch/>
        </p:blipFill>
        <p:spPr>
          <a:xfrm>
            <a:off x="5868000" y="1268640"/>
            <a:ext cx="504360" cy="1697040"/>
          </a:xfrm>
          <a:prstGeom prst="rect">
            <a:avLst/>
          </a:prstGeom>
          <a:ln w="0">
            <a:noFill/>
          </a:ln>
        </p:spPr>
      </p:pic>
      <p:sp>
        <p:nvSpPr>
          <p:cNvPr id="907" name="Textfeld 8"/>
          <p:cNvSpPr/>
          <p:nvPr/>
        </p:nvSpPr>
        <p:spPr>
          <a:xfrm rot="15792000">
            <a:off x="5574600" y="2398680"/>
            <a:ext cx="987120" cy="1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700" b="0" strike="noStrike" spc="-1">
                <a:solidFill>
                  <a:schemeClr val="dk1"/>
                </a:solidFill>
                <a:latin typeface="Arial"/>
              </a:rPr>
              <a:t>cocomaterial.com</a:t>
            </a:r>
            <a:endParaRPr lang="de-DE" sz="700" b="0" strike="noStrike" spc="-1">
              <a:solidFill>
                <a:srgbClr val="000000"/>
              </a:solidFill>
              <a:latin typeface="Calibri"/>
            </a:endParaRPr>
          </a:p>
        </p:txBody>
      </p:sp>
      <p:sp>
        <p:nvSpPr>
          <p:cNvPr id="908"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Titel 5"/>
          <p:cNvSpPr/>
          <p:nvPr/>
        </p:nvSpPr>
        <p:spPr>
          <a:xfrm>
            <a:off x="344160" y="1632960"/>
            <a:ext cx="8598600" cy="56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100000"/>
              </a:lnSpc>
            </a:pPr>
            <a:endParaRPr lang="de-DE" sz="2800" b="1" strike="noStrike" spc="-1">
              <a:solidFill>
                <a:schemeClr val="dk1">
                  <a:lumMod val="65000"/>
                  <a:lumOff val="35000"/>
                </a:schemeClr>
              </a:solidFill>
              <a:latin typeface="Arial"/>
            </a:endParaRPr>
          </a:p>
        </p:txBody>
      </p:sp>
      <p:sp>
        <p:nvSpPr>
          <p:cNvPr id="910" name="Titel 5"/>
          <p:cNvSpPr/>
          <p:nvPr/>
        </p:nvSpPr>
        <p:spPr>
          <a:xfrm>
            <a:off x="218160" y="24408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trike="noStrike" spc="-1" dirty="0">
                <a:solidFill>
                  <a:srgbClr val="C00000"/>
                </a:solidFill>
                <a:latin typeface="Arial"/>
              </a:rPr>
              <a:t>(Nach-)Bemerkung</a:t>
            </a:r>
            <a:endParaRPr lang="de-DE" sz="2400" b="0" strike="noStrike" spc="-1" dirty="0">
              <a:solidFill>
                <a:srgbClr val="000000"/>
              </a:solidFill>
              <a:latin typeface="Calibri"/>
            </a:endParaRPr>
          </a:p>
        </p:txBody>
      </p:sp>
      <p:sp>
        <p:nvSpPr>
          <p:cNvPr id="911" name="PlaceHolder 1"/>
          <p:cNvSpPr>
            <a:spLocks noGrp="1"/>
          </p:cNvSpPr>
          <p:nvPr>
            <p:ph type="sldNum" idx="11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21A0A04A-76F7-4AFA-B218-33D6B478857C}" type="slidenum">
              <a:rPr lang="de-DE" sz="900" b="0" strike="noStrike" spc="-1">
                <a:solidFill>
                  <a:schemeClr val="lt1"/>
                </a:solidFill>
                <a:latin typeface="Arial"/>
              </a:rPr>
              <a:t>67</a:t>
            </a:fld>
            <a:endParaRPr lang="de-DE" sz="900" b="0" strike="noStrike" spc="-1">
              <a:solidFill>
                <a:srgbClr val="000000"/>
              </a:solidFill>
              <a:latin typeface="Calibri"/>
            </a:endParaRPr>
          </a:p>
        </p:txBody>
      </p:sp>
      <p:sp>
        <p:nvSpPr>
          <p:cNvPr id="912" name="PlaceHolder 2"/>
          <p:cNvSpPr>
            <a:spLocks noGrp="1"/>
          </p:cNvSpPr>
          <p:nvPr>
            <p:ph type="ftr" idx="118"/>
          </p:nvPr>
        </p:nvSpPr>
        <p:spPr>
          <a:xfrm>
            <a:off x="369360" y="5624640"/>
            <a:ext cx="6290280" cy="273240"/>
          </a:xfrm>
          <a:prstGeom prst="rect">
            <a:avLst/>
          </a:prstGeom>
          <a:noFill/>
          <a:ln w="9360">
            <a:noFill/>
          </a:ln>
        </p:spPr>
        <p:txBody>
          <a:bodyPr lIns="91440" tIns="45720" rIns="91440" bIns="45720" numCol="1" spcCol="0" anchor="b">
            <a:noAutofit/>
          </a:bodyPr>
          <a:lstStyle>
            <a:lvl1pPr indent="0" algn="ctr" defTabSz="914400">
              <a:lnSpc>
                <a:spcPct val="100000"/>
              </a:lnSpc>
              <a:buNone/>
              <a:tabLst>
                <a:tab pos="0" algn="l"/>
              </a:tabLst>
              <a:defRPr lang="en-US" sz="900" b="0" strike="noStrike" spc="-1">
                <a:solidFill>
                  <a:schemeClr val="lt1"/>
                </a:solidFill>
                <a:latin typeface="Arial"/>
              </a:defRPr>
            </a:lvl1pPr>
          </a:lstStyle>
          <a:p>
            <a:pPr indent="0" algn="ctr" defTabSz="914400">
              <a:lnSpc>
                <a:spcPct val="100000"/>
              </a:lnSpc>
              <a:buNone/>
              <a:tabLst>
                <a:tab pos="0" algn="l"/>
              </a:tabLst>
            </a:pPr>
            <a:r>
              <a:rPr lang="en-US" sz="900" b="0" strike="noStrike" spc="-1">
                <a:solidFill>
                  <a:schemeClr val="lt1"/>
                </a:solidFill>
                <a:latin typeface="Arial"/>
              </a:rPr>
              <a:t>LISUM 2020/21| CC BY-SA | Irene Hoppe</a:t>
            </a:r>
            <a:endParaRPr lang="de-DE" sz="900" b="0" strike="noStrike" spc="-1">
              <a:solidFill>
                <a:srgbClr val="000000"/>
              </a:solidFill>
              <a:latin typeface="Calibri"/>
            </a:endParaRPr>
          </a:p>
        </p:txBody>
      </p:sp>
      <p:sp>
        <p:nvSpPr>
          <p:cNvPr id="913" name="Rechteck 2"/>
          <p:cNvSpPr/>
          <p:nvPr/>
        </p:nvSpPr>
        <p:spPr>
          <a:xfrm>
            <a:off x="534240" y="2774520"/>
            <a:ext cx="8218440" cy="361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Aft>
                <a:spcPts val="601"/>
              </a:spcAft>
            </a:pPr>
            <a:r>
              <a:rPr lang="de-DE" sz="1800" b="0" strike="noStrike" spc="-1" dirty="0">
                <a:solidFill>
                  <a:srgbClr val="000000"/>
                </a:solidFill>
                <a:latin typeface="Arial"/>
                <a:ea typeface="Times New Roman"/>
              </a:rPr>
              <a:t>Der sichere Erwerb basaler Lese- und Schreibfertigkeiten ist unabdingbar.</a:t>
            </a:r>
            <a:endParaRPr lang="de-DE" sz="1800" b="0" strike="noStrike" spc="-1" dirty="0">
              <a:solidFill>
                <a:srgbClr val="000000"/>
              </a:solidFill>
              <a:latin typeface="Calibri"/>
            </a:endParaRPr>
          </a:p>
          <a:p>
            <a:pPr defTabSz="914400">
              <a:lnSpc>
                <a:spcPct val="100000"/>
              </a:lnSpc>
              <a:spcAft>
                <a:spcPts val="601"/>
              </a:spcAft>
            </a:pPr>
            <a:r>
              <a:rPr lang="de-DE" sz="1800" b="0" strike="noStrike" spc="-1" dirty="0">
                <a:solidFill>
                  <a:srgbClr val="000000"/>
                </a:solidFill>
                <a:latin typeface="Arial"/>
                <a:ea typeface="Times New Roman"/>
              </a:rPr>
              <a:t>Fatal wäre es jedoch, Unterrichtszeit zur Entwicklung der Lese- und Schreib-kompetenzen ausschließlich für Übungen zum Training der basalen Lese- und Schreibfertigkeiten einzusetzen. Auch das soll vorkommen …</a:t>
            </a:r>
            <a:endParaRPr lang="de-DE" sz="1800" b="0" strike="noStrike" spc="-1" dirty="0">
              <a:solidFill>
                <a:srgbClr val="000000"/>
              </a:solidFill>
              <a:latin typeface="Calibri"/>
            </a:endParaRPr>
          </a:p>
          <a:p>
            <a:pPr defTabSz="914400">
              <a:lnSpc>
                <a:spcPct val="100000"/>
              </a:lnSpc>
              <a:spcAft>
                <a:spcPts val="601"/>
              </a:spcAft>
            </a:pPr>
            <a:r>
              <a:rPr lang="de-DE" sz="1800" b="0" strike="noStrike" spc="-1" dirty="0">
                <a:solidFill>
                  <a:srgbClr val="000000"/>
                </a:solidFill>
                <a:latin typeface="Arial"/>
                <a:ea typeface="Times New Roman"/>
              </a:rPr>
              <a:t>Diese Übungen sind wichtig und unerlässlich und unterstützen die Entwicklung der Basiskompetenzen. Sie sind die Basis, um zunehmend sicher und selbstständig komplexe Texte verstehen sowie eigene Texte schreiben zu können. DARUM GEHT ES! </a:t>
            </a:r>
            <a:endParaRPr lang="de-DE" sz="1800" b="0" strike="noStrike" spc="-1" dirty="0">
              <a:solidFill>
                <a:srgbClr val="000000"/>
              </a:solidFill>
              <a:latin typeface="Calibri"/>
            </a:endParaRPr>
          </a:p>
          <a:p>
            <a:pPr defTabSz="914400">
              <a:lnSpc>
                <a:spcPct val="100000"/>
              </a:lnSpc>
              <a:spcAft>
                <a:spcPts val="601"/>
              </a:spcAft>
            </a:pPr>
            <a:r>
              <a:rPr lang="de-DE" sz="1800" b="0" strike="noStrike" spc="-1" dirty="0">
                <a:solidFill>
                  <a:srgbClr val="000000"/>
                </a:solidFill>
                <a:latin typeface="Arial"/>
                <a:ea typeface="Times New Roman"/>
              </a:rPr>
              <a:t>Deshalb sollte das Training der sprachlichen Basiskompetenzen immer auch mit ihrer Anwendung verbunden werden, um die Sinnhaftigkeit des Lesens und Schreibens dauerhaft zu erfahren und Anstrengungsbereitschaft aufrecht zu erhalten. </a:t>
            </a:r>
            <a:endParaRPr lang="de-DE" sz="1800" b="0" strike="noStrike" spc="-1" dirty="0">
              <a:solidFill>
                <a:srgbClr val="000000"/>
              </a:solidFill>
              <a:latin typeface="Calibri"/>
            </a:endParaRPr>
          </a:p>
        </p:txBody>
      </p:sp>
      <p:sp>
        <p:nvSpPr>
          <p:cNvPr id="914" name="Abgerundete rechteckige Legende 3"/>
          <p:cNvSpPr/>
          <p:nvPr/>
        </p:nvSpPr>
        <p:spPr>
          <a:xfrm>
            <a:off x="218160" y="2726280"/>
            <a:ext cx="8482320" cy="3634920"/>
          </a:xfrm>
          <a:prstGeom prst="wedgeRoundRectCallout">
            <a:avLst>
              <a:gd name="adj1" fmla="val 2371"/>
              <a:gd name="adj2" fmla="val -63918"/>
              <a:gd name="adj3" fmla="val 16667"/>
            </a:avLst>
          </a:prstGeom>
          <a:noFill/>
          <a:ln w="38100">
            <a:solidFill>
              <a:srgbClr val="59595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pic>
        <p:nvPicPr>
          <p:cNvPr id="916" name="Grafik 7"/>
          <p:cNvPicPr/>
          <p:nvPr/>
        </p:nvPicPr>
        <p:blipFill>
          <a:blip r:embed="rId3"/>
          <a:stretch/>
        </p:blipFill>
        <p:spPr>
          <a:xfrm rot="5400000">
            <a:off x="8001000" y="9720"/>
            <a:ext cx="858240" cy="1234080"/>
          </a:xfrm>
          <a:prstGeom prst="rect">
            <a:avLst/>
          </a:prstGeom>
          <a:ln w="0">
            <a:noFill/>
          </a:ln>
          <a:effectLst>
            <a:softEdge rad="63360"/>
          </a:effectLst>
        </p:spPr>
      </p:pic>
      <p:pic>
        <p:nvPicPr>
          <p:cNvPr id="917" name="Grafik 9" descr="Ein Bild, das Entwurf, Zeichnung, Softdrink, Schwarzweiß enthält.&#10;&#10;Automatisch generierte Beschreibung"/>
          <p:cNvPicPr/>
          <p:nvPr/>
        </p:nvPicPr>
        <p:blipFill>
          <a:blip r:embed="rId4"/>
          <a:stretch/>
        </p:blipFill>
        <p:spPr>
          <a:xfrm>
            <a:off x="7490880" y="203040"/>
            <a:ext cx="290520" cy="978120"/>
          </a:xfrm>
          <a:prstGeom prst="rect">
            <a:avLst/>
          </a:prstGeom>
          <a:ln w="0">
            <a:noFill/>
          </a:ln>
        </p:spPr>
      </p:pic>
      <p:pic>
        <p:nvPicPr>
          <p:cNvPr id="918" name="Grafik 11" descr="Ein Bild, das Rad, Darstellung, Kunst enthält.&#10;&#10;Automatisch generierte Beschreibung"/>
          <p:cNvPicPr/>
          <p:nvPr/>
        </p:nvPicPr>
        <p:blipFill>
          <a:blip r:embed="rId5"/>
          <a:stretch/>
        </p:blipFill>
        <p:spPr>
          <a:xfrm>
            <a:off x="2034360" y="776880"/>
            <a:ext cx="2115720" cy="1778040"/>
          </a:xfrm>
          <a:prstGeom prst="rect">
            <a:avLst/>
          </a:prstGeom>
          <a:ln w="0">
            <a:noFill/>
          </a:ln>
        </p:spPr>
      </p:pic>
      <p:sp>
        <p:nvSpPr>
          <p:cNvPr id="919" name="Textfeld 12"/>
          <p:cNvSpPr/>
          <p:nvPr/>
        </p:nvSpPr>
        <p:spPr>
          <a:xfrm>
            <a:off x="3307320" y="24822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
        <p:nvSpPr>
          <p:cNvPr id="920"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p:cNvSpPr>
          <p:nvPr>
            <p:ph type="sldNum" idx="119"/>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F64EDD9E-983C-4242-A700-5714EE5C6C10}" type="slidenum">
              <a:rPr lang="de-DE" sz="900" b="0" strike="noStrike" spc="-1">
                <a:solidFill>
                  <a:schemeClr val="lt1"/>
                </a:solidFill>
                <a:latin typeface="Arial"/>
              </a:rPr>
              <a:t>68</a:t>
            </a:fld>
            <a:endParaRPr lang="de-DE" sz="900" b="0" strike="noStrike" spc="-1">
              <a:solidFill>
                <a:srgbClr val="000000"/>
              </a:solidFill>
              <a:latin typeface="Calibri"/>
            </a:endParaRPr>
          </a:p>
        </p:txBody>
      </p:sp>
      <p:pic>
        <p:nvPicPr>
          <p:cNvPr id="922" name="Grafik 4"/>
          <p:cNvPicPr/>
          <p:nvPr/>
        </p:nvPicPr>
        <p:blipFill>
          <a:blip r:embed="rId3"/>
          <a:stretch/>
        </p:blipFill>
        <p:spPr>
          <a:xfrm>
            <a:off x="441360" y="1114200"/>
            <a:ext cx="1499760" cy="1857240"/>
          </a:xfrm>
          <a:prstGeom prst="rect">
            <a:avLst/>
          </a:prstGeom>
          <a:ln w="0">
            <a:solidFill>
              <a:srgbClr val="595959"/>
            </a:solidFill>
          </a:ln>
        </p:spPr>
      </p:pic>
      <p:sp>
        <p:nvSpPr>
          <p:cNvPr id="923" name="Rechteck 3"/>
          <p:cNvSpPr/>
          <p:nvPr/>
        </p:nvSpPr>
        <p:spPr>
          <a:xfrm>
            <a:off x="1972440" y="1008720"/>
            <a:ext cx="6906600" cy="420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Anregungen im Bereich </a:t>
            </a:r>
            <a:r>
              <a:rPr lang="de-DE" sz="1800" b="0" i="1" strike="noStrike" spc="-1" dirty="0">
                <a:solidFill>
                  <a:schemeClr val="dk1"/>
                </a:solidFill>
                <a:latin typeface="Arial"/>
              </a:rPr>
              <a:t>Lesecurriculum</a:t>
            </a:r>
            <a:r>
              <a:rPr lang="de-DE" sz="1800" b="0" strike="noStrike" spc="-1" dirty="0">
                <a:solidFill>
                  <a:schemeClr val="dk1"/>
                </a:solidFill>
                <a:latin typeface="Arial"/>
              </a:rPr>
              <a:t> auf dem </a:t>
            </a:r>
            <a:r>
              <a:rPr lang="de-DE" sz="1800" b="0" strike="noStrike" spc="-1" dirty="0" err="1">
                <a:solidFill>
                  <a:schemeClr val="dk1"/>
                </a:solidFill>
                <a:latin typeface="Arial"/>
              </a:rPr>
              <a:t>bbb</a:t>
            </a:r>
            <a:r>
              <a:rPr lang="de-DE" sz="1800" b="0" strike="noStrike" spc="-1" dirty="0">
                <a:solidFill>
                  <a:schemeClr val="dk1"/>
                </a:solidFill>
                <a:latin typeface="Arial"/>
              </a:rPr>
              <a:t>, </a:t>
            </a:r>
            <a:endParaRPr lang="de-DE" sz="1800" b="0" strike="noStrike" spc="-1" dirty="0">
              <a:solidFill>
                <a:srgbClr val="000000"/>
              </a:solidFill>
              <a:latin typeface="Calibri"/>
            </a:endParaRPr>
          </a:p>
          <a:p>
            <a:pPr defTabSz="914400">
              <a:lnSpc>
                <a:spcPct val="100000"/>
              </a:lnSpc>
              <a:spcAft>
                <a:spcPts val="1199"/>
              </a:spcAft>
            </a:pPr>
            <a:r>
              <a:rPr lang="de-DE" sz="1800" b="0" strike="noStrike" spc="-1" dirty="0">
                <a:solidFill>
                  <a:schemeClr val="dk1"/>
                </a:solidFill>
                <a:latin typeface="Arial"/>
              </a:rPr>
              <a:t>z. B. Bereiche </a:t>
            </a:r>
            <a:r>
              <a:rPr lang="de-DE" sz="1800" b="0" i="1" strike="noStrike" spc="-1" dirty="0">
                <a:solidFill>
                  <a:schemeClr val="dk1"/>
                </a:solidFill>
                <a:latin typeface="Arial"/>
              </a:rPr>
              <a:t>Leseinteresse, Leseprozesse, Lesestrategien</a:t>
            </a:r>
            <a:endParaRPr lang="de-DE" sz="1800" b="0" strike="noStrike" spc="-1" dirty="0">
              <a:solidFill>
                <a:srgbClr val="000000"/>
              </a:solidFill>
              <a:latin typeface="Calibri"/>
            </a:endParaRPr>
          </a:p>
          <a:p>
            <a:pPr marL="285840" indent="-285840" defTabSz="914400">
              <a:lnSpc>
                <a:spcPct val="100000"/>
              </a:lnSpc>
              <a:buClr>
                <a:srgbClr val="FF0000"/>
              </a:buClr>
              <a:buFont typeface="Arial"/>
              <a:buChar char="•"/>
            </a:pPr>
            <a:r>
              <a:rPr lang="de-DE" sz="1800" b="0" strike="noStrike" spc="-1" dirty="0">
                <a:solidFill>
                  <a:schemeClr val="dk1"/>
                </a:solidFill>
                <a:latin typeface="Arial"/>
              </a:rPr>
              <a:t>LISUM-Broschüre „In Lesewelten hineinwachsen“</a:t>
            </a: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r>
              <a:rPr lang="de-DE" sz="1800" b="0" strike="noStrike" spc="-1" dirty="0">
                <a:solidFill>
                  <a:schemeClr val="dk1"/>
                </a:solidFill>
                <a:latin typeface="Arial"/>
              </a:rPr>
              <a:t>Anregungen im Grundschulportal, z. B.</a:t>
            </a:r>
            <a:endParaRPr lang="de-DE" sz="1800" b="0" strike="noStrike" spc="-1" dirty="0">
              <a:solidFill>
                <a:srgbClr val="000000"/>
              </a:solidFill>
              <a:latin typeface="Calibri"/>
            </a:endParaRPr>
          </a:p>
          <a:p>
            <a:pPr defTabSz="914400">
              <a:lnSpc>
                <a:spcPct val="100000"/>
              </a:lnSpc>
            </a:pPr>
            <a:endParaRPr lang="de-DE" sz="800" b="0" strike="noStrike" spc="-1" dirty="0">
              <a:solidFill>
                <a:srgbClr val="000000"/>
              </a:solidFill>
              <a:latin typeface="Calibri"/>
            </a:endParaRPr>
          </a:p>
          <a:p>
            <a:pPr marL="285840" indent="-285840" defTabSz="914400">
              <a:lnSpc>
                <a:spcPct val="100000"/>
              </a:lnSpc>
              <a:buClr>
                <a:srgbClr val="FF0000"/>
              </a:buClr>
              <a:buFont typeface="Arial"/>
              <a:buChar char="•"/>
            </a:pPr>
            <a:r>
              <a:rPr lang="de-DE" sz="1800" b="0" strike="noStrike" spc="-1" dirty="0">
                <a:solidFill>
                  <a:schemeClr val="dk1"/>
                </a:solidFill>
                <a:latin typeface="Arial"/>
              </a:rPr>
              <a:t>LISUM-Broschüre „Schreibprojekte in </a:t>
            </a:r>
            <a:br>
              <a:rPr sz="1800" dirty="0"/>
            </a:br>
            <a:r>
              <a:rPr lang="de-DE" sz="1800" b="0" strike="noStrike" spc="-1" dirty="0">
                <a:solidFill>
                  <a:schemeClr val="dk1"/>
                </a:solidFill>
                <a:latin typeface="Arial"/>
              </a:rPr>
              <a:t>der Schulanfangsphase als Zugang</a:t>
            </a:r>
            <a:br>
              <a:rPr sz="1800" dirty="0"/>
            </a:br>
            <a:r>
              <a:rPr lang="de-DE" sz="1800" b="0" strike="noStrike" spc="-1" dirty="0">
                <a:solidFill>
                  <a:schemeClr val="dk1"/>
                </a:solidFill>
                <a:latin typeface="Arial"/>
              </a:rPr>
              <a:t>zum Rechtschreiblernen“</a:t>
            </a: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a:p>
            <a:pPr defTabSz="914400">
              <a:lnSpc>
                <a:spcPct val="100000"/>
              </a:lnSpc>
            </a:pPr>
            <a:endParaRPr lang="de-DE" sz="1800" b="0" strike="noStrike" spc="-1" dirty="0">
              <a:solidFill>
                <a:srgbClr val="000000"/>
              </a:solidFill>
              <a:latin typeface="Calibri"/>
            </a:endParaRPr>
          </a:p>
        </p:txBody>
      </p:sp>
      <p:pic>
        <p:nvPicPr>
          <p:cNvPr id="924" name="Grafik 5"/>
          <p:cNvPicPr/>
          <p:nvPr/>
        </p:nvPicPr>
        <p:blipFill>
          <a:blip r:embed="rId4"/>
          <a:stretch/>
        </p:blipFill>
        <p:spPr>
          <a:xfrm>
            <a:off x="441360" y="3127680"/>
            <a:ext cx="1499760" cy="2169000"/>
          </a:xfrm>
          <a:prstGeom prst="rect">
            <a:avLst/>
          </a:prstGeom>
          <a:ln w="0">
            <a:solidFill>
              <a:srgbClr val="595959"/>
            </a:solidFill>
          </a:ln>
        </p:spPr>
      </p:pic>
      <p:sp>
        <p:nvSpPr>
          <p:cNvPr id="925" name="Titel 5"/>
          <p:cNvSpPr/>
          <p:nvPr/>
        </p:nvSpPr>
        <p:spPr>
          <a:xfrm>
            <a:off x="215640" y="34200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trike="noStrike" spc="-1" dirty="0">
                <a:solidFill>
                  <a:srgbClr val="C00000"/>
                </a:solidFill>
                <a:latin typeface="Arial"/>
              </a:rPr>
              <a:t>(Nach-)Bemerkung</a:t>
            </a:r>
            <a:endParaRPr lang="de-DE" sz="2400" b="0" strike="noStrike" spc="-1" dirty="0">
              <a:solidFill>
                <a:srgbClr val="000000"/>
              </a:solidFill>
              <a:latin typeface="Calibri"/>
            </a:endParaRPr>
          </a:p>
        </p:txBody>
      </p:sp>
      <p:pic>
        <p:nvPicPr>
          <p:cNvPr id="926" name="Grafik 6"/>
          <p:cNvPicPr/>
          <p:nvPr/>
        </p:nvPicPr>
        <p:blipFill>
          <a:blip r:embed="rId5"/>
          <a:stretch/>
        </p:blipFill>
        <p:spPr>
          <a:xfrm>
            <a:off x="2495160" y="4171680"/>
            <a:ext cx="1598040" cy="2196000"/>
          </a:xfrm>
          <a:prstGeom prst="rect">
            <a:avLst/>
          </a:prstGeom>
          <a:ln w="34925">
            <a:solidFill>
              <a:srgbClr val="D7001D"/>
            </a:solidFill>
            <a:round/>
          </a:ln>
        </p:spPr>
      </p:pic>
      <p:pic>
        <p:nvPicPr>
          <p:cNvPr id="927" name="Grafik 8"/>
          <p:cNvPicPr/>
          <p:nvPr/>
        </p:nvPicPr>
        <p:blipFill>
          <a:blip r:embed="rId6"/>
          <a:stretch/>
        </p:blipFill>
        <p:spPr>
          <a:xfrm>
            <a:off x="4284000" y="4156560"/>
            <a:ext cx="1658160" cy="1079280"/>
          </a:xfrm>
          <a:prstGeom prst="rect">
            <a:avLst/>
          </a:prstGeom>
          <a:ln w="0">
            <a:noFill/>
          </a:ln>
        </p:spPr>
      </p:pic>
      <p:pic>
        <p:nvPicPr>
          <p:cNvPr id="928" name="Grafik 9"/>
          <p:cNvPicPr/>
          <p:nvPr/>
        </p:nvPicPr>
        <p:blipFill>
          <a:blip r:embed="rId7"/>
          <a:stretch/>
        </p:blipFill>
        <p:spPr>
          <a:xfrm>
            <a:off x="4284000" y="5323320"/>
            <a:ext cx="1677600" cy="1079280"/>
          </a:xfrm>
          <a:prstGeom prst="rect">
            <a:avLst/>
          </a:prstGeom>
          <a:ln w="0">
            <a:noFill/>
          </a:ln>
        </p:spPr>
      </p:pic>
      <p:pic>
        <p:nvPicPr>
          <p:cNvPr id="929" name="Grafik 10" descr="Ein Bild, das Text enthält.&#10;&#10;Automatisch generierte Beschreibung"/>
          <p:cNvPicPr/>
          <p:nvPr/>
        </p:nvPicPr>
        <p:blipFill>
          <a:blip r:embed="rId8"/>
          <a:stretch/>
        </p:blipFill>
        <p:spPr>
          <a:xfrm>
            <a:off x="6280560" y="2519280"/>
            <a:ext cx="2667600" cy="3848760"/>
          </a:xfrm>
          <a:prstGeom prst="rect">
            <a:avLst/>
          </a:prstGeom>
          <a:ln w="34925">
            <a:solidFill>
              <a:srgbClr val="D7001D">
                <a:alpha val="86000"/>
              </a:srgbClr>
            </a:solidFill>
            <a:round/>
          </a:ln>
        </p:spPr>
      </p:pic>
      <p:pic>
        <p:nvPicPr>
          <p:cNvPr id="930" name="Grafik 11" descr="QR-Code"/>
          <p:cNvPicPr/>
          <p:nvPr/>
        </p:nvPicPr>
        <p:blipFill>
          <a:blip r:embed="rId9"/>
          <a:srcRect l="10596" t="10099" r="10099" b="10615"/>
          <a:stretch/>
        </p:blipFill>
        <p:spPr>
          <a:xfrm>
            <a:off x="369360" y="5469840"/>
            <a:ext cx="632520" cy="632520"/>
          </a:xfrm>
          <a:prstGeom prst="rect">
            <a:avLst/>
          </a:prstGeom>
          <a:ln w="0">
            <a:noFill/>
          </a:ln>
        </p:spPr>
      </p:pic>
      <p:sp>
        <p:nvSpPr>
          <p:cNvPr id="931" name="Textfeld 15"/>
          <p:cNvSpPr/>
          <p:nvPr/>
        </p:nvSpPr>
        <p:spPr>
          <a:xfrm>
            <a:off x="281880" y="6060600"/>
            <a:ext cx="457128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u="sng" strike="noStrike" spc="-1">
                <a:solidFill>
                  <a:srgbClr val="000000"/>
                </a:solidFill>
                <a:uFillTx/>
                <a:latin typeface="Calibri"/>
                <a:ea typeface="Cambria"/>
                <a:hlinkClick r:id="rId10"/>
              </a:rPr>
              <a:t>https://p.bsbb.eu/6l</a:t>
            </a:r>
            <a:endParaRPr lang="de-DE" sz="1400" b="0" strike="noStrike" spc="-1">
              <a:solidFill>
                <a:srgbClr val="000000"/>
              </a:solidFill>
              <a:latin typeface="Calibri"/>
            </a:endParaRPr>
          </a:p>
        </p:txBody>
      </p:sp>
      <p:pic>
        <p:nvPicPr>
          <p:cNvPr id="932" name="Grafik 16"/>
          <p:cNvPicPr/>
          <p:nvPr/>
        </p:nvPicPr>
        <p:blipFill>
          <a:blip r:embed="rId11"/>
          <a:stretch/>
        </p:blipFill>
        <p:spPr>
          <a:xfrm rot="5400000">
            <a:off x="8001000" y="9720"/>
            <a:ext cx="858240" cy="1234080"/>
          </a:xfrm>
          <a:prstGeom prst="rect">
            <a:avLst/>
          </a:prstGeom>
          <a:ln w="0">
            <a:noFill/>
          </a:ln>
          <a:effectLst>
            <a:softEdge rad="63360"/>
          </a:effectLst>
        </p:spPr>
      </p:pic>
      <p:pic>
        <p:nvPicPr>
          <p:cNvPr id="933" name="Grafik 17" descr="Ein Bild, das Entwurf, Zeichnung, Softdrink, Schwarzweiß enthält.&#10;&#10;Automatisch generierte Beschreibung"/>
          <p:cNvPicPr/>
          <p:nvPr/>
        </p:nvPicPr>
        <p:blipFill>
          <a:blip r:embed="rId12"/>
          <a:stretch/>
        </p:blipFill>
        <p:spPr>
          <a:xfrm>
            <a:off x="7490880" y="203040"/>
            <a:ext cx="290520" cy="978120"/>
          </a:xfrm>
          <a:prstGeom prst="rect">
            <a:avLst/>
          </a:prstGeom>
          <a:ln w="0">
            <a:noFill/>
          </a:ln>
        </p:spPr>
      </p:pic>
      <p:sp>
        <p:nvSpPr>
          <p:cNvPr id="934" name="Textfeld 18"/>
          <p:cNvSpPr/>
          <p:nvPr/>
        </p:nvSpPr>
        <p:spPr>
          <a:xfrm>
            <a:off x="3128850" y="6188610"/>
            <a:ext cx="1184580" cy="2139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800" b="0" strike="noStrike" spc="-1" dirty="0">
                <a:solidFill>
                  <a:schemeClr val="dk1"/>
                </a:solidFill>
                <a:latin typeface="Arial"/>
              </a:rPr>
              <a:t>© Claudia Wenzel</a:t>
            </a:r>
            <a:endParaRPr lang="de-DE" sz="800" b="0" strike="noStrike" spc="-1" dirty="0">
              <a:solidFill>
                <a:srgbClr val="000000"/>
              </a:solidFill>
              <a:latin typeface="Calibri"/>
            </a:endParaRPr>
          </a:p>
        </p:txBody>
      </p:sp>
      <p:sp>
        <p:nvSpPr>
          <p:cNvPr id="93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19" name="Textfeld 18"/>
          <p:cNvSpPr/>
          <p:nvPr/>
        </p:nvSpPr>
        <p:spPr>
          <a:xfrm>
            <a:off x="5026860" y="5162685"/>
            <a:ext cx="1184580" cy="2139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800" b="0" strike="noStrike" spc="-1" dirty="0">
                <a:solidFill>
                  <a:schemeClr val="dk1"/>
                </a:solidFill>
                <a:latin typeface="Arial"/>
              </a:rPr>
              <a:t>© Claudia Wenzel</a:t>
            </a:r>
            <a:endParaRPr lang="de-DE" sz="800" b="0" strike="noStrike" spc="-1" dirty="0">
              <a:solidFill>
                <a:srgbClr val="000000"/>
              </a:solidFill>
              <a:latin typeface="Calibri"/>
            </a:endParaRPr>
          </a:p>
        </p:txBody>
      </p:sp>
      <p:sp>
        <p:nvSpPr>
          <p:cNvPr id="20" name="Textfeld 18"/>
          <p:cNvSpPr/>
          <p:nvPr/>
        </p:nvSpPr>
        <p:spPr>
          <a:xfrm>
            <a:off x="8029260" y="6197513"/>
            <a:ext cx="1184580" cy="2139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800" b="0" strike="noStrike" spc="-1" dirty="0">
                <a:solidFill>
                  <a:schemeClr val="dk1"/>
                </a:solidFill>
                <a:latin typeface="Arial"/>
              </a:rPr>
              <a:t>© Claudia Wenzel</a:t>
            </a:r>
            <a:endParaRPr lang="de-DE" sz="800" b="0" strike="noStrike" spc="-1" dirty="0">
              <a:solidFill>
                <a:srgbClr val="000000"/>
              </a:solidFill>
              <a:latin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p:cNvSpPr>
          <p:nvPr>
            <p:ph type="sldNum" idx="429496729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F64EDD9E-983C-4242-A700-5714EE5C6C10}" type="slidenum">
              <a:rPr lang="de-DE" sz="900" b="0" strike="noStrike" spc="-1">
                <a:solidFill>
                  <a:schemeClr val="lt1"/>
                </a:solidFill>
                <a:latin typeface="Arial"/>
              </a:rPr>
              <a:t>69</a:t>
            </a:fld>
            <a:endParaRPr lang="de-DE" sz="900" b="0" strike="noStrike" spc="-1">
              <a:solidFill>
                <a:srgbClr val="000000"/>
              </a:solidFill>
              <a:latin typeface="Calibri"/>
            </a:endParaRPr>
          </a:p>
        </p:txBody>
      </p:sp>
      <p:sp>
        <p:nvSpPr>
          <p:cNvPr id="923" name="Rechteck 3"/>
          <p:cNvSpPr/>
          <p:nvPr/>
        </p:nvSpPr>
        <p:spPr>
          <a:xfrm>
            <a:off x="215640" y="883066"/>
            <a:ext cx="6536852"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de-DE" dirty="0"/>
              <a:t>Anregungen zur systematisch aufgebauten und kontext-gebundenen Wortschatzarbeit, die die Schülerinnen und Schüler in ihrem (Schrift-)Spracherwerb unterstützen</a:t>
            </a:r>
            <a:endParaRPr lang="de-DE" sz="1800" b="0" strike="noStrike" spc="-1" dirty="0">
              <a:solidFill>
                <a:srgbClr val="000000"/>
              </a:solidFill>
              <a:latin typeface="Calibri"/>
            </a:endParaRPr>
          </a:p>
        </p:txBody>
      </p:sp>
      <p:sp>
        <p:nvSpPr>
          <p:cNvPr id="925" name="Titel 5"/>
          <p:cNvSpPr/>
          <p:nvPr/>
        </p:nvSpPr>
        <p:spPr>
          <a:xfrm>
            <a:off x="215640" y="34200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pc="-1" dirty="0">
                <a:solidFill>
                  <a:srgbClr val="C00000"/>
                </a:solidFill>
                <a:latin typeface="Arial"/>
              </a:rPr>
              <a:t>Anregung: </a:t>
            </a:r>
            <a:r>
              <a:rPr lang="de-DE" sz="2400" b="1" strike="noStrike" spc="-1" dirty="0">
                <a:solidFill>
                  <a:srgbClr val="C00000"/>
                </a:solidFill>
                <a:latin typeface="Arial"/>
              </a:rPr>
              <a:t>Wortschatzarbeit mit dem </a:t>
            </a:r>
            <a:r>
              <a:rPr lang="de-DE" sz="2400" b="1" strike="noStrike" spc="-1" dirty="0" err="1">
                <a:solidFill>
                  <a:srgbClr val="C00000"/>
                </a:solidFill>
                <a:latin typeface="Arial"/>
              </a:rPr>
              <a:t>Lapbook</a:t>
            </a:r>
            <a:endParaRPr lang="de-DE" sz="2400" b="0" strike="noStrike" spc="-1" dirty="0">
              <a:solidFill>
                <a:srgbClr val="000000"/>
              </a:solidFill>
              <a:latin typeface="Calibri"/>
            </a:endParaRPr>
          </a:p>
        </p:txBody>
      </p:sp>
      <p:sp>
        <p:nvSpPr>
          <p:cNvPr id="931" name="Textfeld 15"/>
          <p:cNvSpPr/>
          <p:nvPr/>
        </p:nvSpPr>
        <p:spPr>
          <a:xfrm>
            <a:off x="215640" y="6125151"/>
            <a:ext cx="457128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de-DE" sz="1400" dirty="0">
                <a:hlinkClick r:id="rId3"/>
              </a:rPr>
              <a:t>Lapbooks_WEB_2016_07.pdf (berlin-brandenburg.de)</a:t>
            </a:r>
            <a:endParaRPr lang="de-DE" sz="1400" b="0" strike="noStrike" spc="-1" dirty="0">
              <a:solidFill>
                <a:srgbClr val="000000"/>
              </a:solidFill>
              <a:latin typeface="Calibri"/>
            </a:endParaRPr>
          </a:p>
        </p:txBody>
      </p:sp>
      <p:pic>
        <p:nvPicPr>
          <p:cNvPr id="932" name="Grafik 16"/>
          <p:cNvPicPr/>
          <p:nvPr/>
        </p:nvPicPr>
        <p:blipFill>
          <a:blip r:embed="rId4"/>
          <a:stretch/>
        </p:blipFill>
        <p:spPr>
          <a:xfrm rot="5400000">
            <a:off x="8001000" y="9720"/>
            <a:ext cx="858240" cy="1234080"/>
          </a:xfrm>
          <a:prstGeom prst="rect">
            <a:avLst/>
          </a:prstGeom>
          <a:ln w="0">
            <a:noFill/>
          </a:ln>
          <a:effectLst>
            <a:softEdge rad="63360"/>
          </a:effectLst>
        </p:spPr>
      </p:pic>
      <p:pic>
        <p:nvPicPr>
          <p:cNvPr id="933" name="Grafik 17" descr="Ein Bild, das Entwurf, Zeichnung, Softdrink, Schwarzweiß enthält.&#10;&#10;Automatisch generierte Beschreibung"/>
          <p:cNvPicPr/>
          <p:nvPr/>
        </p:nvPicPr>
        <p:blipFill>
          <a:blip r:embed="rId5"/>
          <a:stretch/>
        </p:blipFill>
        <p:spPr>
          <a:xfrm>
            <a:off x="7490880" y="203040"/>
            <a:ext cx="290520" cy="978120"/>
          </a:xfrm>
          <a:prstGeom prst="rect">
            <a:avLst/>
          </a:prstGeom>
          <a:ln w="0">
            <a:noFill/>
          </a:ln>
        </p:spPr>
      </p:pic>
      <p:sp>
        <p:nvSpPr>
          <p:cNvPr id="93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2" name="Grafi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1794" y="1980465"/>
            <a:ext cx="2803146" cy="3969162"/>
          </a:xfrm>
          <a:prstGeom prst="rect">
            <a:avLst/>
          </a:prstGeom>
          <a:ln w="31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Grafik 2"/>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l="-725"/>
          <a:stretch/>
        </p:blipFill>
        <p:spPr>
          <a:xfrm>
            <a:off x="5442360" y="4106787"/>
            <a:ext cx="4387558" cy="2213833"/>
          </a:xfrm>
          <a:prstGeom prst="rect">
            <a:avLst/>
          </a:prstGeom>
        </p:spPr>
      </p:pic>
      <p:pic>
        <p:nvPicPr>
          <p:cNvPr id="21" name="Grafik 20"/>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42361" y="1919923"/>
            <a:ext cx="4387557" cy="2045123"/>
          </a:xfrm>
          <a:prstGeom prst="rect">
            <a:avLst/>
          </a:prstGeom>
        </p:spPr>
      </p:pic>
      <p:pic>
        <p:nvPicPr>
          <p:cNvPr id="4" name="Grafik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0766" y="4912321"/>
            <a:ext cx="1107214" cy="1127224"/>
          </a:xfrm>
          <a:prstGeom prst="rect">
            <a:avLst/>
          </a:prstGeom>
        </p:spPr>
      </p:pic>
      <p:sp>
        <p:nvSpPr>
          <p:cNvPr id="7" name="Textfeld 17">
            <a:extLst>
              <a:ext uri="{FF2B5EF4-FFF2-40B4-BE49-F238E27FC236}">
                <a16:creationId xmlns:a16="http://schemas.microsoft.com/office/drawing/2014/main" id="{7EE8F479-A74C-FF43-035F-14C43B464690}"/>
              </a:ext>
            </a:extLst>
          </p:cNvPr>
          <p:cNvSpPr/>
          <p:nvPr/>
        </p:nvSpPr>
        <p:spPr>
          <a:xfrm>
            <a:off x="5442360" y="3776127"/>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dirty="0">
                <a:solidFill>
                  <a:schemeClr val="dk1"/>
                </a:solidFill>
                <a:latin typeface="Arial"/>
              </a:rPr>
              <a:t>© LISUM</a:t>
            </a:r>
            <a:endParaRPr lang="de-DE" sz="800" b="0" strike="noStrike" spc="-1" dirty="0">
              <a:solidFill>
                <a:srgbClr val="000000"/>
              </a:solidFill>
              <a:latin typeface="Calibri"/>
            </a:endParaRPr>
          </a:p>
        </p:txBody>
      </p:sp>
      <p:sp>
        <p:nvSpPr>
          <p:cNvPr id="8" name="Textfeld 17">
            <a:extLst>
              <a:ext uri="{FF2B5EF4-FFF2-40B4-BE49-F238E27FC236}">
                <a16:creationId xmlns:a16="http://schemas.microsoft.com/office/drawing/2014/main" id="{A6FCFBF3-0356-4FD4-09D7-C19CE63EA9C9}"/>
              </a:ext>
            </a:extLst>
          </p:cNvPr>
          <p:cNvSpPr/>
          <p:nvPr/>
        </p:nvSpPr>
        <p:spPr>
          <a:xfrm>
            <a:off x="5442360" y="608819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dirty="0">
                <a:solidFill>
                  <a:schemeClr val="dk1"/>
                </a:solidFill>
                <a:latin typeface="Arial"/>
              </a:rPr>
              <a:t>© LISUM</a:t>
            </a:r>
            <a:endParaRPr lang="de-DE" sz="800" b="0" strike="noStrike" spc="-1" dirty="0">
              <a:solidFill>
                <a:srgbClr val="000000"/>
              </a:solidFill>
              <a:latin typeface="Calibri"/>
            </a:endParaRPr>
          </a:p>
        </p:txBody>
      </p:sp>
    </p:spTree>
    <p:extLst>
      <p:ext uri="{BB962C8B-B14F-4D97-AF65-F5344CB8AC3E}">
        <p14:creationId xmlns:p14="http://schemas.microsoft.com/office/powerpoint/2010/main" val="48623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Grafik 12"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sp>
        <p:nvSpPr>
          <p:cNvPr id="147" name="PlaceHolder 1"/>
          <p:cNvSpPr>
            <a:spLocks noGrp="1"/>
          </p:cNvSpPr>
          <p:nvPr>
            <p:ph type="title"/>
          </p:nvPr>
        </p:nvSpPr>
        <p:spPr>
          <a:xfrm>
            <a:off x="306000" y="202680"/>
            <a:ext cx="8439480" cy="632520"/>
          </a:xfrm>
          <a:prstGeom prst="rect">
            <a:avLst/>
          </a:prstGeom>
          <a:noFill/>
          <a:ln w="0">
            <a:noFill/>
          </a:ln>
        </p:spPr>
        <p:txBody>
          <a:bodyPr lIns="90000" tIns="45000" rIns="90000" bIns="45000" anchor="ctr">
            <a:noAutofit/>
          </a:bodyPr>
          <a:lstStyle/>
          <a:p>
            <a:pPr indent="0" defTabSz="914400">
              <a:lnSpc>
                <a:spcPct val="100000"/>
              </a:lnSpc>
              <a:buNone/>
              <a:tabLst>
                <a:tab pos="0" algn="l"/>
              </a:tabLst>
            </a:pPr>
            <a:r>
              <a:rPr lang="de-DE" sz="2400" b="1" strike="noStrike" spc="-1">
                <a:solidFill>
                  <a:srgbClr val="C00000"/>
                </a:solidFill>
                <a:latin typeface="Arial"/>
              </a:rPr>
              <a:t>Rahmenlehrplan 1-10/Fachteil Deutsch</a:t>
            </a:r>
            <a:endParaRPr lang="de-DE" sz="2400" b="0" strike="noStrike" spc="-1">
              <a:solidFill>
                <a:schemeClr val="dk1"/>
              </a:solidFill>
              <a:latin typeface="Arial"/>
            </a:endParaRPr>
          </a:p>
        </p:txBody>
      </p:sp>
      <p:sp>
        <p:nvSpPr>
          <p:cNvPr id="148" name="PlaceHolder 2"/>
          <p:cNvSpPr>
            <a:spLocks noGrp="1"/>
          </p:cNvSpPr>
          <p:nvPr>
            <p:ph type="sldNum" idx="46"/>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4CB4AB13-DD6D-4B4E-A89A-CBB3B21A466C}" type="slidenum">
              <a:rPr lang="de-DE" sz="900" b="0" strike="noStrike" spc="-1">
                <a:solidFill>
                  <a:schemeClr val="lt1"/>
                </a:solidFill>
                <a:latin typeface="Arial"/>
              </a:rPr>
              <a:t>7</a:t>
            </a:fld>
            <a:endParaRPr lang="de-DE" sz="900" b="0" strike="noStrike" spc="-1">
              <a:solidFill>
                <a:srgbClr val="000000"/>
              </a:solidFill>
              <a:latin typeface="Calibri"/>
            </a:endParaRPr>
          </a:p>
        </p:txBody>
      </p:sp>
      <p:pic>
        <p:nvPicPr>
          <p:cNvPr id="149" name="Grafik 5"/>
          <p:cNvPicPr/>
          <p:nvPr/>
        </p:nvPicPr>
        <p:blipFill>
          <a:blip r:embed="rId4"/>
          <a:stretch/>
        </p:blipFill>
        <p:spPr>
          <a:xfrm>
            <a:off x="303840" y="764640"/>
            <a:ext cx="7551360" cy="45356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0" name="Oval 11"/>
          <p:cNvSpPr/>
          <p:nvPr/>
        </p:nvSpPr>
        <p:spPr>
          <a:xfrm rot="16200000">
            <a:off x="3168000" y="3205800"/>
            <a:ext cx="1547280" cy="2699280"/>
          </a:xfrm>
          <a:prstGeom prst="ellipse">
            <a:avLst/>
          </a:prstGeom>
          <a:noFill/>
          <a:ln w="44450">
            <a:solidFill>
              <a:srgbClr val="E40019"/>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sp>
        <p:nvSpPr>
          <p:cNvPr id="151" name="Oval 11"/>
          <p:cNvSpPr/>
          <p:nvPr/>
        </p:nvSpPr>
        <p:spPr>
          <a:xfrm rot="16200000">
            <a:off x="3304440" y="1916640"/>
            <a:ext cx="1547280" cy="2699280"/>
          </a:xfrm>
          <a:prstGeom prst="ellipse">
            <a:avLst/>
          </a:prstGeom>
          <a:noFill/>
          <a:ln w="44450">
            <a:solidFill>
              <a:srgbClr val="E40019"/>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pic>
        <p:nvPicPr>
          <p:cNvPr id="152" name="Grafik 10"/>
          <p:cNvPicPr/>
          <p:nvPr/>
        </p:nvPicPr>
        <p:blipFill>
          <a:blip r:embed="rId5"/>
          <a:stretch/>
        </p:blipFill>
        <p:spPr>
          <a:xfrm>
            <a:off x="5222880" y="3429000"/>
            <a:ext cx="3779640" cy="28832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3" name="Oval 11"/>
          <p:cNvSpPr/>
          <p:nvPr/>
        </p:nvSpPr>
        <p:spPr>
          <a:xfrm rot="16200000">
            <a:off x="6540120" y="3862440"/>
            <a:ext cx="840240" cy="4007160"/>
          </a:xfrm>
          <a:prstGeom prst="ellipse">
            <a:avLst/>
          </a:prstGeom>
          <a:noFill/>
          <a:ln w="44450">
            <a:solidFill>
              <a:srgbClr val="E40019"/>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Arial"/>
            </a:endParaRPr>
          </a:p>
        </p:txBody>
      </p:sp>
      <p:pic>
        <p:nvPicPr>
          <p:cNvPr id="154" name="Grafik 13"/>
          <p:cNvPicPr/>
          <p:nvPr/>
        </p:nvPicPr>
        <p:blipFill>
          <a:blip r:embed="rId6"/>
          <a:stretch/>
        </p:blipFill>
        <p:spPr>
          <a:xfrm rot="5400000">
            <a:off x="7873200" y="-66240"/>
            <a:ext cx="714240" cy="1027080"/>
          </a:xfrm>
          <a:prstGeom prst="rect">
            <a:avLst/>
          </a:prstGeom>
          <a:ln w="0">
            <a:noFill/>
          </a:ln>
          <a:effectLst>
            <a:softEdge rad="63360"/>
          </a:effectLst>
        </p:spPr>
      </p:pic>
      <p:sp>
        <p:nvSpPr>
          <p:cNvPr id="155"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p:cNvSpPr>
          <p:nvPr>
            <p:ph type="sldNum" idx="4294967295"/>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F64EDD9E-983C-4242-A700-5714EE5C6C10}" type="slidenum">
              <a:rPr lang="de-DE" sz="900" b="0" strike="noStrike" spc="-1">
                <a:solidFill>
                  <a:schemeClr val="lt1"/>
                </a:solidFill>
                <a:latin typeface="Arial"/>
              </a:rPr>
              <a:t>70</a:t>
            </a:fld>
            <a:endParaRPr lang="de-DE" sz="900" b="0" strike="noStrike" spc="-1">
              <a:solidFill>
                <a:srgbClr val="000000"/>
              </a:solidFill>
              <a:latin typeface="Calibri"/>
            </a:endParaRPr>
          </a:p>
        </p:txBody>
      </p:sp>
      <p:sp>
        <p:nvSpPr>
          <p:cNvPr id="923" name="Rechteck 3"/>
          <p:cNvSpPr/>
          <p:nvPr/>
        </p:nvSpPr>
        <p:spPr>
          <a:xfrm>
            <a:off x="215640" y="944703"/>
            <a:ext cx="6536852"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de-DE" dirty="0"/>
              <a:t>Blick in ein </a:t>
            </a:r>
            <a:r>
              <a:rPr lang="de-DE" dirty="0" err="1"/>
              <a:t>Lapbook</a:t>
            </a:r>
            <a:r>
              <a:rPr lang="de-DE" dirty="0"/>
              <a:t> zum Bilderbuch „Die große Wörterfabrik“</a:t>
            </a:r>
            <a:endParaRPr lang="de-DE" sz="1800" b="0" strike="noStrike" spc="-1" dirty="0">
              <a:solidFill>
                <a:srgbClr val="000000"/>
              </a:solidFill>
              <a:latin typeface="Calibri"/>
            </a:endParaRPr>
          </a:p>
        </p:txBody>
      </p:sp>
      <p:sp>
        <p:nvSpPr>
          <p:cNvPr id="925" name="Titel 5"/>
          <p:cNvSpPr/>
          <p:nvPr/>
        </p:nvSpPr>
        <p:spPr>
          <a:xfrm>
            <a:off x="215640" y="34200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trike="noStrike" spc="-1" dirty="0">
                <a:solidFill>
                  <a:srgbClr val="C00000"/>
                </a:solidFill>
                <a:latin typeface="Arial"/>
              </a:rPr>
              <a:t>Anregung: Wortschatzarbeit mit dem </a:t>
            </a:r>
            <a:r>
              <a:rPr lang="de-DE" sz="2400" b="1" strike="noStrike" spc="-1" dirty="0" err="1">
                <a:solidFill>
                  <a:srgbClr val="C00000"/>
                </a:solidFill>
                <a:latin typeface="Arial"/>
              </a:rPr>
              <a:t>Lapbook</a:t>
            </a:r>
            <a:endParaRPr lang="de-DE" sz="2400" b="0" strike="noStrike" spc="-1" dirty="0">
              <a:solidFill>
                <a:srgbClr val="000000"/>
              </a:solidFill>
              <a:latin typeface="Calibri"/>
            </a:endParaRPr>
          </a:p>
        </p:txBody>
      </p:sp>
      <p:pic>
        <p:nvPicPr>
          <p:cNvPr id="932" name="Grafik 16"/>
          <p:cNvPicPr/>
          <p:nvPr/>
        </p:nvPicPr>
        <p:blipFill>
          <a:blip r:embed="rId3"/>
          <a:stretch/>
        </p:blipFill>
        <p:spPr>
          <a:xfrm rot="5400000">
            <a:off x="8001000" y="9720"/>
            <a:ext cx="858240" cy="1234080"/>
          </a:xfrm>
          <a:prstGeom prst="rect">
            <a:avLst/>
          </a:prstGeom>
          <a:ln w="0">
            <a:noFill/>
          </a:ln>
          <a:effectLst>
            <a:softEdge rad="63360"/>
          </a:effectLst>
        </p:spPr>
      </p:pic>
      <p:pic>
        <p:nvPicPr>
          <p:cNvPr id="933" name="Grafik 17" descr="Ein Bild, das Entwurf, Zeichnung, Softdrink, Schwarzweiß enthält.&#10;&#10;Automatisch generierte Beschreibung"/>
          <p:cNvPicPr/>
          <p:nvPr/>
        </p:nvPicPr>
        <p:blipFill>
          <a:blip r:embed="rId4"/>
          <a:stretch/>
        </p:blipFill>
        <p:spPr>
          <a:xfrm>
            <a:off x="7490880" y="203040"/>
            <a:ext cx="290520" cy="978120"/>
          </a:xfrm>
          <a:prstGeom prst="rect">
            <a:avLst/>
          </a:prstGeom>
          <a:ln w="0">
            <a:noFill/>
          </a:ln>
        </p:spPr>
      </p:pic>
      <p:sp>
        <p:nvSpPr>
          <p:cNvPr id="93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5" name="Grafik 4"/>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136523" y="1440503"/>
            <a:ext cx="7163415" cy="4792516"/>
          </a:xfrm>
          <a:prstGeom prst="rect">
            <a:avLst/>
          </a:prstGeom>
        </p:spPr>
      </p:pic>
      <p:sp>
        <p:nvSpPr>
          <p:cNvPr id="2" name="Textfeld 17">
            <a:extLst>
              <a:ext uri="{FF2B5EF4-FFF2-40B4-BE49-F238E27FC236}">
                <a16:creationId xmlns:a16="http://schemas.microsoft.com/office/drawing/2014/main" id="{AF83324F-68F5-CECE-255A-CA1E6A258994}"/>
              </a:ext>
            </a:extLst>
          </p:cNvPr>
          <p:cNvSpPr/>
          <p:nvPr/>
        </p:nvSpPr>
        <p:spPr>
          <a:xfrm>
            <a:off x="1136523" y="5980119"/>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dirty="0">
                <a:solidFill>
                  <a:schemeClr val="dk1"/>
                </a:solidFill>
                <a:latin typeface="Arial"/>
              </a:rPr>
              <a:t>© LISUM</a:t>
            </a:r>
            <a:endParaRPr lang="de-DE" sz="800" b="0" strike="noStrike" spc="-1" dirty="0">
              <a:solidFill>
                <a:srgbClr val="000000"/>
              </a:solidFill>
              <a:latin typeface="Calibri"/>
            </a:endParaRPr>
          </a:p>
        </p:txBody>
      </p:sp>
    </p:spTree>
    <p:extLst>
      <p:ext uri="{BB962C8B-B14F-4D97-AF65-F5344CB8AC3E}">
        <p14:creationId xmlns:p14="http://schemas.microsoft.com/office/powerpoint/2010/main" val="1144985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PlaceHolder 1"/>
          <p:cNvSpPr>
            <a:spLocks noGrp="1"/>
          </p:cNvSpPr>
          <p:nvPr>
            <p:ph type="sldNum" idx="120"/>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C4517F81-9CC5-4C1F-88C3-572B3C354A3A}" type="slidenum">
              <a:rPr lang="de-DE" sz="900" b="0" strike="noStrike" spc="-1">
                <a:solidFill>
                  <a:schemeClr val="lt1"/>
                </a:solidFill>
                <a:latin typeface="Arial"/>
              </a:rPr>
              <a:t>71</a:t>
            </a:fld>
            <a:endParaRPr lang="de-DE" sz="900" b="0" strike="noStrike" spc="-1">
              <a:solidFill>
                <a:srgbClr val="000000"/>
              </a:solidFill>
              <a:latin typeface="Calibri"/>
            </a:endParaRPr>
          </a:p>
        </p:txBody>
      </p:sp>
      <p:sp>
        <p:nvSpPr>
          <p:cNvPr id="939" name="Rechteck 3"/>
          <p:cNvSpPr/>
          <p:nvPr/>
        </p:nvSpPr>
        <p:spPr>
          <a:xfrm>
            <a:off x="2140560" y="1844640"/>
            <a:ext cx="6906600" cy="47383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err="1">
                <a:solidFill>
                  <a:schemeClr val="dk1"/>
                </a:solidFill>
                <a:latin typeface="Arial"/>
              </a:rPr>
              <a:t>Agnés</a:t>
            </a:r>
            <a:r>
              <a:rPr lang="de-DE" sz="1800" b="0" strike="noStrike" spc="-1" dirty="0">
                <a:solidFill>
                  <a:schemeClr val="dk1"/>
                </a:solidFill>
                <a:latin typeface="Arial"/>
              </a:rPr>
              <a:t> de </a:t>
            </a:r>
            <a:r>
              <a:rPr lang="de-DE" sz="1800" b="0" strike="noStrike" spc="-1" dirty="0" err="1">
                <a:solidFill>
                  <a:schemeClr val="dk1"/>
                </a:solidFill>
                <a:latin typeface="Arial"/>
              </a:rPr>
              <a:t>Lestrade</a:t>
            </a:r>
            <a:r>
              <a:rPr lang="de-DE" sz="1800" b="0" strike="noStrike" spc="-1" dirty="0">
                <a:solidFill>
                  <a:schemeClr val="dk1"/>
                </a:solidFill>
                <a:latin typeface="Arial"/>
              </a:rPr>
              <a:t> &amp; Valeria </a:t>
            </a:r>
            <a:r>
              <a:rPr lang="de-DE" sz="1800" b="0" strike="noStrike" spc="-1" dirty="0" err="1">
                <a:solidFill>
                  <a:schemeClr val="dk1"/>
                </a:solidFill>
                <a:latin typeface="Arial"/>
              </a:rPr>
              <a:t>Docampo</a:t>
            </a:r>
            <a:r>
              <a:rPr lang="de-DE" sz="1800" b="0" strike="noStrike" spc="-1" dirty="0">
                <a:solidFill>
                  <a:schemeClr val="dk1"/>
                </a:solidFill>
                <a:latin typeface="Arial"/>
              </a:rPr>
              <a:t>: Die große Wörterfabrik</a:t>
            </a:r>
            <a:endParaRPr lang="de-DE" sz="1800" b="0" strike="noStrike" spc="-1" dirty="0">
              <a:solidFill>
                <a:srgbClr val="000000"/>
              </a:solidFill>
              <a:latin typeface="Calibri"/>
            </a:endParaRPr>
          </a:p>
          <a:p>
            <a:pPr>
              <a:spcBef>
                <a:spcPts val="601"/>
              </a:spcBef>
            </a:pPr>
            <a:r>
              <a:rPr lang="de-DE" sz="1200" spc="-1" dirty="0">
                <a:solidFill>
                  <a:schemeClr val="dk1"/>
                </a:solidFill>
              </a:rPr>
              <a:t>Es gibt ein Land, in dem die Menschen fast gar nicht reden. Das ist das Land der großen Wörterfabrik … In diesem sonderbaren Land muss man die Wörter kaufen und sie schlucken, um sie aussprechen zu können. Der kleine Paul braucht dringend Wörter, um der hübschen Marie sein Herz zu öffnen. Aber wie soll er das machen? Denn für all das, was er ihr gerne sagen würde, bräuchte er ein Vermögen! Manchmal bedeuten drei Wörter eine ganze Welt …</a:t>
            </a:r>
          </a:p>
          <a:p>
            <a:pPr>
              <a:spcBef>
                <a:spcPts val="601"/>
              </a:spcBef>
            </a:pPr>
            <a:endParaRPr lang="de-DE" sz="800" b="0" strike="noStrike" spc="-1" dirty="0">
              <a:solidFill>
                <a:srgbClr val="000000"/>
              </a:solidFill>
              <a:latin typeface="Calibri"/>
            </a:endParaRPr>
          </a:p>
          <a:p>
            <a:pPr defTabSz="914400">
              <a:lnSpc>
                <a:spcPct val="100000"/>
              </a:lnSpc>
            </a:pPr>
            <a:r>
              <a:rPr lang="de-DE" sz="1800" b="0" strike="noStrike" spc="-1" dirty="0">
                <a:solidFill>
                  <a:schemeClr val="dk1"/>
                </a:solidFill>
                <a:latin typeface="Arial"/>
              </a:rPr>
              <a:t>Jutta Degenhardt &amp; Lars Baus: Die zauberhafte Wortverlosung</a:t>
            </a:r>
            <a:endParaRPr lang="de-DE" sz="1800" b="0" strike="noStrike" spc="-1" dirty="0">
              <a:solidFill>
                <a:srgbClr val="000000"/>
              </a:solidFill>
              <a:latin typeface="Calibri"/>
            </a:endParaRPr>
          </a:p>
          <a:p>
            <a:pPr>
              <a:spcBef>
                <a:spcPts val="601"/>
              </a:spcBef>
            </a:pPr>
            <a:r>
              <a:rPr lang="de-DE" sz="1200" spc="-1" dirty="0">
                <a:solidFill>
                  <a:schemeClr val="dk1"/>
                </a:solidFill>
              </a:rPr>
              <a:t>Helenes Oma sammelt zauberhafte Worte in einer kleinen Kiste. Helene ist begeistert von diesem Schatz und hat eine Idee: Was wäre, wenn sie die schönsten Worte verlosen würden? Oma und Helene bauen einen Straßenstand und schon kommen die ersten Besucher. »Welle« bringt einen bärtigen Mann auf hohe See, »Glöckchen« führt ein kleines Mädchen in ein weihnachtlich geschmücktes Zimmer, »Glut« lässt bei zwei Verliebten die Funken fliegen. Am Ende darf auch Helene ein Wort ziehen und sich mit ihrer Oma auf eine magische Reise begeben.</a:t>
            </a:r>
          </a:p>
          <a:p>
            <a:pPr>
              <a:spcBef>
                <a:spcPts val="601"/>
              </a:spcBef>
            </a:pPr>
            <a:endParaRPr lang="de-DE" sz="800" b="0" strike="noStrike" spc="-1" dirty="0">
              <a:solidFill>
                <a:srgbClr val="000000"/>
              </a:solidFill>
              <a:latin typeface="Calibri"/>
            </a:endParaRPr>
          </a:p>
          <a:p>
            <a:pPr defTabSz="914400">
              <a:lnSpc>
                <a:spcPct val="100000"/>
              </a:lnSpc>
            </a:pPr>
            <a:r>
              <a:rPr lang="de-DE" sz="1800" b="0" strike="noStrike" spc="-1" dirty="0">
                <a:solidFill>
                  <a:schemeClr val="dk1"/>
                </a:solidFill>
                <a:latin typeface="Arial"/>
              </a:rPr>
              <a:t>Rebecca </a:t>
            </a:r>
            <a:r>
              <a:rPr lang="de-DE" sz="1800" b="0" strike="noStrike" spc="-1" dirty="0" err="1">
                <a:solidFill>
                  <a:schemeClr val="dk1"/>
                </a:solidFill>
                <a:latin typeface="Arial"/>
              </a:rPr>
              <a:t>Gugger</a:t>
            </a:r>
            <a:r>
              <a:rPr lang="de-DE" sz="1800" b="0" strike="noStrike" spc="-1" dirty="0">
                <a:solidFill>
                  <a:schemeClr val="dk1"/>
                </a:solidFill>
                <a:latin typeface="Arial"/>
              </a:rPr>
              <a:t> &amp; Simon </a:t>
            </a:r>
            <a:r>
              <a:rPr lang="de-DE" sz="1800" b="0" strike="noStrike" spc="-1" dirty="0" err="1">
                <a:solidFill>
                  <a:schemeClr val="dk1"/>
                </a:solidFill>
                <a:latin typeface="Arial"/>
              </a:rPr>
              <a:t>Röthlisberger</a:t>
            </a:r>
            <a:r>
              <a:rPr lang="de-DE" sz="1800" b="0" strike="noStrike" spc="-1" dirty="0">
                <a:solidFill>
                  <a:schemeClr val="dk1"/>
                </a:solidFill>
                <a:latin typeface="Arial"/>
              </a:rPr>
              <a:t>: Der Wortschatz</a:t>
            </a:r>
            <a:endParaRPr lang="de-DE" sz="1800" b="0" strike="noStrike" spc="-1" dirty="0">
              <a:solidFill>
                <a:srgbClr val="000000"/>
              </a:solidFill>
              <a:latin typeface="Calibri"/>
            </a:endParaRPr>
          </a:p>
          <a:p>
            <a:r>
              <a:rPr lang="de-DE" sz="1200" spc="-1" dirty="0">
                <a:solidFill>
                  <a:schemeClr val="dk1"/>
                </a:solidFill>
              </a:rPr>
              <a:t>Oscar findet eine Schatztruhe. Als er sie öffnet, ist er enttäuscht: Nichts als </a:t>
            </a:r>
            <a:r>
              <a:rPr lang="de-DE" sz="1200" spc="-1" dirty="0" err="1">
                <a:solidFill>
                  <a:schemeClr val="dk1"/>
                </a:solidFill>
              </a:rPr>
              <a:t>olle</a:t>
            </a:r>
            <a:r>
              <a:rPr lang="de-DE" sz="1200" spc="-1" dirty="0">
                <a:solidFill>
                  <a:schemeClr val="dk1"/>
                </a:solidFill>
              </a:rPr>
              <a:t> Wörter! Achtlos pfeffert Oscar das Wort »quietschgelb« ins Gebüsch. Gleich darauf rennt ein gelber Igel an ihm vorbei! Da wird Oscar klar, was er mit den gefundenen Wörtern alles anstellen kann. Irgendwann ist die Kiste leer, und Oscar steht wortlos da. Zum Glück zeigt ihm die Sprachkünstlerin Louise, wie er selbst neue Wörter machen kann und erklärt, weshalb er behutsamer mit ihnen umgehen sollte.</a:t>
            </a:r>
          </a:p>
          <a:p>
            <a:r>
              <a:rPr lang="de-DE" sz="1200" spc="-1" dirty="0">
                <a:solidFill>
                  <a:schemeClr val="dk1"/>
                </a:solidFill>
              </a:rPr>
              <a:t>Bilderbuchkino</a:t>
            </a:r>
            <a:r>
              <a:rPr lang="de-DE" sz="1200" b="0" strike="noStrike" spc="-1" dirty="0">
                <a:solidFill>
                  <a:schemeClr val="dk1"/>
                </a:solidFill>
                <a:latin typeface="Arial"/>
              </a:rPr>
              <a:t>: </a:t>
            </a:r>
            <a:r>
              <a:rPr lang="de-DE" sz="1200" b="0" u="sng" strike="noStrike" spc="-1" dirty="0">
                <a:solidFill>
                  <a:srgbClr val="000000"/>
                </a:solidFill>
                <a:uFillTx/>
                <a:latin typeface="Arial"/>
                <a:hlinkClick r:id="rId3"/>
              </a:rPr>
              <a:t>https://nord-sued.com/wp-content/uploads/2024/02/Der-Wortschatz-BBKino.pdf</a:t>
            </a:r>
            <a:endParaRPr lang="de-DE" sz="1200" b="0" strike="noStrike" spc="-1" dirty="0">
              <a:solidFill>
                <a:srgbClr val="000000"/>
              </a:solidFill>
              <a:latin typeface="Calibri"/>
            </a:endParaRPr>
          </a:p>
        </p:txBody>
      </p:sp>
      <p:sp>
        <p:nvSpPr>
          <p:cNvPr id="940" name="Titel 5"/>
          <p:cNvSpPr/>
          <p:nvPr/>
        </p:nvSpPr>
        <p:spPr>
          <a:xfrm>
            <a:off x="215640" y="34200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trike="noStrike" spc="-1" dirty="0">
                <a:solidFill>
                  <a:srgbClr val="C00000"/>
                </a:solidFill>
                <a:latin typeface="Arial"/>
              </a:rPr>
              <a:t>„ Manchmal habe ich das Gefühl, Wörter sind was  </a:t>
            </a:r>
            <a:endParaRPr lang="de-DE" sz="2400" b="0" strike="noStrike" spc="-1" dirty="0">
              <a:solidFill>
                <a:srgbClr val="000000"/>
              </a:solidFill>
              <a:latin typeface="Calibri"/>
            </a:endParaRPr>
          </a:p>
          <a:p>
            <a:pPr defTabSz="914400">
              <a:lnSpc>
                <a:spcPct val="100000"/>
              </a:lnSpc>
            </a:pPr>
            <a:r>
              <a:rPr lang="de-DE" sz="2400" b="1" strike="noStrike" spc="-1" dirty="0">
                <a:solidFill>
                  <a:srgbClr val="C00000"/>
                </a:solidFill>
                <a:latin typeface="Arial"/>
              </a:rPr>
              <a:t>   Schönes.“ </a:t>
            </a:r>
            <a:r>
              <a:rPr lang="de-DE" sz="1800" b="0" strike="noStrike" spc="-1" dirty="0">
                <a:solidFill>
                  <a:srgbClr val="C00000"/>
                </a:solidFill>
                <a:latin typeface="Arial"/>
              </a:rPr>
              <a:t>(</a:t>
            </a:r>
            <a:r>
              <a:rPr lang="de-DE" sz="1800" b="0" strike="noStrike" spc="-1" dirty="0" err="1">
                <a:solidFill>
                  <a:srgbClr val="C00000"/>
                </a:solidFill>
                <a:latin typeface="Arial"/>
              </a:rPr>
              <a:t>Aysa</a:t>
            </a:r>
            <a:r>
              <a:rPr lang="de-DE" sz="1800" b="0" strike="noStrike" spc="-1" dirty="0">
                <a:solidFill>
                  <a:srgbClr val="C00000"/>
                </a:solidFill>
                <a:latin typeface="Arial"/>
              </a:rPr>
              <a:t>, 7 Jahre)</a:t>
            </a:r>
            <a:endParaRPr lang="de-DE" sz="1800" b="0" strike="noStrike" spc="-1" dirty="0">
              <a:solidFill>
                <a:srgbClr val="000000"/>
              </a:solidFill>
              <a:latin typeface="Calibri"/>
            </a:endParaRPr>
          </a:p>
        </p:txBody>
      </p:sp>
      <p:pic>
        <p:nvPicPr>
          <p:cNvPr id="941" name="Grafik 16"/>
          <p:cNvPicPr/>
          <p:nvPr/>
        </p:nvPicPr>
        <p:blipFill>
          <a:blip r:embed="rId4"/>
          <a:stretch/>
        </p:blipFill>
        <p:spPr>
          <a:xfrm rot="5400000">
            <a:off x="8001000" y="9720"/>
            <a:ext cx="858240" cy="1234080"/>
          </a:xfrm>
          <a:prstGeom prst="rect">
            <a:avLst/>
          </a:prstGeom>
          <a:ln w="0">
            <a:noFill/>
          </a:ln>
          <a:effectLst>
            <a:softEdge rad="63360"/>
          </a:effectLst>
        </p:spPr>
      </p:pic>
      <p:pic>
        <p:nvPicPr>
          <p:cNvPr id="942" name="Grafik 17" descr="Ein Bild, das Entwurf, Zeichnung, Softdrink, Schwarzweiß enthält.&#10;&#10;Automatisch generierte Beschreibung"/>
          <p:cNvPicPr/>
          <p:nvPr/>
        </p:nvPicPr>
        <p:blipFill>
          <a:blip r:embed="rId5"/>
          <a:stretch/>
        </p:blipFill>
        <p:spPr>
          <a:xfrm>
            <a:off x="7584120" y="131400"/>
            <a:ext cx="290520" cy="978120"/>
          </a:xfrm>
          <a:prstGeom prst="rect">
            <a:avLst/>
          </a:prstGeom>
          <a:ln w="0">
            <a:noFill/>
          </a:ln>
        </p:spPr>
      </p:pic>
      <p:pic>
        <p:nvPicPr>
          <p:cNvPr id="943" name="Grafik 13" descr="Ein Bild, das Text, Menschliches Gesicht, Buch, Poster enthält.&#10;&#10;Automatisch generierte Beschreibung"/>
          <p:cNvPicPr/>
          <p:nvPr/>
        </p:nvPicPr>
        <p:blipFill>
          <a:blip r:embed="rId6"/>
          <a:stretch/>
        </p:blipFill>
        <p:spPr>
          <a:xfrm>
            <a:off x="520920" y="1867680"/>
            <a:ext cx="1302840" cy="134460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44" name="Textfeld 14"/>
          <p:cNvSpPr/>
          <p:nvPr/>
        </p:nvSpPr>
        <p:spPr>
          <a:xfrm>
            <a:off x="520920" y="1131120"/>
            <a:ext cx="821340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Einladung zum lustvollen, spielerischen Umgang mit Wörtern und </a:t>
            </a:r>
            <a:r>
              <a:rPr lang="de-DE" sz="1800" b="0" strike="noStrike" spc="-1">
                <a:solidFill>
                  <a:schemeClr val="dk1"/>
                </a:solidFill>
                <a:latin typeface="Arial"/>
              </a:rPr>
              <a:t>Sprache       in </a:t>
            </a:r>
            <a:r>
              <a:rPr lang="de-DE" sz="1800" b="0" strike="noStrike" spc="-1" dirty="0">
                <a:solidFill>
                  <a:schemeClr val="dk1"/>
                </a:solidFill>
                <a:latin typeface="Arial"/>
              </a:rPr>
              <a:t>Verbindung mit literarischem Lernen</a:t>
            </a:r>
            <a:endParaRPr lang="de-DE" sz="1800" b="0" strike="noStrike" spc="-1" dirty="0">
              <a:solidFill>
                <a:srgbClr val="000000"/>
              </a:solidFill>
              <a:latin typeface="Calibri"/>
            </a:endParaRPr>
          </a:p>
        </p:txBody>
      </p:sp>
      <p:pic>
        <p:nvPicPr>
          <p:cNvPr id="945" name="Grafik 21" descr="Ein Bild, das Text, Cartoon, Fiktion, Kleidung enthält.&#10;&#10;Automatisch generierte Beschreibung"/>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p:blipFill>
        <p:spPr>
          <a:xfrm>
            <a:off x="600840" y="3305160"/>
            <a:ext cx="1236600" cy="148788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47" name="Textfeld 24"/>
          <p:cNvSpPr/>
          <p:nvPr/>
        </p:nvSpPr>
        <p:spPr>
          <a:xfrm rot="16200000">
            <a:off x="1076040" y="2245680"/>
            <a:ext cx="17186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600" b="0" strike="noStrike" spc="-1">
                <a:solidFill>
                  <a:schemeClr val="dk1"/>
                </a:solidFill>
                <a:latin typeface="Arial"/>
              </a:rPr>
              <a:t>© mixtvision Mediengesellschaft</a:t>
            </a:r>
            <a:endParaRPr lang="de-DE" sz="600" b="0" strike="noStrike" spc="-1">
              <a:solidFill>
                <a:srgbClr val="000000"/>
              </a:solidFill>
              <a:latin typeface="Calibri"/>
            </a:endParaRPr>
          </a:p>
        </p:txBody>
      </p:sp>
      <p:sp>
        <p:nvSpPr>
          <p:cNvPr id="949" name="Textfeld 26"/>
          <p:cNvSpPr/>
          <p:nvPr/>
        </p:nvSpPr>
        <p:spPr>
          <a:xfrm rot="16200000">
            <a:off x="1082880" y="3823560"/>
            <a:ext cx="17186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600" b="0" strike="noStrike" spc="-1">
                <a:solidFill>
                  <a:schemeClr val="dk1"/>
                </a:solidFill>
                <a:latin typeface="Arial"/>
              </a:rPr>
              <a:t>© mixtvision Mediengesellschaft</a:t>
            </a:r>
            <a:endParaRPr lang="de-DE" sz="600" b="0" strike="noStrike" spc="-1">
              <a:solidFill>
                <a:srgbClr val="000000"/>
              </a:solidFill>
              <a:latin typeface="Calibri"/>
            </a:endParaRPr>
          </a:p>
        </p:txBody>
      </p:sp>
      <p:sp>
        <p:nvSpPr>
          <p:cNvPr id="950"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p:cNvSpPr>
          <p:nvPr>
            <p:ph type="sldNum" idx="121"/>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140D87C5-B789-49DF-9785-7F62EEFED165}" type="slidenum">
              <a:rPr lang="de-DE" sz="900" b="0" strike="noStrike" spc="-1">
                <a:solidFill>
                  <a:schemeClr val="lt1"/>
                </a:solidFill>
                <a:latin typeface="Arial"/>
              </a:rPr>
              <a:t>72</a:t>
            </a:fld>
            <a:endParaRPr lang="de-DE" sz="900" b="0" strike="noStrike" spc="-1">
              <a:solidFill>
                <a:srgbClr val="000000"/>
              </a:solidFill>
              <a:latin typeface="Calibri"/>
            </a:endParaRPr>
          </a:p>
        </p:txBody>
      </p:sp>
      <p:sp>
        <p:nvSpPr>
          <p:cNvPr id="952" name="Titel 5"/>
          <p:cNvSpPr/>
          <p:nvPr/>
        </p:nvSpPr>
        <p:spPr>
          <a:xfrm>
            <a:off x="215640" y="342000"/>
            <a:ext cx="8598600" cy="53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2400" b="1" strike="noStrike" spc="-1">
                <a:solidFill>
                  <a:srgbClr val="C00000"/>
                </a:solidFill>
                <a:latin typeface="Arial"/>
              </a:rPr>
              <a:t>Die große Wörterfabrik </a:t>
            </a:r>
            <a:r>
              <a:rPr lang="de-DE" sz="2400" b="0" strike="noStrike" spc="-1">
                <a:solidFill>
                  <a:srgbClr val="C00000"/>
                </a:solidFill>
                <a:latin typeface="Arial"/>
              </a:rPr>
              <a:t>(2010)</a:t>
            </a:r>
            <a:endParaRPr lang="de-DE" sz="2400" b="0" strike="noStrike" spc="-1">
              <a:solidFill>
                <a:srgbClr val="000000"/>
              </a:solidFill>
              <a:latin typeface="Calibri"/>
            </a:endParaRPr>
          </a:p>
        </p:txBody>
      </p:sp>
      <p:pic>
        <p:nvPicPr>
          <p:cNvPr id="953" name="Grafik 16"/>
          <p:cNvPicPr/>
          <p:nvPr/>
        </p:nvPicPr>
        <p:blipFill>
          <a:blip r:embed="rId3"/>
          <a:stretch/>
        </p:blipFill>
        <p:spPr>
          <a:xfrm rot="5400000">
            <a:off x="8001000" y="9720"/>
            <a:ext cx="858240" cy="1234080"/>
          </a:xfrm>
          <a:prstGeom prst="rect">
            <a:avLst/>
          </a:prstGeom>
          <a:ln w="0">
            <a:noFill/>
          </a:ln>
          <a:effectLst>
            <a:softEdge rad="63360"/>
          </a:effectLst>
        </p:spPr>
      </p:pic>
      <p:pic>
        <p:nvPicPr>
          <p:cNvPr id="954" name="Grafik 17" descr="Ein Bild, das Entwurf, Zeichnung, Softdrink, Schwarzweiß enthält.&#10;&#10;Automatisch generierte Beschreibung"/>
          <p:cNvPicPr/>
          <p:nvPr/>
        </p:nvPicPr>
        <p:blipFill>
          <a:blip r:embed="rId4"/>
          <a:stretch/>
        </p:blipFill>
        <p:spPr>
          <a:xfrm>
            <a:off x="7584120" y="131400"/>
            <a:ext cx="290520" cy="978120"/>
          </a:xfrm>
          <a:prstGeom prst="rect">
            <a:avLst/>
          </a:prstGeom>
          <a:ln w="0">
            <a:noFill/>
          </a:ln>
        </p:spPr>
      </p:pic>
      <p:pic>
        <p:nvPicPr>
          <p:cNvPr id="955" name="Grafik 13" descr="Ein Bild, das Text, Menschliches Gesicht, Buch, Poster enthält.&#10;&#10;Automatisch generierte Beschreibung"/>
          <p:cNvPicPr/>
          <p:nvPr/>
        </p:nvPicPr>
        <p:blipFill>
          <a:blip r:embed="rId5"/>
          <a:stretch/>
        </p:blipFill>
        <p:spPr>
          <a:xfrm>
            <a:off x="6206040" y="198000"/>
            <a:ext cx="1087560" cy="1193040"/>
          </a:xfrm>
          <a:prstGeom prst="rect">
            <a:avLst/>
          </a:prstGeom>
          <a:ln w="3175" cap="rnd">
            <a:solidFill>
              <a:srgbClr val="FFFFFF"/>
            </a:solidFill>
            <a:round/>
          </a:ln>
          <a:effectLst>
            <a:outerShdw blurRad="7632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56" name="Textfeld 24"/>
          <p:cNvSpPr/>
          <p:nvPr/>
        </p:nvSpPr>
        <p:spPr>
          <a:xfrm rot="16200000">
            <a:off x="6609240" y="441360"/>
            <a:ext cx="17186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600" b="0" strike="noStrike" spc="-1">
                <a:solidFill>
                  <a:schemeClr val="dk1"/>
                </a:solidFill>
                <a:latin typeface="Arial"/>
              </a:rPr>
              <a:t>© mixtvision Mediengesellschaft</a:t>
            </a:r>
            <a:endParaRPr lang="de-DE" sz="600" b="0" strike="noStrike" spc="-1">
              <a:solidFill>
                <a:srgbClr val="000000"/>
              </a:solidFill>
              <a:latin typeface="Calibri"/>
            </a:endParaRPr>
          </a:p>
        </p:txBody>
      </p:sp>
      <p:sp>
        <p:nvSpPr>
          <p:cNvPr id="957"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958" name="Textfeld 2"/>
          <p:cNvSpPr/>
          <p:nvPr/>
        </p:nvSpPr>
        <p:spPr>
          <a:xfrm>
            <a:off x="137520" y="6128640"/>
            <a:ext cx="88689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400" b="0" strike="noStrike" spc="-1">
                <a:solidFill>
                  <a:schemeClr val="dk1"/>
                </a:solidFill>
                <a:latin typeface="Arial"/>
              </a:rPr>
              <a:t>https://www.allegro-grundschule.de/projekte/lese-projektwochen/2011-i-agn%C3%A9s-de-lestrade/</a:t>
            </a:r>
            <a:endParaRPr lang="de-DE" sz="1400" b="0" strike="noStrike" spc="-1">
              <a:solidFill>
                <a:srgbClr val="000000"/>
              </a:solidFill>
              <a:latin typeface="Calibri"/>
            </a:endParaRPr>
          </a:p>
        </p:txBody>
      </p:sp>
      <p:pic>
        <p:nvPicPr>
          <p:cNvPr id="959" name="Grafik 3"/>
          <p:cNvPicPr/>
          <p:nvPr/>
        </p:nvPicPr>
        <p:blipFill>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p:blipFill>
        <p:spPr>
          <a:xfrm>
            <a:off x="4654080" y="1480320"/>
            <a:ext cx="4240800" cy="3392640"/>
          </a:xfrm>
          <a:prstGeom prst="rect">
            <a:avLst/>
          </a:prstGeom>
          <a:ln w="0">
            <a:noFill/>
          </a:ln>
        </p:spPr>
      </p:pic>
      <p:pic>
        <p:nvPicPr>
          <p:cNvPr id="960" name="Grafik 6"/>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p:blipFill>
        <p:spPr>
          <a:xfrm>
            <a:off x="3135240" y="3174120"/>
            <a:ext cx="3210120" cy="2953080"/>
          </a:xfrm>
          <a:prstGeom prst="rect">
            <a:avLst/>
          </a:prstGeom>
          <a:ln w="0">
            <a:noFill/>
          </a:ln>
        </p:spPr>
      </p:pic>
      <p:pic>
        <p:nvPicPr>
          <p:cNvPr id="961" name="Grafik 4"/>
          <p:cNvPicPr/>
          <p:nvPr/>
        </p:nvPicPr>
        <p:blipFill>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p:blipFill>
        <p:spPr>
          <a:xfrm>
            <a:off x="1128600" y="2004120"/>
            <a:ext cx="3611520" cy="2953080"/>
          </a:xfrm>
          <a:prstGeom prst="rect">
            <a:avLst/>
          </a:prstGeom>
          <a:ln w="0">
            <a:noFill/>
          </a:ln>
        </p:spPr>
      </p:pic>
      <p:pic>
        <p:nvPicPr>
          <p:cNvPr id="962" name="Grafik 5"/>
          <p:cNvPicPr/>
          <p:nvPr/>
        </p:nvPicPr>
        <p:blipFill>
          <a:blip r:embed="rId12" cstate="email">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tretch/>
        </p:blipFill>
        <p:spPr>
          <a:xfrm>
            <a:off x="279000" y="860400"/>
            <a:ext cx="3366000" cy="2539440"/>
          </a:xfrm>
          <a:prstGeom prst="rect">
            <a:avLst/>
          </a:prstGeom>
          <a:ln w="0">
            <a:noFill/>
          </a:ln>
        </p:spPr>
      </p:pic>
      <p:sp>
        <p:nvSpPr>
          <p:cNvPr id="963" name="Textfeld 13"/>
          <p:cNvSpPr/>
          <p:nvPr/>
        </p:nvSpPr>
        <p:spPr>
          <a:xfrm>
            <a:off x="6283800" y="4911840"/>
            <a:ext cx="2305080" cy="42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100" b="0" strike="noStrike" spc="-1">
                <a:solidFill>
                  <a:schemeClr val="dk1"/>
                </a:solidFill>
                <a:latin typeface="Arial"/>
              </a:rPr>
              <a:t>© Allegro-Grundschule, Berlin</a:t>
            </a:r>
            <a:endParaRPr lang="de-DE" sz="1100" b="0" strike="noStrike" spc="-1">
              <a:solidFill>
                <a:srgbClr val="000000"/>
              </a:solidFill>
              <a:latin typeface="Calibri"/>
            </a:endParaRPr>
          </a:p>
          <a:p>
            <a:pPr defTabSz="914400">
              <a:lnSpc>
                <a:spcPct val="100000"/>
              </a:lnSpc>
            </a:pPr>
            <a:endParaRPr lang="de-DE" sz="1100" b="0" strike="noStrike" spc="-1">
              <a:solidFill>
                <a:srgbClr val="000000"/>
              </a:solidFill>
              <a:latin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1A3F3-331B-799F-338D-AD8CA0EBE811}"/>
            </a:ext>
          </a:extLst>
        </p:cNvPr>
        <p:cNvGrpSpPr/>
        <p:nvPr/>
      </p:nvGrpSpPr>
      <p:grpSpPr>
        <a:xfrm>
          <a:off x="0" y="0"/>
          <a:ext cx="0" cy="0"/>
          <a:chOff x="0" y="0"/>
          <a:chExt cx="0" cy="0"/>
        </a:xfrm>
      </p:grpSpPr>
      <p:sp>
        <p:nvSpPr>
          <p:cNvPr id="1024" name="PlaceHolder 1">
            <a:extLst>
              <a:ext uri="{FF2B5EF4-FFF2-40B4-BE49-F238E27FC236}">
                <a16:creationId xmlns:a16="http://schemas.microsoft.com/office/drawing/2014/main" id="{563C7D3A-1123-39A3-D9BD-6A9E76FD9924}"/>
              </a:ext>
            </a:extLst>
          </p:cNvPr>
          <p:cNvSpPr>
            <a:spLocks noGrp="1"/>
          </p:cNvSpPr>
          <p:nvPr>
            <p:ph type="sldNum" idx="12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028F8D62-45C9-450F-ACF6-A66C459BFD13}" type="slidenum">
              <a:rPr lang="de-DE" sz="900" b="0" strike="noStrike" spc="-1">
                <a:solidFill>
                  <a:schemeClr val="lt1"/>
                </a:solidFill>
                <a:latin typeface="Arial"/>
              </a:rPr>
              <a:t>73</a:t>
            </a:fld>
            <a:endParaRPr lang="de-DE" sz="900" b="0" strike="noStrike" spc="-1">
              <a:solidFill>
                <a:srgbClr val="000000"/>
              </a:solidFill>
              <a:latin typeface="Calibri"/>
            </a:endParaRPr>
          </a:p>
        </p:txBody>
      </p:sp>
      <p:sp>
        <p:nvSpPr>
          <p:cNvPr id="1025" name="PlaceHolder 2">
            <a:extLst>
              <a:ext uri="{FF2B5EF4-FFF2-40B4-BE49-F238E27FC236}">
                <a16:creationId xmlns:a16="http://schemas.microsoft.com/office/drawing/2014/main" id="{EB58C737-9E42-AE72-4479-D776157E8320}"/>
              </a:ext>
            </a:extLst>
          </p:cNvPr>
          <p:cNvSpPr>
            <a:spLocks noGrp="1"/>
          </p:cNvSpPr>
          <p:nvPr>
            <p:ph type="title"/>
          </p:nvPr>
        </p:nvSpPr>
        <p:spPr>
          <a:xfrm>
            <a:off x="286200" y="586440"/>
            <a:ext cx="3811320" cy="63252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de-DE" sz="2400" b="1" strike="noStrike" spc="-1" dirty="0">
                <a:solidFill>
                  <a:srgbClr val="C00000"/>
                </a:solidFill>
                <a:latin typeface="Arial"/>
              </a:rPr>
              <a:t>Kontakt / Autorinnen:</a:t>
            </a:r>
            <a:endParaRPr lang="de-DE" sz="2400" b="0" strike="noStrike" spc="-1" dirty="0">
              <a:solidFill>
                <a:schemeClr val="dk1"/>
              </a:solidFill>
              <a:latin typeface="Arial"/>
            </a:endParaRPr>
          </a:p>
        </p:txBody>
      </p:sp>
      <p:sp>
        <p:nvSpPr>
          <p:cNvPr id="1026" name="Inhaltsplatzhalter 5">
            <a:extLst>
              <a:ext uri="{FF2B5EF4-FFF2-40B4-BE49-F238E27FC236}">
                <a16:creationId xmlns:a16="http://schemas.microsoft.com/office/drawing/2014/main" id="{A51155C2-DE61-AE36-C3AB-9D90C12A3A03}"/>
              </a:ext>
            </a:extLst>
          </p:cNvPr>
          <p:cNvSpPr/>
          <p:nvPr/>
        </p:nvSpPr>
        <p:spPr>
          <a:xfrm>
            <a:off x="4989600" y="5343120"/>
            <a:ext cx="3815640" cy="142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400" b="0" strike="noStrike" spc="-1">
                <a:solidFill>
                  <a:srgbClr val="212022"/>
                </a:solidFill>
                <a:latin typeface="Arial"/>
              </a:rPr>
              <a:t>14974 Ludwigsfelde-Struveshof</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Tel.: 	03378 209 - 0</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Fax:	03378 209 - 149</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rgbClr val="212022"/>
                </a:solidFill>
                <a:latin typeface="Arial"/>
              </a:rPr>
              <a:t>www.lisum.berlin-brandenburg.de</a:t>
            </a:r>
            <a:endParaRPr lang="de-DE" sz="1400" b="0" strike="noStrike" spc="-1">
              <a:solidFill>
                <a:srgbClr val="000000"/>
              </a:solidFill>
              <a:latin typeface="Calibri"/>
            </a:endParaRPr>
          </a:p>
          <a:p>
            <a:pPr defTabSz="914400">
              <a:lnSpc>
                <a:spcPct val="100000"/>
              </a:lnSpc>
              <a:tabLst>
                <a:tab pos="450720" algn="l"/>
              </a:tabLst>
            </a:pPr>
            <a:r>
              <a:rPr lang="de-DE" sz="1400" b="0" strike="noStrike" spc="-1">
                <a:solidFill>
                  <a:schemeClr val="dk1"/>
                </a:solidFill>
                <a:latin typeface="Arial"/>
              </a:rPr>
              <a:t>	</a:t>
            </a:r>
            <a:endParaRPr lang="de-DE" sz="1400" b="0" strike="noStrike" spc="-1">
              <a:solidFill>
                <a:srgbClr val="000000"/>
              </a:solidFill>
              <a:latin typeface="Calibri"/>
            </a:endParaRPr>
          </a:p>
          <a:p>
            <a:pPr defTabSz="914400">
              <a:lnSpc>
                <a:spcPct val="100000"/>
              </a:lnSpc>
              <a:tabLst>
                <a:tab pos="450720" algn="l"/>
              </a:tabLst>
            </a:pPr>
            <a:endParaRPr lang="de-DE" sz="1400" b="0" strike="noStrike" spc="-1">
              <a:solidFill>
                <a:srgbClr val="000000"/>
              </a:solidFill>
              <a:latin typeface="Calibri"/>
            </a:endParaRPr>
          </a:p>
          <a:p>
            <a:pPr defTabSz="914400">
              <a:lnSpc>
                <a:spcPct val="100000"/>
              </a:lnSpc>
              <a:tabLst>
                <a:tab pos="450720" algn="l"/>
              </a:tabLst>
            </a:pPr>
            <a:endParaRPr lang="de-DE" sz="1400" b="0" strike="noStrike" spc="-1">
              <a:solidFill>
                <a:srgbClr val="000000"/>
              </a:solidFill>
              <a:latin typeface="Calibri"/>
            </a:endParaRPr>
          </a:p>
        </p:txBody>
      </p:sp>
      <p:sp>
        <p:nvSpPr>
          <p:cNvPr id="1027" name="Textplatzhalter 6">
            <a:extLst>
              <a:ext uri="{FF2B5EF4-FFF2-40B4-BE49-F238E27FC236}">
                <a16:creationId xmlns:a16="http://schemas.microsoft.com/office/drawing/2014/main" id="{525E8C5F-64CB-0238-FFF8-5E612A4BB453}"/>
              </a:ext>
            </a:extLst>
          </p:cNvPr>
          <p:cNvSpPr/>
          <p:nvPr/>
        </p:nvSpPr>
        <p:spPr>
          <a:xfrm>
            <a:off x="4989600" y="1412640"/>
            <a:ext cx="3826080" cy="316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de-DE" sz="1400" b="0" strike="noStrike" spc="-1">
                <a:solidFill>
                  <a:schemeClr val="dk1"/>
                </a:solidFill>
                <a:latin typeface="Arial"/>
              </a:rPr>
              <a:t>Landesinstitut für Schule und Medien </a:t>
            </a:r>
            <a:br>
              <a:rPr sz="1400"/>
            </a:br>
            <a:r>
              <a:rPr lang="de-DE" sz="1400" b="0" strike="noStrike" spc="-1">
                <a:solidFill>
                  <a:schemeClr val="dk1"/>
                </a:solidFill>
                <a:latin typeface="Arial"/>
              </a:rPr>
              <a:t>Berlin-Brandenburg (LISUM) </a:t>
            </a:r>
            <a:endParaRPr lang="de-DE" sz="1400" b="0" strike="noStrike" spc="-1">
              <a:solidFill>
                <a:srgbClr val="000000"/>
              </a:solidFill>
              <a:latin typeface="Calibri"/>
            </a:endParaRPr>
          </a:p>
          <a:p>
            <a:pPr defTabSz="914400">
              <a:lnSpc>
                <a:spcPct val="100000"/>
              </a:lnSpc>
            </a:pPr>
            <a:endParaRPr lang="de-DE" sz="1400" b="0" strike="noStrike" spc="-1">
              <a:solidFill>
                <a:srgbClr val="000000"/>
              </a:solidFill>
              <a:latin typeface="Calibri"/>
            </a:endParaRPr>
          </a:p>
          <a:p>
            <a:pPr defTabSz="914400">
              <a:lnSpc>
                <a:spcPct val="100000"/>
              </a:lnSpc>
            </a:pPr>
            <a:r>
              <a:rPr lang="de-DE" sz="1400" b="1" strike="noStrike" spc="-1">
                <a:solidFill>
                  <a:schemeClr val="dk1"/>
                </a:solidFill>
                <a:latin typeface="Arial"/>
              </a:rPr>
              <a:t>Autorinnen:</a:t>
            </a:r>
            <a:endParaRPr lang="de-DE" sz="1400" b="0" strike="noStrike" spc="-1">
              <a:solidFill>
                <a:srgbClr val="000000"/>
              </a:solidFill>
              <a:latin typeface="Calibri"/>
            </a:endParaRPr>
          </a:p>
          <a:p>
            <a:pPr defTabSz="914400">
              <a:lnSpc>
                <a:spcPct val="100000"/>
              </a:lnSpc>
            </a:pPr>
            <a:endParaRPr lang="de-DE" sz="8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Irene Hoppe</a:t>
            </a:r>
            <a:endParaRPr lang="de-DE" sz="14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Referentin für die Schulanfangsphase</a:t>
            </a:r>
            <a:endParaRPr lang="de-DE" sz="1400" b="0" strike="noStrike" spc="-1">
              <a:solidFill>
                <a:srgbClr val="000000"/>
              </a:solidFill>
              <a:latin typeface="Calibri"/>
            </a:endParaRPr>
          </a:p>
          <a:p>
            <a:pPr defTabSz="914400">
              <a:lnSpc>
                <a:spcPct val="100000"/>
              </a:lnSpc>
            </a:pPr>
            <a:r>
              <a:rPr lang="de-DE" sz="1400" b="0" u="sng" strike="noStrike" spc="-1">
                <a:solidFill>
                  <a:schemeClr val="dk1"/>
                </a:solidFill>
                <a:uFillTx/>
                <a:latin typeface="Arial"/>
                <a:hlinkClick r:id="rId3"/>
              </a:rPr>
              <a:t>irene.hoppe@lisum.berlin-brandenburg.de</a:t>
            </a:r>
            <a:endParaRPr lang="de-DE" sz="1400" b="0" strike="noStrike" spc="-1">
              <a:solidFill>
                <a:srgbClr val="000000"/>
              </a:solidFill>
              <a:latin typeface="Calibri"/>
            </a:endParaRPr>
          </a:p>
          <a:p>
            <a:pPr defTabSz="914400">
              <a:lnSpc>
                <a:spcPct val="100000"/>
              </a:lnSpc>
            </a:pPr>
            <a:r>
              <a:rPr lang="de-DE" sz="1400" b="0" strike="noStrike" spc="-1">
                <a:solidFill>
                  <a:schemeClr val="dk1"/>
                </a:solidFill>
                <a:latin typeface="Arial"/>
              </a:rPr>
              <a:t>Tel.: 03378 209-318</a:t>
            </a:r>
            <a:endParaRPr lang="de-DE" sz="1400" b="0" strike="noStrike" spc="-1">
              <a:solidFill>
                <a:srgbClr val="000000"/>
              </a:solidFill>
              <a:latin typeface="Calibri"/>
            </a:endParaRPr>
          </a:p>
          <a:p>
            <a:pPr defTabSz="914400">
              <a:lnSpc>
                <a:spcPct val="100000"/>
              </a:lnSpc>
            </a:pPr>
            <a:endParaRPr lang="de-DE" sz="800" b="0" strike="noStrike" spc="-1">
              <a:solidFill>
                <a:srgbClr val="000000"/>
              </a:solidFill>
              <a:latin typeface="Calibri"/>
            </a:endParaRPr>
          </a:p>
          <a:p>
            <a:pPr defTabSz="914400">
              <a:lnSpc>
                <a:spcPct val="100000"/>
              </a:lnSpc>
              <a:tabLst>
                <a:tab pos="0" algn="l"/>
              </a:tabLst>
            </a:pPr>
            <a:endParaRPr lang="de-DE" sz="8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Josefine Prengel</a:t>
            </a:r>
            <a:endParaRPr lang="de-DE" sz="14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Referentin für Deutsch/Grundschule und Sprachbildung</a:t>
            </a:r>
            <a:endParaRPr lang="de-DE" sz="1400" b="0" strike="noStrike" spc="-1">
              <a:solidFill>
                <a:srgbClr val="000000"/>
              </a:solidFill>
              <a:latin typeface="Calibri"/>
            </a:endParaRPr>
          </a:p>
          <a:p>
            <a:pPr defTabSz="914400">
              <a:lnSpc>
                <a:spcPct val="100000"/>
              </a:lnSpc>
              <a:tabLst>
                <a:tab pos="0" algn="l"/>
              </a:tabLst>
            </a:pPr>
            <a:r>
              <a:rPr lang="de-DE" sz="1400" b="0" u="sng" strike="noStrike" spc="-1">
                <a:solidFill>
                  <a:schemeClr val="dk1"/>
                </a:solidFill>
                <a:uFillTx/>
                <a:latin typeface="Arial"/>
                <a:hlinkClick r:id="rId4"/>
              </a:rPr>
              <a:t>josefine.prengel@lisum.berlin-brandenburg.de</a:t>
            </a:r>
            <a:endParaRPr lang="de-DE" sz="1400" b="0" strike="noStrike" spc="-1">
              <a:solidFill>
                <a:srgbClr val="000000"/>
              </a:solidFill>
              <a:latin typeface="Calibri"/>
            </a:endParaRPr>
          </a:p>
          <a:p>
            <a:pPr defTabSz="914400">
              <a:lnSpc>
                <a:spcPct val="100000"/>
              </a:lnSpc>
              <a:tabLst>
                <a:tab pos="0" algn="l"/>
              </a:tabLst>
            </a:pPr>
            <a:r>
              <a:rPr lang="de-DE" sz="1400" b="0" strike="noStrike" spc="-1">
                <a:solidFill>
                  <a:schemeClr val="dk1"/>
                </a:solidFill>
                <a:latin typeface="Arial"/>
              </a:rPr>
              <a:t>Tel.: 03378 209-312</a:t>
            </a:r>
            <a:endParaRPr lang="de-DE" sz="1400" b="0" strike="noStrike" spc="-1">
              <a:solidFill>
                <a:srgbClr val="000000"/>
              </a:solidFill>
              <a:latin typeface="Calibri"/>
            </a:endParaRPr>
          </a:p>
        </p:txBody>
      </p:sp>
      <p:pic>
        <p:nvPicPr>
          <p:cNvPr id="1028" name="Bildplatzhalter 7" descr="Liegenschaft.jpg">
            <a:extLst>
              <a:ext uri="{FF2B5EF4-FFF2-40B4-BE49-F238E27FC236}">
                <a16:creationId xmlns:a16="http://schemas.microsoft.com/office/drawing/2014/main" id="{845D52D9-689D-5865-1760-6615B17680CC}"/>
              </a:ext>
            </a:extLst>
          </p:cNvPr>
          <p:cNvPicPr/>
          <p:nvPr/>
        </p:nvPicPr>
        <p:blipFill>
          <a:blip r:embed="rId5"/>
          <a:stretch/>
        </p:blipFill>
        <p:spPr>
          <a:xfrm>
            <a:off x="395640" y="1412640"/>
            <a:ext cx="4085640" cy="4833360"/>
          </a:xfrm>
          <a:prstGeom prst="rect">
            <a:avLst/>
          </a:prstGeom>
          <a:ln w="9525">
            <a:noFill/>
          </a:ln>
        </p:spPr>
      </p:pic>
      <p:sp>
        <p:nvSpPr>
          <p:cNvPr id="1029" name="Fußzeilenplatzhalter 2">
            <a:extLst>
              <a:ext uri="{FF2B5EF4-FFF2-40B4-BE49-F238E27FC236}">
                <a16:creationId xmlns:a16="http://schemas.microsoft.com/office/drawing/2014/main" id="{41981EAF-6914-E2FE-289F-4A81D4636EA8}"/>
              </a:ext>
            </a:extLst>
          </p:cNvPr>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Tree>
    <p:extLst>
      <p:ext uri="{BB962C8B-B14F-4D97-AF65-F5344CB8AC3E}">
        <p14:creationId xmlns:p14="http://schemas.microsoft.com/office/powerpoint/2010/main" val="446052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crollen: horizontal 7"/>
          <p:cNvSpPr/>
          <p:nvPr/>
        </p:nvSpPr>
        <p:spPr>
          <a:xfrm>
            <a:off x="467640" y="1078200"/>
            <a:ext cx="8208360" cy="1043640"/>
          </a:xfrm>
          <a:prstGeom prst="horizontalScroll">
            <a:avLst>
              <a:gd name="adj" fmla="val 12500"/>
            </a:avLst>
          </a:prstGeom>
          <a:gradFill rotWithShape="0">
            <a:gsLst>
              <a:gs pos="0">
                <a:srgbClr val="FFAEB0"/>
              </a:gs>
              <a:gs pos="35000">
                <a:srgbClr val="FFC6C6"/>
              </a:gs>
              <a:gs pos="100000">
                <a:srgbClr val="FFE9E9"/>
              </a:gs>
            </a:gsLst>
            <a:lin ang="16200000"/>
          </a:gradFill>
          <a:ln>
            <a:solidFill>
              <a:srgbClr val="DE0018"/>
            </a:solidFill>
            <a:round/>
          </a:ln>
          <a:effectLst>
            <a:outerShdw blurRad="39960" dist="20160" dir="5400000" rotWithShape="0">
              <a:srgbClr val="000000">
                <a:alpha val="38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dk1"/>
              </a:solidFill>
              <a:latin typeface="Arial"/>
            </a:endParaRPr>
          </a:p>
        </p:txBody>
      </p:sp>
      <p:sp>
        <p:nvSpPr>
          <p:cNvPr id="157" name="PlaceHolder 1"/>
          <p:cNvSpPr>
            <a:spLocks noGrp="1"/>
          </p:cNvSpPr>
          <p:nvPr>
            <p:ph type="sldNum" idx="47"/>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71CB4122-A265-49AF-8AC7-DA0381464086}" type="slidenum">
              <a:rPr lang="de-DE" sz="900" b="0" strike="noStrike" spc="-1">
                <a:solidFill>
                  <a:schemeClr val="lt1"/>
                </a:solidFill>
                <a:latin typeface="Arial"/>
              </a:rPr>
              <a:t>8</a:t>
            </a:fld>
            <a:endParaRPr lang="de-DE" sz="900" b="0" strike="noStrike" spc="-1">
              <a:solidFill>
                <a:srgbClr val="000000"/>
              </a:solidFill>
              <a:latin typeface="Calibri"/>
            </a:endParaRPr>
          </a:p>
        </p:txBody>
      </p:sp>
      <p:sp>
        <p:nvSpPr>
          <p:cNvPr id="158" name="PlaceHolder 2"/>
          <p:cNvSpPr>
            <a:spLocks noGrp="1"/>
          </p:cNvSpPr>
          <p:nvPr>
            <p:ph/>
          </p:nvPr>
        </p:nvSpPr>
        <p:spPr>
          <a:xfrm>
            <a:off x="403560" y="2209320"/>
            <a:ext cx="8439480" cy="4220640"/>
          </a:xfrm>
          <a:prstGeom prst="rect">
            <a:avLst/>
          </a:prstGeom>
          <a:noFill/>
          <a:ln w="0">
            <a:noFill/>
          </a:ln>
        </p:spPr>
        <p:txBody>
          <a:bodyPr lIns="90000" tIns="45000" rIns="90000" bIns="45000" anchor="t">
            <a:noAutofit/>
          </a:bodyPr>
          <a:lstStyle/>
          <a:p>
            <a:pPr marL="0" indent="0" defTabSz="914400">
              <a:lnSpc>
                <a:spcPct val="100000"/>
              </a:lnSpc>
              <a:spcAft>
                <a:spcPts val="601"/>
              </a:spcAft>
              <a:buNone/>
              <a:tabLst>
                <a:tab pos="0" algn="l"/>
              </a:tabLst>
            </a:pPr>
            <a:r>
              <a:rPr lang="de-DE" sz="1800" b="0" strike="noStrike" spc="-1" dirty="0">
                <a:solidFill>
                  <a:schemeClr val="dk1"/>
                </a:solidFill>
                <a:latin typeface="Arial"/>
              </a:rPr>
              <a:t>Überarbeitung des Grundwortschatzes:</a:t>
            </a:r>
          </a:p>
          <a:p>
            <a:pPr marL="285840" indent="-285840" defTabSz="914400">
              <a:lnSpc>
                <a:spcPct val="100000"/>
              </a:lnSpc>
              <a:spcBef>
                <a:spcPts val="300"/>
              </a:spcBef>
              <a:spcAft>
                <a:spcPts val="300"/>
              </a:spcAft>
              <a:buClr>
                <a:srgbClr val="000000"/>
              </a:buClr>
              <a:buFont typeface="Arial"/>
              <a:buChar char="•"/>
              <a:tabLst>
                <a:tab pos="0" algn="l"/>
              </a:tabLst>
            </a:pPr>
            <a:r>
              <a:rPr lang="de-DE" sz="1800" b="0" strike="noStrike" spc="-1" dirty="0">
                <a:solidFill>
                  <a:schemeClr val="dk1"/>
                </a:solidFill>
                <a:latin typeface="Arial"/>
              </a:rPr>
              <a:t>Vergleich mit aktuellen Grundwortschatzlisten anderer Bundesländer </a:t>
            </a:r>
          </a:p>
          <a:p>
            <a:pPr marL="285840" indent="-285840" defTabSz="914400">
              <a:lnSpc>
                <a:spcPct val="100000"/>
              </a:lnSpc>
              <a:spcBef>
                <a:spcPts val="300"/>
              </a:spcBef>
              <a:spcAft>
                <a:spcPts val="300"/>
              </a:spcAft>
              <a:buClr>
                <a:srgbClr val="000000"/>
              </a:buClr>
              <a:buFont typeface="Arial"/>
              <a:buChar char="•"/>
              <a:tabLst>
                <a:tab pos="0" algn="l"/>
              </a:tabLst>
            </a:pPr>
            <a:r>
              <a:rPr lang="de-DE" sz="1800" b="0" strike="noStrike" spc="-1" dirty="0">
                <a:solidFill>
                  <a:schemeClr val="dk1"/>
                </a:solidFill>
                <a:latin typeface="Arial"/>
              </a:rPr>
              <a:t>wissenschaftliche Beratung durch Prof. Dr. Hans-Georg Müller </a:t>
            </a:r>
            <a:br>
              <a:rPr lang="de-DE" sz="1800" b="0" strike="noStrike" spc="-1" dirty="0">
                <a:solidFill>
                  <a:schemeClr val="dk1"/>
                </a:solidFill>
                <a:latin typeface="Arial"/>
              </a:rPr>
            </a:br>
            <a:r>
              <a:rPr lang="de-DE" sz="1800" b="0" strike="noStrike" spc="-1" dirty="0">
                <a:solidFill>
                  <a:schemeClr val="dk1"/>
                </a:solidFill>
                <a:latin typeface="Arial"/>
              </a:rPr>
              <a:t>von der Universität Potsdam</a:t>
            </a:r>
          </a:p>
          <a:p>
            <a:pPr marL="285840" indent="-285840" defTabSz="914400">
              <a:lnSpc>
                <a:spcPct val="100000"/>
              </a:lnSpc>
              <a:spcBef>
                <a:spcPts val="300"/>
              </a:spcBef>
              <a:spcAft>
                <a:spcPts val="300"/>
              </a:spcAft>
              <a:buClr>
                <a:srgbClr val="000000"/>
              </a:buClr>
              <a:buFont typeface="Arial"/>
              <a:buChar char="•"/>
              <a:tabLst>
                <a:tab pos="0" algn="l"/>
              </a:tabLst>
            </a:pPr>
            <a:r>
              <a:rPr lang="de-DE" sz="1800" b="0" strike="noStrike" spc="-1" dirty="0">
                <a:solidFill>
                  <a:schemeClr val="dk1"/>
                </a:solidFill>
                <a:latin typeface="Arial"/>
              </a:rPr>
              <a:t>abgeordnete Lehrkräfte und Referentinnen des LISUM</a:t>
            </a:r>
          </a:p>
          <a:p>
            <a:pPr indent="0" defTabSz="914400">
              <a:lnSpc>
                <a:spcPct val="100000"/>
              </a:lnSpc>
              <a:buNone/>
              <a:tabLst>
                <a:tab pos="0" algn="l"/>
              </a:tabLst>
            </a:pPr>
            <a:endParaRPr lang="de-DE" sz="1600" b="0" strike="noStrike" spc="-1" dirty="0">
              <a:solidFill>
                <a:schemeClr val="dk1"/>
              </a:solidFill>
              <a:latin typeface="Arial"/>
            </a:endParaRPr>
          </a:p>
        </p:txBody>
      </p:sp>
      <p:sp>
        <p:nvSpPr>
          <p:cNvPr id="159"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Wer hat‘s gemacht?</a:t>
            </a:r>
            <a:endParaRPr lang="de-DE" sz="2400" b="0" strike="noStrike" spc="-1">
              <a:solidFill>
                <a:srgbClr val="000000"/>
              </a:solidFill>
              <a:latin typeface="Calibri"/>
            </a:endParaRPr>
          </a:p>
        </p:txBody>
      </p:sp>
      <p:sp>
        <p:nvSpPr>
          <p:cNvPr id="160" name="Fußzeilenplatzhalter 2"/>
          <p:cNvSpPr/>
          <p:nvPr/>
        </p:nvSpPr>
        <p:spPr>
          <a:xfrm>
            <a:off x="313920" y="651708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sp>
        <p:nvSpPr>
          <p:cNvPr id="161" name="Textfeld 8"/>
          <p:cNvSpPr/>
          <p:nvPr/>
        </p:nvSpPr>
        <p:spPr>
          <a:xfrm>
            <a:off x="755640" y="1268640"/>
            <a:ext cx="7776000" cy="860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dirty="0">
                <a:solidFill>
                  <a:schemeClr val="dk1"/>
                </a:solidFill>
                <a:latin typeface="Arial"/>
              </a:rPr>
              <a:t>Ein Grundwortschatz enthält Wörter, denen Schülerinnen und Schüler am </a:t>
            </a:r>
            <a:r>
              <a:rPr lang="de-DE" spc="-1" dirty="0">
                <a:solidFill>
                  <a:schemeClr val="dk1"/>
                </a:solidFill>
                <a:latin typeface="Arial"/>
              </a:rPr>
              <a:t>häufigsten beim Lesen und Schreiben begegnen.</a:t>
            </a:r>
          </a:p>
          <a:p>
            <a:pPr defTabSz="914400">
              <a:lnSpc>
                <a:spcPct val="100000"/>
              </a:lnSpc>
            </a:pPr>
            <a:endParaRPr lang="de-DE" sz="1400" b="0" strike="noStrike" spc="-1" dirty="0">
              <a:solidFill>
                <a:srgbClr val="000000"/>
              </a:solidFill>
              <a:latin typeface="Calibri"/>
            </a:endParaRPr>
          </a:p>
        </p:txBody>
      </p:sp>
      <p:pic>
        <p:nvPicPr>
          <p:cNvPr id="162" name="Grafik 9" descr="Ein Bild, das Text, Design, Schrift, Screenshot enthält.&#10;&#10;Automatisch generierte Beschreibung"/>
          <p:cNvPicPr/>
          <p:nvPr/>
        </p:nvPicPr>
        <p:blipFill>
          <a:blip r:embed="rId2"/>
          <a:stretch/>
        </p:blipFill>
        <p:spPr>
          <a:xfrm rot="1434600">
            <a:off x="6962760" y="146520"/>
            <a:ext cx="816840" cy="600480"/>
          </a:xfrm>
          <a:prstGeom prst="rect">
            <a:avLst/>
          </a:prstGeom>
          <a:ln w="12700">
            <a:noFill/>
          </a:ln>
        </p:spPr>
      </p:pic>
      <p:pic>
        <p:nvPicPr>
          <p:cNvPr id="163" name="Grafik 10"/>
          <p:cNvPicPr/>
          <p:nvPr/>
        </p:nvPicPr>
        <p:blipFill>
          <a:blip r:embed="rId3"/>
          <a:stretch/>
        </p:blipFill>
        <p:spPr>
          <a:xfrm rot="5400000">
            <a:off x="7873200" y="-66240"/>
            <a:ext cx="714240" cy="1027080"/>
          </a:xfrm>
          <a:prstGeom prst="rect">
            <a:avLst/>
          </a:prstGeom>
          <a:ln w="0">
            <a:noFill/>
          </a:ln>
          <a:effectLst>
            <a:softEdge rad="63360"/>
          </a:effectLst>
        </p:spPr>
      </p:pic>
      <p:pic>
        <p:nvPicPr>
          <p:cNvPr id="164" name="Grafik 2" descr="Ein Bild, das Katze, Clipart, Cartoon enthält.&#10;&#10;Automatisch generierte Beschreibung"/>
          <p:cNvPicPr/>
          <p:nvPr/>
        </p:nvPicPr>
        <p:blipFill>
          <a:blip r:embed="rId4"/>
          <a:stretch/>
        </p:blipFill>
        <p:spPr>
          <a:xfrm>
            <a:off x="3420000" y="4005000"/>
            <a:ext cx="2795040" cy="2321280"/>
          </a:xfrm>
          <a:prstGeom prst="rect">
            <a:avLst/>
          </a:prstGeom>
          <a:ln w="0">
            <a:noFill/>
          </a:ln>
        </p:spPr>
      </p:pic>
      <p:sp>
        <p:nvSpPr>
          <p:cNvPr id="165" name="Textfeld 11"/>
          <p:cNvSpPr/>
          <p:nvPr/>
        </p:nvSpPr>
        <p:spPr>
          <a:xfrm>
            <a:off x="4323960" y="6242400"/>
            <a:ext cx="98712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800" b="0" strike="noStrike" spc="-1">
                <a:solidFill>
                  <a:schemeClr val="dk1"/>
                </a:solidFill>
                <a:latin typeface="Arial"/>
              </a:rPr>
              <a:t>cocomaterial.com</a:t>
            </a:r>
            <a:endParaRPr lang="de-DE" sz="800" b="0" strike="noStrike" spc="-1">
              <a:solidFill>
                <a:srgbClr val="000000"/>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sldNum" idx="48"/>
          </p:nvPr>
        </p:nvSpPr>
        <p:spPr>
          <a:xfrm>
            <a:off x="6613560" y="6489720"/>
            <a:ext cx="2231640" cy="278640"/>
          </a:xfrm>
          <a:prstGeom prst="rect">
            <a:avLst/>
          </a:prstGeom>
          <a:noFill/>
          <a:ln w="9360">
            <a:noFill/>
          </a:ln>
        </p:spPr>
        <p:txBody>
          <a:bodyPr lIns="91440" tIns="45720" rIns="91440" bIns="45720" numCol="1" spcCol="0" anchor="b">
            <a:noAutofit/>
          </a:bodyPr>
          <a:lstStyle>
            <a:lvl1pPr indent="0" algn="r" defTabSz="914400">
              <a:lnSpc>
                <a:spcPct val="100000"/>
              </a:lnSpc>
              <a:buNone/>
              <a:tabLst>
                <a:tab pos="0" algn="l"/>
              </a:tabLst>
              <a:defRPr lang="de-DE" sz="900" b="0" strike="noStrike" spc="-1">
                <a:solidFill>
                  <a:schemeClr val="lt1"/>
                </a:solidFill>
                <a:latin typeface="Arial"/>
              </a:defRPr>
            </a:lvl1pPr>
          </a:lstStyle>
          <a:p>
            <a:pPr indent="0" algn="r" defTabSz="914400">
              <a:lnSpc>
                <a:spcPct val="100000"/>
              </a:lnSpc>
              <a:buNone/>
              <a:tabLst>
                <a:tab pos="0" algn="l"/>
              </a:tabLst>
            </a:pPr>
            <a:r>
              <a:rPr lang="de-DE" sz="900" b="0" strike="noStrike" spc="-1">
                <a:solidFill>
                  <a:schemeClr val="lt1"/>
                </a:solidFill>
                <a:latin typeface="Arial"/>
              </a:rPr>
              <a:t>Seite </a:t>
            </a:r>
            <a:fld id="{5EB64EE3-71DB-4603-93EC-E19900FF8395}" type="slidenum">
              <a:rPr lang="de-DE" sz="900" b="0" strike="noStrike" spc="-1">
                <a:solidFill>
                  <a:schemeClr val="lt1"/>
                </a:solidFill>
                <a:latin typeface="Arial"/>
              </a:rPr>
              <a:t>9</a:t>
            </a:fld>
            <a:endParaRPr lang="de-DE" sz="900" b="0" strike="noStrike" spc="-1">
              <a:solidFill>
                <a:srgbClr val="000000"/>
              </a:solidFill>
              <a:latin typeface="Calibri"/>
            </a:endParaRPr>
          </a:p>
        </p:txBody>
      </p:sp>
      <p:sp>
        <p:nvSpPr>
          <p:cNvPr id="167" name="PlaceHolder 2"/>
          <p:cNvSpPr>
            <a:spLocks noGrp="1"/>
          </p:cNvSpPr>
          <p:nvPr>
            <p:ph/>
          </p:nvPr>
        </p:nvSpPr>
        <p:spPr>
          <a:xfrm>
            <a:off x="333000" y="873720"/>
            <a:ext cx="8460720" cy="1697040"/>
          </a:xfrm>
          <a:prstGeom prst="rect">
            <a:avLst/>
          </a:prstGeom>
          <a:noFill/>
          <a:ln w="0">
            <a:noFill/>
          </a:ln>
        </p:spPr>
        <p:txBody>
          <a:bodyPr lIns="90000" tIns="45000" rIns="90000" bIns="45000" anchor="t">
            <a:noAutofit/>
          </a:bodyPr>
          <a:lstStyle/>
          <a:p>
            <a:pPr indent="0" defTabSz="914400">
              <a:lnSpc>
                <a:spcPct val="100000"/>
              </a:lnSpc>
              <a:spcBef>
                <a:spcPts val="300"/>
              </a:spcBef>
              <a:spcAft>
                <a:spcPts val="300"/>
              </a:spcAft>
              <a:buNone/>
              <a:tabLst>
                <a:tab pos="0" algn="l"/>
              </a:tabLst>
            </a:pPr>
            <a:r>
              <a:rPr lang="de-DE" sz="1800" b="0" strike="noStrike" spc="-1">
                <a:solidFill>
                  <a:schemeClr val="dk1"/>
                </a:solidFill>
                <a:latin typeface="Arial"/>
              </a:rPr>
              <a:t>Aktualisierung in Hinblick auf zwei Bereiche:</a:t>
            </a:r>
          </a:p>
          <a:p>
            <a:pPr marL="285840" indent="-285840" defTabSz="914400">
              <a:lnSpc>
                <a:spcPct val="100000"/>
              </a:lnSpc>
              <a:spcBef>
                <a:spcPts val="300"/>
              </a:spcBef>
              <a:spcAft>
                <a:spcPts val="300"/>
              </a:spcAft>
              <a:buClr>
                <a:srgbClr val="000000"/>
              </a:buClr>
              <a:buFont typeface="Arial"/>
              <a:buChar char="•"/>
              <a:tabLst>
                <a:tab pos="0" algn="l"/>
              </a:tabLst>
            </a:pPr>
            <a:r>
              <a:rPr lang="de-DE" sz="1800" b="0" strike="noStrike" spc="-1">
                <a:solidFill>
                  <a:schemeClr val="dk1"/>
                </a:solidFill>
                <a:latin typeface="Arial"/>
              </a:rPr>
              <a:t>Bedeutsamkeit und Häufigkeit der Wörter im aktuellen Sprachgebrauch der Kinder (semantische Relevanz)</a:t>
            </a:r>
          </a:p>
          <a:p>
            <a:pPr marL="285840" indent="-285840" defTabSz="914400">
              <a:lnSpc>
                <a:spcPct val="100000"/>
              </a:lnSpc>
              <a:spcBef>
                <a:spcPts val="300"/>
              </a:spcBef>
              <a:spcAft>
                <a:spcPts val="300"/>
              </a:spcAft>
              <a:buClr>
                <a:srgbClr val="000000"/>
              </a:buClr>
              <a:buFont typeface="Arial"/>
              <a:buChar char="•"/>
              <a:tabLst>
                <a:tab pos="0" algn="l"/>
              </a:tabLst>
            </a:pPr>
            <a:r>
              <a:rPr lang="de-DE" sz="1800" b="0" strike="noStrike" spc="-1">
                <a:solidFill>
                  <a:schemeClr val="dk1"/>
                </a:solidFill>
                <a:latin typeface="Arial"/>
              </a:rPr>
              <a:t>Repräsentation von Rechtschreibphänomenen und -strategien, die für Schülerinnen und Schüler in den Jahrgangsstufen 1 bis 4 wichtig sind</a:t>
            </a:r>
          </a:p>
        </p:txBody>
      </p:sp>
      <p:sp>
        <p:nvSpPr>
          <p:cNvPr id="168" name="Titel 1"/>
          <p:cNvSpPr/>
          <p:nvPr/>
        </p:nvSpPr>
        <p:spPr>
          <a:xfrm>
            <a:off x="306000" y="202680"/>
            <a:ext cx="8439480" cy="63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00000"/>
              </a:lnSpc>
            </a:pPr>
            <a:r>
              <a:rPr lang="de-DE" sz="2400" b="1" strike="noStrike" spc="-1">
                <a:solidFill>
                  <a:srgbClr val="C00000"/>
                </a:solidFill>
                <a:latin typeface="Arial"/>
              </a:rPr>
              <a:t>Was wurde aktualisiert?</a:t>
            </a:r>
            <a:endParaRPr lang="de-DE" sz="2400" b="0" strike="noStrike" spc="-1">
              <a:solidFill>
                <a:srgbClr val="000000"/>
              </a:solidFill>
              <a:latin typeface="Calibri"/>
            </a:endParaRPr>
          </a:p>
        </p:txBody>
      </p:sp>
      <p:sp>
        <p:nvSpPr>
          <p:cNvPr id="169" name="Fußzeilenplatzhalter 2"/>
          <p:cNvSpPr/>
          <p:nvPr/>
        </p:nvSpPr>
        <p:spPr>
          <a:xfrm>
            <a:off x="333000" y="6528240"/>
            <a:ext cx="6814440" cy="29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90720">
              <a:lnSpc>
                <a:spcPct val="100000"/>
              </a:lnSpc>
            </a:pPr>
            <a:r>
              <a:rPr lang="en-US" sz="800" b="0" strike="noStrike" spc="-1">
                <a:solidFill>
                  <a:srgbClr val="FFFFFF"/>
                </a:solidFill>
                <a:latin typeface="Arial"/>
              </a:rPr>
              <a:t>LISUM 2024 | Der aktualisierte Grundschwortschatz für Brandenburg I CC BY-ND 4.0 |  Irene Hoppe und Josefine Prengel</a:t>
            </a:r>
            <a:endParaRPr lang="de-DE" sz="800" b="0" strike="noStrike" spc="-1">
              <a:solidFill>
                <a:srgbClr val="000000"/>
              </a:solidFill>
              <a:latin typeface="Calibri"/>
            </a:endParaRPr>
          </a:p>
        </p:txBody>
      </p:sp>
      <p:pic>
        <p:nvPicPr>
          <p:cNvPr id="170" name="Grafik 6" descr="Ein Bild, das Text, Design, Schrift, Screenshot enthält.&#10;&#10;Automatisch generierte Beschreibung"/>
          <p:cNvPicPr/>
          <p:nvPr/>
        </p:nvPicPr>
        <p:blipFill>
          <a:blip r:embed="rId3"/>
          <a:stretch/>
        </p:blipFill>
        <p:spPr>
          <a:xfrm rot="1434600">
            <a:off x="6962760" y="146520"/>
            <a:ext cx="816840" cy="600480"/>
          </a:xfrm>
          <a:prstGeom prst="rect">
            <a:avLst/>
          </a:prstGeom>
          <a:ln w="12700">
            <a:noFill/>
          </a:ln>
        </p:spPr>
      </p:pic>
      <p:pic>
        <p:nvPicPr>
          <p:cNvPr id="171" name="Grafik 7"/>
          <p:cNvPicPr/>
          <p:nvPr/>
        </p:nvPicPr>
        <p:blipFill>
          <a:blip r:embed="rId4"/>
          <a:stretch/>
        </p:blipFill>
        <p:spPr>
          <a:xfrm rot="5400000">
            <a:off x="7873200" y="-66240"/>
            <a:ext cx="714240" cy="1027080"/>
          </a:xfrm>
          <a:prstGeom prst="rect">
            <a:avLst/>
          </a:prstGeom>
          <a:ln w="0">
            <a:noFill/>
          </a:ln>
          <a:effectLst>
            <a:softEdge rad="63360"/>
          </a:effectLst>
        </p:spPr>
      </p:pic>
      <p:pic>
        <p:nvPicPr>
          <p:cNvPr id="172" name="Grafik 8"/>
          <p:cNvPicPr/>
          <p:nvPr/>
        </p:nvPicPr>
        <p:blipFill>
          <a:blip r:embed="rId5"/>
          <a:stretch/>
        </p:blipFill>
        <p:spPr>
          <a:xfrm>
            <a:off x="333000" y="2997000"/>
            <a:ext cx="2798280" cy="3028320"/>
          </a:xfrm>
          <a:prstGeom prst="rect">
            <a:avLst/>
          </a:prstGeom>
          <a:ln w="0">
            <a:noFill/>
          </a:ln>
          <a:effectLst>
            <a:outerShdw blurRad="291960" dist="138988" dir="2700000" algn="tl" rotWithShape="0">
              <a:srgbClr val="333333">
                <a:alpha val="65000"/>
              </a:srgbClr>
            </a:outerShdw>
          </a:effectLst>
        </p:spPr>
      </p:pic>
      <p:sp>
        <p:nvSpPr>
          <p:cNvPr id="173" name="Textfeld 10"/>
          <p:cNvSpPr/>
          <p:nvPr/>
        </p:nvSpPr>
        <p:spPr>
          <a:xfrm>
            <a:off x="3564000" y="3429000"/>
            <a:ext cx="5179320" cy="140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strike="noStrike" spc="-1">
                <a:solidFill>
                  <a:schemeClr val="dk1"/>
                </a:solidFill>
                <a:latin typeface="Arial"/>
              </a:rPr>
              <a:t>stellenweise Verschiebungen zwischen den Doppeljahrgangsstufen</a:t>
            </a:r>
            <a:endParaRPr lang="de-DE" sz="1800" b="0" strike="noStrike" spc="-1">
              <a:solidFill>
                <a:srgbClr val="000000"/>
              </a:solidFill>
              <a:latin typeface="Calibri"/>
            </a:endParaRPr>
          </a:p>
          <a:p>
            <a:pPr defTabSz="914400">
              <a:lnSpc>
                <a:spcPct val="100000"/>
              </a:lnSpc>
            </a:pPr>
            <a:endParaRPr lang="de-DE" sz="1800" b="0" strike="noStrike" spc="-1">
              <a:solidFill>
                <a:srgbClr val="000000"/>
              </a:solidFill>
              <a:latin typeface="Calibri"/>
            </a:endParaRPr>
          </a:p>
          <a:p>
            <a:pPr defTabSz="914400">
              <a:lnSpc>
                <a:spcPct val="100000"/>
              </a:lnSpc>
            </a:pPr>
            <a:r>
              <a:rPr lang="de-DE" sz="1800" b="0" strike="noStrike" spc="-1">
                <a:solidFill>
                  <a:schemeClr val="dk1"/>
                </a:solidFill>
                <a:latin typeface="Arial"/>
              </a:rPr>
              <a:t>Wörter hinzugefügt oder entfernt</a:t>
            </a:r>
            <a:endParaRPr lang="de-DE" sz="1800" b="0" strike="noStrike" spc="-1">
              <a:solidFill>
                <a:srgbClr val="000000"/>
              </a:solidFill>
              <a:latin typeface="Calibri"/>
            </a:endParaRPr>
          </a:p>
          <a:p>
            <a:pPr defTabSz="914400">
              <a:lnSpc>
                <a:spcPct val="100000"/>
              </a:lnSpc>
            </a:pPr>
            <a:endParaRPr lang="de-DE" sz="1400" b="0" strike="noStrike" spc="-1">
              <a:solidFill>
                <a:srgbClr val="000000"/>
              </a:solidFill>
              <a:latin typeface="Calibri"/>
            </a:endParaRPr>
          </a:p>
        </p:txBody>
      </p:sp>
      <p:cxnSp>
        <p:nvCxnSpPr>
          <p:cNvPr id="174" name="Gerader Verbinder 14"/>
          <p:cNvCxnSpPr/>
          <p:nvPr/>
        </p:nvCxnSpPr>
        <p:spPr>
          <a:xfrm flipH="1">
            <a:off x="1732320" y="3737520"/>
            <a:ext cx="1823400" cy="720"/>
          </a:xfrm>
          <a:prstGeom prst="straightConnector1">
            <a:avLst/>
          </a:prstGeom>
          <a:ln w="19050">
            <a:solidFill>
              <a:srgbClr val="DE0018"/>
            </a:solidFill>
            <a:round/>
          </a:ln>
        </p:spPr>
      </p:cxnSp>
      <p:cxnSp>
        <p:nvCxnSpPr>
          <p:cNvPr id="175" name="Gerader Verbinder 16"/>
          <p:cNvCxnSpPr/>
          <p:nvPr/>
        </p:nvCxnSpPr>
        <p:spPr>
          <a:xfrm flipH="1">
            <a:off x="1475640" y="4509000"/>
            <a:ext cx="2080080" cy="144720"/>
          </a:xfrm>
          <a:prstGeom prst="straightConnector1">
            <a:avLst/>
          </a:prstGeom>
          <a:ln w="19050">
            <a:solidFill>
              <a:srgbClr val="DE0018"/>
            </a:solidFill>
            <a:round/>
          </a:ln>
        </p:spPr>
      </p:cxnSp>
      <p:cxnSp>
        <p:nvCxnSpPr>
          <p:cNvPr id="176" name="Gerader Verbinder 19"/>
          <p:cNvCxnSpPr/>
          <p:nvPr/>
        </p:nvCxnSpPr>
        <p:spPr>
          <a:xfrm flipH="1" flipV="1">
            <a:off x="899280" y="4379760"/>
            <a:ext cx="2656440" cy="67320"/>
          </a:xfrm>
          <a:prstGeom prst="straightConnector1">
            <a:avLst/>
          </a:prstGeom>
          <a:ln w="19050">
            <a:solidFill>
              <a:srgbClr val="DE0018"/>
            </a:solidFill>
            <a:round/>
          </a:ln>
        </p:spPr>
      </p:cxnSp>
      <p:pic>
        <p:nvPicPr>
          <p:cNvPr id="177" name="Grafik 22"/>
          <p:cNvPicPr/>
          <p:nvPr/>
        </p:nvPicPr>
        <p:blipFill>
          <a:blip r:embed="rId6"/>
          <a:stretch/>
        </p:blipFill>
        <p:spPr>
          <a:xfrm>
            <a:off x="8100000" y="5517360"/>
            <a:ext cx="693720" cy="693720"/>
          </a:xfrm>
          <a:prstGeom prst="rect">
            <a:avLst/>
          </a:prstGeom>
          <a:ln w="0">
            <a:noFill/>
          </a:ln>
        </p:spPr>
      </p:pic>
      <p:sp>
        <p:nvSpPr>
          <p:cNvPr id="178" name="Textfeld 23"/>
          <p:cNvSpPr/>
          <p:nvPr/>
        </p:nvSpPr>
        <p:spPr>
          <a:xfrm>
            <a:off x="5080320" y="5717160"/>
            <a:ext cx="30657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de-DE" sz="1400" b="0" strike="noStrike" spc="-1">
                <a:solidFill>
                  <a:schemeClr val="dk1"/>
                </a:solidFill>
                <a:latin typeface="ArialNarrow"/>
              </a:rPr>
              <a:t>Liste mit allen Änderungen:</a:t>
            </a:r>
            <a:endParaRPr lang="de-DE" sz="1400" b="0" strike="noStrike" spc="-1">
              <a:solidFill>
                <a:srgbClr val="000000"/>
              </a:solidFill>
              <a:latin typeface="Calibri"/>
            </a:endParaRPr>
          </a:p>
          <a:p>
            <a:pPr algn="r" defTabSz="914400">
              <a:lnSpc>
                <a:spcPct val="100000"/>
              </a:lnSpc>
            </a:pPr>
            <a:r>
              <a:rPr lang="de-DE" sz="1400" b="0" u="sng" strike="noStrike" spc="-1">
                <a:solidFill>
                  <a:schemeClr val="dk1"/>
                </a:solidFill>
                <a:uFillTx/>
                <a:latin typeface="Arial"/>
                <a:hlinkClick r:id="rId7"/>
              </a:rPr>
              <a:t>https://p.bsbb.eu/grundwortschatz</a:t>
            </a:r>
            <a:endParaRPr lang="de-DE" sz="1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up)">
                                      <p:cBhvr additive="repl">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up)">
                                      <p:cBhvr additive="repl">
                                        <p:cTn id="12" dur="5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wipe(up)">
                                      <p:cBhvr additive="repl">
                                        <p:cTn id="17" dur="5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wipe(left)">
                                      <p:cBhvr additive="repl">
                                        <p:cTn id="22" dur="500"/>
                                        <p:tgtEl>
                                          <p:spTgt spid="178"/>
                                        </p:tgtEl>
                                      </p:cBhvr>
                                    </p:animEffect>
                                  </p:childTnLst>
                                </p:cTn>
                              </p:par>
                              <p:par>
                                <p:cTn id="23" presetID="22" presetClass="entr" presetSubtype="8" fill="hold" nodeType="with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wipe(left)">
                                      <p:cBhvr additive="repl">
                                        <p:cTn id="25"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_Variante1_test">
  <a:themeElements>
    <a:clrScheme name="CD Hauptstadtregion">
      <a:dk1>
        <a:srgbClr val="000000"/>
      </a:dk1>
      <a:lt1>
        <a:srgbClr val="FFFFFF"/>
      </a:lt1>
      <a:dk2>
        <a:srgbClr val="E40019"/>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Titelmaster_zweiBilder">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1_Inhaltsmaster_Text">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PowerPoint_Variante1_test">
  <a:themeElements>
    <a:clrScheme name="CD Hauptstadtregion">
      <a:dk1>
        <a:srgbClr val="000000"/>
      </a:dk1>
      <a:lt1>
        <a:srgbClr val="FFFFFF"/>
      </a:lt1>
      <a:dk2>
        <a:srgbClr val="E40019"/>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Titelmaster_zweiBilder">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Inhaltsmaster_Text">
  <a:themeElements>
    <a:clrScheme name="CD Hauptstadtregion">
      <a:dk1>
        <a:srgbClr val="000000"/>
      </a:dk1>
      <a:lt1>
        <a:srgbClr val="FFFFFF"/>
      </a:lt1>
      <a:dk2>
        <a:srgbClr val="194093"/>
      </a:dk2>
      <a:lt2>
        <a:srgbClr val="FBF2D1"/>
      </a:lt2>
      <a:accent1>
        <a:srgbClr val="E40019"/>
      </a:accent1>
      <a:accent2>
        <a:srgbClr val="706F6F"/>
      </a:accent2>
      <a:accent3>
        <a:srgbClr val="FECA33"/>
      </a:accent3>
      <a:accent4>
        <a:srgbClr val="009B3E"/>
      </a:accent4>
      <a:accent5>
        <a:srgbClr val="194093"/>
      </a:accent5>
      <a:accent6>
        <a:srgbClr val="E71E6E"/>
      </a:accent6>
      <a:hlink>
        <a:srgbClr val="000000"/>
      </a:hlink>
      <a:folHlink>
        <a:srgbClr val="E40019"/>
      </a:folHlink>
    </a:clrScheme>
    <a:fontScheme name="Standarddesign">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lisum_4zu3_vorlage_202201</Template>
  <TotalTime>0</TotalTime>
  <Words>6059</Words>
  <Application>Microsoft Office PowerPoint</Application>
  <PresentationFormat>Bildschirmpräsentation (4:3)</PresentationFormat>
  <Paragraphs>799</Paragraphs>
  <Slides>73</Slides>
  <Notes>50</Notes>
  <HiddenSlides>0</HiddenSlides>
  <MMClips>0</MMClips>
  <ScaleCrop>false</ScaleCrop>
  <HeadingPairs>
    <vt:vector size="6" baseType="variant">
      <vt:variant>
        <vt:lpstr>Verwendete Schriftarten</vt:lpstr>
      </vt:variant>
      <vt:variant>
        <vt:i4>7</vt:i4>
      </vt:variant>
      <vt:variant>
        <vt:lpstr>Design</vt:lpstr>
      </vt:variant>
      <vt:variant>
        <vt:i4>19</vt:i4>
      </vt:variant>
      <vt:variant>
        <vt:lpstr>Folientitel</vt:lpstr>
      </vt:variant>
      <vt:variant>
        <vt:i4>73</vt:i4>
      </vt:variant>
    </vt:vector>
  </HeadingPairs>
  <TitlesOfParts>
    <vt:vector size="99" baseType="lpstr">
      <vt:lpstr>Arial</vt:lpstr>
      <vt:lpstr>ArialNarrow</vt:lpstr>
      <vt:lpstr>Calibri</vt:lpstr>
      <vt:lpstr>Cambria</vt:lpstr>
      <vt:lpstr>Lato</vt:lpstr>
      <vt:lpstr>Symbol</vt:lpstr>
      <vt:lpstr>Wingdings</vt:lpstr>
      <vt:lpstr>PowerPoint_Variante1_test</vt:lpstr>
      <vt:lpstr>PowerPoint_Variante1_test</vt:lpstr>
      <vt:lpstr>Inhaltsmaster_Text</vt:lpstr>
      <vt:lpstr>Inhaltsmaster_Text</vt:lpstr>
      <vt:lpstr>Inhaltsmaster_Text</vt:lpstr>
      <vt:lpstr>Inhaltsmaster_Text</vt:lpstr>
      <vt:lpstr>Inhaltsmaster_Text</vt:lpstr>
      <vt:lpstr>Inhaltsmaster_Text</vt:lpstr>
      <vt:lpstr>Inhaltsmaster_Text</vt:lpstr>
      <vt:lpstr>Inhaltsmaster_Text</vt:lpstr>
      <vt:lpstr>Inhaltsmaster_Text</vt:lpstr>
      <vt:lpstr>Inhaltsmaster_Text</vt:lpstr>
      <vt:lpstr>Inhaltsmaster_Text</vt:lpstr>
      <vt:lpstr>1_Inhaltsmaster_Text</vt:lpstr>
      <vt:lpstr>1_Inhaltsmaster_Text</vt:lpstr>
      <vt:lpstr>1_Inhaltsmaster_Text</vt:lpstr>
      <vt:lpstr>1_Inhaltsmaster_Text</vt:lpstr>
      <vt:lpstr>1_Inhaltsmaster_Text</vt:lpstr>
      <vt:lpstr>1_Inhaltsmaster_Text</vt:lpstr>
      <vt:lpstr>Der aktualisierte Grundwortschatz für Brandenburg</vt:lpstr>
      <vt:lpstr>Kontakt / Autorinnen:</vt:lpstr>
      <vt:lpstr>PowerPoint-Präsentation</vt:lpstr>
      <vt:lpstr>PowerPoint-Präsentation</vt:lpstr>
      <vt:lpstr>PowerPoint-Präsentation</vt:lpstr>
      <vt:lpstr>PowerPoint-Präsentation</vt:lpstr>
      <vt:lpstr>Rahmenlehrplan 1-10/Fachteil Deutsch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 / Autorinnen:</vt:lpstr>
    </vt:vector>
  </TitlesOfParts>
  <Company>L I S U 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subject/>
  <dc:creator>Hoppe</dc:creator>
  <dc:description/>
  <cp:lastModifiedBy>Josefine Prengel</cp:lastModifiedBy>
  <cp:revision>241</cp:revision>
  <cp:lastPrinted>2024-09-19T17:19:51Z</cp:lastPrinted>
  <dcterms:created xsi:type="dcterms:W3CDTF">2023-03-14T08:14:42Z</dcterms:created>
  <dcterms:modified xsi:type="dcterms:W3CDTF">2024-11-11T12:27:12Z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4</vt:r8>
  </property>
  <property fmtid="{D5CDD505-2E9C-101B-9397-08002B2CF9AE}" pid="3" name="Notes">
    <vt:r8>57</vt:r8>
  </property>
  <property fmtid="{D5CDD505-2E9C-101B-9397-08002B2CF9AE}" pid="4" name="PresentationFormat">
    <vt:lpwstr>Bildschirmpräsentation (4:3)</vt:lpwstr>
  </property>
  <property fmtid="{D5CDD505-2E9C-101B-9397-08002B2CF9AE}" pid="5" name="Slides">
    <vt:r8>81</vt:r8>
  </property>
</Properties>
</file>