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9" r:id="rId2"/>
    <p:sldId id="257" r:id="rId3"/>
    <p:sldId id="258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4" autoAdjust="0"/>
    <p:restoredTop sz="94660"/>
  </p:normalViewPr>
  <p:slideViewPr>
    <p:cSldViewPr snapToGrid="0">
      <p:cViewPr varScale="1">
        <p:scale>
          <a:sx n="73" d="100"/>
          <a:sy n="73" d="100"/>
        </p:scale>
        <p:origin x="-58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766A1F-A2A5-41D6-AC80-6ED2CBBA2DB4}" type="datetimeFigureOut">
              <a:rPr lang="de-DE" smtClean="0"/>
              <a:t>10.12.2018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846BC3-5E80-41C9-8BB8-FE030E12ADDD}" type="slidenum">
              <a:rPr lang="de-DE" smtClean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7BFE-4BFA-4D58-9863-D4D821C794CC}" type="datetime1">
              <a:rPr lang="de-DE" smtClean="0"/>
              <a:t>10.12.2018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Das Werk steht, sofern nicht anders angegeben, unter der Lizenz CC by 4.0 und wurde erstellt von J. Seidel.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900D2-DE19-4D6F-9122-2FE368917C98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1931121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C7671-AE2C-46AC-AD10-3189DD0A6CA6}" type="datetime1">
              <a:rPr lang="de-DE" smtClean="0"/>
              <a:t>10.12.2018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Das Werk steht, sofern nicht anders angegeben, unter der Lizenz CC by 4.0 und wurde erstellt von J. Seidel.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900D2-DE19-4D6F-9122-2FE368917C98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15372757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AAB04-D386-4BB0-BDC6-A2B30F019AD1}" type="datetime1">
              <a:rPr lang="de-DE" smtClean="0"/>
              <a:t>10.12.2018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Das Werk steht, sofern nicht anders angegeben, unter der Lizenz CC by 4.0 und wurde erstellt von J. Seidel.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900D2-DE19-4D6F-9122-2FE368917C98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621746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97A6C-C366-4A02-99F5-B1E1806D20E4}" type="datetime1">
              <a:rPr lang="de-DE" smtClean="0"/>
              <a:t>10.12.2018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Das Werk steht, sofern nicht anders angegeben, unter der Lizenz CC by 4.0 und wurde erstellt von J. Seidel.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900D2-DE19-4D6F-9122-2FE368917C98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1863860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4DABF-09BB-4512-8B58-37525FDFFFF2}" type="datetime1">
              <a:rPr lang="de-DE" smtClean="0"/>
              <a:t>10.12.2018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Das Werk steht, sofern nicht anders angegeben, unter der Lizenz CC by 4.0 und wurde erstellt von J. Seidel.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900D2-DE19-4D6F-9122-2FE368917C98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3475441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D5DEF-AA7A-4D03-B7F6-EDB08AC09172}" type="datetime1">
              <a:rPr lang="de-DE" smtClean="0"/>
              <a:t>10.12.2018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Das Werk steht, sofern nicht anders angegeben, unter der Lizenz CC by 4.0 und wurde erstellt von J. Seidel.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900D2-DE19-4D6F-9122-2FE368917C98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777505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048DD-94D8-4BF1-9E2D-2C7885A4C3A0}" type="datetime1">
              <a:rPr lang="de-DE" smtClean="0"/>
              <a:t>10.12.2018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Das Werk steht, sofern nicht anders angegeben, unter der Lizenz CC by 4.0 und wurde erstellt von J. Seidel.</a:t>
            </a: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900D2-DE19-4D6F-9122-2FE368917C98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1535670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E8ABA-EA82-44BD-86E2-AADDCA29F6F9}" type="datetime1">
              <a:rPr lang="de-DE" smtClean="0"/>
              <a:t>10.12.2018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Das Werk steht, sofern nicht anders angegeben, unter der Lizenz CC by 4.0 und wurde erstellt von J. Seidel.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900D2-DE19-4D6F-9122-2FE368917C98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2523369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EA6AB-AA12-4025-BD10-7F2FD12DBB66}" type="datetime1">
              <a:rPr lang="de-DE" smtClean="0"/>
              <a:t>10.12.2018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Das Werk steht, sofern nicht anders angegeben, unter der Lizenz CC by 4.0 und wurde erstellt von J. Seidel.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900D2-DE19-4D6F-9122-2FE368917C98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3774211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36EEC-B4A2-4939-BF7E-3BB392C5A44A}" type="datetime1">
              <a:rPr lang="de-DE" smtClean="0"/>
              <a:t>10.12.2018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Das Werk steht, sofern nicht anders angegeben, unter der Lizenz CC by 4.0 und wurde erstellt von J. Seidel.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900D2-DE19-4D6F-9122-2FE368917C98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2322825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27EA4-432C-4AB0-8E17-2E670445D26B}" type="datetime1">
              <a:rPr lang="de-DE" smtClean="0"/>
              <a:t>10.12.2018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Das Werk steht, sofern nicht anders angegeben, unter der Lizenz CC by 4.0 und wurde erstellt von J. Seidel.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900D2-DE19-4D6F-9122-2FE368917C98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3469580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F899FC-6E52-49C8-A604-848D8349888C}" type="datetime1">
              <a:rPr lang="de-DE" smtClean="0"/>
              <a:t>10.12.2018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/>
              <a:t>Das Werk steht, sofern nicht anders angegeben, unter der Lizenz CC by 4.0 und wurde erstellt von J. Seidel.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9900D2-DE19-4D6F-9122-2FE368917C98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4016706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0" y="182880"/>
            <a:ext cx="1219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	WP10 </a:t>
            </a:r>
            <a:r>
              <a:rPr lang="de-DE" dirty="0" err="1" smtClean="0"/>
              <a:t>Ital</a:t>
            </a:r>
            <a:r>
              <a:rPr lang="de-DE" dirty="0" smtClean="0"/>
              <a:t>				La </a:t>
            </a:r>
            <a:r>
              <a:rPr lang="de-DE" dirty="0" err="1" smtClean="0"/>
              <a:t>famiglia</a:t>
            </a:r>
            <a:r>
              <a:rPr lang="de-DE" dirty="0" smtClean="0"/>
              <a:t>: </a:t>
            </a:r>
            <a:r>
              <a:rPr lang="de-DE" dirty="0" err="1" smtClean="0"/>
              <a:t>ieri</a:t>
            </a:r>
            <a:r>
              <a:rPr lang="de-DE" dirty="0" smtClean="0"/>
              <a:t> e </a:t>
            </a:r>
            <a:r>
              <a:rPr lang="de-DE" dirty="0" err="1" smtClean="0"/>
              <a:t>oggi</a:t>
            </a:r>
            <a:r>
              <a:rPr lang="de-DE" dirty="0" smtClean="0"/>
              <a:t>					</a:t>
            </a:r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1188720" y="1384663"/>
            <a:ext cx="90917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Hier vier Bilder von </a:t>
            </a:r>
            <a:r>
              <a:rPr lang="de-DE" dirty="0" err="1" smtClean="0"/>
              <a:t>famigie</a:t>
            </a:r>
            <a:r>
              <a:rPr lang="de-DE" dirty="0" smtClean="0"/>
              <a:t> </a:t>
            </a:r>
            <a:r>
              <a:rPr lang="de-DE" dirty="0" err="1" smtClean="0"/>
              <a:t>tradizionali</a:t>
            </a:r>
            <a:r>
              <a:rPr lang="de-DE" dirty="0" smtClean="0"/>
              <a:t> einfügen (</a:t>
            </a:r>
            <a:r>
              <a:rPr lang="de-DE" dirty="0" err="1" smtClean="0"/>
              <a:t>Bildtyp</a:t>
            </a:r>
            <a:r>
              <a:rPr lang="de-DE" dirty="0" smtClean="0"/>
              <a:t>: Familienfotos). 1 davon sind auf AB 1 und wird von </a:t>
            </a:r>
            <a:r>
              <a:rPr lang="de-DE" dirty="0" err="1" smtClean="0"/>
              <a:t>SuS</a:t>
            </a:r>
            <a:r>
              <a:rPr lang="de-DE" dirty="0" smtClean="0"/>
              <a:t> der Gruppe 1 beschrieben, die drei anderen dienen als </a:t>
            </a:r>
            <a:r>
              <a:rPr lang="de-DE" dirty="0" err="1" smtClean="0"/>
              <a:t>Distraktoren</a:t>
            </a:r>
            <a:r>
              <a:rPr lang="de-DE" dirty="0" smtClean="0"/>
              <a:t> (s. Kommentar auf AB 1)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Das Werk steht, sofern nicht anders angegeben, unter der Lizenz CC by 4.0 und wurde erstellt von J. Seidel.</a:t>
            </a:r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2543467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0" y="169817"/>
            <a:ext cx="1219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	WP10 </a:t>
            </a:r>
            <a:r>
              <a:rPr lang="de-DE" dirty="0" err="1" smtClean="0"/>
              <a:t>Ital</a:t>
            </a:r>
            <a:r>
              <a:rPr lang="de-DE" dirty="0" smtClean="0"/>
              <a:t>				La </a:t>
            </a:r>
            <a:r>
              <a:rPr lang="de-DE" dirty="0" err="1" smtClean="0"/>
              <a:t>famiglia</a:t>
            </a:r>
            <a:r>
              <a:rPr lang="de-DE" dirty="0" smtClean="0"/>
              <a:t>: </a:t>
            </a:r>
            <a:r>
              <a:rPr lang="de-DE" dirty="0" err="1" smtClean="0"/>
              <a:t>ieri</a:t>
            </a:r>
            <a:r>
              <a:rPr lang="de-DE" dirty="0" smtClean="0"/>
              <a:t> e </a:t>
            </a:r>
            <a:r>
              <a:rPr lang="de-DE" dirty="0" err="1" smtClean="0"/>
              <a:t>oggi</a:t>
            </a:r>
            <a:r>
              <a:rPr lang="de-DE" dirty="0" smtClean="0"/>
              <a:t>				</a:t>
            </a:r>
            <a:r>
              <a:rPr lang="de-DE" smtClean="0"/>
              <a:t>	</a:t>
            </a:r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188720" y="1384663"/>
            <a:ext cx="90917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Hier ebenso verfahren. In den 4 Bildern muss das Bild der Gruppe zwei sowie weitere </a:t>
            </a:r>
            <a:r>
              <a:rPr lang="de-DE" dirty="0" err="1" smtClean="0"/>
              <a:t>Distraktoren</a:t>
            </a:r>
            <a:r>
              <a:rPr lang="de-DE" dirty="0" smtClean="0"/>
              <a:t> abgebildet sein.  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Das Werk steht, sofern nicht anders angegeben, unter der Lizenz CC by 4.0 und wurde erstellt von J. Seidel.</a:t>
            </a:r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4126076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4467497" y="2103121"/>
            <a:ext cx="47418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 err="1" smtClean="0">
                <a:solidFill>
                  <a:srgbClr val="FF0000"/>
                </a:solidFill>
              </a:rPr>
              <a:t>Compito</a:t>
            </a:r>
            <a:r>
              <a:rPr lang="de-DE" sz="2400" b="1" dirty="0" smtClean="0">
                <a:solidFill>
                  <a:srgbClr val="FF0000"/>
                </a:solidFill>
              </a:rPr>
              <a:t> per </a:t>
            </a:r>
            <a:r>
              <a:rPr lang="de-DE" sz="2400" b="1" dirty="0" err="1" smtClean="0">
                <a:solidFill>
                  <a:srgbClr val="FF0000"/>
                </a:solidFill>
              </a:rPr>
              <a:t>casa</a:t>
            </a:r>
            <a:r>
              <a:rPr lang="de-DE" sz="2400" b="1" dirty="0" smtClean="0">
                <a:solidFill>
                  <a:srgbClr val="FF0000"/>
                </a:solidFill>
              </a:rPr>
              <a:t>:</a:t>
            </a:r>
            <a:endParaRPr lang="de-DE" sz="2400" b="1" dirty="0">
              <a:solidFill>
                <a:srgbClr val="FF0000"/>
              </a:solidFill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1097279" y="2769326"/>
            <a:ext cx="10280469" cy="707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de-DE" dirty="0" smtClean="0">
                <a:sym typeface="Wingdings" pitchFamily="2" charset="2"/>
              </a:rPr>
              <a:t> </a:t>
            </a:r>
            <a:r>
              <a:rPr lang="de-DE" sz="2000" b="1" dirty="0" err="1" smtClean="0">
                <a:sym typeface="Wingdings" pitchFamily="2" charset="2"/>
              </a:rPr>
              <a:t>Formula</a:t>
            </a:r>
            <a:r>
              <a:rPr lang="de-DE" sz="2000" b="1" dirty="0" smtClean="0">
                <a:sym typeface="Wingdings" pitchFamily="2" charset="2"/>
              </a:rPr>
              <a:t> 10 </a:t>
            </a:r>
            <a:r>
              <a:rPr lang="de-DE" sz="2000" b="1" dirty="0" err="1" smtClean="0">
                <a:sym typeface="Wingdings" pitchFamily="2" charset="2"/>
              </a:rPr>
              <a:t>frasi</a:t>
            </a:r>
            <a:r>
              <a:rPr lang="de-DE" sz="2000" b="1" dirty="0" smtClean="0">
                <a:sym typeface="Wingdings" pitchFamily="2" charset="2"/>
              </a:rPr>
              <a:t> in </a:t>
            </a:r>
            <a:r>
              <a:rPr lang="de-DE" sz="2000" b="1" dirty="0" err="1" smtClean="0">
                <a:sym typeface="Wingdings" pitchFamily="2" charset="2"/>
              </a:rPr>
              <a:t>cui</a:t>
            </a:r>
            <a:r>
              <a:rPr lang="de-DE" sz="2000" b="1" dirty="0" smtClean="0">
                <a:sym typeface="Wingdings" pitchFamily="2" charset="2"/>
              </a:rPr>
              <a:t> </a:t>
            </a:r>
            <a:r>
              <a:rPr lang="de-DE" sz="2000" b="1" dirty="0" err="1" smtClean="0">
                <a:sym typeface="Wingdings" pitchFamily="2" charset="2"/>
              </a:rPr>
              <a:t>confronti</a:t>
            </a:r>
            <a:r>
              <a:rPr lang="de-DE" sz="2000" b="1" dirty="0" smtClean="0">
                <a:sym typeface="Wingdings" pitchFamily="2" charset="2"/>
              </a:rPr>
              <a:t> </a:t>
            </a:r>
            <a:r>
              <a:rPr lang="de-DE" sz="1600" dirty="0" smtClean="0">
                <a:sym typeface="Wingdings" pitchFamily="2" charset="2"/>
              </a:rPr>
              <a:t>(= vergleichen) </a:t>
            </a:r>
            <a:r>
              <a:rPr lang="de-DE" sz="2000" b="1" dirty="0" smtClean="0">
                <a:sym typeface="Wingdings" pitchFamily="2" charset="2"/>
              </a:rPr>
              <a:t>la </a:t>
            </a:r>
            <a:r>
              <a:rPr lang="de-DE" sz="2000" b="1" dirty="0" err="1" smtClean="0">
                <a:sym typeface="Wingdings" pitchFamily="2" charset="2"/>
              </a:rPr>
              <a:t>famiglia</a:t>
            </a:r>
            <a:r>
              <a:rPr lang="de-DE" sz="2000" b="1" dirty="0" smtClean="0">
                <a:sym typeface="Wingdings" pitchFamily="2" charset="2"/>
              </a:rPr>
              <a:t> </a:t>
            </a:r>
            <a:r>
              <a:rPr lang="de-DE" sz="2000" b="1" dirty="0" err="1" smtClean="0">
                <a:sym typeface="Wingdings" pitchFamily="2" charset="2"/>
              </a:rPr>
              <a:t>italiana</a:t>
            </a:r>
            <a:r>
              <a:rPr lang="de-DE" sz="2000" b="1" dirty="0" smtClean="0">
                <a:sym typeface="Wingdings" pitchFamily="2" charset="2"/>
              </a:rPr>
              <a:t> </a:t>
            </a:r>
            <a:r>
              <a:rPr lang="de-DE" sz="2000" b="1" dirty="0" err="1" smtClean="0">
                <a:sym typeface="Wingdings" pitchFamily="2" charset="2"/>
              </a:rPr>
              <a:t>tradizionale</a:t>
            </a:r>
            <a:r>
              <a:rPr lang="de-DE" sz="2000" b="1" dirty="0" smtClean="0">
                <a:sym typeface="Wingdings" pitchFamily="2" charset="2"/>
              </a:rPr>
              <a:t> </a:t>
            </a:r>
            <a:r>
              <a:rPr lang="de-DE" sz="2000" b="1" dirty="0" err="1" smtClean="0">
                <a:sym typeface="Wingdings" pitchFamily="2" charset="2"/>
              </a:rPr>
              <a:t>con</a:t>
            </a:r>
            <a:r>
              <a:rPr lang="de-DE" sz="2000" b="1" dirty="0" smtClean="0">
                <a:sym typeface="Wingdings" pitchFamily="2" charset="2"/>
              </a:rPr>
              <a:t> la </a:t>
            </a:r>
            <a:r>
              <a:rPr lang="de-DE" sz="2000" b="1" dirty="0" err="1" smtClean="0">
                <a:sym typeface="Wingdings" pitchFamily="2" charset="2"/>
              </a:rPr>
              <a:t>famiglia</a:t>
            </a:r>
            <a:r>
              <a:rPr lang="de-DE" sz="2000" b="1" dirty="0" smtClean="0">
                <a:sym typeface="Wingdings" pitchFamily="2" charset="2"/>
              </a:rPr>
              <a:t> </a:t>
            </a:r>
            <a:r>
              <a:rPr lang="de-DE" sz="2000" b="1" dirty="0" err="1" smtClean="0">
                <a:sym typeface="Wingdings" pitchFamily="2" charset="2"/>
              </a:rPr>
              <a:t>italiana</a:t>
            </a:r>
            <a:r>
              <a:rPr lang="de-DE" sz="2000" b="1" dirty="0" smtClean="0">
                <a:sym typeface="Wingdings" pitchFamily="2" charset="2"/>
              </a:rPr>
              <a:t> </a:t>
            </a:r>
            <a:r>
              <a:rPr lang="de-DE" sz="2000" b="1" dirty="0" err="1" smtClean="0">
                <a:sym typeface="Wingdings" pitchFamily="2" charset="2"/>
              </a:rPr>
              <a:t>moderna</a:t>
            </a:r>
            <a:r>
              <a:rPr lang="de-DE" sz="2000" b="1" dirty="0" smtClean="0">
                <a:sym typeface="Wingdings" pitchFamily="2" charset="2"/>
              </a:rPr>
              <a:t> </a:t>
            </a:r>
            <a:endParaRPr lang="de-DE" sz="2000" b="1" dirty="0"/>
          </a:p>
        </p:txBody>
      </p:sp>
      <p:sp>
        <p:nvSpPr>
          <p:cNvPr id="5" name="Textfeld 4"/>
          <p:cNvSpPr txBox="1"/>
          <p:nvPr/>
        </p:nvSpPr>
        <p:spPr>
          <a:xfrm>
            <a:off x="3683728" y="3618410"/>
            <a:ext cx="579990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 smtClean="0"/>
              <a:t>Esempio</a:t>
            </a:r>
            <a:r>
              <a:rPr lang="de-DE" dirty="0" smtClean="0"/>
              <a:t>:</a:t>
            </a:r>
            <a:endParaRPr lang="de-DE" dirty="0" smtClean="0">
              <a:latin typeface="Segoe Print" pitchFamily="2" charset="0"/>
            </a:endParaRPr>
          </a:p>
          <a:p>
            <a:pPr marL="342900" indent="-342900">
              <a:lnSpc>
                <a:spcPct val="200000"/>
              </a:lnSpc>
              <a:buAutoNum type="arabicPeriod"/>
            </a:pPr>
            <a:r>
              <a:rPr lang="de-DE" b="1" dirty="0" err="1" smtClean="0">
                <a:latin typeface="Segoe Print" pitchFamily="2" charset="0"/>
              </a:rPr>
              <a:t>Una</a:t>
            </a:r>
            <a:r>
              <a:rPr lang="de-DE" b="1" dirty="0" smtClean="0">
                <a:latin typeface="Segoe Print" pitchFamily="2" charset="0"/>
              </a:rPr>
              <a:t> volta … </a:t>
            </a:r>
            <a:r>
              <a:rPr lang="de-DE" b="1" dirty="0" err="1" smtClean="0">
                <a:latin typeface="Segoe Print" pitchFamily="2" charset="0"/>
              </a:rPr>
              <a:t>invece</a:t>
            </a:r>
            <a:r>
              <a:rPr lang="de-DE" b="1" dirty="0" smtClean="0">
                <a:latin typeface="Segoe Print" pitchFamily="2" charset="0"/>
              </a:rPr>
              <a:t> al </a:t>
            </a:r>
            <a:r>
              <a:rPr lang="de-DE" b="1" dirty="0" err="1" smtClean="0">
                <a:latin typeface="Segoe Print" pitchFamily="2" charset="0"/>
              </a:rPr>
              <a:t>giorno</a:t>
            </a:r>
            <a:r>
              <a:rPr lang="de-DE" b="1" dirty="0" smtClean="0">
                <a:latin typeface="Segoe Print" pitchFamily="2" charset="0"/>
              </a:rPr>
              <a:t> </a:t>
            </a:r>
            <a:r>
              <a:rPr lang="de-DE" b="1" dirty="0" err="1" smtClean="0">
                <a:latin typeface="Segoe Print" pitchFamily="2" charset="0"/>
              </a:rPr>
              <a:t>d‘oggi</a:t>
            </a:r>
            <a:r>
              <a:rPr lang="de-DE" b="1" dirty="0" smtClean="0">
                <a:latin typeface="Segoe Print" pitchFamily="2" charset="0"/>
              </a:rPr>
              <a:t> …</a:t>
            </a:r>
          </a:p>
          <a:p>
            <a:pPr marL="342900" indent="-342900">
              <a:lnSpc>
                <a:spcPct val="200000"/>
              </a:lnSpc>
              <a:buAutoNum type="arabicPeriod"/>
            </a:pPr>
            <a:r>
              <a:rPr lang="de-DE" b="1" dirty="0" smtClean="0">
                <a:latin typeface="Segoe Print" pitchFamily="2" charset="0"/>
              </a:rPr>
              <a:t> Nel </a:t>
            </a:r>
            <a:r>
              <a:rPr lang="de-DE" b="1" dirty="0" err="1" smtClean="0">
                <a:latin typeface="Segoe Print" pitchFamily="2" charset="0"/>
              </a:rPr>
              <a:t>passato</a:t>
            </a:r>
            <a:r>
              <a:rPr lang="de-DE" b="1" dirty="0" smtClean="0">
                <a:latin typeface="Segoe Print" pitchFamily="2" charset="0"/>
              </a:rPr>
              <a:t> … </a:t>
            </a:r>
            <a:r>
              <a:rPr lang="de-DE" b="1" dirty="0" err="1" smtClean="0">
                <a:latin typeface="Segoe Print" pitchFamily="2" charset="0"/>
              </a:rPr>
              <a:t>mentre</a:t>
            </a:r>
            <a:r>
              <a:rPr lang="de-DE" b="1" dirty="0" smtClean="0">
                <a:latin typeface="Segoe Print" pitchFamily="2" charset="0"/>
              </a:rPr>
              <a:t> </a:t>
            </a:r>
            <a:r>
              <a:rPr lang="de-DE" b="1" dirty="0" err="1" smtClean="0">
                <a:latin typeface="Segoe Print" pitchFamily="2" charset="0"/>
              </a:rPr>
              <a:t>oggigiorno</a:t>
            </a:r>
            <a:r>
              <a:rPr lang="de-DE" b="1" dirty="0" smtClean="0">
                <a:latin typeface="Segoe Print" pitchFamily="2" charset="0"/>
              </a:rPr>
              <a:t> …</a:t>
            </a:r>
            <a:endParaRPr lang="de-DE" dirty="0">
              <a:latin typeface="Segoe Print" pitchFamily="2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0" y="182880"/>
            <a:ext cx="1219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	WP10 </a:t>
            </a:r>
            <a:r>
              <a:rPr lang="de-DE" dirty="0" err="1" smtClean="0"/>
              <a:t>Ital</a:t>
            </a:r>
            <a:r>
              <a:rPr lang="de-DE" dirty="0" smtClean="0"/>
              <a:t>				La </a:t>
            </a:r>
            <a:r>
              <a:rPr lang="de-DE" dirty="0" err="1" smtClean="0"/>
              <a:t>famiglia</a:t>
            </a:r>
            <a:r>
              <a:rPr lang="de-DE" dirty="0" smtClean="0"/>
              <a:t>: </a:t>
            </a:r>
            <a:r>
              <a:rPr lang="de-DE" dirty="0" err="1" smtClean="0"/>
              <a:t>ieri</a:t>
            </a:r>
            <a:r>
              <a:rPr lang="de-DE" dirty="0" smtClean="0"/>
              <a:t> e </a:t>
            </a:r>
            <a:r>
              <a:rPr lang="de-DE" dirty="0" err="1" smtClean="0"/>
              <a:t>oggi</a:t>
            </a:r>
            <a:r>
              <a:rPr lang="de-DE" dirty="0" smtClean="0"/>
              <a:t>					</a:t>
            </a:r>
            <a:endParaRPr lang="de-DE" dirty="0"/>
          </a:p>
        </p:txBody>
      </p:sp>
      <p:sp>
        <p:nvSpPr>
          <p:cNvPr id="12" name="Textfeld 11"/>
          <p:cNvSpPr txBox="1"/>
          <p:nvPr/>
        </p:nvSpPr>
        <p:spPr>
          <a:xfrm>
            <a:off x="5682343" y="1293224"/>
            <a:ext cx="6662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 smtClean="0"/>
              <a:t>cf.</a:t>
            </a:r>
            <a:endParaRPr lang="de-DE" sz="2400" b="1" dirty="0"/>
          </a:p>
        </p:txBody>
      </p:sp>
      <p:sp>
        <p:nvSpPr>
          <p:cNvPr id="9" name="Textfeld 8"/>
          <p:cNvSpPr txBox="1"/>
          <p:nvPr/>
        </p:nvSpPr>
        <p:spPr>
          <a:xfrm>
            <a:off x="1267097" y="1031966"/>
            <a:ext cx="30567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Hier Bild einer </a:t>
            </a:r>
            <a:r>
              <a:rPr lang="de-DE" dirty="0" err="1" smtClean="0"/>
              <a:t>famiglia</a:t>
            </a:r>
            <a:r>
              <a:rPr lang="de-DE" dirty="0" smtClean="0"/>
              <a:t> </a:t>
            </a:r>
            <a:r>
              <a:rPr lang="de-DE" dirty="0" err="1" smtClean="0"/>
              <a:t>tradizionale</a:t>
            </a:r>
            <a:r>
              <a:rPr lang="de-DE" dirty="0" smtClean="0"/>
              <a:t> einfügen</a:t>
            </a:r>
            <a:endParaRPr lang="de-DE" dirty="0"/>
          </a:p>
        </p:txBody>
      </p:sp>
      <p:sp>
        <p:nvSpPr>
          <p:cNvPr id="10" name="Textfeld 9"/>
          <p:cNvSpPr txBox="1"/>
          <p:nvPr/>
        </p:nvSpPr>
        <p:spPr>
          <a:xfrm>
            <a:off x="7197634" y="875211"/>
            <a:ext cx="370985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Hier Bild einer </a:t>
            </a:r>
            <a:r>
              <a:rPr lang="de-DE" dirty="0" err="1" smtClean="0"/>
              <a:t>famiglia</a:t>
            </a:r>
            <a:r>
              <a:rPr lang="de-DE" dirty="0" smtClean="0"/>
              <a:t> </a:t>
            </a:r>
            <a:r>
              <a:rPr lang="de-DE" dirty="0" err="1" smtClean="0"/>
              <a:t>moderna</a:t>
            </a:r>
            <a:r>
              <a:rPr lang="de-DE" dirty="0" smtClean="0"/>
              <a:t> einfügen (das, was auch zur Illustrierung des Lesetextes 3c verwendet wird</a:t>
            </a:r>
            <a:endParaRPr lang="de-DE" dirty="0"/>
          </a:p>
        </p:txBody>
      </p:sp>
      <p:sp>
        <p:nvSpPr>
          <p:cNvPr id="11" name="Fußzeilenplatzhalt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Das Werk steht, sofern nicht anders angegeben, unter der Lizenz CC by 4.0 und wurde erstellt von J. Seidel.</a:t>
            </a:r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4126076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196</Words>
  <Application>Microsoft Office PowerPoint</Application>
  <PresentationFormat>Benutzerdefiniert</PresentationFormat>
  <Paragraphs>16</Paragraphs>
  <Slides>3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4" baseType="lpstr">
      <vt:lpstr>Office Theme</vt:lpstr>
      <vt:lpstr>Folie 1</vt:lpstr>
      <vt:lpstr>Folie 2</vt:lpstr>
      <vt:lpstr>Folie 3</vt:lpstr>
    </vt:vector>
  </TitlesOfParts>
  <Company>Senatsverwaltung für Bildung, Jugend und Wissenschaft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cp:lastModifiedBy>Juliane</cp:lastModifiedBy>
  <cp:revision>10</cp:revision>
  <dcterms:created xsi:type="dcterms:W3CDTF">2017-11-09T11:47:01Z</dcterms:created>
  <dcterms:modified xsi:type="dcterms:W3CDTF">2018-12-10T17:27:06Z</dcterms:modified>
</cp:coreProperties>
</file>